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78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9" r:id="rId21"/>
    <p:sldId id="277" r:id="rId22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 autoAdjust="0"/>
  </p:normalViewPr>
  <p:slideViewPr>
    <p:cSldViewPr snapToGrid="0">
      <p:cViewPr varScale="1">
        <p:scale>
          <a:sx n="49" d="100"/>
          <a:sy n="49" d="100"/>
        </p:scale>
        <p:origin x="-114" y="-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hPercent val="71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CFFFF"/>
        </a:solidFill>
        <a:ln w="25400">
          <a:noFill/>
        </a:ln>
      </c:spPr>
    </c:sideWall>
    <c:backWall>
      <c:thickness val="0"/>
      <c:spPr>
        <a:solidFill>
          <a:srgbClr val="CCFFFF"/>
        </a:solidFill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8.9887640449438214E-2"/>
          <c:y val="6.134969325153377E-3"/>
          <c:w val="0.87800963081861971"/>
          <c:h val="0.779141104294478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Субсидии на МЗ</c:v>
                </c:pt>
              </c:strCache>
            </c:strRef>
          </c:tx>
          <c:spPr>
            <a:solidFill>
              <a:srgbClr val="9999FF"/>
            </a:solidFill>
            <a:ln w="9942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3434415604594036E-3"/>
                  <c:y val="8.1731425751846692E-2"/>
                </c:manualLayout>
              </c:layout>
              <c:spPr>
                <a:noFill/>
                <a:ln w="19883">
                  <a:noFill/>
                </a:ln>
              </c:spPr>
              <c:txPr>
                <a:bodyPr/>
                <a:lstStyle/>
                <a:p>
                  <a:pPr>
                    <a:defRPr sz="802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5754765903742766E-3"/>
                  <c:y val="5.6896908319965002E-2"/>
                </c:manualLayout>
              </c:layout>
              <c:spPr>
                <a:noFill/>
                <a:ln w="19883">
                  <a:noFill/>
                </a:ln>
              </c:spPr>
              <c:txPr>
                <a:bodyPr/>
                <a:lstStyle/>
                <a:p>
                  <a:pPr>
                    <a:defRPr sz="802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1988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2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2015 год - 2 176,8 тыс. руб.</c:v>
                </c:pt>
                <c:pt idx="1">
                  <c:v>2016 год - 5 344,9 тыс. руб.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1886</c:v>
                </c:pt>
                <c:pt idx="1">
                  <c:v>2100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Субсидии на иные цели</c:v>
                </c:pt>
              </c:strCache>
            </c:strRef>
          </c:tx>
          <c:spPr>
            <a:solidFill>
              <a:srgbClr val="993366"/>
            </a:solidFill>
            <a:ln w="9942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8.1780354696198172E-3"/>
                  <c:y val="0.1164524563030381"/>
                </c:manualLayout>
              </c:layout>
              <c:spPr>
                <a:noFill/>
                <a:ln w="19883">
                  <a:noFill/>
                </a:ln>
              </c:spPr>
              <c:txPr>
                <a:bodyPr/>
                <a:lstStyle/>
                <a:p>
                  <a:pPr>
                    <a:defRPr sz="802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1988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79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2015 год - 2 176,8 тыс. руб.</c:v>
                </c:pt>
                <c:pt idx="1">
                  <c:v>2016 год - 5 344,9 тыс. руб.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5</c:v>
                </c:pt>
                <c:pt idx="1">
                  <c:v>2920.4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FFFFCC"/>
            </a:solidFill>
            <a:ln w="9942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1988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39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2015 год - 2 176,8 тыс. руб.</c:v>
                </c:pt>
                <c:pt idx="1">
                  <c:v>2016 год - 5 344,9 тыс. руб.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Приносящая доход деятельность</c:v>
                </c:pt>
              </c:strCache>
            </c:strRef>
          </c:tx>
          <c:spPr>
            <a:solidFill>
              <a:srgbClr val="CCFFFF"/>
            </a:solidFill>
            <a:ln w="9942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7.2155265165047564E-3"/>
                  <c:y val="3.9968587965748315E-2"/>
                </c:manualLayout>
              </c:layout>
              <c:spPr>
                <a:noFill/>
                <a:ln w="19883">
                  <a:noFill/>
                </a:ln>
              </c:spPr>
              <c:txPr>
                <a:bodyPr/>
                <a:lstStyle/>
                <a:p>
                  <a:pPr>
                    <a:defRPr sz="802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6323180926736195E-3"/>
                  <c:y val="5.5833584628961944E-2"/>
                </c:manualLayout>
              </c:layout>
              <c:spPr>
                <a:noFill/>
                <a:ln w="19883">
                  <a:noFill/>
                </a:ln>
              </c:spPr>
              <c:txPr>
                <a:bodyPr/>
                <a:lstStyle/>
                <a:p>
                  <a:pPr>
                    <a:defRPr sz="802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1988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79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Sheet1!$B$1:$C$1</c:f>
              <c:strCache>
                <c:ptCount val="2"/>
                <c:pt idx="0">
                  <c:v>2015 год - 2 176,8 тыс. руб.</c:v>
                </c:pt>
                <c:pt idx="1">
                  <c:v>2016 год - 5 344,9 тыс. руб.</c:v>
                </c:pt>
              </c:strCache>
            </c:strRef>
          </c:cat>
          <c:val>
            <c:numRef>
              <c:f>Sheet1!$B$5:$C$5</c:f>
              <c:numCache>
                <c:formatCode>General</c:formatCode>
                <c:ptCount val="2"/>
                <c:pt idx="0">
                  <c:v>185.8</c:v>
                </c:pt>
                <c:pt idx="1">
                  <c:v>324.5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104044416"/>
        <c:axId val="104045952"/>
        <c:axId val="0"/>
      </c:bar3DChart>
      <c:catAx>
        <c:axId val="104044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4971">
            <a:noFill/>
          </a:ln>
        </c:spPr>
        <c:txPr>
          <a:bodyPr rot="0" vert="horz"/>
          <a:lstStyle/>
          <a:p>
            <a:pPr>
              <a:defRPr sz="1566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040459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4045952"/>
        <c:scaling>
          <c:orientation val="minMax"/>
        </c:scaling>
        <c:delete val="0"/>
        <c:axPos val="l"/>
        <c:majorGridlines>
          <c:spPr>
            <a:ln w="248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4971">
            <a:noFill/>
          </a:ln>
        </c:spPr>
        <c:txPr>
          <a:bodyPr rot="0" vert="horz"/>
          <a:lstStyle/>
          <a:p>
            <a:pPr>
              <a:defRPr sz="822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04044416"/>
        <c:crosses val="autoZero"/>
        <c:crossBetween val="between"/>
      </c:valAx>
      <c:spPr>
        <a:noFill/>
        <a:ln w="19883">
          <a:noFill/>
        </a:ln>
      </c:spPr>
    </c:plotArea>
    <c:legend>
      <c:legendPos val="b"/>
      <c:layout>
        <c:manualLayout>
          <c:xMode val="edge"/>
          <c:yMode val="edge"/>
          <c:x val="3.7500000000000006E-2"/>
          <c:y val="0.92700729927007308"/>
          <c:w val="0.91875000000000007"/>
          <c:h val="6.7518248175182483E-2"/>
        </c:manualLayout>
      </c:layout>
      <c:overlay val="0"/>
      <c:spPr>
        <a:noFill/>
        <a:ln w="19883">
          <a:noFill/>
        </a:ln>
      </c:spPr>
      <c:txPr>
        <a:bodyPr/>
        <a:lstStyle/>
        <a:p>
          <a:pPr>
            <a:defRPr sz="861" b="1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9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3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557603686635954E-2"/>
          <c:y val="0.13897280966767372"/>
          <c:w val="0.79877112135176653"/>
          <c:h val="0.62235649546827809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rgbClr val="9999FF"/>
            </a:solidFill>
            <a:ln w="17263">
              <a:solidFill>
                <a:srgbClr val="000000"/>
              </a:solidFill>
              <a:prstDash val="solid"/>
            </a:ln>
          </c:spPr>
          <c:dPt>
            <c:idx val="0"/>
            <c:bubble3D val="0"/>
            <c:explosion val="13"/>
            <c:spPr>
              <a:solidFill>
                <a:srgbClr val="00FF00"/>
              </a:solidFill>
              <a:ln w="17263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explosion val="13"/>
            <c:spPr>
              <a:solidFill>
                <a:srgbClr val="FF00FF"/>
              </a:solidFill>
              <a:ln w="17263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explosion val="32"/>
            <c:spPr>
              <a:solidFill>
                <a:srgbClr val="FFFF00"/>
              </a:solidFill>
              <a:ln w="17263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explosion val="36"/>
            <c:spPr>
              <a:solidFill>
                <a:srgbClr val="00FFFF"/>
              </a:solidFill>
              <a:ln w="17263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1"/>
              <c:layout>
                <c:manualLayout>
                  <c:x val="-4.2305361383289573E-2"/>
                  <c:y val="-0.17403291777971505"/>
                </c:manualLayout>
              </c:layout>
              <c:tx>
                <c:rich>
                  <a:bodyPr/>
                  <a:lstStyle/>
                  <a:p>
                    <a:pPr>
                      <a:defRPr sz="1636" b="1" i="0" u="none" strike="noStrike" baseline="0">
                        <a:solidFill>
                          <a:srgbClr val="000000"/>
                        </a:solidFill>
                        <a:latin typeface="Arial Cyr"/>
                        <a:ea typeface="Arial Cyr"/>
                        <a:cs typeface="Arial Cyr"/>
                      </a:defRPr>
                    </a:pPr>
                    <a:r>
                      <a:rPr lang="en-US" sz="1636"/>
                      <a:t>30%</a:t>
                    </a:r>
                  </a:p>
                </c:rich>
              </c:tx>
              <c:spPr>
                <a:noFill/>
                <a:ln w="34528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 w="3452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36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Оплата труда и начисления</c:v>
                </c:pt>
                <c:pt idx="1">
                  <c:v>Приобретение работ, услуг</c:v>
                </c:pt>
                <c:pt idx="2">
                  <c:v>Прочие расходы</c:v>
                </c:pt>
                <c:pt idx="3">
                  <c:v>Расходы по приобретению нефинансовых активов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1186.8</c:v>
                </c:pt>
                <c:pt idx="1">
                  <c:v>673</c:v>
                </c:pt>
                <c:pt idx="2">
                  <c:v>12.5</c:v>
                </c:pt>
                <c:pt idx="3">
                  <c:v>368.9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rgbClr val="993366"/>
            </a:solidFill>
            <a:ln w="17263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rgbClr val="9999FF"/>
              </a:solidFill>
              <a:ln w="17263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7263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7263">
                <a:solidFill>
                  <a:srgbClr val="000000"/>
                </a:solidFill>
                <a:prstDash val="solid"/>
              </a:ln>
            </c:spPr>
          </c:dPt>
          <c:cat>
            <c:strRef>
              <c:f>Sheet1!$B$1:$E$1</c:f>
              <c:strCache>
                <c:ptCount val="4"/>
                <c:pt idx="0">
                  <c:v>Оплата труда и начисления</c:v>
                </c:pt>
                <c:pt idx="1">
                  <c:v>Приобретение работ, услуг</c:v>
                </c:pt>
                <c:pt idx="2">
                  <c:v>Прочие расходы</c:v>
                </c:pt>
                <c:pt idx="3">
                  <c:v>Расходы по приобретению нефинансовых активов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rgbClr val="FFFFCC"/>
            </a:solidFill>
            <a:ln w="17263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rgbClr val="9999FF"/>
              </a:solidFill>
              <a:ln w="17263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993366"/>
              </a:solidFill>
              <a:ln w="17263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7263">
                <a:solidFill>
                  <a:srgbClr val="000000"/>
                </a:solidFill>
                <a:prstDash val="solid"/>
              </a:ln>
            </c:spPr>
          </c:dPt>
          <c:cat>
            <c:strRef>
              <c:f>Sheet1!$B$1:$E$1</c:f>
              <c:strCache>
                <c:ptCount val="4"/>
                <c:pt idx="0">
                  <c:v>Оплата труда и начисления</c:v>
                </c:pt>
                <c:pt idx="1">
                  <c:v>Приобретение работ, услуг</c:v>
                </c:pt>
                <c:pt idx="2">
                  <c:v>Прочие расходы</c:v>
                </c:pt>
                <c:pt idx="3">
                  <c:v>Расходы по приобретению нефинансовых активов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34630">
          <a:noFill/>
        </a:ln>
      </c:spPr>
    </c:plotArea>
    <c:legend>
      <c:legendPos val="r"/>
      <c:layout>
        <c:manualLayout>
          <c:xMode val="edge"/>
          <c:yMode val="edge"/>
          <c:x val="1.6897016162453378E-2"/>
          <c:y val="0.62123638082217203"/>
          <c:w val="0.96620596767509304"/>
          <c:h val="0.37876361917782797"/>
        </c:manualLayout>
      </c:layout>
      <c:overlay val="0"/>
      <c:spPr>
        <a:noFill/>
        <a:ln w="34528">
          <a:noFill/>
        </a:ln>
      </c:spPr>
      <c:txPr>
        <a:bodyPr/>
        <a:lstStyle/>
        <a:p>
          <a:pPr>
            <a:defRPr sz="1227" b="1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970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3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233082706766932E-2"/>
          <c:y val="0.15580736543909351"/>
          <c:w val="0.78496240601503753"/>
          <c:h val="0.58640226628895176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rgbClr val="9999FF"/>
            </a:solidFill>
            <a:ln w="16927">
              <a:solidFill>
                <a:srgbClr val="000000"/>
              </a:solidFill>
              <a:prstDash val="solid"/>
            </a:ln>
          </c:spPr>
          <c:dPt>
            <c:idx val="0"/>
            <c:bubble3D val="0"/>
            <c:explosion val="13"/>
            <c:spPr>
              <a:solidFill>
                <a:srgbClr val="33CCCC"/>
              </a:solidFill>
              <a:ln w="16927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explosion val="13"/>
            <c:spPr>
              <a:solidFill>
                <a:srgbClr val="993366"/>
              </a:solidFill>
              <a:ln w="16927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explosion val="32"/>
            <c:spPr>
              <a:solidFill>
                <a:srgbClr val="FFFFCC"/>
              </a:solidFill>
              <a:ln w="16927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explosion val="36"/>
            <c:spPr>
              <a:solidFill>
                <a:srgbClr val="CCFFFF"/>
              </a:solidFill>
              <a:ln w="16927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1"/>
              <c:layout>
                <c:manualLayout>
                  <c:x val="-8.6066960928129627E-2"/>
                  <c:y val="5.5344889481195973E-2"/>
                </c:manualLayout>
              </c:layout>
              <c:numFmt formatCode="0%" sourceLinked="0"/>
              <c:spPr>
                <a:noFill/>
                <a:ln w="33855">
                  <a:noFill/>
                </a:ln>
              </c:spPr>
              <c:txPr>
                <a:bodyPr/>
                <a:lstStyle/>
                <a:p>
                  <a:pPr>
                    <a:defRPr sz="1604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 w="3385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4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Оплата труда и начисления</c:v>
                </c:pt>
                <c:pt idx="1">
                  <c:v>Приобретение работ, услуг</c:v>
                </c:pt>
                <c:pt idx="2">
                  <c:v>Прочие расходы</c:v>
                </c:pt>
                <c:pt idx="3">
                  <c:v>Расходы по приобретению нефинансовых активов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1020.1</c:v>
                </c:pt>
                <c:pt idx="1">
                  <c:v>1225.3</c:v>
                </c:pt>
                <c:pt idx="2">
                  <c:v>43.2</c:v>
                </c:pt>
                <c:pt idx="3">
                  <c:v>316.39999999999992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rgbClr val="993366"/>
            </a:solidFill>
            <a:ln w="16927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rgbClr val="9999FF"/>
              </a:solidFill>
              <a:ln w="16927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6927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6927">
                <a:solidFill>
                  <a:srgbClr val="000000"/>
                </a:solidFill>
                <a:prstDash val="solid"/>
              </a:ln>
            </c:spPr>
          </c:dPt>
          <c:cat>
            <c:strRef>
              <c:f>Sheet1!$B$1:$E$1</c:f>
              <c:strCache>
                <c:ptCount val="4"/>
                <c:pt idx="0">
                  <c:v>Оплата труда и начисления</c:v>
                </c:pt>
                <c:pt idx="1">
                  <c:v>Приобретение работ, услуг</c:v>
                </c:pt>
                <c:pt idx="2">
                  <c:v>Прочие расходы</c:v>
                </c:pt>
                <c:pt idx="3">
                  <c:v>Расходы по приобретению нефинансовых активов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rgbClr val="FFFFCC"/>
            </a:solidFill>
            <a:ln w="16927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rgbClr val="9999FF"/>
              </a:solidFill>
              <a:ln w="16927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993366"/>
              </a:solidFill>
              <a:ln w="16927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6927">
                <a:solidFill>
                  <a:srgbClr val="000000"/>
                </a:solidFill>
                <a:prstDash val="solid"/>
              </a:ln>
            </c:spPr>
          </c:dPt>
          <c:cat>
            <c:strRef>
              <c:f>Sheet1!$B$1:$E$1</c:f>
              <c:strCache>
                <c:ptCount val="4"/>
                <c:pt idx="0">
                  <c:v>Оплата труда и начисления</c:v>
                </c:pt>
                <c:pt idx="1">
                  <c:v>Приобретение работ, услуг</c:v>
                </c:pt>
                <c:pt idx="2">
                  <c:v>Прочие расходы</c:v>
                </c:pt>
                <c:pt idx="3">
                  <c:v>Расходы по приобретению нефинансовых активов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rgbClr val="CCFFFF"/>
            </a:solidFill>
            <a:ln w="16927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rgbClr val="9999FF"/>
              </a:solidFill>
              <a:ln w="16927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993366"/>
              </a:solidFill>
              <a:ln w="16927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6927">
                <a:solidFill>
                  <a:srgbClr val="000000"/>
                </a:solidFill>
                <a:prstDash val="solid"/>
              </a:ln>
            </c:spPr>
          </c:dPt>
          <c:cat>
            <c:strRef>
              <c:f>Sheet1!$B$1:$E$1</c:f>
              <c:strCache>
                <c:ptCount val="4"/>
                <c:pt idx="0">
                  <c:v>Оплата труда и начисления</c:v>
                </c:pt>
                <c:pt idx="1">
                  <c:v>Приобретение работ, услуг</c:v>
                </c:pt>
                <c:pt idx="2">
                  <c:v>Прочие расходы</c:v>
                </c:pt>
                <c:pt idx="3">
                  <c:v>Расходы по приобретению нефинансовых активов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33948">
          <a:noFill/>
        </a:ln>
      </c:spPr>
    </c:plotArea>
    <c:legend>
      <c:legendPos val="r"/>
      <c:layout>
        <c:manualLayout>
          <c:xMode val="edge"/>
          <c:yMode val="edge"/>
          <c:x val="2.5563831548083522E-2"/>
          <c:y val="0.60485863763673864"/>
          <c:w val="0.94586460476224266"/>
          <c:h val="0.37814405749616842"/>
        </c:manualLayout>
      </c:layout>
      <c:overlay val="0"/>
      <c:spPr>
        <a:noFill/>
        <a:ln w="33855">
          <a:noFill/>
        </a:ln>
      </c:spPr>
      <c:txPr>
        <a:bodyPr/>
        <a:lstStyle/>
        <a:p>
          <a:pPr>
            <a:defRPr sz="1226" b="1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065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D0260-460A-4BEB-833A-D3B10C4B5EA8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FE294F-337F-4126-A262-CA46748AEC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8529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 advTm="13000">
        <p15:prstTrans prst="pageCurlDouble"/>
      </p:transition>
    </mc:Choice>
    <mc:Fallback>
      <p:transition spd="slow" advTm="1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31BB5-84A4-4AB5-A26A-EBD1E4CCA9F7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BFE73-2483-4A8B-A72E-D071F00F6E7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86876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 advTm="13000">
        <p15:prstTrans prst="pageCurlDouble"/>
      </p:transition>
    </mc:Choice>
    <mc:Fallback>
      <p:transition spd="slow" advTm="1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0C1F2-C265-4922-B6E1-FDA393867FCD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07604B-66BB-4578-B97A-1C922509A2D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22240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 advTm="13000">
        <p15:prstTrans prst="pageCurlDouble"/>
      </p:transition>
    </mc:Choice>
    <mc:Fallback>
      <p:transition spd="slow" advTm="1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EC8F3-BBE8-43EB-8B6B-6E3A39AFFA18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1D2AD-55FA-4317-A8D1-2E0A53113B2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45125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 advTm="13000">
        <p15:prstTrans prst="pageCurlDouble"/>
      </p:transition>
    </mc:Choice>
    <mc:Fallback>
      <p:transition spd="slow" advTm="1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B39C4-E2AB-4FA6-96CF-9108361C3718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4848D9-5FE7-4792-8B45-FA82008897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2332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 advTm="13000">
        <p15:prstTrans prst="pageCurlDouble"/>
      </p:transition>
    </mc:Choice>
    <mc:Fallback>
      <p:transition spd="slow" advTm="1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18D6C-11A6-4635-A79F-8CE5D138DCD8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42AD22-B493-445A-8BDC-4CA48B83019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43895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 advTm="13000">
        <p15:prstTrans prst="pageCurlDouble"/>
      </p:transition>
    </mc:Choice>
    <mc:Fallback>
      <p:transition spd="slow" advTm="1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E9753-2B09-4334-BEA7-374BE3CCF24A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3315A9-5178-4FB7-A452-CE036DA7AA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05200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 advTm="13000">
        <p15:prstTrans prst="pageCurlDouble"/>
      </p:transition>
    </mc:Choice>
    <mc:Fallback>
      <p:transition spd="slow" advTm="1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CBF4F-0104-4F3F-8C35-3F6CF411AC0D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356EDF-E69F-4770-862A-5ED6F22397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0047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 advTm="13000">
        <p15:prstTrans prst="pageCurlDouble"/>
      </p:transition>
    </mc:Choice>
    <mc:Fallback>
      <p:transition spd="slow" advTm="1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E96E3-5C12-4DEC-BDB6-175BDE908A58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41E5D-E22C-4F2C-876D-D7E10E5B09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98257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 advTm="13000">
        <p15:prstTrans prst="pageCurlDouble"/>
      </p:transition>
    </mc:Choice>
    <mc:Fallback>
      <p:transition spd="slow" advTm="1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23555-95E4-421F-BC71-75AF16EFF5D9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57B51-1CAB-4173-9101-64B7841B2B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1593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 advTm="13000">
        <p15:prstTrans prst="pageCurlDouble"/>
      </p:transition>
    </mc:Choice>
    <mc:Fallback>
      <p:transition spd="slow" advTm="1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5CFEE-F825-4215-898B-85B5A59CDEBA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2E91F-B4CD-4473-B88E-BDCE20C26F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84632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 advTm="13000">
        <p15:prstTrans prst="pageCurlDouble"/>
      </p:transition>
    </mc:Choice>
    <mc:Fallback>
      <p:transition spd="slow" advTm="1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C9A6E0-336B-4735-8328-70DB46F86F21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22EA899-9BE2-4F2C-9D70-29492BEFD1C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mc:AlternateContent xmlns:mc="http://schemas.openxmlformats.org/markup-compatibility/2006">
    <mc:Choice xmlns:p15="http://schemas.microsoft.com/office/powerpoint/2012/main" xmlns="" Requires="p15">
      <p:transition spd="slow" advTm="13000">
        <p15:prstTrans prst="pageCurlDouble"/>
      </p:transition>
    </mc:Choice>
    <mc:Fallback>
      <p:transition spd="slow" advTm="13000">
        <p:fade/>
      </p:transition>
    </mc:Fallback>
  </mc:AlternateConten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C:\Users\FO-07\Desktop\&#1055;&#1088;&#1077;&#1079;&#1077;&#1085;&#1090;&#1072;&#1094;&#1080;&#1103;%202\&#1055;&#1088;&#1077;&#1079;&#1077;&#1085;&#1090;&#1072;&#1094;&#1080;&#1103;%20&#1079;&#1074;&#1091;&#1082;%20(230617%201506).wav" TargetMode="External"/><Relationship Id="rId1" Type="http://schemas.microsoft.com/office/2007/relationships/media" Target="file:///C:\Users\FO-07\Desktop\&#1055;&#1088;&#1077;&#1079;&#1077;&#1085;&#1090;&#1072;&#1094;&#1080;&#1103;%202\&#1055;&#1088;&#1077;&#1079;&#1077;&#1085;&#1090;&#1072;&#1094;&#1080;&#1103;%20&#1079;&#1074;&#1091;&#1082;%20(230617%201506).wav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99200" y="317500"/>
            <a:ext cx="5562600" cy="1997075"/>
          </a:xfrm>
        </p:spPr>
        <p:txBody>
          <a:bodyPr/>
          <a:lstStyle/>
          <a:p>
            <a:pPr algn="r"/>
            <a:r>
              <a:rPr lang="ru-RU" altLang="ru-RU" sz="2000" smtClean="0"/>
              <a:t>Как бы написал </a:t>
            </a:r>
            <a:r>
              <a:rPr lang="ru-RU" altLang="ru-RU" sz="2000" b="1" smtClean="0"/>
              <a:t>С.Т.Аксаков</a:t>
            </a:r>
            <a:endParaRPr lang="ru-RU" altLang="ru-RU" sz="2000" smtClean="0"/>
          </a:p>
          <a:p>
            <a:endParaRPr lang="en-US" altLang="ru-RU" b="1" smtClean="0"/>
          </a:p>
          <a:p>
            <a:pPr>
              <a:spcBef>
                <a:spcPct val="0"/>
              </a:spcBef>
            </a:pPr>
            <a:r>
              <a:rPr lang="ru-RU" altLang="ru-RU" b="1" smtClean="0"/>
              <a:t>ЗАПИСКИ О ФИНАНСАХ</a:t>
            </a:r>
            <a:endParaRPr lang="ru-RU" altLang="ru-RU" smtClean="0"/>
          </a:p>
          <a:p>
            <a:pPr>
              <a:spcBef>
                <a:spcPct val="0"/>
              </a:spcBef>
            </a:pPr>
            <a:r>
              <a:rPr lang="ru-RU" altLang="ru-RU" b="1" smtClean="0"/>
              <a:t>ОДНОГО МУНИЦИПАЛЬНОГО УЧРЕЖДЕНИЯ</a:t>
            </a:r>
            <a:endParaRPr lang="ru-RU" altLang="ru-RU" smtClean="0"/>
          </a:p>
        </p:txBody>
      </p:sp>
      <p:sp>
        <p:nvSpPr>
          <p:cNvPr id="4" name="Рамка 3"/>
          <p:cNvSpPr/>
          <p:nvPr/>
        </p:nvSpPr>
        <p:spPr>
          <a:xfrm>
            <a:off x="5994400" y="0"/>
            <a:ext cx="61976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13315" name="Рисунок 2" descr="http://img10.proshkolu.ru/content/media/pic/std/4000000/3522000/3521287-c6b53818f6a8fbc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3" t="-5333" r="613" b="18286"/>
          <a:stretch>
            <a:fillRect/>
          </a:stretch>
        </p:blipFill>
        <p:spPr bwMode="auto">
          <a:xfrm>
            <a:off x="7302500" y="2314575"/>
            <a:ext cx="4143375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Презентация звук (230617 1506)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6609806"/>
            <a:ext cx="248194" cy="2481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8000">
        <p15:prstTrans prst="pageCurlDouble"/>
      </p:transition>
    </mc:Choice>
    <mc:Fallback>
      <p:transition spd="slow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7600" y="215900"/>
            <a:ext cx="5778500" cy="6451600"/>
          </a:xfrm>
        </p:spPr>
        <p:txBody>
          <a:bodyPr/>
          <a:lstStyle/>
          <a:p>
            <a:r>
              <a:rPr lang="ru-RU" altLang="ru-RU" sz="2000" b="1" smtClean="0"/>
              <a:t>ВСТУПЛЕНИЕ</a:t>
            </a:r>
            <a:endParaRPr lang="ru-RU" altLang="ru-RU" sz="2000" smtClean="0"/>
          </a:p>
          <a:p>
            <a:r>
              <a:rPr lang="ru-RU" altLang="ru-RU" sz="2000" smtClean="0"/>
              <a:t>Я написал «Записки о финансах одного муниципального учреждения» не только для освежения моих воспоминаний и собственного удовольствия. Я полагаю, что читателя может заинтересовать современное устройство финансирования муниципального бюджетного учреждения.</a:t>
            </a:r>
          </a:p>
          <a:p>
            <a:r>
              <a:rPr lang="ru-RU" altLang="ru-RU" sz="2000" smtClean="0"/>
              <a:t>Я считаю, что мои записки если и не будут особо приятны, но зато могут быть полезны, так как знание особенностей современного финансирования никому не помешает. А моя приятность заключается в том, что это записки о дорогом моему сердцу имении дедушки, а ныне «Музее-заповеднике писателя С.Т.Аксакова» в селе Аксакове Бугурусланского района Оренбургской области, то есть, можно сказать, моём музее.</a:t>
            </a:r>
          </a:p>
          <a:p>
            <a:r>
              <a:rPr lang="ru-RU" altLang="ru-RU" sz="2000" smtClean="0"/>
              <a:t>Прошу только помнить, читая эту мою книжку, что она </a:t>
            </a:r>
            <a:r>
              <a:rPr lang="ru-RU" altLang="ru-RU" sz="2000" u="sng" smtClean="0"/>
              <a:t>не трактат о финансировании.</a:t>
            </a:r>
            <a:r>
              <a:rPr lang="ru-RU" altLang="ru-RU" sz="2000" smtClean="0"/>
              <a:t> Это ни больше и ни меньше, как простые записки любознательного человека для других любознательных людей.   2</a:t>
            </a:r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340" name="Рисунок 1" descr="http://aksakoff.ru/files/2010/02/Illustration0003_chapter0001_00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671638"/>
            <a:ext cx="5194300" cy="374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25000">
        <p15:prstTrans prst="pageCurlDouble"/>
      </p:transition>
    </mc:Choice>
    <mc:Fallback>
      <p:transition spd="slow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5" descr="http://ooikm.ru/foto/1534b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82" y="1620606"/>
            <a:ext cx="5389418" cy="3865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oren-wiki.com/assets/components/gallery/connector.php?action=web/phpthumb&amp;ctx=web&amp;w=1280&amp;h=900&amp;zc=0&amp;far=&amp;q=90&amp;src=%2Fassets%2Fgallery%2F124%2F32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357" y="1620606"/>
            <a:ext cx="5386243" cy="389350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57188" y="6181725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/>
              <a:t>3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1242243" y="6181725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754330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24000">
        <p15:prstTrans prst="pageCurlDouble"/>
      </p:transition>
    </mc:Choice>
    <mc:Fallback>
      <p:transition spd="slow" advTm="2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7600" y="215900"/>
            <a:ext cx="5778500" cy="64516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altLang="ru-RU" sz="2000" smtClean="0"/>
          </a:p>
          <a:p>
            <a:pPr>
              <a:lnSpc>
                <a:spcPct val="80000"/>
              </a:lnSpc>
            </a:pPr>
            <a:endParaRPr lang="ru-RU" altLang="ru-RU" sz="2000" smtClean="0"/>
          </a:p>
          <a:p>
            <a:pPr>
              <a:lnSpc>
                <a:spcPct val="80000"/>
              </a:lnSpc>
            </a:pPr>
            <a:endParaRPr lang="ru-RU" altLang="ru-RU" sz="2000" smtClean="0"/>
          </a:p>
          <a:p>
            <a:pPr>
              <a:lnSpc>
                <a:spcPct val="80000"/>
              </a:lnSpc>
            </a:pPr>
            <a:r>
              <a:rPr lang="ru-RU" altLang="ru-RU" sz="2000" smtClean="0"/>
              <a:t>Какая благодетельная фея внушила моему дедушке Степану Михайловичу Аксакову купить земли в Бугурусланском уезде!</a:t>
            </a:r>
          </a:p>
          <a:p>
            <a:pPr>
              <a:lnSpc>
                <a:spcPct val="80000"/>
              </a:lnSpc>
            </a:pPr>
            <a:r>
              <a:rPr lang="ru-RU" altLang="ru-RU" sz="2000" smtClean="0"/>
              <a:t>На  протяжении сорока вёрст от города Бугуруслана до казенного поселения Красный Яр оба берега речки Большой Бугуруслан были не заселены. Что за угодье, что за приволье было тогда на этих берегах! </a:t>
            </a:r>
          </a:p>
          <a:p>
            <a:pPr>
              <a:lnSpc>
                <a:spcPct val="80000"/>
              </a:lnSpc>
            </a:pPr>
            <a:r>
              <a:rPr lang="ru-RU" altLang="ru-RU" sz="2000" smtClean="0"/>
              <a:t>Хотя и теперь здесь благодать! Правда, в те времена перед домом росла капуста и смородиновые кусты, а всеми финансами заправлял дедушка – и прибылью от земледелия и мельницы, и расходами на ведение и расширение хозяйства.</a:t>
            </a:r>
          </a:p>
          <a:p>
            <a:pPr>
              <a:lnSpc>
                <a:spcPct val="80000"/>
              </a:lnSpc>
            </a:pPr>
            <a:endParaRPr lang="ru-RU" altLang="ru-RU" sz="2000" smtClean="0"/>
          </a:p>
          <a:p>
            <a:pPr>
              <a:lnSpc>
                <a:spcPct val="80000"/>
              </a:lnSpc>
            </a:pPr>
            <a:endParaRPr lang="ru-RU" altLang="ru-RU" sz="2000" smtClean="0"/>
          </a:p>
          <a:p>
            <a:pPr algn="r">
              <a:lnSpc>
                <a:spcPct val="80000"/>
              </a:lnSpc>
            </a:pPr>
            <a:endParaRPr lang="ru-RU" altLang="ru-RU" sz="2000" smtClean="0"/>
          </a:p>
          <a:p>
            <a:pPr algn="r">
              <a:lnSpc>
                <a:spcPct val="80000"/>
              </a:lnSpc>
            </a:pPr>
            <a:r>
              <a:rPr lang="ru-RU" altLang="ru-RU" sz="2000" smtClean="0"/>
              <a:t>6</a:t>
            </a:r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8676" name="Picture 2" descr="IMG_77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1414463"/>
            <a:ext cx="5548312" cy="370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57188" y="6181725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/>
              <a:t>5</a:t>
            </a:r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7000">
        <p15:prstTrans prst="pageCurlDouble"/>
      </p:transition>
    </mc:Choice>
    <mc:Fallback>
      <p:transition spd="slow" advTm="1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7600" y="215900"/>
            <a:ext cx="5778500" cy="6451600"/>
          </a:xfrm>
        </p:spPr>
        <p:txBody>
          <a:bodyPr/>
          <a:lstStyle/>
          <a:p>
            <a:endParaRPr lang="ru-RU" altLang="ru-RU" sz="2000" smtClean="0"/>
          </a:p>
          <a:p>
            <a:r>
              <a:rPr lang="ru-RU" altLang="ru-RU" sz="2000" smtClean="0"/>
              <a:t>А ныне перед домом раскинулся замечательный луг – любимое пристанище художников и молодоженов. Да и статус у имения стал другим.</a:t>
            </a:r>
          </a:p>
          <a:p>
            <a:r>
              <a:rPr lang="ru-RU" altLang="ru-RU" sz="2000" smtClean="0"/>
              <a:t>Муниципальное бюджетное учреждение культуры «Музей-заповедник писателя С.Т.Аксакова» является некоммерческой организацией, осуществляющей культурную, образовательную и научную деятельность по сохранению, созданию, распространению  и освоению культурных ценностей.</a:t>
            </a:r>
          </a:p>
          <a:p>
            <a:r>
              <a:rPr lang="ru-RU" altLang="ru-RU" sz="2000" smtClean="0"/>
              <a:t>Учредителем Музея-заповедника  является муниципальное образование «Бугурусланский район».</a:t>
            </a:r>
          </a:p>
          <a:p>
            <a:r>
              <a:rPr lang="ru-RU" altLang="ru-RU" sz="2000" smtClean="0"/>
              <a:t>Функции и полномочия учредителя в отношении Музея-заповедника осуществляются муниципальным казенным учреждением «Отдел культуры администрации Бугурусланского района».</a:t>
            </a:r>
          </a:p>
          <a:p>
            <a:pPr algn="r"/>
            <a:r>
              <a:rPr lang="ru-RU" altLang="ru-RU" sz="2000"/>
              <a:t>8</a:t>
            </a:r>
            <a:endParaRPr lang="ru-RU" altLang="ru-RU" sz="2000" smtClean="0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6388" name="Picture 2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1709738"/>
            <a:ext cx="5411788" cy="361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39738" y="6224588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latin typeface="Calibri" panose="020F0502020204030204" pitchFamily="34" charset="0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6000">
        <p15:prstTrans prst="pageCurlDouble"/>
      </p:transition>
    </mc:Choice>
    <mc:Fallback>
      <p:transition spd="slow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7600" y="215900"/>
            <a:ext cx="5778500" cy="645160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endParaRPr lang="ru-RU" altLang="ru-RU" sz="1100" smtClean="0"/>
          </a:p>
          <a:p>
            <a:pPr>
              <a:lnSpc>
                <a:spcPct val="70000"/>
              </a:lnSpc>
            </a:pPr>
            <a:endParaRPr lang="ru-RU" altLang="ru-RU" sz="1100" smtClean="0"/>
          </a:p>
          <a:p>
            <a:pPr>
              <a:lnSpc>
                <a:spcPct val="70000"/>
              </a:lnSpc>
            </a:pPr>
            <a:r>
              <a:rPr lang="ru-RU" altLang="ru-RU" sz="1600" smtClean="0"/>
              <a:t>ВИДЫ ДЕЯТЕЛЬНОСТИ </a:t>
            </a:r>
          </a:p>
          <a:p>
            <a:pPr>
              <a:lnSpc>
                <a:spcPct val="70000"/>
              </a:lnSpc>
            </a:pPr>
            <a:r>
              <a:rPr lang="ru-RU" altLang="ru-RU" sz="1600" smtClean="0"/>
              <a:t>МУЗЕЯ-ЗАПОВЕДНИКА ПИСАТЕЛЯ С.Т.АКСАКОВА</a:t>
            </a:r>
          </a:p>
          <a:p>
            <a:pPr>
              <a:lnSpc>
                <a:spcPct val="70000"/>
              </a:lnSpc>
            </a:pPr>
            <a:r>
              <a:rPr lang="ru-RU" altLang="ru-RU" sz="1100" b="1" i="1" smtClean="0"/>
              <a:t>      </a:t>
            </a:r>
            <a:r>
              <a:rPr lang="ru-RU" altLang="ru-RU" sz="1800" b="1" i="1" smtClean="0"/>
              <a:t>Научно-исследовательская деятельность </a:t>
            </a:r>
            <a:endParaRPr lang="ru-RU" altLang="ru-RU" sz="1800" smtClean="0"/>
          </a:p>
          <a:p>
            <a:pPr>
              <a:lnSpc>
                <a:spcPct val="70000"/>
              </a:lnSpc>
            </a:pPr>
            <a:r>
              <a:rPr lang="ru-RU" altLang="ru-RU" sz="1800" smtClean="0"/>
              <a:t>- ежегодно разрабатываются тексты тематических, интерактивных, театрализованных экскурсий, лекций, музейных занятий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-  изучаются архивные письма семьи Аксаковых 1816-1836 года, которые легли в основу тематико-экспозиционного плана к выставке « Письма из прошлого» и театрализованной экскурсии «Семья в семье»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- участие в семинаре «Дни PR в «Доме со львом» в Хвалынском районе Саратовской области 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-  подготовка докладов на научно-практические конференции 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-  выпуск юбилейных буклет-путеводитель «Музей-заповедник писателя С.Т. Аксакова – жемчужина Оренбуржья»</a:t>
            </a:r>
          </a:p>
          <a:p>
            <a:pPr>
              <a:lnSpc>
                <a:spcPct val="70000"/>
              </a:lnSpc>
              <a:buFontTx/>
              <a:buChar char="-"/>
            </a:pPr>
            <a:r>
              <a:rPr lang="ru-RU" altLang="ru-RU" sz="1800" smtClean="0"/>
              <a:t>участие в издании рекламного проспекта для Международного экономического форума «Оренбуржье – сердце Евразии» «Добро пожаловать в Музей-заповедник писателя С.Т. Аксакова»</a:t>
            </a:r>
          </a:p>
          <a:p>
            <a:pPr algn="r">
              <a:lnSpc>
                <a:spcPct val="70000"/>
              </a:lnSpc>
              <a:buFontTx/>
              <a:buNone/>
            </a:pPr>
            <a:endParaRPr lang="ru-RU" altLang="ru-RU" sz="1800" smtClean="0"/>
          </a:p>
          <a:p>
            <a:pPr algn="r">
              <a:lnSpc>
                <a:spcPct val="70000"/>
              </a:lnSpc>
              <a:buFontTx/>
              <a:buNone/>
            </a:pPr>
            <a:r>
              <a:rPr lang="ru-RU" altLang="ru-RU" sz="1800" smtClean="0"/>
              <a:t>10</a:t>
            </a:r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412" name="__plpcte_target" descr="https://i.mycdn.me/image?id=849620457151&amp;t=3&amp;plc=WEB&amp;tkn=*inq9DHsBMpB94U9vfDCzBo7Js4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655763"/>
            <a:ext cx="5440362" cy="362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73063" y="6124575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latin typeface="Calibri" panose="020F0502020204030204" pitchFamily="34" charset="0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20998">
        <p15:prstTrans prst="pageCurlDouble"/>
      </p:transition>
    </mc:Choice>
    <mc:Fallback>
      <p:transition spd="slow" advTm="2099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7600" y="215900"/>
            <a:ext cx="5778500" cy="6451600"/>
          </a:xfrm>
        </p:spPr>
        <p:txBody>
          <a:bodyPr>
            <a:normAutofit lnSpcReduction="10000"/>
          </a:bodyPr>
          <a:lstStyle/>
          <a:p>
            <a:pPr>
              <a:lnSpc>
                <a:spcPct val="70000"/>
              </a:lnSpc>
            </a:pPr>
            <a:endParaRPr lang="ru-RU" altLang="ru-RU" sz="1800" b="1" smtClean="0"/>
          </a:p>
          <a:p>
            <a:pPr>
              <a:lnSpc>
                <a:spcPct val="70000"/>
              </a:lnSpc>
            </a:pPr>
            <a:r>
              <a:rPr lang="ru-RU" altLang="ru-RU" sz="2000" b="1" i="1" smtClean="0"/>
              <a:t>Гостевые выставки:</a:t>
            </a:r>
            <a:endParaRPr lang="ru-RU" altLang="ru-RU" sz="2000" i="1" smtClean="0"/>
          </a:p>
          <a:p>
            <a:pPr>
              <a:lnSpc>
                <a:spcPct val="70000"/>
              </a:lnSpc>
            </a:pPr>
            <a:r>
              <a:rPr lang="ru-RU" altLang="ru-RU" sz="1800" smtClean="0"/>
              <a:t> Из фондов музея-заповедника « Абрамцево» «Верный друг и муж….»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 Персональная выставка С.И. Жданова «Аксаковской земли очарованье»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 « Предметы пчеловодства» Е.Н. Сафонов(однодневная в рамках праздника)</a:t>
            </a:r>
          </a:p>
          <a:p>
            <a:pPr>
              <a:lnSpc>
                <a:spcPct val="70000"/>
              </a:lnSpc>
            </a:pPr>
            <a:r>
              <a:rPr lang="ru-RU" altLang="ru-RU" sz="1800" b="1" i="1" smtClean="0"/>
              <a:t>Передвижные выставки:</a:t>
            </a:r>
            <a:endParaRPr lang="ru-RU" altLang="ru-RU" sz="1800" i="1" smtClean="0"/>
          </a:p>
          <a:p>
            <a:pPr>
              <a:lnSpc>
                <a:spcPct val="70000"/>
              </a:lnSpc>
            </a:pPr>
            <a:r>
              <a:rPr lang="ru-RU" altLang="ru-RU" sz="1800" smtClean="0"/>
              <a:t> Книжная выставка «Мой край задумчивый и милый» 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   «Интерьер крестьянской избы 19 века»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 </a:t>
            </a:r>
            <a:r>
              <a:rPr lang="ru-RU" altLang="ru-RU" sz="2000" b="1" i="1" smtClean="0"/>
              <a:t>Стационарные выставки</a:t>
            </a:r>
            <a:endParaRPr lang="ru-RU" altLang="ru-RU" sz="2000" i="1" smtClean="0"/>
          </a:p>
          <a:p>
            <a:pPr>
              <a:lnSpc>
                <a:spcPct val="70000"/>
              </a:lnSpc>
            </a:pPr>
            <a:r>
              <a:rPr lang="ru-RU" altLang="ru-RU" sz="1800" smtClean="0"/>
              <a:t>История старинной новогодней открытки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«С.Т. Аксаков. Письма из прошлого»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«Дети Аксаковых –явление яркое, неординарное»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«История чайной пары»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Выставка детского рисунка «Это и наш любимый уголок»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«Мед с аксаковских лугов липовый, цветочный…..»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Персональная выставка А.Г. Шлеюка «Маленькие шедевры о большом человеке»</a:t>
            </a:r>
          </a:p>
          <a:p>
            <a:pPr algn="r">
              <a:lnSpc>
                <a:spcPct val="70000"/>
              </a:lnSpc>
            </a:pPr>
            <a:endParaRPr lang="ru-RU" altLang="ru-RU" sz="1800" smtClean="0"/>
          </a:p>
          <a:p>
            <a:pPr algn="r">
              <a:lnSpc>
                <a:spcPct val="70000"/>
              </a:lnSpc>
            </a:pPr>
            <a:endParaRPr lang="ru-RU" altLang="ru-RU" sz="1800"/>
          </a:p>
          <a:p>
            <a:pPr algn="r">
              <a:lnSpc>
                <a:spcPct val="70000"/>
              </a:lnSpc>
            </a:pPr>
            <a:r>
              <a:rPr lang="ru-RU" altLang="ru-RU" sz="1800" smtClean="0"/>
              <a:t>12</a:t>
            </a:r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8436" name="Рисунок 2" descr="http://www.aksakov-museum.ru/sites/default/files/gallery/ekspozicii_komnat/6.komnata_seryozh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928813"/>
            <a:ext cx="561975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374650" y="6116638"/>
            <a:ext cx="631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11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9000">
        <p15:prstTrans prst="pageCurlDouble"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7600" y="215900"/>
            <a:ext cx="5778500" cy="6451600"/>
          </a:xfrm>
        </p:spPr>
        <p:txBody>
          <a:bodyPr/>
          <a:lstStyle/>
          <a:p>
            <a:endParaRPr lang="ru-RU" altLang="ru-RU" sz="1800" b="1" i="1" smtClean="0"/>
          </a:p>
          <a:p>
            <a:r>
              <a:rPr lang="ru-RU" altLang="ru-RU" sz="1800" b="1" i="1" smtClean="0"/>
              <a:t>Научно-просветительская деятельность</a:t>
            </a:r>
            <a:endParaRPr lang="ru-RU" altLang="ru-RU" sz="1800" smtClean="0"/>
          </a:p>
          <a:p>
            <a:pPr>
              <a:buFontTx/>
              <a:buChar char="-"/>
            </a:pPr>
            <a:r>
              <a:rPr lang="ru-RU" altLang="ru-RU" sz="1800" i="1" smtClean="0"/>
              <a:t>Тематические экскурсии:</a:t>
            </a:r>
            <a:r>
              <a:rPr lang="ru-RU" altLang="ru-RU" sz="1800" smtClean="0"/>
              <a:t> </a:t>
            </a:r>
          </a:p>
          <a:p>
            <a:pPr>
              <a:buFontTx/>
              <a:buChar char="-"/>
            </a:pPr>
            <a:r>
              <a:rPr lang="ru-RU" altLang="ru-RU" sz="1800" smtClean="0"/>
              <a:t>«Природа в произведениях С.Т. Аксакова и Тургенева», Г.С. Аксаков – продолжатель древнего рода Аксаковых, </a:t>
            </a:r>
          </a:p>
          <a:p>
            <a:r>
              <a:rPr lang="ru-RU" altLang="ru-RU" sz="1800" smtClean="0"/>
              <a:t>«Аксаков и театр», Семья Аксаковых в судьбе Н.В. Гоголя».</a:t>
            </a:r>
          </a:p>
          <a:p>
            <a:pPr>
              <a:buFontTx/>
              <a:buChar char="-"/>
            </a:pPr>
            <a:r>
              <a:rPr lang="ru-RU" altLang="ru-RU" sz="1800" i="1" smtClean="0"/>
              <a:t>Интерактивные экскурсии:</a:t>
            </a:r>
            <a:r>
              <a:rPr lang="ru-RU" altLang="ru-RU" sz="1800" smtClean="0"/>
              <a:t> </a:t>
            </a:r>
          </a:p>
          <a:p>
            <a:pPr>
              <a:buFontTx/>
              <a:buChar char="-"/>
            </a:pPr>
            <a:r>
              <a:rPr lang="ru-RU" altLang="ru-RU" sz="1800" smtClean="0"/>
              <a:t>«Волшебная шкатулка», «Тайны старинных   зеркал», «Предмет – хранитель истории».</a:t>
            </a:r>
          </a:p>
          <a:p>
            <a:pPr>
              <a:buFontTx/>
              <a:buChar char="-"/>
            </a:pPr>
            <a:r>
              <a:rPr lang="ru-RU" altLang="ru-RU" sz="1800" i="1" smtClean="0"/>
              <a:t>Театрализованные экскурсии:</a:t>
            </a:r>
            <a:r>
              <a:rPr lang="ru-RU" altLang="ru-RU" sz="1800" smtClean="0"/>
              <a:t> </a:t>
            </a:r>
          </a:p>
          <a:p>
            <a:pPr>
              <a:buFontTx/>
              <a:buChar char="-"/>
            </a:pPr>
            <a:r>
              <a:rPr lang="ru-RU" altLang="ru-RU" sz="1800" smtClean="0"/>
              <a:t>«Вечер в семье Аксаковых» по произведению С.Т. Аксакова «Семейная хроника»</a:t>
            </a:r>
          </a:p>
          <a:p>
            <a:pPr algn="r"/>
            <a:r>
              <a:rPr lang="ru-RU" altLang="ru-RU" sz="1800" smtClean="0"/>
              <a:t>«Молодые в Багрово» по произведению С.Т. Аксакова «Детские годы Багрова-внука», « Семья в семье».</a:t>
            </a:r>
          </a:p>
          <a:p>
            <a:pPr algn="r"/>
            <a:endParaRPr lang="ru-RU" altLang="ru-RU" sz="1800" smtClean="0"/>
          </a:p>
          <a:p>
            <a:pPr algn="r"/>
            <a:endParaRPr lang="ru-RU" altLang="ru-RU" sz="1800" smtClean="0"/>
          </a:p>
          <a:p>
            <a:pPr algn="r"/>
            <a:endParaRPr lang="ru-RU" altLang="ru-RU" sz="1800"/>
          </a:p>
          <a:p>
            <a:pPr algn="r"/>
            <a:r>
              <a:rPr lang="ru-RU" altLang="ru-RU" sz="1800" smtClean="0"/>
              <a:t>14</a:t>
            </a:r>
          </a:p>
          <a:p>
            <a:pPr algn="r"/>
            <a:endParaRPr lang="ru-RU" altLang="ru-RU" sz="2000" smtClean="0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9462" name="Picture 6" descr="IMG_53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814388"/>
            <a:ext cx="553402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41313" y="6149975"/>
            <a:ext cx="48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13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0">
        <p15:prstTrans prst="pageCurlDouble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97600" y="215900"/>
            <a:ext cx="5778500" cy="645160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endParaRPr lang="ru-RU" altLang="ru-RU" sz="2000" b="1" i="1" smtClean="0"/>
          </a:p>
          <a:p>
            <a:pPr>
              <a:lnSpc>
                <a:spcPct val="70000"/>
              </a:lnSpc>
            </a:pPr>
            <a:r>
              <a:rPr lang="ru-RU" altLang="ru-RU" sz="2000" b="1" i="1" smtClean="0"/>
              <a:t>Культурно – досуговая деятельность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Мастер-класс «Веер – предмет дворянского обихода»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Игра-квест «А привези мне батюшка, цветочек аленький…»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Цикл мероприятий в рамках Международной акции «Ночь музеев»: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        -Интерактивная экскурсия «Секреты старинных предметов».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        - Фольклорная вставка «Колыбельку я качаю….»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- Театрализованная вставка «Ты проснись, пробудись мой сердечный друг….»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        - Мастер-класс по изготовлению аленького цветочка.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Презентация книги Р.П. Поддубной «Семейная хроника Аксаковых»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Цикл мероприятий в рамках в рамках Межрегиональной культурно-просветительской акции «Аксаковские дни в Оренбуржье»</a:t>
            </a:r>
          </a:p>
          <a:p>
            <a:pPr>
              <a:lnSpc>
                <a:spcPct val="70000"/>
              </a:lnSpc>
            </a:pPr>
            <a:r>
              <a:rPr lang="ru-RU" altLang="ru-RU" sz="1800" smtClean="0"/>
              <a:t>«Путешествие по страницам народных сказок» - литературная викторина</a:t>
            </a:r>
          </a:p>
          <a:p>
            <a:pPr>
              <a:lnSpc>
                <a:spcPct val="70000"/>
              </a:lnSpc>
            </a:pPr>
            <a:endParaRPr lang="ru-RU" altLang="ru-RU" sz="2000" smtClean="0"/>
          </a:p>
          <a:p>
            <a:pPr algn="r">
              <a:lnSpc>
                <a:spcPct val="70000"/>
              </a:lnSpc>
            </a:pPr>
            <a:r>
              <a:rPr lang="ru-RU" altLang="ru-RU" sz="2000" smtClean="0"/>
              <a:t>16</a:t>
            </a:r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485" name="Рисунок 1" descr="\\server4\POSTA\2017\Бюджетный отдел\Конкурс 2017\фото для книги\IMG_99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1306513"/>
            <a:ext cx="5181600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90513" y="60658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522288" y="6007100"/>
            <a:ext cx="4187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15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8000">
        <p15:prstTrans prst="pageCurlDouble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1" name="Прямоугольник 1"/>
          <p:cNvSpPr>
            <a:spLocks noChangeArrowheads="1"/>
          </p:cNvSpPr>
          <p:nvPr/>
        </p:nvSpPr>
        <p:spPr bwMode="auto">
          <a:xfrm>
            <a:off x="6197600" y="215900"/>
            <a:ext cx="5715000" cy="646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/>
              <a:t>                 </a:t>
            </a:r>
          </a:p>
          <a:p>
            <a:r>
              <a:rPr lang="ru-RU" altLang="ru-RU"/>
              <a:t>                      </a:t>
            </a:r>
          </a:p>
          <a:p>
            <a:r>
              <a:rPr lang="ru-RU" altLang="ru-RU"/>
              <a:t>                         </a:t>
            </a:r>
            <a:r>
              <a:rPr lang="ru-RU" altLang="ru-RU" sz="2000" b="1" i="1"/>
              <a:t>Лекционная деятельность</a:t>
            </a:r>
          </a:p>
          <a:p>
            <a:endParaRPr lang="ru-RU" altLang="ru-RU" sz="2000" b="1" i="1"/>
          </a:p>
          <a:p>
            <a:r>
              <a:rPr lang="ru-RU" altLang="ru-RU"/>
              <a:t>«Древнейший род Аксаковых» - 160-летию со дня выхода «Семейной хроники» С.Т. Аксакова /1856/</a:t>
            </a:r>
          </a:p>
          <a:p>
            <a:endParaRPr lang="ru-RU" altLang="ru-RU"/>
          </a:p>
          <a:p>
            <a:r>
              <a:rPr lang="ru-RU" altLang="ru-RU"/>
              <a:t>«Музыка семейной жизни» - 200-летие  со дня образования семьи С.Т. Аксакова/1816г/</a:t>
            </a:r>
          </a:p>
          <a:p>
            <a:endParaRPr lang="ru-RU" altLang="ru-RU"/>
          </a:p>
          <a:p>
            <a:r>
              <a:rPr lang="ru-RU" altLang="ru-RU"/>
              <a:t>«С.Т. Аксаков – грани литературного мастерства»</a:t>
            </a:r>
          </a:p>
          <a:p>
            <a:r>
              <a:rPr lang="ru-RU" altLang="ru-RU"/>
              <a:t>« С.Т. Аксаков и И.С. Тургенев»</a:t>
            </a:r>
          </a:p>
          <a:p>
            <a:endParaRPr lang="ru-RU" altLang="ru-RU"/>
          </a:p>
          <a:p>
            <a:r>
              <a:rPr lang="ru-RU" altLang="ru-RU"/>
              <a:t>«Посвящение сестре» - незаконченный очерк «Наташа» </a:t>
            </a:r>
          </a:p>
          <a:p>
            <a:r>
              <a:rPr lang="ru-RU" altLang="ru-RU"/>
              <a:t>«Тайны Бархатной книги. Дворяне Аксаковы»</a:t>
            </a:r>
          </a:p>
          <a:p>
            <a:endParaRPr lang="ru-RU" altLang="ru-RU"/>
          </a:p>
          <a:p>
            <a:r>
              <a:rPr lang="ru-RU" altLang="ru-RU"/>
              <a:t>« Рождественские праздники в дворянских усадьбах»</a:t>
            </a:r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pPr algn="r"/>
            <a:r>
              <a:rPr lang="ru-RU" altLang="ru-RU" smtClean="0"/>
              <a:t>18</a:t>
            </a:r>
            <a:endParaRPr lang="ru-RU" altLang="ru-RU"/>
          </a:p>
          <a:p>
            <a:endParaRPr lang="ru-RU" altLang="ru-RU"/>
          </a:p>
        </p:txBody>
      </p:sp>
      <p:pic>
        <p:nvPicPr>
          <p:cNvPr id="22532" name="__plpcte_target" descr="https://i.mycdn.me/image?id=853566411967&amp;t=3&amp;plc=WEB&amp;tkn=*kCMX6iNeZFgfrVfympQ_tW7ia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1417638"/>
            <a:ext cx="5338762" cy="389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376238" y="6166139"/>
            <a:ext cx="4187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17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3000">
        <p15:prstTrans prst="pageCurlDouble"/>
      </p:transition>
    </mc:Choice>
    <mc:Fallback>
      <p:transition spd="slow" advTm="1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555" name="Прямоугольник 1"/>
          <p:cNvSpPr>
            <a:spLocks noChangeArrowheads="1"/>
          </p:cNvSpPr>
          <p:nvPr/>
        </p:nvSpPr>
        <p:spPr bwMode="auto">
          <a:xfrm>
            <a:off x="6197600" y="215900"/>
            <a:ext cx="5715000" cy="6771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b="1" i="1"/>
              <a:t>                </a:t>
            </a:r>
          </a:p>
          <a:p>
            <a:r>
              <a:rPr lang="ru-RU" altLang="ru-RU" b="1" i="1"/>
              <a:t>                </a:t>
            </a:r>
            <a:r>
              <a:rPr lang="ru-RU" altLang="ru-RU" sz="2000" b="1" i="1"/>
              <a:t>Научно-фондовая деятельность</a:t>
            </a:r>
            <a:endParaRPr lang="ru-RU" altLang="ru-RU" sz="2000"/>
          </a:p>
          <a:p>
            <a:endParaRPr lang="ru-RU" altLang="ru-RU"/>
          </a:p>
          <a:p>
            <a:r>
              <a:rPr lang="ru-RU" altLang="ru-RU"/>
              <a:t>   - Учёт и хранение экспонатов;</a:t>
            </a:r>
          </a:p>
          <a:p>
            <a:r>
              <a:rPr lang="ru-RU" altLang="ru-RU"/>
              <a:t>   - Плановая сверка музейных коллекций с наличием;</a:t>
            </a:r>
          </a:p>
          <a:p>
            <a:r>
              <a:rPr lang="ru-RU" altLang="ru-RU"/>
              <a:t>   - Работа с инструкциями и документами.</a:t>
            </a:r>
          </a:p>
          <a:p>
            <a:r>
              <a:rPr lang="ru-RU" altLang="ru-RU"/>
              <a:t> На 31  декабря  2016 года музейный фонд «Музей – заповедник С.Т.Аксакова » насчитывает  2600 предметов.</a:t>
            </a:r>
          </a:p>
          <a:p>
            <a:r>
              <a:rPr lang="ru-RU" altLang="ru-RU"/>
              <a:t>    Основной  Фонд - 1830 и 770 – научно – вспомогательного. </a:t>
            </a:r>
          </a:p>
          <a:p>
            <a:r>
              <a:rPr lang="ru-RU" altLang="ru-RU"/>
              <a:t>Всего в музее экспонировалось:  1050 предмет.</a:t>
            </a:r>
          </a:p>
          <a:p>
            <a:r>
              <a:rPr lang="ru-RU" altLang="ru-RU"/>
              <a:t>     Вносились записи в Книги приема: </a:t>
            </a:r>
          </a:p>
          <a:p>
            <a:r>
              <a:rPr lang="ru-RU" altLang="ru-RU"/>
              <a:t>КП основного фонда – 5 предметов.</a:t>
            </a:r>
          </a:p>
          <a:p>
            <a:r>
              <a:rPr lang="ru-RU" altLang="ru-RU"/>
              <a:t>КП НВФ – 10 предметов</a:t>
            </a:r>
          </a:p>
          <a:p>
            <a:r>
              <a:rPr lang="ru-RU" altLang="ru-RU"/>
              <a:t>    Велось  систематически оформление  инвентарных книг по коллекциям.</a:t>
            </a:r>
          </a:p>
          <a:p>
            <a:r>
              <a:rPr lang="ru-RU" altLang="ru-RU"/>
              <a:t>    Составлялись  научные карточки на коллекции: нумизматика, книги, мебель, люстры, газеты.</a:t>
            </a:r>
          </a:p>
          <a:p>
            <a:endParaRPr lang="ru-RU" altLang="ru-RU"/>
          </a:p>
          <a:p>
            <a:endParaRPr lang="ru-RU" altLang="ru-RU"/>
          </a:p>
          <a:p>
            <a:pPr algn="r"/>
            <a:endParaRPr lang="ru-RU" altLang="ru-RU" smtClean="0"/>
          </a:p>
          <a:p>
            <a:pPr algn="r"/>
            <a:r>
              <a:rPr lang="ru-RU" altLang="ru-RU" smtClean="0"/>
              <a:t>20</a:t>
            </a:r>
            <a:endParaRPr lang="ru-RU" altLang="ru-RU"/>
          </a:p>
          <a:p>
            <a:endParaRPr lang="ru-RU" altLang="ru-RU"/>
          </a:p>
        </p:txBody>
      </p:sp>
      <p:pic>
        <p:nvPicPr>
          <p:cNvPr id="23556" name="Рисунок 3" descr="http://www.aksakov-museum.ru/sites/default/files/gallery/fondy_muzeya/_dsc0161otk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1624013"/>
            <a:ext cx="5362575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473075" y="6124575"/>
            <a:ext cx="4187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19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3000">
        <p15:prstTrans prst="pageCurlDouble"/>
      </p:transition>
    </mc:Choice>
    <mc:Fallback>
      <p:transition spd="slow" advTm="1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25675" name="Group 75"/>
          <p:cNvGraphicFramePr>
            <a:graphicFrameLocks noGrp="1"/>
          </p:cNvGraphicFramePr>
          <p:nvPr/>
        </p:nvGraphicFramePr>
        <p:xfrm>
          <a:off x="266700" y="1147763"/>
          <a:ext cx="5611813" cy="5159376"/>
        </p:xfrm>
        <a:graphic>
          <a:graphicData uri="http://schemas.openxmlformats.org/drawingml/2006/table">
            <a:tbl>
              <a:tblPr/>
              <a:tblGrid>
                <a:gridCol w="1412875"/>
                <a:gridCol w="673100"/>
                <a:gridCol w="706438"/>
                <a:gridCol w="706437"/>
                <a:gridCol w="787400"/>
                <a:gridCol w="784225"/>
                <a:gridCol w="541338"/>
              </a:tblGrid>
              <a:tr h="485775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Показатели</a:t>
                      </a: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2015 год</a:t>
                      </a: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2016 год</a:t>
                      </a: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2016 год к 2015 году</a:t>
                      </a: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94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сумма, т.р.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уд. вес, %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сумма, т.р.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уд. вес, %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сумма, т.р.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уд. вес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10382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Субсидии на выполнение муниципального задания</a:t>
                      </a: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1 886,0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2 100,0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39,3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+ 214,0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5191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Субсидии на иные цели</a:t>
                      </a: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2 920,4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+ 2 915,4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777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Безвозмездные поступления</a:t>
                      </a: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-100,0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7810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Приносящая доход деятельность</a:t>
                      </a: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185,8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324,5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+ 138,7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1,74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777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Итого:</a:t>
                      </a: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2 176,8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5 344,9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3 168,1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  <p:sp>
        <p:nvSpPr>
          <p:cNvPr id="25668" name="TextBox 7"/>
          <p:cNvSpPr txBox="1">
            <a:spLocks noChangeArrowheads="1"/>
          </p:cNvSpPr>
          <p:nvPr/>
        </p:nvSpPr>
        <p:spPr bwMode="auto">
          <a:xfrm>
            <a:off x="6615113" y="465138"/>
            <a:ext cx="5173662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 i="1">
              <a:latin typeface="Arial" panose="020B0604020202020204" pitchFamily="34" charset="0"/>
            </a:endParaRPr>
          </a:p>
          <a:p>
            <a:endParaRPr lang="ru-RU" altLang="ru-RU" i="1">
              <a:latin typeface="Arial" panose="020B0604020202020204" pitchFamily="34" charset="0"/>
            </a:endParaRPr>
          </a:p>
          <a:p>
            <a:endParaRPr lang="ru-RU" altLang="ru-RU" i="1">
              <a:latin typeface="Arial" panose="020B0604020202020204" pitchFamily="34" charset="0"/>
            </a:endParaRPr>
          </a:p>
          <a:p>
            <a:endParaRPr lang="ru-RU" altLang="ru-RU" i="1">
              <a:latin typeface="Arial" panose="020B0604020202020204" pitchFamily="34" charset="0"/>
            </a:endParaRPr>
          </a:p>
          <a:p>
            <a:endParaRPr lang="ru-RU" altLang="ru-RU" i="1">
              <a:latin typeface="Arial" panose="020B0604020202020204" pitchFamily="34" charset="0"/>
            </a:endParaRPr>
          </a:p>
          <a:p>
            <a:endParaRPr lang="ru-RU" altLang="ru-RU" i="1">
              <a:latin typeface="Arial" panose="020B0604020202020204" pitchFamily="34" charset="0"/>
            </a:endParaRPr>
          </a:p>
          <a:p>
            <a:endParaRPr lang="ru-RU" altLang="ru-RU" i="1">
              <a:latin typeface="Arial" panose="020B0604020202020204" pitchFamily="34" charset="0"/>
            </a:endParaRPr>
          </a:p>
          <a:p>
            <a:endParaRPr lang="ru-RU" altLang="ru-RU"/>
          </a:p>
          <a:p>
            <a:r>
              <a:rPr lang="ru-RU" altLang="ru-RU"/>
              <a:t>Исходя из данных таблицы, можно сказать, что доходы Музея - заповедника в целом выросли в 2016 году по сравнению с 2015 годом на 3 168,1 тыс. рублей.</a:t>
            </a:r>
          </a:p>
          <a:p>
            <a:r>
              <a:rPr lang="ru-RU" altLang="ru-RU"/>
              <a:t>Значительный удельный вес в структуре доходов учреждения в 2015 году составляют субсидии на выполнение муниципального задания – 86,7%. Несмотря на то, что темп роста данного показателя в 2016 году составил 1,11%, удельный вес в общем объеме доходов сократился и составил 39,3%.</a:t>
            </a:r>
          </a:p>
          <a:p>
            <a:r>
              <a:rPr lang="ru-RU" altLang="ru-RU"/>
              <a:t>Снижение произошло за счет выделения  субсидий на иные цели.</a:t>
            </a:r>
          </a:p>
          <a:p>
            <a:pPr algn="r"/>
            <a:r>
              <a:rPr lang="ru-RU" altLang="ru-RU" smtClean="0"/>
              <a:t>22</a:t>
            </a:r>
            <a:endParaRPr lang="ru-RU" altLang="ru-RU"/>
          </a:p>
        </p:txBody>
      </p:sp>
      <p:sp>
        <p:nvSpPr>
          <p:cNvPr id="25674" name="Rectangle 74"/>
          <p:cNvSpPr>
            <a:spLocks noChangeArrowheads="1"/>
          </p:cNvSpPr>
          <p:nvPr/>
        </p:nvSpPr>
        <p:spPr bwMode="auto">
          <a:xfrm>
            <a:off x="1533525" y="503238"/>
            <a:ext cx="3171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Состав и динамика доходов</a:t>
            </a:r>
          </a:p>
        </p:txBody>
      </p:sp>
      <p:pic>
        <p:nvPicPr>
          <p:cNvPr id="25676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938" y="382588"/>
            <a:ext cx="4783137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77" name="Text Box 77"/>
          <p:cNvSpPr txBox="1">
            <a:spLocks noChangeArrowheads="1"/>
          </p:cNvSpPr>
          <p:nvPr/>
        </p:nvSpPr>
        <p:spPr bwMode="auto">
          <a:xfrm>
            <a:off x="406400" y="6307138"/>
            <a:ext cx="6826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21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35000">
        <p15:prstTrans prst="pageCurlDouble"/>
      </p:transition>
    </mc:Choice>
    <mc:Fallback>
      <p:transition spd="slow" advTm="3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627" name="Прямоугольник 1"/>
          <p:cNvSpPr>
            <a:spLocks noChangeArrowheads="1"/>
          </p:cNvSpPr>
          <p:nvPr/>
        </p:nvSpPr>
        <p:spPr bwMode="auto">
          <a:xfrm>
            <a:off x="6350000" y="215900"/>
            <a:ext cx="5524500" cy="653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ru-RU" sz="1400"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altLang="ru-RU"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altLang="ru-RU">
                <a:cs typeface="Times New Roman" panose="02020603050405020304" pitchFamily="18" charset="0"/>
              </a:rPr>
              <a:t>Безвозмездные поступления в 2016 году не поступали.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altLang="ru-RU">
                <a:cs typeface="Times New Roman" panose="02020603050405020304" pitchFamily="18" charset="0"/>
              </a:rPr>
              <a:t>Доходы, полученные от предпринимательской деятельности, в 2016 году увеличились на 1,74% или на 138,7 тыс. рублей по сравнению с 2015 годом.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altLang="ru-RU"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altLang="ru-RU">
                <a:cs typeface="Times New Roman" panose="02020603050405020304" pitchFamily="18" charset="0"/>
              </a:rPr>
              <a:t>Значительный рост произошел за счет увеличения посещений Музея-заповедника и продажи входных билетов. Увеличился спрос на экскурсионное обслуживание и на проведение массовых мероприятий с использованием гостиной.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altLang="ru-RU"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altLang="ru-RU"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altLang="ru-RU"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altLang="ru-RU" smtClean="0">
                <a:cs typeface="Times New Roman" panose="02020603050405020304" pitchFamily="18" charset="0"/>
              </a:rPr>
              <a:t>24</a:t>
            </a:r>
            <a:endParaRPr lang="ru-RU" altLang="ru-RU">
              <a:cs typeface="Times New Roman" panose="02020603050405020304" pitchFamily="18" charset="0"/>
            </a:endParaRPr>
          </a:p>
        </p:txBody>
      </p:sp>
      <p:graphicFrame>
        <p:nvGraphicFramePr>
          <p:cNvPr id="26719" name="Group 95"/>
          <p:cNvGraphicFramePr>
            <a:graphicFrameLocks noGrp="1"/>
          </p:cNvGraphicFramePr>
          <p:nvPr/>
        </p:nvGraphicFramePr>
        <p:xfrm>
          <a:off x="542925" y="762000"/>
          <a:ext cx="5207000" cy="5248276"/>
        </p:xfrm>
        <a:graphic>
          <a:graphicData uri="http://schemas.openxmlformats.org/drawingml/2006/table">
            <a:tbl>
              <a:tblPr/>
              <a:tblGrid>
                <a:gridCol w="1654175"/>
                <a:gridCol w="611188"/>
                <a:gridCol w="611187"/>
                <a:gridCol w="611188"/>
                <a:gridCol w="609600"/>
                <a:gridCol w="555625"/>
                <a:gridCol w="554037"/>
              </a:tblGrid>
              <a:tr h="482600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услуги</a:t>
                      </a:r>
                      <a:endParaRPr kumimoji="0" lang="ru-RU" alt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2015 год</a:t>
                      </a:r>
                      <a:endParaRPr kumimoji="0" lang="ru-RU" alt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2016 год</a:t>
                      </a:r>
                      <a:endParaRPr kumimoji="0" lang="ru-RU" alt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2016 год к 2015 году</a:t>
                      </a:r>
                      <a:endParaRPr kumimoji="0" lang="ru-RU" alt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0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Сумма, т.р.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Сумма, т.р.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Сумма, т.р.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Входные билеты</a:t>
                      </a:r>
                      <a:endParaRPr kumimoji="0" lang="ru-RU" alt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3452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86,3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+552,0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+11,3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Сувенирная продукция</a:t>
                      </a:r>
                      <a:endParaRPr kumimoji="0" lang="ru-RU" alt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+38,0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+14,7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4826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Экскурсионное обслуживание</a:t>
                      </a:r>
                      <a:endParaRPr kumimoji="0" lang="ru-RU" alt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29,2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+64,0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+12,8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Проживание в людских</a:t>
                      </a:r>
                      <a:endParaRPr kumimoji="0" lang="ru-RU" alt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+48,0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+24,0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7223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Торжественное мероприятие для молодожёнов</a:t>
                      </a:r>
                      <a:endParaRPr kumimoji="0" lang="ru-RU" alt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62,5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+21,0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+49,5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10096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Проведение массовых мероприятий с использованием гостиной музея</a:t>
                      </a:r>
                      <a:endParaRPr kumimoji="0" lang="ru-RU" alt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+46,0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+23,0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4826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Пользование фото-видео камерой</a:t>
                      </a:r>
                      <a:endParaRPr kumimoji="0" lang="ru-RU" alt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+7,0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+3,4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Итого:</a:t>
                      </a:r>
                      <a:endParaRPr kumimoji="0" lang="ru-RU" altLang="ru-RU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185,8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324,5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+138,7</a:t>
                      </a:r>
                      <a:endParaRPr kumimoji="0" lang="ru-RU" alt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</a:tbl>
          </a:graphicData>
        </a:graphic>
      </p:graphicFrame>
      <p:sp>
        <p:nvSpPr>
          <p:cNvPr id="26720" name="Text Box 96"/>
          <p:cNvSpPr txBox="1">
            <a:spLocks noChangeArrowheads="1"/>
          </p:cNvSpPr>
          <p:nvPr/>
        </p:nvSpPr>
        <p:spPr bwMode="auto">
          <a:xfrm>
            <a:off x="374650" y="6232525"/>
            <a:ext cx="48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23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2000">
        <p15:prstTrans prst="pageCurlDouble"/>
      </p:transition>
    </mc:Choice>
    <mc:Fallback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1" name="Rectangle 2"/>
          <p:cNvSpPr>
            <a:spLocks noChangeArrowheads="1"/>
          </p:cNvSpPr>
          <p:nvPr/>
        </p:nvSpPr>
        <p:spPr bwMode="auto">
          <a:xfrm>
            <a:off x="8026400" y="520700"/>
            <a:ext cx="9804400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671901" y="979627"/>
          <a:ext cx="4755553" cy="4410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372" name="Rectangle 3"/>
          <p:cNvSpPr>
            <a:spLocks noChangeArrowheads="1"/>
          </p:cNvSpPr>
          <p:nvPr/>
        </p:nvSpPr>
        <p:spPr bwMode="auto">
          <a:xfrm>
            <a:off x="8026400" y="4797425"/>
            <a:ext cx="9804400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5373" name="Прямоугольник 8"/>
          <p:cNvSpPr>
            <a:spLocks noChangeArrowheads="1"/>
          </p:cNvSpPr>
          <p:nvPr/>
        </p:nvSpPr>
        <p:spPr bwMode="auto">
          <a:xfrm>
            <a:off x="6526213" y="1457325"/>
            <a:ext cx="5236296" cy="525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539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altLang="ru-RU">
                <a:cs typeface="Times New Roman" panose="02020603050405020304" pitchFamily="18" charset="0"/>
              </a:rPr>
              <a:t>Исходя из данного графика, можно сделать вывод, что доходы учреждения с каждым годом увеличиваются. Наблюдается прямая зависимости роста доходов по приносящей доход деятельности от числа посетителей Музея- заповедника.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altLang="ru-RU"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altLang="ru-RU"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altLang="ru-RU"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altLang="ru-RU"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altLang="ru-RU"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altLang="ru-RU"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endParaRPr lang="ru-RU" altLang="ru-RU" smtClean="0"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altLang="ru-RU" smtClean="0">
                <a:cs typeface="Times New Roman" panose="02020603050405020304" pitchFamily="18" charset="0"/>
              </a:rPr>
              <a:t>26</a:t>
            </a:r>
            <a:endParaRPr lang="ru-RU" altLang="ru-RU">
              <a:cs typeface="Times New Roman" panose="02020603050405020304" pitchFamily="18" charset="0"/>
            </a:endParaRPr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490538" y="6240463"/>
            <a:ext cx="4187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25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3000">
        <p15:prstTrans prst="pageCurlDouble"/>
      </p:transition>
    </mc:Choice>
    <mc:Fallback>
      <p:transition spd="slow" advTm="1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699" name="Прямоугольник 1"/>
          <p:cNvSpPr>
            <a:spLocks noChangeArrowheads="1"/>
          </p:cNvSpPr>
          <p:nvPr/>
        </p:nvSpPr>
        <p:spPr bwMode="auto">
          <a:xfrm>
            <a:off x="6197600" y="349250"/>
            <a:ext cx="57150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  <a:p>
            <a:r>
              <a:rPr lang="ru-RU" altLang="ru-RU"/>
              <a:t>Анализ расходов показал, что в 2016 году по сравнению с 2015 годом расходы увеличились на 363,8 тыс. рублей или на 16,2%. </a:t>
            </a:r>
          </a:p>
          <a:p>
            <a:r>
              <a:rPr lang="ru-RU" altLang="ru-RU"/>
              <a:t>Наибольший удельный вес в составе расходов в 2015 году занимали расходы на оплату труда и начисления на выплаты по оплате труда (210) – 53%, в 2016 году   наибольший удельный вес  приходится на приобретение работ, услуг (220) – 47%.</a:t>
            </a:r>
          </a:p>
          <a:p>
            <a:r>
              <a:rPr lang="ru-RU" altLang="ru-RU"/>
              <a:t>Уменьшение расходов на оплату труда и начисления на выплаты по оплате труда – на 166,7 тыс. рублей – связано с образованием вакантной должности директора Музея-заповедника с июля 2016 года.</a:t>
            </a:r>
          </a:p>
          <a:p>
            <a:r>
              <a:rPr lang="ru-RU" altLang="ru-RU"/>
              <a:t>Значительное увеличение расходов по статье «</a:t>
            </a:r>
            <a:r>
              <a:rPr lang="ru-RU" altLang="ru-RU" i="1"/>
              <a:t>Приобретение</a:t>
            </a:r>
            <a:r>
              <a:rPr lang="ru-RU" altLang="ru-RU"/>
              <a:t> работ,услуг» - на 552,3 тыс. рублей- связано с осуществлением ремонта помещения на 194,1 тыс. рублей, ремонтом пожарной сигнализации  на 96,5 тыс. рублей, инженерных обследований крыши и чердачных перекрытий на 50,5 тыс. рублей, установкой пожарной сигнализации на 97,6 тыс. рублей, разработкой веб-сайта на 26,0 тыс. рублей</a:t>
            </a:r>
            <a:r>
              <a:rPr lang="ru-RU" altLang="ru-RU" smtClean="0"/>
              <a:t>.</a:t>
            </a:r>
          </a:p>
          <a:p>
            <a:pPr algn="r"/>
            <a:r>
              <a:rPr lang="ru-RU" altLang="ru-RU" smtClean="0"/>
              <a:t>28</a:t>
            </a:r>
            <a:endParaRPr lang="ru-RU" altLang="ru-RU"/>
          </a:p>
        </p:txBody>
      </p:sp>
      <p:graphicFrame>
        <p:nvGraphicFramePr>
          <p:cNvPr id="29712" name="Group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150391"/>
              </p:ext>
            </p:extLst>
          </p:nvPr>
        </p:nvGraphicFramePr>
        <p:xfrm>
          <a:off x="865009" y="257690"/>
          <a:ext cx="4440237" cy="465138"/>
        </p:xfrm>
        <a:graphic>
          <a:graphicData uri="http://schemas.openxmlformats.org/drawingml/2006/table">
            <a:tbl>
              <a:tblPr/>
              <a:tblGrid>
                <a:gridCol w="4440237"/>
              </a:tblGrid>
              <a:tr h="4651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Структура и динамика расходов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423863" y="6265863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mtClean="0"/>
              <a:t>27</a:t>
            </a:r>
            <a:endParaRPr lang="ru-RU" alt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449545"/>
              </p:ext>
            </p:extLst>
          </p:nvPr>
        </p:nvGraphicFramePr>
        <p:xfrm>
          <a:off x="367326" y="570490"/>
          <a:ext cx="5435601" cy="5685127"/>
        </p:xfrm>
        <a:graphic>
          <a:graphicData uri="http://schemas.openxmlformats.org/drawingml/2006/table">
            <a:tbl>
              <a:tblPr firstRow="1" firstCol="1" bandRow="1"/>
              <a:tblGrid>
                <a:gridCol w="703073"/>
                <a:gridCol w="1483839"/>
                <a:gridCol w="390657"/>
                <a:gridCol w="490940"/>
                <a:gridCol w="572488"/>
                <a:gridCol w="572488"/>
                <a:gridCol w="611058"/>
                <a:gridCol w="611058"/>
              </a:tblGrid>
              <a:tr h="153007">
                <a:tc rowSpan="3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 Расходы учреждения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3007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Код 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Исполнено плановых назначений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5034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2016 год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Уд. вес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2015 год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Уд. вес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2016 год к 2015г. тыс. руб.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1530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Расходы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всего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2605,0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2241,2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+363,8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459021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том числе: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Оплата труда и начисления на выплаты по оплате труда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1020,1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30,2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1186,8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-166,7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</a:tr>
              <a:tr h="30601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в том числе:</a:t>
                      </a:r>
                      <a:b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заработная плата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211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781,4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894,4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39,9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15300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прочие выплаты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212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14,4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0,6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10,1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0,5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30601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начисления на выплаты по оплате труда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213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223,8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8,6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282,3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12,6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15300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Приобретение работ, услуг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1225,3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+552,3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</a:tr>
              <a:tr h="30601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в том числе:</a:t>
                      </a:r>
                      <a:b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услуги связи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221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35,5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1,4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35,1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1,6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15300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транспортные услуги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222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0,5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15300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коммунальные услуги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223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195,5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7,5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228,3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10,2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30601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арендная плата за пользование имуществом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224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30601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работы, услуги по содержанию имущества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225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426,2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16,4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4,5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15300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прочие услуги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226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568,0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21,8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298,3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13,3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15300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Прочие расходы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43,2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12,5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+30,7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</a:tr>
              <a:tr h="30601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Расходы по приобретению нефинансовых активов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316,4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12,1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368,9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16,5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-52,5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</a:tr>
              <a:tr h="30601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из них:</a:t>
                      </a:r>
                      <a:b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основных средств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310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127,9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4,9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236,4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10,5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15300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нематериальных активов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320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153007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непроизведенных активов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330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материальных запасов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340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188,5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7,2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132,5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5,9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93" marR="47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3000">
        <p15:prstTrans prst="pageCurlDouble"/>
      </p:transition>
    </mc:Choice>
    <mc:Fallback>
      <p:transition spd="slow" advTm="1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19002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706402" y="1979242"/>
          <a:ext cx="4726692" cy="4089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49577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19621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6388548" y="2135324"/>
          <a:ext cx="5199650" cy="3846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48958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522288" y="895350"/>
            <a:ext cx="49101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000" b="1">
                <a:latin typeface="Calibri" panose="020F0502020204030204" pitchFamily="34" charset="0"/>
              </a:rPr>
              <a:t>Структура расходов Музея- заповедника</a:t>
            </a:r>
          </a:p>
          <a:p>
            <a:pPr algn="ctr"/>
            <a:r>
              <a:rPr lang="ru-RU" altLang="ru-RU" sz="2000">
                <a:latin typeface="Calibri" panose="020F0502020204030204" pitchFamily="34" charset="0"/>
              </a:rPr>
              <a:t> 2015 год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6637338" y="885825"/>
            <a:ext cx="49101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b="1">
                <a:latin typeface="Calibri" panose="020F0502020204030204" pitchFamily="34" charset="0"/>
              </a:rPr>
              <a:t>Структура расходов Музея- заповедника</a:t>
            </a:r>
            <a:r>
              <a:rPr lang="ru-RU" altLang="ru-RU"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ru-RU" altLang="ru-RU">
                <a:latin typeface="Calibri" panose="020F0502020204030204" pitchFamily="34" charset="0"/>
              </a:rPr>
              <a:t>2016 год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439738" y="6148388"/>
            <a:ext cx="5667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29</a:t>
            </a:r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11314113" y="6065838"/>
            <a:ext cx="4651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30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2000">
        <p15:prstTrans prst="pageCurlDouble"/>
      </p:transition>
    </mc:Choice>
    <mc:Fallback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0"/>
            <a:ext cx="203200" cy="6667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6632575" y="1014413"/>
            <a:ext cx="5103813" cy="559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    </a:t>
            </a:r>
          </a:p>
          <a:p>
            <a:pPr>
              <a:spcBef>
                <a:spcPct val="50000"/>
              </a:spcBef>
            </a:pPr>
            <a:r>
              <a:rPr lang="ru-RU" altLang="ru-RU">
                <a:latin typeface="Calibri" panose="020F0502020204030204" pitchFamily="34" charset="0"/>
              </a:rPr>
              <a:t>Муниципальная услуга – публичный показ музейных ценностей, музейных коллекций</a:t>
            </a:r>
          </a:p>
          <a:p>
            <a:pPr>
              <a:spcBef>
                <a:spcPct val="50000"/>
              </a:spcBef>
            </a:pPr>
            <a:r>
              <a:rPr lang="ru-RU" altLang="ru-RU">
                <a:latin typeface="Calibri" panose="020F0502020204030204" pitchFamily="34" charset="0"/>
              </a:rPr>
              <a:t>Муниципальное задание – это планирование работы бюджетного учреждения на год и содержит показатели, характеризующие качество и (или) объем  (содержание) муниципальной услуги (работы)</a:t>
            </a:r>
          </a:p>
          <a:p>
            <a:pPr>
              <a:spcBef>
                <a:spcPct val="50000"/>
              </a:spcBef>
            </a:pPr>
            <a:r>
              <a:rPr lang="ru-RU" altLang="ru-RU">
                <a:latin typeface="Calibri" panose="020F0502020204030204" pitchFamily="34" charset="0"/>
              </a:rPr>
              <a:t>План финансово-хозяйственной деятельности- документ, регламентирующий деятельность бюджетного учреждения</a:t>
            </a:r>
          </a:p>
          <a:p>
            <a:pPr>
              <a:spcBef>
                <a:spcPct val="50000"/>
              </a:spcBef>
            </a:pPr>
            <a:endParaRPr lang="ru-RU" altLang="ru-RU">
              <a:latin typeface="Calibri" panose="020F0502020204030204" pitchFamily="34" charset="0"/>
            </a:endParaRPr>
          </a:p>
          <a:p>
            <a:pPr>
              <a:spcBef>
                <a:spcPct val="50000"/>
              </a:spcBef>
            </a:pPr>
            <a:endParaRPr lang="ru-RU" altLang="ru-RU"/>
          </a:p>
          <a:p>
            <a:pPr>
              <a:spcBef>
                <a:spcPct val="50000"/>
              </a:spcBef>
            </a:pPr>
            <a:endParaRPr lang="ru-RU" altLang="ru-RU"/>
          </a:p>
          <a:p>
            <a:pPr algn="r">
              <a:spcBef>
                <a:spcPct val="50000"/>
              </a:spcBef>
            </a:pPr>
            <a:endParaRPr lang="ru-RU" altLang="ru-RU"/>
          </a:p>
          <a:p>
            <a:pPr algn="r">
              <a:spcBef>
                <a:spcPct val="50000"/>
              </a:spcBef>
            </a:pPr>
            <a:r>
              <a:rPr lang="ru-RU" altLang="ru-RU" smtClean="0">
                <a:latin typeface="Calibri" panose="020F0502020204030204" pitchFamily="34" charset="0"/>
              </a:rPr>
              <a:t>32</a:t>
            </a:r>
            <a:endParaRPr lang="ru-RU" altLang="ru-RU">
              <a:latin typeface="Calibri" panose="020F0502020204030204" pitchFamily="34" charset="0"/>
            </a:endParaRPr>
          </a:p>
        </p:txBody>
      </p:sp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3" t="21136" r="15332" b="10114"/>
          <a:stretch>
            <a:fillRect/>
          </a:stretch>
        </p:blipFill>
        <p:spPr bwMode="auto">
          <a:xfrm>
            <a:off x="282575" y="1133475"/>
            <a:ext cx="5675313" cy="456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422275" y="6148388"/>
            <a:ext cx="650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31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5000">
        <p15:prstTrans prst="pageCurlDouble"/>
      </p:transition>
    </mc:Choice>
    <mc:Fallback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0"/>
            <a:ext cx="203200" cy="6667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21759"/>
              </p:ext>
            </p:extLst>
          </p:nvPr>
        </p:nvGraphicFramePr>
        <p:xfrm>
          <a:off x="358775" y="1039813"/>
          <a:ext cx="5505450" cy="5002213"/>
        </p:xfrm>
        <a:graphic>
          <a:graphicData uri="http://schemas.openxmlformats.org/drawingml/2006/table">
            <a:tbl>
              <a:tblPr/>
              <a:tblGrid>
                <a:gridCol w="2776538"/>
                <a:gridCol w="1438275"/>
                <a:gridCol w="1290637"/>
              </a:tblGrid>
              <a:tr h="600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Удовлетворённость респондентов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Неудовлетворённость респондентов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Удовлетворяет ли Вас</a:t>
                      </a: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 работы  музея?   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(120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(0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Удовлетворяет ли Вас доступность музея?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(120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(0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01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Удовлетворяют ли Вас</a:t>
                      </a: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условия, созданные в  музее (техническое оснащение, состояние здания, состояние прилегающей территории, освещение, влажность, температура воздуха, прочее)?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(120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(0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Удовлетворяет ли Вас объем представленных музейных  экспонатов?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(120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(0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Удовлетворяет ли Вас количество выставочных проектов?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(120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(0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Удовлетворяет ли Вас  содержание экскурсионного материала?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(120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(0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Удовлетворяет ли Вас профессионализм сотрудников музея  и их отношение к  посетителям?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(120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(0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Удовлетворяет ли Вас качество проведения музеем традиционных акций «Ночь музеев» и «Ночь искусств»? 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(120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(0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Удовлетворяет ли Вас качество обслуживания в музее  в целом?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(120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(0 чел.)</a:t>
                      </a:r>
                      <a:endParaRPr kumimoji="0" lang="ru-RU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19" name="Text Box 51"/>
          <p:cNvSpPr txBox="1">
            <a:spLocks noChangeArrowheads="1"/>
          </p:cNvSpPr>
          <p:nvPr/>
        </p:nvSpPr>
        <p:spPr bwMode="auto">
          <a:xfrm>
            <a:off x="1238250" y="420688"/>
            <a:ext cx="3756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000" i="1"/>
              <a:t>             </a:t>
            </a:r>
            <a:r>
              <a:rPr lang="ru-RU" altLang="ru-RU" sz="2000" i="1">
                <a:latin typeface="Calibri" panose="020F0502020204030204" pitchFamily="34" charset="0"/>
              </a:rPr>
              <a:t>Анкетирование</a:t>
            </a:r>
          </a:p>
        </p:txBody>
      </p:sp>
      <p:sp>
        <p:nvSpPr>
          <p:cNvPr id="32820" name="Text Box 52"/>
          <p:cNvSpPr txBox="1">
            <a:spLocks noChangeArrowheads="1"/>
          </p:cNvSpPr>
          <p:nvPr/>
        </p:nvSpPr>
        <p:spPr bwMode="auto">
          <a:xfrm>
            <a:off x="7289800" y="679450"/>
            <a:ext cx="3959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2821" name="Text Box 53"/>
          <p:cNvSpPr txBox="1">
            <a:spLocks noChangeArrowheads="1"/>
          </p:cNvSpPr>
          <p:nvPr/>
        </p:nvSpPr>
        <p:spPr bwMode="auto">
          <a:xfrm>
            <a:off x="7721600" y="396875"/>
            <a:ext cx="3397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000" i="1">
                <a:latin typeface="Calibri" panose="020F0502020204030204" pitchFamily="34" charset="0"/>
              </a:rPr>
              <a:t>Функции обратной связи</a:t>
            </a:r>
          </a:p>
        </p:txBody>
      </p:sp>
      <p:pic>
        <p:nvPicPr>
          <p:cNvPr id="32822" name="Picture 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" t="10004" r="1888" b="2908"/>
          <a:stretch>
            <a:fillRect/>
          </a:stretch>
        </p:blipFill>
        <p:spPr bwMode="auto">
          <a:xfrm>
            <a:off x="6313488" y="1651000"/>
            <a:ext cx="5554662" cy="368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823" name="Text Box 55"/>
          <p:cNvSpPr txBox="1">
            <a:spLocks noChangeArrowheads="1"/>
          </p:cNvSpPr>
          <p:nvPr/>
        </p:nvSpPr>
        <p:spPr bwMode="auto">
          <a:xfrm>
            <a:off x="357188" y="61483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32824" name="Text Box 56"/>
          <p:cNvSpPr txBox="1">
            <a:spLocks noChangeArrowheads="1"/>
          </p:cNvSpPr>
          <p:nvPr/>
        </p:nvSpPr>
        <p:spPr bwMode="auto">
          <a:xfrm>
            <a:off x="339725" y="6140450"/>
            <a:ext cx="698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33</a:t>
            </a:r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32825" name="Text Box 57"/>
          <p:cNvSpPr txBox="1">
            <a:spLocks noChangeArrowheads="1"/>
          </p:cNvSpPr>
          <p:nvPr/>
        </p:nvSpPr>
        <p:spPr bwMode="auto">
          <a:xfrm>
            <a:off x="11147425" y="6100763"/>
            <a:ext cx="6000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2826" name="Text Box 58"/>
          <p:cNvSpPr txBox="1">
            <a:spLocks noChangeArrowheads="1"/>
          </p:cNvSpPr>
          <p:nvPr/>
        </p:nvSpPr>
        <p:spPr bwMode="auto">
          <a:xfrm>
            <a:off x="11345863" y="6107113"/>
            <a:ext cx="4187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34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23000">
        <p15:prstTrans prst="pageCurlDouble"/>
      </p:transition>
    </mc:Choice>
    <mc:Fallback>
      <p:transition spd="slow" advTm="2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0"/>
            <a:ext cx="203200" cy="6667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1238250" y="420688"/>
            <a:ext cx="3756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000" i="1"/>
              <a:t>             </a:t>
            </a:r>
            <a:endParaRPr lang="ru-RU" altLang="ru-RU" sz="2000" i="1">
              <a:latin typeface="Calibri" panose="020F0502020204030204" pitchFamily="34" charset="0"/>
            </a:endParaRPr>
          </a:p>
        </p:txBody>
      </p:sp>
      <p:sp>
        <p:nvSpPr>
          <p:cNvPr id="34867" name="Text Box 51"/>
          <p:cNvSpPr txBox="1">
            <a:spLocks noChangeArrowheads="1"/>
          </p:cNvSpPr>
          <p:nvPr/>
        </p:nvSpPr>
        <p:spPr bwMode="auto">
          <a:xfrm>
            <a:off x="7289800" y="679450"/>
            <a:ext cx="3959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/>
          </a:p>
        </p:txBody>
      </p:sp>
      <p:pic>
        <p:nvPicPr>
          <p:cNvPr id="34870" name="Picture 54" descr="slide_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" y="465138"/>
            <a:ext cx="5575300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71" name="Picture 55" descr="11705_e77f7931b962e8064a34ec08df4405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488" y="515938"/>
            <a:ext cx="5507037" cy="558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73" name="Text Box 57"/>
          <p:cNvSpPr txBox="1">
            <a:spLocks noChangeArrowheads="1"/>
          </p:cNvSpPr>
          <p:nvPr/>
        </p:nvSpPr>
        <p:spPr bwMode="auto">
          <a:xfrm>
            <a:off x="473075" y="6130925"/>
            <a:ext cx="5000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35</a:t>
            </a:r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34874" name="Text Box 58"/>
          <p:cNvSpPr txBox="1">
            <a:spLocks noChangeArrowheads="1"/>
          </p:cNvSpPr>
          <p:nvPr/>
        </p:nvSpPr>
        <p:spPr bwMode="auto">
          <a:xfrm>
            <a:off x="11229975" y="6148388"/>
            <a:ext cx="517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4875" name="Text Box 59"/>
          <p:cNvSpPr txBox="1">
            <a:spLocks noChangeArrowheads="1"/>
          </p:cNvSpPr>
          <p:nvPr/>
        </p:nvSpPr>
        <p:spPr bwMode="auto">
          <a:xfrm>
            <a:off x="11180763" y="6099175"/>
            <a:ext cx="549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36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24000">
        <p15:prstTrans prst="pageCurlDouble"/>
      </p:transition>
    </mc:Choice>
    <mc:Fallback>
      <p:transition spd="slow" advTm="2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215900"/>
            <a:ext cx="203200" cy="645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5" descr="http://www.onlineon.ru/static/filebrowser/img_sent2011/usadbaaksakov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55" y="1641331"/>
            <a:ext cx="5503285" cy="383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memorialnyj-dom-muzej-st-aksakova02.ufa-gid.info/accounts/597162/photos/41656447_kVZboe3r0nT3Q7yrVTr5Tv3SQtb2__-CYgC7pFnjcKs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760" y="1641331"/>
            <a:ext cx="5433580" cy="383838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57"/>
          <p:cNvSpPr txBox="1">
            <a:spLocks noChangeArrowheads="1"/>
          </p:cNvSpPr>
          <p:nvPr/>
        </p:nvSpPr>
        <p:spPr bwMode="auto">
          <a:xfrm>
            <a:off x="473075" y="6130925"/>
            <a:ext cx="5000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37</a:t>
            </a:r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9" name="Text Box 57"/>
          <p:cNvSpPr txBox="1">
            <a:spLocks noChangeArrowheads="1"/>
          </p:cNvSpPr>
          <p:nvPr/>
        </p:nvSpPr>
        <p:spPr bwMode="auto">
          <a:xfrm>
            <a:off x="11250324" y="6130925"/>
            <a:ext cx="5000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38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3851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7000">
        <p15:prstTrans prst="pageCurlDouble"/>
      </p:transition>
    </mc:Choice>
    <mc:Fallback>
      <p:transition spd="slow" advTm="1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94400" y="0"/>
            <a:ext cx="203200" cy="6667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238250" y="420688"/>
            <a:ext cx="3756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000" i="1"/>
              <a:t>             </a:t>
            </a:r>
            <a:endParaRPr lang="ru-RU" altLang="ru-RU" sz="2000" i="1">
              <a:latin typeface="Calibri" panose="020F0502020204030204" pitchFamily="34" charset="0"/>
            </a:endParaRP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7289800" y="679450"/>
            <a:ext cx="3959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/>
          </a:p>
        </p:txBody>
      </p:sp>
      <p:pic>
        <p:nvPicPr>
          <p:cNvPr id="36872" name="Picture 8" descr="gal_1403260638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63588"/>
            <a:ext cx="52070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Picture 9" descr="sergey-aksakov-stati-i-zametk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088" y="798513"/>
            <a:ext cx="4370387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7140575" y="3705225"/>
            <a:ext cx="39576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7073900" y="4418013"/>
            <a:ext cx="453707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/>
              <a:t>С.Т.Аксаков в соавторстве с финансовым отделом администрации Бугурусланского </a:t>
            </a:r>
            <a:r>
              <a:rPr lang="ru-RU" altLang="ru-RU" smtClean="0"/>
              <a:t>района Оренбургской области</a:t>
            </a:r>
            <a:endParaRPr lang="ru-RU" altLang="ru-RU"/>
          </a:p>
          <a:p>
            <a:endParaRPr lang="ru-RU" altLang="ru-RU"/>
          </a:p>
        </p:txBody>
      </p:sp>
      <p:sp>
        <p:nvSpPr>
          <p:cNvPr id="10" name="Text Box 57"/>
          <p:cNvSpPr txBox="1">
            <a:spLocks noChangeArrowheads="1"/>
          </p:cNvSpPr>
          <p:nvPr/>
        </p:nvSpPr>
        <p:spPr bwMode="auto">
          <a:xfrm>
            <a:off x="473075" y="6130925"/>
            <a:ext cx="5000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39</a:t>
            </a:r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11" name="Text Box 57"/>
          <p:cNvSpPr txBox="1">
            <a:spLocks noChangeArrowheads="1"/>
          </p:cNvSpPr>
          <p:nvPr/>
        </p:nvSpPr>
        <p:spPr bwMode="auto">
          <a:xfrm>
            <a:off x="11360943" y="6049962"/>
            <a:ext cx="5000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mtClean="0">
                <a:latin typeface="Calibri" panose="020F0502020204030204" pitchFamily="34" charset="0"/>
              </a:rPr>
              <a:t>40</a:t>
            </a: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23000">
        <p15:prstTrans prst="pageCurlDouble"/>
      </p:transition>
    </mc:Choice>
    <mc:Fallback>
      <p:transition spd="slow" advTm="2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1906</Words>
  <Application>Microsoft Office PowerPoint</Application>
  <PresentationFormat>Произвольный</PresentationFormat>
  <Paragraphs>484</Paragraphs>
  <Slides>21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Библиотека - Угрюмова Елена Борисовна</cp:lastModifiedBy>
  <cp:revision>87</cp:revision>
  <dcterms:created xsi:type="dcterms:W3CDTF">2017-06-15T09:36:56Z</dcterms:created>
  <dcterms:modified xsi:type="dcterms:W3CDTF">2018-10-04T13:47:49Z</dcterms:modified>
</cp:coreProperties>
</file>