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58"/>
  </p:notesMasterIdLst>
  <p:sldIdLst>
    <p:sldId id="256" r:id="rId2"/>
    <p:sldId id="349" r:id="rId3"/>
    <p:sldId id="350" r:id="rId4"/>
    <p:sldId id="348" r:id="rId5"/>
    <p:sldId id="312" r:id="rId6"/>
    <p:sldId id="314" r:id="rId7"/>
    <p:sldId id="351" r:id="rId8"/>
    <p:sldId id="315" r:id="rId9"/>
    <p:sldId id="317" r:id="rId10"/>
    <p:sldId id="333" r:id="rId11"/>
    <p:sldId id="268" r:id="rId12"/>
    <p:sldId id="319" r:id="rId13"/>
    <p:sldId id="353" r:id="rId14"/>
    <p:sldId id="321" r:id="rId15"/>
    <p:sldId id="324" r:id="rId16"/>
    <p:sldId id="325" r:id="rId17"/>
    <p:sldId id="354" r:id="rId18"/>
    <p:sldId id="355" r:id="rId19"/>
    <p:sldId id="356" r:id="rId20"/>
    <p:sldId id="357" r:id="rId21"/>
    <p:sldId id="358" r:id="rId22"/>
    <p:sldId id="359" r:id="rId23"/>
    <p:sldId id="360" r:id="rId24"/>
    <p:sldId id="361" r:id="rId25"/>
    <p:sldId id="362" r:id="rId26"/>
    <p:sldId id="363" r:id="rId27"/>
    <p:sldId id="364" r:id="rId28"/>
    <p:sldId id="365" r:id="rId29"/>
    <p:sldId id="366" r:id="rId30"/>
    <p:sldId id="367" r:id="rId31"/>
    <p:sldId id="368" r:id="rId32"/>
    <p:sldId id="369" r:id="rId33"/>
    <p:sldId id="370" r:id="rId34"/>
    <p:sldId id="371" r:id="rId35"/>
    <p:sldId id="372" r:id="rId36"/>
    <p:sldId id="373" r:id="rId37"/>
    <p:sldId id="374" r:id="rId38"/>
    <p:sldId id="375" r:id="rId39"/>
    <p:sldId id="376" r:id="rId40"/>
    <p:sldId id="377" r:id="rId41"/>
    <p:sldId id="378" r:id="rId42"/>
    <p:sldId id="379" r:id="rId43"/>
    <p:sldId id="380" r:id="rId44"/>
    <p:sldId id="381" r:id="rId45"/>
    <p:sldId id="382" r:id="rId46"/>
    <p:sldId id="383" r:id="rId47"/>
    <p:sldId id="384" r:id="rId48"/>
    <p:sldId id="385" r:id="rId49"/>
    <p:sldId id="386" r:id="rId50"/>
    <p:sldId id="387" r:id="rId51"/>
    <p:sldId id="388" r:id="rId52"/>
    <p:sldId id="389" r:id="rId53"/>
    <p:sldId id="390" r:id="rId54"/>
    <p:sldId id="391" r:id="rId55"/>
    <p:sldId id="392" r:id="rId56"/>
    <p:sldId id="393" r:id="rId57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6171"/>
    <a:srgbClr val="A50021"/>
    <a:srgbClr val="990033"/>
    <a:srgbClr val="FF5050"/>
    <a:srgbClr val="008000"/>
    <a:srgbClr val="004821"/>
    <a:srgbClr val="800080"/>
    <a:srgbClr val="660066"/>
    <a:srgbClr val="9900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862" autoAdjust="0"/>
    <p:restoredTop sz="97329" autoAdjust="0"/>
  </p:normalViewPr>
  <p:slideViewPr>
    <p:cSldViewPr>
      <p:cViewPr>
        <p:scale>
          <a:sx n="75" d="100"/>
          <a:sy n="75" d="100"/>
        </p:scale>
        <p:origin x="-1464" y="-3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5605512394208"/>
          <c:y val="0"/>
          <c:w val="0.76582233137286404"/>
          <c:h val="0.834208014324732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ДОХОДЫ</c:v>
                </c:pt>
              </c:strCache>
            </c:strRef>
          </c:tx>
          <c:invertIfNegative val="0"/>
          <c:dLbls>
            <c:txPr>
              <a:bodyPr rot="-5400000" vert="horz"/>
              <a:lstStyle/>
              <a:p>
                <a:pPr>
                  <a:defRPr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Sheet1!$B$2:$E$2</c:f>
              <c:numCache>
                <c:formatCode>0.00</c:formatCode>
                <c:ptCount val="4"/>
                <c:pt idx="0">
                  <c:v>1226314.8500000001</c:v>
                </c:pt>
                <c:pt idx="1">
                  <c:v>1205404.47</c:v>
                </c:pt>
                <c:pt idx="2">
                  <c:v>1155528.8</c:v>
                </c:pt>
                <c:pt idx="3">
                  <c:v>1193154.1700000009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РАСХОДЫ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9919656478860322E-3"/>
                  <c:y val="0.518468697122407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9837801832209559E-3"/>
                  <c:y val="0.212404701249529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0.253025606551287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0.291795659168016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>
                    <a:solidFill>
                      <a:srgbClr val="0048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</c:strCache>
            </c:strRef>
          </c:cat>
          <c:val>
            <c:numRef>
              <c:f>Sheet1!$B$3:$E$3</c:f>
              <c:numCache>
                <c:formatCode>0.00</c:formatCode>
                <c:ptCount val="4"/>
                <c:pt idx="0">
                  <c:v>1253471.05</c:v>
                </c:pt>
                <c:pt idx="1">
                  <c:v>1205404.47</c:v>
                </c:pt>
                <c:pt idx="2">
                  <c:v>1155528.8</c:v>
                </c:pt>
                <c:pt idx="3">
                  <c:v>1193154.1700000009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4255488"/>
        <c:axId val="104257024"/>
      </c:barChart>
      <c:catAx>
        <c:axId val="10425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 rot="0" vert="horz"/>
          <a:lstStyle/>
          <a:p>
            <a:pPr>
              <a:defRPr/>
            </a:pPr>
            <a:endParaRPr lang="ru-RU"/>
          </a:p>
        </c:txPr>
        <c:crossAx val="1042570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4257024"/>
        <c:scaling>
          <c:orientation val="minMax"/>
        </c:scaling>
        <c:delete val="0"/>
        <c:axPos val="l"/>
        <c:majorGridlines/>
        <c:numFmt formatCode="0.00" sourceLinked="1"/>
        <c:majorTickMark val="none"/>
        <c:minorTickMark val="none"/>
        <c:tickLblPos val="none"/>
        <c:crossAx val="10425548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solidFill>
                  <a:srgbClr val="1D61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50224215246649"/>
          <c:y val="1.6728624535316022E-2"/>
          <c:w val="0.88228699551569456"/>
          <c:h val="0.851301115241635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Налоговые и неналоговые поступления </c:v>
                </c:pt>
              </c:strCache>
            </c:strRef>
          </c:tx>
          <c:spPr>
            <a:solidFill>
              <a:srgbClr val="800080"/>
            </a:solidFill>
            <a:ln w="20275">
              <a:noFill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Оценка исполнения за 2016г.</c:v>
                </c:pt>
                <c:pt idx="1">
                  <c:v>2017г . Проект</c:v>
                </c:pt>
                <c:pt idx="2">
                  <c:v>2018г. Проект</c:v>
                </c:pt>
                <c:pt idx="3">
                  <c:v>2019г. Проект</c:v>
                </c:pt>
              </c:strCache>
            </c:strRef>
          </c:cat>
          <c:val>
            <c:numRef>
              <c:f>Sheet1!$B$2:$E$2</c:f>
              <c:numCache>
                <c:formatCode>0.00</c:formatCode>
                <c:ptCount val="4"/>
                <c:pt idx="0">
                  <c:v>261239.65</c:v>
                </c:pt>
                <c:pt idx="1">
                  <c:v>261914</c:v>
                </c:pt>
                <c:pt idx="2">
                  <c:v>260429.58</c:v>
                </c:pt>
                <c:pt idx="3">
                  <c:v>270330.14999999985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FF6600"/>
            </a:solidFill>
            <a:ln w="20275">
              <a:noFill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Оценка исполнения за 2016г.</c:v>
                </c:pt>
                <c:pt idx="1">
                  <c:v>2017г . Проект</c:v>
                </c:pt>
                <c:pt idx="2">
                  <c:v>2018г. Проект</c:v>
                </c:pt>
                <c:pt idx="3">
                  <c:v>2019г. Проект</c:v>
                </c:pt>
              </c:strCache>
            </c:strRef>
          </c:cat>
          <c:val>
            <c:numRef>
              <c:f>Sheet1!$B$3:$E$3</c:f>
              <c:numCache>
                <c:formatCode>0.00</c:formatCode>
                <c:ptCount val="4"/>
                <c:pt idx="0">
                  <c:v>965075.2</c:v>
                </c:pt>
                <c:pt idx="1">
                  <c:v>943490.47</c:v>
                </c:pt>
                <c:pt idx="2">
                  <c:v>884099.22</c:v>
                </c:pt>
                <c:pt idx="3">
                  <c:v>922824.02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Дотация</c:v>
                </c:pt>
              </c:strCache>
            </c:strRef>
          </c:tx>
          <c:spPr>
            <a:solidFill>
              <a:srgbClr val="008000"/>
            </a:solidFill>
            <a:ln w="20275">
              <a:noFill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Оценка исполнения за 2016г.</c:v>
                </c:pt>
                <c:pt idx="1">
                  <c:v>2017г . Проект</c:v>
                </c:pt>
                <c:pt idx="2">
                  <c:v>2018г. Проект</c:v>
                </c:pt>
                <c:pt idx="3">
                  <c:v>2019г. Проект</c:v>
                </c:pt>
              </c:strCache>
            </c:strRef>
          </c:cat>
          <c:val>
            <c:numRef>
              <c:f>Sheet1!$B$4:$E$4</c:f>
              <c:numCache>
                <c:formatCode>0.00</c:formatCode>
                <c:ptCount val="4"/>
                <c:pt idx="0">
                  <c:v>134979</c:v>
                </c:pt>
                <c:pt idx="1">
                  <c:v>72059</c:v>
                </c:pt>
                <c:pt idx="2">
                  <c:v>54473</c:v>
                </c:pt>
                <c:pt idx="3">
                  <c:v>52479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211807232"/>
        <c:axId val="211872384"/>
      </c:barChart>
      <c:catAx>
        <c:axId val="211807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253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1D6171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118723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1872384"/>
        <c:scaling>
          <c:orientation val="minMax"/>
        </c:scaling>
        <c:delete val="0"/>
        <c:axPos val="l"/>
        <c:majorGridlines>
          <c:spPr>
            <a:ln w="10137">
              <a:solidFill>
                <a:srgbClr val="FFFFFF"/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253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958" b="1" i="0" u="none" strike="noStrike" baseline="0">
                <a:solidFill>
                  <a:srgbClr val="1D6171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118072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9.4170403587444218E-2"/>
          <c:y val="0.92553720848299659"/>
          <c:w val="0.89999986876642335"/>
          <c:h val="7.4462791517003343E-2"/>
        </c:manualLayout>
      </c:layout>
      <c:overlay val="0"/>
      <c:spPr>
        <a:noFill/>
        <a:ln w="20275">
          <a:noFill/>
        </a:ln>
      </c:spPr>
      <c:txPr>
        <a:bodyPr/>
        <a:lstStyle/>
        <a:p>
          <a:pPr>
            <a:defRPr sz="1200" b="1" i="0" u="none" strike="noStrike" baseline="0">
              <a:solidFill>
                <a:srgbClr val="1D6171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6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3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5079872204472847E-2"/>
          <c:y val="6.9491525423728995E-2"/>
          <c:w val="0.86102236421725087"/>
          <c:h val="0.7830508474576271"/>
        </c:manualLayout>
      </c:layout>
      <c:pie3DChart>
        <c:varyColors val="1"/>
        <c:ser>
          <c:idx val="0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1"/>
            </a:solidFill>
            <a:ln w="15702">
              <a:noFill/>
            </a:ln>
          </c:spPr>
          <c:explosion val="11"/>
          <c:dPt>
            <c:idx val="0"/>
            <c:bubble3D val="0"/>
            <c:spPr>
              <a:solidFill>
                <a:srgbClr val="333399"/>
              </a:solidFill>
              <a:ln w="15702">
                <a:noFill/>
              </a:ln>
            </c:spPr>
          </c:dPt>
          <c:dPt>
            <c:idx val="1"/>
            <c:bubble3D val="0"/>
            <c:spPr>
              <a:solidFill>
                <a:srgbClr val="00CCFF"/>
              </a:solidFill>
              <a:ln w="15702">
                <a:noFill/>
              </a:ln>
            </c:spPr>
          </c:dPt>
          <c:dPt>
            <c:idx val="2"/>
            <c:bubble3D val="0"/>
            <c:spPr>
              <a:solidFill>
                <a:srgbClr val="00FF00"/>
              </a:solidFill>
              <a:ln w="15702">
                <a:noFill/>
              </a:ln>
            </c:spPr>
          </c:dPt>
          <c:dPt>
            <c:idx val="3"/>
            <c:bubble3D val="0"/>
            <c:spPr>
              <a:solidFill>
                <a:srgbClr val="3366FF"/>
              </a:solidFill>
              <a:ln w="15702">
                <a:noFill/>
              </a:ln>
            </c:spPr>
          </c:dPt>
          <c:dPt>
            <c:idx val="4"/>
            <c:bubble3D val="0"/>
            <c:spPr>
              <a:solidFill>
                <a:srgbClr val="FFFF00"/>
              </a:solidFill>
              <a:ln w="15702">
                <a:noFill/>
              </a:ln>
            </c:spPr>
          </c:dPt>
          <c:dPt>
            <c:idx val="5"/>
            <c:bubble3D val="0"/>
            <c:spPr>
              <a:solidFill>
                <a:srgbClr val="FF00FF"/>
              </a:solidFill>
              <a:ln w="15702">
                <a:noFill/>
              </a:ln>
            </c:spPr>
          </c:dPt>
          <c:dPt>
            <c:idx val="6"/>
            <c:bubble3D val="0"/>
            <c:spPr>
              <a:solidFill>
                <a:srgbClr val="339966"/>
              </a:solidFill>
              <a:ln w="15702">
                <a:noFill/>
              </a:ln>
            </c:spPr>
          </c:dPt>
          <c:dPt>
            <c:idx val="7"/>
            <c:bubble3D val="0"/>
            <c:spPr>
              <a:solidFill>
                <a:srgbClr val="CC99FF"/>
              </a:solidFill>
              <a:ln w="15702">
                <a:noFill/>
              </a:ln>
            </c:spPr>
          </c:dPt>
          <c:dPt>
            <c:idx val="8"/>
            <c:bubble3D val="0"/>
            <c:spPr>
              <a:solidFill>
                <a:srgbClr val="FF0000"/>
              </a:solidFill>
              <a:ln w="15702">
                <a:noFill/>
              </a:ln>
            </c:spPr>
          </c:dPt>
          <c:dLbls>
            <c:dLbl>
              <c:idx val="0"/>
              <c:layout>
                <c:manualLayout>
                  <c:x val="-6.032247867559358E-2"/>
                  <c:y val="0.100819263285817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2122137933035485E-3"/>
                  <c:y val="-2.5185246975970656E-2"/>
                </c:manualLayout>
              </c:layout>
              <c:spPr>
                <a:noFill/>
                <a:ln w="15702">
                  <a:noFill/>
                </a:ln>
              </c:spPr>
              <c:txPr>
                <a:bodyPr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9521136744339002E-2"/>
                  <c:y val="-7.2145905311927397E-2"/>
                </c:manualLayout>
              </c:layout>
              <c:spPr>
                <a:noFill/>
                <a:ln w="15702">
                  <a:noFill/>
                </a:ln>
              </c:spPr>
              <c:txPr>
                <a:bodyPr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9304333396283034E-2"/>
                  <c:y val="-2.1922820473411802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defRPr>
                    </a:pPr>
                    <a:r>
                      <a:rPr lang="en-US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0,01</a:t>
                    </a:r>
                  </a:p>
                </c:rich>
              </c:tx>
              <c:spPr>
                <a:noFill/>
                <a:ln w="15702">
                  <a:noFill/>
                </a:ln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15777641447232443"/>
                  <c:y val="-0.19498765785557814"/>
                </c:manualLayout>
              </c:layout>
              <c:spPr>
                <a:noFill/>
                <a:ln w="15702">
                  <a:noFill/>
                </a:ln>
              </c:spPr>
              <c:txPr>
                <a:bodyPr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7586459479173929E-2"/>
                  <c:y val="6.4175243153618014E-2"/>
                </c:manualLayout>
              </c:layout>
              <c:spPr>
                <a:noFill/>
                <a:ln w="15702">
                  <a:noFill/>
                </a:ln>
              </c:spPr>
              <c:txPr>
                <a:bodyPr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5664760682919901"/>
                  <c:y val="7.9686624222745795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0109104810150831E-2"/>
                  <c:y val="-3.4118067843616068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defRPr>
                    </a:pPr>
                    <a:r>
                      <a: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0,07</a:t>
                    </a:r>
                  </a:p>
                </c:rich>
              </c:tx>
              <c:spPr>
                <a:noFill/>
                <a:ln w="15702">
                  <a:noFill/>
                </a:ln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4518137389394838E-2"/>
                  <c:y val="8.93213524386211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450765762914758E-2"/>
                  <c:y val="2.8461941136977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15702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Sheet1!$A$1:$I$1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безопасность и првоохранительная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 -коммунальное хозяйство</c:v>
                </c:pt>
                <c:pt idx="4">
                  <c:v>образование</c:v>
                </c:pt>
                <c:pt idx="5">
                  <c:v>культура,кинематография</c:v>
                </c:pt>
                <c:pt idx="6">
                  <c:v>социальная политика</c:v>
                </c:pt>
                <c:pt idx="7">
                  <c:v>физкультура и спорт</c:v>
                </c:pt>
                <c:pt idx="8">
                  <c:v>межбюджетные трансферты</c:v>
                </c:pt>
              </c:strCache>
            </c:strRef>
          </c:cat>
          <c:val>
            <c:numRef>
              <c:f>Sheet1!$A$2:$I$2</c:f>
              <c:numCache>
                <c:formatCode>0.00</c:formatCode>
                <c:ptCount val="9"/>
                <c:pt idx="0">
                  <c:v>10.030000000000001</c:v>
                </c:pt>
                <c:pt idx="1">
                  <c:v>0.41000000000000031</c:v>
                </c:pt>
                <c:pt idx="2">
                  <c:v>8.57</c:v>
                </c:pt>
                <c:pt idx="3" formatCode="General">
                  <c:v>1.0000000000000005E-2</c:v>
                </c:pt>
                <c:pt idx="4">
                  <c:v>43.83</c:v>
                </c:pt>
                <c:pt idx="5">
                  <c:v>1.4</c:v>
                </c:pt>
                <c:pt idx="6">
                  <c:v>28.57</c:v>
                </c:pt>
                <c:pt idx="7">
                  <c:v>7.0000000000000021E-2</c:v>
                </c:pt>
                <c:pt idx="8">
                  <c:v>7.1099999999999985</c:v>
                </c:pt>
              </c:numCache>
            </c:numRef>
          </c:val>
        </c:ser>
        <c:ser>
          <c:idx val="1"/>
          <c:order val="1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2"/>
            </a:solidFill>
            <a:ln w="7851">
              <a:solidFill>
                <a:schemeClr val="tx1"/>
              </a:solidFill>
              <a:prstDash val="solid"/>
            </a:ln>
          </c:spPr>
          <c:explosion val="11"/>
          <c:dPt>
            <c:idx val="0"/>
            <c:bubble3D val="0"/>
            <c:spPr>
              <a:solidFill>
                <a:schemeClr val="accent1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chemeClr val="hlink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chemeClr val="bg2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chemeClr val="tx2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0066CC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CCCCFF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8"/>
            <c:bubble3D val="0"/>
            <c:spPr>
              <a:solidFill>
                <a:srgbClr val="FF0000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15702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Sheet1!$A$1:$I$1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безопасность и првоохранительная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 -коммунальное хозяйство</c:v>
                </c:pt>
                <c:pt idx="4">
                  <c:v>образование</c:v>
                </c:pt>
                <c:pt idx="5">
                  <c:v>культура,кинематография</c:v>
                </c:pt>
                <c:pt idx="6">
                  <c:v>социальная политика</c:v>
                </c:pt>
                <c:pt idx="7">
                  <c:v>физкультура и спорт</c:v>
                </c:pt>
                <c:pt idx="8">
                  <c:v>межбюджетные трансферты</c:v>
                </c:pt>
              </c:strCache>
            </c:strRef>
          </c:cat>
          <c:val>
            <c:numRef>
              <c:f>Sheet1!$A$3:$I$3</c:f>
              <c:numCache>
                <c:formatCode>General</c:formatCode>
                <c:ptCount val="9"/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15702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600" b="1" i="0" u="none" strike="noStrike" baseline="0">
          <a:solidFill>
            <a:schemeClr val="tx1"/>
          </a:solidFill>
          <a:latin typeface="+mj-lt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3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5079872204472847E-2"/>
          <c:y val="6.9491525423729023E-2"/>
          <c:w val="0.86102236421725065"/>
          <c:h val="0.7830508474576271"/>
        </c:manualLayout>
      </c:layout>
      <c:pie3DChart>
        <c:varyColors val="1"/>
        <c:ser>
          <c:idx val="0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1"/>
            </a:solidFill>
            <a:ln w="15702">
              <a:noFill/>
            </a:ln>
          </c:spPr>
          <c:explosion val="11"/>
          <c:dPt>
            <c:idx val="0"/>
            <c:bubble3D val="0"/>
            <c:spPr>
              <a:solidFill>
                <a:srgbClr val="333399"/>
              </a:solidFill>
              <a:ln w="15702">
                <a:noFill/>
              </a:ln>
            </c:spPr>
          </c:dPt>
          <c:dPt>
            <c:idx val="1"/>
            <c:bubble3D val="0"/>
            <c:spPr>
              <a:solidFill>
                <a:srgbClr val="00CCFF"/>
              </a:solidFill>
              <a:ln w="15702">
                <a:noFill/>
              </a:ln>
            </c:spPr>
          </c:dPt>
          <c:dPt>
            <c:idx val="2"/>
            <c:bubble3D val="0"/>
            <c:spPr>
              <a:solidFill>
                <a:srgbClr val="00FF00"/>
              </a:solidFill>
              <a:ln w="15702">
                <a:noFill/>
              </a:ln>
            </c:spPr>
          </c:dPt>
          <c:dPt>
            <c:idx val="3"/>
            <c:bubble3D val="0"/>
            <c:spPr>
              <a:solidFill>
                <a:srgbClr val="3366FF"/>
              </a:solidFill>
              <a:ln w="15702">
                <a:noFill/>
              </a:ln>
            </c:spPr>
          </c:dPt>
          <c:dPt>
            <c:idx val="4"/>
            <c:bubble3D val="0"/>
            <c:spPr>
              <a:solidFill>
                <a:srgbClr val="FFFF00"/>
              </a:solidFill>
              <a:ln w="15702">
                <a:noFill/>
              </a:ln>
            </c:spPr>
          </c:dPt>
          <c:dPt>
            <c:idx val="5"/>
            <c:bubble3D val="0"/>
            <c:spPr>
              <a:solidFill>
                <a:srgbClr val="FF00FF"/>
              </a:solidFill>
              <a:ln w="15702">
                <a:noFill/>
              </a:ln>
            </c:spPr>
          </c:dPt>
          <c:dPt>
            <c:idx val="6"/>
            <c:bubble3D val="0"/>
            <c:spPr>
              <a:solidFill>
                <a:srgbClr val="339966"/>
              </a:solidFill>
              <a:ln w="15702">
                <a:noFill/>
              </a:ln>
            </c:spPr>
          </c:dPt>
          <c:dPt>
            <c:idx val="7"/>
            <c:bubble3D val="0"/>
            <c:spPr>
              <a:solidFill>
                <a:srgbClr val="CC99FF"/>
              </a:solidFill>
              <a:ln w="15702">
                <a:noFill/>
              </a:ln>
            </c:spPr>
          </c:dPt>
          <c:dPt>
            <c:idx val="8"/>
            <c:bubble3D val="0"/>
            <c:spPr>
              <a:solidFill>
                <a:srgbClr val="FF0000"/>
              </a:solidFill>
              <a:ln w="15702">
                <a:noFill/>
              </a:ln>
            </c:spPr>
          </c:dPt>
          <c:dLbls>
            <c:dLbl>
              <c:idx val="0"/>
              <c:layout>
                <c:manualLayout>
                  <c:x val="-6.032247867559358E-2"/>
                  <c:y val="0.100819263285817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2122137933035485E-3"/>
                  <c:y val="-2.5185246975970667E-2"/>
                </c:manualLayout>
              </c:layout>
              <c:spPr>
                <a:noFill/>
                <a:ln w="15702">
                  <a:noFill/>
                </a:ln>
              </c:spPr>
              <c:txPr>
                <a:bodyPr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9521136744339002E-2"/>
                  <c:y val="-7.2145905311927397E-2"/>
                </c:manualLayout>
              </c:layout>
              <c:spPr>
                <a:noFill/>
                <a:ln w="15702">
                  <a:noFill/>
                </a:ln>
              </c:spPr>
              <c:txPr>
                <a:bodyPr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9304333396283044E-2"/>
                  <c:y val="-2.1922820473411802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defRPr>
                    </a:pPr>
                    <a:r>
                      <a:rPr lang="en-US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0,01</a:t>
                    </a:r>
                  </a:p>
                </c:rich>
              </c:tx>
              <c:spPr>
                <a:noFill/>
                <a:ln w="15702">
                  <a:noFill/>
                </a:ln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15777641447232454"/>
                  <c:y val="-0.19498765785557814"/>
                </c:manualLayout>
              </c:layout>
              <c:spPr>
                <a:noFill/>
                <a:ln w="15702">
                  <a:noFill/>
                </a:ln>
              </c:spPr>
              <c:txPr>
                <a:bodyPr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0439633790146149"/>
                  <c:y val="9.2457795570984644E-2"/>
                </c:manualLayout>
              </c:layout>
              <c:spPr>
                <a:noFill/>
                <a:ln w="15702">
                  <a:noFill/>
                </a:ln>
              </c:spPr>
              <c:txPr>
                <a:bodyPr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5664760682919907"/>
                  <c:y val="7.968662422274586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0109104810150831E-2"/>
                  <c:y val="-3.4118067843616068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defRPr>
                    </a:pPr>
                    <a:r>
                      <a: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0,07</a:t>
                    </a:r>
                  </a:p>
                </c:rich>
              </c:tx>
              <c:spPr>
                <a:noFill/>
                <a:ln w="15702">
                  <a:noFill/>
                </a:ln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4518137389394838E-2"/>
                  <c:y val="8.93213524386212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450765762914758E-2"/>
                  <c:y val="2.8461941136977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15702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Sheet1!$A$1:$I$1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безопасность и првоохранительная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 -коммунальное хозяйство</c:v>
                </c:pt>
                <c:pt idx="4">
                  <c:v>образование</c:v>
                </c:pt>
                <c:pt idx="5">
                  <c:v>культура,кинематография</c:v>
                </c:pt>
                <c:pt idx="6">
                  <c:v>социальная политика</c:v>
                </c:pt>
                <c:pt idx="7">
                  <c:v>физкультура и спорт</c:v>
                </c:pt>
                <c:pt idx="8">
                  <c:v>межбюджетные трансферты</c:v>
                </c:pt>
              </c:strCache>
            </c:strRef>
          </c:cat>
          <c:val>
            <c:numRef>
              <c:f>Sheet1!$A$2:$I$2</c:f>
              <c:numCache>
                <c:formatCode>0.00</c:formatCode>
                <c:ptCount val="9"/>
                <c:pt idx="0">
                  <c:v>10.09</c:v>
                </c:pt>
                <c:pt idx="1">
                  <c:v>0.44</c:v>
                </c:pt>
                <c:pt idx="2">
                  <c:v>8.81</c:v>
                </c:pt>
                <c:pt idx="3" formatCode="General">
                  <c:v>2.0000000000000011E-2</c:v>
                </c:pt>
                <c:pt idx="4">
                  <c:v>42.61</c:v>
                </c:pt>
                <c:pt idx="5">
                  <c:v>1.48</c:v>
                </c:pt>
                <c:pt idx="6">
                  <c:v>27.69</c:v>
                </c:pt>
                <c:pt idx="7">
                  <c:v>8.0000000000000043E-2</c:v>
                </c:pt>
                <c:pt idx="8">
                  <c:v>7.94</c:v>
                </c:pt>
              </c:numCache>
            </c:numRef>
          </c:val>
        </c:ser>
        <c:ser>
          <c:idx val="1"/>
          <c:order val="1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2"/>
            </a:solidFill>
            <a:ln w="7851">
              <a:solidFill>
                <a:schemeClr val="tx1"/>
              </a:solidFill>
              <a:prstDash val="solid"/>
            </a:ln>
          </c:spPr>
          <c:explosion val="11"/>
          <c:dPt>
            <c:idx val="0"/>
            <c:bubble3D val="0"/>
            <c:spPr>
              <a:solidFill>
                <a:schemeClr val="accent1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chemeClr val="hlink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chemeClr val="bg2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chemeClr val="tx2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0066CC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CCCCFF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8"/>
            <c:bubble3D val="0"/>
            <c:spPr>
              <a:solidFill>
                <a:srgbClr val="FF0000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15702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Sheet1!$A$1:$I$1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безопасность и првоохранительная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 -коммунальное хозяйство</c:v>
                </c:pt>
                <c:pt idx="4">
                  <c:v>образование</c:v>
                </c:pt>
                <c:pt idx="5">
                  <c:v>культура,кинематография</c:v>
                </c:pt>
                <c:pt idx="6">
                  <c:v>социальная политика</c:v>
                </c:pt>
                <c:pt idx="7">
                  <c:v>физкультура и спорт</c:v>
                </c:pt>
                <c:pt idx="8">
                  <c:v>межбюджетные трансферты</c:v>
                </c:pt>
              </c:strCache>
            </c:strRef>
          </c:cat>
          <c:val>
            <c:numRef>
              <c:f>Sheet1!$A$3:$I$3</c:f>
              <c:numCache>
                <c:formatCode>General</c:formatCode>
                <c:ptCount val="9"/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15702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600" b="1" i="0" u="none" strike="noStrike" baseline="0">
          <a:solidFill>
            <a:schemeClr val="tx1"/>
          </a:solidFill>
          <a:latin typeface="+mj-lt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35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5079872204472847E-2"/>
          <c:y val="6.9491525423729023E-2"/>
          <c:w val="0.86102236421725031"/>
          <c:h val="0.7830508474576271"/>
        </c:manualLayout>
      </c:layout>
      <c:pie3DChart>
        <c:varyColors val="1"/>
        <c:ser>
          <c:idx val="0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1"/>
            </a:solidFill>
            <a:ln w="15702">
              <a:noFill/>
            </a:ln>
          </c:spPr>
          <c:explosion val="11"/>
          <c:dPt>
            <c:idx val="0"/>
            <c:bubble3D val="0"/>
            <c:spPr>
              <a:solidFill>
                <a:srgbClr val="333399"/>
              </a:solidFill>
              <a:ln w="15702">
                <a:noFill/>
              </a:ln>
            </c:spPr>
          </c:dPt>
          <c:dPt>
            <c:idx val="1"/>
            <c:bubble3D val="0"/>
            <c:spPr>
              <a:solidFill>
                <a:srgbClr val="00CCFF"/>
              </a:solidFill>
              <a:ln w="15702">
                <a:noFill/>
              </a:ln>
            </c:spPr>
          </c:dPt>
          <c:dPt>
            <c:idx val="2"/>
            <c:bubble3D val="0"/>
            <c:spPr>
              <a:solidFill>
                <a:srgbClr val="00FF00"/>
              </a:solidFill>
              <a:ln w="15702">
                <a:noFill/>
              </a:ln>
            </c:spPr>
          </c:dPt>
          <c:dPt>
            <c:idx val="3"/>
            <c:bubble3D val="0"/>
            <c:spPr>
              <a:solidFill>
                <a:srgbClr val="3366FF"/>
              </a:solidFill>
              <a:ln w="15702">
                <a:noFill/>
              </a:ln>
            </c:spPr>
          </c:dPt>
          <c:dPt>
            <c:idx val="4"/>
            <c:bubble3D val="0"/>
            <c:spPr>
              <a:solidFill>
                <a:srgbClr val="FFFF00"/>
              </a:solidFill>
              <a:ln w="15702">
                <a:noFill/>
              </a:ln>
            </c:spPr>
          </c:dPt>
          <c:dPt>
            <c:idx val="5"/>
            <c:bubble3D val="0"/>
            <c:spPr>
              <a:solidFill>
                <a:srgbClr val="FF00FF"/>
              </a:solidFill>
              <a:ln w="15702">
                <a:noFill/>
              </a:ln>
            </c:spPr>
          </c:dPt>
          <c:dPt>
            <c:idx val="6"/>
            <c:bubble3D val="0"/>
            <c:spPr>
              <a:solidFill>
                <a:srgbClr val="339966"/>
              </a:solidFill>
              <a:ln w="15702">
                <a:noFill/>
              </a:ln>
            </c:spPr>
          </c:dPt>
          <c:dPt>
            <c:idx val="7"/>
            <c:bubble3D val="0"/>
            <c:spPr>
              <a:solidFill>
                <a:srgbClr val="CC99FF"/>
              </a:solidFill>
              <a:ln w="15702">
                <a:noFill/>
              </a:ln>
            </c:spPr>
          </c:dPt>
          <c:dPt>
            <c:idx val="8"/>
            <c:bubble3D val="0"/>
            <c:spPr>
              <a:solidFill>
                <a:srgbClr val="FF0000"/>
              </a:solidFill>
              <a:ln w="15702">
                <a:noFill/>
              </a:ln>
            </c:spPr>
          </c:dPt>
          <c:dLbls>
            <c:dLbl>
              <c:idx val="0"/>
              <c:layout>
                <c:manualLayout>
                  <c:x val="-6.032247867559358E-2"/>
                  <c:y val="0.100819263285817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2122137933035485E-3"/>
                  <c:y val="-2.5185246975970688E-2"/>
                </c:manualLayout>
              </c:layout>
              <c:spPr>
                <a:noFill/>
                <a:ln w="15702">
                  <a:noFill/>
                </a:ln>
              </c:spPr>
              <c:txPr>
                <a:bodyPr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9521136744339002E-2"/>
                  <c:y val="-7.2145905311927397E-2"/>
                </c:manualLayout>
              </c:layout>
              <c:spPr>
                <a:noFill/>
                <a:ln w="15702">
                  <a:noFill/>
                </a:ln>
              </c:spPr>
              <c:txPr>
                <a:bodyPr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9304333396283051E-2"/>
                  <c:y val="-2.1922820473411802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defRPr>
                    </a:pPr>
                    <a:r>
                      <a:rPr lang="en-US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0,01</a:t>
                    </a:r>
                  </a:p>
                </c:rich>
              </c:tx>
              <c:spPr>
                <a:noFill/>
                <a:ln w="15702">
                  <a:noFill/>
                </a:ln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15777641447232468"/>
                  <c:y val="-0.19498765785557814"/>
                </c:manualLayout>
              </c:layout>
              <c:spPr>
                <a:noFill/>
                <a:ln w="15702">
                  <a:noFill/>
                </a:ln>
              </c:spPr>
              <c:txPr>
                <a:bodyPr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7586459479173929E-2"/>
                  <c:y val="6.4175243153618014E-2"/>
                </c:manualLayout>
              </c:layout>
              <c:spPr>
                <a:noFill/>
                <a:ln w="15702">
                  <a:noFill/>
                </a:ln>
              </c:spPr>
              <c:txPr>
                <a:bodyPr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5664760682919918"/>
                  <c:y val="7.968662422274593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0109104810150831E-2"/>
                  <c:y val="-3.4118067843616068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defRPr>
                    </a:pPr>
                    <a:r>
                      <a: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0,07</a:t>
                    </a:r>
                  </a:p>
                </c:rich>
              </c:tx>
              <c:spPr>
                <a:noFill/>
                <a:ln w="15702">
                  <a:noFill/>
                </a:ln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4518137389394838E-2"/>
                  <c:y val="8.9321352438621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450765762914758E-2"/>
                  <c:y val="2.8461941136977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15702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Sheet1!$A$1:$I$1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безопасность и првоохранительная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 -коммунальное хозяйство</c:v>
                </c:pt>
                <c:pt idx="4">
                  <c:v>образование</c:v>
                </c:pt>
                <c:pt idx="5">
                  <c:v>культура,кинематография</c:v>
                </c:pt>
                <c:pt idx="6">
                  <c:v>социальная политика</c:v>
                </c:pt>
                <c:pt idx="7">
                  <c:v>физкультура и спорт</c:v>
                </c:pt>
                <c:pt idx="8">
                  <c:v>межбюджетные трансферты</c:v>
                </c:pt>
              </c:strCache>
            </c:strRef>
          </c:cat>
          <c:val>
            <c:numRef>
              <c:f>Sheet1!$A$2:$I$2</c:f>
              <c:numCache>
                <c:formatCode>0.00</c:formatCode>
                <c:ptCount val="9"/>
                <c:pt idx="0">
                  <c:v>9.68</c:v>
                </c:pt>
                <c:pt idx="1">
                  <c:v>0.42000000000000032</c:v>
                </c:pt>
                <c:pt idx="2">
                  <c:v>8.27</c:v>
                </c:pt>
                <c:pt idx="3" formatCode="General">
                  <c:v>1.0000000000000005E-2</c:v>
                </c:pt>
                <c:pt idx="4">
                  <c:v>42.25</c:v>
                </c:pt>
                <c:pt idx="5">
                  <c:v>1.42</c:v>
                </c:pt>
                <c:pt idx="6">
                  <c:v>28.68</c:v>
                </c:pt>
                <c:pt idx="7">
                  <c:v>8.0000000000000043E-2</c:v>
                </c:pt>
                <c:pt idx="8">
                  <c:v>7.53</c:v>
                </c:pt>
              </c:numCache>
            </c:numRef>
          </c:val>
        </c:ser>
        <c:ser>
          <c:idx val="1"/>
          <c:order val="1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2"/>
            </a:solidFill>
            <a:ln w="7851">
              <a:solidFill>
                <a:schemeClr val="tx1"/>
              </a:solidFill>
              <a:prstDash val="solid"/>
            </a:ln>
          </c:spPr>
          <c:explosion val="11"/>
          <c:dPt>
            <c:idx val="0"/>
            <c:bubble3D val="0"/>
            <c:spPr>
              <a:solidFill>
                <a:schemeClr val="accent1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chemeClr val="hlink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chemeClr val="bg2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chemeClr val="tx2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0066CC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CCCCFF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Pt>
            <c:idx val="8"/>
            <c:bubble3D val="0"/>
            <c:spPr>
              <a:solidFill>
                <a:srgbClr val="FF0000"/>
              </a:solidFill>
              <a:ln w="7851">
                <a:solidFill>
                  <a:schemeClr val="tx1"/>
                </a:solidFill>
                <a:prstDash val="solid"/>
              </a:ln>
            </c:spPr>
          </c:dPt>
          <c:dLbls>
            <c:spPr>
              <a:noFill/>
              <a:ln w="15702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Sheet1!$A$1:$I$1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безопасность и првоохранительная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 -коммунальное хозяйство</c:v>
                </c:pt>
                <c:pt idx="4">
                  <c:v>образование</c:v>
                </c:pt>
                <c:pt idx="5">
                  <c:v>культура,кинематография</c:v>
                </c:pt>
                <c:pt idx="6">
                  <c:v>социальная политика</c:v>
                </c:pt>
                <c:pt idx="7">
                  <c:v>физкультура и спорт</c:v>
                </c:pt>
                <c:pt idx="8">
                  <c:v>межбюджетные трансферты</c:v>
                </c:pt>
              </c:strCache>
            </c:strRef>
          </c:cat>
          <c:val>
            <c:numRef>
              <c:f>Sheet1!$A$3:$I$3</c:f>
              <c:numCache>
                <c:formatCode>General</c:formatCode>
                <c:ptCount val="9"/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15702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600" b="1" i="0" u="none" strike="noStrike" baseline="0">
          <a:solidFill>
            <a:schemeClr val="tx1"/>
          </a:solidFill>
          <a:latin typeface="+mj-lt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060699438341147E-2"/>
          <c:y val="2.5071049595812391E-2"/>
          <c:w val="0.61415833786608265"/>
          <c:h val="0.861708485249179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дошкольное образование</c:v>
                </c:pt>
              </c:strCache>
            </c:strRef>
          </c:tx>
          <c:invertIfNegative val="0"/>
          <c:dLbls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</c:strCache>
            </c:strRef>
          </c:cat>
          <c:val>
            <c:numRef>
              <c:f>Sheet1!$B$2:$D$2</c:f>
              <c:numCache>
                <c:formatCode>0.00</c:formatCode>
                <c:ptCount val="3"/>
                <c:pt idx="0">
                  <c:v>171817.52</c:v>
                </c:pt>
                <c:pt idx="1">
                  <c:v>159434.37</c:v>
                </c:pt>
                <c:pt idx="2">
                  <c:v>167543.57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общее образование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0.109400943690817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3.87461675571645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</c:strCache>
            </c:strRef>
          </c:cat>
          <c:val>
            <c:numRef>
              <c:f>Sheet1!$B$3:$D$3</c:f>
              <c:numCache>
                <c:formatCode>0.00</c:formatCode>
                <c:ptCount val="3"/>
                <c:pt idx="0">
                  <c:v>308052.88</c:v>
                </c:pt>
                <c:pt idx="1">
                  <c:v>279700.21000000002</c:v>
                </c:pt>
                <c:pt idx="2">
                  <c:v>288044.09000000008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дополнительное образование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33955.15</c:v>
                </c:pt>
                <c:pt idx="1">
                  <c:v>33955.15</c:v>
                </c:pt>
                <c:pt idx="2">
                  <c:v>33955.15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молодежная политика и оздоровление детей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1187057604706504"/>
                  <c:y val="-7.97718803682017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7438271195475933E-2"/>
                  <c:y val="-8.6609080421897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5730451992459987E-3"/>
                  <c:y val="-7.9771700904711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</c:strCache>
            </c:strRef>
          </c:cat>
          <c:val>
            <c:numRef>
              <c:f>Sheet1!$B$5:$D$5</c:f>
              <c:numCache>
                <c:formatCode>0.00</c:formatCode>
                <c:ptCount val="3"/>
                <c:pt idx="0">
                  <c:v>8614.69</c:v>
                </c:pt>
                <c:pt idx="1">
                  <c:v>8614.69</c:v>
                </c:pt>
                <c:pt idx="2">
                  <c:v>8614.69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другие вопросы в области образования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7751900608978089E-18"/>
                  <c:y val="-7.06547761336529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3609053115777447E-2"/>
                  <c:y val="-6.3817217152976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</c:strCache>
            </c:strRef>
          </c:cat>
          <c:val>
            <c:numRef>
              <c:f>Sheet1!$B$6:$D$6</c:f>
              <c:numCache>
                <c:formatCode>0.00</c:formatCode>
                <c:ptCount val="3"/>
                <c:pt idx="0">
                  <c:v>5938.22</c:v>
                </c:pt>
                <c:pt idx="1">
                  <c:v>5938.22</c:v>
                </c:pt>
                <c:pt idx="2">
                  <c:v>5938.22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205039488"/>
        <c:axId val="205041024"/>
      </c:barChart>
      <c:catAx>
        <c:axId val="20503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 rot="0" vert="horz"/>
          <a:lstStyle/>
          <a:p>
            <a:pPr>
              <a:defRPr/>
            </a:pPr>
            <a:endParaRPr lang="ru-RU"/>
          </a:p>
        </c:txPr>
        <c:crossAx val="2050410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504102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one"/>
        <c:crossAx val="2050394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479208250367093"/>
          <c:y val="0.16596873315286526"/>
          <c:w val="0.33223260901814067"/>
          <c:h val="0.39893836577674413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603542670699631E-3"/>
          <c:y val="2.9220044215561861E-2"/>
          <c:w val="0.9682034976152627"/>
          <c:h val="0.95203836930455632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ln w="47625">
              <a:solidFill>
                <a:srgbClr val="1D6171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1.6622169509988396E-3"/>
                  <c:y val="-2.3185813027760852E-2"/>
                </c:manualLayout>
              </c:layout>
              <c:tx>
                <c:rich>
                  <a:bodyPr/>
                  <a:lstStyle/>
                  <a:p>
                    <a:pPr>
                      <a:defRPr sz="1200" b="1" i="0" u="none" strike="noStrike" baseline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200" dirty="0" smtClean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528378,46</a:t>
                    </a:r>
                    <a:endParaRPr lang="ru-RU" sz="1200" dirty="0">
                      <a:solidFill>
                        <a:schemeClr val="bg1">
                          <a:lumMod val="95000"/>
                        </a:schemeClr>
                      </a:solidFill>
                    </a:endParaRPr>
                  </a:p>
                </c:rich>
              </c:tx>
              <c:spPr>
                <a:noFill/>
                <a:ln w="11607">
                  <a:noFill/>
                </a:ln>
              </c:spPr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3827832907874338"/>
                  <c:y val="5.8331475284070199E-2"/>
                </c:manualLayout>
              </c:layout>
              <c:tx>
                <c:rich>
                  <a:bodyPr/>
                  <a:lstStyle/>
                  <a:p>
                    <a:pPr>
                      <a:defRPr sz="1200" b="1" i="0" u="none" strike="noStrike" baseline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200" dirty="0" smtClean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 </a:t>
                    </a:r>
                    <a:r>
                      <a:rPr lang="ru-RU" sz="1200" dirty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487642,64</a:t>
                    </a:r>
                  </a:p>
                </c:rich>
              </c:tx>
              <c:spPr>
                <a:noFill/>
                <a:ln w="11607">
                  <a:noFill/>
                </a:ln>
              </c:sp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1431781913878254"/>
                  <c:y val="0.18424909624836119"/>
                </c:manualLayout>
              </c:layout>
              <c:tx>
                <c:rich>
                  <a:bodyPr/>
                  <a:lstStyle/>
                  <a:p>
                    <a:pPr>
                      <a:defRPr sz="1100" b="1" i="0" u="none" strike="noStrike" baseline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100" dirty="0" smtClean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504095,72</a:t>
                    </a:r>
                    <a:endParaRPr lang="ru-RU" sz="1100" dirty="0">
                      <a:solidFill>
                        <a:schemeClr val="bg1">
                          <a:lumMod val="95000"/>
                        </a:schemeClr>
                      </a:solidFill>
                    </a:endParaRPr>
                  </a:p>
                </c:rich>
              </c:tx>
              <c:spPr>
                <a:noFill/>
                <a:ln w="11607">
                  <a:noFill/>
                </a:ln>
              </c:spPr>
              <c:showLegendKey val="0"/>
              <c:showVal val="1"/>
              <c:showCatName val="1"/>
              <c:showSerName val="0"/>
              <c:showPercent val="0"/>
              <c:showBubbleSize val="0"/>
            </c:dLbl>
            <c:spPr>
              <a:noFill/>
              <a:ln w="11607">
                <a:noFill/>
              </a:ln>
            </c:spPr>
            <c:txPr>
              <a:bodyPr/>
              <a:lstStyle/>
              <a:p>
                <a:pPr>
                  <a:defRPr sz="914" b="1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528378.46000000043</c:v>
                </c:pt>
                <c:pt idx="1">
                  <c:v>487642.63999999996</c:v>
                </c:pt>
                <c:pt idx="2">
                  <c:v>504095.7200000002</c:v>
                </c:pt>
              </c:numCache>
            </c:numRef>
          </c:val>
          <c:smooth val="1"/>
        </c:ser>
        <c:dLbls>
          <c:showLegendKey val="0"/>
          <c:showVal val="1"/>
          <c:showCatName val="1"/>
          <c:showSerName val="0"/>
          <c:showPercent val="0"/>
          <c:showBubbleSize val="0"/>
        </c:dLbls>
        <c:marker val="1"/>
        <c:smooth val="0"/>
        <c:axId val="205247232"/>
        <c:axId val="205248768"/>
      </c:lineChart>
      <c:catAx>
        <c:axId val="205247232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 w="4353">
            <a:noFill/>
          </a:ln>
        </c:spPr>
        <c:crossAx val="205248768"/>
        <c:crosses val="autoZero"/>
        <c:auto val="0"/>
        <c:lblAlgn val="ctr"/>
        <c:lblOffset val="100"/>
        <c:tickMarkSkip val="1"/>
        <c:noMultiLvlLbl val="0"/>
      </c:catAx>
      <c:valAx>
        <c:axId val="205248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4353">
            <a:noFill/>
          </a:ln>
        </c:spPr>
        <c:crossAx val="205247232"/>
        <c:crosses val="autoZero"/>
        <c:crossBetween val="midCat"/>
      </c:valAx>
      <c:spPr>
        <a:noFill/>
        <a:ln w="1160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66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C27223-1059-4771-8B11-F3F5BEF2EAF6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75A23C-2FC2-44FE-A2FD-AB2F3EF8AF46}" type="pres">
      <dgm:prSet presAssocID="{31C27223-1059-4771-8B11-F3F5BEF2EAF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3D529EC-4060-4EBE-A068-C41C415EC2E2}" type="presOf" srcId="{31C27223-1059-4771-8B11-F3F5BEF2EAF6}" destId="{C275A23C-2FC2-44FE-A2FD-AB2F3EF8AF46}" srcOrd="0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C27223-1059-4771-8B11-F3F5BEF2EAF6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75A23C-2FC2-44FE-A2FD-AB2F3EF8AF46}" type="pres">
      <dgm:prSet presAssocID="{31C27223-1059-4771-8B11-F3F5BEF2EAF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0EEAB8E-E882-4002-8A97-67C5B0954BA4}" type="presOf" srcId="{31C27223-1059-4771-8B11-F3F5BEF2EAF6}" destId="{C275A23C-2FC2-44FE-A2FD-AB2F3EF8AF46}" srcOrd="0" destOrd="0" presId="urn:microsoft.com/office/officeart/2005/8/layout/target3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C27223-1059-4771-8B11-F3F5BEF2EAF6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75A23C-2FC2-44FE-A2FD-AB2F3EF8AF46}" type="pres">
      <dgm:prSet presAssocID="{31C27223-1059-4771-8B11-F3F5BEF2EAF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1D6395A-2445-4D44-81C4-DA5B42FC9964}" type="presOf" srcId="{31C27223-1059-4771-8B11-F3F5BEF2EAF6}" destId="{C275A23C-2FC2-44FE-A2FD-AB2F3EF8AF46}" srcOrd="0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C27223-1059-4771-8B11-F3F5BEF2EAF6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75A23C-2FC2-44FE-A2FD-AB2F3EF8AF46}" type="pres">
      <dgm:prSet presAssocID="{31C27223-1059-4771-8B11-F3F5BEF2EAF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52EDD1F-141D-4EBA-A07C-D96F6FA0200D}" type="presOf" srcId="{31C27223-1059-4771-8B11-F3F5BEF2EAF6}" destId="{C275A23C-2FC2-44FE-A2FD-AB2F3EF8AF46}" srcOrd="0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C27223-1059-4771-8B11-F3F5BEF2EAF6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75A23C-2FC2-44FE-A2FD-AB2F3EF8AF46}" type="pres">
      <dgm:prSet presAssocID="{31C27223-1059-4771-8B11-F3F5BEF2EAF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A62DC31B-9BB6-4AB7-8B45-0F48179BB995}" type="presOf" srcId="{31C27223-1059-4771-8B11-F3F5BEF2EAF6}" destId="{C275A23C-2FC2-44FE-A2FD-AB2F3EF8AF46}" srcOrd="0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1C27223-1059-4771-8B11-F3F5BEF2EAF6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75A23C-2FC2-44FE-A2FD-AB2F3EF8AF46}" type="pres">
      <dgm:prSet presAssocID="{31C27223-1059-4771-8B11-F3F5BEF2EAF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FD952457-D250-4208-9F11-C5032135A5BD}" type="presOf" srcId="{31C27223-1059-4771-8B11-F3F5BEF2EAF6}" destId="{C275A23C-2FC2-44FE-A2FD-AB2F3EF8AF46}" srcOrd="0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1C27223-1059-4771-8B11-F3F5BEF2EAF6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75A23C-2FC2-44FE-A2FD-AB2F3EF8AF46}" type="pres">
      <dgm:prSet presAssocID="{31C27223-1059-4771-8B11-F3F5BEF2EAF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BC88813A-4204-4443-98C5-A258D2DCFD24}" type="presOf" srcId="{31C27223-1059-4771-8B11-F3F5BEF2EAF6}" destId="{C275A23C-2FC2-44FE-A2FD-AB2F3EF8AF46}" srcOrd="0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2D8B04F-A10C-496F-8D5B-4427E3AA18CE}" type="doc">
      <dgm:prSet loTypeId="urn:microsoft.com/office/officeart/2005/8/layout/hList3" loCatId="list" qsTypeId="urn:microsoft.com/office/officeart/2005/8/quickstyle/simple3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A044B50F-0A0F-4E86-B550-C6CD5A24B691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521573,60 ТЫС.РУБЛЕЙ</a:t>
          </a:r>
          <a:endParaRPr lang="ru-RU" sz="2000" b="1" dirty="0">
            <a:solidFill>
              <a:schemeClr val="bg1">
                <a:lumMod val="9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8A00BE-3504-4552-B6CB-E092B9D65FE2}" type="parTrans" cxnId="{757B100E-C7E9-4191-8FA5-61BFF100D15E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560D0524-2553-4D47-A64B-70420F626DCE}" type="sibTrans" cxnId="{757B100E-C7E9-4191-8FA5-61BFF100D15E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4970CD2B-3808-4A7D-A2A1-050C4CAAD182}">
      <dgm:prSet phldrT="[Текст]" custT="1"/>
      <dgm:spPr/>
      <dgm:t>
        <a:bodyPr vert="vert270" anchor="ctr" anchorCtr="1"/>
        <a:lstStyle/>
        <a:p>
          <a:pPr algn="ctr"/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rPr>
            <a:t>МАОУ ДОД ДООЦ «ЛЕСНАЯ СКАЗКА»</a:t>
          </a:r>
        </a:p>
      </dgm:t>
    </dgm:pt>
    <dgm:pt modelId="{F8EE6EBF-773C-47F6-B8C9-3A05DCF7B6F5}" type="parTrans" cxnId="{63AC1826-1275-4855-86F6-D2E052C0E71E}">
      <dgm:prSet/>
      <dgm:spPr/>
      <dgm:t>
        <a:bodyPr/>
        <a:lstStyle/>
        <a:p>
          <a:endParaRPr lang="ru-RU" sz="2400" dirty="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F606F408-95D8-4E5E-B149-1F7BD22C7165}" type="sibTrans" cxnId="{63AC1826-1275-4855-86F6-D2E052C0E71E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8C69C2AD-6E97-4489-B30F-CA1FE67498F0}">
      <dgm:prSet phldrT="[Текст]" custT="1"/>
      <dgm:spPr/>
      <dgm:t>
        <a:bodyPr vert="vert270" anchor="ctr" anchorCtr="1"/>
        <a:lstStyle/>
        <a:p>
          <a:pPr algn="ctr"/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rPr>
            <a:t>МБОУ ДОД </a:t>
          </a:r>
        </a:p>
      </dgm:t>
    </dgm:pt>
    <dgm:pt modelId="{5B51AFD5-9B64-4B09-BA71-506DEF95816D}" type="parTrans" cxnId="{063B5F73-8B1B-4F0C-A01B-8DFDDBB85E64}">
      <dgm:prSet/>
      <dgm:spPr/>
      <dgm:t>
        <a:bodyPr/>
        <a:lstStyle/>
        <a:p>
          <a:endParaRPr lang="ru-RU" sz="2400" dirty="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24D5DDA7-95E9-48F8-9CAC-1F88006363E2}" type="sibTrans" cxnId="{063B5F73-8B1B-4F0C-A01B-8DFDDBB85E64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EC9A0048-B76E-46E8-B6C2-2FA706C3B835}">
      <dgm:prSet custT="1"/>
      <dgm:spPr/>
      <dgm:t>
        <a:bodyPr vert="vert270" anchor="ctr" anchorCtr="1"/>
        <a:lstStyle/>
        <a:p>
          <a:pPr algn="ctr"/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rPr>
            <a:t>ОТДЕЛ ОБРАЗОВАНИЯ</a:t>
          </a:r>
        </a:p>
      </dgm:t>
    </dgm:pt>
    <dgm:pt modelId="{13CC052C-224F-4172-A0C6-36949B7F2F17}" type="parTrans" cxnId="{4692A26D-8A6F-41FE-89B3-148C4DF8F271}">
      <dgm:prSet/>
      <dgm:spPr/>
      <dgm:t>
        <a:bodyPr/>
        <a:lstStyle/>
        <a:p>
          <a:endParaRPr lang="ru-RU" sz="2400" dirty="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74BF9FB7-7B7C-43D2-9C2A-C039055161DC}" type="sibTrans" cxnId="{4692A26D-8A6F-41FE-89B3-148C4DF8F271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BABF4B3F-CF1C-4199-8D28-C1B082A01151}">
      <dgm:prSet custT="1"/>
      <dgm:spPr/>
      <dgm:t>
        <a:bodyPr vert="vert270" anchor="ctr" anchorCtr="1"/>
        <a:lstStyle/>
        <a:p>
          <a:pPr algn="ctr"/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rPr>
            <a:t>ОБЩЕЕ ОБРАЗОВАНИЕ</a:t>
          </a:r>
        </a:p>
      </dgm:t>
    </dgm:pt>
    <dgm:pt modelId="{66A3D9BD-4537-45F0-9024-8762D56EDF4B}" type="parTrans" cxnId="{2D822D7A-4CBF-44F8-AF0C-5CFC74F5521E}">
      <dgm:prSet/>
      <dgm:spPr/>
      <dgm:t>
        <a:bodyPr/>
        <a:lstStyle/>
        <a:p>
          <a:endParaRPr lang="ru-RU" sz="2400" dirty="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24589ACE-CF19-4A5E-BFA6-E06ACE7624B3}" type="sibTrans" cxnId="{2D822D7A-4CBF-44F8-AF0C-5CFC74F5521E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F0558DD4-3DD5-4A23-B6CF-35767B052052}">
      <dgm:prSet custT="1"/>
      <dgm:spPr/>
      <dgm:t>
        <a:bodyPr vert="vert270" anchor="ctr" anchorCtr="1"/>
        <a:lstStyle/>
        <a:p>
          <a:pPr algn="ctr"/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rPr>
            <a:t>ДОШКОЛЬНОЕ ОБРАЗОВАНИЕ</a:t>
          </a:r>
        </a:p>
      </dgm:t>
    </dgm:pt>
    <dgm:pt modelId="{8BD3DFA2-76DD-45C3-BCEE-A62E0954DDA5}" type="parTrans" cxnId="{483884C6-C982-456D-AED5-98ECBAA9CE03}">
      <dgm:prSet/>
      <dgm:spPr/>
      <dgm:t>
        <a:bodyPr/>
        <a:lstStyle/>
        <a:p>
          <a:endParaRPr lang="ru-RU" sz="2400" dirty="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74250F01-F1F5-4EBE-881F-A60081D42171}" type="sibTrans" cxnId="{483884C6-C982-456D-AED5-98ECBAA9CE03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1CEDA671-AB43-41DB-B1AD-3D451B59371A}">
      <dgm:prSet custT="1"/>
      <dgm:spPr/>
      <dgm:t>
        <a:bodyPr vert="vert270" anchor="ctr" anchorCtr="1"/>
        <a:lstStyle/>
        <a:p>
          <a:pPr algn="ctr"/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rPr>
            <a:t> </a:t>
          </a:r>
          <a:r>
            <a:rPr lang="ru-RU" sz="1400" b="1" dirty="0" smtClean="0">
              <a:solidFill>
                <a:srgbClr val="A50021"/>
              </a:solidFill>
              <a:effectLst/>
            </a:rPr>
            <a:t>694,00 ТЫС.РУБЛЕЙ</a:t>
          </a:r>
        </a:p>
      </dgm:t>
    </dgm:pt>
    <dgm:pt modelId="{C002364B-FF22-48E8-895C-4CD5718BF710}" type="parTrans" cxnId="{4D22F7C7-AB86-435F-B198-B445719A8A23}">
      <dgm:prSet/>
      <dgm:spPr/>
      <dgm:t>
        <a:bodyPr/>
        <a:lstStyle/>
        <a:p>
          <a:endParaRPr lang="ru-RU" sz="2400" dirty="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6CE5210F-0676-447A-A760-F2532E2B9F53}" type="sibTrans" cxnId="{4D22F7C7-AB86-435F-B198-B445719A8A23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CC656027-9E06-43C2-A152-583D878E2298}">
      <dgm:prSet custT="1"/>
      <dgm:spPr/>
      <dgm:t>
        <a:bodyPr vert="vert270" anchor="ctr" anchorCtr="1"/>
        <a:lstStyle/>
        <a:p>
          <a:pPr algn="ctr"/>
          <a:r>
            <a:rPr lang="ru-RU" sz="1400" b="1" dirty="0" smtClean="0">
              <a:solidFill>
                <a:srgbClr val="A50021"/>
              </a:solidFill>
              <a:effectLst/>
            </a:rPr>
            <a:t> 124207,52 ТЫС.РУБЛЕЙ</a:t>
          </a:r>
        </a:p>
      </dgm:t>
    </dgm:pt>
    <dgm:pt modelId="{4131B080-5F2A-49A4-B311-45CB03778B09}" type="parTrans" cxnId="{0C9D7B3D-C434-4EA0-8093-7D997C8B6E60}">
      <dgm:prSet/>
      <dgm:spPr/>
      <dgm:t>
        <a:bodyPr/>
        <a:lstStyle/>
        <a:p>
          <a:endParaRPr lang="ru-RU" sz="2400" dirty="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1F687F35-E0C2-4F52-B696-AAC492C270E4}" type="sibTrans" cxnId="{0C9D7B3D-C434-4EA0-8093-7D997C8B6E60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63A003F9-F07F-4E4C-894A-5B61B2B6ACFF}">
      <dgm:prSet custT="1"/>
      <dgm:spPr/>
      <dgm:t>
        <a:bodyPr vert="vert270" anchor="ctr" anchorCtr="1"/>
        <a:lstStyle/>
        <a:p>
          <a:pPr algn="ctr"/>
          <a:r>
            <a:rPr lang="ru-RU" sz="1400" b="1" dirty="0" smtClean="0">
              <a:solidFill>
                <a:srgbClr val="A50021"/>
              </a:solidFill>
              <a:effectLst/>
            </a:rPr>
            <a:t>82662,88 ТЫС.РУБЛЕЙ</a:t>
          </a:r>
        </a:p>
      </dgm:t>
    </dgm:pt>
    <dgm:pt modelId="{38C01A96-4C59-4E60-990A-BB66A1826297}" type="parTrans" cxnId="{DB47B012-8A75-4551-9B3F-361755E73119}">
      <dgm:prSet/>
      <dgm:spPr/>
      <dgm:t>
        <a:bodyPr/>
        <a:lstStyle/>
        <a:p>
          <a:endParaRPr lang="ru-RU" sz="2400" dirty="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7CDA8C88-88ED-48D3-B832-E67D4A159232}" type="sibTrans" cxnId="{DB47B012-8A75-4551-9B3F-361755E73119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6DE01AA5-75F4-4898-8461-E5C076A51906}">
      <dgm:prSet custT="1"/>
      <dgm:spPr/>
      <dgm:t>
        <a:bodyPr vert="vert270" anchor="ctr" anchorCtr="1"/>
        <a:lstStyle/>
        <a:p>
          <a:pPr algn="ctr"/>
          <a:r>
            <a:rPr lang="ru-RU" sz="1400" b="1" dirty="0" smtClean="0">
              <a:solidFill>
                <a:srgbClr val="A50021"/>
              </a:solidFill>
              <a:effectLst/>
            </a:rPr>
            <a:t>180844,43 ТЫС.РУБЛЕЙ</a:t>
          </a:r>
        </a:p>
      </dgm:t>
    </dgm:pt>
    <dgm:pt modelId="{6C9FCA27-21B1-4B79-B40C-867CAD721A29}" type="parTrans" cxnId="{44A524FB-429B-4205-87E2-44C648D9945A}">
      <dgm:prSet/>
      <dgm:spPr/>
      <dgm:t>
        <a:bodyPr/>
        <a:lstStyle/>
        <a:p>
          <a:endParaRPr lang="ru-RU" sz="2400" dirty="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D42E31E7-855D-4E59-BB1A-2271C48E6986}" type="sibTrans" cxnId="{44A524FB-429B-4205-87E2-44C648D9945A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982BE610-9E0D-4629-A237-83B1EA9C979D}">
      <dgm:prSet custT="1"/>
      <dgm:spPr/>
      <dgm:t>
        <a:bodyPr vert="vert270" anchor="ctr" anchorCtr="1"/>
        <a:lstStyle/>
        <a:p>
          <a:pPr algn="ctr"/>
          <a:r>
            <a:rPr lang="ru-RU" sz="1400" b="1" dirty="0" smtClean="0">
              <a:solidFill>
                <a:srgbClr val="A50021"/>
              </a:solidFill>
              <a:effectLst/>
            </a:rPr>
            <a:t> 1767,15 ТЫС.РУБЛЕЙ</a:t>
          </a:r>
        </a:p>
      </dgm:t>
    </dgm:pt>
    <dgm:pt modelId="{D9AA3A19-ADF0-434E-8145-E454E2E261FA}" type="parTrans" cxnId="{94D887FE-51AD-4E68-9FD0-11F76B41F8AF}">
      <dgm:prSet/>
      <dgm:spPr/>
      <dgm:t>
        <a:bodyPr/>
        <a:lstStyle/>
        <a:p>
          <a:endParaRPr lang="ru-RU" sz="2400" dirty="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FA5EFDCF-BEA4-40E5-A743-F1705AC0EDBC}" type="sibTrans" cxnId="{94D887FE-51AD-4E68-9FD0-11F76B41F8AF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3C73DD84-7BF8-4F9B-A14F-FF8FD3E3E2B0}">
      <dgm:prSet custT="1"/>
      <dgm:spPr/>
      <dgm:t>
        <a:bodyPr vert="vert270" anchor="ctr" anchorCtr="1"/>
        <a:lstStyle/>
        <a:p>
          <a:pPr algn="ctr"/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rPr>
            <a:t> </a:t>
          </a:r>
          <a:r>
            <a:rPr lang="ru-RU" sz="1400" b="1" dirty="0" smtClean="0">
              <a:solidFill>
                <a:srgbClr val="A50021"/>
              </a:solidFill>
              <a:effectLst/>
            </a:rPr>
            <a:t>27661,46 ТЫС.РУБЛЕЙ</a:t>
          </a:r>
        </a:p>
      </dgm:t>
    </dgm:pt>
    <dgm:pt modelId="{0DAC8C98-9456-4573-A3BF-8904585A62F1}" type="parTrans" cxnId="{69CACED5-D480-4E0D-94B3-D0D56B0A8CA0}">
      <dgm:prSet/>
      <dgm:spPr/>
      <dgm:t>
        <a:bodyPr/>
        <a:lstStyle/>
        <a:p>
          <a:endParaRPr lang="ru-RU" sz="2400" dirty="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89D0A31E-A525-4133-9ABE-F9CD17978093}" type="sibTrans" cxnId="{69CACED5-D480-4E0D-94B3-D0D56B0A8CA0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6294B954-5942-4CE4-BF15-8D5C2018B5B6}">
      <dgm:prSet custT="1"/>
      <dgm:spPr/>
      <dgm:t>
        <a:bodyPr vert="vert270" anchor="ctr" anchorCtr="1"/>
        <a:lstStyle/>
        <a:p>
          <a:pPr algn="ctr"/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rPr>
            <a:t>ДОПОЛНИТЕЛЬНОЕ ОБРАЗОВАНИЕ</a:t>
          </a:r>
        </a:p>
      </dgm:t>
    </dgm:pt>
    <dgm:pt modelId="{A36931B4-B359-4D99-98D0-F4B3C09BBA1F}" type="parTrans" cxnId="{BADC2B76-FE76-43B1-A740-5753EE371C21}">
      <dgm:prSet/>
      <dgm:spPr/>
      <dgm:t>
        <a:bodyPr/>
        <a:lstStyle/>
        <a:p>
          <a:endParaRPr lang="ru-RU" sz="2400" dirty="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3EEB3EC8-DA36-4C95-A01B-2CB2826CFB8B}" type="sibTrans" cxnId="{BADC2B76-FE76-43B1-A740-5753EE371C21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9B49E50B-3E1D-4E64-ADE8-09DD6DD6EB8A}">
      <dgm:prSet custT="1"/>
      <dgm:spPr/>
      <dgm:t>
        <a:bodyPr vert="vert270" anchor="ctr" anchorCtr="1"/>
        <a:lstStyle/>
        <a:p>
          <a:pPr algn="ctr"/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rPr>
            <a:t>  </a:t>
          </a:r>
          <a:r>
            <a:rPr lang="ru-RU" sz="1400" b="1" dirty="0" smtClean="0">
              <a:solidFill>
                <a:srgbClr val="A50021"/>
              </a:solidFill>
              <a:effectLst/>
            </a:rPr>
            <a:t>10224,35 ТЫС.РУБЛЕЙ</a:t>
          </a:r>
        </a:p>
      </dgm:t>
    </dgm:pt>
    <dgm:pt modelId="{C3959280-7DD0-4878-A3CF-7E24AA7D2361}" type="parTrans" cxnId="{6BC4C1AD-A864-4328-9CF1-D643190820EE}">
      <dgm:prSet/>
      <dgm:spPr/>
      <dgm:t>
        <a:bodyPr/>
        <a:lstStyle/>
        <a:p>
          <a:endParaRPr lang="ru-RU" sz="2400" dirty="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7A5BF683-A022-4E46-8B2B-4CF4104080BF}" type="sibTrans" cxnId="{6BC4C1AD-A864-4328-9CF1-D643190820EE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FA7B1B86-43AD-4B83-BBC3-E6641E644D5F}">
      <dgm:prSet custT="1"/>
      <dgm:spPr/>
      <dgm:t>
        <a:bodyPr vert="vert270" anchor="ctr" anchorCtr="1"/>
        <a:lstStyle/>
        <a:p>
          <a:pPr algn="ctr"/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rPr>
            <a:t>МБОУ ДОУ Д/С</a:t>
          </a:r>
        </a:p>
      </dgm:t>
    </dgm:pt>
    <dgm:pt modelId="{641F560A-086C-49BB-BFE7-7CF939F9F6BC}" type="parTrans" cxnId="{CA1DA8F6-8FFE-481F-971B-64A172DB985A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4BEE35E2-13EE-4836-9A64-B246D257DF57}" type="sibTrans" cxnId="{CA1DA8F6-8FFE-481F-971B-64A172DB985A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49E305AC-3D64-4395-A399-F4FCCBE5C62D}">
      <dgm:prSet custT="1"/>
      <dgm:spPr/>
      <dgm:t>
        <a:bodyPr vert="vert270" anchor="ctr" anchorCtr="1"/>
        <a:lstStyle/>
        <a:p>
          <a:pPr algn="ctr"/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rPr>
            <a:t>МБОУ СОШ </a:t>
          </a:r>
        </a:p>
      </dgm:t>
    </dgm:pt>
    <dgm:pt modelId="{13D1661C-E7B2-422A-92EE-DA21D2BDB514}" type="parTrans" cxnId="{30D5ADB5-CCFE-41BA-B4C4-E5CCB79E7CA2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B629B302-AC57-4F48-9A4D-9D235BBE7262}" type="sibTrans" cxnId="{30D5ADB5-CCFE-41BA-B4C4-E5CCB79E7CA2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4C9D23FA-1006-4D06-8A3E-D013E8F34D5A}">
      <dgm:prSet custT="1"/>
      <dgm:spPr/>
      <dgm:t>
        <a:bodyPr vert="vert270" anchor="ctr" anchorCtr="1"/>
        <a:lstStyle/>
        <a:p>
          <a:pPr algn="ctr"/>
          <a:r>
            <a:rPr lang="ru-RU" sz="1400" b="1" dirty="0" smtClean="0">
              <a:solidFill>
                <a:srgbClr val="A50021"/>
              </a:solidFill>
              <a:effectLst/>
            </a:rPr>
            <a:t>87148,13  ТЫС.РУБЛЕЙ</a:t>
          </a:r>
        </a:p>
      </dgm:t>
    </dgm:pt>
    <dgm:pt modelId="{825FD006-8D7E-4AF7-A023-F04BB9B383D3}" type="parTrans" cxnId="{515BF05C-5C23-4083-89DF-C6758BF6A5D4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D8ACC376-C324-489C-A0CF-187E9D993703}" type="sibTrans" cxnId="{515BF05C-5C23-4083-89DF-C6758BF6A5D4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64BFE6D2-089B-4033-BCC7-1E9120A0EE5D}">
      <dgm:prSet custT="1"/>
      <dgm:spPr/>
      <dgm:t>
        <a:bodyPr vert="vert270"/>
        <a:lstStyle/>
        <a:p>
          <a:pPr algn="ctr"/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rPr>
            <a:t>         КОМПЕНСАЦИЯ ЧАСТИ РОДИТЕЛЬСКОЙ ПЛАТЫ ЗА </a:t>
          </a:r>
        </a:p>
        <a:p>
          <a:pPr algn="ctr"/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rPr>
            <a:t>СОДЕРЖАНИЕ РЕБЕНКА В ДОШКОЛЬНЫХ </a:t>
          </a:r>
        </a:p>
        <a:p>
          <a:pPr algn="ctr"/>
          <a:r>
            <a: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effectLst/>
            </a:rPr>
            <a:t>ОБРАЗОВАТЕЛЬНЫХ УЧРЕЖДЕНИЯХ </a:t>
          </a:r>
          <a:r>
            <a:rPr lang="ru-RU" sz="1400" b="1" dirty="0" smtClean="0">
              <a:solidFill>
                <a:srgbClr val="A50021"/>
              </a:solidFill>
              <a:effectLst/>
            </a:rPr>
            <a:t>6363,68 ТЫС.РУБЛЕЙ</a:t>
          </a:r>
        </a:p>
      </dgm:t>
    </dgm:pt>
    <dgm:pt modelId="{422EB028-8251-49DD-8D6A-D73C58DEFF8B}" type="parTrans" cxnId="{922EDEF3-2349-421D-A905-E6F225F61CBD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3EA98AFC-DC47-4B00-91FE-0AA481FB59BE}" type="sibTrans" cxnId="{922EDEF3-2349-421D-A905-E6F225F61CBD}">
      <dgm:prSet/>
      <dgm:spPr/>
      <dgm:t>
        <a:bodyPr/>
        <a:lstStyle/>
        <a:p>
          <a:endParaRPr lang="ru-RU" sz="2400">
            <a:solidFill>
              <a:schemeClr val="tx1">
                <a:lumMod val="65000"/>
                <a:lumOff val="35000"/>
              </a:schemeClr>
            </a:solidFill>
            <a:effectLst/>
          </a:endParaRPr>
        </a:p>
      </dgm:t>
    </dgm:pt>
    <dgm:pt modelId="{BDDBF63B-0A1D-40F7-AEEC-B9E26D09F4D6}" type="pres">
      <dgm:prSet presAssocID="{82D8B04F-A10C-496F-8D5B-4427E3AA18C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1EFB7A-A124-4EB9-9F7D-1D85068BF786}" type="pres">
      <dgm:prSet presAssocID="{A044B50F-0A0F-4E86-B550-C6CD5A24B691}" presName="roof" presStyleLbl="dkBgShp" presStyleIdx="0" presStyleCnt="2" custScaleY="35266" custLinFactNeighborX="-187" custLinFactNeighborY="7899"/>
      <dgm:spPr/>
      <dgm:t>
        <a:bodyPr/>
        <a:lstStyle/>
        <a:p>
          <a:endParaRPr lang="ru-RU"/>
        </a:p>
      </dgm:t>
    </dgm:pt>
    <dgm:pt modelId="{173EC0C6-4F7D-4501-949A-54D83F4224A0}" type="pres">
      <dgm:prSet presAssocID="{A044B50F-0A0F-4E86-B550-C6CD5A24B691}" presName="pillars" presStyleCnt="0"/>
      <dgm:spPr/>
      <dgm:t>
        <a:bodyPr/>
        <a:lstStyle/>
        <a:p>
          <a:endParaRPr lang="ru-RU"/>
        </a:p>
      </dgm:t>
    </dgm:pt>
    <dgm:pt modelId="{FF794F4C-B148-4988-8DD3-076A2E7D75B4}" type="pres">
      <dgm:prSet presAssocID="{A044B50F-0A0F-4E86-B550-C6CD5A24B691}" presName="pillar1" presStyleLbl="node1" presStyleIdx="0" presStyleCnt="9" custScaleX="40034" custScaleY="125995" custLinFactNeighborX="-7251" custLinFactNeighborY="-3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C84F21-F5D7-4614-8703-09933F32C34D}" type="pres">
      <dgm:prSet presAssocID="{64BFE6D2-089B-4033-BCC7-1E9120A0EE5D}" presName="pillarX" presStyleLbl="node1" presStyleIdx="1" presStyleCnt="9" custScaleX="47359" custScaleY="126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E30481-2E35-4527-BD88-B75868710DBB}" type="pres">
      <dgm:prSet presAssocID="{F0558DD4-3DD5-4A23-B6CF-35767B052052}" presName="pillarX" presStyleLbl="node1" presStyleIdx="2" presStyleCnt="9" custScaleX="48359" custScaleY="126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743762-09BD-4745-AE94-1CB6B14BFA1D}" type="pres">
      <dgm:prSet presAssocID="{BABF4B3F-CF1C-4199-8D28-C1B082A01151}" presName="pillarX" presStyleLbl="node1" presStyleIdx="3" presStyleCnt="9" custScaleX="37416" custScaleY="126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2831C1-9E26-4C5A-9909-45015218A63F}" type="pres">
      <dgm:prSet presAssocID="{6294B954-5942-4CE4-BF15-8D5C2018B5B6}" presName="pillarX" presStyleLbl="node1" presStyleIdx="4" presStyleCnt="9" custScaleX="40013" custScaleY="126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A26F73-8B0E-41DF-B239-6E8EB517F19F}" type="pres">
      <dgm:prSet presAssocID="{FA7B1B86-43AD-4B83-BBC3-E6641E644D5F}" presName="pillarX" presStyleLbl="node1" presStyleIdx="5" presStyleCnt="9" custScaleX="47143" custScaleY="126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2D488A-8AF2-4503-9520-17BC8873BFD7}" type="pres">
      <dgm:prSet presAssocID="{49E305AC-3D64-4395-A399-F4FCCBE5C62D}" presName="pillarX" presStyleLbl="node1" presStyleIdx="6" presStyleCnt="9" custScaleX="33937" custScaleY="126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9E652D-4019-4B71-B513-89420FAB447B}" type="pres">
      <dgm:prSet presAssocID="{4970CD2B-3808-4A7D-A2A1-050C4CAAD182}" presName="pillarX" presStyleLbl="node1" presStyleIdx="7" presStyleCnt="9" custScaleX="37960" custScaleY="126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40F871-EA1E-42E0-B9A5-74A322A223C0}" type="pres">
      <dgm:prSet presAssocID="{8C69C2AD-6E97-4489-B30F-CA1FE67498F0}" presName="pillarX" presStyleLbl="node1" presStyleIdx="8" presStyleCnt="9" custScaleX="33670" custScaleY="126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C5929F-E497-4364-BFF5-6BCF213E052A}" type="pres">
      <dgm:prSet presAssocID="{A044B50F-0A0F-4E86-B550-C6CD5A24B691}" presName="base" presStyleLbl="dkBgShp" presStyleIdx="1" presStyleCnt="2" custLinFactNeighborY="80849"/>
      <dgm:spPr/>
      <dgm:t>
        <a:bodyPr/>
        <a:lstStyle/>
        <a:p>
          <a:endParaRPr lang="ru-RU"/>
        </a:p>
      </dgm:t>
    </dgm:pt>
  </dgm:ptLst>
  <dgm:cxnLst>
    <dgm:cxn modelId="{4692A26D-8A6F-41FE-89B3-148C4DF8F271}" srcId="{A044B50F-0A0F-4E86-B550-C6CD5A24B691}" destId="{EC9A0048-B76E-46E8-B6C2-2FA706C3B835}" srcOrd="0" destOrd="0" parTransId="{13CC052C-224F-4172-A0C6-36949B7F2F17}" sibTransId="{74BF9FB7-7B7C-43D2-9C2A-C039055161DC}"/>
    <dgm:cxn modelId="{6BC4C1AD-A864-4328-9CF1-D643190820EE}" srcId="{6294B954-5942-4CE4-BF15-8D5C2018B5B6}" destId="{9B49E50B-3E1D-4E64-ADE8-09DD6DD6EB8A}" srcOrd="0" destOrd="0" parTransId="{C3959280-7DD0-4878-A3CF-7E24AA7D2361}" sibTransId="{7A5BF683-A022-4E46-8B2B-4CF4104080BF}"/>
    <dgm:cxn modelId="{7F63ACD1-F02F-4C82-9821-874B40A342DD}" type="presOf" srcId="{6DE01AA5-75F4-4898-8461-E5C076A51906}" destId="{F4743762-09BD-4745-AE94-1CB6B14BFA1D}" srcOrd="0" destOrd="1" presId="urn:microsoft.com/office/officeart/2005/8/layout/hList3"/>
    <dgm:cxn modelId="{69CACED5-D480-4E0D-94B3-D0D56B0A8CA0}" srcId="{8C69C2AD-6E97-4489-B30F-CA1FE67498F0}" destId="{3C73DD84-7BF8-4F9B-A14F-FF8FD3E3E2B0}" srcOrd="0" destOrd="0" parTransId="{0DAC8C98-9456-4573-A3BF-8904585A62F1}" sibTransId="{89D0A31E-A525-4133-9ABE-F9CD17978093}"/>
    <dgm:cxn modelId="{922EDEF3-2349-421D-A905-E6F225F61CBD}" srcId="{A044B50F-0A0F-4E86-B550-C6CD5A24B691}" destId="{64BFE6D2-089B-4033-BCC7-1E9120A0EE5D}" srcOrd="1" destOrd="0" parTransId="{422EB028-8251-49DD-8D6A-D73C58DEFF8B}" sibTransId="{3EA98AFC-DC47-4B00-91FE-0AA481FB59BE}"/>
    <dgm:cxn modelId="{F07142EA-55FA-4CBF-B78C-9B9749E42DDB}" type="presOf" srcId="{49E305AC-3D64-4395-A399-F4FCCBE5C62D}" destId="{4C2D488A-8AF2-4503-9520-17BC8873BFD7}" srcOrd="0" destOrd="0" presId="urn:microsoft.com/office/officeart/2005/8/layout/hList3"/>
    <dgm:cxn modelId="{3ECE9497-427E-4B64-9125-0B042F24DFBF}" type="presOf" srcId="{4C9D23FA-1006-4D06-8A3E-D013E8F34D5A}" destId="{A6A26F73-8B0E-41DF-B239-6E8EB517F19F}" srcOrd="0" destOrd="1" presId="urn:microsoft.com/office/officeart/2005/8/layout/hList3"/>
    <dgm:cxn modelId="{B7C6A326-956A-42BC-8E0A-934EFB2757E6}" type="presOf" srcId="{8C69C2AD-6E97-4489-B30F-CA1FE67498F0}" destId="{9440F871-EA1E-42E0-B9A5-74A322A223C0}" srcOrd="0" destOrd="0" presId="urn:microsoft.com/office/officeart/2005/8/layout/hList3"/>
    <dgm:cxn modelId="{B9C6E736-DB82-4551-B0B6-8CD73ABB8D29}" type="presOf" srcId="{6294B954-5942-4CE4-BF15-8D5C2018B5B6}" destId="{5B2831C1-9E26-4C5A-9909-45015218A63F}" srcOrd="0" destOrd="0" presId="urn:microsoft.com/office/officeart/2005/8/layout/hList3"/>
    <dgm:cxn modelId="{63AC1826-1275-4855-86F6-D2E052C0E71E}" srcId="{A044B50F-0A0F-4E86-B550-C6CD5A24B691}" destId="{4970CD2B-3808-4A7D-A2A1-050C4CAAD182}" srcOrd="7" destOrd="0" parTransId="{F8EE6EBF-773C-47F6-B8C9-3A05DCF7B6F5}" sibTransId="{F606F408-95D8-4E5E-B149-1F7BD22C7165}"/>
    <dgm:cxn modelId="{2D822D7A-4CBF-44F8-AF0C-5CFC74F5521E}" srcId="{A044B50F-0A0F-4E86-B550-C6CD5A24B691}" destId="{BABF4B3F-CF1C-4199-8D28-C1B082A01151}" srcOrd="3" destOrd="0" parTransId="{66A3D9BD-4537-45F0-9024-8762D56EDF4B}" sibTransId="{24589ACE-CF19-4A5E-BFA6-E06ACE7624B3}"/>
    <dgm:cxn modelId="{412C52BE-BE6A-4199-9B4B-FE22E7D48C4A}" type="presOf" srcId="{982BE610-9E0D-4629-A237-83B1EA9C979D}" destId="{1F9E652D-4019-4B71-B513-89420FAB447B}" srcOrd="0" destOrd="1" presId="urn:microsoft.com/office/officeart/2005/8/layout/hList3"/>
    <dgm:cxn modelId="{AECB15CE-8E23-4F0A-87CE-955CFB40D4ED}" type="presOf" srcId="{1CEDA671-AB43-41DB-B1AD-3D451B59371A}" destId="{FF794F4C-B148-4988-8DD3-076A2E7D75B4}" srcOrd="0" destOrd="1" presId="urn:microsoft.com/office/officeart/2005/8/layout/hList3"/>
    <dgm:cxn modelId="{27937448-587B-4A21-9E5C-926863875809}" type="presOf" srcId="{64BFE6D2-089B-4033-BCC7-1E9120A0EE5D}" destId="{C9C84F21-F5D7-4614-8703-09933F32C34D}" srcOrd="0" destOrd="0" presId="urn:microsoft.com/office/officeart/2005/8/layout/hList3"/>
    <dgm:cxn modelId="{94D887FE-51AD-4E68-9FD0-11F76B41F8AF}" srcId="{4970CD2B-3808-4A7D-A2A1-050C4CAAD182}" destId="{982BE610-9E0D-4629-A237-83B1EA9C979D}" srcOrd="0" destOrd="0" parTransId="{D9AA3A19-ADF0-434E-8145-E454E2E261FA}" sibTransId="{FA5EFDCF-BEA4-40E5-A743-F1705AC0EDBC}"/>
    <dgm:cxn modelId="{308F9F3B-3608-475A-898A-3AF52E35FEA6}" type="presOf" srcId="{FA7B1B86-43AD-4B83-BBC3-E6641E644D5F}" destId="{A6A26F73-8B0E-41DF-B239-6E8EB517F19F}" srcOrd="0" destOrd="0" presId="urn:microsoft.com/office/officeart/2005/8/layout/hList3"/>
    <dgm:cxn modelId="{AA439874-0A51-4008-A62F-25E9295980C1}" type="presOf" srcId="{A044B50F-0A0F-4E86-B550-C6CD5A24B691}" destId="{F51EFB7A-A124-4EB9-9F7D-1D85068BF786}" srcOrd="0" destOrd="0" presId="urn:microsoft.com/office/officeart/2005/8/layout/hList3"/>
    <dgm:cxn modelId="{CA1DA8F6-8FFE-481F-971B-64A172DB985A}" srcId="{A044B50F-0A0F-4E86-B550-C6CD5A24B691}" destId="{FA7B1B86-43AD-4B83-BBC3-E6641E644D5F}" srcOrd="5" destOrd="0" parTransId="{641F560A-086C-49BB-BFE7-7CF939F9F6BC}" sibTransId="{4BEE35E2-13EE-4836-9A64-B246D257DF57}"/>
    <dgm:cxn modelId="{D5B88055-CCB0-4D5C-9262-E2BF89AB0830}" type="presOf" srcId="{3C73DD84-7BF8-4F9B-A14F-FF8FD3E3E2B0}" destId="{9440F871-EA1E-42E0-B9A5-74A322A223C0}" srcOrd="0" destOrd="1" presId="urn:microsoft.com/office/officeart/2005/8/layout/hList3"/>
    <dgm:cxn modelId="{30D5ADB5-CCFE-41BA-B4C4-E5CCB79E7CA2}" srcId="{A044B50F-0A0F-4E86-B550-C6CD5A24B691}" destId="{49E305AC-3D64-4395-A399-F4FCCBE5C62D}" srcOrd="6" destOrd="0" parTransId="{13D1661C-E7B2-422A-92EE-DA21D2BDB514}" sibTransId="{B629B302-AC57-4F48-9A4D-9D235BBE7262}"/>
    <dgm:cxn modelId="{063B5F73-8B1B-4F0C-A01B-8DFDDBB85E64}" srcId="{A044B50F-0A0F-4E86-B550-C6CD5A24B691}" destId="{8C69C2AD-6E97-4489-B30F-CA1FE67498F0}" srcOrd="8" destOrd="0" parTransId="{5B51AFD5-9B64-4B09-BA71-506DEF95816D}" sibTransId="{24D5DDA7-95E9-48F8-9CAC-1F88006363E2}"/>
    <dgm:cxn modelId="{52D2FC0B-80E2-471F-8B4B-ADC56CCD5794}" type="presOf" srcId="{CC656027-9E06-43C2-A152-583D878E2298}" destId="{4C2D488A-8AF2-4503-9520-17BC8873BFD7}" srcOrd="0" destOrd="1" presId="urn:microsoft.com/office/officeart/2005/8/layout/hList3"/>
    <dgm:cxn modelId="{D5450C68-9989-4127-A0A4-FA1E78F50D6E}" type="presOf" srcId="{BABF4B3F-CF1C-4199-8D28-C1B082A01151}" destId="{F4743762-09BD-4745-AE94-1CB6B14BFA1D}" srcOrd="0" destOrd="0" presId="urn:microsoft.com/office/officeart/2005/8/layout/hList3"/>
    <dgm:cxn modelId="{4B582DF2-5DAA-4616-9934-EF18F91F22C2}" type="presOf" srcId="{F0558DD4-3DD5-4A23-B6CF-35767B052052}" destId="{F2E30481-2E35-4527-BD88-B75868710DBB}" srcOrd="0" destOrd="0" presId="urn:microsoft.com/office/officeart/2005/8/layout/hList3"/>
    <dgm:cxn modelId="{757B100E-C7E9-4191-8FA5-61BFF100D15E}" srcId="{82D8B04F-A10C-496F-8D5B-4427E3AA18CE}" destId="{A044B50F-0A0F-4E86-B550-C6CD5A24B691}" srcOrd="0" destOrd="0" parTransId="{488A00BE-3504-4552-B6CB-E092B9D65FE2}" sibTransId="{560D0524-2553-4D47-A64B-70420F626DCE}"/>
    <dgm:cxn modelId="{515BF05C-5C23-4083-89DF-C6758BF6A5D4}" srcId="{FA7B1B86-43AD-4B83-BBC3-E6641E644D5F}" destId="{4C9D23FA-1006-4D06-8A3E-D013E8F34D5A}" srcOrd="0" destOrd="0" parTransId="{825FD006-8D7E-4AF7-A023-F04BB9B383D3}" sibTransId="{D8ACC376-C324-489C-A0CF-187E9D993703}"/>
    <dgm:cxn modelId="{4D22F7C7-AB86-435F-B198-B445719A8A23}" srcId="{EC9A0048-B76E-46E8-B6C2-2FA706C3B835}" destId="{1CEDA671-AB43-41DB-B1AD-3D451B59371A}" srcOrd="0" destOrd="0" parTransId="{C002364B-FF22-48E8-895C-4CD5718BF710}" sibTransId="{6CE5210F-0676-447A-A760-F2532E2B9F53}"/>
    <dgm:cxn modelId="{DB47B012-8A75-4551-9B3F-361755E73119}" srcId="{F0558DD4-3DD5-4A23-B6CF-35767B052052}" destId="{63A003F9-F07F-4E4C-894A-5B61B2B6ACFF}" srcOrd="0" destOrd="0" parTransId="{38C01A96-4C59-4E60-990A-BB66A1826297}" sibTransId="{7CDA8C88-88ED-48D3-B832-E67D4A159232}"/>
    <dgm:cxn modelId="{01ABF252-9300-4D4D-BBC4-537D6D6A84A7}" type="presOf" srcId="{82D8B04F-A10C-496F-8D5B-4427E3AA18CE}" destId="{BDDBF63B-0A1D-40F7-AEEC-B9E26D09F4D6}" srcOrd="0" destOrd="0" presId="urn:microsoft.com/office/officeart/2005/8/layout/hList3"/>
    <dgm:cxn modelId="{F4A8A48F-9411-480A-94E7-79E3EF07DA72}" type="presOf" srcId="{9B49E50B-3E1D-4E64-ADE8-09DD6DD6EB8A}" destId="{5B2831C1-9E26-4C5A-9909-45015218A63F}" srcOrd="0" destOrd="1" presId="urn:microsoft.com/office/officeart/2005/8/layout/hList3"/>
    <dgm:cxn modelId="{0C9D7B3D-C434-4EA0-8093-7D997C8B6E60}" srcId="{49E305AC-3D64-4395-A399-F4FCCBE5C62D}" destId="{CC656027-9E06-43C2-A152-583D878E2298}" srcOrd="0" destOrd="0" parTransId="{4131B080-5F2A-49A4-B311-45CB03778B09}" sibTransId="{1F687F35-E0C2-4F52-B696-AAC492C270E4}"/>
    <dgm:cxn modelId="{902B1078-704E-4A24-A85B-DEDF59AA7B2A}" type="presOf" srcId="{EC9A0048-B76E-46E8-B6C2-2FA706C3B835}" destId="{FF794F4C-B148-4988-8DD3-076A2E7D75B4}" srcOrd="0" destOrd="0" presId="urn:microsoft.com/office/officeart/2005/8/layout/hList3"/>
    <dgm:cxn modelId="{44A524FB-429B-4205-87E2-44C648D9945A}" srcId="{BABF4B3F-CF1C-4199-8D28-C1B082A01151}" destId="{6DE01AA5-75F4-4898-8461-E5C076A51906}" srcOrd="0" destOrd="0" parTransId="{6C9FCA27-21B1-4B79-B40C-867CAD721A29}" sibTransId="{D42E31E7-855D-4E59-BB1A-2271C48E6986}"/>
    <dgm:cxn modelId="{483884C6-C982-456D-AED5-98ECBAA9CE03}" srcId="{A044B50F-0A0F-4E86-B550-C6CD5A24B691}" destId="{F0558DD4-3DD5-4A23-B6CF-35767B052052}" srcOrd="2" destOrd="0" parTransId="{8BD3DFA2-76DD-45C3-BCEE-A62E0954DDA5}" sibTransId="{74250F01-F1F5-4EBE-881F-A60081D42171}"/>
    <dgm:cxn modelId="{2B714EC5-A04E-4603-AAE5-9E8F3AD44E38}" type="presOf" srcId="{4970CD2B-3808-4A7D-A2A1-050C4CAAD182}" destId="{1F9E652D-4019-4B71-B513-89420FAB447B}" srcOrd="0" destOrd="0" presId="urn:microsoft.com/office/officeart/2005/8/layout/hList3"/>
    <dgm:cxn modelId="{BADC2B76-FE76-43B1-A740-5753EE371C21}" srcId="{A044B50F-0A0F-4E86-B550-C6CD5A24B691}" destId="{6294B954-5942-4CE4-BF15-8D5C2018B5B6}" srcOrd="4" destOrd="0" parTransId="{A36931B4-B359-4D99-98D0-F4B3C09BBA1F}" sibTransId="{3EEB3EC8-DA36-4C95-A01B-2CB2826CFB8B}"/>
    <dgm:cxn modelId="{B041F5DA-0AAC-4600-A000-1CE9C9E9F405}" type="presOf" srcId="{63A003F9-F07F-4E4C-894A-5B61B2B6ACFF}" destId="{F2E30481-2E35-4527-BD88-B75868710DBB}" srcOrd="0" destOrd="1" presId="urn:microsoft.com/office/officeart/2005/8/layout/hList3"/>
    <dgm:cxn modelId="{5B0503A5-4656-4842-A485-34C85EAB000F}" type="presParOf" srcId="{BDDBF63B-0A1D-40F7-AEEC-B9E26D09F4D6}" destId="{F51EFB7A-A124-4EB9-9F7D-1D85068BF786}" srcOrd="0" destOrd="0" presId="urn:microsoft.com/office/officeart/2005/8/layout/hList3"/>
    <dgm:cxn modelId="{46FEC7B9-860D-42E4-86EE-F87CF509DD0A}" type="presParOf" srcId="{BDDBF63B-0A1D-40F7-AEEC-B9E26D09F4D6}" destId="{173EC0C6-4F7D-4501-949A-54D83F4224A0}" srcOrd="1" destOrd="0" presId="urn:microsoft.com/office/officeart/2005/8/layout/hList3"/>
    <dgm:cxn modelId="{AA342B88-F88E-4D89-9E88-E158BE5DD338}" type="presParOf" srcId="{173EC0C6-4F7D-4501-949A-54D83F4224A0}" destId="{FF794F4C-B148-4988-8DD3-076A2E7D75B4}" srcOrd="0" destOrd="0" presId="urn:microsoft.com/office/officeart/2005/8/layout/hList3"/>
    <dgm:cxn modelId="{646580B0-3029-4D93-BB97-642F68B7B2D5}" type="presParOf" srcId="{173EC0C6-4F7D-4501-949A-54D83F4224A0}" destId="{C9C84F21-F5D7-4614-8703-09933F32C34D}" srcOrd="1" destOrd="0" presId="urn:microsoft.com/office/officeart/2005/8/layout/hList3"/>
    <dgm:cxn modelId="{2677F397-25C2-47C6-A69D-E7AE7B351C45}" type="presParOf" srcId="{173EC0C6-4F7D-4501-949A-54D83F4224A0}" destId="{F2E30481-2E35-4527-BD88-B75868710DBB}" srcOrd="2" destOrd="0" presId="urn:microsoft.com/office/officeart/2005/8/layout/hList3"/>
    <dgm:cxn modelId="{96141524-9542-45DA-BFBD-251837DFDA93}" type="presParOf" srcId="{173EC0C6-4F7D-4501-949A-54D83F4224A0}" destId="{F4743762-09BD-4745-AE94-1CB6B14BFA1D}" srcOrd="3" destOrd="0" presId="urn:microsoft.com/office/officeart/2005/8/layout/hList3"/>
    <dgm:cxn modelId="{5B4D5057-362B-471E-A20E-4645DF6ED69F}" type="presParOf" srcId="{173EC0C6-4F7D-4501-949A-54D83F4224A0}" destId="{5B2831C1-9E26-4C5A-9909-45015218A63F}" srcOrd="4" destOrd="0" presId="urn:microsoft.com/office/officeart/2005/8/layout/hList3"/>
    <dgm:cxn modelId="{DFF6D9B8-46E4-48D1-90F6-CBA1E9AFD589}" type="presParOf" srcId="{173EC0C6-4F7D-4501-949A-54D83F4224A0}" destId="{A6A26F73-8B0E-41DF-B239-6E8EB517F19F}" srcOrd="5" destOrd="0" presId="urn:microsoft.com/office/officeart/2005/8/layout/hList3"/>
    <dgm:cxn modelId="{31EE6CCB-2827-428B-802C-A095361736AF}" type="presParOf" srcId="{173EC0C6-4F7D-4501-949A-54D83F4224A0}" destId="{4C2D488A-8AF2-4503-9520-17BC8873BFD7}" srcOrd="6" destOrd="0" presId="urn:microsoft.com/office/officeart/2005/8/layout/hList3"/>
    <dgm:cxn modelId="{D50CF29D-D855-4FE9-A953-7579B9809BC7}" type="presParOf" srcId="{173EC0C6-4F7D-4501-949A-54D83F4224A0}" destId="{1F9E652D-4019-4B71-B513-89420FAB447B}" srcOrd="7" destOrd="0" presId="urn:microsoft.com/office/officeart/2005/8/layout/hList3"/>
    <dgm:cxn modelId="{9E4E5D06-983F-4917-A2D8-D4CE75CB52FA}" type="presParOf" srcId="{173EC0C6-4F7D-4501-949A-54D83F4224A0}" destId="{9440F871-EA1E-42E0-B9A5-74A322A223C0}" srcOrd="8" destOrd="0" presId="urn:microsoft.com/office/officeart/2005/8/layout/hList3"/>
    <dgm:cxn modelId="{5307364C-6777-439A-9FE4-8E67D69D83F6}" type="presParOf" srcId="{BDDBF63B-0A1D-40F7-AEEC-B9E26D09F4D6}" destId="{E7C5929F-E497-4364-BFF5-6BCF213E052A}" srcOrd="2" destOrd="0" presId="urn:microsoft.com/office/officeart/2005/8/layout/hList3"/>
  </dgm:cxnLst>
  <dgm:bg>
    <a:effectLst>
      <a:outerShdw blurRad="152400" dist="317500" dir="5400000" sx="90000" sy="-19000" rotWithShape="0">
        <a:prstClr val="black">
          <a:alpha val="15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60724CC-C0EE-4A94-BDB5-7A1A5AC2AC0E}" type="doc">
      <dgm:prSet loTypeId="urn:microsoft.com/office/officeart/2005/8/layout/hProcess7#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446232-11C1-4655-BD23-F8810A6028C4}">
      <dgm:prSet phldrT="[Текст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800" b="1" cap="none" spc="0" dirty="0" smtClean="0">
              <a:ln w="1905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sz="1800" b="1" cap="none" spc="0" dirty="0">
            <a:ln w="1905"/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D5489E-87C0-44C6-9A96-F2E1966E16B9}" type="parTrans" cxnId="{003B4EBC-EB72-462B-BD9C-68DC6DE9D2AC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8C798952-F4F8-4D2C-97F1-4D45197C01A8}" type="sibTrans" cxnId="{003B4EBC-EB72-462B-BD9C-68DC6DE9D2AC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83B76A34-2190-49C1-9E06-BA960615F024}">
      <dgm:prSet phldrT="[Текст]" custT="1"/>
      <dgm:spPr/>
      <dgm:t>
        <a:bodyPr anchor="ctr" anchorCtr="0"/>
        <a:lstStyle/>
        <a:p>
          <a:pPr algn="ctr"/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92558,32 тыс.рублей</a:t>
          </a:r>
          <a:endParaRPr lang="ru-RU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4A2DC1-971A-40B4-956B-FA9D3215FC53}" type="parTrans" cxnId="{0DCF6BBB-CCB1-4410-8CDC-ED03333FEB2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F0F219AE-C79D-4F13-B743-558CB3E524B6}" type="sibTrans" cxnId="{0DCF6BBB-CCB1-4410-8CDC-ED03333FEB2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DCF742B4-A8F2-4B8E-868A-18514870D4C9}">
      <dgm:prSet phldrT="[Текст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800" b="1" cap="none" spc="0" dirty="0" smtClean="0">
              <a:ln w="1905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2018 год</a:t>
          </a:r>
        </a:p>
      </dgm:t>
    </dgm:pt>
    <dgm:pt modelId="{4DFCD6EE-E891-44D0-A2CD-070511003EF5}" type="parTrans" cxnId="{C81B06E7-5805-4A48-97D1-5361B780A18E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03348412-2BB0-40A2-B4F7-B9F0F73443E0}" type="sibTrans" cxnId="{C81B06E7-5805-4A48-97D1-5361B780A18E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8077D069-74CC-47AA-A04B-CFD06ADE8E0E}">
      <dgm:prSet phldrT="[Текст]" custT="1"/>
      <dgm:spPr/>
      <dgm:t>
        <a:bodyPr anchor="ctr" anchorCtr="0"/>
        <a:lstStyle/>
        <a:p>
          <a:pPr algn="ctr"/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90099,12 тыс.рублей</a:t>
          </a:r>
        </a:p>
      </dgm:t>
    </dgm:pt>
    <dgm:pt modelId="{5CD79F08-8009-42A3-BE4A-3E69B3FC2BD5}" type="parTrans" cxnId="{613926B2-5C4C-4C95-B85D-DBCBD4EFEA98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068ED94A-EDD2-416A-A34A-5014F9AF2862}" type="sibTrans" cxnId="{613926B2-5C4C-4C95-B85D-DBCBD4EFEA98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39BC9274-31C2-4128-850F-3241A3EF8558}">
      <dgm:prSet phldrT="[Текст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 anchor="ctr" anchorCtr="0"/>
        <a:lstStyle/>
        <a:p>
          <a:r>
            <a:rPr lang="ru-RU" sz="1800" b="1" cap="none" spc="0" dirty="0" smtClean="0">
              <a:ln w="1905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gm:t>
    </dgm:pt>
    <dgm:pt modelId="{14D19B22-AFC3-4C42-8B99-8B67A683FABF}" type="parTrans" cxnId="{35C267BF-F57C-4B09-9F10-5FBC2A1C30F5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EE95D8E6-248B-4F32-B237-6E53CB3FFB85}" type="sibTrans" cxnId="{35C267BF-F57C-4B09-9F10-5FBC2A1C30F5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203825F6-BDE9-4DA3-A03D-492E2E529D58}">
      <dgm:prSet phldrT="[Текст]" custT="1"/>
      <dgm:spPr/>
      <dgm:t>
        <a:bodyPr anchor="ctr" anchorCtr="0"/>
        <a:lstStyle/>
        <a:p>
          <a:pPr algn="ctr"/>
          <a:r>
            <a: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87943,92 тыс.рублей</a:t>
          </a:r>
        </a:p>
      </dgm:t>
    </dgm:pt>
    <dgm:pt modelId="{5638B629-F247-4497-A4FF-9D161D9C7B7F}" type="parTrans" cxnId="{4307A965-01DB-4A1B-A20D-94E8658EEE08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97C3DEB1-C364-4F84-8C9F-54EBAB058E11}" type="sibTrans" cxnId="{4307A965-01DB-4A1B-A20D-94E8658EEE08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1D806681-C725-4E18-A452-1AE1278C0B8E}" type="pres">
      <dgm:prSet presAssocID="{860724CC-C0EE-4A94-BDB5-7A1A5AC2AC0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CEB207-66F8-4551-888B-DA68F2FCCD6E}" type="pres">
      <dgm:prSet presAssocID="{01446232-11C1-4655-BD23-F8810A6028C4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325EA-B619-46D7-9AF6-C5E9A0AA614A}" type="pres">
      <dgm:prSet presAssocID="{01446232-11C1-4655-BD23-F8810A6028C4}" presName="bgRect" presStyleLbl="node1" presStyleIdx="0" presStyleCnt="3" custScaleY="98034" custLinFactNeighborX="-4038" custLinFactNeighborY="-40732"/>
      <dgm:spPr/>
      <dgm:t>
        <a:bodyPr/>
        <a:lstStyle/>
        <a:p>
          <a:endParaRPr lang="ru-RU"/>
        </a:p>
      </dgm:t>
    </dgm:pt>
    <dgm:pt modelId="{672B0A56-6A68-4F36-A51C-2AB6A64DAA76}" type="pres">
      <dgm:prSet presAssocID="{01446232-11C1-4655-BD23-F8810A6028C4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8A70A3-DD44-4F83-9001-DD608C02DBE6}" type="pres">
      <dgm:prSet presAssocID="{01446232-11C1-4655-BD23-F8810A6028C4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0E0B22-6EA3-4703-A411-21BF6871AF3D}" type="pres">
      <dgm:prSet presAssocID="{8C798952-F4F8-4D2C-97F1-4D45197C01A8}" presName="hSp" presStyleCnt="0"/>
      <dgm:spPr/>
      <dgm:t>
        <a:bodyPr/>
        <a:lstStyle/>
        <a:p>
          <a:endParaRPr lang="ru-RU"/>
        </a:p>
      </dgm:t>
    </dgm:pt>
    <dgm:pt modelId="{FA0E10AF-F1C0-4BAC-A218-2EA599D1C1D0}" type="pres">
      <dgm:prSet presAssocID="{8C798952-F4F8-4D2C-97F1-4D45197C01A8}" presName="vProcSp" presStyleCnt="0"/>
      <dgm:spPr/>
      <dgm:t>
        <a:bodyPr/>
        <a:lstStyle/>
        <a:p>
          <a:endParaRPr lang="ru-RU"/>
        </a:p>
      </dgm:t>
    </dgm:pt>
    <dgm:pt modelId="{0E39162F-8B8F-407A-AC1E-F9AF0AC3CF50}" type="pres">
      <dgm:prSet presAssocID="{8C798952-F4F8-4D2C-97F1-4D45197C01A8}" presName="vSp1" presStyleCnt="0"/>
      <dgm:spPr/>
      <dgm:t>
        <a:bodyPr/>
        <a:lstStyle/>
        <a:p>
          <a:endParaRPr lang="ru-RU"/>
        </a:p>
      </dgm:t>
    </dgm:pt>
    <dgm:pt modelId="{0EF1A401-17DC-4CB2-A5DF-AF92C47F090B}" type="pres">
      <dgm:prSet presAssocID="{8C798952-F4F8-4D2C-97F1-4D45197C01A8}" presName="simulatedConn" presStyleLbl="solidFgAcc1" presStyleIdx="0" presStyleCnt="2" custScaleX="205428" custScaleY="233379" custLinFactY="-45796" custLinFactNeighborX="-5193" custLinFactNeighborY="-100000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63B2CC72-75D4-4DA1-B0C0-932148F5C1EB}" type="pres">
      <dgm:prSet presAssocID="{8C798952-F4F8-4D2C-97F1-4D45197C01A8}" presName="vSp2" presStyleCnt="0"/>
      <dgm:spPr/>
      <dgm:t>
        <a:bodyPr/>
        <a:lstStyle/>
        <a:p>
          <a:endParaRPr lang="ru-RU"/>
        </a:p>
      </dgm:t>
    </dgm:pt>
    <dgm:pt modelId="{5B67EBCC-9807-4ABF-9D07-64BF7C2CF2DB}" type="pres">
      <dgm:prSet presAssocID="{8C798952-F4F8-4D2C-97F1-4D45197C01A8}" presName="sibTrans" presStyleCnt="0"/>
      <dgm:spPr/>
      <dgm:t>
        <a:bodyPr/>
        <a:lstStyle/>
        <a:p>
          <a:endParaRPr lang="ru-RU"/>
        </a:p>
      </dgm:t>
    </dgm:pt>
    <dgm:pt modelId="{A780C5C2-B29A-4D5F-AC38-761284F1E115}" type="pres">
      <dgm:prSet presAssocID="{DCF742B4-A8F2-4B8E-868A-18514870D4C9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A09FF4-9A86-47D7-A033-44396E0D44B6}" type="pres">
      <dgm:prSet presAssocID="{DCF742B4-A8F2-4B8E-868A-18514870D4C9}" presName="bgRect" presStyleLbl="node1" presStyleIdx="1" presStyleCnt="3" custScaleY="99647" custLinFactNeighborX="969" custLinFactNeighborY="-45682"/>
      <dgm:spPr/>
      <dgm:t>
        <a:bodyPr/>
        <a:lstStyle/>
        <a:p>
          <a:endParaRPr lang="ru-RU"/>
        </a:p>
      </dgm:t>
    </dgm:pt>
    <dgm:pt modelId="{7C51764C-98E1-4A07-AF04-47AAFC5EA5BE}" type="pres">
      <dgm:prSet presAssocID="{DCF742B4-A8F2-4B8E-868A-18514870D4C9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7B697B-3C45-48DC-801F-11878A2D47CE}" type="pres">
      <dgm:prSet presAssocID="{DCF742B4-A8F2-4B8E-868A-18514870D4C9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B45960-CBB1-4C7A-A401-870EFA4F959C}" type="pres">
      <dgm:prSet presAssocID="{03348412-2BB0-40A2-B4F7-B9F0F73443E0}" presName="hSp" presStyleCnt="0"/>
      <dgm:spPr/>
      <dgm:t>
        <a:bodyPr/>
        <a:lstStyle/>
        <a:p>
          <a:endParaRPr lang="ru-RU"/>
        </a:p>
      </dgm:t>
    </dgm:pt>
    <dgm:pt modelId="{2EDF99E1-F951-44ED-B21A-E311383D79D7}" type="pres">
      <dgm:prSet presAssocID="{03348412-2BB0-40A2-B4F7-B9F0F73443E0}" presName="vProcSp" presStyleCnt="0"/>
      <dgm:spPr/>
      <dgm:t>
        <a:bodyPr/>
        <a:lstStyle/>
        <a:p>
          <a:endParaRPr lang="ru-RU"/>
        </a:p>
      </dgm:t>
    </dgm:pt>
    <dgm:pt modelId="{DAF5181C-FD6A-4586-81FC-025FB2D2E13F}" type="pres">
      <dgm:prSet presAssocID="{03348412-2BB0-40A2-B4F7-B9F0F73443E0}" presName="vSp1" presStyleCnt="0"/>
      <dgm:spPr/>
      <dgm:t>
        <a:bodyPr/>
        <a:lstStyle/>
        <a:p>
          <a:endParaRPr lang="ru-RU"/>
        </a:p>
      </dgm:t>
    </dgm:pt>
    <dgm:pt modelId="{A5F9B879-78E6-4D05-A93F-25DD85B7EB6A}" type="pres">
      <dgm:prSet presAssocID="{03348412-2BB0-40A2-B4F7-B9F0F73443E0}" presName="simulatedConn" presStyleLbl="solidFgAcc1" presStyleIdx="1" presStyleCnt="2" custScaleX="210983" custScaleY="242507" custLinFactY="-72134" custLinFactNeighborX="-11305" custLinFactNeighborY="-100000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0954E4AD-4A91-4CA3-8369-E731AC7DE7F8}" type="pres">
      <dgm:prSet presAssocID="{03348412-2BB0-40A2-B4F7-B9F0F73443E0}" presName="vSp2" presStyleCnt="0"/>
      <dgm:spPr/>
      <dgm:t>
        <a:bodyPr/>
        <a:lstStyle/>
        <a:p>
          <a:endParaRPr lang="ru-RU"/>
        </a:p>
      </dgm:t>
    </dgm:pt>
    <dgm:pt modelId="{2E962278-F9E8-4D26-8C98-23B16F25CC01}" type="pres">
      <dgm:prSet presAssocID="{03348412-2BB0-40A2-B4F7-B9F0F73443E0}" presName="sibTrans" presStyleCnt="0"/>
      <dgm:spPr/>
      <dgm:t>
        <a:bodyPr/>
        <a:lstStyle/>
        <a:p>
          <a:endParaRPr lang="ru-RU"/>
        </a:p>
      </dgm:t>
    </dgm:pt>
    <dgm:pt modelId="{B17DD2B6-90A4-4203-982F-0BFAA0E23314}" type="pres">
      <dgm:prSet presAssocID="{39BC9274-31C2-4128-850F-3241A3EF8558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58F14A-1E23-4EDB-A031-A7864E036397}" type="pres">
      <dgm:prSet presAssocID="{39BC9274-31C2-4128-850F-3241A3EF8558}" presName="bgRect" presStyleLbl="node1" presStyleIdx="2" presStyleCnt="3" custScaleY="98034" custLinFactNeighborX="2882" custLinFactNeighborY="-45682"/>
      <dgm:spPr/>
      <dgm:t>
        <a:bodyPr/>
        <a:lstStyle/>
        <a:p>
          <a:endParaRPr lang="ru-RU"/>
        </a:p>
      </dgm:t>
    </dgm:pt>
    <dgm:pt modelId="{BE296290-31B3-438E-A78D-C5290DD7238A}" type="pres">
      <dgm:prSet presAssocID="{39BC9274-31C2-4128-850F-3241A3EF8558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977B2A-7AEF-45ED-873A-03E953CF935B}" type="pres">
      <dgm:prSet presAssocID="{39BC9274-31C2-4128-850F-3241A3EF8558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4A37C0-9D0F-4486-BB0B-F50896D65B8E}" type="presOf" srcId="{39BC9274-31C2-4128-850F-3241A3EF8558}" destId="{7A58F14A-1E23-4EDB-A031-A7864E036397}" srcOrd="0" destOrd="0" presId="urn:microsoft.com/office/officeart/2005/8/layout/hProcess7#1"/>
    <dgm:cxn modelId="{1B451BAC-236C-4581-A5CD-7D572CD78400}" type="presOf" srcId="{01446232-11C1-4655-BD23-F8810A6028C4}" destId="{468325EA-B619-46D7-9AF6-C5E9A0AA614A}" srcOrd="0" destOrd="0" presId="urn:microsoft.com/office/officeart/2005/8/layout/hProcess7#1"/>
    <dgm:cxn modelId="{0DCF6BBB-CCB1-4410-8CDC-ED03333FEB26}" srcId="{01446232-11C1-4655-BD23-F8810A6028C4}" destId="{83B76A34-2190-49C1-9E06-BA960615F024}" srcOrd="0" destOrd="0" parTransId="{364A2DC1-971A-40B4-956B-FA9D3215FC53}" sibTransId="{F0F219AE-C79D-4F13-B743-558CB3E524B6}"/>
    <dgm:cxn modelId="{003B4EBC-EB72-462B-BD9C-68DC6DE9D2AC}" srcId="{860724CC-C0EE-4A94-BDB5-7A1A5AC2AC0E}" destId="{01446232-11C1-4655-BD23-F8810A6028C4}" srcOrd="0" destOrd="0" parTransId="{3ED5489E-87C0-44C6-9A96-F2E1966E16B9}" sibTransId="{8C798952-F4F8-4D2C-97F1-4D45197C01A8}"/>
    <dgm:cxn modelId="{C81B06E7-5805-4A48-97D1-5361B780A18E}" srcId="{860724CC-C0EE-4A94-BDB5-7A1A5AC2AC0E}" destId="{DCF742B4-A8F2-4B8E-868A-18514870D4C9}" srcOrd="1" destOrd="0" parTransId="{4DFCD6EE-E891-44D0-A2CD-070511003EF5}" sibTransId="{03348412-2BB0-40A2-B4F7-B9F0F73443E0}"/>
    <dgm:cxn modelId="{A87D2247-648E-44F1-A101-09CC6C0E055A}" type="presOf" srcId="{8077D069-74CC-47AA-A04B-CFD06ADE8E0E}" destId="{217B697B-3C45-48DC-801F-11878A2D47CE}" srcOrd="0" destOrd="0" presId="urn:microsoft.com/office/officeart/2005/8/layout/hProcess7#1"/>
    <dgm:cxn modelId="{65E017EE-21C2-431D-B180-41BE3CDE6823}" type="presOf" srcId="{83B76A34-2190-49C1-9E06-BA960615F024}" destId="{E58A70A3-DD44-4F83-9001-DD608C02DBE6}" srcOrd="0" destOrd="0" presId="urn:microsoft.com/office/officeart/2005/8/layout/hProcess7#1"/>
    <dgm:cxn modelId="{FA924B53-8F0C-4148-8B2A-60D3CEB0FF41}" type="presOf" srcId="{DCF742B4-A8F2-4B8E-868A-18514870D4C9}" destId="{A0A09FF4-9A86-47D7-A033-44396E0D44B6}" srcOrd="0" destOrd="0" presId="urn:microsoft.com/office/officeart/2005/8/layout/hProcess7#1"/>
    <dgm:cxn modelId="{C969CB44-21A3-4AC3-B53B-8E418AD2788E}" type="presOf" srcId="{01446232-11C1-4655-BD23-F8810A6028C4}" destId="{672B0A56-6A68-4F36-A51C-2AB6A64DAA76}" srcOrd="1" destOrd="0" presId="urn:microsoft.com/office/officeart/2005/8/layout/hProcess7#1"/>
    <dgm:cxn modelId="{10726822-49A6-4D24-9C17-A32242A1E48A}" type="presOf" srcId="{39BC9274-31C2-4128-850F-3241A3EF8558}" destId="{BE296290-31B3-438E-A78D-C5290DD7238A}" srcOrd="1" destOrd="0" presId="urn:microsoft.com/office/officeart/2005/8/layout/hProcess7#1"/>
    <dgm:cxn modelId="{613926B2-5C4C-4C95-B85D-DBCBD4EFEA98}" srcId="{DCF742B4-A8F2-4B8E-868A-18514870D4C9}" destId="{8077D069-74CC-47AA-A04B-CFD06ADE8E0E}" srcOrd="0" destOrd="0" parTransId="{5CD79F08-8009-42A3-BE4A-3E69B3FC2BD5}" sibTransId="{068ED94A-EDD2-416A-A34A-5014F9AF2862}"/>
    <dgm:cxn modelId="{4307A965-01DB-4A1B-A20D-94E8658EEE08}" srcId="{39BC9274-31C2-4128-850F-3241A3EF8558}" destId="{203825F6-BDE9-4DA3-A03D-492E2E529D58}" srcOrd="0" destOrd="0" parTransId="{5638B629-F247-4497-A4FF-9D161D9C7B7F}" sibTransId="{97C3DEB1-C364-4F84-8C9F-54EBAB058E11}"/>
    <dgm:cxn modelId="{35C267BF-F57C-4B09-9F10-5FBC2A1C30F5}" srcId="{860724CC-C0EE-4A94-BDB5-7A1A5AC2AC0E}" destId="{39BC9274-31C2-4128-850F-3241A3EF8558}" srcOrd="2" destOrd="0" parTransId="{14D19B22-AFC3-4C42-8B99-8B67A683FABF}" sibTransId="{EE95D8E6-248B-4F32-B237-6E53CB3FFB85}"/>
    <dgm:cxn modelId="{D0234670-D21E-4F46-A222-A2D65A517DC5}" type="presOf" srcId="{DCF742B4-A8F2-4B8E-868A-18514870D4C9}" destId="{7C51764C-98E1-4A07-AF04-47AAFC5EA5BE}" srcOrd="1" destOrd="0" presId="urn:microsoft.com/office/officeart/2005/8/layout/hProcess7#1"/>
    <dgm:cxn modelId="{D68899DF-822F-474E-9D90-A48D07095F84}" type="presOf" srcId="{203825F6-BDE9-4DA3-A03D-492E2E529D58}" destId="{6F977B2A-7AEF-45ED-873A-03E953CF935B}" srcOrd="0" destOrd="0" presId="urn:microsoft.com/office/officeart/2005/8/layout/hProcess7#1"/>
    <dgm:cxn modelId="{CB0B9AFC-B54B-4A86-8CCD-26AC29060CDF}" type="presOf" srcId="{860724CC-C0EE-4A94-BDB5-7A1A5AC2AC0E}" destId="{1D806681-C725-4E18-A452-1AE1278C0B8E}" srcOrd="0" destOrd="0" presId="urn:microsoft.com/office/officeart/2005/8/layout/hProcess7#1"/>
    <dgm:cxn modelId="{BD517C73-970C-405B-A476-B414E60AD30C}" type="presParOf" srcId="{1D806681-C725-4E18-A452-1AE1278C0B8E}" destId="{A5CEB207-66F8-4551-888B-DA68F2FCCD6E}" srcOrd="0" destOrd="0" presId="urn:microsoft.com/office/officeart/2005/8/layout/hProcess7#1"/>
    <dgm:cxn modelId="{B53F4421-3332-4A02-A4FD-E4419B5B6DC1}" type="presParOf" srcId="{A5CEB207-66F8-4551-888B-DA68F2FCCD6E}" destId="{468325EA-B619-46D7-9AF6-C5E9A0AA614A}" srcOrd="0" destOrd="0" presId="urn:microsoft.com/office/officeart/2005/8/layout/hProcess7#1"/>
    <dgm:cxn modelId="{4317F584-2968-4CCA-8F32-EE5213812D10}" type="presParOf" srcId="{A5CEB207-66F8-4551-888B-DA68F2FCCD6E}" destId="{672B0A56-6A68-4F36-A51C-2AB6A64DAA76}" srcOrd="1" destOrd="0" presId="urn:microsoft.com/office/officeart/2005/8/layout/hProcess7#1"/>
    <dgm:cxn modelId="{C4B19533-C23A-4041-95AA-C3205A654190}" type="presParOf" srcId="{A5CEB207-66F8-4551-888B-DA68F2FCCD6E}" destId="{E58A70A3-DD44-4F83-9001-DD608C02DBE6}" srcOrd="2" destOrd="0" presId="urn:microsoft.com/office/officeart/2005/8/layout/hProcess7#1"/>
    <dgm:cxn modelId="{0FDE2E02-42E8-499F-9500-120156AE41A0}" type="presParOf" srcId="{1D806681-C725-4E18-A452-1AE1278C0B8E}" destId="{2E0E0B22-6EA3-4703-A411-21BF6871AF3D}" srcOrd="1" destOrd="0" presId="urn:microsoft.com/office/officeart/2005/8/layout/hProcess7#1"/>
    <dgm:cxn modelId="{28DA1CEC-B6F2-4A9E-BB31-FC4AFC577925}" type="presParOf" srcId="{1D806681-C725-4E18-A452-1AE1278C0B8E}" destId="{FA0E10AF-F1C0-4BAC-A218-2EA599D1C1D0}" srcOrd="2" destOrd="0" presId="urn:microsoft.com/office/officeart/2005/8/layout/hProcess7#1"/>
    <dgm:cxn modelId="{39BAF489-B032-4A3D-9477-412719CBFB27}" type="presParOf" srcId="{FA0E10AF-F1C0-4BAC-A218-2EA599D1C1D0}" destId="{0E39162F-8B8F-407A-AC1E-F9AF0AC3CF50}" srcOrd="0" destOrd="0" presId="urn:microsoft.com/office/officeart/2005/8/layout/hProcess7#1"/>
    <dgm:cxn modelId="{9A6A1934-7326-4267-8287-169D1CAB0D23}" type="presParOf" srcId="{FA0E10AF-F1C0-4BAC-A218-2EA599D1C1D0}" destId="{0EF1A401-17DC-4CB2-A5DF-AF92C47F090B}" srcOrd="1" destOrd="0" presId="urn:microsoft.com/office/officeart/2005/8/layout/hProcess7#1"/>
    <dgm:cxn modelId="{7C389A7D-0662-4805-A58E-2A64263179C2}" type="presParOf" srcId="{FA0E10AF-F1C0-4BAC-A218-2EA599D1C1D0}" destId="{63B2CC72-75D4-4DA1-B0C0-932148F5C1EB}" srcOrd="2" destOrd="0" presId="urn:microsoft.com/office/officeart/2005/8/layout/hProcess7#1"/>
    <dgm:cxn modelId="{7D864E3E-DB3E-4202-8863-7F49B45B6506}" type="presParOf" srcId="{1D806681-C725-4E18-A452-1AE1278C0B8E}" destId="{5B67EBCC-9807-4ABF-9D07-64BF7C2CF2DB}" srcOrd="3" destOrd="0" presId="urn:microsoft.com/office/officeart/2005/8/layout/hProcess7#1"/>
    <dgm:cxn modelId="{4AAAA1A3-FEBB-429E-885B-02B1C1769D91}" type="presParOf" srcId="{1D806681-C725-4E18-A452-1AE1278C0B8E}" destId="{A780C5C2-B29A-4D5F-AC38-761284F1E115}" srcOrd="4" destOrd="0" presId="urn:microsoft.com/office/officeart/2005/8/layout/hProcess7#1"/>
    <dgm:cxn modelId="{C3875BD5-4889-435F-B60F-A60C071B649E}" type="presParOf" srcId="{A780C5C2-B29A-4D5F-AC38-761284F1E115}" destId="{A0A09FF4-9A86-47D7-A033-44396E0D44B6}" srcOrd="0" destOrd="0" presId="urn:microsoft.com/office/officeart/2005/8/layout/hProcess7#1"/>
    <dgm:cxn modelId="{2B6F3137-AA2A-4C96-85D3-C6A59662F85B}" type="presParOf" srcId="{A780C5C2-B29A-4D5F-AC38-761284F1E115}" destId="{7C51764C-98E1-4A07-AF04-47AAFC5EA5BE}" srcOrd="1" destOrd="0" presId="urn:microsoft.com/office/officeart/2005/8/layout/hProcess7#1"/>
    <dgm:cxn modelId="{CC8E0259-C0DD-4691-A34F-9D2B99233C80}" type="presParOf" srcId="{A780C5C2-B29A-4D5F-AC38-761284F1E115}" destId="{217B697B-3C45-48DC-801F-11878A2D47CE}" srcOrd="2" destOrd="0" presId="urn:microsoft.com/office/officeart/2005/8/layout/hProcess7#1"/>
    <dgm:cxn modelId="{92D2D370-356E-4C1B-8480-AA6E13C32490}" type="presParOf" srcId="{1D806681-C725-4E18-A452-1AE1278C0B8E}" destId="{BDB45960-CBB1-4C7A-A401-870EFA4F959C}" srcOrd="5" destOrd="0" presId="urn:microsoft.com/office/officeart/2005/8/layout/hProcess7#1"/>
    <dgm:cxn modelId="{21B30687-02CE-429E-8F72-FB7855A2AF84}" type="presParOf" srcId="{1D806681-C725-4E18-A452-1AE1278C0B8E}" destId="{2EDF99E1-F951-44ED-B21A-E311383D79D7}" srcOrd="6" destOrd="0" presId="urn:microsoft.com/office/officeart/2005/8/layout/hProcess7#1"/>
    <dgm:cxn modelId="{A7549157-3277-436C-ABD0-E2927B7A8887}" type="presParOf" srcId="{2EDF99E1-F951-44ED-B21A-E311383D79D7}" destId="{DAF5181C-FD6A-4586-81FC-025FB2D2E13F}" srcOrd="0" destOrd="0" presId="urn:microsoft.com/office/officeart/2005/8/layout/hProcess7#1"/>
    <dgm:cxn modelId="{44B318B5-9519-45D6-B2A7-9ECDC5288005}" type="presParOf" srcId="{2EDF99E1-F951-44ED-B21A-E311383D79D7}" destId="{A5F9B879-78E6-4D05-A93F-25DD85B7EB6A}" srcOrd="1" destOrd="0" presId="urn:microsoft.com/office/officeart/2005/8/layout/hProcess7#1"/>
    <dgm:cxn modelId="{CD32FDB4-BEF7-41A8-A871-93B6D3DC9C93}" type="presParOf" srcId="{2EDF99E1-F951-44ED-B21A-E311383D79D7}" destId="{0954E4AD-4A91-4CA3-8369-E731AC7DE7F8}" srcOrd="2" destOrd="0" presId="urn:microsoft.com/office/officeart/2005/8/layout/hProcess7#1"/>
    <dgm:cxn modelId="{2E1DF15B-1891-424A-8B51-A51F21B56411}" type="presParOf" srcId="{1D806681-C725-4E18-A452-1AE1278C0B8E}" destId="{2E962278-F9E8-4D26-8C98-23B16F25CC01}" srcOrd="7" destOrd="0" presId="urn:microsoft.com/office/officeart/2005/8/layout/hProcess7#1"/>
    <dgm:cxn modelId="{CEC423C5-66E2-44C8-9A75-DEBFF7BF2101}" type="presParOf" srcId="{1D806681-C725-4E18-A452-1AE1278C0B8E}" destId="{B17DD2B6-90A4-4203-982F-0BFAA0E23314}" srcOrd="8" destOrd="0" presId="urn:microsoft.com/office/officeart/2005/8/layout/hProcess7#1"/>
    <dgm:cxn modelId="{19C4FB09-AAF2-48BB-A3FE-D93CEFED24B2}" type="presParOf" srcId="{B17DD2B6-90A4-4203-982F-0BFAA0E23314}" destId="{7A58F14A-1E23-4EDB-A031-A7864E036397}" srcOrd="0" destOrd="0" presId="urn:microsoft.com/office/officeart/2005/8/layout/hProcess7#1"/>
    <dgm:cxn modelId="{029BC984-EF0F-47A6-83F5-6245BE06C494}" type="presParOf" srcId="{B17DD2B6-90A4-4203-982F-0BFAA0E23314}" destId="{BE296290-31B3-438E-A78D-C5290DD7238A}" srcOrd="1" destOrd="0" presId="urn:microsoft.com/office/officeart/2005/8/layout/hProcess7#1"/>
    <dgm:cxn modelId="{31B5F70E-BB58-402E-A2A4-548B840A4905}" type="presParOf" srcId="{B17DD2B6-90A4-4203-982F-0BFAA0E23314}" destId="{6F977B2A-7AEF-45ED-873A-03E953CF935B}" srcOrd="2" destOrd="0" presId="urn:microsoft.com/office/officeart/2005/8/layout/hProcess7#1"/>
  </dgm:cxnLst>
  <dgm:bg>
    <a:effectLst>
      <a:outerShdw blurRad="711200" dist="50800" dir="5400000" algn="ctr" rotWithShape="0">
        <a:srgbClr val="000000">
          <a:alpha val="52000"/>
        </a:srgb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F55781C-436E-463C-A153-62D25BD63BBD}" type="doc">
      <dgm:prSet loTypeId="urn:microsoft.com/office/officeart/2005/8/layout/hierarchy2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8DF343-32E1-4B3F-A5A7-B9E0C5DBA6A3}">
      <dgm:prSet phldrT="[Текст]" custT="1"/>
      <dgm:spPr/>
      <dgm:t>
        <a:bodyPr/>
        <a:lstStyle/>
        <a:p>
          <a:r>
            <a:rPr lang="ru-RU" sz="1600" dirty="0" smtClean="0"/>
            <a:t>НАПРАВЛЕНИЕ РАСХОДОВАНИЯ СРЕДСТВ ПРОГРАММЫ</a:t>
          </a:r>
          <a:endParaRPr lang="ru-RU" sz="1600" dirty="0"/>
        </a:p>
      </dgm:t>
    </dgm:pt>
    <dgm:pt modelId="{A8C7034F-5550-4381-9D85-CEA1838A1D1C}" type="parTrans" cxnId="{29DA9C86-55B6-4B67-B26A-698AD32C9F06}">
      <dgm:prSet/>
      <dgm:spPr/>
      <dgm:t>
        <a:bodyPr/>
        <a:lstStyle/>
        <a:p>
          <a:endParaRPr lang="ru-RU"/>
        </a:p>
      </dgm:t>
    </dgm:pt>
    <dgm:pt modelId="{8DB426C8-98B2-433A-AD61-670A37A1C6F0}" type="sibTrans" cxnId="{29DA9C86-55B6-4B67-B26A-698AD32C9F06}">
      <dgm:prSet/>
      <dgm:spPr/>
      <dgm:t>
        <a:bodyPr/>
        <a:lstStyle/>
        <a:p>
          <a:endParaRPr lang="ru-RU"/>
        </a:p>
      </dgm:t>
    </dgm:pt>
    <dgm:pt modelId="{120EA903-DE95-4EF7-8794-9429EC5D9027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100"/>
            </a:spcAft>
          </a:pPr>
          <a:r>
            <a:rPr lang="ru-RU" sz="1400" dirty="0" smtClean="0"/>
            <a:t>МУНИЦИПАЛЬНЫЙ ДОРОЖНЫЙ ФОНД ИПАТОВСКОГО</a:t>
          </a:r>
        </a:p>
        <a:p>
          <a:pPr>
            <a:lnSpc>
              <a:spcPct val="100000"/>
            </a:lnSpc>
            <a:spcAft>
              <a:spcPts val="100"/>
            </a:spcAft>
          </a:pPr>
          <a:r>
            <a:rPr lang="ru-RU" sz="1400" dirty="0" smtClean="0"/>
            <a:t> РАЙОНА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ru-RU" sz="1400" dirty="0" smtClean="0"/>
            <a:t>9500,00 ТЫС.РУБЛЕЙ</a:t>
          </a:r>
          <a:endParaRPr lang="ru-RU" sz="1400" dirty="0"/>
        </a:p>
      </dgm:t>
    </dgm:pt>
    <dgm:pt modelId="{09051981-97A3-411A-AA72-701552B88017}" type="parTrans" cxnId="{587EAC1F-DFD9-4475-B32E-623CC89E0061}">
      <dgm:prSet/>
      <dgm:spPr/>
      <dgm:t>
        <a:bodyPr/>
        <a:lstStyle/>
        <a:p>
          <a:endParaRPr lang="ru-RU" dirty="0"/>
        </a:p>
      </dgm:t>
    </dgm:pt>
    <dgm:pt modelId="{8360B42A-0BAD-451D-84FD-9EBA63B6668E}" type="sibTrans" cxnId="{587EAC1F-DFD9-4475-B32E-623CC89E0061}">
      <dgm:prSet/>
      <dgm:spPr/>
      <dgm:t>
        <a:bodyPr/>
        <a:lstStyle/>
        <a:p>
          <a:endParaRPr lang="ru-RU"/>
        </a:p>
      </dgm:t>
    </dgm:pt>
    <dgm:pt modelId="{2E8F8A7D-890B-4283-915B-7F093BCF359E}">
      <dgm:prSet phldrT="[Текст]" custT="1"/>
      <dgm:spPr/>
      <dgm:t>
        <a:bodyPr/>
        <a:lstStyle/>
        <a:p>
          <a:r>
            <a:rPr lang="ru-RU" sz="1600" dirty="0" smtClean="0"/>
            <a:t>СОДЕРЖАНИЕ  АВТОМОБИЛЬНЫХ ДОРОГ</a:t>
          </a:r>
        </a:p>
        <a:p>
          <a:r>
            <a:rPr lang="ru-RU" sz="1600" dirty="0" smtClean="0"/>
            <a:t>9500,00 ТЫС.РУБЛЕЙ</a:t>
          </a:r>
          <a:endParaRPr lang="ru-RU" sz="1600" dirty="0"/>
        </a:p>
      </dgm:t>
    </dgm:pt>
    <dgm:pt modelId="{E25B8005-723F-45C3-BA90-611F3D6298CC}" type="parTrans" cxnId="{9F16C4BA-FF9F-4906-988E-385AB86C7DAB}">
      <dgm:prSet/>
      <dgm:spPr/>
      <dgm:t>
        <a:bodyPr/>
        <a:lstStyle/>
        <a:p>
          <a:endParaRPr lang="ru-RU" dirty="0"/>
        </a:p>
      </dgm:t>
    </dgm:pt>
    <dgm:pt modelId="{8F80BE73-E585-4B36-8C5D-FAEF30EC7813}" type="sibTrans" cxnId="{9F16C4BA-FF9F-4906-988E-385AB86C7DAB}">
      <dgm:prSet/>
      <dgm:spPr/>
      <dgm:t>
        <a:bodyPr/>
        <a:lstStyle/>
        <a:p>
          <a:endParaRPr lang="ru-RU"/>
        </a:p>
      </dgm:t>
    </dgm:pt>
    <dgm:pt modelId="{2AFEDE0D-7357-47B3-95D0-5CC85A7A8900}">
      <dgm:prSet phldrT="[Текст]" custT="1"/>
      <dgm:spPr/>
      <dgm:t>
        <a:bodyPr/>
        <a:lstStyle/>
        <a:p>
          <a:r>
            <a:rPr lang="ru-RU" sz="1800" dirty="0" smtClean="0"/>
            <a:t>ПРОФИЛАКТИКА ДЕТСКОГО ТРАВМАТИЗМА</a:t>
          </a:r>
        </a:p>
        <a:p>
          <a:r>
            <a:rPr lang="ru-RU" sz="1800" dirty="0" smtClean="0"/>
            <a:t>12,00 ТЫС.РУБЛЕЙ</a:t>
          </a:r>
          <a:endParaRPr lang="ru-RU" sz="1800" dirty="0"/>
        </a:p>
      </dgm:t>
    </dgm:pt>
    <dgm:pt modelId="{48A061A2-C373-4824-B199-30F3E5543E23}" type="parTrans" cxnId="{3EA2D60C-455E-4884-9A1E-D44F92B592DD}">
      <dgm:prSet/>
      <dgm:spPr/>
      <dgm:t>
        <a:bodyPr/>
        <a:lstStyle/>
        <a:p>
          <a:endParaRPr lang="ru-RU" dirty="0"/>
        </a:p>
      </dgm:t>
    </dgm:pt>
    <dgm:pt modelId="{8529B908-003B-4D0E-8BAA-D39643C03825}" type="sibTrans" cxnId="{3EA2D60C-455E-4884-9A1E-D44F92B592DD}">
      <dgm:prSet/>
      <dgm:spPr/>
      <dgm:t>
        <a:bodyPr/>
        <a:lstStyle/>
        <a:p>
          <a:endParaRPr lang="ru-RU"/>
        </a:p>
      </dgm:t>
    </dgm:pt>
    <dgm:pt modelId="{49552667-B41D-4384-8D45-4BD151CD60FB}">
      <dgm:prSet phldrT="[Текст]" custT="1"/>
      <dgm:spPr/>
      <dgm:t>
        <a:bodyPr/>
        <a:lstStyle/>
        <a:p>
          <a:r>
            <a:rPr lang="ru-RU" sz="1100" dirty="0" smtClean="0"/>
            <a:t>Проведение мероприятий, участие  в конкурсах, связанных с безопасностью дорожного движения. Укрепление учебно-материальной базы</a:t>
          </a:r>
        </a:p>
        <a:p>
          <a:r>
            <a:rPr lang="ru-RU" sz="1100" dirty="0" smtClean="0"/>
            <a:t>12,00 ТЫС.РУБЛЕЙ</a:t>
          </a:r>
          <a:endParaRPr lang="ru-RU" sz="1100" dirty="0"/>
        </a:p>
      </dgm:t>
    </dgm:pt>
    <dgm:pt modelId="{D7E41BCE-65AB-4896-9FB2-A1694DF5F139}" type="parTrans" cxnId="{9FC4FCEE-6E26-4346-80E2-517ED7D41388}">
      <dgm:prSet/>
      <dgm:spPr/>
      <dgm:t>
        <a:bodyPr/>
        <a:lstStyle/>
        <a:p>
          <a:endParaRPr lang="ru-RU" dirty="0"/>
        </a:p>
      </dgm:t>
    </dgm:pt>
    <dgm:pt modelId="{0EE3DBB1-DDB7-4F9A-9218-2142E3BE9E23}" type="sibTrans" cxnId="{9FC4FCEE-6E26-4346-80E2-517ED7D41388}">
      <dgm:prSet/>
      <dgm:spPr/>
      <dgm:t>
        <a:bodyPr/>
        <a:lstStyle/>
        <a:p>
          <a:endParaRPr lang="ru-RU"/>
        </a:p>
      </dgm:t>
    </dgm:pt>
    <dgm:pt modelId="{9E70965E-EDEC-4415-B575-595DD25682B0}" type="pres">
      <dgm:prSet presAssocID="{1F55781C-436E-463C-A153-62D25BD63BB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3C8F16-FDD8-4C76-9030-AD19D04EA509}" type="pres">
      <dgm:prSet presAssocID="{578DF343-32E1-4B3F-A5A7-B9E0C5DBA6A3}" presName="root1" presStyleCnt="0"/>
      <dgm:spPr/>
      <dgm:t>
        <a:bodyPr/>
        <a:lstStyle/>
        <a:p>
          <a:endParaRPr lang="ru-RU"/>
        </a:p>
      </dgm:t>
    </dgm:pt>
    <dgm:pt modelId="{38B2BC10-5FB8-461F-AD55-635C227D3F0D}" type="pres">
      <dgm:prSet presAssocID="{578DF343-32E1-4B3F-A5A7-B9E0C5DBA6A3}" presName="LevelOneTextNode" presStyleLbl="node0" presStyleIdx="0" presStyleCnt="1" custScaleX="83086" custScaleY="139783" custLinFactNeighborX="-10816" custLinFactNeighborY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1A7154-B454-4801-AD2D-8864AF5AFAD0}" type="pres">
      <dgm:prSet presAssocID="{578DF343-32E1-4B3F-A5A7-B9E0C5DBA6A3}" presName="level2hierChild" presStyleCnt="0"/>
      <dgm:spPr/>
      <dgm:t>
        <a:bodyPr/>
        <a:lstStyle/>
        <a:p>
          <a:endParaRPr lang="ru-RU"/>
        </a:p>
      </dgm:t>
    </dgm:pt>
    <dgm:pt modelId="{29CE3434-AE50-4964-BDA2-432ED79A4E63}" type="pres">
      <dgm:prSet presAssocID="{09051981-97A3-411A-AA72-701552B88017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6239EDD0-0917-4F4C-9FBE-EB4153346EAA}" type="pres">
      <dgm:prSet presAssocID="{09051981-97A3-411A-AA72-701552B88017}" presName="connTx" presStyleLbl="parChTrans1D2" presStyleIdx="0" presStyleCnt="2"/>
      <dgm:spPr/>
      <dgm:t>
        <a:bodyPr/>
        <a:lstStyle/>
        <a:p>
          <a:endParaRPr lang="ru-RU"/>
        </a:p>
      </dgm:t>
    </dgm:pt>
    <dgm:pt modelId="{098E9A08-E0D1-432E-BA10-12D8C99F2DB3}" type="pres">
      <dgm:prSet presAssocID="{120EA903-DE95-4EF7-8794-9429EC5D9027}" presName="root2" presStyleCnt="0"/>
      <dgm:spPr/>
      <dgm:t>
        <a:bodyPr/>
        <a:lstStyle/>
        <a:p>
          <a:endParaRPr lang="ru-RU"/>
        </a:p>
      </dgm:t>
    </dgm:pt>
    <dgm:pt modelId="{AA94C888-BBF3-41A7-9098-0D24F09D5912}" type="pres">
      <dgm:prSet presAssocID="{120EA903-DE95-4EF7-8794-9429EC5D9027}" presName="LevelTwoTextNode" presStyleLbl="node2" presStyleIdx="0" presStyleCnt="2" custScaleX="83575" custScaleY="130457" custLinFactNeighborX="-9574" custLinFactNeighborY="-20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A3AB1A-9A40-4C32-ACDE-D932D8867338}" type="pres">
      <dgm:prSet presAssocID="{120EA903-DE95-4EF7-8794-9429EC5D9027}" presName="level3hierChild" presStyleCnt="0"/>
      <dgm:spPr/>
      <dgm:t>
        <a:bodyPr/>
        <a:lstStyle/>
        <a:p>
          <a:endParaRPr lang="ru-RU"/>
        </a:p>
      </dgm:t>
    </dgm:pt>
    <dgm:pt modelId="{A984C5F9-2B9D-4265-BEDE-6E4E613AA7E1}" type="pres">
      <dgm:prSet presAssocID="{E25B8005-723F-45C3-BA90-611F3D6298CC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831F3D34-BD3C-460F-BF1B-73A3A2C80FF9}" type="pres">
      <dgm:prSet presAssocID="{E25B8005-723F-45C3-BA90-611F3D6298CC}" presName="connTx" presStyleLbl="parChTrans1D3" presStyleIdx="0" presStyleCnt="2"/>
      <dgm:spPr/>
      <dgm:t>
        <a:bodyPr/>
        <a:lstStyle/>
        <a:p>
          <a:endParaRPr lang="ru-RU"/>
        </a:p>
      </dgm:t>
    </dgm:pt>
    <dgm:pt modelId="{091F132B-BC1C-4F64-AD3C-F2D3EC5F2B14}" type="pres">
      <dgm:prSet presAssocID="{2E8F8A7D-890B-4283-915B-7F093BCF359E}" presName="root2" presStyleCnt="0"/>
      <dgm:spPr/>
      <dgm:t>
        <a:bodyPr/>
        <a:lstStyle/>
        <a:p>
          <a:endParaRPr lang="ru-RU"/>
        </a:p>
      </dgm:t>
    </dgm:pt>
    <dgm:pt modelId="{CBA44D32-B7B4-42C2-8770-D344C484DDC6}" type="pres">
      <dgm:prSet presAssocID="{2E8F8A7D-890B-4283-915B-7F093BCF359E}" presName="LevelTwoTextNode" presStyleLbl="node3" presStyleIdx="0" presStyleCnt="2" custScaleX="93268" custScaleY="125063" custLinFactNeighborX="-23541" custLinFactNeighborY="-794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CF5F08-29AC-482F-B28E-30E31422F4E3}" type="pres">
      <dgm:prSet presAssocID="{2E8F8A7D-890B-4283-915B-7F093BCF359E}" presName="level3hierChild" presStyleCnt="0"/>
      <dgm:spPr/>
      <dgm:t>
        <a:bodyPr/>
        <a:lstStyle/>
        <a:p>
          <a:endParaRPr lang="ru-RU"/>
        </a:p>
      </dgm:t>
    </dgm:pt>
    <dgm:pt modelId="{6280DB5B-B701-4C02-9205-EA0AC165407F}" type="pres">
      <dgm:prSet presAssocID="{48A061A2-C373-4824-B199-30F3E5543E23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F6B88FE2-E038-4C14-8E6A-17C242FFEABE}" type="pres">
      <dgm:prSet presAssocID="{48A061A2-C373-4824-B199-30F3E5543E23}" presName="connTx" presStyleLbl="parChTrans1D2" presStyleIdx="1" presStyleCnt="2"/>
      <dgm:spPr/>
      <dgm:t>
        <a:bodyPr/>
        <a:lstStyle/>
        <a:p>
          <a:endParaRPr lang="ru-RU"/>
        </a:p>
      </dgm:t>
    </dgm:pt>
    <dgm:pt modelId="{DA2DF32F-BFB1-4903-B623-4A0126AF93E5}" type="pres">
      <dgm:prSet presAssocID="{2AFEDE0D-7357-47B3-95D0-5CC85A7A8900}" presName="root2" presStyleCnt="0"/>
      <dgm:spPr/>
      <dgm:t>
        <a:bodyPr/>
        <a:lstStyle/>
        <a:p>
          <a:endParaRPr lang="ru-RU"/>
        </a:p>
      </dgm:t>
    </dgm:pt>
    <dgm:pt modelId="{CF78DA70-1352-4737-8DC8-CBEC54CB6B46}" type="pres">
      <dgm:prSet presAssocID="{2AFEDE0D-7357-47B3-95D0-5CC85A7A8900}" presName="LevelTwoTextNode" presStyleLbl="node2" presStyleIdx="1" presStyleCnt="2" custScaleX="83978" custScaleY="153517" custLinFactNeighborX="-9393" custLinFactNeighborY="12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09398D-CD8C-4C20-A02F-9E35855AF249}" type="pres">
      <dgm:prSet presAssocID="{2AFEDE0D-7357-47B3-95D0-5CC85A7A8900}" presName="level3hierChild" presStyleCnt="0"/>
      <dgm:spPr/>
      <dgm:t>
        <a:bodyPr/>
        <a:lstStyle/>
        <a:p>
          <a:endParaRPr lang="ru-RU"/>
        </a:p>
      </dgm:t>
    </dgm:pt>
    <dgm:pt modelId="{576542B2-F878-4647-B759-73E459490D6A}" type="pres">
      <dgm:prSet presAssocID="{D7E41BCE-65AB-4896-9FB2-A1694DF5F139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3A1EBDAB-C923-4ADB-B9F4-A07F9C4FE60F}" type="pres">
      <dgm:prSet presAssocID="{D7E41BCE-65AB-4896-9FB2-A1694DF5F139}" presName="connTx" presStyleLbl="parChTrans1D3" presStyleIdx="1" presStyleCnt="2"/>
      <dgm:spPr/>
      <dgm:t>
        <a:bodyPr/>
        <a:lstStyle/>
        <a:p>
          <a:endParaRPr lang="ru-RU"/>
        </a:p>
      </dgm:t>
    </dgm:pt>
    <dgm:pt modelId="{8642C35E-6CAE-401F-99BD-2A8478F1E3EF}" type="pres">
      <dgm:prSet presAssocID="{49552667-B41D-4384-8D45-4BD151CD60FB}" presName="root2" presStyleCnt="0"/>
      <dgm:spPr/>
      <dgm:t>
        <a:bodyPr/>
        <a:lstStyle/>
        <a:p>
          <a:endParaRPr lang="ru-RU"/>
        </a:p>
      </dgm:t>
    </dgm:pt>
    <dgm:pt modelId="{BA3ADB2E-682F-40B3-99A0-D977144ABAF5}" type="pres">
      <dgm:prSet presAssocID="{49552667-B41D-4384-8D45-4BD151CD60FB}" presName="LevelTwoTextNode" presStyleLbl="node3" presStyleIdx="1" presStyleCnt="2" custScaleX="89361" custScaleY="129470" custLinFactNeighborX="-20697" custLinFactNeighborY="97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EACBAE-DF90-490E-95F1-3CEED2456153}" type="pres">
      <dgm:prSet presAssocID="{49552667-B41D-4384-8D45-4BD151CD60FB}" presName="level3hierChild" presStyleCnt="0"/>
      <dgm:spPr/>
      <dgm:t>
        <a:bodyPr/>
        <a:lstStyle/>
        <a:p>
          <a:endParaRPr lang="ru-RU"/>
        </a:p>
      </dgm:t>
    </dgm:pt>
  </dgm:ptLst>
  <dgm:cxnLst>
    <dgm:cxn modelId="{B7460625-2AB4-4C87-AD62-4070376B7C13}" type="presOf" srcId="{2AFEDE0D-7357-47B3-95D0-5CC85A7A8900}" destId="{CF78DA70-1352-4737-8DC8-CBEC54CB6B46}" srcOrd="0" destOrd="0" presId="urn:microsoft.com/office/officeart/2005/8/layout/hierarchy2"/>
    <dgm:cxn modelId="{587EAC1F-DFD9-4475-B32E-623CC89E0061}" srcId="{578DF343-32E1-4B3F-A5A7-B9E0C5DBA6A3}" destId="{120EA903-DE95-4EF7-8794-9429EC5D9027}" srcOrd="0" destOrd="0" parTransId="{09051981-97A3-411A-AA72-701552B88017}" sibTransId="{8360B42A-0BAD-451D-84FD-9EBA63B6668E}"/>
    <dgm:cxn modelId="{45660DB0-C02A-4ABF-93E8-583AE970E64D}" type="presOf" srcId="{09051981-97A3-411A-AA72-701552B88017}" destId="{29CE3434-AE50-4964-BDA2-432ED79A4E63}" srcOrd="0" destOrd="0" presId="urn:microsoft.com/office/officeart/2005/8/layout/hierarchy2"/>
    <dgm:cxn modelId="{6195540B-70FE-41DD-9E39-A56F677AF0F8}" type="presOf" srcId="{120EA903-DE95-4EF7-8794-9429EC5D9027}" destId="{AA94C888-BBF3-41A7-9098-0D24F09D5912}" srcOrd="0" destOrd="0" presId="urn:microsoft.com/office/officeart/2005/8/layout/hierarchy2"/>
    <dgm:cxn modelId="{1A4253F7-EE67-4276-9C4B-A82AF30CDDA6}" type="presOf" srcId="{D7E41BCE-65AB-4896-9FB2-A1694DF5F139}" destId="{576542B2-F878-4647-B759-73E459490D6A}" srcOrd="0" destOrd="0" presId="urn:microsoft.com/office/officeart/2005/8/layout/hierarchy2"/>
    <dgm:cxn modelId="{90A66130-4A34-4D7E-A71D-9140643DC02C}" type="presOf" srcId="{2E8F8A7D-890B-4283-915B-7F093BCF359E}" destId="{CBA44D32-B7B4-42C2-8770-D344C484DDC6}" srcOrd="0" destOrd="0" presId="urn:microsoft.com/office/officeart/2005/8/layout/hierarchy2"/>
    <dgm:cxn modelId="{BAAF0A59-A237-4FBD-BBA3-70B9EABD1409}" type="presOf" srcId="{48A061A2-C373-4824-B199-30F3E5543E23}" destId="{F6B88FE2-E038-4C14-8E6A-17C242FFEABE}" srcOrd="1" destOrd="0" presId="urn:microsoft.com/office/officeart/2005/8/layout/hierarchy2"/>
    <dgm:cxn modelId="{A3FBFBDC-B8A7-4F1A-837C-28673D8D7922}" type="presOf" srcId="{48A061A2-C373-4824-B199-30F3E5543E23}" destId="{6280DB5B-B701-4C02-9205-EA0AC165407F}" srcOrd="0" destOrd="0" presId="urn:microsoft.com/office/officeart/2005/8/layout/hierarchy2"/>
    <dgm:cxn modelId="{9FC4FCEE-6E26-4346-80E2-517ED7D41388}" srcId="{2AFEDE0D-7357-47B3-95D0-5CC85A7A8900}" destId="{49552667-B41D-4384-8D45-4BD151CD60FB}" srcOrd="0" destOrd="0" parTransId="{D7E41BCE-65AB-4896-9FB2-A1694DF5F139}" sibTransId="{0EE3DBB1-DDB7-4F9A-9218-2142E3BE9E23}"/>
    <dgm:cxn modelId="{18B5FB4D-06C0-4BB1-90E1-DF4C0B197720}" type="presOf" srcId="{E25B8005-723F-45C3-BA90-611F3D6298CC}" destId="{A984C5F9-2B9D-4265-BEDE-6E4E613AA7E1}" srcOrd="0" destOrd="0" presId="urn:microsoft.com/office/officeart/2005/8/layout/hierarchy2"/>
    <dgm:cxn modelId="{29DA9C86-55B6-4B67-B26A-698AD32C9F06}" srcId="{1F55781C-436E-463C-A153-62D25BD63BBD}" destId="{578DF343-32E1-4B3F-A5A7-B9E0C5DBA6A3}" srcOrd="0" destOrd="0" parTransId="{A8C7034F-5550-4381-9D85-CEA1838A1D1C}" sibTransId="{8DB426C8-98B2-433A-AD61-670A37A1C6F0}"/>
    <dgm:cxn modelId="{BF2C4662-F5A8-412B-B248-27D439F0EDC9}" type="presOf" srcId="{09051981-97A3-411A-AA72-701552B88017}" destId="{6239EDD0-0917-4F4C-9FBE-EB4153346EAA}" srcOrd="1" destOrd="0" presId="urn:microsoft.com/office/officeart/2005/8/layout/hierarchy2"/>
    <dgm:cxn modelId="{9F70AF29-8164-4E4E-9C7E-F4C7B837B9D3}" type="presOf" srcId="{49552667-B41D-4384-8D45-4BD151CD60FB}" destId="{BA3ADB2E-682F-40B3-99A0-D977144ABAF5}" srcOrd="0" destOrd="0" presId="urn:microsoft.com/office/officeart/2005/8/layout/hierarchy2"/>
    <dgm:cxn modelId="{9F16C4BA-FF9F-4906-988E-385AB86C7DAB}" srcId="{120EA903-DE95-4EF7-8794-9429EC5D9027}" destId="{2E8F8A7D-890B-4283-915B-7F093BCF359E}" srcOrd="0" destOrd="0" parTransId="{E25B8005-723F-45C3-BA90-611F3D6298CC}" sibTransId="{8F80BE73-E585-4B36-8C5D-FAEF30EC7813}"/>
    <dgm:cxn modelId="{8BE98C69-7D73-408A-AD53-66E2F9E32681}" type="presOf" srcId="{D7E41BCE-65AB-4896-9FB2-A1694DF5F139}" destId="{3A1EBDAB-C923-4ADB-B9F4-A07F9C4FE60F}" srcOrd="1" destOrd="0" presId="urn:microsoft.com/office/officeart/2005/8/layout/hierarchy2"/>
    <dgm:cxn modelId="{A9868F91-79A8-4499-943A-F4FEE3403B11}" type="presOf" srcId="{E25B8005-723F-45C3-BA90-611F3D6298CC}" destId="{831F3D34-BD3C-460F-BF1B-73A3A2C80FF9}" srcOrd="1" destOrd="0" presId="urn:microsoft.com/office/officeart/2005/8/layout/hierarchy2"/>
    <dgm:cxn modelId="{0A10FAD0-3AB1-4638-BA32-347987702E9D}" type="presOf" srcId="{578DF343-32E1-4B3F-A5A7-B9E0C5DBA6A3}" destId="{38B2BC10-5FB8-461F-AD55-635C227D3F0D}" srcOrd="0" destOrd="0" presId="urn:microsoft.com/office/officeart/2005/8/layout/hierarchy2"/>
    <dgm:cxn modelId="{3EA2D60C-455E-4884-9A1E-D44F92B592DD}" srcId="{578DF343-32E1-4B3F-A5A7-B9E0C5DBA6A3}" destId="{2AFEDE0D-7357-47B3-95D0-5CC85A7A8900}" srcOrd="1" destOrd="0" parTransId="{48A061A2-C373-4824-B199-30F3E5543E23}" sibTransId="{8529B908-003B-4D0E-8BAA-D39643C03825}"/>
    <dgm:cxn modelId="{D89E0B7F-0BF3-4201-84C6-C6994AB0557B}" type="presOf" srcId="{1F55781C-436E-463C-A153-62D25BD63BBD}" destId="{9E70965E-EDEC-4415-B575-595DD25682B0}" srcOrd="0" destOrd="0" presId="urn:microsoft.com/office/officeart/2005/8/layout/hierarchy2"/>
    <dgm:cxn modelId="{9E66899D-5A6A-4752-9BDB-57B94E61EC2E}" type="presParOf" srcId="{9E70965E-EDEC-4415-B575-595DD25682B0}" destId="{E43C8F16-FDD8-4C76-9030-AD19D04EA509}" srcOrd="0" destOrd="0" presId="urn:microsoft.com/office/officeart/2005/8/layout/hierarchy2"/>
    <dgm:cxn modelId="{1DC49935-21E4-4D9D-8CDD-71F76BE29F07}" type="presParOf" srcId="{E43C8F16-FDD8-4C76-9030-AD19D04EA509}" destId="{38B2BC10-5FB8-461F-AD55-635C227D3F0D}" srcOrd="0" destOrd="0" presId="urn:microsoft.com/office/officeart/2005/8/layout/hierarchy2"/>
    <dgm:cxn modelId="{8BADFEBB-3681-4F3B-B6DB-48B55848D594}" type="presParOf" srcId="{E43C8F16-FDD8-4C76-9030-AD19D04EA509}" destId="{4B1A7154-B454-4801-AD2D-8864AF5AFAD0}" srcOrd="1" destOrd="0" presId="urn:microsoft.com/office/officeart/2005/8/layout/hierarchy2"/>
    <dgm:cxn modelId="{415842FC-1B3F-41C4-ABDD-D28447500150}" type="presParOf" srcId="{4B1A7154-B454-4801-AD2D-8864AF5AFAD0}" destId="{29CE3434-AE50-4964-BDA2-432ED79A4E63}" srcOrd="0" destOrd="0" presId="urn:microsoft.com/office/officeart/2005/8/layout/hierarchy2"/>
    <dgm:cxn modelId="{BBECD87C-0C58-4D58-8247-6C033BCC5AC8}" type="presParOf" srcId="{29CE3434-AE50-4964-BDA2-432ED79A4E63}" destId="{6239EDD0-0917-4F4C-9FBE-EB4153346EAA}" srcOrd="0" destOrd="0" presId="urn:microsoft.com/office/officeart/2005/8/layout/hierarchy2"/>
    <dgm:cxn modelId="{01A55AD9-7AA3-4E5C-977E-C03A92ADD48D}" type="presParOf" srcId="{4B1A7154-B454-4801-AD2D-8864AF5AFAD0}" destId="{098E9A08-E0D1-432E-BA10-12D8C99F2DB3}" srcOrd="1" destOrd="0" presId="urn:microsoft.com/office/officeart/2005/8/layout/hierarchy2"/>
    <dgm:cxn modelId="{977D4E00-6150-4237-BB21-20AA9B6023BA}" type="presParOf" srcId="{098E9A08-E0D1-432E-BA10-12D8C99F2DB3}" destId="{AA94C888-BBF3-41A7-9098-0D24F09D5912}" srcOrd="0" destOrd="0" presId="urn:microsoft.com/office/officeart/2005/8/layout/hierarchy2"/>
    <dgm:cxn modelId="{87F896F8-5A90-497E-B466-964CFDA8EC77}" type="presParOf" srcId="{098E9A08-E0D1-432E-BA10-12D8C99F2DB3}" destId="{4EA3AB1A-9A40-4C32-ACDE-D932D8867338}" srcOrd="1" destOrd="0" presId="urn:microsoft.com/office/officeart/2005/8/layout/hierarchy2"/>
    <dgm:cxn modelId="{0394126B-8E71-4223-AE22-4DB4081B7D46}" type="presParOf" srcId="{4EA3AB1A-9A40-4C32-ACDE-D932D8867338}" destId="{A984C5F9-2B9D-4265-BEDE-6E4E613AA7E1}" srcOrd="0" destOrd="0" presId="urn:microsoft.com/office/officeart/2005/8/layout/hierarchy2"/>
    <dgm:cxn modelId="{7BDBC378-28D9-4506-833B-691EDDACBD78}" type="presParOf" srcId="{A984C5F9-2B9D-4265-BEDE-6E4E613AA7E1}" destId="{831F3D34-BD3C-460F-BF1B-73A3A2C80FF9}" srcOrd="0" destOrd="0" presId="urn:microsoft.com/office/officeart/2005/8/layout/hierarchy2"/>
    <dgm:cxn modelId="{71F2FA68-7155-41B5-A7DE-EDF43CD5DD4A}" type="presParOf" srcId="{4EA3AB1A-9A40-4C32-ACDE-D932D8867338}" destId="{091F132B-BC1C-4F64-AD3C-F2D3EC5F2B14}" srcOrd="1" destOrd="0" presId="urn:microsoft.com/office/officeart/2005/8/layout/hierarchy2"/>
    <dgm:cxn modelId="{EC8B57FD-0093-419D-BFD1-ABACCB1AEBCA}" type="presParOf" srcId="{091F132B-BC1C-4F64-AD3C-F2D3EC5F2B14}" destId="{CBA44D32-B7B4-42C2-8770-D344C484DDC6}" srcOrd="0" destOrd="0" presId="urn:microsoft.com/office/officeart/2005/8/layout/hierarchy2"/>
    <dgm:cxn modelId="{C4DD29E2-635E-4165-8974-1938F5AF373B}" type="presParOf" srcId="{091F132B-BC1C-4F64-AD3C-F2D3EC5F2B14}" destId="{02CF5F08-29AC-482F-B28E-30E31422F4E3}" srcOrd="1" destOrd="0" presId="urn:microsoft.com/office/officeart/2005/8/layout/hierarchy2"/>
    <dgm:cxn modelId="{7174AA4F-851A-4024-A207-B06A5728D6EC}" type="presParOf" srcId="{4B1A7154-B454-4801-AD2D-8864AF5AFAD0}" destId="{6280DB5B-B701-4C02-9205-EA0AC165407F}" srcOrd="2" destOrd="0" presId="urn:microsoft.com/office/officeart/2005/8/layout/hierarchy2"/>
    <dgm:cxn modelId="{5E30890A-54F0-4821-A286-03982CF81DA8}" type="presParOf" srcId="{6280DB5B-B701-4C02-9205-EA0AC165407F}" destId="{F6B88FE2-E038-4C14-8E6A-17C242FFEABE}" srcOrd="0" destOrd="0" presId="urn:microsoft.com/office/officeart/2005/8/layout/hierarchy2"/>
    <dgm:cxn modelId="{E04553DC-1CCD-45E1-B800-97A3083F7F28}" type="presParOf" srcId="{4B1A7154-B454-4801-AD2D-8864AF5AFAD0}" destId="{DA2DF32F-BFB1-4903-B623-4A0126AF93E5}" srcOrd="3" destOrd="0" presId="urn:microsoft.com/office/officeart/2005/8/layout/hierarchy2"/>
    <dgm:cxn modelId="{9973813C-F4F2-428A-B6A8-DE3231941094}" type="presParOf" srcId="{DA2DF32F-BFB1-4903-B623-4A0126AF93E5}" destId="{CF78DA70-1352-4737-8DC8-CBEC54CB6B46}" srcOrd="0" destOrd="0" presId="urn:microsoft.com/office/officeart/2005/8/layout/hierarchy2"/>
    <dgm:cxn modelId="{D05AE861-3786-4AE3-8769-C404DAF7ABB5}" type="presParOf" srcId="{DA2DF32F-BFB1-4903-B623-4A0126AF93E5}" destId="{E909398D-CD8C-4C20-A02F-9E35855AF249}" srcOrd="1" destOrd="0" presId="urn:microsoft.com/office/officeart/2005/8/layout/hierarchy2"/>
    <dgm:cxn modelId="{E7AF6087-DF02-488C-8F04-383CC7CD2765}" type="presParOf" srcId="{E909398D-CD8C-4C20-A02F-9E35855AF249}" destId="{576542B2-F878-4647-B759-73E459490D6A}" srcOrd="0" destOrd="0" presId="urn:microsoft.com/office/officeart/2005/8/layout/hierarchy2"/>
    <dgm:cxn modelId="{D4853819-EBBF-46D6-AEC4-38E418E4060F}" type="presParOf" srcId="{576542B2-F878-4647-B759-73E459490D6A}" destId="{3A1EBDAB-C923-4ADB-B9F4-A07F9C4FE60F}" srcOrd="0" destOrd="0" presId="urn:microsoft.com/office/officeart/2005/8/layout/hierarchy2"/>
    <dgm:cxn modelId="{4E36CF87-ABB6-4466-8EF9-B25A935CEE63}" type="presParOf" srcId="{E909398D-CD8C-4C20-A02F-9E35855AF249}" destId="{8642C35E-6CAE-401F-99BD-2A8478F1E3EF}" srcOrd="1" destOrd="0" presId="urn:microsoft.com/office/officeart/2005/8/layout/hierarchy2"/>
    <dgm:cxn modelId="{77C28443-A42E-4AF2-B166-BDF15EFD5D43}" type="presParOf" srcId="{8642C35E-6CAE-401F-99BD-2A8478F1E3EF}" destId="{BA3ADB2E-682F-40B3-99A0-D977144ABAF5}" srcOrd="0" destOrd="0" presId="urn:microsoft.com/office/officeart/2005/8/layout/hierarchy2"/>
    <dgm:cxn modelId="{2F32D25D-1A31-44E0-8682-EB98F1CF5010}" type="presParOf" srcId="{8642C35E-6CAE-401F-99BD-2A8478F1E3EF}" destId="{4DEACBAE-DF90-490E-95F1-3CEED245615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43858D2-6482-4B90-A978-F2DCB1A6377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0C32F33-3BD1-446F-A7E5-7DE9E4C2C7D4}">
      <dgm:prSet phldrT="[Текст]"/>
      <dgm:spPr/>
      <dgm:t>
        <a:bodyPr/>
        <a:lstStyle/>
        <a:p>
          <a:r>
            <a:rPr lang="ru-RU" dirty="0" smtClean="0"/>
            <a:t>201</a:t>
          </a:r>
          <a:r>
            <a:rPr lang="en-US" dirty="0" smtClean="0"/>
            <a:t>7</a:t>
          </a:r>
          <a:r>
            <a:rPr lang="ru-RU" dirty="0" smtClean="0"/>
            <a:t> год</a:t>
          </a:r>
        </a:p>
        <a:p>
          <a:r>
            <a:rPr lang="ru-RU" dirty="0" smtClean="0"/>
            <a:t>101045,67 тыс.рублей</a:t>
          </a:r>
          <a:endParaRPr lang="ru-RU" dirty="0"/>
        </a:p>
      </dgm:t>
    </dgm:pt>
    <dgm:pt modelId="{D0AE6653-AB35-4B8F-9D4E-932296AA2AC7}" type="parTrans" cxnId="{AA2BF827-B389-4826-BBD8-BF1FE91414FC}">
      <dgm:prSet/>
      <dgm:spPr/>
      <dgm:t>
        <a:bodyPr/>
        <a:lstStyle/>
        <a:p>
          <a:endParaRPr lang="ru-RU"/>
        </a:p>
      </dgm:t>
    </dgm:pt>
    <dgm:pt modelId="{BDFCD8CB-D797-465A-8810-A3F382C2A406}" type="sibTrans" cxnId="{AA2BF827-B389-4826-BBD8-BF1FE91414FC}">
      <dgm:prSet/>
      <dgm:spPr/>
      <dgm:t>
        <a:bodyPr/>
        <a:lstStyle/>
        <a:p>
          <a:endParaRPr lang="ru-RU"/>
        </a:p>
      </dgm:t>
    </dgm:pt>
    <dgm:pt modelId="{774D12EC-98B2-4D47-8A5D-982A3D15A787}">
      <dgm:prSet phldrT="[Текст]"/>
      <dgm:spPr/>
      <dgm:t>
        <a:bodyPr/>
        <a:lstStyle/>
        <a:p>
          <a:r>
            <a:rPr lang="ru-RU" dirty="0" smtClean="0"/>
            <a:t>201</a:t>
          </a:r>
          <a:r>
            <a:rPr lang="en-US" dirty="0" smtClean="0"/>
            <a:t>8</a:t>
          </a:r>
          <a:r>
            <a:rPr lang="ru-RU" dirty="0" smtClean="0"/>
            <a:t> год</a:t>
          </a:r>
        </a:p>
        <a:p>
          <a:r>
            <a:rPr lang="ru-RU" dirty="0" smtClean="0"/>
            <a:t>101896,80 тыс.рублей</a:t>
          </a:r>
          <a:endParaRPr lang="ru-RU" dirty="0"/>
        </a:p>
      </dgm:t>
    </dgm:pt>
    <dgm:pt modelId="{CED55522-1CCC-42CB-A36D-77FD146F60CB}" type="parTrans" cxnId="{4B36329A-2B93-409C-8DE7-C48A42AC8DBC}">
      <dgm:prSet/>
      <dgm:spPr/>
      <dgm:t>
        <a:bodyPr/>
        <a:lstStyle/>
        <a:p>
          <a:endParaRPr lang="ru-RU"/>
        </a:p>
      </dgm:t>
    </dgm:pt>
    <dgm:pt modelId="{545F5313-DC89-43F7-9EB9-F1A2ED3B0765}" type="sibTrans" cxnId="{4B36329A-2B93-409C-8DE7-C48A42AC8DBC}">
      <dgm:prSet/>
      <dgm:spPr/>
      <dgm:t>
        <a:bodyPr/>
        <a:lstStyle/>
        <a:p>
          <a:endParaRPr lang="ru-RU"/>
        </a:p>
      </dgm:t>
    </dgm:pt>
    <dgm:pt modelId="{7231A808-8FA0-418C-9831-7463CFDC2200}">
      <dgm:prSet phldrT="[Текст]"/>
      <dgm:spPr/>
      <dgm:t>
        <a:bodyPr/>
        <a:lstStyle/>
        <a:p>
          <a:r>
            <a:rPr lang="ru-RU" dirty="0" smtClean="0"/>
            <a:t>201</a:t>
          </a:r>
          <a:r>
            <a:rPr lang="en-US" smtClean="0"/>
            <a:t>9</a:t>
          </a:r>
          <a:r>
            <a:rPr lang="ru-RU" smtClean="0"/>
            <a:t> </a:t>
          </a:r>
          <a:r>
            <a:rPr lang="ru-RU" dirty="0" smtClean="0"/>
            <a:t>год</a:t>
          </a:r>
        </a:p>
        <a:p>
          <a:r>
            <a:rPr lang="ru-RU" dirty="0" smtClean="0"/>
            <a:t>100946,80 тыс.рублей</a:t>
          </a:r>
          <a:endParaRPr lang="ru-RU" dirty="0"/>
        </a:p>
      </dgm:t>
    </dgm:pt>
    <dgm:pt modelId="{BF428969-6F7D-4D7B-A877-425623DBFB76}" type="parTrans" cxnId="{6D5475A1-2090-42E8-ABFF-33C7F80DFC87}">
      <dgm:prSet/>
      <dgm:spPr/>
      <dgm:t>
        <a:bodyPr/>
        <a:lstStyle/>
        <a:p>
          <a:endParaRPr lang="ru-RU"/>
        </a:p>
      </dgm:t>
    </dgm:pt>
    <dgm:pt modelId="{173C3E60-CC86-4748-885C-905A56C04084}" type="sibTrans" cxnId="{6D5475A1-2090-42E8-ABFF-33C7F80DFC87}">
      <dgm:prSet/>
      <dgm:spPr/>
      <dgm:t>
        <a:bodyPr/>
        <a:lstStyle/>
        <a:p>
          <a:endParaRPr lang="ru-RU"/>
        </a:p>
      </dgm:t>
    </dgm:pt>
    <dgm:pt modelId="{9AD41211-C0CC-4DCD-9823-CE2EBB733E57}" type="pres">
      <dgm:prSet presAssocID="{843858D2-6482-4B90-A978-F2DCB1A63771}" presName="Name0" presStyleCnt="0">
        <dgm:presLayoutVars>
          <dgm:dir/>
          <dgm:resizeHandles val="exact"/>
        </dgm:presLayoutVars>
      </dgm:prSet>
      <dgm:spPr/>
    </dgm:pt>
    <dgm:pt modelId="{39ECCF8E-0D0F-45B0-8C47-8EAD15B1AE81}" type="pres">
      <dgm:prSet presAssocID="{50C32F33-3BD1-446F-A7E5-7DE9E4C2C7D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2C7ADF-C7D7-421A-A60F-B4E8AA39B3CA}" type="pres">
      <dgm:prSet presAssocID="{BDFCD8CB-D797-465A-8810-A3F382C2A406}" presName="sibTrans" presStyleLbl="sibTrans2D1" presStyleIdx="0" presStyleCnt="2"/>
      <dgm:spPr/>
      <dgm:t>
        <a:bodyPr/>
        <a:lstStyle/>
        <a:p>
          <a:endParaRPr lang="ru-RU"/>
        </a:p>
      </dgm:t>
    </dgm:pt>
    <dgm:pt modelId="{0F0ACA7F-C6CA-44B8-B257-53CD1E4923D8}" type="pres">
      <dgm:prSet presAssocID="{BDFCD8CB-D797-465A-8810-A3F382C2A406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B4A5913F-B4C8-40DD-8791-310846A8AEB4}" type="pres">
      <dgm:prSet presAssocID="{774D12EC-98B2-4D47-8A5D-982A3D15A78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F2BCF7-E46A-4D1A-8704-B54EC3AAD4DF}" type="pres">
      <dgm:prSet presAssocID="{545F5313-DC89-43F7-9EB9-F1A2ED3B0765}" presName="sibTrans" presStyleLbl="sibTrans2D1" presStyleIdx="1" presStyleCnt="2"/>
      <dgm:spPr/>
      <dgm:t>
        <a:bodyPr/>
        <a:lstStyle/>
        <a:p>
          <a:endParaRPr lang="ru-RU"/>
        </a:p>
      </dgm:t>
    </dgm:pt>
    <dgm:pt modelId="{6A1422D1-D517-4C7C-BD5A-4CB9BE51F471}" type="pres">
      <dgm:prSet presAssocID="{545F5313-DC89-43F7-9EB9-F1A2ED3B0765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B8CDA483-B34B-419B-99F9-6A2019FDC19B}" type="pres">
      <dgm:prSet presAssocID="{7231A808-8FA0-418C-9831-7463CFDC220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A13184-A9A8-40DB-A143-F60BF3280AD5}" type="presOf" srcId="{774D12EC-98B2-4D47-8A5D-982A3D15A787}" destId="{B4A5913F-B4C8-40DD-8791-310846A8AEB4}" srcOrd="0" destOrd="0" presId="urn:microsoft.com/office/officeart/2005/8/layout/process1"/>
    <dgm:cxn modelId="{7D665259-88F9-4FCB-B7BB-6F0553056EB5}" type="presOf" srcId="{50C32F33-3BD1-446F-A7E5-7DE9E4C2C7D4}" destId="{39ECCF8E-0D0F-45B0-8C47-8EAD15B1AE81}" srcOrd="0" destOrd="0" presId="urn:microsoft.com/office/officeart/2005/8/layout/process1"/>
    <dgm:cxn modelId="{C030ED7D-8E7E-4421-AA75-50D54DF1B210}" type="presOf" srcId="{BDFCD8CB-D797-465A-8810-A3F382C2A406}" destId="{0F0ACA7F-C6CA-44B8-B257-53CD1E4923D8}" srcOrd="1" destOrd="0" presId="urn:microsoft.com/office/officeart/2005/8/layout/process1"/>
    <dgm:cxn modelId="{BDE4C320-302F-4A98-86E6-5253055696E7}" type="presOf" srcId="{545F5313-DC89-43F7-9EB9-F1A2ED3B0765}" destId="{6A1422D1-D517-4C7C-BD5A-4CB9BE51F471}" srcOrd="1" destOrd="0" presId="urn:microsoft.com/office/officeart/2005/8/layout/process1"/>
    <dgm:cxn modelId="{2357E297-CB50-4D81-A4F9-EF479BAA2C2D}" type="presOf" srcId="{843858D2-6482-4B90-A978-F2DCB1A63771}" destId="{9AD41211-C0CC-4DCD-9823-CE2EBB733E57}" srcOrd="0" destOrd="0" presId="urn:microsoft.com/office/officeart/2005/8/layout/process1"/>
    <dgm:cxn modelId="{53610DE2-EF90-49C4-8EA2-04D37DEB305E}" type="presOf" srcId="{7231A808-8FA0-418C-9831-7463CFDC2200}" destId="{B8CDA483-B34B-419B-99F9-6A2019FDC19B}" srcOrd="0" destOrd="0" presId="urn:microsoft.com/office/officeart/2005/8/layout/process1"/>
    <dgm:cxn modelId="{913DEB2A-BC62-404F-AFEE-5C5B6C44EABE}" type="presOf" srcId="{BDFCD8CB-D797-465A-8810-A3F382C2A406}" destId="{B62C7ADF-C7D7-421A-A60F-B4E8AA39B3CA}" srcOrd="0" destOrd="0" presId="urn:microsoft.com/office/officeart/2005/8/layout/process1"/>
    <dgm:cxn modelId="{3025DB46-818C-46EC-BF3D-DF4E2A1A0B1B}" type="presOf" srcId="{545F5313-DC89-43F7-9EB9-F1A2ED3B0765}" destId="{0DF2BCF7-E46A-4D1A-8704-B54EC3AAD4DF}" srcOrd="0" destOrd="0" presId="urn:microsoft.com/office/officeart/2005/8/layout/process1"/>
    <dgm:cxn modelId="{AA2BF827-B389-4826-BBD8-BF1FE91414FC}" srcId="{843858D2-6482-4B90-A978-F2DCB1A63771}" destId="{50C32F33-3BD1-446F-A7E5-7DE9E4C2C7D4}" srcOrd="0" destOrd="0" parTransId="{D0AE6653-AB35-4B8F-9D4E-932296AA2AC7}" sibTransId="{BDFCD8CB-D797-465A-8810-A3F382C2A406}"/>
    <dgm:cxn modelId="{6D5475A1-2090-42E8-ABFF-33C7F80DFC87}" srcId="{843858D2-6482-4B90-A978-F2DCB1A63771}" destId="{7231A808-8FA0-418C-9831-7463CFDC2200}" srcOrd="2" destOrd="0" parTransId="{BF428969-6F7D-4D7B-A877-425623DBFB76}" sibTransId="{173C3E60-CC86-4748-885C-905A56C04084}"/>
    <dgm:cxn modelId="{4B36329A-2B93-409C-8DE7-C48A42AC8DBC}" srcId="{843858D2-6482-4B90-A978-F2DCB1A63771}" destId="{774D12EC-98B2-4D47-8A5D-982A3D15A787}" srcOrd="1" destOrd="0" parTransId="{CED55522-1CCC-42CB-A36D-77FD146F60CB}" sibTransId="{545F5313-DC89-43F7-9EB9-F1A2ED3B0765}"/>
    <dgm:cxn modelId="{1970013A-BA19-4AE2-A998-95FA605E2DC2}" type="presParOf" srcId="{9AD41211-C0CC-4DCD-9823-CE2EBB733E57}" destId="{39ECCF8E-0D0F-45B0-8C47-8EAD15B1AE81}" srcOrd="0" destOrd="0" presId="urn:microsoft.com/office/officeart/2005/8/layout/process1"/>
    <dgm:cxn modelId="{BD66F826-E4DC-4473-9813-E8A8CEE43B61}" type="presParOf" srcId="{9AD41211-C0CC-4DCD-9823-CE2EBB733E57}" destId="{B62C7ADF-C7D7-421A-A60F-B4E8AA39B3CA}" srcOrd="1" destOrd="0" presId="urn:microsoft.com/office/officeart/2005/8/layout/process1"/>
    <dgm:cxn modelId="{DCB5FD66-6A32-4DDC-810D-C15406004696}" type="presParOf" srcId="{B62C7ADF-C7D7-421A-A60F-B4E8AA39B3CA}" destId="{0F0ACA7F-C6CA-44B8-B257-53CD1E4923D8}" srcOrd="0" destOrd="0" presId="urn:microsoft.com/office/officeart/2005/8/layout/process1"/>
    <dgm:cxn modelId="{6445A47F-3518-464B-BC91-C0D01D6A4C19}" type="presParOf" srcId="{9AD41211-C0CC-4DCD-9823-CE2EBB733E57}" destId="{B4A5913F-B4C8-40DD-8791-310846A8AEB4}" srcOrd="2" destOrd="0" presId="urn:microsoft.com/office/officeart/2005/8/layout/process1"/>
    <dgm:cxn modelId="{ACA3C5FB-4C8D-4526-A609-7CE5F93CC33F}" type="presParOf" srcId="{9AD41211-C0CC-4DCD-9823-CE2EBB733E57}" destId="{0DF2BCF7-E46A-4D1A-8704-B54EC3AAD4DF}" srcOrd="3" destOrd="0" presId="urn:microsoft.com/office/officeart/2005/8/layout/process1"/>
    <dgm:cxn modelId="{086C1DEF-F33A-4802-BBDE-C3819A7233D4}" type="presParOf" srcId="{0DF2BCF7-E46A-4D1A-8704-B54EC3AAD4DF}" destId="{6A1422D1-D517-4C7C-BD5A-4CB9BE51F471}" srcOrd="0" destOrd="0" presId="urn:microsoft.com/office/officeart/2005/8/layout/process1"/>
    <dgm:cxn modelId="{41AF23D8-86BE-43D4-966F-A1F81D3CDE25}" type="presParOf" srcId="{9AD41211-C0CC-4DCD-9823-CE2EBB733E57}" destId="{B8CDA483-B34B-419B-99F9-6A2019FDC19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65607C2-CBD7-4A0F-8836-C3AE455AF113}" type="doc">
      <dgm:prSet loTypeId="urn:microsoft.com/office/officeart/2005/8/layout/hierarchy3" loCatId="relationship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A5D47B93-9B0C-4534-B7FE-BB45B2629475}">
      <dgm:prSet phldrT="[Текст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 anchor="t" anchorCtr="0"/>
        <a:lstStyle/>
        <a:p>
          <a:r>
            <a:rPr lang="ru-RU" sz="1800" dirty="0" smtClean="0"/>
            <a:t/>
          </a:r>
          <a:br>
            <a:rPr lang="ru-RU" sz="1800" dirty="0" smtClean="0"/>
          </a:br>
          <a:endParaRPr lang="ru-RU" sz="1800" dirty="0"/>
        </a:p>
      </dgm:t>
    </dgm:pt>
    <dgm:pt modelId="{78804EF2-7852-4E3A-A185-C87656EFD872}" type="parTrans" cxnId="{37A9BBF3-D5BB-4112-9D67-EAA0046A506C}">
      <dgm:prSet/>
      <dgm:spPr/>
      <dgm:t>
        <a:bodyPr/>
        <a:lstStyle/>
        <a:p>
          <a:endParaRPr lang="ru-RU"/>
        </a:p>
      </dgm:t>
    </dgm:pt>
    <dgm:pt modelId="{A859C98D-72E3-4B15-AD92-0464A61B6369}" type="sibTrans" cxnId="{37A9BBF3-D5BB-4112-9D67-EAA0046A506C}">
      <dgm:prSet/>
      <dgm:spPr/>
      <dgm:t>
        <a:bodyPr/>
        <a:lstStyle/>
        <a:p>
          <a:endParaRPr lang="ru-RU"/>
        </a:p>
      </dgm:t>
    </dgm:pt>
    <dgm:pt modelId="{350B0452-7FAE-49C4-9352-7262B386B30F}">
      <dgm:prSet phldrT="[Текст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ru-RU" sz="2000" dirty="0" smtClean="0">
              <a:solidFill>
                <a:schemeClr val="bg1"/>
              </a:solidFill>
            </a:rPr>
            <a:t>На обеспечение функций финансового управления администрации </a:t>
          </a:r>
          <a:r>
            <a:rPr lang="en-US" sz="2000" dirty="0" smtClean="0">
              <a:solidFill>
                <a:schemeClr val="bg1"/>
              </a:solidFill>
            </a:rPr>
            <a:t>                  </a:t>
          </a:r>
          <a:r>
            <a:rPr lang="ru-RU" sz="2000" dirty="0" smtClean="0">
              <a:solidFill>
                <a:schemeClr val="bg1"/>
              </a:solidFill>
            </a:rPr>
            <a:t>Ипатовского МР СК</a:t>
          </a:r>
          <a:endParaRPr lang="ru-RU" sz="2000" dirty="0">
            <a:solidFill>
              <a:schemeClr val="bg1"/>
            </a:solidFill>
          </a:endParaRPr>
        </a:p>
      </dgm:t>
    </dgm:pt>
    <dgm:pt modelId="{5105E940-A6C5-4240-83CB-079B5D805D66}" type="sibTrans" cxnId="{0A61E387-D1AA-46FF-94A7-5516C54BB640}">
      <dgm:prSet/>
      <dgm:spPr/>
      <dgm:t>
        <a:bodyPr/>
        <a:lstStyle/>
        <a:p>
          <a:endParaRPr lang="ru-RU"/>
        </a:p>
      </dgm:t>
    </dgm:pt>
    <dgm:pt modelId="{4ED919F7-9409-44FA-938E-1F113229E95D}" type="parTrans" cxnId="{0A61E387-D1AA-46FF-94A7-5516C54BB640}">
      <dgm:prSet/>
      <dgm:spPr>
        <a:ln>
          <a:noFill/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 extrusionH="76200">
          <a:extrusionClr>
            <a:srgbClr val="FF9999"/>
          </a:extrusionClr>
        </a:sp3d>
      </dgm:spPr>
      <dgm:t>
        <a:bodyPr/>
        <a:lstStyle/>
        <a:p>
          <a:endParaRPr lang="ru-RU" dirty="0"/>
        </a:p>
      </dgm:t>
    </dgm:pt>
    <dgm:pt modelId="{A11704E7-E85A-471C-843C-D77F7E2A7A62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ru-RU" sz="2000" dirty="0" smtClean="0">
              <a:solidFill>
                <a:schemeClr val="bg1"/>
              </a:solidFill>
            </a:rPr>
            <a:t>Дотации на поддержку мер по обеспечению сбалансированности бюджетов</a:t>
          </a:r>
          <a:endParaRPr lang="ru-RU" sz="2000" dirty="0">
            <a:solidFill>
              <a:schemeClr val="bg1"/>
            </a:solidFill>
          </a:endParaRPr>
        </a:p>
      </dgm:t>
    </dgm:pt>
    <dgm:pt modelId="{790DA677-AF35-4BD7-8729-9B8FE0C24447}" type="sibTrans" cxnId="{8A51CD55-5D07-4367-8B8F-449D07329197}">
      <dgm:prSet/>
      <dgm:spPr/>
      <dgm:t>
        <a:bodyPr/>
        <a:lstStyle/>
        <a:p>
          <a:endParaRPr lang="ru-RU"/>
        </a:p>
      </dgm:t>
    </dgm:pt>
    <dgm:pt modelId="{58624AD0-F983-4BFE-A325-635EB4F50396}" type="parTrans" cxnId="{8A51CD55-5D07-4367-8B8F-449D07329197}">
      <dgm:prSet/>
      <dgm:spPr>
        <a:ln>
          <a:noFill/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 extrusionH="76200">
          <a:extrusionClr>
            <a:srgbClr val="FF9999"/>
          </a:extrusionClr>
        </a:sp3d>
      </dgm:spPr>
      <dgm:t>
        <a:bodyPr/>
        <a:lstStyle/>
        <a:p>
          <a:endParaRPr lang="ru-RU" dirty="0"/>
        </a:p>
      </dgm:t>
    </dgm:pt>
    <dgm:pt modelId="{03C4B4E3-8649-4C1A-B685-DB96995DBEC6}">
      <dgm:prSet phldrT="[Текст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ru-RU" sz="1800" dirty="0" smtClean="0">
              <a:solidFill>
                <a:schemeClr val="bg1"/>
              </a:solidFill>
            </a:rPr>
            <a:t>Дотации на выравнивание бюджетной обеспеченности поселений из районного фонда финансовой поддержки</a:t>
          </a:r>
          <a:endParaRPr lang="en-US" sz="1800" dirty="0" smtClean="0">
            <a:solidFill>
              <a:schemeClr val="bg1"/>
            </a:solidFill>
          </a:endParaRPr>
        </a:p>
      </dgm:t>
    </dgm:pt>
    <dgm:pt modelId="{E91730B3-BEBF-4C63-BF88-086D512746CB}" type="sibTrans" cxnId="{8F40D716-F794-4941-BC76-41A877FA329A}">
      <dgm:prSet/>
      <dgm:spPr/>
      <dgm:t>
        <a:bodyPr/>
        <a:lstStyle/>
        <a:p>
          <a:endParaRPr lang="ru-RU"/>
        </a:p>
      </dgm:t>
    </dgm:pt>
    <dgm:pt modelId="{4D094E4B-B8AC-4BA9-88F6-0988F413A872}" type="parTrans" cxnId="{8F40D716-F794-4941-BC76-41A877FA329A}">
      <dgm:prSet/>
      <dgm:spPr>
        <a:ln>
          <a:noFill/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 extrusionH="76200">
          <a:extrusionClr>
            <a:srgbClr val="FF9999"/>
          </a:extrusionClr>
        </a:sp3d>
      </dgm:spPr>
      <dgm:t>
        <a:bodyPr/>
        <a:lstStyle/>
        <a:p>
          <a:endParaRPr lang="ru-RU" dirty="0"/>
        </a:p>
      </dgm:t>
    </dgm:pt>
    <dgm:pt modelId="{8342BDC7-2F49-4B90-95C4-CAB3DD7FF607}" type="pres">
      <dgm:prSet presAssocID="{B65607C2-CBD7-4A0F-8836-C3AE455AF11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7E3A253-547B-42B6-A3CA-C6B737353067}" type="pres">
      <dgm:prSet presAssocID="{A5D47B93-9B0C-4534-B7FE-BB45B2629475}" presName="root" presStyleCnt="0"/>
      <dgm:spPr>
        <a:scene3d>
          <a:camera prst="orthographicFront"/>
          <a:lightRig rig="threePt" dir="t"/>
        </a:scene3d>
        <a:sp3d extrusionH="76200">
          <a:extrusionClr>
            <a:srgbClr val="FF9999"/>
          </a:extrusionClr>
        </a:sp3d>
      </dgm:spPr>
      <dgm:t>
        <a:bodyPr/>
        <a:lstStyle/>
        <a:p>
          <a:endParaRPr lang="ru-RU"/>
        </a:p>
      </dgm:t>
    </dgm:pt>
    <dgm:pt modelId="{98D4D418-2A3A-4D0A-BF97-24BB4BE58074}" type="pres">
      <dgm:prSet presAssocID="{A5D47B93-9B0C-4534-B7FE-BB45B2629475}" presName="rootComposite" presStyleCnt="0"/>
      <dgm:spPr>
        <a:scene3d>
          <a:camera prst="orthographicFront"/>
          <a:lightRig rig="threePt" dir="t"/>
        </a:scene3d>
        <a:sp3d extrusionH="76200">
          <a:extrusionClr>
            <a:srgbClr val="FF9999"/>
          </a:extrusionClr>
        </a:sp3d>
      </dgm:spPr>
      <dgm:t>
        <a:bodyPr/>
        <a:lstStyle/>
        <a:p>
          <a:endParaRPr lang="ru-RU"/>
        </a:p>
      </dgm:t>
    </dgm:pt>
    <dgm:pt modelId="{590E4694-B855-43B1-BA4E-ED6EBA326EEB}" type="pres">
      <dgm:prSet presAssocID="{A5D47B93-9B0C-4534-B7FE-BB45B2629475}" presName="rootText" presStyleLbl="node1" presStyleIdx="0" presStyleCnt="1" custScaleX="26755" custScaleY="57070" custLinFactNeighborX="51855" custLinFactNeighborY="-65"/>
      <dgm:spPr>
        <a:prstGeom prst="downArrow">
          <a:avLst/>
        </a:prstGeom>
      </dgm:spPr>
      <dgm:t>
        <a:bodyPr/>
        <a:lstStyle/>
        <a:p>
          <a:endParaRPr lang="ru-RU"/>
        </a:p>
      </dgm:t>
    </dgm:pt>
    <dgm:pt modelId="{7D56986A-4CE5-4B31-8EAC-E30801CD3E8B}" type="pres">
      <dgm:prSet presAssocID="{A5D47B93-9B0C-4534-B7FE-BB45B2629475}" presName="rootConnector" presStyleLbl="node1" presStyleIdx="0" presStyleCnt="1"/>
      <dgm:spPr/>
      <dgm:t>
        <a:bodyPr/>
        <a:lstStyle/>
        <a:p>
          <a:endParaRPr lang="ru-RU"/>
        </a:p>
      </dgm:t>
    </dgm:pt>
    <dgm:pt modelId="{6407FCFF-7A24-4E49-B03A-CBE455EEEDCD}" type="pres">
      <dgm:prSet presAssocID="{A5D47B93-9B0C-4534-B7FE-BB45B2629475}" presName="childShape" presStyleCnt="0"/>
      <dgm:spPr>
        <a:scene3d>
          <a:camera prst="orthographicFront"/>
          <a:lightRig rig="threePt" dir="t"/>
        </a:scene3d>
        <a:sp3d extrusionH="76200">
          <a:extrusionClr>
            <a:srgbClr val="FF9999"/>
          </a:extrusionClr>
        </a:sp3d>
      </dgm:spPr>
      <dgm:t>
        <a:bodyPr/>
        <a:lstStyle/>
        <a:p>
          <a:endParaRPr lang="ru-RU"/>
        </a:p>
      </dgm:t>
    </dgm:pt>
    <dgm:pt modelId="{AA3364B2-3A46-46AB-BBF7-60E485983E54}" type="pres">
      <dgm:prSet presAssocID="{4ED919F7-9409-44FA-938E-1F113229E95D}" presName="Name13" presStyleLbl="parChTrans1D2" presStyleIdx="0" presStyleCnt="3"/>
      <dgm:spPr/>
      <dgm:t>
        <a:bodyPr/>
        <a:lstStyle/>
        <a:p>
          <a:endParaRPr lang="ru-RU"/>
        </a:p>
      </dgm:t>
    </dgm:pt>
    <dgm:pt modelId="{6AFD9BAE-BA2D-4499-AF18-420F49D93F67}" type="pres">
      <dgm:prSet presAssocID="{350B0452-7FAE-49C4-9352-7262B386B30F}" presName="childText" presStyleLbl="bgAcc1" presStyleIdx="0" presStyleCnt="3" custScaleX="199432" custScaleY="67031" custLinFactNeighborX="-30300" custLinFactNeighborY="-148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79152C-EB50-4C95-B4E7-0E5B60C0F5D6}" type="pres">
      <dgm:prSet presAssocID="{4D094E4B-B8AC-4BA9-88F6-0988F413A872}" presName="Name13" presStyleLbl="parChTrans1D2" presStyleIdx="1" presStyleCnt="3"/>
      <dgm:spPr/>
      <dgm:t>
        <a:bodyPr/>
        <a:lstStyle/>
        <a:p>
          <a:endParaRPr lang="ru-RU"/>
        </a:p>
      </dgm:t>
    </dgm:pt>
    <dgm:pt modelId="{A41CE4F6-BC66-426F-B481-03E860F51291}" type="pres">
      <dgm:prSet presAssocID="{03C4B4E3-8649-4C1A-B685-DB96995DBEC6}" presName="childText" presStyleLbl="bgAcc1" presStyleIdx="1" presStyleCnt="3" custScaleX="199284" custScaleY="61675" custLinFactNeighborX="-30235" custLinFactNeighborY="-207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908E67-EF27-4A64-80A4-76AAECDB2977}" type="pres">
      <dgm:prSet presAssocID="{58624AD0-F983-4BFE-A325-635EB4F50396}" presName="Name13" presStyleLbl="parChTrans1D2" presStyleIdx="2" presStyleCnt="3"/>
      <dgm:spPr/>
      <dgm:t>
        <a:bodyPr/>
        <a:lstStyle/>
        <a:p>
          <a:endParaRPr lang="ru-RU"/>
        </a:p>
      </dgm:t>
    </dgm:pt>
    <dgm:pt modelId="{8339AB08-727D-4176-A794-D61A2C2E4DAE}" type="pres">
      <dgm:prSet presAssocID="{A11704E7-E85A-471C-843C-D77F7E2A7A62}" presName="childText" presStyleLbl="bgAcc1" presStyleIdx="2" presStyleCnt="3" custScaleX="202684" custScaleY="61889" custLinFactNeighborX="-30235" custLinFactNeighborY="-289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CF4A24-6BF5-44EC-BDEE-4FF712D20B50}" type="presOf" srcId="{58624AD0-F983-4BFE-A325-635EB4F50396}" destId="{54908E67-EF27-4A64-80A4-76AAECDB2977}" srcOrd="0" destOrd="0" presId="urn:microsoft.com/office/officeart/2005/8/layout/hierarchy3"/>
    <dgm:cxn modelId="{22ABA58A-D286-49A8-AA8D-01E3DEAB867E}" type="presOf" srcId="{4D094E4B-B8AC-4BA9-88F6-0988F413A872}" destId="{8A79152C-EB50-4C95-B4E7-0E5B60C0F5D6}" srcOrd="0" destOrd="0" presId="urn:microsoft.com/office/officeart/2005/8/layout/hierarchy3"/>
    <dgm:cxn modelId="{F9F478EB-AB82-4755-87E4-0E1BA2E9FF85}" type="presOf" srcId="{A11704E7-E85A-471C-843C-D77F7E2A7A62}" destId="{8339AB08-727D-4176-A794-D61A2C2E4DAE}" srcOrd="0" destOrd="0" presId="urn:microsoft.com/office/officeart/2005/8/layout/hierarchy3"/>
    <dgm:cxn modelId="{8A51CD55-5D07-4367-8B8F-449D07329197}" srcId="{A5D47B93-9B0C-4534-B7FE-BB45B2629475}" destId="{A11704E7-E85A-471C-843C-D77F7E2A7A62}" srcOrd="2" destOrd="0" parTransId="{58624AD0-F983-4BFE-A325-635EB4F50396}" sibTransId="{790DA677-AF35-4BD7-8729-9B8FE0C24447}"/>
    <dgm:cxn modelId="{FDE219C5-8B34-4A56-B86D-C2B2C7866638}" type="presOf" srcId="{03C4B4E3-8649-4C1A-B685-DB96995DBEC6}" destId="{A41CE4F6-BC66-426F-B481-03E860F51291}" srcOrd="0" destOrd="0" presId="urn:microsoft.com/office/officeart/2005/8/layout/hierarchy3"/>
    <dgm:cxn modelId="{37A9BBF3-D5BB-4112-9D67-EAA0046A506C}" srcId="{B65607C2-CBD7-4A0F-8836-C3AE455AF113}" destId="{A5D47B93-9B0C-4534-B7FE-BB45B2629475}" srcOrd="0" destOrd="0" parTransId="{78804EF2-7852-4E3A-A185-C87656EFD872}" sibTransId="{A859C98D-72E3-4B15-AD92-0464A61B6369}"/>
    <dgm:cxn modelId="{9624870F-FA8D-4ED8-AF4F-F38D49292568}" type="presOf" srcId="{A5D47B93-9B0C-4534-B7FE-BB45B2629475}" destId="{590E4694-B855-43B1-BA4E-ED6EBA326EEB}" srcOrd="0" destOrd="0" presId="urn:microsoft.com/office/officeart/2005/8/layout/hierarchy3"/>
    <dgm:cxn modelId="{1930C803-BC36-4117-89EA-C8CB6220677C}" type="presOf" srcId="{A5D47B93-9B0C-4534-B7FE-BB45B2629475}" destId="{7D56986A-4CE5-4B31-8EAC-E30801CD3E8B}" srcOrd="1" destOrd="0" presId="urn:microsoft.com/office/officeart/2005/8/layout/hierarchy3"/>
    <dgm:cxn modelId="{0614E03A-3E94-4D48-B7B5-381470BF7853}" type="presOf" srcId="{350B0452-7FAE-49C4-9352-7262B386B30F}" destId="{6AFD9BAE-BA2D-4499-AF18-420F49D93F67}" srcOrd="0" destOrd="0" presId="urn:microsoft.com/office/officeart/2005/8/layout/hierarchy3"/>
    <dgm:cxn modelId="{0A61E387-D1AA-46FF-94A7-5516C54BB640}" srcId="{A5D47B93-9B0C-4534-B7FE-BB45B2629475}" destId="{350B0452-7FAE-49C4-9352-7262B386B30F}" srcOrd="0" destOrd="0" parTransId="{4ED919F7-9409-44FA-938E-1F113229E95D}" sibTransId="{5105E940-A6C5-4240-83CB-079B5D805D66}"/>
    <dgm:cxn modelId="{CBE2757F-ADBC-4A97-91E0-728BEFD451B9}" type="presOf" srcId="{B65607C2-CBD7-4A0F-8836-C3AE455AF113}" destId="{8342BDC7-2F49-4B90-95C4-CAB3DD7FF607}" srcOrd="0" destOrd="0" presId="urn:microsoft.com/office/officeart/2005/8/layout/hierarchy3"/>
    <dgm:cxn modelId="{7E8D23A0-CAA9-4483-9C29-AE9DB3932BB2}" type="presOf" srcId="{4ED919F7-9409-44FA-938E-1F113229E95D}" destId="{AA3364B2-3A46-46AB-BBF7-60E485983E54}" srcOrd="0" destOrd="0" presId="urn:microsoft.com/office/officeart/2005/8/layout/hierarchy3"/>
    <dgm:cxn modelId="{8F40D716-F794-4941-BC76-41A877FA329A}" srcId="{A5D47B93-9B0C-4534-B7FE-BB45B2629475}" destId="{03C4B4E3-8649-4C1A-B685-DB96995DBEC6}" srcOrd="1" destOrd="0" parTransId="{4D094E4B-B8AC-4BA9-88F6-0988F413A872}" sibTransId="{E91730B3-BEBF-4C63-BF88-086D512746CB}"/>
    <dgm:cxn modelId="{7521C880-C6E8-4447-B84E-F498C562ECCF}" type="presParOf" srcId="{8342BDC7-2F49-4B90-95C4-CAB3DD7FF607}" destId="{27E3A253-547B-42B6-A3CA-C6B737353067}" srcOrd="0" destOrd="0" presId="urn:microsoft.com/office/officeart/2005/8/layout/hierarchy3"/>
    <dgm:cxn modelId="{2A511B91-8607-4AF3-8241-CC89E8087950}" type="presParOf" srcId="{27E3A253-547B-42B6-A3CA-C6B737353067}" destId="{98D4D418-2A3A-4D0A-BF97-24BB4BE58074}" srcOrd="0" destOrd="0" presId="urn:microsoft.com/office/officeart/2005/8/layout/hierarchy3"/>
    <dgm:cxn modelId="{2929CBB3-442E-4B75-93E7-0362158B8203}" type="presParOf" srcId="{98D4D418-2A3A-4D0A-BF97-24BB4BE58074}" destId="{590E4694-B855-43B1-BA4E-ED6EBA326EEB}" srcOrd="0" destOrd="0" presId="urn:microsoft.com/office/officeart/2005/8/layout/hierarchy3"/>
    <dgm:cxn modelId="{B50AB5C1-E3DD-4E13-BC47-66FBE1FE1F01}" type="presParOf" srcId="{98D4D418-2A3A-4D0A-BF97-24BB4BE58074}" destId="{7D56986A-4CE5-4B31-8EAC-E30801CD3E8B}" srcOrd="1" destOrd="0" presId="urn:microsoft.com/office/officeart/2005/8/layout/hierarchy3"/>
    <dgm:cxn modelId="{F7A64524-92E5-4542-9762-318A920E1D79}" type="presParOf" srcId="{27E3A253-547B-42B6-A3CA-C6B737353067}" destId="{6407FCFF-7A24-4E49-B03A-CBE455EEEDCD}" srcOrd="1" destOrd="0" presId="urn:microsoft.com/office/officeart/2005/8/layout/hierarchy3"/>
    <dgm:cxn modelId="{5B97B218-ED0D-4D9D-8B77-8CA8B563A9FD}" type="presParOf" srcId="{6407FCFF-7A24-4E49-B03A-CBE455EEEDCD}" destId="{AA3364B2-3A46-46AB-BBF7-60E485983E54}" srcOrd="0" destOrd="0" presId="urn:microsoft.com/office/officeart/2005/8/layout/hierarchy3"/>
    <dgm:cxn modelId="{3CDC91B3-CE60-430F-85C1-18E8AAACBFB8}" type="presParOf" srcId="{6407FCFF-7A24-4E49-B03A-CBE455EEEDCD}" destId="{6AFD9BAE-BA2D-4499-AF18-420F49D93F67}" srcOrd="1" destOrd="0" presId="urn:microsoft.com/office/officeart/2005/8/layout/hierarchy3"/>
    <dgm:cxn modelId="{6EC7211B-BDAD-4E9E-ACBD-F00B398336FA}" type="presParOf" srcId="{6407FCFF-7A24-4E49-B03A-CBE455EEEDCD}" destId="{8A79152C-EB50-4C95-B4E7-0E5B60C0F5D6}" srcOrd="2" destOrd="0" presId="urn:microsoft.com/office/officeart/2005/8/layout/hierarchy3"/>
    <dgm:cxn modelId="{147FBC1F-A994-42BC-9D16-9C220604AF08}" type="presParOf" srcId="{6407FCFF-7A24-4E49-B03A-CBE455EEEDCD}" destId="{A41CE4F6-BC66-426F-B481-03E860F51291}" srcOrd="3" destOrd="0" presId="urn:microsoft.com/office/officeart/2005/8/layout/hierarchy3"/>
    <dgm:cxn modelId="{7FA89680-138A-4273-8986-F8F60D48693C}" type="presParOf" srcId="{6407FCFF-7A24-4E49-B03A-CBE455EEEDCD}" destId="{54908E67-EF27-4A64-80A4-76AAECDB2977}" srcOrd="4" destOrd="0" presId="urn:microsoft.com/office/officeart/2005/8/layout/hierarchy3"/>
    <dgm:cxn modelId="{F61A3ADD-EA3D-4457-B437-9DE608DC7EFC}" type="presParOf" srcId="{6407FCFF-7A24-4E49-B03A-CBE455EEEDCD}" destId="{8339AB08-727D-4176-A794-D61A2C2E4DAE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1C27223-1059-4771-8B11-F3F5BEF2EAF6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75A23C-2FC2-44FE-A2FD-AB2F3EF8AF46}" type="pres">
      <dgm:prSet presAssocID="{31C27223-1059-4771-8B11-F3F5BEF2EAF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8850702-5C35-4C28-A274-67EDFC1A62F4}" type="presOf" srcId="{31C27223-1059-4771-8B11-F3F5BEF2EAF6}" destId="{C275A23C-2FC2-44FE-A2FD-AB2F3EF8AF46}" srcOrd="0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0.64618</cdr:x>
      <cdr:y>0.58974</cdr:y>
    </cdr:from>
    <cdr:to>
      <cdr:x>0.98004</cdr:x>
      <cdr:y>0.88462</cdr:y>
    </cdr:to>
    <cdr:pic>
      <cdr:nvPicPr>
        <cdr:cNvPr id="2" name="Рисунок 1" descr="24_12_1.jpg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/>
        <a:stretch xmlns:a="http://schemas.openxmlformats.org/drawingml/2006/main">
          <a:fillRect/>
        </a:stretch>
      </cdr:blipFill>
      <cdr:spPr>
        <a:xfrm xmlns:a="http://schemas.openxmlformats.org/drawingml/2006/main">
          <a:off x="4286256" y="3286148"/>
          <a:ext cx="2214578" cy="1643074"/>
        </a:xfrm>
        <a:prstGeom xmlns:a="http://schemas.openxmlformats.org/drawingml/2006/main" prst="roundRect">
          <a:avLst>
            <a:gd name="adj" fmla="val 4167"/>
          </a:avLst>
        </a:prstGeom>
        <a:solidFill xmlns:a="http://schemas.openxmlformats.org/drawingml/2006/main">
          <a:srgbClr val="FFFFFF"/>
        </a:solidFill>
        <a:ln xmlns:a="http://schemas.openxmlformats.org/drawingml/2006/main" w="76200" cap="sq">
          <a:solidFill>
            <a:srgbClr val="EAEAEA"/>
          </a:solidFill>
          <a:miter lim="800000"/>
        </a:ln>
        <a:effectLst xmlns:a="http://schemas.openxmlformats.org/drawingml/2006/main">
          <a:reflection blurRad="12700" stA="33000" endPos="28000" dist="5000" dir="5400000" sy="-100000" algn="bl" rotWithShape="0"/>
        </a:effectLst>
        <a:scene3d xmlns:a="http://schemas.openxmlformats.org/drawingml/2006/main">
          <a:camera prst="orthographicFront"/>
          <a:lightRig rig="threePt" dir="t">
            <a:rot lat="0" lon="0" rev="2700000"/>
          </a:lightRig>
        </a:scene3d>
        <a:sp3d xmlns:a="http://schemas.openxmlformats.org/drawingml/2006/main" contourW="6350">
          <a:bevelT h="38100"/>
          <a:contourClr>
            <a:srgbClr val="C0C0C0"/>
          </a:contourClr>
        </a:sp3d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56CA5-55B8-49E2-BFDE-61F00D14F3C0}" type="datetimeFigureOut">
              <a:rPr lang="ru-RU" smtClean="0"/>
              <a:pPr/>
              <a:t>09.11.2018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2F3B4B-6660-4C16-9E4D-0B91DACC317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240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F3B4B-6660-4C16-9E4D-0B91DACC3177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F3B4B-6660-4C16-9E4D-0B91DACC3177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hart" Target="../charts/char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24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10" Type="http://schemas.openxmlformats.org/officeDocument/2006/relationships/image" Target="../media/image27.jpeg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26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13" Type="http://schemas.openxmlformats.org/officeDocument/2006/relationships/image" Target="../media/image29.jpeg"/><Relationship Id="rId3" Type="http://schemas.openxmlformats.org/officeDocument/2006/relationships/diagramLayout" Target="../diagrams/layout11.xml"/><Relationship Id="rId7" Type="http://schemas.openxmlformats.org/officeDocument/2006/relationships/image" Target="../media/image28.jpeg"/><Relationship Id="rId12" Type="http://schemas.microsoft.com/office/2007/relationships/diagramDrawing" Target="../diagrams/drawing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openxmlformats.org/officeDocument/2006/relationships/diagramColors" Target="../diagrams/colors12.xml"/><Relationship Id="rId5" Type="http://schemas.openxmlformats.org/officeDocument/2006/relationships/diagramColors" Target="../diagrams/colors11.xml"/><Relationship Id="rId15" Type="http://schemas.openxmlformats.org/officeDocument/2006/relationships/image" Target="../media/image31.jpeg"/><Relationship Id="rId10" Type="http://schemas.openxmlformats.org/officeDocument/2006/relationships/diagramQuickStyle" Target="../diagrams/quickStyle12.xml"/><Relationship Id="rId4" Type="http://schemas.openxmlformats.org/officeDocument/2006/relationships/diagramQuickStyle" Target="../diagrams/quickStyle11.xml"/><Relationship Id="rId9" Type="http://schemas.openxmlformats.org/officeDocument/2006/relationships/diagramLayout" Target="../diagrams/layout12.xml"/><Relationship Id="rId14" Type="http://schemas.openxmlformats.org/officeDocument/2006/relationships/image" Target="../media/image30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ipatovo.org/page.php?al=calculator" TargetMode="External"/><Relationship Id="rId2" Type="http://schemas.openxmlformats.org/officeDocument/2006/relationships/hyperlink" Target="http://ipatovo.org/list.php?c=openbudget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ipatovo.org/calc_files/distrib/windows/cacl_winx86.zip" TargetMode="Externa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0" name="Picture 6" descr="http://media1.santabanta.com/full1/Creative/Abstract/abstract-823a.jpg"/>
          <p:cNvPicPr>
            <a:picLocks noChangeAspect="1" noChangeArrowheads="1"/>
          </p:cNvPicPr>
          <p:nvPr/>
        </p:nvPicPr>
        <p:blipFill>
          <a:blip r:embed="rId2"/>
          <a:srcRect r="43750"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28604" y="6643702"/>
            <a:ext cx="5357850" cy="2714644"/>
          </a:xfrm>
          <a:effectLst>
            <a:outerShdw blurRad="228600" dist="50800" dir="5400000" sx="30000" sy="30000" algn="ctr" rotWithShape="0">
              <a:schemeClr val="bg1">
                <a:lumMod val="85000"/>
                <a:alpha val="66000"/>
              </a:schemeClr>
            </a:outerShdw>
          </a:effectLst>
        </p:spPr>
        <p:txBody>
          <a:bodyPr anchor="ctr">
            <a:normAutofit/>
          </a:bodyPr>
          <a:lstStyle/>
          <a:p>
            <a:pPr marL="0" indent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itchFamily="34" charset="0"/>
              </a:rPr>
              <a:t>О бюджете</a:t>
            </a:r>
          </a:p>
          <a:p>
            <a:pPr marL="0" indent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itchFamily="34" charset="0"/>
              </a:rPr>
              <a:t>Ипатовского муниципального района Ставропольского края </a:t>
            </a:r>
          </a:p>
          <a:p>
            <a:pPr marL="0" indent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itchFamily="34" charset="0"/>
              </a:rPr>
              <a:t>на 2017 год и на </a:t>
            </a:r>
          </a:p>
          <a:p>
            <a:pPr marL="0" indent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itchFamily="34" charset="0"/>
              </a:rPr>
              <a:t>плановый период</a:t>
            </a:r>
            <a:endParaRPr lang="en-US" sz="24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 Light" pitchFamily="34" charset="0"/>
            </a:endParaRPr>
          </a:p>
          <a:p>
            <a:pPr marL="0" indent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itchFamily="34" charset="0"/>
              </a:rPr>
              <a:t>2018 и 2019 годов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 Light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2653263">
            <a:off x="1145373" y="6506854"/>
            <a:ext cx="6858000" cy="553998"/>
          </a:xfrm>
          <a:prstGeom prst="rect">
            <a:avLst/>
          </a:prstGeom>
          <a:effectLst>
            <a:outerShdw blurRad="736600" dist="50800" dir="5400000" algn="ctr" rotWithShape="0">
              <a:srgbClr val="000000">
                <a:alpha val="40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 Light" pitchFamily="34" charset="0"/>
              </a:rPr>
              <a:t>ФИНАНСОВОЕ УПРАВЛЕНИЕ </a:t>
            </a:r>
            <a:r>
              <a:rPr lang="ru-RU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riad Pro Light" pitchFamily="34" charset="0"/>
              </a:rPr>
              <a:t> АДМИНИСТРАЦИИ </a:t>
            </a:r>
            <a:r>
              <a:rPr lang="ru-RU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 Light" pitchFamily="34" charset="0"/>
              </a:rPr>
              <a:t>ИПАТОВСКОГО </a:t>
            </a:r>
          </a:p>
          <a:p>
            <a:pPr algn="ctr">
              <a:defRPr/>
            </a:pPr>
            <a:r>
              <a:rPr lang="ru-RU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 Light" pitchFamily="34" charset="0"/>
              </a:rPr>
              <a:t>МУНИЦИПАЛЬНОГО РАЙОНА </a:t>
            </a:r>
            <a:r>
              <a:rPr lang="ru-RU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riad Pro Light" pitchFamily="34" charset="0"/>
              </a:rPr>
              <a:t>СТАВРОПОЛЬСКОГО </a:t>
            </a:r>
            <a:r>
              <a:rPr lang="ru-RU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 Light" pitchFamily="34" charset="0"/>
              </a:rPr>
              <a:t>КРАЯ</a:t>
            </a:r>
            <a:endParaRPr lang="ru-RU" sz="1500" dirty="0">
              <a:solidFill>
                <a:schemeClr val="tx1">
                  <a:lumMod val="75000"/>
                  <a:lumOff val="25000"/>
                </a:schemeClr>
              </a:solidFill>
              <a:latin typeface="Myriad Pro Light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2682004">
            <a:off x="-491328" y="2393550"/>
            <a:ext cx="808426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itchFamily="34" charset="0"/>
              </a:rPr>
              <a:t>БЮДЖЕТ ДЛЯ ГРАЖДАН</a:t>
            </a:r>
          </a:p>
          <a:p>
            <a:pPr>
              <a:defRPr/>
            </a:pPr>
            <a:r>
              <a:rPr lang="ru-RU" sz="5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itchFamily="34" charset="0"/>
              </a:rPr>
              <a:t>БУКЛЕТ</a:t>
            </a:r>
          </a:p>
          <a:p>
            <a:pPr>
              <a:defRPr/>
            </a:pPr>
            <a:r>
              <a:rPr lang="ru-RU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 Light" pitchFamily="34" charset="0"/>
              </a:rPr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 rot="2710948">
            <a:off x="1973923" y="1962974"/>
            <a:ext cx="54292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bg2">
                    <a:lumMod val="90000"/>
                  </a:schemeClr>
                </a:solidFill>
                <a:latin typeface="Myriad Pro Light" pitchFamily="34" charset="0"/>
              </a:rPr>
              <a:t>к Решению Совета Ипатовского муниципального района Ставропольского края от </a:t>
            </a:r>
            <a:endParaRPr lang="en-US" b="1" dirty="0" smtClean="0">
              <a:solidFill>
                <a:schemeClr val="bg2">
                  <a:lumMod val="90000"/>
                </a:schemeClr>
              </a:solidFill>
              <a:latin typeface="Myriad Pro Light" pitchFamily="34" charset="0"/>
            </a:endParaRPr>
          </a:p>
          <a:p>
            <a:pPr>
              <a:defRPr/>
            </a:pPr>
            <a:r>
              <a:rPr lang="ru-RU" b="1" dirty="0" smtClean="0">
                <a:solidFill>
                  <a:schemeClr val="bg2">
                    <a:lumMod val="90000"/>
                  </a:schemeClr>
                </a:solidFill>
                <a:latin typeface="Myriad Pro Light" pitchFamily="34" charset="0"/>
              </a:rPr>
              <a:t>13 декабря 2016 года № 79</a:t>
            </a:r>
            <a:endParaRPr lang="en-US" b="1" dirty="0" smtClean="0">
              <a:solidFill>
                <a:schemeClr val="bg2">
                  <a:lumMod val="90000"/>
                </a:schemeClr>
              </a:solidFill>
              <a:latin typeface="Myriad Pro Ligh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6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4" t="3296" r="14716"/>
          <a:stretch>
            <a:fillRect/>
          </a:stretch>
        </p:blipFill>
        <p:spPr>
          <a:xfrm rot="5400000">
            <a:off x="607210" y="1607336"/>
            <a:ext cx="5715042" cy="664371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642918" y="2571736"/>
            <a:ext cx="87048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500" b="1" spc="50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4500" b="1" spc="5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42918" y="4487024"/>
            <a:ext cx="87048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500" b="1" spc="50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4500" b="1" spc="5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42918" y="6449562"/>
            <a:ext cx="87048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500" b="1" spc="50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4500" b="1" spc="5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643182" y="4357686"/>
            <a:ext cx="38576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altLang="zh-CN" sz="1600" b="1" dirty="0">
                <a:solidFill>
                  <a:srgbClr val="1D61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Прогнозе социально-экономического развития </a:t>
            </a:r>
            <a:r>
              <a:rPr lang="ru-RU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Calibri" pitchFamily="34" charset="0"/>
              </a:rPr>
              <a:t>Ипатовского муниципального района Ставропольского края на 2016 год и на период  2017 и 2018 годов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2643182" y="6286512"/>
            <a:ext cx="38576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altLang="zh-CN" sz="1600" b="1" dirty="0">
                <a:solidFill>
                  <a:srgbClr val="1D61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itchFamily="18" charset="0"/>
                <a:cs typeface="Microsoft Sans Serif" pitchFamily="34" charset="0"/>
              </a:rPr>
              <a:t>Стратегии социально-экономического развития </a:t>
            </a:r>
            <a:r>
              <a:rPr lang="ru-RU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Times New Roman" pitchFamily="18" charset="0"/>
                <a:cs typeface="Microsoft Sans Serif" pitchFamily="34" charset="0"/>
              </a:rPr>
              <a:t>Ипатовского </a:t>
            </a:r>
            <a:r>
              <a:rPr lang="ru-RU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Times New Roman" pitchFamily="18" charset="0"/>
                <a:cs typeface="Microsoft Sans Serif" pitchFamily="34" charset="0"/>
              </a:rPr>
              <a:t>муниципального </a:t>
            </a:r>
            <a:r>
              <a:rPr lang="ru-RU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Times New Roman" pitchFamily="18" charset="0"/>
                <a:cs typeface="Microsoft Sans Serif" pitchFamily="34" charset="0"/>
              </a:rPr>
              <a:t>района Ставропольского края до 2020 года и на период до 2025 года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Microsoft Sans Serif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14620" y="2285984"/>
            <a:ext cx="37147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altLang="zh-CN" sz="1600" b="1" dirty="0">
                <a:solidFill>
                  <a:srgbClr val="1D61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Основных направлениях бюджетной и налоговой политики </a:t>
            </a:r>
            <a:r>
              <a:rPr lang="ru-RU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Calibri" pitchFamily="34" charset="0"/>
              </a:rPr>
              <a:t>Ипатовского муниципального района </a:t>
            </a:r>
            <a:r>
              <a:rPr lang="ru-RU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Calibri" pitchFamily="34" charset="0"/>
              </a:rPr>
              <a:t>Ставрополь-ского </a:t>
            </a:r>
            <a:r>
              <a:rPr lang="ru-RU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Calibri" pitchFamily="34" charset="0"/>
              </a:rPr>
              <a:t>края на </a:t>
            </a:r>
            <a:r>
              <a:rPr lang="ru-RU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Calibri" pitchFamily="34" charset="0"/>
              </a:rPr>
              <a:t>2017 </a:t>
            </a:r>
            <a:r>
              <a:rPr lang="ru-RU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Calibri" pitchFamily="34" charset="0"/>
              </a:rPr>
              <a:t>год и плановый период </a:t>
            </a:r>
            <a:r>
              <a:rPr lang="ru-RU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Calibri" pitchFamily="34" charset="0"/>
              </a:rPr>
              <a:t>2018 </a:t>
            </a:r>
            <a:r>
              <a:rPr lang="ru-RU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Calibri" pitchFamily="34" charset="0"/>
              </a:rPr>
              <a:t>и </a:t>
            </a:r>
            <a:r>
              <a:rPr lang="ru-RU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Calibri" pitchFamily="34" charset="0"/>
              </a:rPr>
              <a:t>2019 </a:t>
            </a:r>
            <a:r>
              <a:rPr lang="ru-RU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Calibri" pitchFamily="34" charset="0"/>
              </a:rPr>
              <a:t>годов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6858000" cy="923330"/>
          </a:xfrm>
          <a:prstGeom prst="rect">
            <a:avLst/>
          </a:prstGeom>
          <a:solidFill>
            <a:srgbClr val="990033"/>
          </a:solidFill>
          <a:effectLst>
            <a:outerShdw blurRad="965200" dist="50800" dir="5400000" algn="ctr" rotWithShape="0">
              <a:srgbClr val="000000">
                <a:alpha val="47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СОСТАВЛЕНИЕ ПРОЕКТА МЕСТНОГО БЮДЖЕТА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2017 ГОД И НА ПЛАНОВЫЙ ПЕРИОД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И 2019 ГОДОВ ОСНОВЫВАЕТСЯ НА: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300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gray">
          <a:xfrm>
            <a:off x="-8573" y="1524000"/>
            <a:ext cx="6866573" cy="7620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noProof="1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74754" name="Picture 2" descr="&amp;Ecy;&amp;tcy;&amp;acy;&amp;pcy;&amp;ycy; &amp;ucy;&amp;tcy;&amp;vcy;&amp;iecy;&amp;rcy;&amp;zhcy;&amp;dcy;&amp;iecy;&amp;ncy;&amp;icy;&amp;yacy; &amp;bcy;&amp;yucy;&amp;dcy;&amp;zhcy;&amp;iecy;&amp;tcy;&amp;acy;"/>
          <p:cNvPicPr>
            <a:picLocks noChangeAspect="1" noChangeArrowheads="1"/>
          </p:cNvPicPr>
          <p:nvPr/>
        </p:nvPicPr>
        <p:blipFill>
          <a:blip r:embed="rId2"/>
          <a:srcRect t="18535" b="1945"/>
          <a:stretch>
            <a:fillRect/>
          </a:stretch>
        </p:blipFill>
        <p:spPr bwMode="auto">
          <a:xfrm>
            <a:off x="97540" y="915599"/>
            <a:ext cx="6679145" cy="82284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0"/>
            <a:ext cx="6858000" cy="923330"/>
          </a:xfrm>
          <a:prstGeom prst="rect">
            <a:avLst/>
          </a:prstGeom>
          <a:solidFill>
            <a:srgbClr val="990033"/>
          </a:solidFill>
          <a:effectLst>
            <a:outerShdw blurRad="965200" dist="50800" dir="5400000" algn="ctr" rotWithShape="0">
              <a:srgbClr val="000000">
                <a:alpha val="47000"/>
              </a:srgbClr>
            </a:outerShdw>
          </a:effectLst>
        </p:spPr>
        <p:txBody>
          <a:bodyPr wrap="square" rtlCol="0">
            <a:spAutoFit/>
          </a:bodyPr>
          <a:lstStyle/>
          <a:p>
            <a:pPr>
              <a:defRPr/>
            </a:pPr>
            <a:endParaRPr lang="en-US" b="1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ЭТАПЫ ФОРМИРОВАНИЯ ПРОЕКТА БЮДЖЕТА</a:t>
            </a:r>
            <a:endParaRPr lang="en-US" b="1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defRPr/>
            </a:pPr>
            <a:endParaRPr lang="ru-RU" b="1" dirty="0">
              <a:ln w="11430"/>
              <a:solidFill>
                <a:srgbClr val="1D617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39944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61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3" descr="C:\Users\ippega\Documents\Откроытый бюджет\Бюджет для граждан\Без имени-1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lum bright="100000" contrast="100000"/>
          </a:blip>
          <a:srcRect t="43893"/>
          <a:stretch>
            <a:fillRect/>
          </a:stretch>
        </p:blipFill>
        <p:spPr bwMode="auto">
          <a:xfrm>
            <a:off x="71414" y="6786578"/>
            <a:ext cx="6715172" cy="2374236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0" y="0"/>
            <a:ext cx="6858000" cy="923330"/>
          </a:xfrm>
          <a:prstGeom prst="rect">
            <a:avLst/>
          </a:prstGeom>
          <a:solidFill>
            <a:srgbClr val="990033"/>
          </a:solidFill>
          <a:effectLst>
            <a:outerShdw blurRad="381000" dist="50800" dir="5400000" algn="ctr" rotWithShape="0">
              <a:srgbClr val="000000">
                <a:alpha val="73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ФАКТОРЫ, ВЛИЯЮЩИЕ НА СТРУКТУРУ РАСХОДОВ БЮДЖЕТА ИПАТОВСКОГО МУНИЦИПАЛЬНОГО РАЙОНА 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СТАВРОПОЛЬСКОГО КРАЯ</a:t>
            </a:r>
            <a:endParaRPr lang="ru-RU" b="1" dirty="0">
              <a:ln w="1143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051" name="Picture 3" descr="C:\Users\ippega\Documents\Откроытый бюджет\Бюджет для граждан\ntcn\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90" y="1285852"/>
            <a:ext cx="6500858" cy="5013786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429132" y="2911464"/>
            <a:ext cx="20002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schemeClr val="bg1"/>
                </a:solidFill>
              </a:rPr>
              <a:t>Создание электронной библиотеки в сети «Интернет»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176454" y="2895588"/>
            <a:ext cx="25590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Увеличение 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количества игрового, 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спортивного инвентаря и прочего оборудования для обеспечения внеурочной занятости детей и подростков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1590" y="5605470"/>
            <a:ext cx="239956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schemeClr val="bg1"/>
                </a:solidFill>
              </a:rPr>
              <a:t>Повышение уровня образовательно-воспитательного процесса 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lvl="0" algn="ctr"/>
            <a:r>
              <a:rPr lang="ru-RU" sz="1400" b="1" dirty="0" smtClean="0">
                <a:solidFill>
                  <a:schemeClr val="bg1"/>
                </a:solidFill>
              </a:rPr>
              <a:t>в </a:t>
            </a:r>
            <a:r>
              <a:rPr lang="ru-RU" sz="1400" b="1" dirty="0">
                <a:solidFill>
                  <a:schemeClr val="bg1"/>
                </a:solidFill>
              </a:rPr>
              <a:t>образовательных организациях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77790" y="2974951"/>
            <a:ext cx="22145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Улучшение материально-технической базы образовательных учреждений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344994" y="5643570"/>
            <a:ext cx="221602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schemeClr val="bg1"/>
                </a:solidFill>
              </a:rPr>
              <a:t>Увеличение культурно-развлекательных программ для детей и подростков на бесплатной основе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559044" y="5592770"/>
            <a:ext cx="181779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 smtClean="0">
                <a:solidFill>
                  <a:schemeClr val="bg1"/>
                </a:solidFill>
              </a:rPr>
              <a:t>Комплектование библиотек научно-познавательной и энциклопедической литературой</a:t>
            </a:r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16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517586"/>
              </p:ext>
            </p:extLst>
          </p:nvPr>
        </p:nvGraphicFramePr>
        <p:xfrm>
          <a:off x="26102" y="3951524"/>
          <a:ext cx="6786563" cy="510515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232414"/>
                <a:gridCol w="874998"/>
                <a:gridCol w="732357"/>
                <a:gridCol w="964413"/>
                <a:gridCol w="1017992"/>
                <a:gridCol w="964389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ПОКАЗАТЕЛИ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ЕД.</a:t>
                      </a:r>
                      <a:endParaRPr lang="en-US" sz="1200" dirty="0" smtClean="0"/>
                    </a:p>
                    <a:p>
                      <a:pPr algn="ctr"/>
                      <a:r>
                        <a:rPr lang="ru-RU" sz="1050" dirty="0" smtClean="0"/>
                        <a:t>ИЗМЕРЕНИЯ</a:t>
                      </a:r>
                      <a:endParaRPr lang="ru-RU" sz="105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2015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2016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2017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2018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</a:tr>
              <a:tr h="31338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Численность населения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тыс.чел.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59,60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60,00-60,50</a:t>
                      </a: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60,50-61,00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61,00-61,70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</a:tr>
              <a:tr h="105062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Объем отгруженных товаров собственного производства, выполненных работ и услуг собственными силами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млн.руб.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950,00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960,00-1000,00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1040,00-1080,00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1140,00-1180,00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</a:tr>
              <a:tr h="56483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Индекс потребительских цен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% к предыду</a:t>
                      </a:r>
                      <a:r>
                        <a:rPr lang="en-US" sz="1200" dirty="0" smtClean="0"/>
                        <a:t>-</a:t>
                      </a:r>
                      <a:endParaRPr lang="ru-RU" sz="1200" dirty="0" smtClean="0"/>
                    </a:p>
                    <a:p>
                      <a:pPr algn="ctr"/>
                      <a:r>
                        <a:rPr lang="ru-RU" sz="1200" dirty="0" smtClean="0"/>
                        <a:t>щему году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107,2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105,0-105,10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104,30-104,40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104,20-104,10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</a:tr>
              <a:tr h="47215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Уровень безработицы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%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10,0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10,0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10,0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10,0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</a:tr>
              <a:tr h="35427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Среднемесячная</a:t>
                      </a:r>
                      <a:r>
                        <a:rPr lang="ru-RU" sz="1200" baseline="0" dirty="0" smtClean="0"/>
                        <a:t>  заработная плата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руб.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20550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21410-21600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22000-22200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22100-22300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</a:tr>
              <a:tr h="48036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Прожиточный минимум для трудоспособного населения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руб.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8346,00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8700,00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9200,00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10427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</a:tr>
              <a:tr h="43274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Средний размер трудовой пенсии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руб.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10471,22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10994,00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11543,00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12042,00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 marL="68580" marR="68580" marT="60960" marB="60960"/>
                </a:tc>
              </a:tr>
              <a:tr h="62614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Объем жилищного строительства индивидуальным сектором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тыс. кв. м. в общей площади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4,3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3,5-4,3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3,7-4,5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3,8-4,8</a:t>
                      </a:r>
                      <a:endParaRPr lang="ru-RU" sz="1200" dirty="0"/>
                    </a:p>
                  </a:txBody>
                  <a:tcPr marL="68580" marR="68580" marT="60960" marB="60960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-32"/>
            <a:ext cx="6858000" cy="857256"/>
          </a:xfrm>
          <a:prstGeom prst="rect">
            <a:avLst/>
          </a:prstGeom>
          <a:solidFill>
            <a:srgbClr val="1D617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929066" y="-714412"/>
            <a:ext cx="6858000" cy="5715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rtDeco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dirty="0">
                <a:ln w="11430"/>
                <a:solidFill>
                  <a:srgbClr val="1D61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ПОКАЗАТЕЛИ СОЦИАЛЬНО-ЭКОНОМИЧЕСКОГО  РАЗВИТИЯ  ИПАТОВСКОГО  МУНИЦИПАЛЬНОГО РАЙОНА СТАВРОПОЛЬСКОГО КРАЯ</a:t>
            </a:r>
          </a:p>
        </p:txBody>
      </p:sp>
      <p:pic>
        <p:nvPicPr>
          <p:cNvPr id="72706" name="Picture 2" descr="&amp;Fcy;&amp;acy;&amp;kcy;&amp;tcy;&amp;y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20519"/>
            <a:ext cx="6858000" cy="3082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6858000" cy="923330"/>
          </a:xfrm>
          <a:prstGeom prst="rect">
            <a:avLst/>
          </a:prstGeom>
          <a:solidFill>
            <a:srgbClr val="990033"/>
          </a:solidFill>
          <a:effectLst>
            <a:outerShdw blurRad="571500" dist="50800" dir="5400000" sx="83000" sy="83000" algn="ctr" rotWithShape="0">
              <a:srgbClr val="000000">
                <a:alpha val="71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ОСНОВНЫЕ ПОКАЗАТЕЛИ СОЦИАЛЬНО-ЭКОНОМИЧЕСКОГО  РАЗВИТИЯ  ИПАТОВСКОГО  МУНИЦИПАЛЬНОГО РАЙОНА СТАВРОПОЛЬСКОГО КРАЯ</a:t>
            </a:r>
            <a:endParaRPr lang="ru-RU" b="1" dirty="0">
              <a:ln w="1143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143000" y="1862667"/>
          <a:ext cx="4572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Object 46"/>
          <p:cNvGraphicFramePr>
            <a:graphicFrameLocks noChangeAspect="1"/>
          </p:cNvGraphicFramePr>
          <p:nvPr/>
        </p:nvGraphicFramePr>
        <p:xfrm>
          <a:off x="111018" y="1186625"/>
          <a:ext cx="6617584" cy="7610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6858000" cy="923330"/>
          </a:xfrm>
          <a:prstGeom prst="rect">
            <a:avLst/>
          </a:prstGeom>
          <a:solidFill>
            <a:srgbClr val="990033"/>
          </a:solidFill>
          <a:effectLst>
            <a:outerShdw blurRad="749300" dist="50800" dir="5400000" sx="99000" sy="99000" algn="ctr" rotWithShape="0">
              <a:srgbClr val="000000">
                <a:alpha val="29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ДИНАМИКА ДОХОДНОЙ И РАСХОДНОЙ ЧАСТИ БЮДЖЕТА ИПАТОВСКОГО МУНИЦИПАЛЬНОГО РАЙОНА 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СТАВРОПОЛЬСКОГО КРАЯ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Object 45"/>
          <p:cNvGraphicFramePr>
            <a:graphicFrameLocks noGrp="1" noChangeAspect="1"/>
          </p:cNvGraphicFramePr>
          <p:nvPr>
            <p:ph idx="1"/>
          </p:nvPr>
        </p:nvGraphicFramePr>
        <p:xfrm>
          <a:off x="-32273" y="1785918"/>
          <a:ext cx="6858001" cy="6786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967837" y="5393745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965075,20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60919" y="6858017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261239,65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26410" y="3039554"/>
            <a:ext cx="9108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72059,00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474180" y="5393745"/>
            <a:ext cx="1017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943490,47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00306" y="6858017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261914,00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000504" y="5357819"/>
            <a:ext cx="10090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884099,22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000504" y="6858017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260429,58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50810" y="3121216"/>
            <a:ext cx="9108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52479,00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68431" y="5407232"/>
            <a:ext cx="1071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922824,02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513765" y="6858017"/>
            <a:ext cx="1038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270330,15</a:t>
            </a:r>
          </a:p>
        </p:txBody>
      </p:sp>
      <p:sp>
        <p:nvSpPr>
          <p:cNvPr id="49" name="Стрелка вправо 48"/>
          <p:cNvSpPr/>
          <p:nvPr/>
        </p:nvSpPr>
        <p:spPr>
          <a:xfrm>
            <a:off x="1753655" y="2655875"/>
            <a:ext cx="857256" cy="536186"/>
          </a:xfrm>
          <a:prstGeom prst="rightArrow">
            <a:avLst>
              <a:gd name="adj1" fmla="val 56728"/>
              <a:gd name="adj2" fmla="val 71245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</a:rPr>
              <a:t>-</a:t>
            </a:r>
            <a:r>
              <a:rPr lang="ru-RU" sz="900" b="1" dirty="0" smtClean="0">
                <a:solidFill>
                  <a:schemeClr val="bg1"/>
                </a:solidFill>
              </a:rPr>
              <a:t>48,4%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50" name="Стрелка вправо 49"/>
          <p:cNvSpPr/>
          <p:nvPr/>
        </p:nvSpPr>
        <p:spPr>
          <a:xfrm>
            <a:off x="1753655" y="7072332"/>
            <a:ext cx="775129" cy="571504"/>
          </a:xfrm>
          <a:prstGeom prst="rightArrow">
            <a:avLst/>
          </a:prstGeom>
          <a:solidFill>
            <a:srgbClr val="8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-0,3%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68498" y="1571605"/>
            <a:ext cx="857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1D6171"/>
                </a:solidFill>
              </a:rPr>
              <a:t>тыс.руб</a:t>
            </a:r>
            <a:r>
              <a:rPr lang="ru-RU" dirty="0" smtClean="0">
                <a:solidFill>
                  <a:srgbClr val="1D6171"/>
                </a:solidFill>
              </a:rPr>
              <a:t>.</a:t>
            </a:r>
            <a:endParaRPr lang="ru-RU" dirty="0">
              <a:solidFill>
                <a:srgbClr val="1D6171"/>
              </a:solidFill>
            </a:endParaRPr>
          </a:p>
        </p:txBody>
      </p:sp>
      <p:sp>
        <p:nvSpPr>
          <p:cNvPr id="52" name="Стрелка вправо 51"/>
          <p:cNvSpPr/>
          <p:nvPr/>
        </p:nvSpPr>
        <p:spPr>
          <a:xfrm>
            <a:off x="1753655" y="5786447"/>
            <a:ext cx="804319" cy="642942"/>
          </a:xfrm>
          <a:prstGeom prst="rightArrow">
            <a:avLst>
              <a:gd name="adj1" fmla="val 50000"/>
              <a:gd name="adj2" fmla="val 60780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-</a:t>
            </a:r>
            <a:r>
              <a:rPr lang="ru-RU" sz="1200" b="1" dirty="0" smtClean="0">
                <a:solidFill>
                  <a:schemeClr val="bg1"/>
                </a:solidFill>
              </a:rPr>
              <a:t>2,2%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54" name="Стрелка вправо 53"/>
          <p:cNvSpPr/>
          <p:nvPr/>
        </p:nvSpPr>
        <p:spPr>
          <a:xfrm>
            <a:off x="3253853" y="5800183"/>
            <a:ext cx="798881" cy="629206"/>
          </a:xfrm>
          <a:prstGeom prst="rightArrow">
            <a:avLst>
              <a:gd name="adj1" fmla="val 50000"/>
              <a:gd name="adj2" fmla="val 60780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-</a:t>
            </a:r>
            <a:r>
              <a:rPr lang="en-US" sz="1100" b="1" dirty="0" smtClean="0">
                <a:solidFill>
                  <a:schemeClr val="bg1"/>
                </a:solidFill>
              </a:rPr>
              <a:t>6,3</a:t>
            </a:r>
            <a:r>
              <a:rPr lang="ru-RU" sz="1200" b="1" dirty="0" smtClean="0">
                <a:solidFill>
                  <a:schemeClr val="bg1"/>
                </a:solidFill>
              </a:rPr>
              <a:t>%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55" name="Стрелка вправо 54"/>
          <p:cNvSpPr/>
          <p:nvPr/>
        </p:nvSpPr>
        <p:spPr>
          <a:xfrm>
            <a:off x="4754051" y="5800183"/>
            <a:ext cx="831130" cy="629206"/>
          </a:xfrm>
          <a:prstGeom prst="rightArrow">
            <a:avLst>
              <a:gd name="adj1" fmla="val 50000"/>
              <a:gd name="adj2" fmla="val 60780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bg1"/>
                </a:solidFill>
              </a:rPr>
              <a:t>+4,4</a:t>
            </a:r>
            <a:r>
              <a:rPr lang="ru-RU" sz="1100" b="1" dirty="0" smtClean="0">
                <a:solidFill>
                  <a:schemeClr val="bg1"/>
                </a:solidFill>
              </a:rPr>
              <a:t>%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56" name="Стрелка вправо 55"/>
          <p:cNvSpPr/>
          <p:nvPr/>
        </p:nvSpPr>
        <p:spPr>
          <a:xfrm>
            <a:off x="3182415" y="7072331"/>
            <a:ext cx="846567" cy="571504"/>
          </a:xfrm>
          <a:prstGeom prst="rightArrow">
            <a:avLst/>
          </a:prstGeom>
          <a:solidFill>
            <a:srgbClr val="8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-0,</a:t>
            </a:r>
            <a:r>
              <a:rPr lang="en-US" sz="1200" b="1" dirty="0" smtClean="0">
                <a:solidFill>
                  <a:schemeClr val="bg1"/>
                </a:solidFill>
              </a:rPr>
              <a:t>6</a:t>
            </a:r>
            <a:r>
              <a:rPr lang="ru-RU" sz="1200" b="1" dirty="0" smtClean="0">
                <a:solidFill>
                  <a:schemeClr val="bg1"/>
                </a:solidFill>
              </a:rPr>
              <a:t>%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57" name="Стрелка вправо 56"/>
          <p:cNvSpPr/>
          <p:nvPr/>
        </p:nvSpPr>
        <p:spPr>
          <a:xfrm>
            <a:off x="4825489" y="7072331"/>
            <a:ext cx="775129" cy="572914"/>
          </a:xfrm>
          <a:prstGeom prst="rightArrow">
            <a:avLst/>
          </a:prstGeom>
          <a:solidFill>
            <a:srgbClr val="8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+3</a:t>
            </a:r>
            <a:r>
              <a:rPr lang="ru-RU" sz="1200" b="1" dirty="0" smtClean="0">
                <a:solidFill>
                  <a:schemeClr val="bg1"/>
                </a:solidFill>
              </a:rPr>
              <a:t>,</a:t>
            </a:r>
            <a:r>
              <a:rPr lang="en-US" sz="1200" b="1" dirty="0" smtClean="0">
                <a:solidFill>
                  <a:schemeClr val="bg1"/>
                </a:solidFill>
              </a:rPr>
              <a:t>8</a:t>
            </a:r>
            <a:r>
              <a:rPr lang="ru-RU" sz="1200" b="1" dirty="0" smtClean="0">
                <a:solidFill>
                  <a:schemeClr val="bg1"/>
                </a:solidFill>
              </a:rPr>
              <a:t>%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58" name="Стрелка вправо 57"/>
          <p:cNvSpPr/>
          <p:nvPr/>
        </p:nvSpPr>
        <p:spPr>
          <a:xfrm>
            <a:off x="3429000" y="2973513"/>
            <a:ext cx="738058" cy="455479"/>
          </a:xfrm>
          <a:prstGeom prst="rightArrow">
            <a:avLst>
              <a:gd name="adj1" fmla="val 56728"/>
              <a:gd name="adj2" fmla="val 71245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</a:rPr>
              <a:t>-24</a:t>
            </a:r>
            <a:r>
              <a:rPr lang="ru-RU" sz="900" b="1" dirty="0" smtClean="0">
                <a:solidFill>
                  <a:schemeClr val="bg1"/>
                </a:solidFill>
              </a:rPr>
              <a:t>,</a:t>
            </a:r>
            <a:r>
              <a:rPr lang="en-US" sz="900" b="1" dirty="0" smtClean="0">
                <a:solidFill>
                  <a:schemeClr val="bg1"/>
                </a:solidFill>
              </a:rPr>
              <a:t>4 </a:t>
            </a:r>
            <a:r>
              <a:rPr lang="ru-RU" sz="900" b="1" dirty="0" smtClean="0">
                <a:solidFill>
                  <a:schemeClr val="bg1"/>
                </a:solidFill>
              </a:rPr>
              <a:t>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73960" y="2772987"/>
            <a:ext cx="9640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bg1"/>
                </a:solidFill>
              </a:rPr>
              <a:t>139579,00</a:t>
            </a:r>
            <a:endParaRPr lang="ru-RU" sz="1300" b="1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000504" y="3299179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54473,00</a:t>
            </a:r>
          </a:p>
        </p:txBody>
      </p:sp>
      <p:sp>
        <p:nvSpPr>
          <p:cNvPr id="62" name="Стрелка вправо 61"/>
          <p:cNvSpPr/>
          <p:nvPr/>
        </p:nvSpPr>
        <p:spPr>
          <a:xfrm>
            <a:off x="4857760" y="3279631"/>
            <a:ext cx="685806" cy="344126"/>
          </a:xfrm>
          <a:prstGeom prst="rightArrow">
            <a:avLst>
              <a:gd name="adj1" fmla="val 56728"/>
              <a:gd name="adj2" fmla="val 71245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</a:rPr>
              <a:t>-3</a:t>
            </a:r>
            <a:r>
              <a:rPr lang="ru-RU" sz="900" b="1" dirty="0" smtClean="0">
                <a:solidFill>
                  <a:schemeClr val="bg1"/>
                </a:solidFill>
              </a:rPr>
              <a:t>,</a:t>
            </a:r>
            <a:r>
              <a:rPr lang="en-US" sz="900" b="1" dirty="0" smtClean="0">
                <a:solidFill>
                  <a:schemeClr val="bg1"/>
                </a:solidFill>
              </a:rPr>
              <a:t>7 </a:t>
            </a:r>
            <a:r>
              <a:rPr lang="ru-RU" sz="900" b="1" dirty="0" smtClean="0">
                <a:solidFill>
                  <a:schemeClr val="bg1"/>
                </a:solidFill>
              </a:rPr>
              <a:t>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0" y="0"/>
            <a:ext cx="6858000" cy="923330"/>
          </a:xfrm>
          <a:prstGeom prst="rect">
            <a:avLst/>
          </a:prstGeom>
          <a:solidFill>
            <a:srgbClr val="990033"/>
          </a:solidFill>
          <a:effectLst>
            <a:outerShdw blurRad="6350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Доходы бюджета Ипатовского муниципального района Ставропольского края на 2017 год и на плановый период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2018 и 2019 годов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03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85728" y="1357290"/>
          <a:ext cx="6429420" cy="7072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0"/>
            <a:ext cx="6858000" cy="923330"/>
          </a:xfrm>
          <a:prstGeom prst="rect">
            <a:avLst/>
          </a:prstGeom>
          <a:solidFill>
            <a:srgbClr val="990033"/>
          </a:solidFill>
          <a:effectLst>
            <a:outerShdw blurRad="5969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en-US" sz="9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каких поступлений формируются доходы бюджета муниципального района?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143000" y="1862667"/>
          <a:ext cx="4572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1" name="Содержимое 3"/>
          <p:cNvGraphicFramePr>
            <a:graphicFrameLocks/>
          </p:cNvGraphicFramePr>
          <p:nvPr/>
        </p:nvGraphicFramePr>
        <p:xfrm>
          <a:off x="-12700" y="1004285"/>
          <a:ext cx="6858000" cy="7603266"/>
        </p:xfrm>
        <a:graphic>
          <a:graphicData uri="http://schemas.openxmlformats.org/drawingml/2006/table">
            <a:tbl>
              <a:tblPr firstRow="1" firstCol="1">
                <a:tableStyleId>{9DCAF9ED-07DC-4A11-8D7F-57B35C25682E}</a:tableStyleId>
              </a:tblPr>
              <a:tblGrid>
                <a:gridCol w="2928933"/>
                <a:gridCol w="857256"/>
                <a:gridCol w="1000132"/>
                <a:gridCol w="1071570"/>
                <a:gridCol w="1000109"/>
              </a:tblGrid>
              <a:tr h="361856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kern="1200" baseline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Налоги и сборы,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установленные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законодательством </a:t>
                      </a:r>
                    </a:p>
                    <a:p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Уровни бюджета</a:t>
                      </a:r>
                      <a:endParaRPr lang="ru-RU" sz="12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141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Федеральный бюджет</a:t>
                      </a:r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Краевой бюджет</a:t>
                      </a:r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Бюджет муниципального района</a:t>
                      </a:r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Бюджеты городского и сельских поселений</a:t>
                      </a:r>
                      <a:endParaRPr lang="ru-RU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</a:tr>
              <a:tr h="34531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Налог на доходы физических лиц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57,43%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33,55%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9,02%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63965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Акцизы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28%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72%(перераспределение на районы)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0,1144%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0,0085-0,0466%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32541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Единый налог на вмененный доход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31839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Единый сельскохозяйственный налог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50%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50%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327621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Налог на имущество физических лиц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32319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Земельный налог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34088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Госпошлина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63965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Арендная плата за земельные участки, собственность на которые не разграничена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1163011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Арендная плата за использование имущества, находящегося 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dirty="0" smtClean="0"/>
                        <a:t> в собственности муниципального</a:t>
                      </a:r>
                      <a:r>
                        <a:rPr lang="ru-RU" sz="1200" baseline="0" dirty="0" smtClean="0"/>
                        <a:t> района</a:t>
                      </a:r>
                      <a:endParaRPr lang="ru-RU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dirty="0" smtClean="0"/>
                        <a:t> в собственности городского или сельских поселений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/>
                    </a:p>
                    <a:p>
                      <a:pPr algn="ctr"/>
                      <a:endParaRPr lang="ru-RU" sz="1200" dirty="0" smtClean="0"/>
                    </a:p>
                    <a:p>
                      <a:pPr algn="ctr"/>
                      <a:r>
                        <a:rPr lang="ru-RU" sz="1200" dirty="0" smtClean="0"/>
                        <a:t>100%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/>
                    </a:p>
                    <a:p>
                      <a:pPr algn="ctr"/>
                      <a:endParaRPr lang="ru-RU" sz="1200" dirty="0" smtClean="0"/>
                    </a:p>
                    <a:p>
                      <a:pPr algn="ctr"/>
                      <a:endParaRPr lang="ru-RU" sz="1200" dirty="0" smtClean="0"/>
                    </a:p>
                    <a:p>
                      <a:pPr algn="ctr"/>
                      <a:endParaRPr lang="ru-RU" sz="1200" dirty="0" smtClean="0"/>
                    </a:p>
                    <a:p>
                      <a:pPr algn="ctr"/>
                      <a:r>
                        <a:rPr lang="ru-RU" sz="1200" dirty="0" smtClean="0"/>
                        <a:t>100%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50570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Плата за негативное воздействие на окружающую среду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40%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55%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63965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Доходы от продажи имущества: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200" dirty="0" smtClean="0"/>
                        <a:t>собственность мунрайона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200" dirty="0" smtClean="0"/>
                        <a:t> собственность поселения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/>
                    </a:p>
                    <a:p>
                      <a:pPr algn="ctr"/>
                      <a:endParaRPr lang="ru-RU" sz="1200" dirty="0" smtClean="0"/>
                    </a:p>
                    <a:p>
                      <a:pPr algn="ctr"/>
                      <a:r>
                        <a:rPr lang="ru-RU" sz="1200" dirty="0" smtClean="0"/>
                        <a:t>100%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648664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Штрафы зачисляемые: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200" dirty="0" smtClean="0"/>
                        <a:t>в бюджет мунрайона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200" dirty="0" smtClean="0"/>
                        <a:t> в бюджеты поселений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100%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/>
                    </a:p>
                    <a:p>
                      <a:pPr algn="ctr"/>
                      <a:endParaRPr lang="ru-RU" sz="1200" dirty="0" smtClean="0"/>
                    </a:p>
                    <a:p>
                      <a:pPr algn="ctr"/>
                      <a:r>
                        <a:rPr lang="ru-RU" sz="1200" dirty="0" smtClean="0"/>
                        <a:t>100%</a:t>
                      </a:r>
                      <a:endParaRPr lang="ru-RU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0" y="8715404"/>
            <a:ext cx="685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200" dirty="0" smtClean="0"/>
              <a:t>% отчисления в разные уровни бюджета указан в условиях 2016 года</a:t>
            </a:r>
            <a:endParaRPr lang="ru-RU" sz="1200" dirty="0"/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0" y="0"/>
            <a:ext cx="6858000" cy="857224"/>
          </a:xfrm>
          <a:prstGeom prst="rect">
            <a:avLst/>
          </a:prstGeom>
          <a:solidFill>
            <a:srgbClr val="990033"/>
          </a:solidFill>
          <a:effectLst>
            <a:outerShdw blurRad="825500" dist="50800" dir="5400000" sx="44000" sy="44000" algn="ctr" rotWithShape="0">
              <a:srgbClr val="000000">
                <a:alpha val="43137"/>
              </a:srgbClr>
            </a:outerShdw>
          </a:effectLst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Как зачисляются налоги в бюджет муниципального района?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858000" cy="1071538"/>
          </a:xfrm>
          <a:solidFill>
            <a:srgbClr val="A50021"/>
          </a:solidFill>
          <a:effectLst>
            <a:outerShdw blurRad="596900" dist="50800" dir="5400000" algn="ctr" rotWithShape="0">
              <a:srgbClr val="000000">
                <a:alpha val="43137"/>
              </a:srgbClr>
            </a:outerShdw>
          </a:effectLst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НАЛОГОВЫХ И НЕНАЛОГОВЫХ ДОХОДОВ БЮДЖЕТА ИПАТОВСКОГО МУНИЦИПАЛЬНОГО РАЙОНА СТАВРОПОЛЬСКОГО КРАЯ НА 2017 ГОД И НА ПЛАНОВЫЙ ПЕРИОД 2018 И 2019 ГОДОВ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1497387"/>
              </p:ext>
            </p:extLst>
          </p:nvPr>
        </p:nvGraphicFramePr>
        <p:xfrm>
          <a:off x="26102" y="1116027"/>
          <a:ext cx="6786586" cy="795656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15575"/>
                <a:gridCol w="985153"/>
                <a:gridCol w="1039884"/>
                <a:gridCol w="1039884"/>
                <a:gridCol w="985153"/>
                <a:gridCol w="820937"/>
              </a:tblGrid>
              <a:tr h="54537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ИСТОЧНИКИ </a:t>
                      </a:r>
                    </a:p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ДОХОДОВ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405" marR="59405" marT="52804" marB="52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факт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405" marR="59405" marT="52804" marB="52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 год</a:t>
                      </a:r>
                    </a:p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ожидаемое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405" marR="59405" marT="52804" marB="52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 год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405" marR="59405" marT="52804" marB="52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 год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405" marR="59405" marT="52804" marB="528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 год</a:t>
                      </a:r>
                      <a:endParaRPr lang="ru-RU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405" marR="59405" marT="52804" marB="52804" anchor="ctr"/>
                </a:tc>
              </a:tr>
              <a:tr h="48854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НАЛОГОВЫЕ ДОХОДЫ в т.ч.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405" marR="59405" marT="52804" marB="52804" horzOverflow="overflow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kern="1200" dirty="0" smtClean="0"/>
                        <a:t>174767,82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9405" marR="59405" marT="52804" marB="52804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188205,39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192785,28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198576,48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207992,05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</a:tr>
              <a:tr h="32816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акцизы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405" marR="59405" marT="52804" marB="52804" horzOverflow="overflow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kern="1200" dirty="0" smtClean="0"/>
                        <a:t>5740,53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405" marR="59405" marT="52804" marB="52804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7800,72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5050,28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5050,28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5254,15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</a:tr>
              <a:tr h="48854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налог на доходы физических лиц 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405" marR="59405" marT="52804" marB="52804" horzOverflow="overflow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130784,46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9405" marR="59405" marT="52804" marB="52804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140129,9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144823,00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148556,70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155836,40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</a:tr>
              <a:tr h="4536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единый налог на вмененный доход 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405" marR="59405" marT="52804" marB="52804" horzOverflow="overflow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30979,09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30985,37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32558,00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34121,00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35588,00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</a:tr>
              <a:tr h="6260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единый сельскохозяйственный налог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405" marR="59405" marT="52804" marB="52804" horzOverflow="overflow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3160,39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4287,00</a:t>
                      </a:r>
                      <a:endParaRPr lang="ru-RU" sz="14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4790,00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5019,50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5235,50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</a:tr>
              <a:tr h="4536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патентная система налогообложения</a:t>
                      </a:r>
                      <a:endParaRPr kumimoji="0" lang="ru-RU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9405" marR="59405" marT="52804" marB="52804" horzOverflow="overflow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66,20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50,00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40,00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40,00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40,00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</a:tr>
              <a:tr h="4536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государственная пошлина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405" marR="59405" marT="52804" marB="52804" horzOverflow="overflow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4037,15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4952,40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5524,00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5789,00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6038,00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</a:tr>
              <a:tr h="5287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НЕНАЛОГОВЫЕ ДОХОДЫ </a:t>
                      </a:r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в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т.ч.</a:t>
                      </a:r>
                      <a:b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</a:br>
                      <a:endParaRPr kumimoji="0" lang="ru-RU" sz="1100" b="1" u="none" strike="noStrike" kern="1200" cap="none" normalizeH="0" baseline="0" dirty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/>
                </a:tc>
                <a:tc>
                  <a:txBody>
                    <a:bodyPr/>
                    <a:lstStyle/>
                    <a:p>
                      <a:pPr marL="0" lvl="0" algn="ctr" defTabSz="914400" rtl="0" eaLnBrk="1" fontAlgn="t" latinLnBrk="0" hangingPunct="1"/>
                      <a:r>
                        <a:rPr lang="ru-RU" sz="1400" kern="1200" dirty="0" smtClean="0"/>
                        <a:t>99644,62</a:t>
                      </a:r>
                    </a:p>
                    <a:p>
                      <a:pPr marL="0" algn="ctr" defTabSz="914400" rtl="0" eaLnBrk="1" fontAlgn="t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73034,26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69128,72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61853,10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62338,10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</a:tr>
              <a:tr h="45034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доходы от продажи земельных участков</a:t>
                      </a:r>
                      <a:endParaRPr kumimoji="0" lang="ru-RU" sz="1100" b="1" u="none" strike="noStrike" kern="1200" cap="none" normalizeH="0" baseline="0" dirty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kern="1200" dirty="0" smtClean="0"/>
                        <a:t>7663,30</a:t>
                      </a:r>
                    </a:p>
                    <a:p>
                      <a:pPr marL="0" algn="ctr" defTabSz="914400" rtl="0" eaLnBrk="1" fontAlgn="t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3600,00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/>
                        <a:t>100,00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/>
                        <a:t>100,00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/>
                        <a:t>100,00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</a:tr>
              <a:tr h="35626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доходы от сдачи в аренду имущества</a:t>
                      </a:r>
                      <a:endParaRPr kumimoji="0" lang="ru-RU" sz="1100" b="1" u="none" strike="noStrike" kern="1200" cap="none" normalizeH="0" baseline="0" dirty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916,77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/>
                        <a:t>789,81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/>
                        <a:t>784,91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/>
                        <a:t>784,91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/>
                        <a:t>784,91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</a:tr>
              <a:tr h="5287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доходы, получаемые в виде арендной платы за земельные участки</a:t>
                      </a:r>
                      <a:endParaRPr kumimoji="0" lang="ru-RU" sz="1100" b="1" u="none" strike="noStrike" kern="1200" cap="none" normalizeH="0" baseline="0" dirty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/>
                        <a:t>53370,49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/>
                        <a:t>48045,46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46632,81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39338,84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39338,84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</a:tr>
              <a:tr h="5287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доходы от оказания платных услуг и </a:t>
                      </a:r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компенсации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затрат</a:t>
                      </a:r>
                      <a:endParaRPr kumimoji="0" lang="ru-RU" sz="1100" b="1" u="none" strike="noStrike" kern="1200" cap="none" normalizeH="0" baseline="0" dirty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kern="1200" dirty="0" smtClean="0"/>
                        <a:t>32453,05</a:t>
                      </a:r>
                    </a:p>
                    <a:p>
                      <a:pPr marL="0" algn="ctr" defTabSz="914400" rtl="0" eaLnBrk="1" fontAlgn="t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14743,8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15572,00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15577,00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16062,00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</a:tr>
              <a:tr h="5287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плата за негативное воздействие на </a:t>
                      </a:r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окружающую </a:t>
                      </a: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среду</a:t>
                      </a:r>
                      <a:endParaRPr kumimoji="0" lang="ru-RU" sz="1100" b="1" u="none" strike="noStrike" kern="1200" cap="none" normalizeH="0" baseline="0" dirty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kern="1200" dirty="0" smtClean="0"/>
                        <a:t>811,65</a:t>
                      </a:r>
                    </a:p>
                    <a:p>
                      <a:pPr marL="0" algn="ctr" defTabSz="914400" rtl="0" eaLnBrk="1" fontAlgn="t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1558,72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1071,00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1178,22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1178,22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</a:tr>
              <a:tr h="45034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штрафы</a:t>
                      </a:r>
                      <a:endParaRPr kumimoji="0" lang="ru-RU" sz="1100" b="1" u="none" strike="noStrike" kern="1200" cap="none" normalizeH="0" baseline="0" dirty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kern="1200" dirty="0" smtClean="0"/>
                        <a:t>4455,19</a:t>
                      </a:r>
                    </a:p>
                    <a:p>
                      <a:pPr marL="0" algn="ctr" defTabSz="914400" rtl="0" eaLnBrk="1" fontAlgn="t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4012,39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4966,00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4872,13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4872,13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</a:tr>
              <a:tr h="45034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Прочие доходы</a:t>
                      </a:r>
                      <a:endParaRPr kumimoji="0" lang="ru-RU" sz="1100" b="1" u="none" strike="noStrike" kern="1200" cap="none" normalizeH="0" baseline="0" dirty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kern="1200" dirty="0" smtClean="0"/>
                        <a:t>-25,83</a:t>
                      </a:r>
                    </a:p>
                    <a:p>
                      <a:pPr marL="0" algn="ctr" defTabSz="914400" rtl="0" eaLnBrk="1" fontAlgn="t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284,08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2,00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2,00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2,00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</a:tr>
              <a:tr h="29680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ИТОГО</a:t>
                      </a:r>
                      <a:endParaRPr kumimoji="0" lang="ru-RU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9405" marR="59405" marT="52804" marB="52804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274412,44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405" marR="59405" marT="52804" marB="52804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/>
                        <a:t>261239,65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405" marR="59405" marT="52804" marB="52804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u="none" strike="noStrike" kern="1200" dirty="0" smtClean="0"/>
                        <a:t>261914,00</a:t>
                      </a:r>
                      <a:endParaRPr lang="ru-RU" sz="1200" b="1" i="0" u="none" strike="noStrike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u="none" strike="noStrike" kern="1200" dirty="0" smtClean="0"/>
                        <a:t>260429,58</a:t>
                      </a:r>
                      <a:endParaRPr lang="ru-RU" sz="1200" b="1" i="0" u="none" strike="noStrike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u="none" strike="noStrike" kern="1200" dirty="0" smtClean="0"/>
                        <a:t>270330,15</a:t>
                      </a:r>
                      <a:endParaRPr lang="ru-RU" sz="1200" b="1" i="0" u="none" strike="noStrike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188" marR="6188" marT="11001" marB="0" anchor="ctr"/>
                </a:tc>
              </a:tr>
            </a:tbl>
          </a:graphicData>
        </a:graphic>
      </p:graphicFrame>
      <p:sp>
        <p:nvSpPr>
          <p:cNvPr id="7" name="Прямоугольник 23"/>
          <p:cNvSpPr>
            <a:spLocks noChangeArrowheads="1"/>
          </p:cNvSpPr>
          <p:nvPr/>
        </p:nvSpPr>
        <p:spPr bwMode="auto">
          <a:xfrm>
            <a:off x="6638070" y="1"/>
            <a:ext cx="2199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1200" i="1" dirty="0" smtClean="0"/>
              <a:t> </a:t>
            </a:r>
            <a:endParaRPr lang="ru-RU" sz="1200" i="1" dirty="0"/>
          </a:p>
        </p:txBody>
      </p:sp>
      <p:sp>
        <p:nvSpPr>
          <p:cNvPr id="8" name="Прямоугольник 39"/>
          <p:cNvSpPr>
            <a:spLocks noChangeArrowheads="1"/>
          </p:cNvSpPr>
          <p:nvPr/>
        </p:nvSpPr>
        <p:spPr bwMode="auto">
          <a:xfrm>
            <a:off x="695170" y="8769152"/>
            <a:ext cx="1285884" cy="238127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r>
              <a:rPr lang="ru-RU" sz="1200" dirty="0">
                <a:solidFill>
                  <a:srgbClr val="990033"/>
                </a:solidFill>
              </a:rPr>
              <a:t>(тыс.рублей)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8" name="Прямоугольник 19"/>
          <p:cNvSpPr>
            <a:spLocks noChangeArrowheads="1"/>
          </p:cNvSpPr>
          <p:nvPr/>
        </p:nvSpPr>
        <p:spPr bwMode="auto">
          <a:xfrm>
            <a:off x="160711" y="8572529"/>
            <a:ext cx="656748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Тексты документов размещены 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системе Консультант Плюс.</a:t>
            </a:r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4690" name="Picture 2" descr="&amp;Scy;&amp;khcy;&amp;iecy;&amp;mcy;&amp;acy; &amp;ncy;&amp;acy;&amp;lcy;&amp;ocy;&amp;gcy;&amp;ocy;&amp;vcy;&amp;ycy;&amp;khcy; &amp;pcy;&amp;ocy;&amp;scy;&amp;tcy;&amp;ucy;&amp;pcy;&amp;lcy;&amp;iecy;&amp;ncy;&amp;icy;&amp;jcy;"/>
          <p:cNvPicPr>
            <a:picLocks noChangeAspect="1" noChangeArrowheads="1"/>
          </p:cNvPicPr>
          <p:nvPr/>
        </p:nvPicPr>
        <p:blipFill>
          <a:blip r:embed="rId2"/>
          <a:srcRect t="11926" b="6422"/>
          <a:stretch>
            <a:fillRect/>
          </a:stretch>
        </p:blipFill>
        <p:spPr bwMode="auto">
          <a:xfrm>
            <a:off x="5628" y="1785918"/>
            <a:ext cx="6852372" cy="6357982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858000" cy="1071538"/>
          </a:xfrm>
          <a:solidFill>
            <a:srgbClr val="990033"/>
          </a:solidFill>
          <a:effectLst>
            <a:outerShdw blurRad="596900" dist="50800" dir="5400000" algn="ctr" rotWithShape="0">
              <a:srgbClr val="000000">
                <a:alpha val="43137"/>
              </a:srgbClr>
            </a:outerShdw>
          </a:effectLst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налоги уплачивают жители Ипатовского района?</a:t>
            </a:r>
            <a:endParaRPr lang="ru-RU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toShape 46" descr="Гранит"/>
          <p:cNvSpPr>
            <a:spLocks noChangeArrowheads="1"/>
          </p:cNvSpPr>
          <p:nvPr/>
        </p:nvSpPr>
        <p:spPr bwMode="auto">
          <a:xfrm>
            <a:off x="4974894" y="6429388"/>
            <a:ext cx="722637" cy="1530787"/>
          </a:xfrm>
          <a:prstGeom prst="can">
            <a:avLst>
              <a:gd name="adj" fmla="val 29789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201</a:t>
            </a:r>
            <a:r>
              <a:rPr lang="en-US" sz="1400" b="1" dirty="0" smtClean="0">
                <a:solidFill>
                  <a:srgbClr val="002060"/>
                </a:solidFill>
              </a:rPr>
              <a:t>9</a:t>
            </a:r>
            <a:r>
              <a:rPr lang="ru-RU" sz="1400" b="1" dirty="0" smtClean="0">
                <a:solidFill>
                  <a:srgbClr val="002060"/>
                </a:solidFill>
              </a:rPr>
              <a:t>г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9" name="AutoShape 46" descr="Гранит"/>
          <p:cNvSpPr>
            <a:spLocks noChangeArrowheads="1"/>
          </p:cNvSpPr>
          <p:nvPr/>
        </p:nvSpPr>
        <p:spPr bwMode="auto">
          <a:xfrm>
            <a:off x="1428736" y="6500826"/>
            <a:ext cx="722637" cy="1530787"/>
          </a:xfrm>
          <a:prstGeom prst="can">
            <a:avLst>
              <a:gd name="adj" fmla="val 29789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2017г</a:t>
            </a:r>
            <a:endParaRPr lang="ru-RU" sz="1400" b="1" dirty="0">
              <a:solidFill>
                <a:srgbClr val="002060"/>
              </a:solidFill>
            </a:endParaRPr>
          </a:p>
        </p:txBody>
      </p:sp>
      <p:pic>
        <p:nvPicPr>
          <p:cNvPr id="113666" name="Picture 2" descr="http://ipatovo.org/images/ipat_roads.png"/>
          <p:cNvPicPr>
            <a:picLocks noChangeAspect="1" noChangeArrowheads="1"/>
          </p:cNvPicPr>
          <p:nvPr/>
        </p:nvPicPr>
        <p:blipFill>
          <a:blip r:embed="rId3"/>
          <a:srcRect t="21570"/>
          <a:stretch>
            <a:fillRect/>
          </a:stretch>
        </p:blipFill>
        <p:spPr bwMode="auto">
          <a:xfrm>
            <a:off x="-24" y="2786050"/>
            <a:ext cx="6858000" cy="3636622"/>
          </a:xfrm>
          <a:prstGeom prst="rect">
            <a:avLst/>
          </a:prstGeom>
          <a:noFill/>
        </p:spPr>
      </p:pic>
      <p:sp>
        <p:nvSpPr>
          <p:cNvPr id="32" name="Rectangle 2"/>
          <p:cNvSpPr txBox="1">
            <a:spLocks noChangeArrowheads="1"/>
          </p:cNvSpPr>
          <p:nvPr/>
        </p:nvSpPr>
        <p:spPr>
          <a:xfrm>
            <a:off x="3143248" y="357190"/>
            <a:ext cx="3714752" cy="142872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6" name="AutoShape 46" descr="Гранит"/>
          <p:cNvSpPr>
            <a:spLocks noChangeArrowheads="1"/>
          </p:cNvSpPr>
          <p:nvPr/>
        </p:nvSpPr>
        <p:spPr bwMode="auto">
          <a:xfrm>
            <a:off x="3143248" y="6429388"/>
            <a:ext cx="722637" cy="1530787"/>
          </a:xfrm>
          <a:prstGeom prst="can">
            <a:avLst>
              <a:gd name="adj" fmla="val 29789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201</a:t>
            </a:r>
            <a:r>
              <a:rPr lang="en-US" sz="1400" b="1" dirty="0" smtClean="0">
                <a:solidFill>
                  <a:srgbClr val="002060"/>
                </a:solidFill>
              </a:rPr>
              <a:t>8</a:t>
            </a:r>
            <a:r>
              <a:rPr lang="ru-RU" sz="1400" b="1" dirty="0" smtClean="0">
                <a:solidFill>
                  <a:srgbClr val="002060"/>
                </a:solidFill>
              </a:rPr>
              <a:t>г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9" name="Rectangle 48"/>
          <p:cNvSpPr>
            <a:spLocks noChangeArrowheads="1"/>
          </p:cNvSpPr>
          <p:nvPr/>
        </p:nvSpPr>
        <p:spPr bwMode="auto">
          <a:xfrm>
            <a:off x="1643050" y="6457331"/>
            <a:ext cx="386083" cy="302544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b="1" dirty="0" smtClean="0"/>
              <a:t>9500,0</a:t>
            </a:r>
            <a:endParaRPr lang="ru-RU" sz="1200" b="1" dirty="0"/>
          </a:p>
        </p:txBody>
      </p:sp>
      <p:sp>
        <p:nvSpPr>
          <p:cNvPr id="40" name="Rectangle 51"/>
          <p:cNvSpPr>
            <a:spLocks noChangeArrowheads="1"/>
          </p:cNvSpPr>
          <p:nvPr/>
        </p:nvSpPr>
        <p:spPr bwMode="auto">
          <a:xfrm>
            <a:off x="1071546" y="8429652"/>
            <a:ext cx="5107817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>
              <a:lnSpc>
                <a:spcPct val="40000"/>
              </a:lnSpc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Дорожный фонд в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-201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годах, тыс. рублей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42" name="Rectangle 49"/>
          <p:cNvSpPr>
            <a:spLocks noChangeArrowheads="1"/>
          </p:cNvSpPr>
          <p:nvPr/>
        </p:nvSpPr>
        <p:spPr bwMode="auto">
          <a:xfrm>
            <a:off x="3357562" y="6385893"/>
            <a:ext cx="386083" cy="302544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b="1" dirty="0" smtClean="0"/>
              <a:t>9500,0</a:t>
            </a:r>
            <a:endParaRPr lang="ru-RU" sz="1200" b="1" dirty="0"/>
          </a:p>
        </p:txBody>
      </p:sp>
      <p:sp>
        <p:nvSpPr>
          <p:cNvPr id="43" name="Rectangle 49"/>
          <p:cNvSpPr>
            <a:spLocks noChangeArrowheads="1"/>
          </p:cNvSpPr>
          <p:nvPr/>
        </p:nvSpPr>
        <p:spPr bwMode="auto">
          <a:xfrm>
            <a:off x="5185681" y="6385893"/>
            <a:ext cx="386083" cy="302544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b="1" dirty="0"/>
              <a:t>9</a:t>
            </a:r>
            <a:r>
              <a:rPr lang="ru-RU" sz="1200" b="1" dirty="0" smtClean="0"/>
              <a:t>500,0</a:t>
            </a:r>
            <a:endParaRPr lang="ru-RU" sz="1200" b="1" dirty="0"/>
          </a:p>
        </p:txBody>
      </p:sp>
      <p:sp>
        <p:nvSpPr>
          <p:cNvPr id="113668" name="AutoShape 4" descr="&amp;Kcy;&amp;acy;&amp;rcy;&amp;tcy;&amp;icy;&amp;ncy;&amp;kcy;&amp;icy; &amp;pcy;&amp;ocy; &amp;zcy;&amp;acy;&amp;pcy;&amp;rcy;&amp;ocy;&amp;scy;&amp;ucy; &amp;dcy;&amp;ocy;&amp;rcy;&amp;ocy;&amp;zhcy;&amp;ncy;&amp;ycy;&amp;jcy; &amp;fcy;&amp;ocy;&amp;ncy;&amp;dcy;"/>
          <p:cNvSpPr>
            <a:spLocks noChangeAspect="1" noChangeArrowheads="1"/>
          </p:cNvSpPr>
          <p:nvPr/>
        </p:nvSpPr>
        <p:spPr bwMode="auto">
          <a:xfrm>
            <a:off x="155575" y="-2536825"/>
            <a:ext cx="7947025" cy="52895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3670" name="Picture 6" descr="&amp;Kcy;&amp;acy;&amp;rcy;&amp;tcy;&amp;icy;&amp;ncy;&amp;kcy;&amp;icy; &amp;pcy;&amp;ocy; &amp;zcy;&amp;acy;&amp;pcy;&amp;rcy;&amp;ocy;&amp;scy;&amp;ucy; &amp;dcy;&amp;ocy;&amp;rcy;&amp;ocy;&amp;zhcy;&amp;ncy;&amp;ycy;&amp;jcy; &amp;fcy;&amp;ocy;&amp;ncy;&amp;d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90" y="1285852"/>
            <a:ext cx="3005199" cy="20002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0" y="0"/>
            <a:ext cx="6858000" cy="1071538"/>
          </a:xfrm>
          <a:prstGeom prst="rect">
            <a:avLst/>
          </a:prstGeom>
          <a:solidFill>
            <a:srgbClr val="990033"/>
          </a:solidFill>
          <a:effectLst>
            <a:outerShdw blurRad="596900" dist="50800" dir="5400000" algn="ctr" rotWithShape="0">
              <a:srgbClr val="000000">
                <a:alpha val="43137"/>
              </a:srgbClr>
            </a:outerShdw>
          </a:effectLst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lang="en-US" sz="1200" b="1" dirty="0" smtClean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16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ИЗ КАКИХ СРЕДСТВ </a:t>
            </a:r>
            <a:r>
              <a:rPr lang="en-US" sz="16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16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ФОРМИРУЕТСЯ</a:t>
            </a:r>
            <a:r>
              <a:rPr lang="en-US" sz="16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1600" b="1" dirty="0" smtClean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16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МУНИЦИПАЛЬНЫЙ </a:t>
            </a:r>
            <a:r>
              <a:rPr lang="en-US" sz="16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16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ДОРОЖНЫЙ ФОНД?</a:t>
            </a:r>
            <a:endParaRPr lang="ru-RU" sz="1600" b="1" dirty="0" smtClean="0">
              <a:solidFill>
                <a:schemeClr val="bg1"/>
              </a:solidFill>
            </a:endParaRPr>
          </a:p>
        </p:txBody>
      </p:sp>
      <p:pic>
        <p:nvPicPr>
          <p:cNvPr id="97282" name="Picture 2" descr="https://icdn.lenta.ru/images/2016/10/12/10/20161012100304447/detail_488e5f9418eb50e0b6fa2b7056e9ec8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14" y="1333477"/>
            <a:ext cx="2928958" cy="19526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143000" y="1862668"/>
          <a:ext cx="4572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1" name="Group 17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000726"/>
              </p:ext>
            </p:extLst>
          </p:nvPr>
        </p:nvGraphicFramePr>
        <p:xfrm>
          <a:off x="124993" y="1714483"/>
          <a:ext cx="6590155" cy="7215236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3352926"/>
                <a:gridCol w="1125993"/>
                <a:gridCol w="1055618"/>
                <a:gridCol w="1055618"/>
              </a:tblGrid>
              <a:tr h="510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раздела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 год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 год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 год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 horzOverflow="overflow"/>
                </a:tc>
              </a:tr>
              <a:tr h="5108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Общегосударственные вопросы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120767,67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115489,10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115489,10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</a:tr>
              <a:tr h="6888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kumimoji="0" lang="ru-RU" sz="1500" u="none" strike="noStrike" cap="none" normalizeH="0" baseline="0" dirty="0" smtClean="0">
                        <a:ln>
                          <a:noFill/>
                        </a:ln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5002,00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5002,00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5002,00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</a:tr>
              <a:tr h="529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Национальная экономика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103264,82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100805,62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98650,42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</a:tr>
              <a:tr h="5587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Жилищно-коммунальное хозяйство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177,84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177,84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177,84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</a:tr>
              <a:tr h="5697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Образование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528378,46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487642,64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504095,72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</a:tr>
              <a:tr h="5534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Культура, кинематография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16896,87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16896,87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16896,87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</a:tr>
              <a:tr h="5534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Социальная политика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344346,81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316892,43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342187,37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</a:tr>
              <a:tr h="5895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Физическая культура и спорт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900,00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900,00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900,00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</a:tr>
              <a:tr h="11573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Межбюджетные трансферты общего характера бюджетам субъектов Российской Федерации и муниципальных образований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85670,00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90820,00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89870,00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</a:tr>
              <a:tr h="4964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Условно утвержденные расходы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 </a:t>
                      </a:r>
                      <a:r>
                        <a:rPr lang="en-US" sz="1500" u="none" strike="noStrike" dirty="0" smtClean="0">
                          <a:effectLst/>
                        </a:rPr>
                        <a:t>-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9902,30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</a:rPr>
                        <a:t>19884,85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</a:tr>
              <a:tr h="4964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5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</a:rPr>
                        <a:t>Итого расходов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1205404,47</a:t>
                      </a:r>
                      <a:endParaRPr lang="ru-RU" sz="1500" b="1" i="0" u="none" strike="noStrike" dirty="0"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1144528,80</a:t>
                      </a:r>
                      <a:endParaRPr lang="ru-RU" sz="1500" b="1" i="0" u="none" strike="noStrike" dirty="0"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990033"/>
                          </a:solidFill>
                          <a:effectLst/>
                        </a:rPr>
                        <a:t>1193154,17</a:t>
                      </a:r>
                      <a:endParaRPr lang="ru-RU" sz="1500" b="1" i="0" u="none" strike="noStrike" dirty="0"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</a:tr>
            </a:tbl>
          </a:graphicData>
        </a:graphic>
      </p:graphicFrame>
      <p:sp>
        <p:nvSpPr>
          <p:cNvPr id="32" name="Прямоугольник 5"/>
          <p:cNvSpPr>
            <a:spLocks noChangeArrowheads="1"/>
          </p:cNvSpPr>
          <p:nvPr/>
        </p:nvSpPr>
        <p:spPr bwMode="auto">
          <a:xfrm>
            <a:off x="5694775" y="1416027"/>
            <a:ext cx="1053711" cy="214315"/>
          </a:xfrm>
          <a:prstGeom prst="rect">
            <a:avLst/>
          </a:prstGeom>
          <a:solidFill>
            <a:schemeClr val="accent1">
              <a:alpha val="0"/>
            </a:scheme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(тыс.рублей)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6858000" cy="1071538"/>
          </a:xfrm>
          <a:prstGeom prst="rect">
            <a:avLst/>
          </a:prstGeom>
          <a:solidFill>
            <a:srgbClr val="990033"/>
          </a:solidFill>
          <a:effectLst>
            <a:outerShdw blurRad="596900" dist="50800" dir="5400000" algn="ctr" rotWithShape="0">
              <a:srgbClr val="000000">
                <a:alpha val="43137"/>
              </a:srgbClr>
            </a:outerShdw>
          </a:effectLst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lang="en-US" sz="7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ФУНКЦИОНАЛЬНАЯ СТРУКТУРА РАСХОДОВ БЮДЖЕТА ИПАТОВСКОГО МУНИЦИПАЛЬНОГО РАЙОНА СТАВРОПОЛЬСКОГО КРАЯ НА 2017 ГОД И НА ПЛАНОВЫЙ ПЕРИОД 2018 И 2019 ГОДОВ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/>
          <p:cNvSpPr txBox="1">
            <a:spLocks/>
          </p:cNvSpPr>
          <p:nvPr/>
        </p:nvSpPr>
        <p:spPr>
          <a:xfrm>
            <a:off x="0" y="0"/>
            <a:ext cx="6858000" cy="1071538"/>
          </a:xfrm>
          <a:prstGeom prst="rect">
            <a:avLst/>
          </a:prstGeom>
          <a:solidFill>
            <a:srgbClr val="990033"/>
          </a:solidFill>
          <a:effectLst>
            <a:outerShdw blurRad="596900" dist="50800" dir="5400000" algn="ctr" rotWithShape="0">
              <a:srgbClr val="000000">
                <a:alpha val="43137"/>
              </a:srgbClr>
            </a:outerShdw>
          </a:effectLst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РАСХОДОВ БЮДЖЕТА В РАЗРЕЗЕ РАЗДЕЛОВ КЛАССИФИКАЦИИ РАСХОДОВ БЮДЖЕТА , (%)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214818" y="7024705"/>
            <a:ext cx="1089430" cy="190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образование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071942" y="2071670"/>
            <a:ext cx="178595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социальная политика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030308" y="1300669"/>
            <a:ext cx="98822" cy="17568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4026674" y="1619229"/>
            <a:ext cx="98822" cy="175684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4143380" y="1785918"/>
            <a:ext cx="1928826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Национальная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ru-RU" sz="1200" dirty="0" smtClean="0">
                <a:solidFill>
                  <a:schemeClr val="tx1"/>
                </a:solidFill>
              </a:rPr>
              <a:t>экономика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4071942" y="7765903"/>
            <a:ext cx="98822" cy="17568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4214818" y="7715272"/>
            <a:ext cx="1643074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физкультура и спорт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4026674" y="2190733"/>
            <a:ext cx="98822" cy="17568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4143380" y="1643042"/>
            <a:ext cx="2143140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культура, кинематография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4071942" y="7039523"/>
            <a:ext cx="98822" cy="17568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4214818" y="7358082"/>
            <a:ext cx="2643182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общегосударственные вопросы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071942" y="7393895"/>
            <a:ext cx="107157" cy="190501"/>
          </a:xfrm>
          <a:prstGeom prst="rect">
            <a:avLst/>
          </a:prstGeom>
          <a:solidFill>
            <a:srgbClr val="33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0" name="Прямоугольник 69"/>
          <p:cNvSpPr/>
          <p:nvPr/>
        </p:nvSpPr>
        <p:spPr>
          <a:xfrm>
            <a:off x="4143380" y="1214414"/>
            <a:ext cx="2118136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межбюджетные трансферты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071942" y="8143900"/>
            <a:ext cx="98822" cy="1756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2" name="Прямоугольник 71"/>
          <p:cNvSpPr/>
          <p:nvPr/>
        </p:nvSpPr>
        <p:spPr>
          <a:xfrm>
            <a:off x="4143380" y="2357422"/>
            <a:ext cx="3268264" cy="476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национальная безопасность и правоохранительная деятельность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025483" y="2547923"/>
            <a:ext cx="100013" cy="175684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4" name="Прямоугольник 73"/>
          <p:cNvSpPr/>
          <p:nvPr/>
        </p:nvSpPr>
        <p:spPr>
          <a:xfrm>
            <a:off x="4026674" y="1872174"/>
            <a:ext cx="98822" cy="1756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graphicFrame>
        <p:nvGraphicFramePr>
          <p:cNvPr id="76" name="Object 133"/>
          <p:cNvGraphicFramePr>
            <a:graphicFrameLocks noChangeAspect="1"/>
          </p:cNvGraphicFramePr>
          <p:nvPr/>
        </p:nvGraphicFramePr>
        <p:xfrm>
          <a:off x="142852" y="1285852"/>
          <a:ext cx="3528141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7" name="Object 133"/>
          <p:cNvGraphicFramePr>
            <a:graphicFrameLocks noChangeAspect="1"/>
          </p:cNvGraphicFramePr>
          <p:nvPr/>
        </p:nvGraphicFramePr>
        <p:xfrm>
          <a:off x="3277773" y="3334405"/>
          <a:ext cx="3528141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8" name="Object 133"/>
          <p:cNvGraphicFramePr>
            <a:graphicFrameLocks noChangeAspect="1"/>
          </p:cNvGraphicFramePr>
          <p:nvPr/>
        </p:nvGraphicFramePr>
        <p:xfrm>
          <a:off x="167991" y="5772881"/>
          <a:ext cx="3528141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9" name="TextBox 78"/>
          <p:cNvSpPr txBox="1"/>
          <p:nvPr/>
        </p:nvSpPr>
        <p:spPr>
          <a:xfrm>
            <a:off x="1643050" y="110768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2017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774747" y="3121511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2018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643050" y="5572132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2019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286256" y="8072462"/>
            <a:ext cx="1643074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ЖКХ</a:t>
            </a:r>
            <a:endParaRPr lang="ru-RU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&amp;Zcy;&amp;acy;&amp;rcy;&amp;pcy;&amp;lcy;&amp;acy;&amp;tcy;&amp;acy;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5361" y="3428991"/>
            <a:ext cx="6459787" cy="549976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Заголовок 1"/>
          <p:cNvSpPr txBox="1">
            <a:spLocks/>
          </p:cNvSpPr>
          <p:nvPr/>
        </p:nvSpPr>
        <p:spPr>
          <a:xfrm>
            <a:off x="0" y="0"/>
            <a:ext cx="6858000" cy="1071538"/>
          </a:xfrm>
          <a:prstGeom prst="rect">
            <a:avLst/>
          </a:prstGeom>
          <a:solidFill>
            <a:srgbClr val="990033"/>
          </a:solidFill>
          <a:effectLst>
            <a:outerShdw blurRad="596900" dist="50800" dir="5400000" algn="ctr" rotWithShape="0">
              <a:srgbClr val="000000">
                <a:alpha val="43137"/>
              </a:srgbClr>
            </a:outerShdw>
          </a:effectLst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lang="en-US" sz="9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СКОЛЬКО ПОВЫСИТСЯ ЗАРАБОТНАЯ ПЛАТА</a:t>
            </a:r>
            <a:b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ОТДЕЛЬНЫХ КАТЕГОРИЙ РАБОТНИКОВ МУНИЦИПАЛЬНЫХ УЧРЕЖДЕНИЙ ИПАТОВСКОГО МУНИЦИПАЛЬНОГО РАЙОНА СК?</a:t>
            </a:r>
          </a:p>
        </p:txBody>
      </p:sp>
      <p:pic>
        <p:nvPicPr>
          <p:cNvPr id="135171" name="Picture 3" descr="C:\Users\ippega\Documents\Откроытый бюджет\Бюджет для граждан\ntcn\11\zarplata-mm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4" y="1500166"/>
            <a:ext cx="2532540" cy="2214578"/>
          </a:xfrm>
          <a:prstGeom prst="rect">
            <a:avLst/>
          </a:prstGeom>
          <a:noFill/>
        </p:spPr>
      </p:pic>
      <p:pic>
        <p:nvPicPr>
          <p:cNvPr id="72" name="Picture 2" descr="53A1CB43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1237822">
            <a:off x="1942899" y="1405579"/>
            <a:ext cx="1391892" cy="192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3" name="Picture 2" descr="53A1CB43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1237822">
            <a:off x="1009526" y="1397777"/>
            <a:ext cx="1391892" cy="192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143000" y="1862667"/>
          <a:ext cx="4572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1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10407"/>
              </p:ext>
            </p:extLst>
          </p:nvPr>
        </p:nvGraphicFramePr>
        <p:xfrm>
          <a:off x="2143116" y="2285984"/>
          <a:ext cx="4524384" cy="6581039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123575"/>
                <a:gridCol w="805494"/>
                <a:gridCol w="805494"/>
                <a:gridCol w="789821"/>
              </a:tblGrid>
              <a:tr h="68836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НАПРАВЛЕНИЕ РАСХОДОВ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 год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 год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 год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</a:tr>
              <a:tr h="89709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Функционирование высшего должностного лица муниципального образования</a:t>
                      </a:r>
                      <a:endParaRPr lang="ru-RU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1342,10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1342,10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1342,10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114300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Функционирование законодательных</a:t>
                      </a:r>
                      <a:endParaRPr lang="en-US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r>
                        <a:rPr lang="ru-RU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(представительных)</a:t>
                      </a:r>
                      <a:r>
                        <a:rPr lang="ru-RU" sz="1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органов местного самоуправления</a:t>
                      </a:r>
                      <a:endParaRPr lang="ru-RU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5705,56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5705,56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5705,56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66675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Функционирование местных администрации</a:t>
                      </a:r>
                      <a:endParaRPr lang="ru-RU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47465,66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45465,66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45465,66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47625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Судебная система</a:t>
                      </a:r>
                      <a:endParaRPr lang="ru-RU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6,08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6,08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6,08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109728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Обеспечение деятельности финансовых, налоговых и таможенных органов и органов финансового (финансово-бюджетного) обеспечения</a:t>
                      </a:r>
                      <a:endParaRPr lang="ru-RU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11726,80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11076,80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11076,80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97015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Другие общегосударственные вопросы</a:t>
                      </a:r>
                      <a:endParaRPr lang="ru-RU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54521,47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51892,90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51892,90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</a:tbl>
          </a:graphicData>
        </a:graphic>
      </p:graphicFrame>
      <p:sp>
        <p:nvSpPr>
          <p:cNvPr id="32" name="Овальная выноска 31"/>
          <p:cNvSpPr/>
          <p:nvPr/>
        </p:nvSpPr>
        <p:spPr>
          <a:xfrm>
            <a:off x="214290" y="1214414"/>
            <a:ext cx="1714512" cy="1619261"/>
          </a:xfrm>
          <a:prstGeom prst="wedgeEllipseCallout">
            <a:avLst>
              <a:gd name="adj1" fmla="val 60633"/>
              <a:gd name="adj2" fmla="val 95574"/>
            </a:avLst>
          </a:prstGeom>
          <a:solidFill>
            <a:srgbClr val="1D6171">
              <a:alpha val="51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endParaRPr lang="ru-RU" sz="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fontAlgn="ctr"/>
            <a:endParaRPr lang="ru-RU" sz="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 fontAlgn="ctr"/>
            <a:r>
              <a:rPr lang="ru-RU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ГЛАВА ИПАТОВСКОГО МУНИЦИПАЛЬНОГО РАЙОНА СК</a:t>
            </a:r>
          </a:p>
          <a:p>
            <a:pPr algn="ctr"/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3" name="Овальная выноска 32"/>
          <p:cNvSpPr/>
          <p:nvPr/>
        </p:nvSpPr>
        <p:spPr>
          <a:xfrm>
            <a:off x="71414" y="3357554"/>
            <a:ext cx="1500198" cy="1500198"/>
          </a:xfrm>
          <a:prstGeom prst="wedgeEllipseCallout">
            <a:avLst>
              <a:gd name="adj1" fmla="val 87553"/>
              <a:gd name="adj2" fmla="val 37139"/>
            </a:avLst>
          </a:prstGeom>
          <a:solidFill>
            <a:srgbClr val="1D6171">
              <a:alpha val="51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*КОНТРОЛЬНО-СЧЕТНАЯ КОМИССИЯ ИМР</a:t>
            </a:r>
          </a:p>
          <a:p>
            <a:pPr algn="ctr" fontAlgn="ctr"/>
            <a:r>
              <a:rPr lang="ru-RU" sz="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* СОВЕТ ИПАТОВСКОГО МУНИЦИПАЛЬНОГО РАЙОНА СК </a:t>
            </a:r>
          </a:p>
        </p:txBody>
      </p:sp>
      <p:sp>
        <p:nvSpPr>
          <p:cNvPr id="34" name="Овальная выноска 33"/>
          <p:cNvSpPr/>
          <p:nvPr/>
        </p:nvSpPr>
        <p:spPr>
          <a:xfrm>
            <a:off x="107133" y="4953003"/>
            <a:ext cx="1500198" cy="1476385"/>
          </a:xfrm>
          <a:prstGeom prst="wedgeEllipseCallout">
            <a:avLst>
              <a:gd name="adj1" fmla="val 83317"/>
              <a:gd name="adj2" fmla="val -7665"/>
            </a:avLst>
          </a:prstGeom>
          <a:solidFill>
            <a:srgbClr val="1D6171">
              <a:alpha val="51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АДМИНИСТРАЦИЯ ИПАТОВСКОГО МУНИЦИПАЛЬНОГО РАЙОНА СК</a:t>
            </a:r>
          </a:p>
          <a:p>
            <a:pPr algn="ctr"/>
            <a:endParaRPr lang="ru-RU" sz="900" dirty="0" smtClean="0">
              <a:solidFill>
                <a:srgbClr val="003300"/>
              </a:solidFill>
            </a:endParaRPr>
          </a:p>
        </p:txBody>
      </p:sp>
      <p:sp>
        <p:nvSpPr>
          <p:cNvPr id="35" name="Овальная выноска 34"/>
          <p:cNvSpPr/>
          <p:nvPr/>
        </p:nvSpPr>
        <p:spPr>
          <a:xfrm>
            <a:off x="267869" y="7334269"/>
            <a:ext cx="1500198" cy="1524011"/>
          </a:xfrm>
          <a:prstGeom prst="wedgeEllipseCallout">
            <a:avLst>
              <a:gd name="adj1" fmla="val 72184"/>
              <a:gd name="adj2" fmla="val -121170"/>
            </a:avLst>
          </a:prstGeom>
          <a:solidFill>
            <a:srgbClr val="1D6171">
              <a:alpha val="51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КАНДИДАТЫ В ПРИСЯЖНЫЕ ЗАСЕДАТЕЛИ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68978" y="2012932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тыс.рублей</a:t>
            </a:r>
            <a:endParaRPr lang="ru-RU" sz="11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0" y="0"/>
            <a:ext cx="6858000" cy="1071538"/>
          </a:xfrm>
          <a:prstGeom prst="rect">
            <a:avLst/>
          </a:prstGeom>
          <a:solidFill>
            <a:srgbClr val="990033"/>
          </a:solidFill>
          <a:effectLst>
            <a:outerShdw blurRad="596900" dist="50800" dir="5400000" algn="ctr" rotWithShape="0">
              <a:srgbClr val="000000">
                <a:alpha val="43137"/>
              </a:srgbClr>
            </a:outerShdw>
          </a:effectLst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  <a:defRPr/>
            </a:pPr>
            <a:endParaRPr lang="en-US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ОБЩЕГОСУДАРСТВЕННЫЕ ВОПРОСЫ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6171">
            <a:alpha val="8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 txBox="1">
            <a:spLocks/>
          </p:cNvSpPr>
          <p:nvPr/>
        </p:nvSpPr>
        <p:spPr>
          <a:xfrm>
            <a:off x="285728" y="357158"/>
            <a:ext cx="6172200" cy="7492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НАЦИОНАЛЬНАЯ БЕЗОПАСНОСТЬ</a:t>
            </a:r>
            <a:r>
              <a:rPr kumimoji="0" lang="ru-RU" sz="1600" i="0" u="none" strike="noStrike" kern="12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И </a:t>
            </a:r>
            <a:endParaRPr kumimoji="0" lang="en-US" sz="1600" i="0" u="none" strike="noStrike" kern="1200" normalizeH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ПРАВООХРАНИТЕЛЬНАЯ ДЕЯТЕЛЬНОСТЬ</a:t>
            </a:r>
            <a:endParaRPr kumimoji="0" lang="ru-RU" sz="16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1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2866838"/>
              </p:ext>
            </p:extLst>
          </p:nvPr>
        </p:nvGraphicFramePr>
        <p:xfrm>
          <a:off x="160712" y="1142976"/>
          <a:ext cx="6536578" cy="182880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339726"/>
                <a:gridCol w="1071570"/>
                <a:gridCol w="1000132"/>
                <a:gridCol w="1125150"/>
              </a:tblGrid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НАПРАВЛЕНИЕ РАСХОДОВ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2017 год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2018 год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2019 год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109728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Защита населения и территории от чрезвычайных ситуаций природного и</a:t>
                      </a:r>
                      <a:r>
                        <a:rPr lang="ru-RU" sz="1400" baseline="0" dirty="0" smtClean="0"/>
                        <a:t> техногенного характера, гражданская оборона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5002,00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5002,00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5002,00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5643578" y="785786"/>
            <a:ext cx="12144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</a:rPr>
              <a:t>тыс.рублей</a:t>
            </a:r>
            <a:endParaRPr lang="ru-RU" sz="1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28604" y="3357554"/>
            <a:ext cx="6172200" cy="47625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НАЦИОНАЛЬНАЯ ЭКОНОМИКА</a:t>
            </a:r>
            <a:endParaRPr kumimoji="0" lang="ru-RU" sz="16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0495761"/>
              </p:ext>
            </p:extLst>
          </p:nvPr>
        </p:nvGraphicFramePr>
        <p:xfrm>
          <a:off x="160711" y="3786182"/>
          <a:ext cx="6584473" cy="2745728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235633"/>
                <a:gridCol w="1116280"/>
                <a:gridCol w="1151907"/>
                <a:gridCol w="1080653"/>
              </a:tblGrid>
              <a:tr h="64260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НАПРАВЛЕНИЕ РАСХОДОВ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2017 год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2018 год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2019 год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Сельское хозяйство и рыболовство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92558,32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61333,75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61333,75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7144" marR="7144" marT="12700" marB="0" anchor="ctr"/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Дорожное хозяйство (дорожные фонды)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9500,00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kern="1200" dirty="0" smtClean="0"/>
                        <a:t>9500,00</a:t>
                      </a:r>
                      <a:endParaRPr lang="ru-RU" sz="1400" kern="12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kern="1200" dirty="0" smtClean="0"/>
                        <a:t>9500,00</a:t>
                      </a:r>
                      <a:endParaRPr lang="ru-RU" sz="1400" kern="12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Другие вопросы в области</a:t>
                      </a:r>
                      <a:r>
                        <a:rPr lang="ru-RU" sz="1400" baseline="0" dirty="0" smtClean="0"/>
                        <a:t> национальной экономики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1206,50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1206,50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1206,50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7144" marR="7144" marT="12700" marB="0" anchor="ctr"/>
                </a:tc>
              </a:tr>
            </a:tbl>
          </a:graphicData>
        </a:graphic>
      </p:graphicFrame>
      <p:sp>
        <p:nvSpPr>
          <p:cNvPr id="15" name="Заголовок 1"/>
          <p:cNvSpPr txBox="1">
            <a:spLocks/>
          </p:cNvSpPr>
          <p:nvPr/>
        </p:nvSpPr>
        <p:spPr>
          <a:xfrm>
            <a:off x="375026" y="6858016"/>
            <a:ext cx="6172200" cy="38100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КУЛЬТУРА, КИНЕМАТОГРАФИЯ</a:t>
            </a:r>
            <a:endParaRPr kumimoji="0" lang="ru-RU" sz="16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7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5439634"/>
              </p:ext>
            </p:extLst>
          </p:nvPr>
        </p:nvGraphicFramePr>
        <p:xfrm>
          <a:off x="232148" y="7358082"/>
          <a:ext cx="6483000" cy="1143008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053975"/>
                <a:gridCol w="1179184"/>
                <a:gridCol w="1128156"/>
                <a:gridCol w="1121685"/>
              </a:tblGrid>
              <a:tr h="69833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НАПРАВЛЕНИЕ РАСХОДОВ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</a:t>
                      </a:r>
                      <a:r>
                        <a:rPr lang="en-US" sz="1600" dirty="0" smtClean="0"/>
                        <a:t>7</a:t>
                      </a:r>
                      <a:r>
                        <a:rPr lang="ru-RU" sz="1600" dirty="0" smtClean="0"/>
                        <a:t> год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</a:t>
                      </a:r>
                      <a:r>
                        <a:rPr lang="en-US" sz="1600" dirty="0" smtClean="0"/>
                        <a:t>8</a:t>
                      </a:r>
                      <a:r>
                        <a:rPr lang="ru-RU" sz="1600" dirty="0" smtClean="0"/>
                        <a:t> год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</a:t>
                      </a:r>
                      <a:r>
                        <a:rPr lang="en-US" sz="1600" dirty="0" smtClean="0"/>
                        <a:t>9</a:t>
                      </a:r>
                      <a:r>
                        <a:rPr lang="ru-RU" sz="1600" dirty="0" smtClean="0"/>
                        <a:t> год</a:t>
                      </a:r>
                      <a:endParaRPr lang="ru-RU" sz="16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44467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Культура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16896,87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18405,47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18405,47</a:t>
                      </a:r>
                      <a:endParaRPr lang="ru-RU" sz="1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7144" marR="7144" marT="1270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6171">
            <a:alpha val="8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5715016" y="682442"/>
            <a:ext cx="10715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тыс.рублей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57166" y="2928926"/>
            <a:ext cx="6172200" cy="47625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ОБРАЗОВАНИЕ</a:t>
            </a:r>
            <a:endParaRPr kumimoji="0" lang="ru-RU" sz="16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500042" y="428596"/>
            <a:ext cx="6172200" cy="47625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ЖИЛИЩНО-КОММУНАЛЬНОЕ ХОЗЯЙСТВО</a:t>
            </a:r>
            <a:endParaRPr kumimoji="0" lang="ru-RU" sz="16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1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9745825"/>
              </p:ext>
            </p:extLst>
          </p:nvPr>
        </p:nvGraphicFramePr>
        <p:xfrm>
          <a:off x="142851" y="1000100"/>
          <a:ext cx="6572297" cy="172212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447762"/>
                <a:gridCol w="1077425"/>
                <a:gridCol w="1023555"/>
                <a:gridCol w="1023555"/>
              </a:tblGrid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НАПРАВЛЕНИЕ РАСХОДОВ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2017 год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2018 год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2019 год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Другие вопросы в области жилищно-коммунального хозяйства</a:t>
                      </a:r>
                      <a:endParaRPr lang="ru-RU" sz="14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177,84</a:t>
                      </a:r>
                      <a:endParaRPr lang="ru-RU" sz="14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1206,50</a:t>
                      </a:r>
                      <a:endParaRPr lang="ru-RU" sz="14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1206,50</a:t>
                      </a:r>
                      <a:endParaRPr lang="ru-RU" sz="1400" dirty="0"/>
                    </a:p>
                  </a:txBody>
                  <a:tcPr marL="68580" marR="68580" marT="60960" marB="60960" anchor="ctr"/>
                </a:tc>
              </a:tr>
            </a:tbl>
          </a:graphicData>
        </a:graphic>
      </p:graphicFrame>
      <p:graphicFrame>
        <p:nvGraphicFramePr>
          <p:cNvPr id="1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1215476"/>
              </p:ext>
            </p:extLst>
          </p:nvPr>
        </p:nvGraphicFramePr>
        <p:xfrm>
          <a:off x="118754" y="3432032"/>
          <a:ext cx="6596394" cy="3509027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265715"/>
                <a:gridCol w="1080654"/>
                <a:gridCol w="1163782"/>
                <a:gridCol w="1086243"/>
              </a:tblGrid>
              <a:tr h="47625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НАПРАВЛЕНИЕ РАСХОДОВ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2017 год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2018 год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2019</a:t>
                      </a:r>
                      <a:r>
                        <a:rPr lang="en-US" sz="1600" dirty="0" smtClean="0"/>
                        <a:t> </a:t>
                      </a:r>
                      <a:r>
                        <a:rPr lang="ru-RU" sz="1600" dirty="0" smtClean="0"/>
                        <a:t>год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</a:tr>
              <a:tr h="46482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Дошкольное образование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171817,52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159434,37</a:t>
                      </a:r>
                      <a:endParaRPr lang="ru-RU" sz="1600" dirty="0"/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167543,57</a:t>
                      </a:r>
                      <a:endParaRPr lang="ru-RU" sz="1600" dirty="0"/>
                    </a:p>
                  </a:txBody>
                  <a:tcPr marL="7144" marR="7144" marT="12700" marB="0" anchor="ctr"/>
                </a:tc>
              </a:tr>
              <a:tr h="46482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Общее образование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308052,88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kern="1200" dirty="0" smtClean="0"/>
                        <a:t>279700,21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kern="1200" dirty="0" smtClean="0"/>
                        <a:t>288044,09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Дополнительное образование детей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33955,15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kern="1200" dirty="0" smtClean="0"/>
                        <a:t>33955,15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kern="1200" dirty="0" smtClean="0"/>
                        <a:t>33955,15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Молодежная политика и оздоровление детей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8614,69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kern="1200" dirty="0" smtClean="0"/>
                        <a:t>8614,69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kern="1200" dirty="0" smtClean="0"/>
                        <a:t>8614,69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Другие вопросы в области образования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5938,22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kern="1200" dirty="0" smtClean="0"/>
                        <a:t>5938,22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kern="1200" dirty="0" smtClean="0"/>
                        <a:t>5938,22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</a:tr>
            </a:tbl>
          </a:graphicData>
        </a:graphic>
      </p:graphicFrame>
      <p:sp>
        <p:nvSpPr>
          <p:cNvPr id="15" name="Заголовок 1"/>
          <p:cNvSpPr txBox="1">
            <a:spLocks/>
          </p:cNvSpPr>
          <p:nvPr/>
        </p:nvSpPr>
        <p:spPr>
          <a:xfrm>
            <a:off x="357166" y="7096143"/>
            <a:ext cx="6172200" cy="47625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ФИЗИЧЕСКАЯ</a:t>
            </a:r>
            <a:r>
              <a:rPr kumimoji="0" lang="ru-RU" sz="1600" i="0" u="none" strike="noStrike" kern="12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КУЛЬТУРА И СПОРТ</a:t>
            </a:r>
            <a:endParaRPr kumimoji="0" lang="ru-RU" sz="16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7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3725984"/>
              </p:ext>
            </p:extLst>
          </p:nvPr>
        </p:nvGraphicFramePr>
        <p:xfrm>
          <a:off x="107132" y="7620021"/>
          <a:ext cx="6608016" cy="94108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088897"/>
                <a:gridCol w="1233266"/>
                <a:gridCol w="1104606"/>
                <a:gridCol w="1181247"/>
              </a:tblGrid>
              <a:tr h="47625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НАПРАВЛЕНИЕ РАСХОДОВ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</a:t>
                      </a:r>
                      <a:r>
                        <a:rPr lang="en-US" sz="1600" dirty="0" smtClean="0"/>
                        <a:t>7</a:t>
                      </a:r>
                      <a:r>
                        <a:rPr lang="ru-RU" sz="1600" dirty="0" smtClean="0"/>
                        <a:t> год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</a:t>
                      </a:r>
                      <a:r>
                        <a:rPr lang="en-US" sz="1600" dirty="0" smtClean="0"/>
                        <a:t>8</a:t>
                      </a:r>
                      <a:r>
                        <a:rPr lang="ru-RU" sz="1600" dirty="0" smtClean="0"/>
                        <a:t> год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</a:t>
                      </a:r>
                      <a:r>
                        <a:rPr lang="en-US" sz="1600" dirty="0" smtClean="0"/>
                        <a:t>9</a:t>
                      </a:r>
                      <a:r>
                        <a:rPr lang="ru-RU" sz="1600" dirty="0" smtClean="0"/>
                        <a:t> год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</a:tr>
              <a:tr h="46482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Массовый спорт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900,00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700,00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700,00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6171">
            <a:alpha val="8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5715039" y="500034"/>
            <a:ext cx="1142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тыс.рублей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57166" y="357158"/>
            <a:ext cx="6172200" cy="47625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СОЦИАЛЬНАЯ ПОЛИТИКА</a:t>
            </a:r>
            <a:endParaRPr kumimoji="0" lang="ru-RU" sz="16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83258"/>
              </p:ext>
            </p:extLst>
          </p:nvPr>
        </p:nvGraphicFramePr>
        <p:xfrm>
          <a:off x="160713" y="857224"/>
          <a:ext cx="6548845" cy="257556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962498"/>
                <a:gridCol w="1235034"/>
                <a:gridCol w="1140031"/>
                <a:gridCol w="1211282"/>
              </a:tblGrid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НАПРАВЛЕНИЕ РАСХОДОВ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</a:t>
                      </a:r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год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</a:t>
                      </a:r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год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</a:t>
                      </a:r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год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Социальное</a:t>
                      </a:r>
                      <a:r>
                        <a:rPr lang="ru-RU" sz="1600" baseline="0" dirty="0" smtClean="0"/>
                        <a:t> обеспечение населения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240663,11</a:t>
                      </a: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dirty="0" smtClean="0"/>
                        <a:t>248277,49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dirty="0" smtClean="0"/>
                        <a:t>248277,49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Охрана семьи и детства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86275,97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73021,00</a:t>
                      </a:r>
                      <a:endParaRPr lang="ru-RU" sz="1600" dirty="0"/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73021,00</a:t>
                      </a:r>
                      <a:endParaRPr lang="ru-RU" sz="1600" dirty="0"/>
                    </a:p>
                  </a:txBody>
                  <a:tcPr marL="7144" marR="7144" marT="12700" marB="0" anchor="ctr"/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Другие вопросы в области социальной политики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17407,73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/>
                        <a:t>17114,13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/>
                        <a:t>17114,13</a:t>
                      </a:r>
                      <a:endParaRPr lang="ru-RU" sz="1600" b="0" i="0" u="none" strike="noStrike" dirty="0"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71462" y="3714744"/>
            <a:ext cx="6858000" cy="47625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МЕЖБЮДЖЕТНЫЕ ТРАНСФЕРТЫ ОБЩЕГО ХАРАКТЕРА БЮДЖЕТАМ БЮДЖЕТНОЙ СИСТЕМЫ РОССИЙСКОЙ ФЕДЕРАЦИИ</a:t>
            </a:r>
            <a:endParaRPr kumimoji="0" lang="ru-RU" sz="16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1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9350570"/>
              </p:ext>
            </p:extLst>
          </p:nvPr>
        </p:nvGraphicFramePr>
        <p:xfrm>
          <a:off x="178596" y="4462466"/>
          <a:ext cx="6536552" cy="224314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187244"/>
                <a:gridCol w="1122718"/>
                <a:gridCol w="1128136"/>
                <a:gridCol w="1098454"/>
              </a:tblGrid>
              <a:tr h="68103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НАПРАВЛЕНИЕ РАСХОДОВ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</a:t>
                      </a:r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год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</a:t>
                      </a:r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год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 год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</a:tr>
              <a:tr h="109728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/>
                        <a:t>34268,00</a:t>
                      </a:r>
                      <a:endParaRPr lang="ru-RU" sz="19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/>
                        <a:t>30878,00</a:t>
                      </a:r>
                      <a:endParaRPr lang="ru-RU" sz="19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/>
                        <a:t>30878,00</a:t>
                      </a:r>
                      <a:endParaRPr lang="ru-RU" sz="1900" dirty="0"/>
                    </a:p>
                  </a:txBody>
                  <a:tcPr marL="68580" marR="68580" marT="60960" marB="60960" anchor="ctr"/>
                </a:tc>
              </a:tr>
              <a:tr h="46482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Иные дотации</a:t>
                      </a:r>
                      <a:endParaRPr lang="ru-RU" sz="16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/>
                        <a:t>51402,00</a:t>
                      </a:r>
                      <a:endParaRPr lang="ru-RU" sz="19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/>
                        <a:t>46318,00</a:t>
                      </a:r>
                      <a:endParaRPr lang="ru-RU" sz="19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/>
                        <a:t>46318,00</a:t>
                      </a:r>
                      <a:endParaRPr lang="ru-RU" sz="1900" dirty="0"/>
                    </a:p>
                  </a:txBody>
                  <a:tcPr marL="68580" marR="68580" marT="60960" marB="6096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 descr="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96" y="214282"/>
            <a:ext cx="1547792" cy="107157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751043" y="4335661"/>
            <a:ext cx="11069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тыс.рублей</a:t>
            </a:r>
            <a:endParaRPr lang="ru-RU" sz="1400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410900" y="203200"/>
            <a:ext cx="5518562" cy="93977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rgbClr val="1D61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МУНИЦИПАЛЬНАЯ ПРОГРАММА</a:t>
            </a:r>
            <a:r>
              <a:rPr lang="ru-RU" sz="1800" b="1" dirty="0">
                <a:solidFill>
                  <a:srgbClr val="1D61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800" b="1" dirty="0" smtClean="0">
                <a:solidFill>
                  <a:srgbClr val="1D61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«СОЦИАЛЬНАЯ ПОДДЕРЖКА ГРАЖДАН В ИПАТОВСКОМ МУНИЦИПАЛЬНОМ РАЙОНЕ СК»</a:t>
            </a:r>
            <a:endParaRPr lang="ru-RU" sz="1800" b="1" dirty="0">
              <a:solidFill>
                <a:srgbClr val="1D617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>
            <a:off x="1474096" y="899529"/>
            <a:ext cx="5383928" cy="672075"/>
          </a:xfrm>
          <a:prstGeom prst="rect">
            <a:avLst/>
          </a:prstGeom>
          <a:ln>
            <a:noFill/>
          </a:ln>
        </p:spPr>
        <p:txBody>
          <a:bodyPr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b="1" u="sng" dirty="0" smtClean="0">
              <a:solidFill>
                <a:srgbClr val="0070C0"/>
              </a:solidFill>
            </a:endParaRPr>
          </a:p>
          <a:p>
            <a:pPr algn="ctr">
              <a:buFont typeface="Arial" pitchFamily="34" charset="0"/>
              <a:buNone/>
            </a:pPr>
            <a:r>
              <a:rPr lang="ru-RU" sz="1400" b="1" dirty="0" smtClean="0">
                <a:solidFill>
                  <a:srgbClr val="0070C0"/>
                </a:solidFill>
              </a:rPr>
              <a:t>Цель программы – повышение уровня и качества жизни</a:t>
            </a:r>
            <a:r>
              <a:rPr lang="en-US" sz="1400" b="1" dirty="0" smtClean="0">
                <a:solidFill>
                  <a:srgbClr val="0070C0"/>
                </a:solidFill>
              </a:rPr>
              <a:t> </a:t>
            </a:r>
            <a:r>
              <a:rPr lang="ru-RU" sz="1400" b="1" dirty="0" smtClean="0">
                <a:solidFill>
                  <a:srgbClr val="0070C0"/>
                </a:solidFill>
              </a:rPr>
              <a:t>населения Ипатовского района</a:t>
            </a:r>
            <a:endParaRPr lang="ru-RU" sz="1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110879"/>
              </p:ext>
            </p:extLst>
          </p:nvPr>
        </p:nvGraphicFramePr>
        <p:xfrm>
          <a:off x="139701" y="4773774"/>
          <a:ext cx="6638946" cy="41369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17406"/>
                <a:gridCol w="1207179"/>
                <a:gridCol w="1195109"/>
                <a:gridCol w="1219252"/>
              </a:tblGrid>
              <a:tr h="65548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Подпрограммы программы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 год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 год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 год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</a:tr>
              <a:tr h="944880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600" b="0" kern="1200" dirty="0" smtClean="0"/>
                        <a:t>Социальное обеспечение населения Ипатовского муниципального района СК</a:t>
                      </a:r>
                      <a:endParaRPr kumimoji="0" lang="ru-RU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311696,82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284231,24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309526,18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</a:tr>
              <a:tr h="494453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600" b="0" kern="1200" dirty="0" smtClean="0"/>
                        <a:t>Доступная</a:t>
                      </a:r>
                      <a:r>
                        <a:rPr kumimoji="0" lang="ru-RU" sz="1600" b="0" kern="1200" baseline="0" dirty="0" smtClean="0"/>
                        <a:t> среда</a:t>
                      </a:r>
                      <a:endParaRPr kumimoji="0" lang="ru-RU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240,00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240,00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240,00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042160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600" b="0" kern="1200" dirty="0" smtClean="0"/>
                        <a:t>Обеспечение реализации муниципальной программы «Социальная поддержка граждан в Ипатовском муниципальном</a:t>
                      </a:r>
                      <a:r>
                        <a:rPr kumimoji="0" lang="ru-RU" sz="1600" b="0" kern="1200" baseline="0" dirty="0" smtClean="0"/>
                        <a:t> районе СК» и общепрограммные мероприятия</a:t>
                      </a:r>
                      <a:endParaRPr kumimoji="0" lang="ru-RU" sz="16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17407,73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17418,93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17418,93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28604" y="2214546"/>
            <a:ext cx="60543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1D61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 год – 329344,55 тыс.руб. </a:t>
            </a:r>
            <a:endParaRPr lang="en-US" sz="2800" b="1" dirty="0" smtClean="0">
              <a:solidFill>
                <a:srgbClr val="1D617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rgbClr val="1D61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год – 301890,17 тыс.руб. 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1D617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 год – 327185,11 тыс.руб.</a:t>
            </a:r>
            <a:endParaRPr lang="ru-RU" sz="2800" b="1" dirty="0">
              <a:solidFill>
                <a:srgbClr val="1D617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71405"/>
            <a:ext cx="6172200" cy="500067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ПОКАЗАТЕЛИ КОНЕЧНЫХ РЕЗУЛЬТАТОВ ПРОГРАММЫ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3021225"/>
              </p:ext>
            </p:extLst>
          </p:nvPr>
        </p:nvGraphicFramePr>
        <p:xfrm>
          <a:off x="80629" y="571473"/>
          <a:ext cx="6682933" cy="850111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726023"/>
                <a:gridCol w="486054"/>
                <a:gridCol w="492856"/>
                <a:gridCol w="461041"/>
                <a:gridCol w="516959"/>
              </a:tblGrid>
              <a:tr h="739311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 показателя</a:t>
                      </a:r>
                      <a:endParaRPr kumimoji="0" lang="en-US" sz="1600" kern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kumimoji="0" lang="ru-RU" sz="16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муниципальной программы</a:t>
                      </a:r>
                      <a:endParaRPr lang="ru-RU" sz="16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vert="vert270" anchor="ctr"/>
                </a:tc>
              </a:tr>
              <a:tr h="616092">
                <a:tc gridSpan="5"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Муниципальная программа «Социальная поддержка граждан в Ипатовском муниципальном районе СК" 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594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Доля граждан, которым предоставлены меры социальной поддержки, в общей численности граждан, обратившихся и имеющих право на их получение в соответствии с законодательством РФ и СК, %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100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100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100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100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9370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Доля доступных для инвалидов и других маломобильных групп населения приоритетных</a:t>
                      </a:r>
                      <a:r>
                        <a:rPr lang="ru-RU" sz="1500" baseline="0" dirty="0" smtClean="0"/>
                        <a:t> объектов социальной, транспортной, инженерной инфраструктур в общем количестве приоритетных объектов в районе, %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31,8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31,8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31,8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31,8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725861">
                <a:tc gridSpan="5"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Подпрограмма «Социальное обеспечение населения Ипатовского муниципального района СК» 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329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Доля граждан, которым предоставлены меры социальной поддержки, в общей численности граждан, обратившихся и имеющих право на их получение в соответствии с законодательством РФ и СК, %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100</a:t>
                      </a:r>
                      <a:endParaRPr kumimoji="0" lang="ru-RU" sz="12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100</a:t>
                      </a:r>
                      <a:endParaRPr kumimoji="0" lang="ru-RU" sz="12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100</a:t>
                      </a:r>
                      <a:endParaRPr kumimoji="0" lang="ru-RU" sz="12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100</a:t>
                      </a:r>
                      <a:endParaRPr kumimoji="0" lang="ru-RU" sz="12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7081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/>
                        <a:t>Численность многодетных семей, получающих ежемесячную денежную компенсацию на каждого ребенка в возрасте до 18 лет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690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695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700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705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5160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Численность детей, на которых  назначено ежемесячное пособие на ребенка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5453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5536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5610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5615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507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Численность семей, получающих субсидии на оплату жилого помещения и коммунальных услуг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2049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2050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2051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2051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509548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Подпрограмма «Доступная среда»</a:t>
                      </a:r>
                      <a:endParaRPr lang="ru-RU" sz="16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8625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/>
                        <a:t>Количество доступных для инвалидов и других маломобильных групп населения приоритетных объектов социальной, транспортной, инженерной инфраструктур в общем количестве приоритетных объектов в районе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14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14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14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14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699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143000" y="1862668"/>
          <a:ext cx="4572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0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0921933"/>
              </p:ext>
            </p:extLst>
          </p:nvPr>
        </p:nvGraphicFramePr>
        <p:xfrm>
          <a:off x="93328" y="571472"/>
          <a:ext cx="6670240" cy="816498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62884"/>
                <a:gridCol w="773118"/>
                <a:gridCol w="834238"/>
              </a:tblGrid>
              <a:tr h="488269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ВЫПЛАТЫ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 год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6526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kern="1200" dirty="0" smtClean="0"/>
                        <a:t>КОЛ-ВО ПОЛУЧАТЕЛЕЙ</a:t>
                      </a:r>
                      <a:endParaRPr kumimoji="0" lang="ru-RU" sz="10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kern="1200" dirty="0" smtClean="0"/>
                        <a:t>РАСХОДЫ, тыс.рублей</a:t>
                      </a:r>
                      <a:endParaRPr kumimoji="0" lang="ru-RU" sz="10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</a:tr>
              <a:tr h="67056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Меры социальной поддержки по оплате жилых помещений, отопления и освещения педработникам образовательных организаций, проживающим и работающим в сельских населенных пунктах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/>
                        <a:t>423</a:t>
                      </a:r>
                      <a:endParaRPr kumimoji="0" lang="ru-RU" sz="12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9793,07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32525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Оплата жилищно-коммунальных услуг отдельным категориям граждан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5026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44659,80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Выплаты инвалидам компенсаций страховых премий по договорам ОСАГО владельцев транспортных средств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7,60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8534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Выплаты государственных пособий лицам, не подлежащим обязательному социальному страхованию на случай временной нетрудоспособности и в связи с материнством, и лицам, уволенным в связи с ликвидацией организаций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1050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35177,50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32525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Обеспечение мер социальной поддержки ветеранов труда СК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3144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51804,70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52853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Обеспечение мер социальной поддержки реабилитированных лиц и лиц, признанных пострадавшими от политических репрессий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52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792,13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52853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Предоставление государственной социальной помощи малоимущим семьям, малоимущим одиноко проживающим гражданам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300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1087,03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Выплата ежегодного социального пособия на проезд учащимся (студентам)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66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77,60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32525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Предоставление мер социальной поддержки многодетным семьям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843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9841,00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Предоставление гражданам субсидий на оплату жилого помещения и коммунальных услуг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1950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37510,00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Обеспечение мер социальной поддержки ветеранов труда и тружеников тыла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3392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53536,58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52853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Ежемесячная доплата к пенсии гражданам, ставшим инвалидами при исполнении служебных обязанностей в районах боевых действий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5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51,00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Ежемесячные денежные  выплаты семьям погибших ветеранов боевых действий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16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146,50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Осуществление ежегодной денежной выплаты лицам, награжденным нагрудным знаком «Почетный донор России»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132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1749,50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</a:tbl>
          </a:graphicData>
        </a:graphic>
      </p:graphicFrame>
      <p:sp>
        <p:nvSpPr>
          <p:cNvPr id="31" name="Заголовок 1"/>
          <p:cNvSpPr txBox="1">
            <a:spLocks/>
          </p:cNvSpPr>
          <p:nvPr/>
        </p:nvSpPr>
        <p:spPr>
          <a:xfrm>
            <a:off x="400072" y="90486"/>
            <a:ext cx="6172200" cy="552424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normalizeH="0" baseline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j-lt"/>
                <a:ea typeface="+mj-ea"/>
                <a:cs typeface="+mj-cs"/>
              </a:rPr>
              <a:t>РАСХОДЫ НА СОЦИАЛЬНУЮ ПОДДЕРЖКУ НАСЕЛЕНИЯ</a:t>
            </a:r>
            <a:br>
              <a:rPr kumimoji="0" lang="ru-RU" sz="2000" i="0" u="none" strike="noStrike" kern="1200" normalizeH="0" baseline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i="0" u="none" strike="noStrike" kern="1200" normalizeH="0" baseline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000" i="0" u="none" strike="noStrike" kern="1200" normalizeH="0" baseline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i="0" u="none" strike="noStrike" kern="120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143000" y="1862668"/>
          <a:ext cx="4572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Заголовок 1"/>
          <p:cNvSpPr txBox="1">
            <a:spLocks/>
          </p:cNvSpPr>
          <p:nvPr/>
        </p:nvSpPr>
        <p:spPr>
          <a:xfrm>
            <a:off x="357166" y="90486"/>
            <a:ext cx="6172200" cy="552424"/>
          </a:xfrm>
          <a:prstGeom prst="rect">
            <a:avLst/>
          </a:prstGeom>
        </p:spPr>
        <p:txBody>
          <a:bodyPr anchor="t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i="0" u="none" strike="noStrike" kern="1200" normalizeH="0" baseline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+mj-lt"/>
                <a:ea typeface="+mj-ea"/>
                <a:cs typeface="+mj-cs"/>
              </a:rPr>
              <a:t>РАСХОДЫ В ОБЛАСТИ ОХРАНЫ СЕМЬИ И ДЕТСТВА</a:t>
            </a:r>
            <a:endParaRPr kumimoji="0" lang="ru-RU" sz="4400" i="0" u="none" strike="noStrike" kern="1200" normalizeH="0" baseline="0" noProof="0" dirty="0"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1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8580277"/>
              </p:ext>
            </p:extLst>
          </p:nvPr>
        </p:nvGraphicFramePr>
        <p:xfrm>
          <a:off x="122214" y="565387"/>
          <a:ext cx="6643710" cy="850720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839245"/>
                <a:gridCol w="840076"/>
                <a:gridCol w="964389"/>
              </a:tblGrid>
              <a:tr h="428628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ВЫПЛАТЫ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 год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7150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КОЛ-ВО ПОЛУЧА-ТЕЛЕЙ</a:t>
                      </a:r>
                      <a:endParaRPr lang="ru-RU" sz="10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РАСХОДЫ, тыс.рублей</a:t>
                      </a:r>
                      <a:endParaRPr lang="ru-RU" sz="1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975360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Компенсация части платы, взимаемой с родителей 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</a:t>
                      </a:r>
                      <a:endParaRPr lang="ru-RU" sz="15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500" kern="1200" dirty="0" smtClean="0"/>
                        <a:t>1831</a:t>
                      </a:r>
                      <a:endParaRPr kumimoji="0" lang="ru-RU" sz="1500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500" kern="1200" dirty="0" smtClean="0"/>
                        <a:t>6363,68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Выплаты денежных средств на содержание ребенка опекуну (попечителю)</a:t>
                      </a:r>
                      <a:endParaRPr lang="ru-RU" sz="15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500" kern="1200" dirty="0" smtClean="0"/>
                        <a:t>83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500" kern="1200" dirty="0" smtClean="0"/>
                        <a:t>5161,52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</a:tr>
              <a:tr h="975360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Выплаты на содержание детей-сирот и детей, оставшихся без попечения родителей, в приемных семьях, а также на вознаграждение, </a:t>
                      </a:r>
                    </a:p>
                    <a:p>
                      <a:r>
                        <a:rPr lang="ru-RU" sz="1500" dirty="0" smtClean="0"/>
                        <a:t>причитающееся приемным родителям</a:t>
                      </a:r>
                      <a:endParaRPr lang="ru-RU" sz="15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500" kern="1200" dirty="0" smtClean="0"/>
                        <a:t>18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500" kern="1200" dirty="0" smtClean="0"/>
                        <a:t>3432,06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</a:tr>
              <a:tr h="384043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Выплата единовременного пособия усыновителям</a:t>
                      </a:r>
                      <a:endParaRPr lang="ru-RU" sz="15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500" kern="1200" dirty="0" smtClean="0"/>
                        <a:t>2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500" kern="1200" dirty="0" smtClean="0"/>
                        <a:t>285,00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Ежегодная денежная компенсация многодетным семьям на приобретение школьной и спортивной одежды</a:t>
                      </a:r>
                      <a:endParaRPr lang="ru-RU" sz="15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500" kern="1200" dirty="0" smtClean="0"/>
                        <a:t>770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500" kern="1200" dirty="0" smtClean="0"/>
                        <a:t>778,22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Компенсация расходов на капитальный ремонт общего имущества в многоквартирном доме отдельным категориям граждан</a:t>
                      </a:r>
                      <a:endParaRPr lang="ru-RU" sz="15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500" kern="1200" dirty="0" smtClean="0"/>
                        <a:t>225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500" kern="1200" dirty="0" smtClean="0"/>
                        <a:t>364,69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</a:tr>
              <a:tr h="975360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500" kern="1200" dirty="0" smtClean="0"/>
                        <a:t>Единовременное пособие беременной жене военнослужащего, проходящего военную службу по призыву, а также ежемесячное пособие на ребенка военнослужащего, проходящего военную службу по призыву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4</a:t>
                      </a:r>
                      <a:endParaRPr lang="ru-RU" sz="15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500" kern="1200" dirty="0" smtClean="0"/>
                        <a:t>107,00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</a:tr>
              <a:tr h="384043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500" kern="1200" dirty="0" smtClean="0"/>
                        <a:t>Ежемесячное пособие на ребенка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4000</a:t>
                      </a:r>
                      <a:endParaRPr lang="ru-RU" sz="15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500" kern="1200" dirty="0" smtClean="0"/>
                        <a:t>33478,89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</a:tr>
              <a:tr h="1168773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500" kern="1200" dirty="0" smtClean="0"/>
                        <a:t>Ежемесячная денежная выплата, назначаемая в случае рождения третьего ребенка или последующих детей до достижения ребенком возраста трех лет, за счет средств федерального бюджета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478</a:t>
                      </a:r>
                      <a:endParaRPr lang="ru-RU" sz="15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500" kern="1200" dirty="0" smtClean="0"/>
                        <a:t>37447,82</a:t>
                      </a:r>
                      <a:endParaRPr kumimoji="0" lang="ru-RU" sz="15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74" y="142844"/>
            <a:ext cx="5089958" cy="939776"/>
          </a:xfrm>
        </p:spPr>
        <p:txBody>
          <a:bodyPr>
            <a:noAutofit/>
          </a:bodyPr>
          <a:lstStyle/>
          <a:p>
            <a:pPr algn="r"/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МУНИЦИПАЛЬНАЯ ПРОГРАММА</a:t>
            </a:r>
            <a:b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 «РАЗВИТИЕ ОБРАЗОВАНИЯ В ИПАТОВСКОМ МУНИЦИПАЛЬНОМ РАЙОНЕ СК»</a:t>
            </a:r>
            <a:endParaRPr lang="ru-RU" sz="1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0174" y="1071538"/>
            <a:ext cx="5143512" cy="1428760"/>
          </a:xfrm>
          <a:ln>
            <a:noFill/>
          </a:ln>
        </p:spPr>
        <p:txBody>
          <a:bodyPr anchor="ctr" anchorCtr="0">
            <a:normAutofit fontScale="25000" lnSpcReduction="20000"/>
          </a:bodyPr>
          <a:lstStyle/>
          <a:p>
            <a:pPr algn="r"/>
            <a:endParaRPr lang="ru-RU" sz="1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>
              <a:buNone/>
            </a:pPr>
            <a:r>
              <a:rPr lang="ru-RU" sz="5500" dirty="0" smtClean="0">
                <a:solidFill>
                  <a:schemeClr val="tx2">
                    <a:lumMod val="75000"/>
                  </a:schemeClr>
                </a:solidFill>
              </a:rPr>
              <a:t>Цели программы -  </a:t>
            </a:r>
            <a:r>
              <a:rPr lang="ru-RU" sz="55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всеобщей доступности и общественно приемлемого непрерывного, качественного образования для удовлетворения  образовательной потребности населения Ипатовского района через создание условий для обновления структуры и содержания образования, способствующего духовному, физическому и интеллектуальному развитию детей и молодежи.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215837"/>
              </p:ext>
            </p:extLst>
          </p:nvPr>
        </p:nvGraphicFramePr>
        <p:xfrm>
          <a:off x="71414" y="4655745"/>
          <a:ext cx="6643709" cy="4273973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182280"/>
                <a:gridCol w="1172419"/>
                <a:gridCol w="1172419"/>
                <a:gridCol w="1116591"/>
              </a:tblGrid>
              <a:tr h="49445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Подпрограммы программы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2017 год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2018 год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2019 год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853440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600" kern="1200" dirty="0" smtClean="0"/>
                        <a:t>Развитие  дошкольного, общего и дополнительного образования в Ипатовском муниципальном районе Ставропольского края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525,7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480837,78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497290,86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</a:tr>
              <a:tr h="670560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600" kern="1200" dirty="0" smtClean="0"/>
                        <a:t>Пожарная безопасность образовательных учреждений Ипатовского района Ставропольского края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1592,42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1592,42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1592,42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1097280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600" kern="1200" dirty="0" smtClean="0"/>
                        <a:t>Обеспечение реализации муниципальной программы «Развитие  образования в Ипатовском муниципальном    районе Ставропольского края» и общепрограммные мероприятия» 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43749,40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43749,40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kern="1200" dirty="0" smtClean="0"/>
                        <a:t>43749,40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6" name="Рисунок 5" descr="24_12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90" y="214282"/>
            <a:ext cx="1571636" cy="12358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661437" y="4304884"/>
            <a:ext cx="1053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(</a:t>
            </a:r>
            <a:r>
              <a:rPr lang="ru-RU" sz="1400" dirty="0" smtClean="0"/>
              <a:t>тыс.руб</a:t>
            </a:r>
            <a:r>
              <a:rPr lang="ru-RU" sz="1600" dirty="0" smtClean="0"/>
              <a:t>.)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00042" y="2786050"/>
            <a:ext cx="60543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2017 год – 566915,42 тыс.руб.   </a:t>
            </a:r>
          </a:p>
          <a:p>
            <a:pPr algn="ctr"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2018 год – 526179,60 тыс.руб.  2018год – 542632,68 тыс.руб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52" y="-32"/>
            <a:ext cx="6372248" cy="6540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/>
              <a:t>ОСНОВНЫЕ ПОКАЗАТЕЛИ КОНЕЧНЫХ</a:t>
            </a:r>
            <a:br>
              <a:rPr lang="ru-RU" sz="1800" dirty="0" smtClean="0"/>
            </a:br>
            <a:r>
              <a:rPr lang="ru-RU" sz="1800" dirty="0" smtClean="0"/>
              <a:t> РЕЗУЛЬТАТОВ ПРОГРАММЫ</a:t>
            </a:r>
            <a:endParaRPr lang="ru-RU" sz="1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3703027"/>
              </p:ext>
            </p:extLst>
          </p:nvPr>
        </p:nvGraphicFramePr>
        <p:xfrm>
          <a:off x="76200" y="571472"/>
          <a:ext cx="6713867" cy="84582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756957"/>
                <a:gridCol w="486054"/>
                <a:gridCol w="492856"/>
                <a:gridCol w="461041"/>
                <a:gridCol w="516959"/>
              </a:tblGrid>
              <a:tr h="468245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Наименование  показателя муниципальной программы</a:t>
                      </a:r>
                      <a:endParaRPr lang="ru-RU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2016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2017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2018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2019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vert="vert270" anchor="ctr"/>
                </a:tc>
              </a:tr>
              <a:tr h="609600">
                <a:tc gridSpan="5"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Муниципальная программа "Развитие образования в Ипатовском муниципальном районе СК " 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/>
                        <a:t>Удельный вес численности населения школьного возраста, охваченного образованием, в общей численности населения данной </a:t>
                      </a:r>
                      <a:r>
                        <a:rPr lang="ru-RU" sz="1500" dirty="0" smtClean="0"/>
                        <a:t>категории, %.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99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99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99,5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99,5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447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/>
                        <a:t>Доступность дошкольного образования (охват детей в возрасте 3-7 лет услугами дошкольного образования</a:t>
                      </a:r>
                      <a:r>
                        <a:rPr lang="ru-RU" sz="1500" dirty="0" smtClean="0"/>
                        <a:t>),%. 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95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95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/>
                        <a:t>95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/>
                        <a:t>95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8534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/>
                        <a:t>Охват детей в возрасте 5-18 лет программами дополнительного образования (удельный вес численности детей, получающих услуги дополнительного образования, в общей численности детей в возрасте 5-18 лет</a:t>
                      </a:r>
                      <a:r>
                        <a:rPr lang="ru-RU" sz="1500" dirty="0" smtClean="0"/>
                        <a:t>),%.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80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/>
                        <a:t>80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/>
                        <a:t>80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85</a:t>
                      </a:r>
                      <a:endParaRPr kumimoji="0" lang="ru-RU" sz="15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609600">
                <a:tc gridSpan="5"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Подпрограмма «Развитие  дошкольного, общего и дополнительного образования в Ипатовском муниципальном районе СК» 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34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Доля детей в возрасте 1-6 лет, получающих дошкольную образовательную услугу и</a:t>
                      </a:r>
                      <a:r>
                        <a:rPr lang="ru-RU" sz="1500" kern="1200" baseline="0" dirty="0" smtClean="0"/>
                        <a:t> услугу по их содержанию в муниципальных образовательных организациях в общей численности детей в возрасте 1-6 лет,%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64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65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66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67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</a:tr>
              <a:tr h="853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/>
                        <a:t>Доля детей в возрасте 1-6 лет, стоящих на учете для определения в муниципальные дошкольные образовательные организации,</a:t>
                      </a:r>
                      <a:r>
                        <a:rPr lang="ru-RU" sz="1500" kern="1200" baseline="0" dirty="0" smtClean="0"/>
                        <a:t> в общей численности детей в возрасте 1-6 лет,%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12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11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/>
                        <a:t>Удельный вес детей первой и второй групп здоровья в общей численности обучающихся в муниципальных общеобразовательных </a:t>
                      </a:r>
                      <a:r>
                        <a:rPr lang="ru-RU" sz="1500" dirty="0" smtClean="0"/>
                        <a:t>учреждениях, %.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89,0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89,5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89,5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90,0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</a:tr>
              <a:tr h="447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/>
                        <a:t>Удельный вес детей, охваченных летним отдыхом от общего числа учащихся (без выпускников 11 классов</a:t>
                      </a:r>
                      <a:r>
                        <a:rPr lang="ru-RU" sz="1500" dirty="0" smtClean="0"/>
                        <a:t>),%.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85,9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86,0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86,0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87,0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</a:tr>
              <a:tr h="2235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/>
                        <a:t>Доля учащихся, охваченных всеми видами </a:t>
                      </a:r>
                      <a:r>
                        <a:rPr lang="ru-RU" sz="1500" dirty="0" smtClean="0"/>
                        <a:t>питания, %.  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95,9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96,0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96,0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97,0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</a:tr>
              <a:tr h="106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Доля организаций, в которых созданы условия для получения качественного образования детям с ограниченными возможностями здоровья (детям-инвалидам), общей численности организаций образования, %</a:t>
                      </a:r>
                      <a:endParaRPr lang="ru-RU" sz="1500" dirty="0"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131761"/>
            <a:ext cx="6172200" cy="654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/>
              <a:t>ОСНОВНЫЕ ПОКАЗАТЕЛИ КОНЕЧНЫХ РЕЗУЛЬТАТОВ ПРОГРАММЫ</a:t>
            </a:r>
            <a:endParaRPr lang="ru-RU" sz="20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153112"/>
              </p:ext>
            </p:extLst>
          </p:nvPr>
        </p:nvGraphicFramePr>
        <p:xfrm>
          <a:off x="160713" y="852510"/>
          <a:ext cx="6590156" cy="8077208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327863"/>
                <a:gridCol w="540983"/>
                <a:gridCol w="540983"/>
                <a:gridCol w="590163"/>
                <a:gridCol w="590164"/>
              </a:tblGrid>
              <a:tr h="896467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Наименование  показателя</a:t>
                      </a:r>
                    </a:p>
                    <a:p>
                      <a:pPr algn="ctr"/>
                      <a:r>
                        <a:rPr kumimoji="0" lang="ru-RU" sz="16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муниципальной программы</a:t>
                      </a:r>
                      <a:endParaRPr lang="ru-RU" sz="16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2016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60960" marB="6096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2017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60960" marB="6096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2018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60960" marB="6096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2019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60960" marB="60960" vert="vert270" anchor="ctr"/>
                </a:tc>
              </a:tr>
              <a:tr h="759357"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Доля лиц, сдавших единый государственный экзамен по русскому языку и математике, в общей численности выпускников,</a:t>
                      </a:r>
                      <a:r>
                        <a:rPr kumimoji="0" lang="ru-RU" sz="1500" kern="1200" baseline="0" dirty="0" smtClean="0"/>
                        <a:t> %.</a:t>
                      </a:r>
                      <a:endParaRPr kumimoji="0" lang="ru-RU" sz="15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/>
                        <a:t>99,1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99,2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99,2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99,5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</a:tr>
              <a:tr h="960500"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Доля лиц с высшим профессиональным</a:t>
                      </a:r>
                      <a:r>
                        <a:rPr kumimoji="0" lang="ru-RU" sz="1500" kern="1200" baseline="0" dirty="0" smtClean="0"/>
                        <a:t> образованием в общей численности педработников муниципальных образовательных организаций, %</a:t>
                      </a:r>
                      <a:endParaRPr kumimoji="0" lang="ru-RU" sz="15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68,5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68,7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69,0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70,0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</a:tr>
              <a:tr h="750396">
                <a:tc>
                  <a:txBody>
                    <a:bodyPr/>
                    <a:lstStyle/>
                    <a:p>
                      <a:pPr marL="0" algn="l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500" kern="1200" dirty="0" smtClean="0"/>
                        <a:t>Удельный вес численности учителей в возрасте до 35 лет в общей численности учителей общеобразовательных организаций</a:t>
                      </a:r>
                      <a:endParaRPr kumimoji="0" lang="ru-RU" sz="15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14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15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15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15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</a:tr>
              <a:tr h="75039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300" kern="1200" dirty="0" smtClean="0"/>
                        <a:t>Доля педагогов муниципальных образовательных организаций, имеющих стаж педработы до 5 лет, в общей численности педработников, %</a:t>
                      </a:r>
                      <a:endParaRPr kumimoji="0"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4,7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5,0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5,0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7,0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</a:tr>
              <a:tr h="67535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300" kern="1200" dirty="0" smtClean="0"/>
                        <a:t>Доля педработников, прошедших в текущем году обучение по новым моделям повышения квалификации. в общей численности педагогов, %</a:t>
                      </a:r>
                      <a:endParaRPr kumimoji="0"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20,6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20,8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21,0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25,0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</a:tr>
              <a:tr h="9004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kern="1200" dirty="0" smtClean="0"/>
                        <a:t>Охват детей в возрасте 5-18 лет программами допобразования (удельный вес численности детей, получающих услуги дополнительного образования, в общей численности детей в возрасте 5-18 лет), %.</a:t>
                      </a:r>
                      <a:endParaRPr kumimoji="0" lang="ru-RU" sz="13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80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80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80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85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</a:tr>
              <a:tr h="67535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300" kern="1200" dirty="0" smtClean="0"/>
                        <a:t>Увеличение контингента учащихся в организациях дополнительного образования детей в сфере культуры, чел.</a:t>
                      </a:r>
                      <a:endParaRPr kumimoji="0"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620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625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630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750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</a:tr>
              <a:tr h="87646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300" kern="1200" dirty="0" smtClean="0"/>
                        <a:t>Удельный вес численности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образования, %</a:t>
                      </a:r>
                      <a:endParaRPr kumimoji="0" lang="ru-RU" sz="13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45,4</a:t>
                      </a:r>
                      <a:endParaRPr lang="ru-RU" sz="13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45,6</a:t>
                      </a:r>
                      <a:endParaRPr lang="ru-RU" sz="13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46,0</a:t>
                      </a:r>
                      <a:endParaRPr lang="ru-RU" sz="13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50,0</a:t>
                      </a:r>
                      <a:endParaRPr lang="ru-RU" sz="13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</a:tr>
              <a:tr h="8324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kern="1200" dirty="0" smtClean="0"/>
                        <a:t>Доля муниципальных общеобразовательных учреждений, здания которых находятся в аварийном состоянии или требуют капитального ремонта, в общем количестве муниципальных общеобразовательных учреждений, %.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4,3</a:t>
                      </a:r>
                      <a:endParaRPr lang="ru-RU" sz="13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4,3</a:t>
                      </a:r>
                      <a:endParaRPr lang="ru-RU" sz="13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4,3</a:t>
                      </a:r>
                      <a:endParaRPr lang="ru-RU" sz="13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3,0</a:t>
                      </a:r>
                      <a:endParaRPr lang="ru-RU" sz="13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131761"/>
            <a:ext cx="6172200" cy="654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/>
              <a:t>ОСНОВНЫЕ ПОКАЗАТЕЛИ КОНЕЧНЫХ </a:t>
            </a:r>
            <a:br>
              <a:rPr lang="ru-RU" sz="2000" dirty="0" smtClean="0"/>
            </a:br>
            <a:r>
              <a:rPr lang="ru-RU" sz="2000" dirty="0" smtClean="0"/>
              <a:t>РЕЗУЛЬТАТОВ ПРОГРАММЫ</a:t>
            </a:r>
            <a:endParaRPr lang="ru-RU" sz="20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153112"/>
              </p:ext>
            </p:extLst>
          </p:nvPr>
        </p:nvGraphicFramePr>
        <p:xfrm>
          <a:off x="142853" y="928662"/>
          <a:ext cx="6554830" cy="596014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355846"/>
                <a:gridCol w="560676"/>
                <a:gridCol w="560676"/>
                <a:gridCol w="494980"/>
                <a:gridCol w="116666"/>
                <a:gridCol w="465986"/>
              </a:tblGrid>
              <a:tr h="8534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Наименование  показателя </a:t>
                      </a:r>
                    </a:p>
                    <a:p>
                      <a:pPr algn="ctr"/>
                      <a:r>
                        <a:rPr kumimoji="0" lang="ru-RU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муниципальной программы</a:t>
                      </a:r>
                      <a:endParaRPr lang="ru-RU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2016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2017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2018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vert="vert27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2019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vert="vert27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marL="68580" marR="68580" marT="60960" marB="60960" anchor="ctr"/>
                </a:tc>
              </a:tr>
              <a:tr h="595955"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/>
                        <a:t>Подпрограмма  «Пожарная безопасность образовательных учреждений Ипатовского района СК»</a:t>
                      </a:r>
                      <a:endParaRPr kumimoji="0" lang="ru-RU" sz="1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272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/>
                        <a:t>Оснащение учреждений средствами охранно-пожарной автоматики и оповещения о </a:t>
                      </a:r>
                      <a:r>
                        <a:rPr lang="ru-RU" sz="1500" dirty="0" smtClean="0"/>
                        <a:t>пожаре, ед.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70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80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7558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Количество образовательных организаций,</a:t>
                      </a:r>
                      <a:r>
                        <a:rPr lang="ru-RU" sz="1500" baseline="0" dirty="0" smtClean="0"/>
                        <a:t> в которых произведена о</a:t>
                      </a:r>
                      <a:r>
                        <a:rPr lang="ru-RU" sz="1500" dirty="0" smtClean="0"/>
                        <a:t>бработка </a:t>
                      </a:r>
                      <a:r>
                        <a:rPr lang="ru-RU" sz="1500" dirty="0"/>
                        <a:t>огнезащитным составом деревянных конструкций  </a:t>
                      </a:r>
                      <a:r>
                        <a:rPr lang="ru-RU" sz="1500" dirty="0" smtClean="0"/>
                        <a:t>зданий, ед.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27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27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27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27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7858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Количество образовательных организаций, в которых устройство</a:t>
                      </a:r>
                      <a:r>
                        <a:rPr lang="ru-RU" sz="1500" dirty="0"/>
                        <a:t>, ремонт  и испытание наружных эвакуационных и пожарных лестниц на зданиях </a:t>
                      </a:r>
                      <a:r>
                        <a:rPr lang="ru-RU" sz="1500" dirty="0" smtClean="0"/>
                        <a:t>, ед.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8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9286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/>
                        <a:t>Приобретение средств пожаротушения, схем эвакуации людей и указателей, средств индивидуальной защиты обучающихся,  перезарядка </a:t>
                      </a:r>
                      <a:r>
                        <a:rPr lang="ru-RU" sz="1500" dirty="0" smtClean="0"/>
                        <a:t>огнетушителей,</a:t>
                      </a:r>
                      <a:r>
                        <a:rPr lang="ru-RU" sz="1500" baseline="0" dirty="0" smtClean="0"/>
                        <a:t> ед.</a:t>
                      </a:r>
                      <a:r>
                        <a:rPr lang="ru-RU" sz="1500" dirty="0" smtClean="0"/>
                        <a:t>.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/>
                        <a:t>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50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857256"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/>
                        <a:t>Подпрограмма «Обеспечение реализации муниципальной программы «Развитие  образования в Ипатовском муниципальном  районе СК» и общепрограммные мероприятия» 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272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Освоение средств предусмотренных подпрограммой</a:t>
                      </a:r>
                      <a:endParaRPr lang="ru-RU" sz="15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100</a:t>
                      </a:r>
                      <a:endParaRPr lang="ru-RU" sz="15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0712" y="5810260"/>
            <a:ext cx="6482999" cy="3810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333399"/>
              </a:solidFill>
            </a:endParaRPr>
          </a:p>
        </p:txBody>
      </p:sp>
      <p:sp>
        <p:nvSpPr>
          <p:cNvPr id="20" name="Овал 4"/>
          <p:cNvSpPr/>
          <p:nvPr/>
        </p:nvSpPr>
        <p:spPr>
          <a:xfrm>
            <a:off x="4746413" y="7269089"/>
            <a:ext cx="669635" cy="605101"/>
          </a:xfrm>
          <a:prstGeom prst="rect">
            <a:avLst/>
          </a:prstGeom>
          <a:scene3d>
            <a:camera prst="orthographicFront"/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b="1" kern="1200" dirty="0" smtClean="0">
              <a:solidFill>
                <a:srgbClr val="3333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42844"/>
            <a:ext cx="6858000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КАКИЕ ЦЕЛИ НАПРАВЯТСЯ СРЕДСТВА ПОДПРОГРАММЫ </a:t>
            </a:r>
            <a:r>
              <a:rPr lang="ru-RU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«Развитие  дошкольного, общего и дополнительного образования в Ипатовском муниципальном районе </a:t>
            </a:r>
            <a:endParaRPr lang="ru-RU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Ставропольского края» В 2017 ГОДУ?</a:t>
            </a:r>
            <a:endParaRPr lang="ru-RU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160598612"/>
              </p:ext>
            </p:extLst>
          </p:nvPr>
        </p:nvGraphicFramePr>
        <p:xfrm>
          <a:off x="40855" y="928663"/>
          <a:ext cx="6804445" cy="8215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72" y="12668"/>
            <a:ext cx="6172200" cy="558773"/>
          </a:xfrm>
        </p:spPr>
        <p:txBody>
          <a:bodyPr anchor="t" anchorCtr="1">
            <a:normAutofit fontScale="90000"/>
          </a:bodyPr>
          <a:lstStyle/>
          <a:p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ТРАТИТСЯ СРЕДСТВ ИЗ БЮДЖЕТА РАЙОНА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ОБРАЗОВАНИЕ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вал 4"/>
          <p:cNvSpPr/>
          <p:nvPr/>
        </p:nvSpPr>
        <p:spPr>
          <a:xfrm>
            <a:off x="1928803" y="6286512"/>
            <a:ext cx="767741" cy="672749"/>
          </a:xfrm>
          <a:prstGeom prst="rect">
            <a:avLst/>
          </a:prstGeom>
          <a:scene3d>
            <a:camera prst="orthographicFront"/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b="1" kern="1200" dirty="0">
              <a:solidFill>
                <a:srgbClr val="333399"/>
              </a:solidFill>
            </a:endParaRPr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0" y="357158"/>
          <a:ext cx="6633208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9" name="Object 3"/>
          <p:cNvGraphicFramePr>
            <a:graphicFrameLocks noChangeAspect="1"/>
          </p:cNvGraphicFramePr>
          <p:nvPr/>
        </p:nvGraphicFramePr>
        <p:xfrm>
          <a:off x="382566" y="1214414"/>
          <a:ext cx="3929090" cy="3785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14290" y="7936381"/>
            <a:ext cx="64294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летнее время предоставляет свои услуги загородный  МАОУ ДОД ДООЦ «Лесная сказка». Ежегодно во время летних каникул в нем отдыхают около 300 детей и подростков.</a:t>
            </a:r>
          </a:p>
          <a:p>
            <a:pPr algn="just"/>
            <a:r>
              <a:rPr lang="ru-RU" sz="1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территории района ежегодно действует 25 оздоровительных лагерей дневного пребывания детей.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57628" y="714348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+mj-lt"/>
                <a:cs typeface="Times New Roman" pitchFamily="18" charset="0"/>
              </a:rPr>
              <a:t>7970,02</a:t>
            </a:r>
            <a:endParaRPr lang="ru-RU" sz="1400" dirty="0">
              <a:latin typeface="+mj-lt"/>
              <a:cs typeface="Times New Roman" pitchFamily="18" charset="0"/>
            </a:endParaRPr>
          </a:p>
        </p:txBody>
      </p:sp>
      <p:pic>
        <p:nvPicPr>
          <p:cNvPr id="32" name="Picture 98" descr="C:\Users\ippega\Documents\Откроытый бюджет\Бюджет для граждан\ipat_obraz_perone_201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7591" y="5857884"/>
            <a:ext cx="6885591" cy="2071702"/>
          </a:xfrm>
          <a:prstGeom prst="rect">
            <a:avLst/>
          </a:prstGeom>
          <a:noFill/>
        </p:spPr>
      </p:pic>
      <p:cxnSp>
        <p:nvCxnSpPr>
          <p:cNvPr id="16" name="Прямая со стрелкой 15"/>
          <p:cNvCxnSpPr/>
          <p:nvPr/>
        </p:nvCxnSpPr>
        <p:spPr>
          <a:xfrm rot="5400000">
            <a:off x="428604" y="857224"/>
            <a:ext cx="285752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928670" y="831824"/>
            <a:ext cx="357190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1857364" y="1214414"/>
            <a:ext cx="285752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>
            <a:off x="2357430" y="1181076"/>
            <a:ext cx="357190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3214686" y="1058838"/>
            <a:ext cx="285752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5400000">
            <a:off x="3714752" y="1025500"/>
            <a:ext cx="357190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8" y="190501"/>
            <a:ext cx="5143513" cy="1238227"/>
          </a:xfrm>
        </p:spPr>
        <p:txBody>
          <a:bodyPr>
            <a:noAutofit/>
          </a:bodyPr>
          <a:lstStyle/>
          <a:p>
            <a:pPr algn="r"/>
            <a:r>
              <a:rPr lang="ru-RU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МУНИЦИПАЛЬНАЯ ПРОГРАММА </a:t>
            </a:r>
            <a:br>
              <a:rPr lang="ru-RU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УЛУЧШЕНИЕ КУЛЬТУРНО-ДОСУГОВОГО УРОВНЯ ЖИЗНИ НАСЕЛЕНИЯ, ОБЕСПЕЧЕНИЕ ОБЩЕСТВЕННОГО ПОРЯДКА НА ТЕРРИТОРИИ ИПАТОВСКОГО  МУНИЦИПАЛЬНОГО РАЙОНА СК»</a:t>
            </a:r>
            <a:endParaRPr lang="ru-RU" sz="16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318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7" y="145044"/>
            <a:ext cx="1428735" cy="12122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42852" y="1500166"/>
            <a:ext cx="6643734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rgbClr val="990033"/>
                </a:solidFill>
              </a:rPr>
              <a:t>Цели программы – реализация конституционных прав в сферах культуры, физической культуры и спорта, молодежной политики, межнациональных и этноконфессиональных отношений и обеспечение эффективности в системе профилактики правонарушений</a:t>
            </a:r>
          </a:p>
          <a:p>
            <a:pPr algn="ctr"/>
            <a:endParaRPr lang="en-US" sz="600" dirty="0" smtClean="0"/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2017 год – 20700,27 тыс.руб.       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2018 год – 20700,27тыс.руб.          </a:t>
            </a:r>
            <a:endParaRPr lang="en-US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2019год – 20700,27 тыс.руб.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428773"/>
              </p:ext>
            </p:extLst>
          </p:nvPr>
        </p:nvGraphicFramePr>
        <p:xfrm>
          <a:off x="188889" y="3894826"/>
          <a:ext cx="6500859" cy="5106331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197143"/>
                <a:gridCol w="1119000"/>
                <a:gridCol w="1119000"/>
                <a:gridCol w="1065716"/>
              </a:tblGrid>
              <a:tr h="69494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6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endParaRPr lang="en-US" sz="1600" baseline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6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подпрограмм</a:t>
                      </a:r>
                      <a:endParaRPr lang="ru-RU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2017 год</a:t>
                      </a:r>
                      <a:endParaRPr lang="ru-RU" sz="1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2018 год</a:t>
                      </a:r>
                      <a:endParaRPr lang="ru-RU" sz="1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2019 год</a:t>
                      </a:r>
                      <a:endParaRPr lang="ru-RU" sz="1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5766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Развитие культуры в Ипатовском муниципальном районе СК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16896,87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16896,87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16896,87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</a:tr>
              <a:tr h="7929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Реализация молодежной политики в Ипатовском муниципальном районе СК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2747,40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2747,40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2747,40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</a:tr>
              <a:tr h="8149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Развитие массовой физической</a:t>
                      </a:r>
                      <a:r>
                        <a:rPr lang="ru-RU" sz="1500" baseline="0" dirty="0" smtClean="0"/>
                        <a:t> культуры и спорта в Ипатовском муниципальном районе СК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900,00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900,00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900,00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</a:tr>
              <a:tr h="8429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Межнациональные отношения и поддержка казачества в Ипатовском муниципальном</a:t>
                      </a:r>
                      <a:r>
                        <a:rPr lang="ru-RU" sz="1500" baseline="0" dirty="0" smtClean="0"/>
                        <a:t> районе СК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97,00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97,00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97,00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</a:tr>
              <a:tr h="13839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Обеспечение общественного порядка,</a:t>
                      </a:r>
                      <a:r>
                        <a:rPr lang="ru-RU" sz="1500" baseline="0" dirty="0" smtClean="0"/>
                        <a:t> профилактика правонарушений, незаконного потребления и оборота наркотиков в Ипатовском муниципальном районе СК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59,00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59,00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59,00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14290" y="3428992"/>
            <a:ext cx="6482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ОСНОВНЫЕ ПОКАЗАТЕЛИ КОНЕЧНЫХ РЕЗУЛЬТАТОВ ПРОГРАММЫ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244492"/>
              </p:ext>
            </p:extLst>
          </p:nvPr>
        </p:nvGraphicFramePr>
        <p:xfrm>
          <a:off x="104778" y="857225"/>
          <a:ext cx="6605293" cy="8174414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848325"/>
                <a:gridCol w="935165"/>
                <a:gridCol w="969492"/>
                <a:gridCol w="902868"/>
                <a:gridCol w="949443"/>
              </a:tblGrid>
              <a:tr h="94488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</a:t>
                      </a:r>
                      <a:r>
                        <a:rPr lang="ru-RU" sz="1600" b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показателей </a:t>
                      </a:r>
                      <a:endParaRPr lang="en-US" sz="1600" b="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1600" b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результатов программы</a:t>
                      </a:r>
                      <a:endParaRPr lang="ru-RU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 год</a:t>
                      </a:r>
                      <a:endParaRPr lang="ru-RU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 год</a:t>
                      </a:r>
                      <a:endParaRPr lang="ru-RU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 год</a:t>
                      </a:r>
                      <a:endParaRPr lang="ru-RU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 год</a:t>
                      </a:r>
                      <a:endParaRPr lang="ru-RU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</a:tr>
              <a:tr h="69819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Доля граждан, вовлеченных в культурно- досуговую деятельность , %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74,0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74,5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75,0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75,5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9286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Доля молодых граждан, вовлеченных в мероприятия по реализации молодежной политики </a:t>
                      </a:r>
                      <a:r>
                        <a:rPr lang="ru-RU" sz="1400" baseline="0" dirty="0" smtClean="0"/>
                        <a:t>, %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73,4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73,5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73,6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73,7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9286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Доля граждан, вовлеченных в регулярных</a:t>
                      </a:r>
                      <a:r>
                        <a:rPr lang="ru-RU" sz="1400" baseline="0" dirty="0" smtClean="0"/>
                        <a:t> в регулярные занятия физической культурой и спортом, %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17,4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17,5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17,6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17,7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114300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Доля граждан, вовлеченных в мероприятия, направленные на гармонизацию межнациональных отношений и развитие казачества, %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22,9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23,0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23,1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23,2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7143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Количество мероприятий профилактической направленности, ед.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105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110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115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120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42672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Подпрограмма «Развитие культуры в</a:t>
                      </a:r>
                      <a:endParaRPr lang="en-US" sz="15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 Ипатовском муниципальном районе СК»</a:t>
                      </a:r>
                      <a:endParaRPr lang="ru-RU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05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135923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/>
                        <a:t>Количество экземпляров библиотечного фонда муниципальных библиотек Ипатовского района на 1000 человек </a:t>
                      </a:r>
                      <a:r>
                        <a:rPr lang="ru-RU" sz="1400" dirty="0" smtClean="0"/>
                        <a:t>населения, тыс.экземпляров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8,4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8,5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8,6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8,7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4286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500" dirty="0"/>
                        <a:t>Объём </a:t>
                      </a:r>
                      <a:r>
                        <a:rPr lang="ru-RU" sz="1500" dirty="0" smtClean="0"/>
                        <a:t>книговыдач, ед.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616,7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616,7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616,7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616,7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</a:tr>
              <a:tr h="5715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Количество районных культурно- досуговых мероприятий, ед.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18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18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19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19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67869" y="285720"/>
            <a:ext cx="6482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ОСНОВНЫЕ ПОКАЗАТЕЛИ КОНЕЧНЫХ РЕЗУЛЬТАТОВ ПРОГРАММЫ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986188"/>
              </p:ext>
            </p:extLst>
          </p:nvPr>
        </p:nvGraphicFramePr>
        <p:xfrm>
          <a:off x="85061" y="857224"/>
          <a:ext cx="6675447" cy="8146797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772435"/>
                <a:gridCol w="951012"/>
                <a:gridCol w="987454"/>
                <a:gridCol w="1012286"/>
                <a:gridCol w="952260"/>
              </a:tblGrid>
              <a:tr h="9448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показателей </a:t>
                      </a:r>
                      <a:endParaRPr lang="en-US" sz="16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результатов программы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2016 год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2017 год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2018 год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2019 год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6267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Участие в краевых культурно – досуговых мероприятий, ед.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5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5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6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6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121444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/>
                        <a:t>Число культурно-досуговых мероприятий, проводимых на базе культурно– досуговых учреждений Ипатовского района Ставропольского </a:t>
                      </a:r>
                      <a:r>
                        <a:rPr lang="ru-RU" sz="1400" dirty="0" smtClean="0"/>
                        <a:t>края, ед.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7117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7118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7119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7120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121444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/>
                        <a:t>Число клубных формирований в муниципальных учреждениях </a:t>
                      </a:r>
                      <a:r>
                        <a:rPr lang="ru-RU" sz="1400" dirty="0" smtClean="0"/>
                        <a:t>культурно-досугового типа </a:t>
                      </a:r>
                      <a:r>
                        <a:rPr lang="ru-RU" sz="1400" dirty="0"/>
                        <a:t>Ипатовского района Ставропольского </a:t>
                      </a:r>
                      <a:r>
                        <a:rPr lang="ru-RU" sz="1400" dirty="0" smtClean="0"/>
                        <a:t>края, ед.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294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295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296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297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571504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Подпрограмма «Реализация молодежной политики в Ипатовском муниципальном районе СК»</a:t>
                      </a:r>
                      <a:endParaRPr lang="ru-RU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05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2217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Доля молодых граждан, вовлеченных в мероприятия направленные на духовно-нравственное воспитание молодежи Ипатовского района, реализацию</a:t>
                      </a:r>
                      <a:r>
                        <a:rPr lang="ru-RU" sz="1400" baseline="0" dirty="0" smtClean="0"/>
                        <a:t> ее научно-технического и творческого потенциала</a:t>
                      </a:r>
                      <a:r>
                        <a:rPr lang="ru-RU" sz="1400" dirty="0" smtClean="0"/>
                        <a:t> , развитие созидательной активности молодежи</a:t>
                      </a:r>
                      <a:r>
                        <a:rPr lang="ru-RU" sz="1400" baseline="0" dirty="0" smtClean="0"/>
                        <a:t>, %</a:t>
                      </a:r>
                      <a:endParaRPr lang="ru-RU" sz="1400" b="1" dirty="0" smtClean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65,2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65,3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65,4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65,5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135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Доля молодых граждан, принимающих участие в деятельности детских и молодежных организаций, в общем количестве молодых граждан, %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51,8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51,9</a:t>
                      </a:r>
                      <a:endParaRPr lang="ru-RU" sz="18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52,0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52,1</a:t>
                      </a:r>
                      <a:endParaRPr lang="ru-RU" sz="18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67869" y="285720"/>
            <a:ext cx="6482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ОСНОВНЫЕ ПОКАЗАТЕЛИ КОНЕЧНЫХ РЕЗУЛЬТАТОВ ПРОГРАММЫ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075085"/>
              </p:ext>
            </p:extLst>
          </p:nvPr>
        </p:nvGraphicFramePr>
        <p:xfrm>
          <a:off x="116957" y="857225"/>
          <a:ext cx="6633910" cy="7984873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843104"/>
                <a:gridCol w="852931"/>
                <a:gridCol w="995086"/>
                <a:gridCol w="995086"/>
                <a:gridCol w="947703"/>
              </a:tblGrid>
              <a:tr h="85725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показателей результатов программы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2016 год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2017</a:t>
                      </a:r>
                      <a:endParaRPr 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год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2018 </a:t>
                      </a:r>
                      <a:endParaRPr 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год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2019</a:t>
                      </a:r>
                      <a:endParaRPr 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год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13668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Доля молодых граждан, задействованных в мероприятиях по работе с инициативной и талантливой молодежью, в общем количестве молодых граждан</a:t>
                      </a:r>
                      <a:r>
                        <a:rPr lang="ru-RU" sz="1500" dirty="0" smtClean="0"/>
                        <a:t>, %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10,1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10,2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10,3</a:t>
                      </a:r>
                      <a:endParaRPr lang="ru-RU" sz="15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10,4</a:t>
                      </a:r>
                      <a:endParaRPr lang="ru-RU" sz="15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652475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Подпрограмма «Развитие массовой физической</a:t>
                      </a:r>
                      <a:r>
                        <a:rPr lang="ru-RU" sz="15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культуры и спорта в </a:t>
                      </a:r>
                      <a:r>
                        <a:rPr lang="ru-RU" sz="1500" b="1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Ипатовском</a:t>
                      </a:r>
                      <a:r>
                        <a:rPr lang="ru-RU" sz="15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муниципальном районе СК»</a:t>
                      </a:r>
                      <a:endParaRPr lang="ru-RU" sz="1500" b="1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/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333399"/>
                        </a:solidFill>
                      </a:endParaRPr>
                    </a:p>
                  </a:txBody>
                  <a:tcPr marL="68580" marR="68580" marT="60960" marB="60960" anchor="ctr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333399"/>
                        </a:solidFill>
                      </a:endParaRPr>
                    </a:p>
                  </a:txBody>
                  <a:tcPr marL="68580" marR="68580" marT="60960" marB="60960" anchor="ctr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333399"/>
                        </a:solidFill>
                      </a:endParaRPr>
                    </a:p>
                  </a:txBody>
                  <a:tcPr marL="68580" marR="68580" marT="60960" marB="60960" anchor="ctr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333399"/>
                        </a:solidFill>
                      </a:endParaRPr>
                    </a:p>
                  </a:txBody>
                  <a:tcPr marL="68580" marR="68580" marT="60960" marB="60960" anchor="ctr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Доля населения Ипатовского района систематически занимающегося физической культурой и спортом, %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17,4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17,5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17,6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17,7</a:t>
                      </a:r>
                      <a:endParaRPr lang="ru-RU" sz="15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8077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Количество проводимых физкультурно-спортивных мероприятий, ед.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37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38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39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40</a:t>
                      </a:r>
                      <a:endParaRPr lang="ru-RU" sz="15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/>
                </a:tc>
              </a:tr>
              <a:tr h="549597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Подпрограмма «Межнациональные отношения и поддержка казачества в Ипатовском муниципальном</a:t>
                      </a:r>
                      <a:r>
                        <a:rPr lang="ru-RU" sz="15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районе СК»</a:t>
                      </a:r>
                      <a:endParaRPr lang="ru-RU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05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140304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Количество районных мероприятий, направленных</a:t>
                      </a:r>
                      <a:r>
                        <a:rPr lang="ru-RU" sz="1400" baseline="0" dirty="0" smtClean="0"/>
                        <a:t> на гармонизацию межнациональных и этноконфессиональных отношений, ед.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16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17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18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19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</a:tr>
              <a:tr h="13573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Количество районных мероприятий, направленных на военно-патриотическое воспитание казачьей молодежи и способствующих возрождению казачьих традиций, ед.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9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9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9</a:t>
                      </a:r>
                      <a:endParaRPr lang="ru-RU" sz="15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500" kern="1200" dirty="0" smtClean="0"/>
                        <a:t>9</a:t>
                      </a:r>
                      <a:endParaRPr lang="ru-RU" sz="15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67869" y="285720"/>
            <a:ext cx="6482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ОСНОВНЫЕ ПОКАЗАТЕЛИ КОНЕЧНЫХ РЕЗУЛЬТАТОВ ПРОГРАММЫ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075085"/>
              </p:ext>
            </p:extLst>
          </p:nvPr>
        </p:nvGraphicFramePr>
        <p:xfrm>
          <a:off x="116957" y="857223"/>
          <a:ext cx="6633910" cy="807249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843104"/>
                <a:gridCol w="852931"/>
                <a:gridCol w="995086"/>
                <a:gridCol w="995086"/>
                <a:gridCol w="947703"/>
              </a:tblGrid>
              <a:tr h="98513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показателей </a:t>
                      </a:r>
                      <a:endParaRPr lang="en-US" sz="16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результатов программы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2016 год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2017</a:t>
                      </a:r>
                      <a:endParaRPr 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год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2018</a:t>
                      </a:r>
                      <a:endParaRPr 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год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2019</a:t>
                      </a:r>
                      <a:endParaRPr 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год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754752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Подпрограмма «Обеспечение общественного порядка,</a:t>
                      </a:r>
                      <a:r>
                        <a:rPr lang="ru-RU" sz="15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профилактика правонарушений, незаконного потребления и оборота наркотиков в Ипатовском муниципальном районе СК</a:t>
                      </a:r>
                      <a:r>
                        <a:rPr lang="ru-RU" sz="15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»</a:t>
                      </a:r>
                      <a:endParaRPr lang="ru-RU" sz="15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05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362277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Количество профилактических мероприятий, направленных на снижение масштабов незаконного потреблений о оборота наркотиков, а также алкогольной и табачной продукции, а также путем увеличения количества несовершеннолетних общеобразовательных</a:t>
                      </a:r>
                      <a:r>
                        <a:rPr lang="ru-RU" sz="1400" baseline="0" dirty="0" smtClean="0"/>
                        <a:t> учреждений  и образовательных  организаций среднего профессионального образования, прошедших тестирование на предмет раннего выявления немедицинского потребления наркотических и психотропных веществ, ед.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105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110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 smtClean="0"/>
                        <a:t>115</a:t>
                      </a:r>
                      <a:endParaRPr lang="ru-RU" sz="14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 smtClean="0"/>
                        <a:t>120</a:t>
                      </a:r>
                      <a:endParaRPr lang="ru-RU" sz="14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18200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Число граждан, принимающих участие в охране общественного порядка на территории Ипатовского мунрайона СК  и оказывающих помощь правоохранительным органам в раскрытии и предупреждении правонарушений, ед.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102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115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125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130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</a:tr>
              <a:tr h="88979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Количество публикаций в СМИ о проводимых профилактических мероприятиях и изготовление</a:t>
                      </a:r>
                      <a:r>
                        <a:rPr lang="ru-RU" sz="1400" baseline="0" dirty="0" smtClean="0"/>
                        <a:t> полиграфической продукции, ед.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270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280</a:t>
                      </a:r>
                      <a:endParaRPr lang="ru-RU" sz="1400" b="1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 smtClean="0"/>
                        <a:t>285</a:t>
                      </a:r>
                      <a:endParaRPr lang="ru-RU" sz="14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kern="1200" dirty="0" smtClean="0"/>
                        <a:t>290</a:t>
                      </a:r>
                      <a:endParaRPr lang="ru-RU" sz="1400" b="1" kern="1200" dirty="0">
                        <a:solidFill>
                          <a:srgbClr val="333399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67869" y="285720"/>
            <a:ext cx="6482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ОСНОВНЫЕ ПОКАЗАТЕЛИ КОНЕЧНЫХ РЕЗУЛЬТАТОВ ПРОГРАММЫ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46" y="-32"/>
            <a:ext cx="5625719" cy="1285852"/>
          </a:xfrm>
        </p:spPr>
        <p:txBody>
          <a:bodyPr>
            <a:normAutofit fontScale="90000"/>
          </a:bodyPr>
          <a:lstStyle/>
          <a:p>
            <a:pPr algn="r"/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МУНИЦИПАЛЬНАЯ ПРОГРАММА </a:t>
            </a:r>
            <a:b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«РАЗВИТИЕ ЭКОНОМИКИ, МАЛОГО И СРЕДНЕГО БИЗНЕСА, ПОТРЕБИТЕЛЬСКОГО РЫНКА И УЛУЧШЕНИЕ ИНВЕСТИЦИОННОГО КЛИМАТА В ИПАТОВСКОМ МУНИЦИПАЛЬНОМ РАЙОНЕ СК»</a:t>
            </a: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2756657"/>
              </p:ext>
            </p:extLst>
          </p:nvPr>
        </p:nvGraphicFramePr>
        <p:xfrm>
          <a:off x="142852" y="3500430"/>
          <a:ext cx="6536578" cy="552919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965824"/>
                <a:gridCol w="843148"/>
                <a:gridCol w="795647"/>
                <a:gridCol w="931959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НАИМЕНОВАНИЕ ПОДПРОГРАММЫ</a:t>
                      </a:r>
                      <a:endParaRPr lang="ru-RU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2017 ГОД</a:t>
                      </a:r>
                      <a:endParaRPr lang="ru-RU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2018 ГОД</a:t>
                      </a:r>
                      <a:endParaRPr lang="ru-RU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2019</a:t>
                      </a:r>
                      <a:endParaRPr lang="en-US" sz="14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ГОД</a:t>
                      </a:r>
                      <a:endParaRPr lang="ru-RU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kumimoji="0" lang="ru-RU" sz="1500" kern="1200" dirty="0" smtClean="0"/>
                        <a:t>Формирование благоприятного инвестиционного климата и положительного  имиджа Ипатовского муниципального района СК</a:t>
                      </a:r>
                      <a:endParaRPr lang="ru-RU" sz="1500" dirty="0"/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u="none" strike="noStrike" kern="1200" dirty="0" smtClean="0"/>
                        <a:t>15,00</a:t>
                      </a:r>
                      <a:endParaRPr lang="ru-RU" sz="15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u="none" strike="noStrike" kern="1200" dirty="0" smtClean="0"/>
                        <a:t>15,00</a:t>
                      </a:r>
                      <a:endParaRPr lang="ru-RU" sz="15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u="none" strike="noStrike" kern="1200" dirty="0" smtClean="0"/>
                        <a:t>15,00</a:t>
                      </a:r>
                      <a:endParaRPr lang="ru-RU" sz="15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</a:tr>
              <a:tr h="762000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500" kern="1200" dirty="0" smtClean="0"/>
                        <a:t>Развитие малого и среднего предпринимательства на территории Ипатовского муниципального района СК</a:t>
                      </a:r>
                      <a:endParaRPr kumimoji="0" lang="ru-RU" sz="15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 smtClean="0"/>
                        <a:t>370,00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 smtClean="0"/>
                        <a:t>370,0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 smtClean="0"/>
                        <a:t>370,0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</a:tr>
              <a:tr h="76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kern="1200" dirty="0" smtClean="0"/>
                        <a:t>Развитие потребительского рынка в Ипатовском муниципальном районе СК</a:t>
                      </a:r>
                    </a:p>
                    <a:p>
                      <a:pPr marL="0" algn="l" rtl="0" eaLnBrk="1" latinLnBrk="0" hangingPunct="1"/>
                      <a:endParaRPr kumimoji="0" lang="ru-RU" sz="15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 smtClean="0"/>
                        <a:t>35,00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 smtClean="0"/>
                        <a:t>35,00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 smtClean="0"/>
                        <a:t>35,00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</a:tr>
              <a:tr h="975360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500" kern="1200" dirty="0" smtClean="0"/>
                        <a:t>Снижение административных барьеров, оптимизация и повышение качества предоставления государственных и муниципальных услуг</a:t>
                      </a:r>
                      <a:endParaRPr kumimoji="0" lang="ru-RU" sz="15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 smtClean="0"/>
                        <a:t>11896,00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 smtClean="0"/>
                        <a:t>11896,00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u="none" strike="noStrike" dirty="0" smtClean="0"/>
                        <a:t>11896,00</a:t>
                      </a:r>
                      <a:endParaRPr lang="ru-RU" sz="15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</a:tr>
              <a:tr h="576027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500" kern="1200" dirty="0" smtClean="0"/>
                        <a:t>Обеспечение реализации программы и иные мероприятия</a:t>
                      </a:r>
                      <a:endParaRPr kumimoji="0" lang="ru-RU" sz="15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 smtClean="0"/>
                        <a:t>49820,08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 smtClean="0"/>
                        <a:t>48840,38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u="none" strike="noStrike" dirty="0" smtClean="0"/>
                        <a:t>48840,38</a:t>
                      </a:r>
                      <a:endParaRPr lang="ru-RU" sz="15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</a:tr>
              <a:tr h="652392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500" kern="1200" dirty="0" smtClean="0"/>
                        <a:t>Развитие сельского хозяйства  в Ипатовском муниципальном районе Ставропольского края</a:t>
                      </a:r>
                      <a:endParaRPr kumimoji="0" lang="ru-RU" sz="15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 smtClean="0"/>
                        <a:t>92558,32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u="none" strike="noStrike" dirty="0" smtClean="0"/>
                        <a:t>90099,12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u="none" strike="noStrike" dirty="0" smtClean="0"/>
                        <a:t>87943,92</a:t>
                      </a:r>
                      <a:endParaRPr lang="ru-RU" sz="15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5026" y="1285852"/>
            <a:ext cx="63222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Цель программы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-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ea typeface="Times New Roman"/>
              </a:rPr>
              <a:t> </a:t>
            </a:r>
            <a:r>
              <a:rPr lang="ru-RU" sz="1400" spc="-20" dirty="0" smtClean="0">
                <a:solidFill>
                  <a:schemeClr val="tx2">
                    <a:lumMod val="75000"/>
                  </a:schemeClr>
                </a:solidFill>
                <a:ea typeface="Times New Roman"/>
              </a:rPr>
              <a:t>формирование благоприятного инвестиционного климата и положительного имиджа района;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ea typeface="Times New Roman"/>
              </a:rPr>
              <a:t>создание благоприятных условий для развития малого и среднего предпринимательства; развитие сферы потребительского рынка и повышение доступности товаров и услуг для населения района; увеличение объема производства продукции сельского хозяйства.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2852" y="2476485"/>
            <a:ext cx="1232306" cy="9525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2017 год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154694,40 тыс.руб</a:t>
            </a:r>
            <a:r>
              <a:rPr lang="ru-RU" sz="1200" b="1" dirty="0" smtClean="0">
                <a:solidFill>
                  <a:schemeClr val="bg1"/>
                </a:solidFill>
              </a:rPr>
              <a:t>.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32412" y="2476485"/>
            <a:ext cx="1232306" cy="9525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2018 год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151255,50 тыс.руб.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14818" y="2476485"/>
            <a:ext cx="1232306" cy="9525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2019 год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149100,30 тыс.руб</a:t>
            </a:r>
            <a:r>
              <a:rPr lang="ru-RU" sz="1200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0" name="Рисунок 9" descr="iCAFHC0S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4" y="63500"/>
            <a:ext cx="1359702" cy="1142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5786478" y="2786050"/>
            <a:ext cx="114298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                   </a:t>
            </a:r>
            <a:r>
              <a:rPr lang="ru-RU" sz="1400" dirty="0" smtClean="0"/>
              <a:t>(тыс.руб.)    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71406"/>
            <a:ext cx="6172200" cy="654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/>
              <a:t>ОСНОВНЫЕ ПОКАЗАТЕЛИ КОНЕЧНЫХ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РЕЗУЛЬТАТОВ ПРОГРАММЫ</a:t>
            </a:r>
            <a:endParaRPr lang="ru-RU" sz="20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0120066"/>
              </p:ext>
            </p:extLst>
          </p:nvPr>
        </p:nvGraphicFramePr>
        <p:xfrm>
          <a:off x="160712" y="714348"/>
          <a:ext cx="6631974" cy="829764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750495"/>
                <a:gridCol w="750099"/>
                <a:gridCol w="750099"/>
                <a:gridCol w="696521"/>
                <a:gridCol w="684760"/>
              </a:tblGrid>
              <a:tr h="8534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Наименование  показателя муниципальной программы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2016</a:t>
                      </a: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2017</a:t>
                      </a: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2018</a:t>
                      </a: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2019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762000">
                <a:tc gridSpan="5">
                  <a:txBody>
                    <a:bodyPr/>
                    <a:lstStyle/>
                    <a:p>
                      <a:r>
                        <a:rPr kumimoji="0" lang="ru-RU" sz="15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Муниципальная программа «Развитие экономики, малого и среднего бизнеса, потребительского рынка и улучшение инвестиционного климата в Ипатовском муниципальном районе Ставропольского края»</a:t>
                      </a:r>
                      <a:endParaRPr kumimoji="0" lang="ru-RU" sz="15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67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/>
                        <a:t> Количество субъектов малого и среднего предпринимательства в Ипатовском районе, всего </a:t>
                      </a:r>
                      <a:r>
                        <a:rPr lang="ru-RU" sz="1200" dirty="0" smtClean="0"/>
                        <a:t>,единиц.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1955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1985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2018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2078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641267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tabLst>
                          <a:tab pos="2722245" algn="l"/>
                        </a:tabLst>
                      </a:pPr>
                      <a:r>
                        <a:rPr lang="ru-RU" sz="1200" dirty="0"/>
                        <a:t>Число субъектов малого и  среднего предпринимательства в расчете на 10 тыс. человек </a:t>
                      </a:r>
                      <a:r>
                        <a:rPr lang="ru-RU" sz="1200" dirty="0" smtClean="0"/>
                        <a:t>населения, единиц.</a:t>
                      </a:r>
                      <a:endParaRPr lang="ru-RU" sz="1200" dirty="0">
                        <a:latin typeface="Arial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326,7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336,5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345,5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354,0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54626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Индекс оборота </a:t>
                      </a:r>
                      <a:r>
                        <a:rPr lang="ru-RU" sz="1200" dirty="0"/>
                        <a:t>розничной торговли к предыдущему году в действующих </a:t>
                      </a:r>
                      <a:r>
                        <a:rPr lang="ru-RU" sz="1200" dirty="0" smtClean="0"/>
                        <a:t>ценах, %.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103,0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103,5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105,0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106,0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5343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/>
                        <a:t>Темп роста оборота общественного питания к предыдущему году в действующих </a:t>
                      </a:r>
                      <a:r>
                        <a:rPr lang="ru-RU" sz="1200" dirty="0" smtClean="0"/>
                        <a:t>ценах, %.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4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6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6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48688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/>
                        <a:t>Темп роста объема бытовых услуг к предыдущему году в действующих </a:t>
                      </a:r>
                      <a:r>
                        <a:rPr lang="ru-RU" sz="1200" dirty="0" smtClean="0"/>
                        <a:t>ценах, %.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106,7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108,0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108,5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108,5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762000">
                <a:tc gridSpan="5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5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Подпрограмма «Формирование благоприятного инвестиционного климата и положительного имиджа Ипатовского муниципального района </a:t>
                      </a:r>
                      <a:endParaRPr kumimoji="0" lang="en-US" sz="15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 marL="0" algn="ctr" rtl="0" eaLnBrk="1" latinLnBrk="0" hangingPunct="1"/>
                      <a:r>
                        <a:rPr kumimoji="0" lang="ru-RU" sz="15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Ставропольского края»</a:t>
                      </a:r>
                      <a:endParaRPr kumimoji="0" lang="ru-RU" sz="15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67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Индекс физического объема инвестиций в основной </a:t>
                      </a:r>
                      <a:r>
                        <a:rPr lang="ru-RU" sz="1200" dirty="0" smtClean="0"/>
                        <a:t>капитал района( без субъектов малого предпринимательства) , %.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52,0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55,0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65,0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75,0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6531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Объем </a:t>
                      </a:r>
                      <a:r>
                        <a:rPr lang="ru-RU" sz="1200" dirty="0"/>
                        <a:t>инвестиций в основной капитал </a:t>
                      </a:r>
                      <a:r>
                        <a:rPr lang="ru-RU" sz="1200" dirty="0" smtClean="0"/>
                        <a:t>(за исключением бюджетных средств) в расчете на 1 жителя, тыс.рублей.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36,4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36,6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37,8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38,5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Количество информационных материалов , баннеров , изготовленных с целью позиционирования инвестиционной деятельности, ед.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4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5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6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7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4949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Объем инвестиций в основной капитал  района в расчете на 1 жителя, тыс.рублей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38,9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39,2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39,5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40,0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Индекс объема отгруженных товаров собственного производства, выполненных</a:t>
                      </a:r>
                      <a:r>
                        <a:rPr lang="ru-RU" sz="1200" baseline="0" dirty="0" smtClean="0"/>
                        <a:t> работ и услуг в Ипатовском районе, %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114,5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115,0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115,2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115,5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131762"/>
            <a:ext cx="6172200" cy="654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/>
              <a:t>ОСНОВНЫЕ ПОКАЗАТЕЛИ КОНЕЧНЫХ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 РЕЗУЛЬТАТОВ ПРОГРАММЫ</a:t>
            </a:r>
            <a:endParaRPr lang="ru-RU" sz="20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6024337"/>
              </p:ext>
            </p:extLst>
          </p:nvPr>
        </p:nvGraphicFramePr>
        <p:xfrm>
          <a:off x="160712" y="857225"/>
          <a:ext cx="6631974" cy="8090561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900649"/>
                <a:gridCol w="700644"/>
                <a:gridCol w="676894"/>
                <a:gridCol w="694013"/>
                <a:gridCol w="659774"/>
              </a:tblGrid>
              <a:tr h="67056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Наименование  показателя муниципальной программы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2016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2017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2018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2019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624867">
                <a:tc gridSpan="5">
                  <a:txBody>
                    <a:bodyPr/>
                    <a:lstStyle/>
                    <a:p>
                      <a:pPr algn="ctr"/>
                      <a:r>
                        <a:rPr kumimoji="0" lang="ru-RU" sz="15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Подпрограмма "Развитие малого и среднего предпринимательства на территории Ипатовского муниципального района СК"</a:t>
                      </a:r>
                      <a:endParaRPr lang="ru-RU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9127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 Количество субъектов малого и среднего предпринимательства в Ипатовском районе, всего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1955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1985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1985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2078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476251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 в т.ч. количество предприятий малого и среднего предпринимательства в Ипатовском районе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170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170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173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173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45719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в т.ч.количество индивидуальных предпринимателей в Ипатовском районе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1785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1815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1845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1875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/>
                </a:tc>
              </a:tr>
              <a:tr h="704859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</a:t>
                      </a:r>
                      <a:r>
                        <a:rPr lang="ru-RU" sz="1200" dirty="0" smtClean="0"/>
                        <a:t>организаций, %.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33,5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34,0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34,5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35,0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487680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tabLst>
                          <a:tab pos="2722245" algn="l"/>
                        </a:tabLst>
                      </a:pPr>
                      <a:r>
                        <a:rPr lang="ru-RU" sz="1200" dirty="0"/>
                        <a:t>Число субъектов малого и  среднего предпринимательства в расчете на 10 тыс. человек населения</a:t>
                      </a:r>
                      <a:endParaRPr lang="ru-RU" sz="1200" dirty="0">
                        <a:latin typeface="Arial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326,7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336,5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345,5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354,0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66485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Количество изготовленных информационных материалов, баннеров по вопросам развития и поддержки субъектов малого и среднего предпринимательства, ед,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11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11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542920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5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Подпрограмма «Развитие потребительского рынка в Ипатовском муниципальном районе Ставропольского края»</a:t>
                      </a:r>
                      <a:endParaRPr lang="ru-RU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05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Индекс оборота розничной торговли, %.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103,0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103,5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105,0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106,0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5714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Темп роста оборота общественного питания к предыдущему году в действующих ценах, %.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106,7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108,0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108,5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109,0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6286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Темп прироста оборота розничной торговли на</a:t>
                      </a:r>
                      <a:r>
                        <a:rPr lang="ru-RU" sz="1200" baseline="0" dirty="0" smtClean="0"/>
                        <a:t> 1 жителя района к предыдущему году (</a:t>
                      </a:r>
                      <a:r>
                        <a:rPr lang="ru-RU" sz="1200" dirty="0" smtClean="0"/>
                        <a:t>в действующих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ценах ), %.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7,8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8,0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8,2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8,4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Темп прироста обеспеченности бытовыми услугами на 1 жителя района к предыдущему году (в действующих ценах), %.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3,0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200" kern="1200" dirty="0" smtClean="0"/>
                        <a:t>3,5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3,7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3,7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5981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Количество изготовленных информационных материалов, баннеров по вопросам  торгового и бытового обслуживания населения, ед.</a:t>
                      </a:r>
                      <a:endParaRPr lang="ru-RU" sz="1200" dirty="0" smtClean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5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6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7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7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142844"/>
            <a:ext cx="6172200" cy="654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/>
              <a:t>ОСНОВНЫЕ ПОКАЗАТЕЛИ КОНЕЧНЫХ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РЕЗУЛЬТАТОВ ПРОГРАММЫ</a:t>
            </a:r>
            <a:endParaRPr lang="ru-RU" sz="20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6689197"/>
              </p:ext>
            </p:extLst>
          </p:nvPr>
        </p:nvGraphicFramePr>
        <p:xfrm>
          <a:off x="148012" y="857224"/>
          <a:ext cx="6608223" cy="815977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675018"/>
                <a:gridCol w="450527"/>
                <a:gridCol w="285743"/>
                <a:gridCol w="366265"/>
                <a:gridCol w="358130"/>
                <a:gridCol w="265285"/>
                <a:gridCol w="482860"/>
                <a:gridCol w="106504"/>
                <a:gridCol w="617891"/>
              </a:tblGrid>
              <a:tr h="68240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Наименование  показателя муниципальной программы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2016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60960" marB="60960" anchor="ctr">
                    <a:cell3D prstMaterial="dkEdge">
                      <a:bevel prst="coolSlant"/>
                      <a:lightRig rig="flood" dir="t"/>
                    </a:cell3D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2017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60960" marB="60960" anchor="ctr">
                    <a:cell3D prstMaterial="dkEdge">
                      <a:bevel prst="coolSlant"/>
                      <a:lightRig rig="flood" dir="t"/>
                    </a:cell3D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2018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60960" marB="60960" anchor="ctr">
                    <a:cell3D prstMaterial="dkEdge">
                      <a:bevel prst="coolSlant"/>
                      <a:lightRig rig="flood" dir="t"/>
                    </a:cell3D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2019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60960" marB="60960" anchor="ctr">
                    <a:cell3D prstMaterial="dkEdge">
                      <a:bevel prst="coolSlant"/>
                      <a:lightRig rig="flood" dir="t"/>
                    </a:cell3D>
                    <a:gradFill>
                      <a:gsLst>
                        <a:gs pos="0">
                          <a:srgbClr val="FFEFD1"/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lin ang="5400000" scaled="0"/>
                    </a:gradFill>
                  </a:tcPr>
                </a:tc>
              </a:tr>
              <a:tr h="1287255">
                <a:tc gridSpan="9">
                  <a:txBody>
                    <a:bodyPr/>
                    <a:lstStyle/>
                    <a:p>
                      <a:pPr algn="ctr"/>
                      <a:r>
                        <a:rPr kumimoji="0" lang="ru-RU" sz="1500" kern="1200" dirty="0" smtClean="0"/>
                        <a:t>Подпрограмма «Снижение административных барьеров, оптимизация и повышение качества предоставления государственных и муниципальных услуг в Ипатовском муниципальном районе СК, в том числе на базе многофункционального центра предоставления государственных и муниципальных услуг  в Ипатовском муниципальном районе СК»</a:t>
                      </a:r>
                      <a:endParaRPr lang="ru-RU" sz="1500" b="1" dirty="0"/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22498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/>
                        <a:t>Время ожидания в очереди населения </a:t>
                      </a:r>
                      <a:r>
                        <a:rPr lang="ru-RU" sz="1300" dirty="0" smtClean="0"/>
                        <a:t>и </a:t>
                      </a:r>
                      <a:r>
                        <a:rPr lang="ru-RU" sz="1300" dirty="0"/>
                        <a:t>организаций </a:t>
                      </a:r>
                      <a:r>
                        <a:rPr lang="ru-RU" sz="1300" dirty="0" smtClean="0"/>
                        <a:t> </a:t>
                      </a:r>
                      <a:r>
                        <a:rPr lang="ru-RU" sz="1300" dirty="0"/>
                        <a:t>при обращении за предоставлением государственных и муниципальных услуг в органы местного самоуправления Ипатовского муниципального района </a:t>
                      </a:r>
                      <a:r>
                        <a:rPr lang="ru-RU" sz="1300" dirty="0" smtClean="0"/>
                        <a:t>СК, минут.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15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15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15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15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1250421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/>
                        <a:t>Среднее количество обращений заявителей </a:t>
                      </a:r>
                      <a:r>
                        <a:rPr lang="ru-RU" sz="1300" dirty="0" smtClean="0"/>
                        <a:t>из числа представителей бизнес-сообщества в </a:t>
                      </a:r>
                      <a:r>
                        <a:rPr lang="ru-RU" sz="1300" dirty="0"/>
                        <a:t>органы местного самоуправления Ипатовского муниципального района </a:t>
                      </a:r>
                      <a:r>
                        <a:rPr lang="ru-RU" sz="1300" dirty="0" smtClean="0"/>
                        <a:t>СК для </a:t>
                      </a:r>
                      <a:r>
                        <a:rPr lang="ru-RU" sz="1300" dirty="0"/>
                        <a:t>получения одной государственной или муниципальной </a:t>
                      </a:r>
                      <a:r>
                        <a:rPr lang="ru-RU" sz="1300" dirty="0" smtClean="0"/>
                        <a:t>услуги, связанной со сферой предпринимательской деятельности, единиц.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2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2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2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2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862694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Доля заявителей, удовлетворенных</a:t>
                      </a:r>
                      <a:r>
                        <a:rPr lang="ru-RU" sz="1300" baseline="0" dirty="0" smtClean="0"/>
                        <a:t> качеством и доступностью государственных и муниципальных услуг, предоставляемых на базе МФЦ, от общего числа опрошенных заявителей ,%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70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90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90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90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697909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Доля заявителей, использующих механизм получения государственных и муниципальных услуг в электронной форме от общего числа опрошенных заявителей, %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10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30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70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70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1190346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Доля граждан, удовлетворенных качеством и доступностью государственных и муниципальных услуг, предоставляемых органами местного самоуправления Ипатовского муниципального района Ставропольского края, от общего числа опрошенных заявителей,%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50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60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90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90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1066252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/>
                        <a:t>Доля населения Ипатовского муниципального района </a:t>
                      </a:r>
                      <a:r>
                        <a:rPr lang="ru-RU" sz="1300" dirty="0" smtClean="0"/>
                        <a:t>СК, </a:t>
                      </a:r>
                      <a:r>
                        <a:rPr lang="ru-RU" sz="1300" dirty="0"/>
                        <a:t>имеющего доступ к получению государственных и муниципальных услуг по принципу «одного окна» по месту пребывания, в том </a:t>
                      </a:r>
                      <a:r>
                        <a:rPr lang="ru-RU" sz="1300" dirty="0" smtClean="0"/>
                        <a:t>числе на базе </a:t>
                      </a:r>
                      <a:r>
                        <a:rPr lang="ru-RU" sz="1300" dirty="0"/>
                        <a:t>многофункциональном </a:t>
                      </a:r>
                      <a:r>
                        <a:rPr lang="ru-RU" sz="1300" dirty="0" smtClean="0"/>
                        <a:t>центре, %.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90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90</a:t>
                      </a:r>
                      <a:endParaRPr lang="ru-RU" sz="13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90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/>
                        <a:t>90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71406"/>
            <a:ext cx="6172200" cy="654024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/>
              <a:t>ОСНОВНЫЕ ПОКАЗАТЕЛИ КОНЕЧНЫХ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РЕЗУЛЬТАТОВ ПРОГРАММЫ</a:t>
            </a:r>
            <a:endParaRPr lang="ru-RU" sz="20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5412815"/>
              </p:ext>
            </p:extLst>
          </p:nvPr>
        </p:nvGraphicFramePr>
        <p:xfrm>
          <a:off x="96814" y="793724"/>
          <a:ext cx="6697686" cy="828677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199527"/>
                <a:gridCol w="663700"/>
                <a:gridCol w="634594"/>
                <a:gridCol w="599933"/>
                <a:gridCol w="599932"/>
              </a:tblGrid>
              <a:tr h="951911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Наименование  показателя </a:t>
                      </a:r>
                      <a:endParaRPr kumimoji="0" lang="en-US" sz="1600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kumimoji="0" lang="ru-RU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муниципальной программы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2016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2017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2018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2019</a:t>
                      </a:r>
                      <a:endParaRPr lang="ru-RU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645938">
                <a:tc gridSpan="5">
                  <a:txBody>
                    <a:bodyPr/>
                    <a:lstStyle/>
                    <a:p>
                      <a:pPr algn="ctr"/>
                      <a:r>
                        <a:rPr kumimoji="0" lang="ru-RU" sz="15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Подпрограмма «Обеспечение реализации</a:t>
                      </a:r>
                      <a:r>
                        <a:rPr kumimoji="0" lang="ru-RU" sz="1500" b="1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программы администрации</a:t>
                      </a:r>
                      <a:r>
                        <a:rPr kumimoji="0" lang="ru-RU" sz="15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Ипатовского муниципального района СК и иных мероприятий»</a:t>
                      </a:r>
                      <a:endParaRPr lang="ru-RU" sz="15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55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Доля средств,</a:t>
                      </a:r>
                      <a:r>
                        <a:rPr lang="ru-RU" sz="1600" baseline="0" dirty="0" smtClean="0"/>
                        <a:t> направленных на обеспечение гарантий муниципальных служащих аппарата администрации Ипатовского муниципального района СК в соответствии с законодательством Ставропольского края, связанных с выполнением функций и государственных полномочий в общей сумме средств, предусмотренных на реализацию Подпрограммы, 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74,9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75,0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75,0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75,0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17529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Доля средств, направленных на увеличение стоимости</a:t>
                      </a:r>
                      <a:r>
                        <a:rPr lang="ru-RU" sz="1600" baseline="0" dirty="0" smtClean="0"/>
                        <a:t> основных средств и материальных запасов, обеспечивающих выполнение муниципальных функций и государственных гарантий органами местного самоуправления, 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9,6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9,6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9,6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9,6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14937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Количество проверок органами опеки и попечительства исполнения опекунами своих обязанностей и условий жизни подопечных, проживающих с опекунами (попечителями) и в учреждениях социальной защиты, ед.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510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515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520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520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8966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Количество правонарушений совершенных несовершеннолетними гражданами и  с их участием , ед.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12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11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10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9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1438" y="130145"/>
            <a:ext cx="7072338" cy="285751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ru-RU" sz="1800" dirty="0" smtClean="0"/>
              <a:t>ОСНОВНЫЕ ПОКАЗАТЕЛИ КОНЕЧНЫХ РЕЗУЛЬТАТОВ ПРОГРАММЫ</a:t>
            </a:r>
            <a:endParaRPr lang="ru-RU" sz="1800" dirty="0"/>
          </a:p>
        </p:txBody>
      </p:sp>
      <p:graphicFrame>
        <p:nvGraphicFramePr>
          <p:cNvPr id="4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5584793"/>
              </p:ext>
            </p:extLst>
          </p:nvPr>
        </p:nvGraphicFramePr>
        <p:xfrm>
          <a:off x="56650" y="556233"/>
          <a:ext cx="6801374" cy="857509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962664"/>
                <a:gridCol w="372474"/>
                <a:gridCol w="400706"/>
                <a:gridCol w="202921"/>
                <a:gridCol w="515811"/>
                <a:gridCol w="96254"/>
                <a:gridCol w="576467"/>
                <a:gridCol w="96254"/>
                <a:gridCol w="577823"/>
              </a:tblGrid>
              <a:tr h="67056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Наименование  показателя муниципальной программы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2016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60960" marB="6096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2017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60960" marB="6096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2018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60960" marB="60960" anchor="ctr">
                    <a:cell3D prstMaterial="dkEdge">
                      <a:bevel prst="coolSlant"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2019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60960" marB="60960"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29572">
                <a:tc gridSpan="9">
                  <a:txBody>
                    <a:bodyPr/>
                    <a:lstStyle/>
                    <a:p>
                      <a:pPr algn="ctr"/>
                      <a:r>
                        <a:rPr kumimoji="0" lang="ru-RU" sz="1300" kern="1200" dirty="0" smtClean="0"/>
                        <a:t>Подпрограмма "Развитие сельского хозяйства в Ипатовском муниципальном районе СК"</a:t>
                      </a:r>
                      <a:endParaRPr lang="ru-RU" sz="1300" b="1" dirty="0"/>
                    </a:p>
                  </a:txBody>
                  <a:tcPr marL="68580" marR="68580" marT="60960" marB="6096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420624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Рентабельность сельскохозяйственных организаций </a:t>
                      </a:r>
                      <a:r>
                        <a:rPr lang="ru-RU" sz="1200" dirty="0" smtClean="0"/>
                        <a:t>(</a:t>
                      </a:r>
                      <a:r>
                        <a:rPr lang="ru-RU" sz="1200" dirty="0"/>
                        <a:t>с учетом субсидий</a:t>
                      </a:r>
                      <a:r>
                        <a:rPr lang="ru-RU" sz="1200" dirty="0" smtClean="0"/>
                        <a:t>), %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14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14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14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14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  <a:tr h="841248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</a:t>
                      </a:r>
                      <a:r>
                        <a:rPr lang="ru-RU" sz="1200" dirty="0" smtClean="0"/>
                        <a:t>), рублей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17198,5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18917,0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20808,7</a:t>
                      </a:r>
                      <a:endParaRPr lang="ru-RU" sz="1200" b="1" kern="1200" dirty="0" smtClean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21851,20</a:t>
                      </a:r>
                      <a:endParaRPr lang="ru-RU" sz="1200" b="1" kern="1200" dirty="0" smtClean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  <a:tr h="42062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Производство продукции растениеводства в хозяйствах всех категорий </a:t>
                      </a:r>
                      <a:r>
                        <a:rPr lang="ru-RU" sz="1200" dirty="0" smtClean="0"/>
                        <a:t>района, тыс. тонн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  <a:tr h="28506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зерновых и зернобобовых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515,0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517,0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520,0</a:t>
                      </a:r>
                      <a:endParaRPr lang="ru-RU" sz="1200" b="1" kern="1200" dirty="0" smtClean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522,0</a:t>
                      </a:r>
                      <a:endParaRPr lang="ru-RU" sz="1200" b="1" kern="1200" dirty="0" smtClean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  <a:tr h="24536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подсолнечника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25,1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25,3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25,4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25,6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  <a:tr h="24536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Винограда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330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340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350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360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  <a:tr h="24536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плодово-ягодной продукции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970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1000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1050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1100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  <a:tr h="24536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овощей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29,2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29,4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30,0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30,2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  <a:tr h="24536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картофеля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3,7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3,7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3,8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3,9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  <a:tr h="42062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Производство продукции животноводства в хозяйствах всех </a:t>
                      </a:r>
                      <a:r>
                        <a:rPr lang="ru-RU" sz="1200" dirty="0" smtClean="0"/>
                        <a:t>категорий района, тыс.тонн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  <a:tr h="29748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производство скота и птицы на убой ( в живом весе)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8,2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8,2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8,35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8,48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  <a:tr h="29748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производство молока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58,0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58,9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60,9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61,5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  <a:tr h="630936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Маточное поголовье овец и коз в сельскохозяйственных организациях, </a:t>
                      </a:r>
                      <a:r>
                        <a:rPr lang="ru-RU" sz="1200" dirty="0" smtClean="0"/>
                        <a:t>кфх, </a:t>
                      </a:r>
                      <a:r>
                        <a:rPr lang="ru-RU" sz="1200" dirty="0"/>
                        <a:t>включая индивидуальных </a:t>
                      </a:r>
                      <a:r>
                        <a:rPr lang="ru-RU" sz="1200" dirty="0" smtClean="0"/>
                        <a:t>предпринимателей, тыс.голов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14,0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14,5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15,0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16,0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  <a:tr h="105156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Поголовье крупного рогатого скота мясных пород и помесного скота, полученного от скрещивания со специализированными мясными породами в сельскохозяйственных организациях, </a:t>
                      </a:r>
                      <a:r>
                        <a:rPr lang="ru-RU" sz="1200" dirty="0" smtClean="0"/>
                        <a:t>кфх, </a:t>
                      </a:r>
                      <a:r>
                        <a:rPr lang="ru-RU" sz="1200" dirty="0"/>
                        <a:t>включая индивидуальных </a:t>
                      </a:r>
                      <a:r>
                        <a:rPr lang="ru-RU" sz="1200" dirty="0" smtClean="0"/>
                        <a:t>предпринимателей, тыс.голов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7,25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7,30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7,40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7,50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  <a:tr h="420624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Количество сельскохозяйственных организаций Ипатовского района охваченных </a:t>
                      </a:r>
                      <a:r>
                        <a:rPr lang="ru-RU" sz="1200" dirty="0" smtClean="0"/>
                        <a:t>соревнованием, %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100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/>
                        <a:t>100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100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100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  <a:tr h="630936">
                <a:tc gridSpan="2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Количество личных подсобных хозяйств  находящихся на территории Ипатовского муниципального района Ставропольского края, ед.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13774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13781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13795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13805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  <a:tr h="630936">
                <a:tc gridSpan="2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Количество поголовья овец  в личных подсобных хозяйствах , находящихся на территории Ипатовского муниципального района Ставропольского края, ед.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26048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26829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27902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28125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1435" marR="51435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 (1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71" y="197525"/>
            <a:ext cx="1893107" cy="15169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78" y="534965"/>
            <a:ext cx="4572008" cy="893763"/>
          </a:xfrm>
        </p:spPr>
        <p:txBody>
          <a:bodyPr anchor="ctr" anchorCtr="1"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средств планируется направить в 2017-2019 годах </a:t>
            </a:r>
            <a:r>
              <a:rPr lang="en-US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поддержку </a:t>
            </a:r>
            <a:r>
              <a:rPr lang="en-US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сельского хозяйства?</a:t>
            </a:r>
            <a:endParaRPr lang="ru-RU" sz="2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4137011"/>
              </p:ext>
            </p:extLst>
          </p:nvPr>
        </p:nvGraphicFramePr>
        <p:xfrm>
          <a:off x="357166" y="2030103"/>
          <a:ext cx="6140075" cy="1827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C:\Users\ippega\Documents\Откроытый бюджет\Бюджет для граждан\ntcn\000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52373" y="3929058"/>
            <a:ext cx="6910397" cy="50567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5851" y="-32"/>
            <a:ext cx="5679297" cy="1130277"/>
          </a:xfrm>
        </p:spPr>
        <p:txBody>
          <a:bodyPr>
            <a:noAutofit/>
          </a:bodyPr>
          <a:lstStyle/>
          <a:p>
            <a:pPr algn="r"/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МУНИЦИПАЛЬНАЯ ПРОГРАММА</a:t>
            </a:r>
            <a:b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 « УПРАВЛЕНИЕ ИМУЩЕСТВОМ ИПАТОВСКОГО МУНИЦИПАЛЬНОГО РАЙОНА СК»</a:t>
            </a:r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66" y="1094846"/>
            <a:ext cx="6300810" cy="6548988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1400" b="1" dirty="0" smtClean="0">
                <a:solidFill>
                  <a:srgbClr val="002060"/>
                </a:solidFill>
              </a:rPr>
              <a:t>Цель программы </a:t>
            </a:r>
            <a:r>
              <a:rPr lang="ru-RU" sz="1400" dirty="0" smtClean="0">
                <a:solidFill>
                  <a:srgbClr val="002060"/>
                </a:solidFill>
              </a:rPr>
              <a:t> - развитие и совершенствование имущественных и земельных отношений для обеспечения решения задач социально-экономического развития Ипатовского муниципального района Ставропольского края.</a:t>
            </a:r>
          </a:p>
          <a:p>
            <a:endParaRPr lang="ru-RU" sz="1400" b="1" u="sng" dirty="0"/>
          </a:p>
        </p:txBody>
      </p:sp>
      <p:sp>
        <p:nvSpPr>
          <p:cNvPr id="4" name="Блок-схема: процесс 3"/>
          <p:cNvSpPr/>
          <p:nvPr/>
        </p:nvSpPr>
        <p:spPr>
          <a:xfrm>
            <a:off x="428604" y="2285984"/>
            <a:ext cx="1643074" cy="1500198"/>
          </a:xfrm>
          <a:prstGeom prst="flowChartProcess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</a:rPr>
              <a:t>2017 год</a:t>
            </a:r>
          </a:p>
          <a:p>
            <a:pPr algn="ctr"/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</a:rPr>
              <a:t>7280,00 тыс.рублей</a:t>
            </a:r>
            <a:endParaRPr lang="ru-RU" sz="1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2375290" y="2285984"/>
            <a:ext cx="1617795" cy="1500198"/>
          </a:xfrm>
          <a:prstGeom prst="flowChartProcess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</a:rPr>
              <a:t>2018 год</a:t>
            </a:r>
          </a:p>
          <a:p>
            <a:pPr algn="ctr"/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</a:rPr>
              <a:t>7280,00</a:t>
            </a:r>
          </a:p>
          <a:p>
            <a:pPr algn="ctr"/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</a:rPr>
              <a:t>тыс.рублей</a:t>
            </a: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4232678" y="2285984"/>
            <a:ext cx="1643074" cy="1500198"/>
          </a:xfrm>
          <a:prstGeom prst="flowChartProcess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</a:rPr>
              <a:t>2019 год</a:t>
            </a:r>
          </a:p>
          <a:p>
            <a:pPr algn="ctr"/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</a:rPr>
              <a:t>7280,00</a:t>
            </a:r>
          </a:p>
          <a:p>
            <a:pPr algn="ctr"/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</a:rPr>
              <a:t>тыс.рублей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717510"/>
              </p:ext>
            </p:extLst>
          </p:nvPr>
        </p:nvGraphicFramePr>
        <p:xfrm>
          <a:off x="142876" y="4630104"/>
          <a:ext cx="6643710" cy="444249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293462"/>
                <a:gridCol w="1135676"/>
                <a:gridCol w="1172422"/>
                <a:gridCol w="1042150"/>
              </a:tblGrid>
              <a:tr h="5776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1D6171"/>
                          </a:solidFill>
                        </a:rPr>
                        <a:t>НАИМЕНОВАНИЕ ПОДПРОГРАММЫ</a:t>
                      </a:r>
                      <a:endParaRPr lang="ru-RU" sz="1600" dirty="0">
                        <a:solidFill>
                          <a:srgbClr val="1D6171"/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rgbClr val="1D6171"/>
                          </a:solidFill>
                        </a:rPr>
                        <a:t>2017 год</a:t>
                      </a:r>
                      <a:endParaRPr kumimoji="0" lang="ru-RU" sz="1600" b="1" kern="1200" dirty="0" smtClean="0">
                        <a:solidFill>
                          <a:srgbClr val="1D617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rgbClr val="1D6171"/>
                          </a:solidFill>
                        </a:rPr>
                        <a:t>2018 год</a:t>
                      </a:r>
                      <a:endParaRPr kumimoji="0" lang="ru-RU" sz="1600" b="1" kern="1200" dirty="0" smtClean="0">
                        <a:solidFill>
                          <a:srgbClr val="1D617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rgbClr val="1D6171"/>
                          </a:solidFill>
                        </a:rPr>
                        <a:t>2019 год</a:t>
                      </a:r>
                      <a:endParaRPr kumimoji="0" lang="ru-RU" sz="1600" b="1" kern="1200" dirty="0" smtClean="0">
                        <a:solidFill>
                          <a:srgbClr val="1D617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 anchor="ctr"/>
                </a:tc>
              </a:tr>
              <a:tr h="1532108">
                <a:tc>
                  <a:txBody>
                    <a:bodyPr/>
                    <a:lstStyle/>
                    <a:p>
                      <a:r>
                        <a:rPr kumimoji="0" lang="ru-RU" sz="1600" kern="1200" dirty="0" smtClean="0"/>
                        <a:t>Управление муниципальной собственностью Ипатовского муниципального района Ставропольского края в области имущественных и земельных отношений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1500,00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1500,00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1500,00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</a:tr>
              <a:tr h="22479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/>
                        <a:t>Обеспечение реализации программы «Управление имуществом  Ипатовского муниципального района Ставропольского края» и общепрограммные мероприятия» муниципальной программы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5780,00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5780,00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5780,00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12700" marB="0" anchor="ctr"/>
                </a:tc>
              </a:tr>
            </a:tbl>
          </a:graphicData>
        </a:graphic>
      </p:graphicFrame>
      <p:pic>
        <p:nvPicPr>
          <p:cNvPr id="9" name="Рисунок 8" descr="i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33" y="104777"/>
            <a:ext cx="1321603" cy="10000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5857891" y="4214810"/>
            <a:ext cx="1000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тыс.руб.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72" y="142844"/>
            <a:ext cx="6172200" cy="46352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/>
              <a:t>ОСНОВНЫЕ ПОКАЗАТЕЛИ КОНЕЧНЫХ РЕЗУЛЬТАТОВ ПРОГРАММЫ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8279467"/>
              </p:ext>
            </p:extLst>
          </p:nvPr>
        </p:nvGraphicFramePr>
        <p:xfrm>
          <a:off x="84114" y="711199"/>
          <a:ext cx="6693051" cy="836139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403239"/>
                <a:gridCol w="550404"/>
                <a:gridCol w="566682"/>
                <a:gridCol w="93980"/>
                <a:gridCol w="445776"/>
                <a:gridCol w="104628"/>
                <a:gridCol w="528342"/>
              </a:tblGrid>
              <a:tr h="71623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НАИМЕНОВАНИЕ ПОКАЗАТЕЛЯ МУНИЦИПАЛЬНОЙ ПРОГРАММЫ</a:t>
                      </a:r>
                      <a:endParaRPr lang="ru-RU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2016</a:t>
                      </a:r>
                      <a:endParaRPr lang="ru-RU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8580" marR="68580" marT="60960" marB="6096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2017</a:t>
                      </a:r>
                      <a:endParaRPr lang="ru-RU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8580" marR="68580" marT="60960" marB="60960" vert="vert27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2018</a:t>
                      </a:r>
                      <a:endParaRPr lang="ru-RU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8580" marR="68580" marT="60960" marB="60960" vert="vert27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n-lt"/>
                      </a:endParaRPr>
                    </a:p>
                  </a:txBody>
                  <a:tcPr marL="68580" marR="68580" marT="60960" marB="6096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2019</a:t>
                      </a:r>
                      <a:endParaRPr lang="ru-RU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68580" marR="68580" marT="60960" marB="60960" vert="vert27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latin typeface="+mn-lt"/>
                      </a:endParaRPr>
                    </a:p>
                  </a:txBody>
                  <a:tcPr marL="68580" marR="68580" marT="60960" marB="6096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80419">
                <a:tc gridSpan="7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Муниципальная программа «Управление имуществом в Ипатовском муниципальном районе СК»</a:t>
                      </a:r>
                      <a:endParaRPr lang="ru-RU" sz="1600" b="1" dirty="0">
                        <a:latin typeface="+mn-lt"/>
                      </a:endParaRPr>
                    </a:p>
                  </a:txBody>
                  <a:tcPr marL="68580" marR="68580" marT="60960" marB="609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010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доля земельных участков , на которые зарегистрировано право муниципальной </a:t>
                      </a:r>
                      <a:r>
                        <a:rPr lang="ru-RU" sz="1600" dirty="0" smtClean="0"/>
                        <a:t>собственности, </a:t>
                      </a:r>
                      <a:r>
                        <a:rPr lang="ru-RU" sz="1600" dirty="0"/>
                        <a:t>в общем количестве земельных участков, подлежащих регистрации в муниципальную </a:t>
                      </a:r>
                      <a:r>
                        <a:rPr lang="ru-RU" sz="1600" dirty="0" smtClean="0"/>
                        <a:t>собственность,%</a:t>
                      </a:r>
                      <a:endParaRPr lang="ru-RU" sz="1600" dirty="0">
                        <a:latin typeface="+mn-lt"/>
                        <a:ea typeface="Calibri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100</a:t>
                      </a:r>
                      <a:endParaRPr lang="ru-RU" sz="1600" dirty="0">
                        <a:latin typeface="+mn-lt"/>
                        <a:ea typeface="Calibri"/>
                      </a:endParaRPr>
                    </a:p>
                  </a:txBody>
                  <a:tcPr marL="51435" marR="5143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100</a:t>
                      </a:r>
                      <a:endParaRPr lang="ru-RU" sz="1600" dirty="0">
                        <a:latin typeface="+mn-lt"/>
                        <a:ea typeface="Calibri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100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100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151080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доля объектов недвижимости имущества, на которые зарегистрировано право муниципальной собственности </a:t>
                      </a:r>
                      <a:r>
                        <a:rPr lang="ru-RU" sz="1600" dirty="0" smtClean="0"/>
                        <a:t>, </a:t>
                      </a:r>
                      <a:r>
                        <a:rPr lang="ru-RU" sz="1600" dirty="0"/>
                        <a:t>в общем количестве объектов недвижимости имущества, подлежащих регистрации в муниципальную </a:t>
                      </a:r>
                      <a:r>
                        <a:rPr lang="ru-RU" sz="1600" dirty="0" smtClean="0"/>
                        <a:t>собственность, %</a:t>
                      </a:r>
                      <a:endParaRPr lang="ru-RU" sz="1600" dirty="0">
                        <a:latin typeface="+mn-lt"/>
                        <a:ea typeface="Calibri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80</a:t>
                      </a:r>
                      <a:endParaRPr lang="ru-RU" sz="1600" dirty="0">
                        <a:latin typeface="+mn-lt"/>
                        <a:ea typeface="Calibri"/>
                      </a:endParaRPr>
                    </a:p>
                  </a:txBody>
                  <a:tcPr marL="51435" marR="5143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85</a:t>
                      </a:r>
                      <a:endParaRPr lang="ru-RU" sz="1600" dirty="0">
                        <a:latin typeface="+mn-lt"/>
                        <a:ea typeface="Calibri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90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90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14523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/>
                        <a:t>доля приватизированных объектов недвижимого имущества, находящихся в муниципальной </a:t>
                      </a:r>
                      <a:r>
                        <a:rPr lang="ru-RU" sz="1600" dirty="0" smtClean="0"/>
                        <a:t>собственности, </a:t>
                      </a:r>
                      <a:r>
                        <a:rPr lang="ru-RU" sz="1600" dirty="0"/>
                        <a:t>в общем количестве объектов недвижимого имущества, подлежащих </a:t>
                      </a:r>
                      <a:r>
                        <a:rPr lang="ru-RU" sz="1600" dirty="0" smtClean="0"/>
                        <a:t>приватизации,%</a:t>
                      </a:r>
                      <a:endParaRPr lang="ru-RU" sz="1600" dirty="0">
                        <a:latin typeface="+mn-lt"/>
                        <a:ea typeface="Calibri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100</a:t>
                      </a:r>
                      <a:endParaRPr lang="ru-RU" sz="1600" dirty="0">
                        <a:latin typeface="+mn-lt"/>
                        <a:ea typeface="Calibri"/>
                      </a:endParaRPr>
                    </a:p>
                  </a:txBody>
                  <a:tcPr marL="51435" marR="5143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100</a:t>
                      </a:r>
                      <a:endParaRPr lang="ru-RU" sz="1600" dirty="0">
                        <a:latin typeface="+mn-lt"/>
                        <a:ea typeface="Calibri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100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100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143711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Доля земельных участков, расположенных на территории Ипатовского муниципального района СК, на которые изготовлены картографические материалы, в общей площади земельных участков с/х назначения</a:t>
                      </a:r>
                      <a:endParaRPr lang="ru-RU" sz="1600" dirty="0">
                        <a:latin typeface="+mn-lt"/>
                        <a:ea typeface="Calibri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-</a:t>
                      </a:r>
                      <a:endParaRPr lang="ru-RU" sz="1600" dirty="0">
                        <a:latin typeface="+mn-lt"/>
                        <a:ea typeface="Calibri"/>
                      </a:endParaRPr>
                    </a:p>
                  </a:txBody>
                  <a:tcPr marL="51435" marR="5143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-</a:t>
                      </a:r>
                      <a:endParaRPr lang="ru-RU" sz="1600" dirty="0">
                        <a:latin typeface="+mn-lt"/>
                        <a:ea typeface="Calibri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-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-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10743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Выполнение полномочий по управлению и распоряжению муниципальной собственностью Ипатовского мунрайона СК, в области</a:t>
                      </a:r>
                      <a:r>
                        <a:rPr lang="ru-RU" sz="1600" baseline="0" dirty="0" smtClean="0"/>
                        <a:t> имущественных и земельных отношений, %</a:t>
                      </a:r>
                      <a:endParaRPr lang="ru-RU" sz="1600" dirty="0">
                        <a:latin typeface="+mn-lt"/>
                        <a:ea typeface="Calibri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100</a:t>
                      </a:r>
                      <a:endParaRPr lang="ru-RU" sz="1600" dirty="0">
                        <a:latin typeface="+mn-lt"/>
                        <a:ea typeface="Calibri"/>
                      </a:endParaRPr>
                    </a:p>
                  </a:txBody>
                  <a:tcPr marL="51435" marR="5143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100</a:t>
                      </a:r>
                      <a:endParaRPr lang="ru-RU" sz="1600" dirty="0">
                        <a:latin typeface="+mn-lt"/>
                        <a:ea typeface="Calibri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100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/>
                        <a:t>100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95220"/>
            <a:ext cx="6172200" cy="46352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/>
              <a:t>ОСНОВНЫЕ ПОКАЗАТЕЛИ КОНЕЧНЫХ РЕЗУЛЬТАТОВ ПРОГРАММЫ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8279467"/>
              </p:ext>
            </p:extLst>
          </p:nvPr>
        </p:nvGraphicFramePr>
        <p:xfrm>
          <a:off x="149390" y="688802"/>
          <a:ext cx="6637196" cy="6644077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565362"/>
                <a:gridCol w="852852"/>
                <a:gridCol w="731310"/>
                <a:gridCol w="743836"/>
                <a:gridCol w="743836"/>
              </a:tblGrid>
              <a:tr h="60402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НАИМЕНОВАНИЕ ПОКАЗАТЕЛЯ МУНИЦИПАЛЬНОЙ ПРОГРАММЫ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</a:endParaRPr>
                    </a:p>
                  </a:txBody>
                  <a:tcPr marL="67328" marR="67328" marT="59847" marB="598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2016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</a:endParaRPr>
                    </a:p>
                  </a:txBody>
                  <a:tcPr marL="67328" marR="67328" marT="59847" marB="598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2017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</a:endParaRPr>
                    </a:p>
                  </a:txBody>
                  <a:tcPr marL="67328" marR="67328" marT="59847" marB="598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2018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</a:endParaRPr>
                    </a:p>
                  </a:txBody>
                  <a:tcPr marL="67328" marR="67328" marT="59847" marB="598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2019</a:t>
                      </a:r>
                      <a:endParaRPr lang="ru-RU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</a:endParaRPr>
                    </a:p>
                  </a:txBody>
                  <a:tcPr marL="67328" marR="67328" marT="59847" marB="59847" anchor="ctr"/>
                </a:tc>
              </a:tr>
              <a:tr h="604024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/>
                        <a:t>Подпрограмма «Управление муниципальной собственностью  ИМР СК в области имущественных и земельных отношений»</a:t>
                      </a:r>
                      <a:endParaRPr kumimoji="0" lang="ru-RU" sz="16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328" marR="67328" marT="59847" marB="59847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0521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500" dirty="0"/>
                        <a:t>Доходы от перечисления части прибыли, остающейся после уплаты налогов и иных обязательных </a:t>
                      </a:r>
                      <a:r>
                        <a:rPr lang="ru-RU" sz="1500" dirty="0" smtClean="0"/>
                        <a:t>платежей МУП, тыс.руб.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10,00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/>
                        <a:t>15,00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/>
                        <a:t>15,00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dirty="0" smtClean="0"/>
                        <a:t>15,00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</a:tr>
              <a:tr h="908118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500" dirty="0"/>
                        <a:t>Прочие поступления от использования имущества, находящегося в собственности Ипатовского муниципального района Ставропольского </a:t>
                      </a:r>
                      <a:r>
                        <a:rPr lang="ru-RU" sz="1500" dirty="0" smtClean="0"/>
                        <a:t>края, тыс.руб.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784,91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/>
                        <a:t>865,76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/>
                        <a:t>865,76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/>
                        <a:t>865,76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</a:tr>
              <a:tr h="908118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Доходы, получаемые от реализации имущества, находящегося в собственности Ипатовского муниципального района Ставропольского края, тыс.руб.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/>
                        <a:t>500,00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200,00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200,00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200,00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</a:tr>
              <a:tr h="908118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Количество</a:t>
                      </a:r>
                      <a:r>
                        <a:rPr lang="ru-RU" sz="1500" baseline="0" dirty="0" smtClean="0"/>
                        <a:t> земельных участков, сельскохозяйственного назначения, прошедших инвентаризационную проверку, %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-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-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-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dirty="0" smtClean="0"/>
                        <a:t>-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</a:tr>
              <a:tr h="764204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kern="1200" dirty="0" smtClean="0"/>
                        <a:t>Подпрограмма «Обеспечение реализации программы «Управление имуществом  Ипатовского муниципального района СК» и </a:t>
                      </a:r>
                      <a:endParaRPr kumimoji="0" lang="en-US" sz="1500" kern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kern="1200" dirty="0" err="1" smtClean="0"/>
                        <a:t>общепрограммные</a:t>
                      </a:r>
                      <a:r>
                        <a:rPr kumimoji="0" lang="ru-RU" sz="1500" kern="1200" dirty="0" smtClean="0"/>
                        <a:t> мероприятия» муниципальной программы»</a:t>
                      </a:r>
                      <a:endParaRPr kumimoji="0" lang="ru-RU" sz="15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496" marR="5049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42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/>
                        <a:t>Расходы связанные для обеспечения деятельности по реализации муниципальной программы</a:t>
                      </a:r>
                      <a:endParaRPr lang="ru-RU" sz="1600" dirty="0" smtClean="0">
                        <a:latin typeface="+mn-lt"/>
                        <a:ea typeface="Calibri"/>
                      </a:endParaRPr>
                    </a:p>
                  </a:txBody>
                  <a:tcPr marL="50496" marR="504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dirty="0" smtClean="0"/>
                        <a:t>5957,76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dirty="0" smtClean="0"/>
                        <a:t>5780,00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dirty="0" smtClean="0"/>
                        <a:t>5780,00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500" dirty="0" smtClean="0"/>
                        <a:t>5780,00</a:t>
                      </a:r>
                      <a:endParaRPr lang="ru-RU" sz="1500" dirty="0">
                        <a:latin typeface="+mn-lt"/>
                        <a:ea typeface="Calibri"/>
                      </a:endParaRPr>
                    </a:p>
                  </a:txBody>
                  <a:tcPr marL="50496" marR="50496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60" y="12700"/>
            <a:ext cx="5572140" cy="1130277"/>
          </a:xfrm>
        </p:spPr>
        <p:txBody>
          <a:bodyPr anchor="ctr">
            <a:no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</a:rPr>
              <a:t>МУНИЦИПАЛЬНАЯ ПРОГРАММА</a:t>
            </a:r>
            <a:br>
              <a:rPr lang="ru-RU" sz="1400" b="1" dirty="0" smtClean="0">
                <a:solidFill>
                  <a:srgbClr val="002060"/>
                </a:solidFill>
              </a:rPr>
            </a:br>
            <a:r>
              <a:rPr lang="ru-RU" sz="1400" b="1" dirty="0" smtClean="0">
                <a:solidFill>
                  <a:srgbClr val="002060"/>
                </a:solidFill>
              </a:rPr>
              <a:t> « РАЗВИТИЕ ЖИЛИЩНО-КОММУНАЛЬНОГО И ДОРОЖНОГО ХОЗЯЙСТВА, ЗАЩИТА НАСЕЛЕНИЯ И ТЕРРИТОРИИ ОТ ЧРЕЗВЫЧАЙНЫХ СИТУАЦИЙ  В</a:t>
            </a:r>
            <a:r>
              <a:rPr lang="en-US" sz="1400" b="1" dirty="0" smtClean="0">
                <a:solidFill>
                  <a:srgbClr val="002060"/>
                </a:solidFill>
              </a:rPr>
              <a:t/>
            </a:r>
            <a:br>
              <a:rPr lang="en-US" sz="1400" b="1" dirty="0" smtClean="0">
                <a:solidFill>
                  <a:srgbClr val="002060"/>
                </a:solidFill>
              </a:rPr>
            </a:br>
            <a:r>
              <a:rPr lang="en-US" sz="1400" b="1" dirty="0" smtClean="0">
                <a:solidFill>
                  <a:srgbClr val="002060"/>
                </a:solidFill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</a:rPr>
              <a:t>ИПАТОВСКОМ МУНИЦИПАЛЬНОМ РАЙОНЕ СК»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428652" y="1285852"/>
            <a:ext cx="7125917" cy="658368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1400" u="sng" dirty="0" smtClean="0"/>
              <a:t>Цель программы </a:t>
            </a:r>
            <a:r>
              <a:rPr lang="ru-RU" sz="1400" dirty="0" smtClean="0"/>
              <a:t> - повышение энергетической эффективности экономики района, сокращение количества ДТП лиц, погибших и пострадавших в результате ДТП на дорогах , находящихся в собственности Ипатовского муниципального района, создание условий по обеспечению защиты населения и территории от террористической угрозы, создание условий по обеспечению защиты населения и территории Ипатовского района от чрезвычайных ситуаций.</a:t>
            </a:r>
          </a:p>
          <a:p>
            <a:endParaRPr lang="ru-RU" sz="1400" dirty="0" smtClean="0"/>
          </a:p>
          <a:p>
            <a:endParaRPr lang="ru-RU" sz="1400" u="sng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744276"/>
              </p:ext>
            </p:extLst>
          </p:nvPr>
        </p:nvGraphicFramePr>
        <p:xfrm>
          <a:off x="160713" y="4357719"/>
          <a:ext cx="6482998" cy="459232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3429024"/>
                <a:gridCol w="1017992"/>
                <a:gridCol w="1071570"/>
                <a:gridCol w="964412"/>
              </a:tblGrid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ПОДПРОГРАММЫ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/>
                        <a:t>2017 </a:t>
                      </a:r>
                      <a:endParaRPr kumimoji="0" lang="en-US" sz="1600" kern="1200" dirty="0" smtClean="0"/>
                    </a:p>
                    <a:p>
                      <a:pPr marL="0" algn="ctr" rtl="0" eaLnBrk="1" latinLnBrk="0" hangingPunct="1"/>
                      <a:r>
                        <a:rPr kumimoji="0" lang="ru-RU" sz="1600" kern="1200" dirty="0" smtClean="0"/>
                        <a:t>год</a:t>
                      </a:r>
                      <a:endParaRPr kumimoji="0" lang="ru-RU" sz="16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/>
                        <a:t>2018 </a:t>
                      </a:r>
                      <a:endParaRPr kumimoji="0" lang="en-US" sz="1600" kern="1200" dirty="0" smtClean="0"/>
                    </a:p>
                    <a:p>
                      <a:pPr marL="0" algn="ctr" rtl="0" eaLnBrk="1" latinLnBrk="0" hangingPunct="1"/>
                      <a:r>
                        <a:rPr kumimoji="0" lang="ru-RU" sz="1600" kern="1200" dirty="0" smtClean="0"/>
                        <a:t>год</a:t>
                      </a:r>
                      <a:endParaRPr kumimoji="0" lang="ru-RU" sz="16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/>
                        <a:t>2019</a:t>
                      </a:r>
                      <a:endParaRPr kumimoji="0" lang="en-US" sz="1600" kern="1200" dirty="0" smtClean="0"/>
                    </a:p>
                    <a:p>
                      <a:pPr marL="0" algn="ctr" rtl="0" eaLnBrk="1" latinLnBrk="0" hangingPunct="1"/>
                      <a:r>
                        <a:rPr kumimoji="0" lang="ru-RU" sz="1600" kern="1200" dirty="0" smtClean="0"/>
                        <a:t> год</a:t>
                      </a:r>
                      <a:endParaRPr kumimoji="0" lang="ru-RU" sz="1600" b="1" kern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kumimoji="0" lang="ru-RU" sz="1400" kern="1200" dirty="0" smtClean="0"/>
                        <a:t>Энергосбережение и повышение энергетической эффективности в Ипатовском муниципальном районе СК</a:t>
                      </a:r>
                      <a:endParaRPr lang="ru-RU" sz="14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350,00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350,00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/>
                        <a:t>350,00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12700" marB="0" anchor="ctr"/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kumimoji="0" lang="ru-RU" sz="1400" kern="1200" dirty="0" smtClean="0"/>
                        <a:t>Обеспечение безопасности дорожного движения в Ипатовском муниципальном районе СК</a:t>
                      </a:r>
                      <a:endParaRPr lang="ru-RU" sz="14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 smtClean="0"/>
                        <a:t>9512,00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 smtClean="0"/>
                        <a:t>9512,00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 smtClean="0"/>
                        <a:t>9512,00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</a:tr>
              <a:tr h="118872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Профилактика терроризма и экстремизма</a:t>
                      </a:r>
                      <a:r>
                        <a:rPr lang="ru-RU" sz="1400" baseline="0" dirty="0" smtClean="0"/>
                        <a:t> , а также минимизация и (или) ликвидация последствий проявлений терроризма и экстремизма на территории Ипатовского муниципального района СК</a:t>
                      </a:r>
                      <a:endParaRPr lang="ru-RU" sz="14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 smtClean="0"/>
                        <a:t>2982,50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 smtClean="0"/>
                        <a:t>2982,50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 smtClean="0"/>
                        <a:t>2982,50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</a:tr>
              <a:tr h="118872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Развитие и совершенствование гражданской обороны и защиты населения, территории от чрезвычайных ситуаций</a:t>
                      </a:r>
                      <a:r>
                        <a:rPr lang="ru-RU" sz="1400" baseline="0" dirty="0" smtClean="0"/>
                        <a:t> Ипатовского муниципального района СК</a:t>
                      </a:r>
                      <a:endParaRPr lang="ru-RU" sz="14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 smtClean="0"/>
                        <a:t>5002,00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 smtClean="0"/>
                        <a:t>5002,00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 smtClean="0"/>
                        <a:t>5002,00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144" marR="7144" marT="12700" marB="0"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929330" y="4071934"/>
            <a:ext cx="6786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тыс.руб.</a:t>
            </a:r>
            <a:endParaRPr lang="ru-RU" sz="1100" dirty="0"/>
          </a:p>
        </p:txBody>
      </p:sp>
      <p:pic>
        <p:nvPicPr>
          <p:cNvPr id="13" name="Рисунок 12" descr="i (18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40" y="50768"/>
            <a:ext cx="1500172" cy="1142976"/>
          </a:xfrm>
          <a:prstGeom prst="rect">
            <a:avLst/>
          </a:prstGeom>
        </p:spPr>
      </p:pic>
      <p:sp>
        <p:nvSpPr>
          <p:cNvPr id="15" name="Капля 14"/>
          <p:cNvSpPr/>
          <p:nvPr/>
        </p:nvSpPr>
        <p:spPr>
          <a:xfrm>
            <a:off x="2428869" y="2844789"/>
            <a:ext cx="1857388" cy="1428760"/>
          </a:xfrm>
          <a:prstGeom prst="teardrop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17846,50 тыс.рублей</a:t>
            </a:r>
            <a:endParaRPr lang="ru-RU" dirty="0"/>
          </a:p>
        </p:txBody>
      </p:sp>
      <p:sp>
        <p:nvSpPr>
          <p:cNvPr id="16" name="Капля 15"/>
          <p:cNvSpPr/>
          <p:nvPr/>
        </p:nvSpPr>
        <p:spPr>
          <a:xfrm>
            <a:off x="214290" y="2857488"/>
            <a:ext cx="1857388" cy="1428760"/>
          </a:xfrm>
          <a:prstGeom prst="teardrop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17846,50 тыс.рублей</a:t>
            </a:r>
            <a:endParaRPr lang="ru-RU" dirty="0"/>
          </a:p>
        </p:txBody>
      </p:sp>
      <p:sp>
        <p:nvSpPr>
          <p:cNvPr id="17" name="Капля 16"/>
          <p:cNvSpPr/>
          <p:nvPr/>
        </p:nvSpPr>
        <p:spPr>
          <a:xfrm>
            <a:off x="4500570" y="2844789"/>
            <a:ext cx="1857388" cy="1428760"/>
          </a:xfrm>
          <a:prstGeom prst="teardrop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17846,50 тыс.рублей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260724" y="2769146"/>
            <a:ext cx="105371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2018 год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6146" y="2786050"/>
            <a:ext cx="107157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2017 год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86388" y="2773908"/>
            <a:ext cx="114300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2019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030033"/>
              </p:ext>
            </p:extLst>
          </p:nvPr>
        </p:nvGraphicFramePr>
        <p:xfrm>
          <a:off x="30327" y="602808"/>
          <a:ext cx="6768959" cy="848248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580275"/>
                <a:gridCol w="839127"/>
                <a:gridCol w="783185"/>
                <a:gridCol w="895068"/>
                <a:gridCol w="671304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НАИМЕНОВАНИЕ ПОКАЗАТЕЛЯ МУНИЦИПАЛЬНОЙ ПРОГРАММЫ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2016 год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2017 год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2018</a:t>
                      </a:r>
                      <a:endParaRPr kumimoji="0" 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год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2019 год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</a:tr>
              <a:tr h="76200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ln w="11430"/>
                          <a:effectLst>
                            <a:outerShdw blurRad="80000" dist="40000" dir="5040000" algn="tl">
                              <a:srgbClr val="000000">
                                <a:alpha val="30000"/>
                              </a:srgbClr>
                            </a:outerShdw>
                          </a:effectLst>
                        </a:rPr>
                        <a:t>« РАЗВИТИЕ ЖИЛИЩНО-КОММУНАЛЬНОГО И ДОРОЖНОГО ХОЗЯЙСТВА, ЗАЩИТА НАСЕЛЕНИЯ И ТЕРРИТОРИИ ОТ ЧРЕЗВЫЧАЙНЫХ СИТУАЦИЙ  В ИПАТОВСКОМ МУНИЦИПАЛЬНОМ РАЙОНЕ СК»</a:t>
                      </a:r>
                      <a:endParaRPr lang="ru-RU" sz="15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60960" marB="60960"/>
                </a:tc>
                <a:tc hMerge="1"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ru-RU" sz="1200" b="1" kern="1200" dirty="0" smtClean="0">
                        <a:solidFill>
                          <a:srgbClr val="003A1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ru-RU" sz="1200" b="1" kern="1200" dirty="0" smtClean="0">
                        <a:solidFill>
                          <a:srgbClr val="003A1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ru-RU" sz="1200" b="1" kern="1200" dirty="0" smtClean="0">
                        <a:solidFill>
                          <a:srgbClr val="003A1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ru-RU" sz="1200" b="1" kern="1200" dirty="0" smtClean="0">
                        <a:solidFill>
                          <a:srgbClr val="003A1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</a:tr>
              <a:tr h="84297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Удельный вес модернизированных существующих источников теплоснабжения школьных дошкольных учреждений от общего количества  ,%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6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9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15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18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6429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Удельный вес переведенных школьных дошкольных учреждений на автономное теплоснабжение от общего количества, %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-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5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-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-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494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Удельный вес замененных окон на энергосберегающие от общего количества, %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55,8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66,9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77,9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90,0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7199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Коэффициент числа лиц, погибших в результате ДТП, на 10 тыс.населения Ипатовского района (социальный риск)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1,66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1,66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1,5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1,5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841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Коэффициент числа лиц, погибших в результате ДТП, на 10 тыс.автотранспортных средств, зарегистрированных</a:t>
                      </a:r>
                      <a:r>
                        <a:rPr lang="ru-RU" sz="1200" baseline="0" dirty="0" smtClean="0"/>
                        <a:t> в Ипатовском районе (транспортный риск)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3,8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3,8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3,4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3,4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730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Количество мероприятий направленных на усиление режима охраны и контроля допуска на объекты с массовым пребыванием людей, шт.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5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5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5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5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494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Количество факторов реагирования на чрезвычайные ситуации, шт.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29000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29000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29000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29000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616213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Подпрограмма  «</a:t>
                      </a:r>
                      <a:r>
                        <a:rPr kumimoji="0" lang="ru-RU" sz="1500" kern="1200" dirty="0" smtClean="0"/>
                        <a:t>Энергосбережение и повышение энергетической эффективности в Ипатовском муниципальном районе СК»</a:t>
                      </a:r>
                      <a:endParaRPr lang="ru-RU" sz="15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0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Количество изготовленной проектно-сметной документации на модернизацию и перевод школьных и дошкольных учреждений Ипатовского района на автономное теплоснабжение, ед.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630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Количество модернизированных существующих источников теплоснабжения школьных дошкольных учреждений, ед.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67868" y="-32"/>
            <a:ext cx="6375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ОСНОВНЫЕ ПОКАЗАТЕЛИ КОНЕЧНЫХ</a:t>
            </a:r>
            <a:endParaRPr lang="en-US" dirty="0" smtClean="0"/>
          </a:p>
          <a:p>
            <a:pPr algn="ctr"/>
            <a:r>
              <a:rPr lang="ru-RU" dirty="0" smtClean="0"/>
              <a:t> РЕЗУЛЬТАТОВ ПРОГРАММЫ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805005"/>
              </p:ext>
            </p:extLst>
          </p:nvPr>
        </p:nvGraphicFramePr>
        <p:xfrm>
          <a:off x="71414" y="714346"/>
          <a:ext cx="6667524" cy="8358248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526622"/>
                <a:gridCol w="826553"/>
                <a:gridCol w="771450"/>
                <a:gridCol w="881655"/>
                <a:gridCol w="661244"/>
              </a:tblGrid>
              <a:tr h="62052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НАИМЕНОВАНИЕ ПОКАЗАТЕЛЯ МУНИЦИПАЛЬНОЙ ПРОГРАММЫ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2016 год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2017 год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2018 год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2019 год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</a:tr>
              <a:tr h="711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Количество переведенных школьных дошкольных учреждений на автономное теплоснабжение, </a:t>
                      </a:r>
                      <a:r>
                        <a:rPr lang="ru-RU" sz="1200" baseline="0" dirty="0" smtClean="0"/>
                        <a:t> ед.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-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-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-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7263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Количество установленных энергосберегающих оконных блоков из ПВХ в школьных дошкольных учреждениях,</a:t>
                      </a:r>
                      <a:r>
                        <a:rPr lang="ru-RU" sz="1200" baseline="0" dirty="0" smtClean="0"/>
                        <a:t> кв.м.</a:t>
                      </a:r>
                      <a:endParaRPr lang="ru-RU" sz="12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1760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1760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1760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1760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589499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ln w="11430"/>
                          <a:effectLst>
                            <a:outerShdw blurRad="80000" dist="40000" dir="5040000" algn="tl">
                              <a:srgbClr val="000000">
                                <a:alpha val="30000"/>
                              </a:srgbClr>
                            </a:outerShdw>
                          </a:effectLst>
                        </a:rPr>
                        <a:t>Подпрограмма  «</a:t>
                      </a:r>
                      <a:r>
                        <a:rPr kumimoji="0" lang="ru-RU" sz="1500" kern="1200" dirty="0" smtClean="0"/>
                        <a:t>Обеспечение безопасности дорожного движения в Ипатовском муниципальном районе СК»</a:t>
                      </a:r>
                      <a:endParaRPr lang="ru-RU" sz="15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/>
                </a:tc>
                <a:tc hMerge="1"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ru-RU" sz="1200" b="1" kern="1200" dirty="0" smtClean="0">
                        <a:solidFill>
                          <a:srgbClr val="003A1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ru-RU" sz="1200" b="1" kern="1200" dirty="0" smtClean="0">
                        <a:solidFill>
                          <a:srgbClr val="003A1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ru-RU" sz="1200" b="1" kern="1200" dirty="0" smtClean="0">
                        <a:solidFill>
                          <a:srgbClr val="003A1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ru-RU" sz="1200" b="1" kern="1200" dirty="0" smtClean="0">
                        <a:solidFill>
                          <a:srgbClr val="003A1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</a:tr>
              <a:tr h="6769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Количество размещенных информаций на сайте администрации Ипатовского муниципального района СК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42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44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46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48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5027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Количество обновлений стенда по детскому дорожно-транспортному травматизму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14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16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18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8772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Количество проведенных  информационно-пропагандистских и массовых мероприятий по профилактике детского травматизма в результате ДТП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97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112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126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141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5584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Количество</a:t>
                      </a:r>
                      <a:r>
                        <a:rPr lang="ru-RU" sz="1200" baseline="0" dirty="0" smtClean="0"/>
                        <a:t> проведенных викторин, конкурсов на знание правил дорожного движения учащимися общеобразовательных школ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103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110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117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124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6042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Количество детей принявших участие в конкурсе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320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335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350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365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5027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Количество детей прошедших обучение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-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-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400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500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567283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Количество метров установленного барьерного ограждения, м.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40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40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9199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Доля автомобильных дорог,</a:t>
                      </a:r>
                      <a:r>
                        <a:rPr lang="ru-RU" sz="1200" baseline="0" dirty="0" smtClean="0"/>
                        <a:t> находящихся в собственности Ипатовского муниципального района отвечающих нормативным требованиям, %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10,42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11,01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11,61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12,20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5004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Количество</a:t>
                      </a:r>
                      <a:r>
                        <a:rPr lang="ru-RU" sz="1200" baseline="0" dirty="0" smtClean="0"/>
                        <a:t> километров автомобильных дорого, на которых выполнено содержание, км.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173,62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173,62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173,62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173,62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67868" y="68017"/>
            <a:ext cx="6375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ОСНОВНЫЕ ПОКАЗАТЕЛИ КОНЕЧНЫХ </a:t>
            </a:r>
            <a:endParaRPr lang="en-US" dirty="0" smtClean="0"/>
          </a:p>
          <a:p>
            <a:pPr algn="ctr"/>
            <a:r>
              <a:rPr lang="ru-RU" dirty="0" smtClean="0"/>
              <a:t>РЕЗУЛЬТАТОВ ПРОГРАММЫ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759415"/>
              </p:ext>
            </p:extLst>
          </p:nvPr>
        </p:nvGraphicFramePr>
        <p:xfrm>
          <a:off x="71414" y="785786"/>
          <a:ext cx="6721179" cy="827358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555002"/>
                <a:gridCol w="833204"/>
                <a:gridCol w="777657"/>
                <a:gridCol w="888751"/>
                <a:gridCol w="666565"/>
              </a:tblGrid>
              <a:tr h="61700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НАИМЕНОВАНИЕ ПОКАЗАТЕЛЯ МУНИЦИПАЛЬНОЙ ПРОГРАММЫ</a:t>
                      </a:r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2016 год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2017 год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2018 год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2019 год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</a:tr>
              <a:tr h="500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Количество обустроенных</a:t>
                      </a:r>
                      <a:r>
                        <a:rPr lang="ru-RU" sz="1200" baseline="0" dirty="0" smtClean="0"/>
                        <a:t> пешеходных переходов, шт.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500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Количество изготовленных(обновленных)</a:t>
                      </a:r>
                      <a:r>
                        <a:rPr lang="ru-RU" sz="1200" baseline="0" dirty="0" smtClean="0"/>
                        <a:t> проектов организации дорожного движения,  шт.</a:t>
                      </a:r>
                      <a:endParaRPr lang="ru-RU" sz="12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-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9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-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-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500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Количество установленных информационных указателей, шт.</a:t>
                      </a:r>
                      <a:endParaRPr lang="ru-RU" sz="12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-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771261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Подпрограмма «Профилактика терроризма и экстремизма</a:t>
                      </a:r>
                      <a:r>
                        <a:rPr lang="ru-RU" sz="1500" baseline="0" dirty="0" smtClean="0"/>
                        <a:t> , а также минимизация и (или) ликвидация последствий проявлений терроризма и экстремизма на территории Ипатовского муниципального района СК»</a:t>
                      </a:r>
                      <a:endParaRPr lang="ru-RU" sz="1500" b="1" dirty="0" smtClean="0"/>
                    </a:p>
                  </a:txBody>
                  <a:tcPr marL="68580" marR="68580" marT="60960" marB="60960"/>
                </a:tc>
                <a:tc hMerge="1"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ru-RU" sz="1200" b="1" kern="1200" dirty="0" smtClean="0">
                        <a:solidFill>
                          <a:srgbClr val="003A1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ru-RU" sz="1200" b="1" kern="1200" dirty="0" smtClean="0">
                        <a:solidFill>
                          <a:srgbClr val="003A1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ru-RU" sz="1200" b="1" kern="1200" dirty="0" smtClean="0">
                        <a:solidFill>
                          <a:srgbClr val="003A1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ru-RU" sz="1200" b="1" kern="1200" dirty="0" smtClean="0">
                        <a:solidFill>
                          <a:srgbClr val="003A1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</a:tr>
              <a:tr h="11108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Количество принятых нормативно-правовых документов в области профилактики терроризма и экстремизма,</a:t>
                      </a:r>
                      <a:r>
                        <a:rPr lang="ru-RU" sz="1200" baseline="0" dirty="0" smtClean="0"/>
                        <a:t> а также минимизация и (или) ликвидации  последствий проявления терроризма и экстремизма, шт.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6015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Количество разработанных методических пособий, листовок по профилактике терроризма и экстремизма, шт.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6015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Количество установленных систем видеонаблюдения на объектах с массовым пребыванием людей, шт.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4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4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6015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Количество объектов с массовым пребыванием людей обеспеченных освещением в темное время суток, шт.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8175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Количество установленных кнопок тревожной сигнализации на объектах с массовым пребыванием людей, шт.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691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Количество заключенных договоров и охрана сотрудниками силовых структур общеобразовательных учреждений, шт.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9224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Количество объектов с массовым пребыванием людей обеспеченных, отремонтированных и усиленных ограждениями, шт.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67868" y="71406"/>
            <a:ext cx="6375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ОСНОВНЫЕ ПОКАЗАТЕЛИ КОНЕЧНЫХ</a:t>
            </a:r>
            <a:endParaRPr lang="en-US" dirty="0" smtClean="0"/>
          </a:p>
          <a:p>
            <a:pPr algn="ctr"/>
            <a:r>
              <a:rPr lang="ru-RU" dirty="0" smtClean="0"/>
              <a:t> РЕЗУЛЬТАТОВ ПРОГРАММЫ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759415"/>
              </p:ext>
            </p:extLst>
          </p:nvPr>
        </p:nvGraphicFramePr>
        <p:xfrm>
          <a:off x="84114" y="1015299"/>
          <a:ext cx="6649927" cy="436791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517315"/>
                <a:gridCol w="824371"/>
                <a:gridCol w="769413"/>
                <a:gridCol w="879329"/>
                <a:gridCol w="659499"/>
              </a:tblGrid>
              <a:tr h="62646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НАИМЕНОВАНИЕ ПОКАЗАТЕЛЯ МУНИЦИПАЛЬНОЙ ПРОГРАММЫ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2016 год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2017 год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2018 год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6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2019 год</a:t>
                      </a:r>
                      <a:endParaRPr kumimoji="0" lang="ru-RU" sz="16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60960" marB="60960"/>
                </a:tc>
              </a:tr>
              <a:tr h="9699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Количество объектов с массовым пребыванием людей, обеспеченных плакатами по профилактике терроризма и экстремизма, шт.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899648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Подпрограмма  </a:t>
                      </a:r>
                      <a:r>
                        <a:rPr lang="ru-RU" sz="15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«Развитие и совершенствование гражданской обороны и защиты населения, территории от чрезвычайных ситуаций Ипатовского муниципального района СК»</a:t>
                      </a:r>
                      <a:endParaRPr lang="ru-RU" sz="15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0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coolSlant"/>
                      <a:lightRig rig="flood" dir="t"/>
                    </a:cell3D>
                    <a:solidFill>
                      <a:srgbClr val="92D050"/>
                    </a:solidFill>
                  </a:tcPr>
                </a:tc>
              </a:tr>
              <a:tr h="508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Время реагирования МКУ «ЕДДС» на вызовы, сек.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7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7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7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7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6391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Количество выездов на аварийные, нештатные и чрезвычайные ситуации, шт.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28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28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28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28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7245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/>
                        <a:t>Объем созданного резерва по гражданской обороне и ликвидации чрезвычайных ситуаций от планируемого, %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100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100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100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1000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60711" y="190469"/>
            <a:ext cx="6375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ОСНОВНЫЕ ПОКАЗАТЕЛИ КОНЕЧНЫХ </a:t>
            </a:r>
          </a:p>
          <a:p>
            <a:pPr algn="ctr"/>
            <a:r>
              <a:rPr lang="ru-RU" dirty="0" smtClean="0"/>
              <a:t>РЕЗУЛЬТАТОВ ПРОГРАММЫ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4920733"/>
              </p:ext>
            </p:extLst>
          </p:nvPr>
        </p:nvGraphicFramePr>
        <p:xfrm>
          <a:off x="142876" y="190470"/>
          <a:ext cx="7072338" cy="8453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 descr="i (22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4884" y="142844"/>
            <a:ext cx="1928826" cy="15716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i (24)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3446" y="7358081"/>
            <a:ext cx="2007109" cy="16430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i (25)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852" y="142844"/>
            <a:ext cx="1915355" cy="15663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i (26)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852" y="7251491"/>
            <a:ext cx="1928827" cy="16782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8" y="-32"/>
            <a:ext cx="5411405" cy="1320800"/>
          </a:xfrm>
          <a:noFill/>
        </p:spPr>
        <p:txBody>
          <a:bodyPr>
            <a:normAutofit fontScale="90000"/>
          </a:bodyPr>
          <a:lstStyle/>
          <a:p>
            <a:pPr algn="r"/>
            <a:r>
              <a:rPr lang="ru-RU" sz="1800" b="1" dirty="0" smtClean="0">
                <a:solidFill>
                  <a:srgbClr val="0070C0"/>
                </a:solidFill>
              </a:rPr>
              <a:t>МУНИЦИПАЛЬНАЯ ПРОГРАММА </a:t>
            </a:r>
            <a:br>
              <a:rPr lang="ru-RU" sz="1800" b="1" dirty="0" smtClean="0">
                <a:solidFill>
                  <a:srgbClr val="0070C0"/>
                </a:solidFill>
              </a:rPr>
            </a:br>
            <a:r>
              <a:rPr lang="ru-RU" sz="1800" b="1" dirty="0">
                <a:solidFill>
                  <a:srgbClr val="0070C0"/>
                </a:solidFill>
              </a:rPr>
              <a:t>«Повышение эффективности бюджетных расходов и управления муниципальными финансами Ипатовского муниципального </a:t>
            </a:r>
            <a:r>
              <a:rPr lang="ru-RU" sz="1800" b="1" dirty="0" smtClean="0">
                <a:solidFill>
                  <a:srgbClr val="0070C0"/>
                </a:solidFill>
              </a:rPr>
              <a:t>района СТАВРОПОЛЬСКОГО КРАЯ»</a:t>
            </a:r>
            <a:endParaRPr lang="ru-RU" sz="18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12" y="1500167"/>
            <a:ext cx="5143488" cy="714379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1400" b="1" u="sng" dirty="0" smtClean="0"/>
              <a:t>Цель программы</a:t>
            </a:r>
            <a:r>
              <a:rPr lang="ru-RU" sz="1400" dirty="0" smtClean="0"/>
              <a:t> - обеспечение финансовой стабильности и</a:t>
            </a:r>
            <a:endParaRPr lang="en-US" sz="1400" dirty="0" smtClean="0"/>
          </a:p>
          <a:p>
            <a:pPr algn="r">
              <a:buNone/>
            </a:pPr>
            <a:r>
              <a:rPr lang="ru-RU" sz="1400" dirty="0" smtClean="0"/>
              <a:t> эффективное управление муниципальными финансами</a:t>
            </a:r>
          </a:p>
          <a:p>
            <a:endParaRPr lang="ru-RU" sz="1400" b="1" dirty="0" smtClean="0"/>
          </a:p>
          <a:p>
            <a:endParaRPr lang="ru-RU" sz="1400" b="1" u="sng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629303370"/>
              </p:ext>
            </p:extLst>
          </p:nvPr>
        </p:nvGraphicFramePr>
        <p:xfrm>
          <a:off x="142877" y="2285984"/>
          <a:ext cx="6572271" cy="834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 descr="3054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438" y="71406"/>
            <a:ext cx="1285860" cy="11429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2" name="Содержимое 3"/>
          <p:cNvGraphicFramePr>
            <a:graphicFrameLocks/>
          </p:cNvGraphicFramePr>
          <p:nvPr/>
        </p:nvGraphicFramePr>
        <p:xfrm>
          <a:off x="107133" y="4095747"/>
          <a:ext cx="6536577" cy="5048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642942" y="3286116"/>
            <a:ext cx="4286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cap="all" dirty="0" smtClean="0">
                <a:ln w="9000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НАПРАВЛЕНИЕ РАСХОДОВ</a:t>
            </a:r>
            <a:endParaRPr lang="en-US" b="1" cap="all" dirty="0" smtClean="0">
              <a:ln w="9000" cmpd="sng">
                <a:noFill/>
                <a:prstDash val="solid"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  <a:p>
            <a:pPr lvl="0" algn="ctr"/>
            <a:r>
              <a:rPr lang="ru-RU" b="1" cap="all" dirty="0" smtClean="0">
                <a:ln w="9000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 МУНИЦИПАЛЬНОЙ ПРОГРАММЫ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4" name="Рисунок 13" descr="i (27)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29264" y="7715272"/>
            <a:ext cx="1214446" cy="10001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 descr="i (4)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29264" y="6429388"/>
            <a:ext cx="1214446" cy="955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 descr="2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29264" y="5089457"/>
            <a:ext cx="1214422" cy="9827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467396"/>
              </p:ext>
            </p:extLst>
          </p:nvPr>
        </p:nvGraphicFramePr>
        <p:xfrm>
          <a:off x="107160" y="832548"/>
          <a:ext cx="6643709" cy="820695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678748"/>
                <a:gridCol w="713787"/>
                <a:gridCol w="768694"/>
                <a:gridCol w="768694"/>
                <a:gridCol w="713786"/>
              </a:tblGrid>
              <a:tr h="7390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НАИМЕНОВАНИЕ ПОКАЗАТЕЛЯ МУНИЦИПАЛЬНОЙ ПРОГРАММЫ</a:t>
                      </a: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2016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год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2017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год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2018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год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2019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год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58970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Рост </a:t>
                      </a:r>
                      <a:r>
                        <a:rPr lang="ru-RU" sz="1200" dirty="0"/>
                        <a:t>удельного веса расходов бюджета </a:t>
                      </a:r>
                      <a:r>
                        <a:rPr lang="ru-RU" sz="1200" dirty="0" smtClean="0"/>
                        <a:t>,формируемых </a:t>
                      </a:r>
                      <a:r>
                        <a:rPr lang="ru-RU" sz="1200" dirty="0"/>
                        <a:t>в рамках муниципальных программ, в общем объеме расходов местного бюджета, </a:t>
                      </a:r>
                      <a:r>
                        <a:rPr lang="ru-RU" sz="1200" dirty="0" smtClean="0"/>
                        <a:t>%.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35,0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40,0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45,0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55,0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9737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Доля</a:t>
                      </a:r>
                      <a:r>
                        <a:rPr lang="ru-RU" sz="1200" baseline="0" dirty="0" smtClean="0"/>
                        <a:t> налоговых и неналоговых доходов местного бюджета( за исключением поступлений налоговых доходов по дополнительным нормативам отчислений) в общем объеме собственных доходов местного обеспечения, </a:t>
                      </a:r>
                      <a:r>
                        <a:rPr lang="ru-RU" sz="1200" dirty="0" smtClean="0"/>
                        <a:t>%.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44,0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45,0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46,0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47,0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9737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Доля просроченной кредиторской задолженности  муниципальных учреждений, в том числе по оплате труда (включая начисления по оплате труда) в общем объеме расходов местного бюджета, в общем объеме расходов местного бюджета на оплату труда, %. 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61751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Эффективность </a:t>
                      </a:r>
                      <a:r>
                        <a:rPr lang="ru-RU" sz="1200" dirty="0"/>
                        <a:t>выравнивания бюджетной   обеспеченности поселений  Ипатовского </a:t>
                      </a:r>
                      <a:r>
                        <a:rPr lang="ru-RU" sz="1200" dirty="0" smtClean="0"/>
                        <a:t>района, да/нет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</a:tr>
              <a:tr h="73627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133350" algn="l"/>
                        </a:tabLst>
                      </a:pPr>
                      <a:r>
                        <a:rPr lang="ru-RU" sz="1200" dirty="0" smtClean="0"/>
                        <a:t>Наличие просроченной кредиторской задолженности  муниципальных учреждений, в том числе по оплате труда (включая начисления по оплате труда),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нет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нет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нет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нет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11637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Величина разрыва максимального уровня</a:t>
                      </a:r>
                      <a:r>
                        <a:rPr lang="ru-RU" sz="1200" baseline="0" dirty="0" smtClean="0"/>
                        <a:t> расчетной бюджетной обеспеченности сельских поселений Ипатовского района после выравнивания с минимальным уровнем расчетной бюджетной обеспеченности сельских поселений Ипатовского района после выравнивания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1,2</a:t>
                      </a:r>
                      <a:endParaRPr lang="ru-RU" sz="1200" b="1" kern="12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1,2</a:t>
                      </a:r>
                      <a:endParaRPr lang="ru-RU" sz="1200" b="1" kern="12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1,2</a:t>
                      </a:r>
                      <a:endParaRPr lang="ru-RU" sz="1200" b="1" kern="12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1,2</a:t>
                      </a:r>
                      <a:endParaRPr lang="ru-RU" sz="1200" b="1" kern="1200" dirty="0" smtClean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60564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Отклонение фактического объема доходов районного бюджета (без учета межбюджетных трансфертов) за отчетный год от первоначального плана, %                                      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Не более 10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Не более 10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Не более 10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Не более 10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</a:tr>
              <a:tr h="62939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Сохранение высокой доли исполненных расходных обязательств местного бюджета в отчетном финансовом году, %. 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97,0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97,0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97,0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98,0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</a:tr>
              <a:tr h="62939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Отклонение</a:t>
                      </a:r>
                      <a:r>
                        <a:rPr lang="ru-RU" sz="1200" baseline="0" dirty="0" smtClean="0"/>
                        <a:t> объема расходов районного бюджета в </a:t>
                      </a:r>
                      <a:r>
                        <a:rPr lang="en-US" sz="1200" baseline="0" dirty="0" smtClean="0"/>
                        <a:t>IV </a:t>
                      </a:r>
                      <a:r>
                        <a:rPr lang="ru-RU" sz="1200" baseline="0" dirty="0" smtClean="0"/>
                        <a:t>квартале от среднего объема расходов за </a:t>
                      </a:r>
                      <a:r>
                        <a:rPr lang="en-US" sz="1200" baseline="0" dirty="0" smtClean="0"/>
                        <a:t>I-III </a:t>
                      </a:r>
                      <a:r>
                        <a:rPr lang="ru-RU" sz="1200" baseline="0" dirty="0" smtClean="0"/>
                        <a:t>кварталы</a:t>
                      </a:r>
                      <a:r>
                        <a:rPr lang="ru-RU" sz="1200" dirty="0" smtClean="0"/>
                        <a:t>, %.                                               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45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40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35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30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4470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Соблюдение норматива формирования расходов на содержание органов местного самоуправления,</a:t>
                      </a:r>
                      <a:r>
                        <a:rPr lang="ru-RU" sz="1200" baseline="0" dirty="0" smtClean="0"/>
                        <a:t> да/нет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67869" y="142845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ОСНОВНЫЕ ПОКАЗАТЕЛИ КОНЕЧНЫХ </a:t>
            </a:r>
            <a:endParaRPr lang="en-US" dirty="0" smtClean="0"/>
          </a:p>
          <a:p>
            <a:pPr algn="ctr"/>
            <a:r>
              <a:rPr lang="ru-RU" dirty="0" smtClean="0"/>
              <a:t>РЕЗУЛЬТАТОВ ПРОГРАММЫ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723905"/>
              </p:ext>
            </p:extLst>
          </p:nvPr>
        </p:nvGraphicFramePr>
        <p:xfrm>
          <a:off x="117477" y="857228"/>
          <a:ext cx="6643709" cy="792837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678748"/>
                <a:gridCol w="713787"/>
                <a:gridCol w="768694"/>
                <a:gridCol w="768694"/>
                <a:gridCol w="713786"/>
              </a:tblGrid>
              <a:tr h="7143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НАИМЕНОВАНИЕ ПОКАЗАТЕЛЯ МУНИЦИПАЛЬНОЙ ПРОГРАММЫ</a:t>
                      </a: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2016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год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2017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год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2018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год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2019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год</a:t>
                      </a:r>
                      <a:endParaRPr lang="ru-RU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60960" marB="60960" anchor="ctr"/>
                </a:tc>
              </a:tr>
              <a:tr h="9539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Изменение бюджетных ассигнований на очередной финансовый год на финансирование</a:t>
                      </a:r>
                      <a:r>
                        <a:rPr lang="ru-RU" sz="1200" baseline="0" dirty="0" smtClean="0"/>
                        <a:t> муниципальных программ в случае принятия решения по результатам оценки эффективности программ, да/нет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Да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Да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787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Обеспечение взаимосвязи сводных показателей муниципального задания с муниципальными программами, да/нет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</a:tr>
              <a:tr h="116180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Наличие ведомственных</a:t>
                      </a:r>
                      <a:r>
                        <a:rPr lang="ru-RU" sz="1200" baseline="0" dirty="0" smtClean="0"/>
                        <a:t> перечней муниципальных услуг и работ, оказываемых и выполняемых муниципальными учреждениями, формирование муниципального задания, ведение ведомственного перечня в системе «Электронный бюджет», да/нет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</a:tr>
              <a:tr h="53675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Централизация бухгалтерского и налогового учета и отчетности в муниципальном районе, %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90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100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-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-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12042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Формирование и размещение на официальном сайте АИМР СК в информационно-телекоммуникационной сети «Интернет» информации о бюджете в доступной для</a:t>
                      </a:r>
                      <a:r>
                        <a:rPr lang="ru-RU" sz="1200" baseline="0" dirty="0" smtClean="0"/>
                        <a:t> граждан форме в разделе «Открытый бюджет», да/нет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</a:tr>
              <a:tr h="9948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Мониторинг размещения муниципальными учреждениями актуальной информации на официальном сайте в информационно-телекоммуникационной сети «Интернет», да/нет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</a:tr>
              <a:tr h="82906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133350" algn="l"/>
                        </a:tabLst>
                      </a:pPr>
                      <a:r>
                        <a:rPr lang="ru-RU" sz="1200" dirty="0" smtClean="0"/>
                        <a:t>Доля суммы возмещенных финансовых нарушений бюджетного законодательства в общей сумме нарушений, предъявленных</a:t>
                      </a:r>
                      <a:r>
                        <a:rPr lang="ru-RU" sz="1200" baseline="0" dirty="0" smtClean="0"/>
                        <a:t> к возмещению, %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65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68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72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/>
                        <a:t>74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1435" marR="51435" marT="0" marB="0" anchor="ctr"/>
                </a:tc>
              </a:tr>
              <a:tr h="7461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Проведение мониторинга финансового менеджмента главных распорядителей бюджетных средств и формирование их ежегодного рейтинга, да/нет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да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67869" y="142844"/>
            <a:ext cx="642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ОСНОВНЫЕ ПОКАЗАТЕЛИ КОНЕЧНЫХ </a:t>
            </a:r>
            <a:endParaRPr lang="en-US" dirty="0" smtClean="0"/>
          </a:p>
          <a:p>
            <a:pPr algn="ctr"/>
            <a:r>
              <a:rPr lang="ru-RU" dirty="0" smtClean="0"/>
              <a:t>РЕЗУЛЬТАТОВ ПРОГРАММЫ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089421" y="1862668"/>
          <a:ext cx="4572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Блок-схема: альтернативный процесс 29"/>
          <p:cNvSpPr/>
          <p:nvPr/>
        </p:nvSpPr>
        <p:spPr>
          <a:xfrm>
            <a:off x="321447" y="1047725"/>
            <a:ext cx="6322263" cy="2000264"/>
          </a:xfrm>
          <a:prstGeom prst="flowChartAlternateProcess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r">
              <a:spcBef>
                <a:spcPct val="20000"/>
              </a:spcBef>
            </a:pPr>
            <a:endParaRPr lang="ru-RU" sz="1200" b="1" dirty="0" smtClean="0">
              <a:solidFill>
                <a:schemeClr val="tx1"/>
              </a:solidFill>
            </a:endParaRPr>
          </a:p>
        </p:txBody>
      </p:sp>
      <p:sp>
        <p:nvSpPr>
          <p:cNvPr id="31" name="Блок-схема: магнитный диск 30"/>
          <p:cNvSpPr/>
          <p:nvPr/>
        </p:nvSpPr>
        <p:spPr>
          <a:xfrm>
            <a:off x="2661042" y="1037346"/>
            <a:ext cx="1750231" cy="2034456"/>
          </a:xfrm>
          <a:prstGeom prst="flowChartMagneticDisk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Дотация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-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Дар,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пожертвование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sz="1600" dirty="0" smtClean="0">
              <a:solidFill>
                <a:schemeClr val="tx1"/>
              </a:solidFill>
            </a:endParaRPr>
          </a:p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6463" y="1010829"/>
            <a:ext cx="2035983" cy="184665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ru-RU" sz="2400" dirty="0" smtClean="0"/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Предоставляются на безвозвратной основе на первоочередные расходы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64850" y="1458884"/>
            <a:ext cx="1982405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60000" algn="ctr">
              <a:spcBef>
                <a:spcPts val="100"/>
              </a:spcBef>
            </a:pPr>
            <a:r>
              <a:rPr lang="ru-RU" dirty="0" smtClean="0">
                <a:solidFill>
                  <a:schemeClr val="bg1"/>
                </a:solidFill>
              </a:rPr>
              <a:t>Вы даете своему ребенку </a:t>
            </a:r>
          </a:p>
          <a:p>
            <a:pPr indent="-360000" algn="ctr">
              <a:spcBef>
                <a:spcPts val="100"/>
              </a:spcBef>
            </a:pPr>
            <a:r>
              <a:rPr lang="ru-RU" dirty="0" smtClean="0">
                <a:solidFill>
                  <a:schemeClr val="bg1"/>
                </a:solidFill>
              </a:rPr>
              <a:t>«карманные деньги» </a:t>
            </a: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303587" y="3500430"/>
            <a:ext cx="6322263" cy="2000264"/>
          </a:xfrm>
          <a:prstGeom prst="flowChartAlternateProcess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r">
              <a:spcBef>
                <a:spcPct val="20000"/>
              </a:spcBef>
            </a:pPr>
            <a:endParaRPr lang="ru-RU" sz="1200" b="1" dirty="0" smtClean="0">
              <a:solidFill>
                <a:schemeClr val="tx1"/>
              </a:solidFill>
            </a:endParaRPr>
          </a:p>
        </p:txBody>
      </p:sp>
      <p:sp>
        <p:nvSpPr>
          <p:cNvPr id="16" name="Блок-схема: магнитный диск 15"/>
          <p:cNvSpPr/>
          <p:nvPr/>
        </p:nvSpPr>
        <p:spPr>
          <a:xfrm>
            <a:off x="2643182" y="3524244"/>
            <a:ext cx="1750231" cy="2034456"/>
          </a:xfrm>
          <a:prstGeom prst="flowChartMagneticDisk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Субвенции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-приходить на помощь</a:t>
            </a:r>
          </a:p>
          <a:p>
            <a:pPr algn="ctr"/>
            <a:endParaRPr lang="en-US" sz="1600" dirty="0" smtClean="0">
              <a:solidFill>
                <a:schemeClr val="tx1"/>
              </a:solidFill>
            </a:endParaRPr>
          </a:p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4466" y="3609968"/>
            <a:ext cx="2303875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Предоставляются на финансирование «переданных» полномочий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другим публично-правовым образованиям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46990" y="3603492"/>
            <a:ext cx="19824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60000" algn="ctr">
              <a:spcBef>
                <a:spcPts val="100"/>
              </a:spcBef>
            </a:pPr>
            <a:r>
              <a:rPr lang="ru-RU" dirty="0" smtClean="0">
                <a:solidFill>
                  <a:schemeClr val="bg1"/>
                </a:solidFill>
              </a:rPr>
              <a:t>Вы даете своему ребенку деньги и посылаете его в магазин купить продукты, строго по списку </a:t>
            </a:r>
          </a:p>
        </p:txBody>
      </p:sp>
      <p:sp>
        <p:nvSpPr>
          <p:cNvPr id="19" name="Блок-схема: альтернативный процесс 18"/>
          <p:cNvSpPr/>
          <p:nvPr/>
        </p:nvSpPr>
        <p:spPr>
          <a:xfrm>
            <a:off x="303587" y="6000760"/>
            <a:ext cx="6322263" cy="2000264"/>
          </a:xfrm>
          <a:prstGeom prst="flowChartAlternateProcess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r">
              <a:spcBef>
                <a:spcPct val="20000"/>
              </a:spcBef>
            </a:pPr>
            <a:endParaRPr lang="ru-RU" sz="1200" b="1" dirty="0" smtClean="0">
              <a:solidFill>
                <a:schemeClr val="tx1"/>
              </a:solidFill>
            </a:endParaRPr>
          </a:p>
        </p:txBody>
      </p:sp>
      <p:sp>
        <p:nvSpPr>
          <p:cNvPr id="20" name="Блок-схема: магнитный диск 19"/>
          <p:cNvSpPr/>
          <p:nvPr/>
        </p:nvSpPr>
        <p:spPr>
          <a:xfrm>
            <a:off x="2643182" y="6024574"/>
            <a:ext cx="1750231" cy="2034456"/>
          </a:xfrm>
          <a:prstGeom prst="flowChartMagneticDisk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Субсидии-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поддержка</a:t>
            </a:r>
          </a:p>
          <a:p>
            <a:pPr algn="ctr"/>
            <a:endParaRPr lang="en-US" sz="1600" dirty="0" smtClean="0">
              <a:solidFill>
                <a:schemeClr val="tx1"/>
              </a:solidFill>
            </a:endParaRPr>
          </a:p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5025" y="6357950"/>
            <a:ext cx="2161000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Предоставляются на условиях долевого софинансирования расходов других бюджетов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75553" y="6072198"/>
            <a:ext cx="21431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60000" algn="ctr">
              <a:spcBef>
                <a:spcPts val="100"/>
              </a:spcBef>
            </a:pPr>
            <a:r>
              <a:rPr lang="ru-RU" sz="1600" dirty="0" smtClean="0">
                <a:solidFill>
                  <a:schemeClr val="bg1"/>
                </a:solidFill>
              </a:rPr>
              <a:t>Вы «добавляете» денег для того, чтобы ваш ребенок купил себе новый телефон, если остальные он </a:t>
            </a:r>
          </a:p>
          <a:p>
            <a:pPr indent="-360000" algn="ctr">
              <a:spcBef>
                <a:spcPts val="100"/>
              </a:spcBef>
            </a:pPr>
            <a:r>
              <a:rPr lang="ru-RU" sz="1600" dirty="0" smtClean="0">
                <a:solidFill>
                  <a:schemeClr val="bg1"/>
                </a:solidFill>
              </a:rPr>
              <a:t>накопил сам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04" y="8001024"/>
            <a:ext cx="59293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Финансовое управление администрации Ипатовского муниципального района Ставропольского края</a:t>
            </a:r>
          </a:p>
          <a:p>
            <a:pPr algn="ctr"/>
            <a:r>
              <a:rPr lang="ru-RU" dirty="0" smtClean="0"/>
              <a:t>2017 г.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7166" y="2032844"/>
            <a:ext cx="62865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Бюджет для граждан в сети "Интернет"</a:t>
            </a:r>
          </a:p>
          <a:p>
            <a:r>
              <a:rPr lang="ru-RU" dirty="0" smtClean="0">
                <a:hlinkClick r:id="rId2"/>
              </a:rPr>
              <a:t>http://ipatovo.org/list.php?c=openbudget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Ссылка на калькулятор</a:t>
            </a:r>
          </a:p>
          <a:p>
            <a:r>
              <a:rPr lang="ru-RU" dirty="0" smtClean="0">
                <a:hlinkClick r:id="rId3"/>
              </a:rPr>
              <a:t>http://ipatovo.org/page.php?al=calculator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Ссылка на мобильное приложение в версиях для</a:t>
            </a:r>
          </a:p>
          <a:p>
            <a:r>
              <a:rPr lang="ru-RU" dirty="0" err="1" smtClean="0"/>
              <a:t>Windows</a:t>
            </a:r>
            <a:r>
              <a:rPr lang="ru-RU" dirty="0" smtClean="0"/>
              <a:t> и </a:t>
            </a:r>
            <a:r>
              <a:rPr lang="ru-RU" dirty="0" err="1" smtClean="0"/>
              <a:t>Android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err="1" smtClean="0"/>
              <a:t>windows</a:t>
            </a:r>
            <a:r>
              <a:rPr lang="ru-RU" dirty="0" smtClean="0"/>
              <a:t>: </a:t>
            </a:r>
          </a:p>
          <a:p>
            <a:r>
              <a:rPr lang="ru-RU" dirty="0" smtClean="0">
                <a:hlinkClick r:id="rId4"/>
              </a:rPr>
              <a:t>http://ipatovo.org/calc_files/distrib/windows/cacl_winx86.zip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err="1" smtClean="0"/>
              <a:t>Android</a:t>
            </a:r>
            <a:r>
              <a:rPr lang="ru-RU" dirty="0" smtClean="0"/>
              <a:t>:</a:t>
            </a:r>
          </a:p>
          <a:p>
            <a:r>
              <a:rPr lang="ru-RU" dirty="0" smtClean="0"/>
              <a:t>http://ipatovo.org/calc_files/distrib/android/calc.apk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12619</TotalTime>
  <Words>6810</Words>
  <Application>Microsoft Office PowerPoint</Application>
  <PresentationFormat>Экран (4:3)</PresentationFormat>
  <Paragraphs>1860</Paragraphs>
  <Slides>56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5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НАЛОГОВЫХ И НЕНАЛОГОВЫХ ДОХОДОВ БЮДЖЕТА ИПАТОВСКОГО МУНИЦИПАЛЬНОГО РАЙОНА СТАВРОПОЛЬСКОГО КРАЯ НА 2017 ГОД И НА ПЛАНОВЫЙ ПЕРИОД 2018 И 2019 ГОДОВ</vt:lpstr>
      <vt:lpstr>Какие налоги уплачивают жители Ипатовского района?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ПОКАЗАТЕЛИ КОНЕЧНЫХ РЕЗУЛЬТАТОВ ПРОГРАММЫ</vt:lpstr>
      <vt:lpstr>Презентация PowerPoint</vt:lpstr>
      <vt:lpstr>Презентация PowerPoint</vt:lpstr>
      <vt:lpstr>МУНИЦИПАЛЬНАЯ ПРОГРАММА  «РАЗВИТИЕ ОБРАЗОВАНИЯ В ИПАТОВСКОМ МУНИЦИПАЛЬНОМ РАЙОНЕ СК»</vt:lpstr>
      <vt:lpstr>ОСНОВНЫЕ ПОКАЗАТЕЛИ КОНЕЧНЫХ  РЕЗУЛЬТАТОВ ПРОГРАММЫ</vt:lpstr>
      <vt:lpstr>ОСНОВНЫЕ ПОКАЗАТЕЛИ КОНЕЧНЫХ РЕЗУЛЬТАТОВ ПРОГРАММЫ</vt:lpstr>
      <vt:lpstr>ОСНОВНЫЕ ПОКАЗАТЕЛИ КОНЕЧНЫХ  РЕЗУЛЬТАТОВ ПРОГРАММЫ</vt:lpstr>
      <vt:lpstr>Презентация PowerPoint</vt:lpstr>
      <vt:lpstr>СКОЛЬКО ТРАТИТСЯ СРЕДСТВ ИЗ БЮДЖЕТА РАЙОНА  НА ОБРАЗОВАНИЕ  </vt:lpstr>
      <vt:lpstr>МУНИЦИПАЛЬНАЯ ПРОГРАММА  « УЛУЧШЕНИЕ КУЛЬТУРНО-ДОСУГОВОГО УРОВНЯ ЖИЗНИ НАСЕЛЕНИЯ, ОБЕСПЕЧЕНИЕ ОБЩЕСТВЕННОГО ПОРЯДКА НА ТЕРРИТОРИИ ИПАТОВСКОГО  МУНИЦИПАЛЬНОГО РАЙОНА СК»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МУНИЦИПАЛЬНАЯ ПРОГРАММА  «РАЗВИТИЕ ЭКОНОМИКИ, МАЛОГО И СРЕДНЕГО БИЗНЕСА, ПОТРЕБИТЕЛЬСКОГО РЫНКА И УЛУЧШЕНИЕ ИНВЕСТИЦИОННОГО КЛИМАТА В ИПАТОВСКОМ МУНИЦИПАЛЬНОМ РАЙОНЕ СК»</vt:lpstr>
      <vt:lpstr>ОСНОВНЫЕ ПОКАЗАТЕЛИ КОНЕЧНЫХ  РЕЗУЛЬТАТОВ ПРОГРАММЫ</vt:lpstr>
      <vt:lpstr>ОСНОВНЫЕ ПОКАЗАТЕЛИ КОНЕЧНЫХ  РЕЗУЛЬТАТОВ ПРОГРАММЫ</vt:lpstr>
      <vt:lpstr>ОСНОВНЫЕ ПОКАЗАТЕЛИ КОНЕЧНЫХ  РЕЗУЛЬТАТОВ ПРОГРАММЫ</vt:lpstr>
      <vt:lpstr>ОСНОВНЫЕ ПОКАЗАТЕЛИ КОНЕЧНЫХ  РЕЗУЛЬТАТОВ ПРОГРАММЫ</vt:lpstr>
      <vt:lpstr>ОСНОВНЫЕ ПОКАЗАТЕЛИ КОНЕЧНЫХ РЕЗУЛЬТАТОВ ПРОГРАММЫ</vt:lpstr>
      <vt:lpstr>Сколько средств планируется направить в 2017-2019 годах  на поддержку  сельского хозяйства?</vt:lpstr>
      <vt:lpstr>МУНИЦИПАЛЬНАЯ ПРОГРАММА  « УПРАВЛЕНИЕ ИМУЩЕСТВОМ ИПАТОВСКОГО МУНИЦИПАЛЬНОГО РАЙОНА СК»</vt:lpstr>
      <vt:lpstr>ОСНОВНЫЕ ПОКАЗАТЕЛИ КОНЕЧНЫХ РЕЗУЛЬТАТОВ ПРОГРАММЫ</vt:lpstr>
      <vt:lpstr>ОСНОВНЫЕ ПОКАЗАТЕЛИ КОНЕЧНЫХ РЕЗУЛЬТАТОВ ПРОГРАММЫ</vt:lpstr>
      <vt:lpstr>МУНИЦИПАЛЬНАЯ ПРОГРАММА  « РАЗВИТИЕ ЖИЛИЩНО-КОММУНАЛЬНОГО И ДОРОЖНОГО ХОЗЯЙСТВА, ЗАЩИТА НАСЕЛЕНИЯ И ТЕРРИТОРИИ ОТ ЧРЕЗВЫЧАЙНЫХ СИТУАЦИЙ  В  ИПАТОВСКОМ МУНИЦИПАЛЬНОМ РАЙОНЕ СК»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МУНИЦИПАЛЬНАЯ ПРОГРАММА  «Повышение эффективности бюджетных расходов и управления муниципальными финансами Ипатовского муниципального района СТАВРОПОЛЬСКОГО КРАЯ»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ippega</dc:creator>
  <cp:lastModifiedBy>Библиотека - Угрюмова Елена Борисовна</cp:lastModifiedBy>
  <cp:revision>1052</cp:revision>
  <cp:lastPrinted>2016-12-15T10:26:39Z</cp:lastPrinted>
  <dcterms:modified xsi:type="dcterms:W3CDTF">2018-11-09T13:23:47Z</dcterms:modified>
</cp:coreProperties>
</file>