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344" r:id="rId2"/>
    <p:sldId id="261" r:id="rId3"/>
    <p:sldId id="345" r:id="rId4"/>
    <p:sldId id="256" r:id="rId5"/>
    <p:sldId id="278" r:id="rId6"/>
    <p:sldId id="296" r:id="rId7"/>
    <p:sldId id="283" r:id="rId8"/>
    <p:sldId id="258" r:id="rId9"/>
    <p:sldId id="257" r:id="rId10"/>
    <p:sldId id="304" r:id="rId11"/>
    <p:sldId id="305" r:id="rId12"/>
    <p:sldId id="290" r:id="rId13"/>
    <p:sldId id="260" r:id="rId14"/>
    <p:sldId id="302" r:id="rId15"/>
    <p:sldId id="287" r:id="rId16"/>
    <p:sldId id="262" r:id="rId17"/>
    <p:sldId id="292" r:id="rId18"/>
    <p:sldId id="293" r:id="rId19"/>
    <p:sldId id="295" r:id="rId20"/>
    <p:sldId id="289" r:id="rId21"/>
    <p:sldId id="297" r:id="rId22"/>
    <p:sldId id="298" r:id="rId23"/>
    <p:sldId id="284" r:id="rId24"/>
    <p:sldId id="285" r:id="rId25"/>
    <p:sldId id="286" r:id="rId26"/>
    <p:sldId id="270" r:id="rId27"/>
    <p:sldId id="273" r:id="rId28"/>
    <p:sldId id="299" r:id="rId29"/>
    <p:sldId id="300" r:id="rId30"/>
    <p:sldId id="301" r:id="rId31"/>
    <p:sldId id="306" r:id="rId32"/>
    <p:sldId id="308" r:id="rId33"/>
    <p:sldId id="309" r:id="rId34"/>
    <p:sldId id="310" r:id="rId35"/>
    <p:sldId id="311" r:id="rId36"/>
    <p:sldId id="312" r:id="rId37"/>
    <p:sldId id="313" r:id="rId38"/>
    <p:sldId id="328" r:id="rId39"/>
    <p:sldId id="314" r:id="rId40"/>
    <p:sldId id="329" r:id="rId41"/>
    <p:sldId id="331" r:id="rId42"/>
    <p:sldId id="332" r:id="rId43"/>
    <p:sldId id="315" r:id="rId44"/>
    <p:sldId id="316" r:id="rId45"/>
    <p:sldId id="330" r:id="rId46"/>
    <p:sldId id="318" r:id="rId47"/>
    <p:sldId id="319" r:id="rId48"/>
    <p:sldId id="320" r:id="rId49"/>
    <p:sldId id="321" r:id="rId50"/>
    <p:sldId id="323" r:id="rId51"/>
    <p:sldId id="324" r:id="rId52"/>
    <p:sldId id="325" r:id="rId53"/>
    <p:sldId id="326" r:id="rId54"/>
    <p:sldId id="333" r:id="rId55"/>
    <p:sldId id="334" r:id="rId56"/>
    <p:sldId id="335" r:id="rId57"/>
    <p:sldId id="336" r:id="rId58"/>
    <p:sldId id="338" r:id="rId59"/>
    <p:sldId id="337" r:id="rId60"/>
    <p:sldId id="339" r:id="rId61"/>
    <p:sldId id="340" r:id="rId62"/>
    <p:sldId id="343" r:id="rId63"/>
    <p:sldId id="341" r:id="rId64"/>
    <p:sldId id="342" r:id="rId6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7353" autoAdjust="0"/>
  </p:normalViewPr>
  <p:slideViewPr>
    <p:cSldViewPr>
      <p:cViewPr varScale="1">
        <p:scale>
          <a:sx n="107" d="100"/>
          <a:sy n="107" d="100"/>
        </p:scale>
        <p:origin x="-84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689341824882317E-2"/>
          <c:y val="8.8436660632478736E-2"/>
          <c:w val="0.56175915388780628"/>
          <c:h val="0.8179393466085467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0482251970635834"/>
                  <c:y val="-0.2095136195480767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6,53%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>
                    <a:latin typeface="Constantia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Доходы остающиеся в распоряжении семьи, после уплаты налогов в бюджет</c:v>
                </c:pt>
                <c:pt idx="1">
                  <c:v>Платежи в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92.85</c:v>
                </c:pt>
                <c:pt idx="1">
                  <c:v>7.15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accent3">
            <a:lumMod val="40000"/>
            <a:lumOff val="60000"/>
          </a:schemeClr>
        </a:solidFill>
      </c:spPr>
    </c:plotArea>
    <c:legend>
      <c:legendPos val="r"/>
      <c:layout>
        <c:manualLayout>
          <c:xMode val="edge"/>
          <c:yMode val="edge"/>
          <c:x val="0.61076959917366536"/>
          <c:y val="0.20529111961416049"/>
          <c:w val="0.38740640429341683"/>
          <c:h val="0.3957832299679121"/>
        </c:manualLayout>
      </c:layout>
      <c:overlay val="0"/>
      <c:txPr>
        <a:bodyPr/>
        <a:lstStyle/>
        <a:p>
          <a:pPr>
            <a:defRPr sz="1600">
              <a:latin typeface="Constantia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3">
        <a:lumMod val="40000"/>
        <a:lumOff val="6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>
                <c:manualLayout>
                  <c:x val="2.6176480644317279E-2"/>
                  <c:y val="-9.59656443401712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36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677</a:t>
                    </a:r>
                    <a:r>
                      <a:rPr lang="ru-RU" dirty="0" smtClean="0"/>
                      <a:t>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096894686162304E-2"/>
                  <c:y val="0.16858808988543755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latin typeface="Constantia" pitchFamily="18" charset="0"/>
                      </a:rPr>
                      <a:t> </a:t>
                    </a:r>
                    <a:r>
                      <a:rPr lang="en-US" b="1" dirty="0" smtClean="0">
                        <a:latin typeface="Constantia" pitchFamily="18" charset="0"/>
                      </a:rPr>
                      <a:t>307</a:t>
                    </a:r>
                    <a:r>
                      <a:rPr lang="ru-RU" b="1" dirty="0" smtClean="0">
                        <a:latin typeface="Constantia" pitchFamily="18" charset="0"/>
                      </a:rPr>
                      <a:t> </a:t>
                    </a:r>
                    <a:r>
                      <a:rPr lang="en-US" b="1" dirty="0" smtClean="0">
                        <a:latin typeface="Constantia" pitchFamily="18" charset="0"/>
                      </a:rPr>
                      <a:t>360</a:t>
                    </a:r>
                    <a:r>
                      <a:rPr lang="ru-RU" b="1" dirty="0" smtClean="0">
                        <a:latin typeface="Constantia" pitchFamily="18" charset="0"/>
                      </a:rPr>
                      <a:t> руб.</a:t>
                    </a:r>
                    <a:endParaRPr lang="en-US" b="1" dirty="0">
                      <a:latin typeface="Constantia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Constantia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Платежи в бюджет за год</c:v>
                </c:pt>
                <c:pt idx="1">
                  <c:v>Выплаты из бюджета за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36677</c:v>
                </c:pt>
                <c:pt idx="1">
                  <c:v>307360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04258560"/>
        <c:axId val="104260352"/>
        <c:axId val="0"/>
      </c:bar3DChart>
      <c:catAx>
        <c:axId val="104258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Constantia" pitchFamily="18" charset="0"/>
              </a:defRPr>
            </a:pPr>
            <a:endParaRPr lang="ru-RU"/>
          </a:p>
        </c:txPr>
        <c:crossAx val="104260352"/>
        <c:crosses val="autoZero"/>
        <c:auto val="1"/>
        <c:lblAlgn val="ctr"/>
        <c:lblOffset val="100"/>
        <c:noMultiLvlLbl val="0"/>
      </c:catAx>
      <c:valAx>
        <c:axId val="104260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onstantia" pitchFamily="18" charset="0"/>
              </a:defRPr>
            </a:pPr>
            <a:endParaRPr lang="ru-RU"/>
          </a:p>
        </c:txPr>
        <c:crossAx val="104258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DA05B-FB35-48F1-A554-F7020188DC2A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49E3C-80BF-4FCE-9A54-6CABD0519A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933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B9E0B6-E5EA-4440-96C6-748D71DB0CE4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3" y="1903322"/>
            <a:ext cx="79208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prstClr val="black"/>
                </a:solidFill>
                <a:latin typeface="Constantia" pitchFamily="18" charset="0"/>
              </a:rPr>
              <a:t>Бюджет: Сколько я плачу </a:t>
            </a:r>
          </a:p>
          <a:p>
            <a:pPr algn="ctr"/>
            <a:r>
              <a:rPr lang="ru-RU" sz="4800" b="1" dirty="0" smtClean="0">
                <a:solidFill>
                  <a:prstClr val="black"/>
                </a:solidFill>
                <a:latin typeface="Constantia" pitchFamily="18" charset="0"/>
              </a:rPr>
              <a:t>и что получаю?</a:t>
            </a:r>
          </a:p>
          <a:p>
            <a:pPr algn="ctr"/>
            <a:r>
              <a:rPr lang="ru-RU" sz="3000" dirty="0" smtClean="0">
                <a:solidFill>
                  <a:prstClr val="black"/>
                </a:solidFill>
                <a:latin typeface="Constantia" pitchFamily="18" charset="0"/>
              </a:rPr>
              <a:t>На примере семьи находящейся в трудной жизненной ситуации</a:t>
            </a:r>
            <a:endParaRPr lang="ru-RU" sz="3000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5841268"/>
            <a:ext cx="6984776" cy="540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г</a:t>
            </a: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. Гурьевск Кемеровская область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4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-24424"/>
            <a:ext cx="7920880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endParaRPr lang="ru-RU" b="1" dirty="0" smtClean="0">
              <a:latin typeface="Constantia" pitchFamily="18" charset="0"/>
            </a:endParaRPr>
          </a:p>
          <a:p>
            <a:pPr indent="457200" algn="just"/>
            <a:r>
              <a:rPr lang="ru-RU" sz="2000" b="1" dirty="0" smtClean="0">
                <a:latin typeface="Constantia" pitchFamily="18" charset="0"/>
              </a:rPr>
              <a:t>Российская </a:t>
            </a:r>
            <a:r>
              <a:rPr lang="ru-RU" sz="2000" b="1" dirty="0">
                <a:latin typeface="Constantia" pitchFamily="18" charset="0"/>
              </a:rPr>
              <a:t>Федерация - социальное государство, политика которого направлена на создание условий, обеспечивающих достойную жизнь и свободное развитие человека.</a:t>
            </a:r>
          </a:p>
          <a:p>
            <a:pPr indent="457200" algn="just"/>
            <a:r>
              <a:rPr lang="ru-RU" sz="2000" b="1" dirty="0">
                <a:latin typeface="Constantia" pitchFamily="18" charset="0"/>
              </a:rPr>
              <a:t>В нашей стране охраняются труд и здоровье людей, </a:t>
            </a:r>
            <a:r>
              <a:rPr lang="ru-RU" sz="2000" b="1" dirty="0" smtClean="0">
                <a:latin typeface="Constantia" pitchFamily="18" charset="0"/>
              </a:rPr>
              <a:t>установлен гарантированный </a:t>
            </a:r>
            <a:r>
              <a:rPr lang="ru-RU" sz="2000" b="1" dirty="0">
                <a:latin typeface="Constantia" pitchFamily="18" charset="0"/>
              </a:rPr>
              <a:t>минимальный размер оплаты труда, обеспечивается государственная поддержка семьи, материнства, отцовства и детства, инвалидов и пожилых граждан, </a:t>
            </a:r>
            <a:r>
              <a:rPr lang="ru-RU" sz="2000" b="1" dirty="0" smtClean="0">
                <a:latin typeface="Constantia" pitchFamily="18" charset="0"/>
              </a:rPr>
              <a:t>развита система </a:t>
            </a:r>
            <a:r>
              <a:rPr lang="ru-RU" sz="2000" b="1" dirty="0">
                <a:latin typeface="Constantia" pitchFamily="18" charset="0"/>
              </a:rPr>
              <a:t>социальных служб, </a:t>
            </a:r>
            <a:r>
              <a:rPr lang="ru-RU" sz="2000" b="1" dirty="0" smtClean="0">
                <a:latin typeface="Constantia" pitchFamily="18" charset="0"/>
              </a:rPr>
              <a:t>установлены </a:t>
            </a:r>
            <a:r>
              <a:rPr lang="ru-RU" sz="2000" b="1" dirty="0">
                <a:latin typeface="Constantia" pitchFamily="18" charset="0"/>
              </a:rPr>
              <a:t>государственные пенсии, пособия и иные гарантии социальной </a:t>
            </a:r>
            <a:r>
              <a:rPr lang="ru-RU" sz="2000" b="1" dirty="0" smtClean="0">
                <a:latin typeface="Constantia" pitchFamily="18" charset="0"/>
              </a:rPr>
              <a:t>защиты.</a:t>
            </a:r>
          </a:p>
          <a:p>
            <a:pPr indent="457200" algn="just"/>
            <a:r>
              <a:rPr lang="ru-RU" sz="2000" b="1" dirty="0" smtClean="0">
                <a:latin typeface="Constantia" pitchFamily="18" charset="0"/>
              </a:rPr>
              <a:t>Актуальность  данного проекта обусловлена тем, что каждый гражданин нашей страны должен осознавать свое участие в бюджетном процессе и свою значимость  для государства. Оплачивая налоги и сборы мы должны понимать, что тем самым формируем бюджет нашей страны, а в замен получаем социальные гарантии и защиту со стороны государства.</a:t>
            </a:r>
          </a:p>
          <a:p>
            <a:pPr indent="457200" algn="just"/>
            <a:r>
              <a:rPr lang="ru-RU" sz="2000" b="1" dirty="0" smtClean="0">
                <a:latin typeface="Constantia" pitchFamily="18" charset="0"/>
              </a:rPr>
              <a:t>Цель данной работы выяснить сколько налогов мы платим и какие социальные гарантии мы получаем от государства.</a:t>
            </a:r>
          </a:p>
          <a:p>
            <a:pPr indent="457200" algn="just"/>
            <a:endParaRPr lang="ru-RU" sz="2000" b="1" dirty="0">
              <a:latin typeface="Constantia" pitchFamily="18" charset="0"/>
            </a:endParaRPr>
          </a:p>
          <a:p>
            <a:pPr indent="457200" algn="just"/>
            <a:endParaRPr lang="ru-RU" sz="2000" b="1" dirty="0" smtClean="0">
              <a:latin typeface="Constantia" pitchFamily="18" charset="0"/>
            </a:endParaRPr>
          </a:p>
          <a:p>
            <a:pPr indent="457200" algn="just"/>
            <a:endParaRPr lang="ru-RU" sz="2000" b="1" dirty="0">
              <a:latin typeface="Constantia" pitchFamily="18" charset="0"/>
            </a:endParaRPr>
          </a:p>
          <a:p>
            <a:pPr indent="457200" algn="just"/>
            <a:endParaRPr lang="ru-RU" b="1" dirty="0" smtClean="0">
              <a:latin typeface="Constantia" pitchFamily="18" charset="0"/>
            </a:endParaRPr>
          </a:p>
          <a:p>
            <a:pPr indent="457200" algn="just"/>
            <a:endParaRPr lang="ru-RU" b="1" dirty="0">
              <a:latin typeface="Constantia" pitchFamily="18" charset="0"/>
            </a:endParaRPr>
          </a:p>
          <a:p>
            <a:endParaRPr lang="ru-RU" b="1" dirty="0" smtClean="0">
              <a:latin typeface="Constantia" pitchFamily="18" charset="0"/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8233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4406" y="116632"/>
            <a:ext cx="792088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 smtClean="0">
                <a:solidFill>
                  <a:prstClr val="black"/>
                </a:solidFill>
                <a:latin typeface="Constantia" pitchFamily="18" charset="0"/>
              </a:rPr>
              <a:t>На пути к поставленной цели предстоит решить ряд задач:</a:t>
            </a:r>
          </a:p>
          <a:p>
            <a:pPr marL="342900" indent="457200" algn="just">
              <a:buAutoNum type="arabicPeriod"/>
            </a:pPr>
            <a:r>
              <a:rPr lang="ru-RU" sz="2000" b="1" dirty="0" smtClean="0">
                <a:solidFill>
                  <a:prstClr val="black"/>
                </a:solidFill>
                <a:latin typeface="Constantia" pitchFamily="18" charset="0"/>
              </a:rPr>
              <a:t>Определить конкретную категорию граждан, которые платят налоги и получают социальные гарантии.</a:t>
            </a:r>
          </a:p>
          <a:p>
            <a:pPr marL="342900" indent="457200" algn="just">
              <a:buAutoNum type="arabicPeriod"/>
            </a:pPr>
            <a:r>
              <a:rPr lang="ru-RU" sz="2000" b="1" dirty="0" smtClean="0">
                <a:solidFill>
                  <a:prstClr val="black"/>
                </a:solidFill>
                <a:latin typeface="Constantia" pitchFamily="18" charset="0"/>
              </a:rPr>
              <a:t>Рассмотреть виды платежей в бюджет данной категории граждан.</a:t>
            </a:r>
          </a:p>
          <a:p>
            <a:pPr marL="342900" indent="457200" algn="just">
              <a:buAutoNum type="arabicPeriod"/>
            </a:pPr>
            <a:r>
              <a:rPr lang="ru-RU" sz="2000" b="1" dirty="0" smtClean="0">
                <a:solidFill>
                  <a:prstClr val="black"/>
                </a:solidFill>
                <a:latin typeface="Constantia" pitchFamily="18" charset="0"/>
              </a:rPr>
              <a:t>Осветить все возможные меры социальной поддержки федерального, регионального и местного уровня для указанной категории граждан.  </a:t>
            </a:r>
          </a:p>
          <a:p>
            <a:pPr marL="342900" algn="just"/>
            <a:endParaRPr lang="ru-RU" sz="2000" b="1" dirty="0" smtClean="0">
              <a:solidFill>
                <a:prstClr val="black"/>
              </a:solidFill>
              <a:latin typeface="Constantia" pitchFamily="18" charset="0"/>
            </a:endParaRPr>
          </a:p>
          <a:p>
            <a:pPr indent="457200" algn="just"/>
            <a:r>
              <a:rPr lang="ru-RU" sz="2000" b="1" dirty="0" smtClean="0">
                <a:solidFill>
                  <a:prstClr val="black"/>
                </a:solidFill>
                <a:latin typeface="Constantia" pitchFamily="18" charset="0"/>
              </a:rPr>
              <a:t>Данная работа может послужить путеводителем, даже хорошей социальной рекламой мер государственной поддержки гражданам оказавшимся в трудной жизненной ситуации.</a:t>
            </a:r>
          </a:p>
          <a:p>
            <a:pPr indent="457200" algn="just"/>
            <a:r>
              <a:rPr lang="ru-RU" sz="2000" b="1" dirty="0" smtClean="0">
                <a:solidFill>
                  <a:prstClr val="black"/>
                </a:solidFill>
                <a:latin typeface="Constantia" pitchFamily="18" charset="0"/>
              </a:rPr>
              <a:t>Меры социальной поддержки граждан указаны на примере г. Гурьевска Кемеровской области, на все платежи в бюджет и выплаты из бюджета приведена информация о нормативно-правовой базе.</a:t>
            </a:r>
            <a:endParaRPr lang="ru-RU" sz="2000" b="1" dirty="0">
              <a:solidFill>
                <a:prstClr val="black"/>
              </a:solidFill>
              <a:latin typeface="Constantia" pitchFamily="18" charset="0"/>
            </a:endParaRPr>
          </a:p>
          <a:p>
            <a:pPr indent="457200" algn="just"/>
            <a:r>
              <a:rPr lang="ru-RU" sz="2000" b="1" dirty="0" smtClean="0">
                <a:solidFill>
                  <a:prstClr val="black"/>
                </a:solidFill>
                <a:latin typeface="Constantia" pitchFamily="18" charset="0"/>
              </a:rPr>
              <a:t>Все персонажи в данной истории выдуманы, а заработные платы, налоги и сборы, поддержка государства - абсолютно реальная и соответствует периоду 2016 года. </a:t>
            </a:r>
            <a:endParaRPr lang="ru-RU" sz="2000" dirty="0">
              <a:solidFill>
                <a:prstClr val="black"/>
              </a:solidFill>
            </a:endParaRPr>
          </a:p>
          <a:p>
            <a:pPr indent="457200" algn="just"/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8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tatic.panoramio.com/photos/large/2345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116632"/>
            <a:ext cx="8712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nstantia" pitchFamily="18" charset="0"/>
              </a:rPr>
              <a:t>Итак, начнем….  </a:t>
            </a:r>
          </a:p>
          <a:p>
            <a:r>
              <a:rPr lang="ru-RU" b="1" dirty="0" smtClean="0">
                <a:latin typeface="Constantia" pitchFamily="18" charset="0"/>
              </a:rPr>
              <a:t>Место действия – г. Гурьевск Кемеровской области.</a:t>
            </a:r>
          </a:p>
          <a:p>
            <a:r>
              <a:rPr lang="ru-RU" b="1" dirty="0" smtClean="0">
                <a:latin typeface="Constantia" pitchFamily="18" charset="0"/>
              </a:rPr>
              <a:t>Здесь живет семья в составе которой 6 человек – это папа</a:t>
            </a:r>
            <a:r>
              <a:rPr lang="ru-RU" b="1" dirty="0">
                <a:latin typeface="Constantia" pitchFamily="18" charset="0"/>
              </a:rPr>
              <a:t> </a:t>
            </a:r>
            <a:r>
              <a:rPr lang="ru-RU" b="1" dirty="0" smtClean="0">
                <a:latin typeface="Constantia" pitchFamily="18" charset="0"/>
              </a:rPr>
              <a:t>и  мама работающие граждане, 3 ребёнка и бабушка – пенсионер инвалид </a:t>
            </a:r>
            <a:r>
              <a:rPr lang="en-US" b="1" dirty="0" smtClean="0">
                <a:latin typeface="Constantia" pitchFamily="18" charset="0"/>
              </a:rPr>
              <a:t>II </a:t>
            </a:r>
            <a:r>
              <a:rPr lang="ru-RU" b="1" dirty="0" smtClean="0">
                <a:latin typeface="Constantia" pitchFamily="18" charset="0"/>
              </a:rPr>
              <a:t>группы*.</a:t>
            </a:r>
          </a:p>
          <a:p>
            <a:r>
              <a:rPr lang="ru-RU" b="1" dirty="0" smtClean="0">
                <a:latin typeface="Constantia" pitchFamily="18" charset="0"/>
              </a:rPr>
              <a:t>Возраст  детей – 7 лет, 6 лет и 1 год.</a:t>
            </a:r>
          </a:p>
          <a:p>
            <a:r>
              <a:rPr lang="ru-RU" b="1" dirty="0" smtClean="0">
                <a:latin typeface="Constantia" pitchFamily="18" charset="0"/>
              </a:rPr>
              <a:t>  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593330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*</a:t>
            </a:r>
            <a:r>
              <a:rPr lang="ru-RU" sz="1600" b="1" dirty="0" smtClean="0">
                <a:latin typeface="Constantia" pitchFamily="18" charset="0"/>
              </a:rPr>
              <a:t>состав </a:t>
            </a:r>
            <a:r>
              <a:rPr lang="ru-RU" sz="1600" b="1" dirty="0">
                <a:latin typeface="Constantia" pitchFamily="18" charset="0"/>
              </a:rPr>
              <a:t>семьи - это, </a:t>
            </a:r>
            <a:r>
              <a:rPr lang="ru-RU" sz="1600" b="1" dirty="0" smtClean="0">
                <a:latin typeface="Constantia" pitchFamily="18" charset="0"/>
              </a:rPr>
              <a:t>все </a:t>
            </a:r>
            <a:r>
              <a:rPr lang="ru-RU" sz="1600" b="1" dirty="0">
                <a:latin typeface="Constantia" pitchFamily="18" charset="0"/>
              </a:rPr>
              <a:t>члены семьи, </a:t>
            </a:r>
            <a:r>
              <a:rPr lang="ru-RU" sz="1600" b="1" dirty="0" smtClean="0">
                <a:latin typeface="Constantia" pitchFamily="18" charset="0"/>
              </a:rPr>
              <a:t>проживающие</a:t>
            </a:r>
          </a:p>
          <a:p>
            <a:r>
              <a:rPr lang="ru-RU" sz="1600" b="1" dirty="0" smtClean="0">
                <a:latin typeface="Constantia" pitchFamily="18" charset="0"/>
              </a:rPr>
              <a:t> </a:t>
            </a:r>
            <a:r>
              <a:rPr lang="ru-RU" sz="1600" b="1" dirty="0">
                <a:latin typeface="Constantia" pitchFamily="18" charset="0"/>
              </a:rPr>
              <a:t>на жилой площади обладателя.</a:t>
            </a:r>
          </a:p>
        </p:txBody>
      </p:sp>
    </p:spTree>
    <p:extLst>
      <p:ext uri="{BB962C8B-B14F-4D97-AF65-F5344CB8AC3E}">
        <p14:creationId xmlns:p14="http://schemas.microsoft.com/office/powerpoint/2010/main" val="397239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32789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 smtClean="0">
                <a:latin typeface="Constantia" pitchFamily="18" charset="0"/>
              </a:rPr>
              <a:t>Однажды бабушка задумалась….</a:t>
            </a:r>
            <a:endParaRPr lang="ru-RU" b="1" dirty="0">
              <a:latin typeface="Constantia" pitchFamily="18" charset="0"/>
            </a:endParaRPr>
          </a:p>
        </p:txBody>
      </p:sp>
      <p:pic>
        <p:nvPicPr>
          <p:cNvPr id="1028" name="Picture 4" descr="https://s.pfst.net/2011.01/47112611703fbc52e4ca75a89df038f19dfccfa1e5_b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100000" l="9500" r="998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1336"/>
            <a:ext cx="8987462" cy="5976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112500"/>
          </a:effectLst>
          <a:extLst/>
        </p:spPr>
      </p:pic>
      <p:sp>
        <p:nvSpPr>
          <p:cNvPr id="6" name="Овальная выноска 5"/>
          <p:cNvSpPr/>
          <p:nvPr/>
        </p:nvSpPr>
        <p:spPr>
          <a:xfrm rot="414826">
            <a:off x="5349414" y="175030"/>
            <a:ext cx="3406930" cy="2354791"/>
          </a:xfrm>
          <a:prstGeom prst="wedgeEllipseCallout">
            <a:avLst>
              <a:gd name="adj1" fmla="val -61664"/>
              <a:gd name="adj2" fmla="val 552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onstantia" pitchFamily="18" charset="0"/>
              </a:rPr>
              <a:t>Сколько налогов и других обязательных платежей платит в бюджет наша семья???</a:t>
            </a:r>
          </a:p>
        </p:txBody>
      </p:sp>
    </p:spTree>
    <p:extLst>
      <p:ext uri="{BB962C8B-B14F-4D97-AF65-F5344CB8AC3E}">
        <p14:creationId xmlns:p14="http://schemas.microsoft.com/office/powerpoint/2010/main" val="8203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Прямые налоги</a:t>
            </a:r>
          </a:p>
        </p:txBody>
      </p:sp>
      <p:pic>
        <p:nvPicPr>
          <p:cNvPr id="8" name="Picture 4" descr="https://im0-tub-ru.yandex.net/i?id=8ebc531b6ef5158e3ce4092fa31e5592&amp;n=33&amp;h=215&amp;w=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42" y="1268760"/>
            <a:ext cx="7488832" cy="48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0-tub-ru.yandex.net/i?id=3e5bc842c47525c557f2acbf35aa8a65&amp;n=33&amp;h=215&amp;w=2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70" l="0" r="100000">
                        <a14:foregroundMark x1="60360" y1="30233" x2="67568" y2="25116"/>
                        <a14:foregroundMark x1="53153" y1="35349" x2="53153" y2="35349"/>
                        <a14:foregroundMark x1="52252" y1="40465" x2="52252" y2="40465"/>
                        <a14:foregroundMark x1="28829" y1="11163" x2="28829" y2="11163"/>
                        <a14:backgroundMark x1="19369" y1="8837" x2="25225" y2="6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987309" cy="19246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9652" y="1861029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white"/>
              </a:solidFill>
              <a:latin typeface="Comic Sans MS" pitchFamily="66" charset="0"/>
            </a:endParaRPr>
          </a:p>
          <a:p>
            <a:endParaRPr lang="ru-RU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31871" y="1628800"/>
            <a:ext cx="60486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Прямой налог — налог, взимаемый с физических и юридических лиц, с дохода и </a:t>
            </a:r>
            <a:r>
              <a:rPr lang="ru-RU" dirty="0" smtClean="0">
                <a:solidFill>
                  <a:schemeClr val="bg1"/>
                </a:solidFill>
              </a:rPr>
              <a:t>имущества.</a:t>
            </a:r>
            <a:endParaRPr lang="ru-RU" dirty="0">
              <a:solidFill>
                <a:schemeClr val="bg1"/>
              </a:solidFill>
            </a:endParaRPr>
          </a:p>
          <a:p>
            <a:pPr indent="457200" algn="just"/>
            <a:endParaRPr lang="ru-RU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</a:rPr>
              <a:t>Фактический плательщик — получатель налогооблагаемого дохода, владелец налогооблагаемого </a:t>
            </a:r>
            <a:r>
              <a:rPr lang="ru-RU" dirty="0" smtClean="0">
                <a:solidFill>
                  <a:schemeClr val="bg1"/>
                </a:solidFill>
              </a:rPr>
              <a:t>имущества.</a:t>
            </a:r>
          </a:p>
          <a:p>
            <a:pPr indent="457200" algn="just"/>
            <a:endParaRPr lang="ru-RU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Отличительная особенность - между </a:t>
            </a:r>
            <a:r>
              <a:rPr lang="ru-RU" dirty="0">
                <a:solidFill>
                  <a:schemeClr val="bg1"/>
                </a:solidFill>
              </a:rPr>
              <a:t>субъектом и государством существует прямая связь: налогоплательщик сразу чувствует налоговый гнет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</a:rPr>
              <a:t>Можно рассчитать сколько налогов налогоплательщик  заплатит за определенный период времени.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4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16632"/>
            <a:ext cx="8286808" cy="9361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  <a:ea typeface="Calibri" pitchFamily="34" charset="0"/>
                <a:cs typeface="Times New Roman" pitchFamily="18" charset="0"/>
              </a:rPr>
              <a:t>Налог на доходы физических лиц</a:t>
            </a:r>
            <a:endParaRPr lang="ru-RU" sz="2600" i="1" dirty="0" smtClean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40352" y="980728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>
              <a:latin typeface="Constantia" pitchFamily="18" charset="0"/>
            </a:endParaRPr>
          </a:p>
        </p:txBody>
      </p:sp>
      <p:pic>
        <p:nvPicPr>
          <p:cNvPr id="1028" name="Picture 4" descr="https://im0-tub-ru.yandex.net/i?id=8ebc531b6ef5158e3ce4092fa31e5592&amp;n=33&amp;h=215&amp;w=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4" y="1288505"/>
            <a:ext cx="7488832" cy="48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0-tub-ru.yandex.net/i?id=3e5bc842c47525c557f2acbf35aa8a65&amp;n=33&amp;h=215&amp;w=2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70" l="0" r="100000">
                        <a14:foregroundMark x1="60360" y1="30233" x2="67568" y2="25116"/>
                        <a14:foregroundMark x1="53153" y1="35349" x2="53153" y2="35349"/>
                        <a14:foregroundMark x1="52252" y1="40465" x2="52252" y2="40465"/>
                        <a14:foregroundMark x1="28829" y1="11163" x2="28829" y2="11163"/>
                        <a14:backgroundMark x1="19369" y1="8837" x2="25225" y2="6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485" y="4797152"/>
            <a:ext cx="1987309" cy="19246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1447347"/>
            <a:ext cx="612068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endParaRPr lang="ru-RU" sz="2000" dirty="0" smtClean="0">
              <a:solidFill>
                <a:schemeClr val="bg1"/>
              </a:solidFill>
              <a:latin typeface="Comic Sans MS" pitchFamily="66" charset="0"/>
              <a:ea typeface="Batang" pitchFamily="18" charset="-127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Налог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на доходы физических лиц – это налог, которым облагается доход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граждан.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dirty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Большая часть данного       налога взимается с заработной платы работников в размере 13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%.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Уменьшить сумму НДФЛ можно с помощью налоговых вычетов. Претендовать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на них может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каждый гражданин Российской Федерации, который получает доходы облагаемые по ставке 13%.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  <a:ea typeface="Batang" pitchFamily="18" charset="-127"/>
              </a:rPr>
              <a:t>Регламентируется гл.23 Налогового кодекса РФ, является федеральным налогом.</a:t>
            </a:r>
            <a:endParaRPr lang="ru-RU" sz="2000" dirty="0">
              <a:solidFill>
                <a:schemeClr val="bg1"/>
              </a:solidFill>
              <a:latin typeface="Comic Sans MS" pitchFamily="66" charset="0"/>
              <a:ea typeface="Batang" pitchFamily="18" charset="-127"/>
            </a:endParaRPr>
          </a:p>
          <a:p>
            <a:endParaRPr lang="ru-RU" dirty="0" smtClean="0">
              <a:solidFill>
                <a:schemeClr val="bg1"/>
              </a:solidFill>
              <a:latin typeface="Comic Sans MS" pitchFamily="66" charset="0"/>
              <a:ea typeface="Batang" pitchFamily="18" charset="-127"/>
            </a:endParaRPr>
          </a:p>
          <a:p>
            <a:endParaRPr lang="ru-RU" dirty="0">
              <a:solidFill>
                <a:schemeClr val="bg1"/>
              </a:solidFill>
              <a:latin typeface="Comic Sans MS" pitchFamily="66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731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724128" y="980728"/>
            <a:ext cx="3312368" cy="48965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913035" y="692696"/>
            <a:ext cx="290743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latin typeface="Constantia" pitchFamily="18" charset="0"/>
            </a:endParaRPr>
          </a:p>
          <a:p>
            <a:pPr algn="just"/>
            <a:endParaRPr lang="ru-RU" sz="1700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just"/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Папа работает металлургом.</a:t>
            </a:r>
          </a:p>
          <a:p>
            <a:pPr algn="just"/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Заработная плата папы составляет 29 000 руб.</a:t>
            </a:r>
          </a:p>
          <a:p>
            <a:pPr algn="just"/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в месяц.</a:t>
            </a:r>
          </a:p>
          <a:p>
            <a:pPr algn="just"/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Из них он 13% платит налог на доходы физических лиц.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Constantia" pitchFamily="18" charset="0"/>
              </a:rPr>
              <a:t>Стандартный налоговый вычет на </a:t>
            </a:r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3х детей - 5800 </a:t>
            </a:r>
            <a:r>
              <a:rPr lang="ru-RU" sz="1700" dirty="0">
                <a:solidFill>
                  <a:schemeClr val="bg1"/>
                </a:solidFill>
                <a:latin typeface="Constantia" pitchFamily="18" charset="0"/>
              </a:rPr>
              <a:t>руб</a:t>
            </a:r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.</a:t>
            </a:r>
          </a:p>
          <a:p>
            <a:pPr algn="just"/>
            <a:endParaRPr lang="ru-RU" sz="1700" dirty="0">
              <a:solidFill>
                <a:schemeClr val="bg1"/>
              </a:solidFill>
              <a:latin typeface="Constantia" pitchFamily="18" charset="0"/>
            </a:endParaRPr>
          </a:p>
          <a:p>
            <a:pPr algn="just"/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Таким образом:</a:t>
            </a:r>
          </a:p>
          <a:p>
            <a:pPr algn="just"/>
            <a:r>
              <a:rPr lang="ru-RU" sz="1700" dirty="0" smtClean="0">
                <a:solidFill>
                  <a:schemeClr val="bg1"/>
                </a:solidFill>
                <a:latin typeface="Constantia" pitchFamily="18" charset="0"/>
              </a:rPr>
              <a:t>(29000-5800)*13% = 3 016,0 (руб.) – составляет ежемесячно НДФЛ от папиной заработной платы.</a:t>
            </a:r>
          </a:p>
          <a:p>
            <a:endParaRPr lang="ru-RU" sz="1700" dirty="0" smtClean="0"/>
          </a:p>
          <a:p>
            <a:endParaRPr lang="ru-RU" sz="1700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5" y="980728"/>
            <a:ext cx="5435647" cy="572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23528" y="188640"/>
            <a:ext cx="8496945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atin typeface="Constantia" pitchFamily="18" charset="0"/>
              </a:rPr>
              <a:t>Налог на доходы физических лиц</a:t>
            </a:r>
            <a:endParaRPr lang="ru-RU" sz="3000" b="1" dirty="0">
              <a:latin typeface="Constantia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76256" y="6021288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36 192 руб. в год</a:t>
            </a:r>
            <a:endParaRPr lang="ru-RU" sz="2400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15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704677" y="1124744"/>
            <a:ext cx="4104457" cy="4320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://static.fulledu.ru/article/imageUpload/800x0/0/628/1407984901_professii_prodavec1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113450" cy="581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032" y="980728"/>
            <a:ext cx="374441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700" dirty="0" smtClean="0">
              <a:latin typeface="Constantia" pitchFamily="18" charset="0"/>
            </a:endParaRPr>
          </a:p>
          <a:p>
            <a:pPr algn="just"/>
            <a:endParaRPr lang="ru-RU" sz="1700" dirty="0">
              <a:latin typeface="Constantia" pitchFamily="18" charset="0"/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Constantia" pitchFamily="18" charset="0"/>
              </a:rPr>
              <a:t>Мама работает продавцом в супермаркете.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  <a:latin typeface="Constantia" pitchFamily="18" charset="0"/>
              </a:rPr>
              <a:t>Заработная плата мамы составляет 12 000 руб. в месяц.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onstantia" pitchFamily="18" charset="0"/>
              </a:rPr>
              <a:t>В настоящее время мама находится в отпуске по уходу за ребенком до 1,5 лет и получает пособие в размере 4800 руб.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onstantia" pitchFamily="18" charset="0"/>
              </a:rPr>
              <a:t>Пособие по уходу за ребенком до 1,5 лет НДФЛ не облагается.</a:t>
            </a:r>
            <a:endParaRPr lang="ru-RU" sz="2000" dirty="0">
              <a:solidFill>
                <a:schemeClr val="bg1"/>
              </a:solidFill>
              <a:latin typeface="Constantia" pitchFamily="18" charset="0"/>
            </a:endParaRPr>
          </a:p>
          <a:p>
            <a:endParaRPr lang="ru-RU" sz="2000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88640"/>
            <a:ext cx="8496945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atin typeface="Constantia" pitchFamily="18" charset="0"/>
              </a:rPr>
              <a:t>Налог на доходы физических лиц</a:t>
            </a:r>
            <a:endParaRPr lang="ru-RU" sz="3000" b="1" dirty="0">
              <a:latin typeface="Constant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76256" y="5877272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0 руб. в год</a:t>
            </a:r>
            <a:endParaRPr lang="ru-RU" sz="2400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33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Земельный налог</a:t>
            </a:r>
          </a:p>
        </p:txBody>
      </p:sp>
      <p:pic>
        <p:nvPicPr>
          <p:cNvPr id="8" name="Picture 4" descr="https://im0-tub-ru.yandex.net/i?id=8ebc531b6ef5158e3ce4092fa31e5592&amp;n=33&amp;h=215&amp;w=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302078"/>
            <a:ext cx="7488832" cy="48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0-tub-ru.yandex.net/i?id=3e5bc842c47525c557f2acbf35aa8a65&amp;n=33&amp;h=215&amp;w=2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70" l="0" r="100000">
                        <a14:foregroundMark x1="60360" y1="30233" x2="67568" y2="25116"/>
                        <a14:foregroundMark x1="53153" y1="35349" x2="53153" y2="35349"/>
                        <a14:foregroundMark x1="52252" y1="40465" x2="52252" y2="40465"/>
                        <a14:foregroundMark x1="28829" y1="11163" x2="28829" y2="11163"/>
                        <a14:backgroundMark x1="19369" y1="8837" x2="25225" y2="6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987309" cy="19246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9652" y="1861029"/>
            <a:ext cx="61926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dirty="0">
                <a:solidFill>
                  <a:prstClr val="white"/>
                </a:solidFill>
                <a:latin typeface="Comic Sans MS" pitchFamily="66" charset="0"/>
              </a:rPr>
              <a:t>Плательщиками земельного налога являются как физические, так и юридические лица, которые обладают земельными участками, являющимися объектами обложения, на праве собственности, праве постоянного (бессрочного) пользования или праве пожизненного наследуемого </a:t>
            </a:r>
            <a:r>
              <a:rPr lang="ru-RU" dirty="0" smtClean="0">
                <a:solidFill>
                  <a:prstClr val="white"/>
                </a:solidFill>
                <a:latin typeface="Comic Sans MS" pitchFamily="66" charset="0"/>
              </a:rPr>
              <a:t>владения.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dirty="0" smtClean="0">
              <a:solidFill>
                <a:prstClr val="white"/>
              </a:solidFill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prstClr val="white"/>
                </a:solidFill>
                <a:latin typeface="Comic Sans MS" pitchFamily="66" charset="0"/>
              </a:rPr>
              <a:t>Земельный налог является местным налогом</a:t>
            </a:r>
            <a:r>
              <a:rPr lang="ru-RU" dirty="0" smtClean="0">
                <a:solidFill>
                  <a:prstClr val="white"/>
                </a:solidFill>
                <a:latin typeface="Comic Sans MS" pitchFamily="66" charset="0"/>
              </a:rPr>
              <a:t>.</a:t>
            </a:r>
          </a:p>
          <a:p>
            <a:r>
              <a:rPr lang="ru-RU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solidFill>
                  <a:prstClr val="white"/>
                </a:solidFill>
                <a:latin typeface="Comic Sans MS" pitchFamily="66" charset="0"/>
              </a:rPr>
              <a:t>Регламентируется Решением Совета народных депутатов Гурьевского городского поселения от 24.11.2015 № 32 «Об установлении земельного налога».</a:t>
            </a:r>
          </a:p>
          <a:p>
            <a:endParaRPr lang="ru-RU" dirty="0">
              <a:solidFill>
                <a:prstClr val="white"/>
              </a:solidFill>
              <a:latin typeface="Comic Sans MS" pitchFamily="66" charset="0"/>
            </a:endParaRPr>
          </a:p>
          <a:p>
            <a:endParaRPr lang="ru-RU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5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188640"/>
            <a:ext cx="8496945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prstClr val="white"/>
                </a:solidFill>
                <a:latin typeface="Constantia" pitchFamily="18" charset="0"/>
              </a:rPr>
              <a:t>Земельный налог</a:t>
            </a:r>
            <a:endParaRPr lang="ru-RU" sz="3000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pic>
        <p:nvPicPr>
          <p:cNvPr id="1026" name="Picture 2" descr="http://septik-unit.ru/wp-content/uploads/2017/02/%D0%94%D0%B0%D1%87%D0%B0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5242251" cy="3492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565779" y="1070869"/>
            <a:ext cx="3351562" cy="3294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indent="457200"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Ставка земельного налога составляет 0,3% от кадастровой стоимости земельного участка в соответствии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с Решением Совета народных депутатов Гурьевского городского поселения от 24.11.2015 № 32 «Об установлении земельного налога».</a:t>
            </a:r>
          </a:p>
          <a:p>
            <a:pPr indent="457200"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574010"/>
            <a:ext cx="8064896" cy="2095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prstClr val="white"/>
                </a:solidFill>
                <a:latin typeface="Constantia" pitchFamily="18" charset="0"/>
              </a:rPr>
              <a:t>В собственности семьи есть земельный участок кадастровой стоимостью 30 000 руб.</a:t>
            </a:r>
          </a:p>
          <a:p>
            <a:pPr algn="ctr"/>
            <a:r>
              <a:rPr lang="ru-RU" sz="2000" dirty="0" smtClean="0">
                <a:solidFill>
                  <a:prstClr val="white"/>
                </a:solidFill>
                <a:latin typeface="Constantia" pitchFamily="18" charset="0"/>
              </a:rPr>
              <a:t>Расчет  земельного  налога:  30 000 *0,3% = 90 рублей 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onstantia" pitchFamily="18" charset="0"/>
              </a:rPr>
              <a:t>!!! </a:t>
            </a:r>
            <a:r>
              <a:rPr lang="ru-RU" sz="1400" b="1" dirty="0" smtClean="0">
                <a:solidFill>
                  <a:prstClr val="black"/>
                </a:solidFill>
                <a:latin typeface="Constantia" pitchFamily="18" charset="0"/>
              </a:rPr>
              <a:t>Решение </a:t>
            </a:r>
            <a:r>
              <a:rPr lang="ru-RU" sz="1400" b="1" dirty="0">
                <a:solidFill>
                  <a:prstClr val="black"/>
                </a:solidFill>
                <a:latin typeface="Constantia" pitchFamily="18" charset="0"/>
              </a:rPr>
              <a:t>Совета народных депутатов Гурьевского городского поселения от </a:t>
            </a:r>
            <a:r>
              <a:rPr lang="ru-RU" sz="1400" b="1" dirty="0" smtClean="0">
                <a:solidFill>
                  <a:prstClr val="black"/>
                </a:solidFill>
                <a:latin typeface="Constantia" pitchFamily="18" charset="0"/>
              </a:rPr>
              <a:t>24.11.2015 №32 </a:t>
            </a:r>
            <a:r>
              <a:rPr lang="ru-RU" sz="1400" b="1" dirty="0">
                <a:solidFill>
                  <a:prstClr val="black"/>
                </a:solidFill>
                <a:latin typeface="Constantia" pitchFamily="18" charset="0"/>
              </a:rPr>
              <a:t>«Об установлении земельного налога</a:t>
            </a:r>
            <a:r>
              <a:rPr lang="ru-RU" sz="1400" b="1" dirty="0" smtClean="0">
                <a:solidFill>
                  <a:prstClr val="black"/>
                </a:solidFill>
                <a:latin typeface="Constantia" pitchFamily="18" charset="0"/>
              </a:rPr>
              <a:t>». п. 7 - От уплаты земельного налога освобождаются семьи имеющие в своем 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Constantia" pitchFamily="18" charset="0"/>
              </a:rPr>
              <a:t>составе трех несовершеннолетних детей.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24765" y="6143858"/>
            <a:ext cx="1909353" cy="664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40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i="1" dirty="0" smtClean="0">
                <a:solidFill>
                  <a:schemeClr val="bg1"/>
                </a:solidFill>
                <a:latin typeface="Constantia" pitchFamily="18" charset="0"/>
                <a:ea typeface="Calibri" pitchFamily="34" charset="0"/>
                <a:cs typeface="Times New Roman" pitchFamily="18" charset="0"/>
              </a:rPr>
              <a:t>Налог на имущество физических лиц</a:t>
            </a:r>
            <a:endParaRPr lang="ru-RU" sz="2500" b="1" i="1" dirty="0" smtClean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9" name="Picture 4" descr="https://im0-tub-ru.yandex.net/i?id=8ebc531b6ef5158e3ce4092fa31e5592&amp;n=33&amp;h=215&amp;w=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4" y="1288505"/>
            <a:ext cx="7488832" cy="48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0-tub-ru.yandex.net/i?id=3e5bc842c47525c557f2acbf35aa8a65&amp;n=33&amp;h=215&amp;w=2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70" l="0" r="100000">
                        <a14:foregroundMark x1="60360" y1="30233" x2="67568" y2="25116"/>
                        <a14:foregroundMark x1="53153" y1="35349" x2="53153" y2="35349"/>
                        <a14:foregroundMark x1="52252" y1="40465" x2="52252" y2="40465"/>
                        <a14:foregroundMark x1="28829" y1="11163" x2="28829" y2="11163"/>
                        <a14:backgroundMark x1="19369" y1="8837" x2="25225" y2="6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987309" cy="19246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8635" y="2060848"/>
            <a:ext cx="63367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Налог на имущество физических лиц является местным налогом, зачисляется в местный бюджет по месту нахождения объекта налогообложения. </a:t>
            </a: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Регламентируется решением Совета народных депутатов Гурьевского городского поселения от 24.11.2015 № 28 «Об установлении на территории муниципального образования «</a:t>
            </a:r>
            <a:r>
              <a:rPr lang="ru-RU" dirty="0" err="1">
                <a:solidFill>
                  <a:schemeClr val="bg1"/>
                </a:solidFill>
                <a:latin typeface="Comic Sans MS" pitchFamily="66" charset="0"/>
              </a:rPr>
              <a:t>Гурьевское</a:t>
            </a: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 городское поселение» налога на имущество физических лиц» </a:t>
            </a: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9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eprivoz.ru/files/images/items/32/32006z802e5ad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1" t="873" r="989" b="1"/>
          <a:stretch/>
        </p:blipFill>
        <p:spPr bwMode="auto">
          <a:xfrm>
            <a:off x="107504" y="937811"/>
            <a:ext cx="5477522" cy="4003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5292080" y="994609"/>
            <a:ext cx="3744416" cy="3889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7276" y="4941168"/>
            <a:ext cx="7776864" cy="154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Constantia" pitchFamily="18" charset="0"/>
              </a:rPr>
              <a:t>В собственности нашей семьи находится квартира кадастровой стоимостью 380 000 руб. </a:t>
            </a:r>
          </a:p>
          <a:p>
            <a:pPr algn="ctr"/>
            <a:r>
              <a:rPr lang="ru-RU" sz="2200" b="1" dirty="0" smtClean="0">
                <a:latin typeface="Constantia" pitchFamily="18" charset="0"/>
              </a:rPr>
              <a:t>Налог на имущество за год составит:</a:t>
            </a:r>
          </a:p>
          <a:p>
            <a:pPr algn="ctr"/>
            <a:r>
              <a:rPr lang="ru-RU" sz="2200" b="1" dirty="0" smtClean="0">
                <a:latin typeface="Constantia" pitchFamily="18" charset="0"/>
              </a:rPr>
              <a:t>380 000 * 0,1% = 380 рублей.</a:t>
            </a:r>
            <a:endParaRPr lang="ru-RU" sz="2200" b="1" dirty="0">
              <a:latin typeface="Constant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76256" y="5949280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380 руб. в год</a:t>
            </a:r>
            <a:endParaRPr lang="ru-RU" sz="2400" b="1" dirty="0">
              <a:latin typeface="Constant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188640"/>
            <a:ext cx="8496945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atin typeface="Constantia" pitchFamily="18" charset="0"/>
              </a:rPr>
              <a:t>Налог на имущество</a:t>
            </a:r>
            <a:endParaRPr lang="ru-RU" sz="3000" b="1" dirty="0">
              <a:latin typeface="Constant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64088" y="979400"/>
            <a:ext cx="367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 smtClean="0">
              <a:latin typeface="Constantia" pitchFamily="18" charset="0"/>
            </a:endParaRPr>
          </a:p>
          <a:p>
            <a:pPr algn="just"/>
            <a:endParaRPr lang="ru-RU" sz="1600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Constantia" pitchFamily="18" charset="0"/>
              </a:rPr>
              <a:t>В соответствии с решением Совета народных депутатов Гурьевского городского поселения от 24.11.2015 № 28 «Об установлении на территории муниципального образования «</a:t>
            </a:r>
            <a:r>
              <a:rPr lang="ru-RU" sz="1600" dirty="0" err="1" smtClean="0">
                <a:solidFill>
                  <a:schemeClr val="bg1"/>
                </a:solidFill>
                <a:latin typeface="Constantia" pitchFamily="18" charset="0"/>
              </a:rPr>
              <a:t>Гурьевское</a:t>
            </a:r>
            <a:r>
              <a:rPr lang="ru-RU" sz="1600" dirty="0" smtClean="0">
                <a:solidFill>
                  <a:schemeClr val="bg1"/>
                </a:solidFill>
                <a:latin typeface="Constantia" pitchFamily="18" charset="0"/>
              </a:rPr>
              <a:t> городское поселение» налога на </a:t>
            </a:r>
            <a:r>
              <a:rPr lang="ru-RU" sz="1600" dirty="0">
                <a:solidFill>
                  <a:schemeClr val="bg1"/>
                </a:solidFill>
                <a:latin typeface="Constantia" pitchFamily="18" charset="0"/>
              </a:rPr>
              <a:t>имущество физических лиц» налоговая база по налогу в отношении объектов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Constantia" pitchFamily="18" charset="0"/>
              </a:rPr>
              <a:t>налогообложения определяется исходя из их кадастровой </a:t>
            </a:r>
            <a:r>
              <a:rPr lang="ru-RU" sz="1600" dirty="0" smtClean="0">
                <a:solidFill>
                  <a:schemeClr val="bg1"/>
                </a:solidFill>
                <a:latin typeface="Constantia" pitchFamily="18" charset="0"/>
              </a:rPr>
              <a:t>стоимости</a:t>
            </a:r>
            <a:r>
              <a:rPr lang="ru-RU" sz="1600" dirty="0">
                <a:solidFill>
                  <a:schemeClr val="bg1"/>
                </a:solidFill>
                <a:latin typeface="Constantia" pitchFamily="18" charset="0"/>
              </a:rPr>
              <a:t>. </a:t>
            </a:r>
            <a:r>
              <a:rPr lang="ru-RU" sz="1600" dirty="0" smtClean="0">
                <a:solidFill>
                  <a:schemeClr val="bg1"/>
                </a:solidFill>
                <a:latin typeface="Constantia" pitchFamily="18" charset="0"/>
              </a:rPr>
              <a:t>0,1% для жилых помещений.</a:t>
            </a:r>
          </a:p>
        </p:txBody>
      </p:sp>
    </p:spTree>
    <p:extLst>
      <p:ext uri="{BB962C8B-B14F-4D97-AF65-F5344CB8AC3E}">
        <p14:creationId xmlns:p14="http://schemas.microsoft.com/office/powerpoint/2010/main" val="141094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Налог на имущество</a:t>
            </a:r>
          </a:p>
        </p:txBody>
      </p:sp>
      <p:pic>
        <p:nvPicPr>
          <p:cNvPr id="2050" name="Picture 2" descr="http://faraon-vrn.ru/images/com_jea/images/2/garaz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1520">
            <a:off x="4724101" y="1531831"/>
            <a:ext cx="3902042" cy="2926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eptik-unit.ru/wp-content/uploads/2017/02/%D0%94%D0%B0%D1%87%D0%B0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8011">
            <a:off x="395536" y="1268760"/>
            <a:ext cx="4593774" cy="3060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7276" y="4592994"/>
            <a:ext cx="8337172" cy="18975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Constantia" pitchFamily="18" charset="0"/>
              </a:rPr>
              <a:t>В собственности нашей семьи находится дача и гараж. От земельного налога они освобождены налоговой льготой как многодетная семья, а налог на имущество считается от кадастровой стоимости недвижимости  по ставке 0,1%.</a:t>
            </a:r>
          </a:p>
          <a:p>
            <a:pPr algn="ctr"/>
            <a:r>
              <a:rPr lang="ru-RU" b="1" dirty="0" smtClean="0">
                <a:solidFill>
                  <a:prstClr val="white"/>
                </a:solidFill>
                <a:latin typeface="Constantia" pitchFamily="18" charset="0"/>
              </a:rPr>
              <a:t>Дача: 45000*0,1% = 45 руб.</a:t>
            </a:r>
          </a:p>
          <a:p>
            <a:pPr algn="ctr"/>
            <a:r>
              <a:rPr lang="ru-RU" b="1" dirty="0" smtClean="0">
                <a:solidFill>
                  <a:prstClr val="white"/>
                </a:solidFill>
                <a:latin typeface="Constantia" pitchFamily="18" charset="0"/>
              </a:rPr>
              <a:t>Гараж: 60000*0,1% = 60 руб.</a:t>
            </a:r>
            <a:endParaRPr lang="ru-RU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92280" y="5877272"/>
            <a:ext cx="1909353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105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76863" cy="720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indent="0" algn="ctr" fontAlgn="base">
              <a:spcAft>
                <a:spcPct val="0"/>
              </a:spcAft>
              <a:buNone/>
            </a:pPr>
            <a:r>
              <a:rPr lang="ru-RU" sz="26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nstantia" pitchFamily="18" charset="0"/>
              </a:rPr>
              <a:t>Транспортный налог</a:t>
            </a:r>
          </a:p>
        </p:txBody>
      </p:sp>
      <p:pic>
        <p:nvPicPr>
          <p:cNvPr id="7" name="Picture 4" descr="https://im0-tub-ru.yandex.net/i?id=8ebc531b6ef5158e3ce4092fa31e5592&amp;n=33&amp;h=215&amp;w=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340768"/>
            <a:ext cx="7488832" cy="48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0-tub-ru.yandex.net/i?id=3e5bc842c47525c557f2acbf35aa8a65&amp;n=33&amp;h=215&amp;w=2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70" l="0" r="100000">
                        <a14:foregroundMark x1="60360" y1="30233" x2="67568" y2="25116"/>
                        <a14:foregroundMark x1="53153" y1="35349" x2="53153" y2="35349"/>
                        <a14:foregroundMark x1="52252" y1="40465" x2="52252" y2="40465"/>
                        <a14:foregroundMark x1="28829" y1="11163" x2="28829" y2="11163"/>
                        <a14:backgroundMark x1="19369" y1="8837" x2="25225" y2="6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987309" cy="19246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2276872"/>
            <a:ext cx="62646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Транспортный налог — налог, взимаемый с владельцев зарегистрированных транспортных средств. Транспортный налог относится к региональным налогам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.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В Кемеровской области транспортный налог регламентируется Законом Совета народных депутатов Кемеровской области от 28.11.2002 г. №95-ОЗ «О транспортном налоге»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vikupimdorogo.ru/images/62857568bd0ea2a0e16ccaf60a264ba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2736"/>
            <a:ext cx="483893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188640"/>
            <a:ext cx="8496945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atin typeface="Constantia" pitchFamily="18" charset="0"/>
              </a:rPr>
              <a:t>Транспортный налог</a:t>
            </a:r>
            <a:endParaRPr lang="ru-RU" sz="3000" b="1" dirty="0">
              <a:latin typeface="Constantia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812884" y="951641"/>
            <a:ext cx="4104457" cy="35574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dirty="0" smtClean="0">
                <a:latin typeface="Constantia" pitchFamily="18" charset="0"/>
              </a:rPr>
              <a:t>Ставка транспортного налога зависит от мощности двигателя автомобиля.</a:t>
            </a:r>
          </a:p>
          <a:p>
            <a:pPr indent="457200" algn="just"/>
            <a:r>
              <a:rPr lang="ru-RU" dirty="0" smtClean="0">
                <a:latin typeface="Constantia" pitchFamily="18" charset="0"/>
              </a:rPr>
              <a:t>В нашем случае мощность двигателя автомобиля «Лада Гранта» – 90 </a:t>
            </a:r>
            <a:r>
              <a:rPr lang="ru-RU" dirty="0" err="1" smtClean="0">
                <a:latin typeface="Constantia" pitchFamily="18" charset="0"/>
              </a:rPr>
              <a:t>л.с</a:t>
            </a:r>
            <a:r>
              <a:rPr lang="ru-RU" dirty="0" smtClean="0">
                <a:latin typeface="Constantia" pitchFamily="18" charset="0"/>
              </a:rPr>
              <a:t>.</a:t>
            </a:r>
          </a:p>
          <a:p>
            <a:pPr indent="457200" algn="just"/>
            <a:r>
              <a:rPr lang="ru-RU" dirty="0" smtClean="0">
                <a:latin typeface="Constantia" pitchFamily="18" charset="0"/>
              </a:rPr>
              <a:t>В соответствии с Законом Кемеровской области от 28.11.2002г. №</a:t>
            </a:r>
            <a:r>
              <a:rPr lang="ru-RU" dirty="0">
                <a:latin typeface="Constantia" pitchFamily="18" charset="0"/>
              </a:rPr>
              <a:t>95-ОЗ «О транспортном налоге</a:t>
            </a:r>
            <a:r>
              <a:rPr lang="ru-RU" dirty="0" smtClean="0">
                <a:latin typeface="Constantia" pitchFamily="18" charset="0"/>
              </a:rPr>
              <a:t>» - ставка налога составляет 8 рублей на 1л.с.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581128"/>
            <a:ext cx="8064896" cy="1765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Constantia" pitchFamily="18" charset="0"/>
              </a:rPr>
              <a:t>Расчет транспортного налога:</a:t>
            </a:r>
          </a:p>
          <a:p>
            <a:pPr algn="ctr"/>
            <a:r>
              <a:rPr lang="ru-RU" sz="2000" dirty="0" smtClean="0">
                <a:latin typeface="Constantia" pitchFamily="18" charset="0"/>
              </a:rPr>
              <a:t>90 * 8 = 720 руб.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!!!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Закон Кемеровской области от 28.11.2002г. №95-ОЗ «О транспортном налоге» Статья 6.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п. 6.13 - От </a:t>
            </a:r>
            <a:r>
              <a:rPr lang="ru-RU" b="1" dirty="0">
                <a:solidFill>
                  <a:schemeClr val="tx1"/>
                </a:solidFill>
                <a:latin typeface="Constantia" pitchFamily="18" charset="0"/>
              </a:rPr>
              <a:t>уплаты транспортного налога </a:t>
            </a:r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освобождаются семьи имеющие в своем составе трех несовершеннолетних детей.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90673" y="6087409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0 руб. в год</a:t>
            </a:r>
            <a:endParaRPr lang="ru-RU" sz="2400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.pfst.net/2011.01/471139117063e6cfeb7280a2b219a7184f6a700bdc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14" y="1412776"/>
            <a:ext cx="628039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itchFamily="18" charset="0"/>
              </a:rPr>
              <a:t>Платежи в бюджет пенсионера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65779" y="1070869"/>
            <a:ext cx="3351562" cy="3294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endParaRPr lang="ru-RU" dirty="0" smtClean="0">
              <a:latin typeface="Constantia" pitchFamily="18" charset="0"/>
            </a:endParaRPr>
          </a:p>
          <a:p>
            <a:pPr indent="457200" algn="just"/>
            <a:r>
              <a:rPr lang="ru-RU" dirty="0" smtClean="0">
                <a:latin typeface="Constantia" pitchFamily="18" charset="0"/>
              </a:rPr>
              <a:t>Пенсия бабушки составляет 13000 рублей. От уплаты НДФЛ пенсионеры освобождены, земельных участков, недвижимого и другого имущества  не зарегистрировано. </a:t>
            </a:r>
            <a:endParaRPr lang="ru-RU" dirty="0">
              <a:latin typeface="Constantia" pitchFamily="18" charset="0"/>
            </a:endParaRPr>
          </a:p>
          <a:p>
            <a:pPr indent="457200" algn="just"/>
            <a:endParaRPr lang="ru-RU" dirty="0" smtClean="0">
              <a:latin typeface="Constant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92280" y="5805264"/>
            <a:ext cx="1909353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0 руб. в год</a:t>
            </a:r>
            <a:endParaRPr lang="ru-RU" sz="2400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57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6916518"/>
              </p:ext>
            </p:extLst>
          </p:nvPr>
        </p:nvGraphicFramePr>
        <p:xfrm>
          <a:off x="575050" y="1124744"/>
          <a:ext cx="799288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itchFamily="18" charset="0"/>
              </a:rPr>
              <a:t>Доля прямых платежей в бюджет от совокупных доходов семьи за год, %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3042" y="5020333"/>
            <a:ext cx="8064896" cy="1470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latin typeface="Constantia" pitchFamily="18" charset="0"/>
              </a:rPr>
              <a:t>Совокупный доход семьи = (29000+4800+13000)*12= 561 600 руб.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Constantia" pitchFamily="18" charset="0"/>
              </a:rPr>
              <a:t>Платежи в бюджет = 36192+380+105=36 677 рублей.</a:t>
            </a:r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33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Косвенные налоги</a:t>
            </a:r>
          </a:p>
        </p:txBody>
      </p:sp>
      <p:pic>
        <p:nvPicPr>
          <p:cNvPr id="8" name="Picture 4" descr="https://im0-tub-ru.yandex.net/i?id=8ebc531b6ef5158e3ce4092fa31e5592&amp;n=33&amp;h=215&amp;w=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302078"/>
            <a:ext cx="7488832" cy="48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0-tub-ru.yandex.net/i?id=3e5bc842c47525c557f2acbf35aa8a65&amp;n=33&amp;h=215&amp;w=2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70" l="0" r="100000">
                        <a14:foregroundMark x1="60360" y1="30233" x2="67568" y2="25116"/>
                        <a14:foregroundMark x1="53153" y1="35349" x2="53153" y2="35349"/>
                        <a14:foregroundMark x1="52252" y1="40465" x2="52252" y2="40465"/>
                        <a14:foregroundMark x1="28829" y1="11163" x2="28829" y2="11163"/>
                        <a14:backgroundMark x1="19369" y1="8837" x2="25225" y2="6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987309" cy="19246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9652" y="1861029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white"/>
              </a:solidFill>
              <a:latin typeface="Comic Sans MS" pitchFamily="66" charset="0"/>
            </a:endParaRPr>
          </a:p>
          <a:p>
            <a:endParaRPr lang="ru-RU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720840"/>
            <a:ext cx="63007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Косвенный налог — </a:t>
            </a: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налог на товары и услуги, устанавливаемый в виде надбавки к цене или тарифу. </a:t>
            </a:r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indent="457200" algn="just"/>
            <a:endParaRPr lang="ru-RU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indent="45720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Собственник </a:t>
            </a: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предприятия, производящего товары или оказывающего услуги, продает их по цене (тарифу) с учётом надбавки и вносит государству соответствующую налоговую сумму из выручки, то есть, по существу, он является сборщиком, а покупатель — плательщиком косвенного налога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 indent="457200" algn="just"/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  <a:p>
            <a:pPr indent="45720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Отличительная особенность – рассчитать сумму косвенного налога за определенный период времени для плательщика невозможно.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0-tub-ru.yandex.net/i?id=86473b2f7cb1bb8f4677b74835ce1a2e&amp;n=33&amp;h=215&amp;w=3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15" y="4491485"/>
            <a:ext cx="2968485" cy="184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15886" y="1268760"/>
            <a:ext cx="5712298" cy="5040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endParaRPr lang="ru-RU" dirty="0" smtClean="0">
              <a:latin typeface="Constantia" pitchFamily="18" charset="0"/>
            </a:endParaRPr>
          </a:p>
          <a:p>
            <a:pPr indent="457200" algn="just"/>
            <a:endParaRPr lang="ru-RU" dirty="0" smtClean="0">
              <a:latin typeface="Constantia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88640"/>
            <a:ext cx="828680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Constantia" pitchFamily="18" charset="0"/>
              </a:rPr>
              <a:t>Акцизы включаются в цену товаров или тариф за услуги</a:t>
            </a:r>
            <a:endParaRPr lang="ru-RU" sz="3200" dirty="0" smtClean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43010" name="Picture 2" descr="RNNS.RU &quot; Страница 2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199" y="1412775"/>
            <a:ext cx="2160241" cy="1784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43570" y="1268760"/>
            <a:ext cx="55846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Constantia" pitchFamily="18" charset="0"/>
              </a:rPr>
              <a:t>Акциз — </a:t>
            </a:r>
            <a:r>
              <a:rPr lang="ru-RU" dirty="0">
                <a:solidFill>
                  <a:schemeClr val="bg1"/>
                </a:solidFill>
                <a:latin typeface="Constantia" pitchFamily="18" charset="0"/>
              </a:rPr>
              <a:t>косвенный общегосударственный налог, устанавливаемый преимущественно на предметы массового потребления (табак, вино и др.) внутри страны, в отличие от таможенных платежей, несущих ту же функцию, но на товары, доставляемые из-за границы, т. е. из других стран. Включается в цену товаров или тариф за услуги и тем самым фактически уплачивается потребителем. При реализации подакцизных товаров в розницу сумма акциза не выделяется. Акциз служит важным источником доходов государственного бюджета современных стран</a:t>
            </a:r>
            <a:r>
              <a:rPr lang="ru-RU" dirty="0" smtClean="0">
                <a:solidFill>
                  <a:schemeClr val="bg1"/>
                </a:solidFill>
                <a:latin typeface="Constantia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Constantia" pitchFamily="18" charset="0"/>
              </a:rPr>
              <a:t>Перечень подакцизных товаров приведен в главе 22 Налогового Кодекса Российской Федерации.</a:t>
            </a:r>
            <a:endParaRPr lang="ru-RU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1026" name="Picture 2" descr="http://hyser.com.ua/wp-content/uploads/2016/06/benz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3313993"/>
            <a:ext cx="2184404" cy="1447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2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515886" y="1268760"/>
            <a:ext cx="5712298" cy="5040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(НДС) — косвенный налог, форма изъятия в бюджет государства части стоимости товара, работы или услуги, которая создаётся на всех стадиях процесса производства товаров, работ и услуг и вносится в бюджет по мере реализации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.</a:t>
            </a:r>
          </a:p>
          <a:p>
            <a:pPr indent="457200"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indent="457200" algn="just"/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Налоговые ставки (статья 164 НК РФ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):</a:t>
            </a:r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indent="457200"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0 % -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применяется,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при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реализации товаров, вывезенных в таможенной процедуре экспорта; оказании услуг по международной перевозке товаров.</a:t>
            </a:r>
          </a:p>
          <a:p>
            <a:pPr indent="457200"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10 % - применяется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при реализации отдельных продовольственных товаров; товаров для детей; медицинских товаров.</a:t>
            </a:r>
          </a:p>
          <a:p>
            <a:pPr indent="457200"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18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% — основная, применяется во всех остальных случаях.</a:t>
            </a: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88640"/>
            <a:ext cx="828680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white"/>
                </a:solidFill>
                <a:latin typeface="Constantia" pitchFamily="18" charset="0"/>
              </a:rPr>
              <a:t>Налог на добавленную стоимость включается </a:t>
            </a:r>
            <a:r>
              <a:rPr lang="ru-RU" sz="2400" dirty="0">
                <a:solidFill>
                  <a:prstClr val="white"/>
                </a:solidFill>
                <a:latin typeface="Constantia" pitchFamily="18" charset="0"/>
              </a:rPr>
              <a:t>в цену товаров или тариф за </a:t>
            </a:r>
            <a:r>
              <a:rPr lang="ru-RU" sz="2400" dirty="0" smtClean="0">
                <a:solidFill>
                  <a:prstClr val="white"/>
                </a:solidFill>
                <a:latin typeface="Constantia" pitchFamily="18" charset="0"/>
              </a:rPr>
              <a:t>услуги</a:t>
            </a:r>
            <a:endParaRPr lang="ru-RU" sz="2400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3570" y="1268760"/>
            <a:ext cx="55846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 smtClean="0">
              <a:solidFill>
                <a:prstClr val="black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pic>
        <p:nvPicPr>
          <p:cNvPr id="2050" name="Picture 2" descr="https://im0-tub-ru.yandex.net/i?id=a813c15b1c7cca627c498391065ab276&amp;n=33&amp;h=215&amp;w=2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870" y="3191527"/>
            <a:ext cx="2981130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4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Сборы</a:t>
            </a:r>
          </a:p>
        </p:txBody>
      </p:sp>
      <p:pic>
        <p:nvPicPr>
          <p:cNvPr id="8" name="Picture 4" descr="https://im0-tub-ru.yandex.net/i?id=8ebc531b6ef5158e3ce4092fa31e5592&amp;n=33&amp;h=215&amp;w=3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1302078"/>
            <a:ext cx="7488832" cy="48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0-tub-ru.yandex.net/i?id=3e5bc842c47525c557f2acbf35aa8a65&amp;n=33&amp;h=215&amp;w=22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70" l="0" r="100000">
                        <a14:foregroundMark x1="60360" y1="30233" x2="67568" y2="25116"/>
                        <a14:foregroundMark x1="53153" y1="35349" x2="53153" y2="35349"/>
                        <a14:foregroundMark x1="52252" y1="40465" x2="52252" y2="40465"/>
                        <a14:foregroundMark x1="28829" y1="11163" x2="28829" y2="11163"/>
                        <a14:backgroundMark x1="19369" y1="8837" x2="25225" y2="6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987309" cy="19246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9652" y="1861029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white"/>
              </a:solidFill>
              <a:latin typeface="Comic Sans MS" pitchFamily="66" charset="0"/>
            </a:endParaRPr>
          </a:p>
          <a:p>
            <a:endParaRPr lang="ru-RU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9652" y="1859340"/>
            <a:ext cx="60846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Сбор - обязательный взнос, взимаемый с организаций и физических лиц, уплата которого является одним из условий совершения в отношении плательщиков сборов государственными органами, органами местного самоуправления, иными уполномоченными органами и должностными лицами юридически значимых действий, включая предоставление определенных прав или выдачу разрешений (лицензий</a:t>
            </a:r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).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Уплата сбора (в соответствии с целями правового документа, установившего конкретный сбор) предполагает возникновение некоторых публичных отношении.</a:t>
            </a:r>
          </a:p>
        </p:txBody>
      </p:sp>
    </p:spTree>
    <p:extLst>
      <p:ext uri="{BB962C8B-B14F-4D97-AF65-F5344CB8AC3E}">
        <p14:creationId xmlns:p14="http://schemas.microsoft.com/office/powerpoint/2010/main" val="21481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orenburg.ru/upload/medialibrary/a21/i-2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44824"/>
            <a:ext cx="487680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Государственная пошлина 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340768"/>
            <a:ext cx="3960440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indent="457200" algn="just">
              <a:buFont typeface="Wingdings" pitchFamily="2" charset="2"/>
              <a:buChar char="ü"/>
            </a:pPr>
            <a:r>
              <a:rPr lang="ru-RU" dirty="0">
                <a:latin typeface="Constantia" pitchFamily="18" charset="0"/>
              </a:rPr>
              <a:t>Государственная пошлина - сбор, взимаемый при обращении в государственные органы, органы местного самоуправления, иные органы за совершением юридически значимых </a:t>
            </a:r>
            <a:r>
              <a:rPr lang="ru-RU" dirty="0" smtClean="0">
                <a:latin typeface="Constantia" pitchFamily="18" charset="0"/>
              </a:rPr>
              <a:t>действий.</a:t>
            </a:r>
          </a:p>
          <a:p>
            <a:pPr indent="457200" algn="just"/>
            <a:endParaRPr lang="ru-RU" dirty="0">
              <a:latin typeface="Constantia" pitchFamily="18" charset="0"/>
            </a:endParaRPr>
          </a:p>
          <a:p>
            <a:pPr indent="457200" algn="just">
              <a:buFont typeface="Wingdings" pitchFamily="2" charset="2"/>
              <a:buChar char="ü"/>
            </a:pPr>
            <a:r>
              <a:rPr lang="ru-RU" dirty="0" smtClean="0">
                <a:latin typeface="Constantia" pitchFamily="18" charset="0"/>
              </a:rPr>
              <a:t>Регламентируется главой 25.3 Налогового Кодекса Российской Федерации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13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683568" y="188640"/>
            <a:ext cx="7920880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600" b="1" i="1" dirty="0" smtClean="0">
                <a:latin typeface="Constantia" pitchFamily="18" charset="0"/>
              </a:rPr>
              <a:t>Штрафные санкции</a:t>
            </a:r>
            <a:endParaRPr lang="ru-RU" sz="2600" i="1" dirty="0">
              <a:latin typeface="Constanti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1340768"/>
            <a:ext cx="3960440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85750" algn="just">
              <a:buFont typeface="Wingdings" pitchFamily="2" charset="2"/>
              <a:buChar char="ü"/>
            </a:pPr>
            <a:r>
              <a:rPr lang="ru-RU" dirty="0">
                <a:latin typeface="Constantia" pitchFamily="18" charset="0"/>
              </a:rPr>
              <a:t>Штрафные санкции – это денежное взыскание, налагаемое на юридических и физических лиц за нарушение законодательства Российской Федерации</a:t>
            </a:r>
            <a:r>
              <a:rPr lang="ru-RU" dirty="0" smtClean="0">
                <a:latin typeface="Constantia" pitchFamily="18" charset="0"/>
              </a:rPr>
              <a:t>.</a:t>
            </a:r>
          </a:p>
          <a:p>
            <a:pPr indent="-285750" algn="just">
              <a:buFont typeface="Wingdings" pitchFamily="2" charset="2"/>
              <a:buChar char="ü"/>
            </a:pPr>
            <a:r>
              <a:rPr lang="ru-RU" dirty="0" smtClean="0">
                <a:latin typeface="Constantia" pitchFamily="18" charset="0"/>
              </a:rPr>
              <a:t>В соответствии со статьей 46 </a:t>
            </a:r>
            <a:r>
              <a:rPr lang="ru-RU" dirty="0">
                <a:latin typeface="Constantia" pitchFamily="18" charset="0"/>
              </a:rPr>
              <a:t>Бюджетного Кодекса Российской Федерации </a:t>
            </a:r>
            <a:r>
              <a:rPr lang="ru-RU" dirty="0" smtClean="0">
                <a:latin typeface="Constantia" pitchFamily="18" charset="0"/>
              </a:rPr>
              <a:t>штрафы подлежат </a:t>
            </a:r>
            <a:r>
              <a:rPr lang="ru-RU" dirty="0">
                <a:latin typeface="Constantia" pitchFamily="18" charset="0"/>
              </a:rPr>
              <a:t>зачислению в бюджеты бюджетной системы </a:t>
            </a:r>
            <a:r>
              <a:rPr lang="ru-RU" dirty="0" smtClean="0">
                <a:latin typeface="Constantia" pitchFamily="18" charset="0"/>
              </a:rPr>
              <a:t>РФ.</a:t>
            </a:r>
            <a:endParaRPr lang="ru-RU" dirty="0">
              <a:latin typeface="Constantia" pitchFamily="18" charset="0"/>
            </a:endParaRPr>
          </a:p>
        </p:txBody>
      </p:sp>
      <p:pic>
        <p:nvPicPr>
          <p:cNvPr id="4100" name="Picture 4" descr="http://www.stihi.ru/pics/2013/12/12/90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r="9953"/>
          <a:stretch/>
        </p:blipFill>
        <p:spPr bwMode="auto">
          <a:xfrm>
            <a:off x="4625268" y="1345941"/>
            <a:ext cx="4069556" cy="4246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90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755576" y="188640"/>
            <a:ext cx="7920880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Платные услуги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552" y="1343968"/>
            <a:ext cx="3960440" cy="42484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latin typeface="Constantia" pitchFamily="18" charset="0"/>
            </a:endParaRPr>
          </a:p>
          <a:p>
            <a:pPr indent="-285750" algn="just">
              <a:buFont typeface="Wingdings" pitchFamily="2" charset="2"/>
              <a:buChar char="ü"/>
            </a:pPr>
            <a:r>
              <a:rPr lang="ru-RU" dirty="0" smtClean="0">
                <a:latin typeface="Constantia" pitchFamily="18" charset="0"/>
              </a:rPr>
              <a:t>В </a:t>
            </a:r>
            <a:r>
              <a:rPr lang="ru-RU" dirty="0">
                <a:latin typeface="Constantia" pitchFamily="18" charset="0"/>
              </a:rPr>
              <a:t>соответствии со статьей 41 Бюджетного Кодекса Российской </a:t>
            </a:r>
            <a:r>
              <a:rPr lang="ru-RU" dirty="0" smtClean="0">
                <a:latin typeface="Constantia" pitchFamily="18" charset="0"/>
              </a:rPr>
              <a:t>Федерации - доходы </a:t>
            </a:r>
            <a:r>
              <a:rPr lang="ru-RU" dirty="0">
                <a:latin typeface="Constantia" pitchFamily="18" charset="0"/>
              </a:rPr>
              <a:t>от </a:t>
            </a:r>
            <a:r>
              <a:rPr lang="ru-RU" dirty="0" smtClean="0">
                <a:latin typeface="Constantia" pitchFamily="18" charset="0"/>
              </a:rPr>
              <a:t> </a:t>
            </a:r>
            <a:r>
              <a:rPr lang="ru-RU" dirty="0">
                <a:latin typeface="Constantia" pitchFamily="18" charset="0"/>
              </a:rPr>
              <a:t>платных услуг, оказываемых казенными учреждениями </a:t>
            </a:r>
            <a:r>
              <a:rPr lang="ru-RU" dirty="0" smtClean="0">
                <a:latin typeface="Constantia" pitchFamily="18" charset="0"/>
              </a:rPr>
              <a:t>зачисляются в местный бюджет.</a:t>
            </a:r>
          </a:p>
          <a:p>
            <a:pPr indent="-285750" algn="just">
              <a:buFont typeface="Wingdings" pitchFamily="2" charset="2"/>
              <a:buChar char="ü"/>
            </a:pPr>
            <a:r>
              <a:rPr lang="ru-RU" dirty="0">
                <a:latin typeface="Constantia" pitchFamily="18" charset="0"/>
              </a:rPr>
              <a:t>В бюджет Гурьевского муниципального района зачисляются доходы от оказания услуг, оказываемых населению учреждениями социальной защиты.</a:t>
            </a:r>
          </a:p>
          <a:p>
            <a:pPr indent="457200" algn="just"/>
            <a:endParaRPr lang="ru-RU" dirty="0" smtClean="0">
              <a:latin typeface="Constantia" pitchFamily="18" charset="0"/>
            </a:endParaRPr>
          </a:p>
          <a:p>
            <a:pPr indent="457200" algn="just"/>
            <a:endParaRPr lang="ru-RU" dirty="0">
              <a:latin typeface="Constantia" pitchFamily="18" charset="0"/>
            </a:endParaRPr>
          </a:p>
        </p:txBody>
      </p:sp>
      <p:pic>
        <p:nvPicPr>
          <p:cNvPr id="5122" name="Picture 2" descr="https://im0-tub-ru.yandex.net/i?id=99ae8008ab73c1a1a5f7f86458e1846a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8820"/>
            <a:ext cx="4421624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23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newmsknews.ru/wp-content/uploads/2016/04/468d9e4a4184bdfeb33df61b4e34acf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0" y="671234"/>
            <a:ext cx="9039463" cy="6048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51520" y="132398"/>
            <a:ext cx="4032448" cy="1080120"/>
          </a:xfrm>
          <a:prstGeom prst="wedgeRoundRectCallout">
            <a:avLst>
              <a:gd name="adj1" fmla="val 1144"/>
              <a:gd name="adj2" fmla="val 1742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atin typeface="Constantia" pitchFamily="18" charset="0"/>
              </a:rPr>
              <a:t>А что мы получаем?</a:t>
            </a:r>
            <a:endParaRPr lang="ru-RU" sz="3000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6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kemoblast.ru/uploads/2012/01/Alleya-Slavy-v-Gurevs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0535">
            <a:off x="897231" y="374177"/>
            <a:ext cx="3885422" cy="291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kemoblast.ru/uploads/2012/01/CHasovn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9305">
            <a:off x="4642959" y="413362"/>
            <a:ext cx="3851803" cy="288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im0-tub-ru.yandex.net/i?id=68fab813e9b335aee0c096cccf484c0a&amp;n=33&amp;h=215&amp;w=3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2030">
            <a:off x="5753591" y="3501778"/>
            <a:ext cx="309562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mycdn.me/image?id=399331389024&amp;t=0&amp;plc=WEB&amp;tkn=*VxzY4IzhOPwNUrgIbOlVdUlmoQ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9895">
            <a:off x="545691" y="3107619"/>
            <a:ext cx="2924175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11560" y="5589240"/>
            <a:ext cx="8098176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onstantia" pitchFamily="18" charset="0"/>
              </a:rPr>
              <a:t>Мы получаем развитую инфраструктуру нашего муниципального района – благоустройство, озеленение, освещение, транспортное обслуживание населения, строительство детских площадок, строительство и ремонт социально значимых объектов.</a:t>
            </a:r>
            <a:endParaRPr lang="ru-RU" dirty="0">
              <a:latin typeface="Constantia" pitchFamily="18" charset="0"/>
            </a:endParaRPr>
          </a:p>
        </p:txBody>
      </p:sp>
      <p:pic>
        <p:nvPicPr>
          <p:cNvPr id="1032" name="Picture 8" descr="https://im0-tub-ru.yandex.net/i?id=c297f883753305ed2acbc02f663def24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3212975"/>
            <a:ext cx="2856853" cy="193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82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11560" y="5209929"/>
            <a:ext cx="8098176" cy="15314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Мы получаем бесплатное дополнительное, дошкольное, основное общее </a:t>
            </a:r>
            <a:r>
              <a:rPr lang="ru-RU" sz="1700" dirty="0">
                <a:solidFill>
                  <a:prstClr val="white"/>
                </a:solidFill>
                <a:latin typeface="Constantia" pitchFamily="18" charset="0"/>
              </a:rPr>
              <a:t>и </a:t>
            </a:r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средне профессиональное образование </a:t>
            </a:r>
            <a:r>
              <a:rPr lang="ru-RU" sz="1700" dirty="0">
                <a:solidFill>
                  <a:prstClr val="white"/>
                </a:solidFill>
                <a:latin typeface="Constantia" pitchFamily="18" charset="0"/>
              </a:rPr>
              <a:t>в государственных или муниципальных образовательных </a:t>
            </a:r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учреждениях.  </a:t>
            </a:r>
            <a:r>
              <a:rPr lang="ru-RU" sz="1700" dirty="0">
                <a:solidFill>
                  <a:prstClr val="white"/>
                </a:solidFill>
                <a:latin typeface="Constantia" pitchFamily="18" charset="0"/>
              </a:rPr>
              <a:t>Каждый вправе на конкурсной основе бесплатно получить высшее образование в государственном или муниципальном образовательном </a:t>
            </a:r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учреждении.</a:t>
            </a:r>
            <a:endParaRPr lang="ru-RU" sz="1700" dirty="0">
              <a:solidFill>
                <a:prstClr val="white"/>
              </a:solidFill>
              <a:latin typeface="Constantia" pitchFamily="18" charset="0"/>
            </a:endParaRPr>
          </a:p>
        </p:txBody>
      </p:sp>
      <p:pic>
        <p:nvPicPr>
          <p:cNvPr id="2050" name="Picture 2" descr="https://smolensk-i.ru/wp-content/uploads/2016/02/11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67" y="145725"/>
            <a:ext cx="3608477" cy="244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1.bp.blogspot.com/-FvfHWbZ5C30/ToBwxg5CyfI/AAAAAAAAAAw/vSCJKe1DEDo/s1600/HPIM15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700" y="171129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forum.sibmama.ru/usrpx/141165/141165_800x533_w9UtNOFz4_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72" y="2780928"/>
            <a:ext cx="3645779" cy="2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lingua-airlines.ru/wp-content/uploads/2017/03/ranhig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2848709"/>
            <a:ext cx="3387689" cy="236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73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11560" y="5517232"/>
            <a:ext cx="8098176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700" dirty="0">
                <a:solidFill>
                  <a:prstClr val="white"/>
                </a:solidFill>
                <a:latin typeface="Constantia" pitchFamily="18" charset="0"/>
              </a:rPr>
              <a:t>Каждый имеет право на медицинскую помощь в гарантированном объеме, оказываемую без взимания платы в соответствии с программой государственных гарантий бесплатного оказания гражданам медицинской помощи</a:t>
            </a:r>
          </a:p>
        </p:txBody>
      </p:sp>
      <p:pic>
        <p:nvPicPr>
          <p:cNvPr id="3074" name="Picture 2" descr="http://cgb-viluchinsk.ru/assets/images/gallery/sps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3756937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pnzreg.ru/files/penza.ru/news/1otolor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4696"/>
            <a:ext cx="3384376" cy="259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topgripp.ru/wp-content/uploads/2016/07/PM141image0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66621"/>
            <a:ext cx="3612920" cy="245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0-tub-ru.yandex.net/i?id=87aa24c7f569751c312a98d10a0b31ce&amp;n=33&amp;h=215&amp;w=29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423" y="2989912"/>
            <a:ext cx="3240360" cy="238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9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78389" y="1196752"/>
            <a:ext cx="8352928" cy="55446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latin typeface="Constantia" pitchFamily="18" charset="0"/>
            </a:endParaRPr>
          </a:p>
          <a:p>
            <a:pPr indent="457200" algn="just"/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Наше государство, заботится о нас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и выступает </a:t>
            </a: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качестве гаранта социальной защищенности людей. </a:t>
            </a:r>
            <a:endParaRPr lang="ru-RU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indent="457200" algn="just"/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В Российской Федерации существует система мер социальной поддержки отдельным категориям граждан.</a:t>
            </a:r>
          </a:p>
          <a:p>
            <a:pPr indent="457200" algn="just"/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зависимости от категории граждан различают следующие виды мер социальной </a:t>
            </a:r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поддержки: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pPr indent="457200" algn="just"/>
            <a:endParaRPr lang="ru-RU" dirty="0">
              <a:solidFill>
                <a:schemeClr val="tx1"/>
              </a:solidFill>
              <a:latin typeface="Constantia" pitchFamily="18" charset="0"/>
            </a:endParaRP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детям (различные пособия семьям с детьми; услуги, предоставляемые семьям и детям);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многодетным семьям (выдача удостоверений многодетной семьи, различные пособия, денежные выплаты, оплата услуг ЖКХ и др.);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ветеранам и инвалидам боевых действий (различные денежные выплаты, комплексы услуг);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малоимущим семьям;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гражданам за особые заслуги перед Отечеством;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гражданам, имеющим право на льготы (учащимся, пенсионерам, работникам </a:t>
            </a:r>
            <a:r>
              <a:rPr lang="ru-RU" dirty="0" err="1">
                <a:solidFill>
                  <a:schemeClr val="tx1"/>
                </a:solidFill>
                <a:latin typeface="Constantia" pitchFamily="18" charset="0"/>
              </a:rPr>
              <a:t>спецгосучреждений</a:t>
            </a: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 и др.);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молодым семьям (программы улучшения жилищных условий и др.);</a:t>
            </a:r>
          </a:p>
          <a:p>
            <a:pPr indent="432000" algn="just">
              <a:buFont typeface="Wingdings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Constantia" pitchFamily="18" charset="0"/>
              </a:rPr>
              <a:t>прочие меры социальной поддержки.</a:t>
            </a:r>
            <a:endParaRPr lang="ru-RU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algn="just"/>
            <a:endParaRPr lang="ru-RU" dirty="0">
              <a:latin typeface="Constant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7346" y="116632"/>
            <a:ext cx="8098176" cy="8640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200" dirty="0" smtClean="0">
                <a:solidFill>
                  <a:prstClr val="white"/>
                </a:solidFill>
                <a:latin typeface="Constantia" pitchFamily="18" charset="0"/>
              </a:rPr>
              <a:t>Налогоплательщик платит налоги и получает социальные гарантии и услуги от государства </a:t>
            </a:r>
            <a:endParaRPr lang="ru-RU" sz="2200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50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78389" y="620688"/>
            <a:ext cx="8352928" cy="55446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indent="457200" algn="ctr"/>
            <a:r>
              <a:rPr lang="ru-RU" sz="2600" b="1" i="1" dirty="0" smtClean="0">
                <a:solidFill>
                  <a:prstClr val="black"/>
                </a:solidFill>
                <a:latin typeface="Constantia" pitchFamily="18" charset="0"/>
              </a:rPr>
              <a:t>Меры социальной поддержки для многодетной малоимущей семьи </a:t>
            </a:r>
          </a:p>
          <a:p>
            <a:pPr indent="457200" algn="ctr"/>
            <a:r>
              <a:rPr lang="ru-RU" sz="2600" b="1" i="1" dirty="0" smtClean="0">
                <a:solidFill>
                  <a:prstClr val="black"/>
                </a:solidFill>
                <a:latin typeface="Constantia" pitchFamily="18" charset="0"/>
              </a:rPr>
              <a:t>в г. Гурьевске Кемеровской области</a:t>
            </a:r>
          </a:p>
          <a:p>
            <a:pPr algn="ctr"/>
            <a:endParaRPr lang="ru-RU" sz="2600" b="1" i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4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Снижение на 30% размеров оплаты коммунальных услуг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15 840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pic>
        <p:nvPicPr>
          <p:cNvPr id="2050" name="Picture 2" descr="https://im0-tub-ru.yandex.net/i?id=86fd384eb0f9d48d18e017002d477902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12776"/>
            <a:ext cx="5422536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39552" y="1196751"/>
            <a:ext cx="3816424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Ежемесячная плата за коммунальные услуги доли многодетной семьи в квартире составляет 4400 руб.</a:t>
            </a: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Размер льготы = 4400*30%=1320 руб. 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1320*12 = 15 840 руб. в год.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61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Ежемесячная денежная выплата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12 000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1"/>
            <a:ext cx="3816424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Ежемесячная денежная выплата многодетным семьям 1000 руб.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1000*12=12000 руб. в год.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pic>
        <p:nvPicPr>
          <p:cNvPr id="3076" name="Picture 4" descr="https://im0-tub-ru.yandex.net/i?id=8f42d585c2774d007631994d1a0a0fea&amp;n=33&amp;h=208&amp;w=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20701">
            <a:off x="3606703" y="2570833"/>
            <a:ext cx="45720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0-tub-ru.yandex.net/i?id=8f42d585c2774d007631994d1a0a0fea&amp;n=33&amp;h=208&amp;w=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84399" y="2495770"/>
            <a:ext cx="45720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0-tub-ru.yandex.net/i?id=8f42d585c2774d007631994d1a0a0fea&amp;n=33&amp;h=208&amp;w=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61933">
            <a:off x="5561879" y="2564542"/>
            <a:ext cx="457200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40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ru.yandex.net/i?id=db851345a6c24c2c7294e2d01cf9effa&amp;n=33&amp;h=215&amp;w=3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6" y="1268760"/>
            <a:ext cx="5991062" cy="4104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Ежемесячная денежная компенсация на хлеб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2 160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1"/>
            <a:ext cx="3816424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Ежемесячная денежная компенсация на хлеб на каждого ребенка в возрасте до 18 лет – 60 руб.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60*3*12= 2 160 руб. в год.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05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avon.kz/cache/normal/media/img/gallery/source/3343/1470029030_novo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795" y="1718143"/>
            <a:ext cx="5180282" cy="401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Бесплатная выдача лекарств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1"/>
            <a:ext cx="3816424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Бесплатная выдача лекарств, приобретаемых по рецептам врачей, для детей в возрасте до 6 лет.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49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0-tub-ru.yandex.net/i?id=4022f1fb80f8e4d1fa3b3e5a99f6c29b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022" y="1653221"/>
            <a:ext cx="5094480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Бесплатный проезд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1"/>
            <a:ext cx="3816424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sz="1600" dirty="0" smtClean="0">
                <a:solidFill>
                  <a:prstClr val="white"/>
                </a:solidFill>
                <a:latin typeface="Constantia" pitchFamily="18" charset="0"/>
              </a:rPr>
              <a:t>Бесплатный </a:t>
            </a:r>
            <a:r>
              <a:rPr lang="ru-RU" sz="1600" dirty="0">
                <a:solidFill>
                  <a:prstClr val="white"/>
                </a:solidFill>
                <a:latin typeface="Constantia" pitchFamily="18" charset="0"/>
              </a:rPr>
              <a:t>проезд для учащихся </a:t>
            </a:r>
            <a:r>
              <a:rPr lang="ru-RU" sz="1600" dirty="0" smtClean="0">
                <a:solidFill>
                  <a:prstClr val="white"/>
                </a:solidFill>
                <a:latin typeface="Constantia" pitchFamily="18" charset="0"/>
              </a:rPr>
              <a:t>государственных, муниципальных общеобразовательных </a:t>
            </a:r>
            <a:r>
              <a:rPr lang="ru-RU" sz="1600" dirty="0">
                <a:solidFill>
                  <a:prstClr val="white"/>
                </a:solidFill>
                <a:latin typeface="Constantia" pitchFamily="18" charset="0"/>
              </a:rPr>
              <a:t>учреждений на всех видах городского транспорта (кроме такси), а также на автомобильном транспорте общего пользования в пригородном (внутрирайонном) сообщении </a:t>
            </a:r>
          </a:p>
          <a:p>
            <a:pPr algn="ctr"/>
            <a:endParaRPr lang="ru-RU" sz="1600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sz="16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86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ru.yandex.net/i?id=f3722f6f3ed8c6b1ee6d37369c1630e1-l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7"/>
          <a:stretch/>
        </p:blipFill>
        <p:spPr bwMode="auto">
          <a:xfrm>
            <a:off x="3923928" y="1517712"/>
            <a:ext cx="5104631" cy="4087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Право первой очереди в детский сад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1"/>
            <a:ext cx="3816424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Первоочередной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прием детей в муниципальные дошкольные образовательные учреждения </a:t>
            </a:r>
          </a:p>
          <a:p>
            <a:pPr algn="ctr"/>
            <a:endParaRPr lang="ru-RU" sz="16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35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9361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>
                <a:solidFill>
                  <a:schemeClr val="bg1"/>
                </a:solidFill>
                <a:latin typeface="Constantia" pitchFamily="18" charset="0"/>
              </a:rPr>
              <a:t> </a:t>
            </a:r>
            <a:r>
              <a:rPr lang="ru-RU" sz="2500" i="1" dirty="0" smtClean="0">
                <a:solidFill>
                  <a:schemeClr val="bg1"/>
                </a:solidFill>
                <a:latin typeface="Constantia" pitchFamily="18" charset="0"/>
              </a:rPr>
              <a:t>Компенсация части платы за содержание ребенка в дошкольном образовательном учреждении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340768"/>
            <a:ext cx="4248472" cy="4968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sz="15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sz="1500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sz="15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sz="1500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sz="15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sz="1500" dirty="0" smtClean="0">
                <a:solidFill>
                  <a:prstClr val="white"/>
                </a:solidFill>
                <a:latin typeface="Constantia" pitchFamily="18" charset="0"/>
              </a:rPr>
              <a:t>Постановление </a:t>
            </a:r>
            <a:r>
              <a:rPr lang="ru-RU" sz="1500" dirty="0">
                <a:solidFill>
                  <a:prstClr val="white"/>
                </a:solidFill>
                <a:latin typeface="Constantia" pitchFamily="18" charset="0"/>
              </a:rPr>
              <a:t>Коллегии </a:t>
            </a:r>
            <a:endParaRPr lang="ru-RU" sz="15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sz="1500" dirty="0" smtClean="0">
                <a:solidFill>
                  <a:prstClr val="white"/>
                </a:solidFill>
                <a:latin typeface="Constantia" pitchFamily="18" charset="0"/>
              </a:rPr>
              <a:t>Администрации </a:t>
            </a:r>
            <a:r>
              <a:rPr lang="ru-RU" sz="1500" dirty="0">
                <a:solidFill>
                  <a:prstClr val="white"/>
                </a:solidFill>
                <a:latin typeface="Constantia" pitchFamily="18" charset="0"/>
              </a:rPr>
              <a:t>Кемеровской области от 30.09.2013 N 410 </a:t>
            </a:r>
            <a:r>
              <a:rPr lang="ru-RU" sz="1500" dirty="0" smtClean="0">
                <a:solidFill>
                  <a:prstClr val="white"/>
                </a:solidFill>
                <a:latin typeface="Constantia" pitchFamily="18" charset="0"/>
              </a:rPr>
              <a:t>«О </a:t>
            </a:r>
            <a:r>
              <a:rPr lang="ru-RU" sz="1500" dirty="0">
                <a:solidFill>
                  <a:prstClr val="white"/>
                </a:solidFill>
                <a:latin typeface="Constantia" pitchFamily="18" charset="0"/>
              </a:rPr>
              <a:t>компенсации платы, взимаемой с родителей (законных представителей) в семьях со среднедушевым доходом, не превышающим величину прожиточного минимума, установленную в Кемеровской области, за присмотр и уход за детьми, осваивающими образовательные программы дошкольного образования в образовательных организациях, осуществляющих образовательную деятельность и находящихся на территории Кемеровской </a:t>
            </a:r>
            <a:r>
              <a:rPr lang="ru-RU" sz="1500" dirty="0" smtClean="0">
                <a:solidFill>
                  <a:prstClr val="white"/>
                </a:solidFill>
                <a:latin typeface="Constantia" pitchFamily="18" charset="0"/>
              </a:rPr>
              <a:t>области»</a:t>
            </a:r>
          </a:p>
          <a:p>
            <a:pPr algn="just"/>
            <a:endParaRPr lang="ru-RU" sz="1600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Плата за детский сад 1100 руб. в месяц.</a:t>
            </a:r>
          </a:p>
          <a:p>
            <a:pPr algn="ctr"/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Расчет льготы: 1100*50%=550 руб.</a:t>
            </a:r>
          </a:p>
          <a:p>
            <a:pPr algn="ctr"/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550*12=6600 рублей в год</a:t>
            </a: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 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pic>
        <p:nvPicPr>
          <p:cNvPr id="19458" name="Picture 2" descr="https://im0-tub-ru.yandex.net/i?id=b0fc96186d908a420fcc86bcde28892c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43" y="1268760"/>
            <a:ext cx="3748769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767759" y="6021288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6 600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3933056"/>
            <a:ext cx="4104456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Constantia" pitchFamily="18" charset="0"/>
              </a:rPr>
              <a:t>Предоставление денежной  компенсации  части </a:t>
            </a:r>
          </a:p>
          <a:p>
            <a:pPr algn="ctr"/>
            <a:r>
              <a:rPr lang="ru-RU" b="1" dirty="0">
                <a:solidFill>
                  <a:prstClr val="white"/>
                </a:solidFill>
                <a:latin typeface="Constantia" pitchFamily="18" charset="0"/>
              </a:rPr>
              <a:t>родительской платы   за   содержание  </a:t>
            </a:r>
            <a:r>
              <a:rPr lang="ru-RU" b="1" dirty="0" smtClean="0">
                <a:solidFill>
                  <a:prstClr val="white"/>
                </a:solidFill>
                <a:latin typeface="Constantia" pitchFamily="18" charset="0"/>
              </a:rPr>
              <a:t>второго по очередности </a:t>
            </a:r>
            <a:r>
              <a:rPr lang="ru-RU" b="1" dirty="0">
                <a:solidFill>
                  <a:prstClr val="white"/>
                </a:solidFill>
                <a:latin typeface="Constantia" pitchFamily="18" charset="0"/>
              </a:rPr>
              <a:t>ребенка   в   </a:t>
            </a:r>
          </a:p>
          <a:p>
            <a:pPr algn="ctr"/>
            <a:r>
              <a:rPr lang="ru-RU" b="1" dirty="0">
                <a:solidFill>
                  <a:prstClr val="white"/>
                </a:solidFill>
                <a:latin typeface="Constantia" pitchFamily="18" charset="0"/>
              </a:rPr>
              <a:t>дошкольном  учреждении в размере 50%.</a:t>
            </a:r>
          </a:p>
        </p:txBody>
      </p:sp>
    </p:spTree>
    <p:extLst>
      <p:ext uri="{BB962C8B-B14F-4D97-AF65-F5344CB8AC3E}">
        <p14:creationId xmlns:p14="http://schemas.microsoft.com/office/powerpoint/2010/main" val="184008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hotoudom.ru/photo/2c/2c34977e4e972d5ee1605c39521378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01208"/>
            <a:ext cx="5760599" cy="4320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Бесплатное питание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196751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Бесплатное </a:t>
            </a:r>
            <a:r>
              <a:rPr lang="ru-RU" sz="1700" dirty="0">
                <a:solidFill>
                  <a:prstClr val="white"/>
                </a:solidFill>
                <a:latin typeface="Constantia" pitchFamily="18" charset="0"/>
              </a:rPr>
              <a:t>питание один раз в день в период учебного процесса для учащихся </a:t>
            </a:r>
            <a:r>
              <a:rPr lang="ru-RU" sz="1700" dirty="0" smtClean="0">
                <a:solidFill>
                  <a:prstClr val="white"/>
                </a:solidFill>
                <a:latin typeface="Constantia" pitchFamily="18" charset="0"/>
              </a:rPr>
              <a:t>государственных, (муниципальных) общеобразовательных </a:t>
            </a:r>
            <a:r>
              <a:rPr lang="ru-RU" sz="1700" dirty="0">
                <a:solidFill>
                  <a:prstClr val="white"/>
                </a:solidFill>
                <a:latin typeface="Constantia" pitchFamily="18" charset="0"/>
              </a:rPr>
              <a:t>учреждений </a:t>
            </a:r>
            <a:endParaRPr lang="ru-RU" sz="17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36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151216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>
                <a:solidFill>
                  <a:schemeClr val="bg1"/>
                </a:solidFill>
                <a:latin typeface="Constantia" pitchFamily="18" charset="0"/>
              </a:rPr>
              <a:t>Обеспечение многодетных </a:t>
            </a:r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семей </a:t>
            </a:r>
            <a:r>
              <a:rPr lang="ru-RU" sz="2600" i="1" dirty="0">
                <a:solidFill>
                  <a:schemeClr val="bg1"/>
                </a:solidFill>
                <a:latin typeface="Constantia" pitchFamily="18" charset="0"/>
              </a:rPr>
              <a:t>один раз в год </a:t>
            </a:r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бесплатным набором «Первоклассник» (портфель и канцтовары на сумму 1200 рублей)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16386" name="Picture 2" descr="https://im0-tub-ru.yandex.net/i?id=3d9cd295b647b98dc9c2705754cc8401-l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5" t="19670" r="20718" b="2971"/>
          <a:stretch/>
        </p:blipFill>
        <p:spPr bwMode="auto">
          <a:xfrm>
            <a:off x="1043608" y="1628800"/>
            <a:ext cx="7056784" cy="5049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86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media.pskovlive.ru/files/2015-08-21_12-58-20_602013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90980"/>
            <a:ext cx="6208132" cy="4656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>
                <a:solidFill>
                  <a:schemeClr val="bg1"/>
                </a:solidFill>
                <a:latin typeface="Constantia" pitchFamily="18" charset="0"/>
              </a:rPr>
              <a:t>Акция 1 сентября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591241"/>
            <a:ext cx="3744416" cy="4055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sz="2000" dirty="0" smtClean="0">
                <a:solidFill>
                  <a:prstClr val="white"/>
                </a:solidFill>
                <a:latin typeface="Constantia" pitchFamily="18" charset="0"/>
              </a:rPr>
              <a:t>Приобретение </a:t>
            </a:r>
            <a:r>
              <a:rPr lang="ru-RU" sz="2000" dirty="0">
                <a:solidFill>
                  <a:prstClr val="white"/>
                </a:solidFill>
                <a:latin typeface="Constantia" pitchFamily="18" charset="0"/>
              </a:rPr>
              <a:t>школьных принадлежностей, одежды, обуви в размере    5 тыс. руб. на ребенка малообеспеченным </a:t>
            </a:r>
            <a:r>
              <a:rPr lang="ru-RU" sz="2000" dirty="0" smtClean="0">
                <a:solidFill>
                  <a:prstClr val="white"/>
                </a:solidFill>
                <a:latin typeface="Constantia" pitchFamily="18" charset="0"/>
              </a:rPr>
              <a:t>семьям, в рамках  государственной программы Кемеровской области «Развитие системы образования Кузбасса" на 2014 - 2025 годы</a:t>
            </a:r>
          </a:p>
          <a:p>
            <a:pPr algn="ctr"/>
            <a:endParaRPr lang="ru-RU" sz="2000" dirty="0" smtClean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9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Бесплатные путевки в детский лагерь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26626" name="Picture 2" descr="http://ncrim.ru/userfiles/picoriginal/img-20160622142915-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17136"/>
            <a:ext cx="6014606" cy="3900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1520" y="1591241"/>
            <a:ext cx="3744416" cy="4055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О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рганизация отдыха и оздоровления</a:t>
            </a: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детей, находящихся в трудной жизненной ситуации в соответствии с государственной программой Кемеровской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области  "Социальная поддержка населения Кузбасса" на 2014 - 2019 годы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.</a:t>
            </a:r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5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kemoblast.ru/uploads/2012/02/Gorodskoj-kraevedcheskij-muzej-g.-Mariin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53127"/>
            <a:ext cx="6768752" cy="4416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Бесплатное посещение парков культуры и отдыха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196751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Один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раз в месяц бесплатное посещение парков культуры и отдыха, государственных музеев, находящихся в ведении Кемеровской области, а также выставок, организуемых в них</a:t>
            </a:r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3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0-tub-ru.yandex.net/i?id=800dfed0791e188f7b82ab79725c38a0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40768"/>
            <a:ext cx="5767336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Право первой очереди на земельный участок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196751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14.11.2005 г. № 123-ОЗ «О мерах социальной поддержки многодетных семей в Кемеровской области»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Первоочередное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выделение земельных участков для ведения садоводства и огородничества </a:t>
            </a:r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3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l28.photosklad.net/20121130/b61a2a19d01c4e68dacd20f7c04b0ad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" r="33050"/>
          <a:stretch/>
        </p:blipFill>
        <p:spPr bwMode="auto">
          <a:xfrm>
            <a:off x="4211960" y="1124744"/>
            <a:ext cx="4680520" cy="48013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Пособие на ребенка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2"/>
            <a:ext cx="3816424" cy="42484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18.11.2004 г. № 75-ОЗ «О размере, порядке назначения и выплаты ежемесячного пособия на ребенка»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Ежемесячно 290 рублей. на каждого ребенка.</a:t>
            </a: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Расчет за год:</a:t>
            </a: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290*3*12=10440 рублей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10 440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7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nailz.ru/prefix/254d26d6dd65d6ef1a26f6aab536755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41" r="9297" b="-1589"/>
          <a:stretch/>
        </p:blipFill>
        <p:spPr bwMode="auto">
          <a:xfrm>
            <a:off x="2267744" y="1412776"/>
            <a:ext cx="6764063" cy="4501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Ежемесячное пособие на усиленное питание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196751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Решение Совета народных депутатов Гурьевского муниципального района от 28.01.2011 г. № 65 «Об утверждении Положения об условиях назначения и выплаты ежемесячного пособия на усиленное питание малообеспеченным семьям»</a:t>
            </a:r>
          </a:p>
          <a:p>
            <a:pPr algn="ctr"/>
            <a:endParaRPr lang="ru-RU" sz="1400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Ежемесячное пособие на усиленное питание детям до 1,5 лет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– 250 руб. ежемесячно.</a:t>
            </a: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250*12= 3000 руб. в год</a:t>
            </a: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3 000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2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newmoscow71.ru/data/tp/1397643010534e25e200f132.686736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29185"/>
            <a:ext cx="6558776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Бесплатное обеспечение молочным питанием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196751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Постановление Коллегии администрации Кемеровской области от 23.05.2012 г. № 195 «Об утверждении Порядка обеспечения полноценным питанием детей в возрасте до 3х лет»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Право на бесплатное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ежемесячное обеспечение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детей первых трех лет жизни специальными молочными продуктами детского питания </a:t>
            </a:r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4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ww.s.0512.com.ua/section/newsIconCis2/upload/images/news/icon/malozab.jpeg_8332_35_1425378594_14474198753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501" y="1412777"/>
            <a:ext cx="5256499" cy="4231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Государственная социальная помощь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1224183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08.12.2005г. № 140 ОЗ «О государственной социальной помощи малоимущим семьям и малоимущим одиноко проживающим гражданам»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Государственная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социальная помощь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 выплата 1200 рублей один раз в год.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1 200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40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s://im0-tub-ru.yandex.net/i?id=c3cb801d91ee19b4a2fb3a3301b748d0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7244"/>
            <a:ext cx="4372427" cy="32755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88640"/>
            <a:ext cx="8568952" cy="151216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>
                <a:solidFill>
                  <a:schemeClr val="bg1"/>
                </a:solidFill>
                <a:latin typeface="Constantia" pitchFamily="18" charset="0"/>
              </a:rPr>
              <a:t>Обеспечение многодетных семей один раз в год 100 кг. семенного картофеля, 5 кур, 10 кг </a:t>
            </a:r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зерна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15362" name="Picture 2" descr="https://im0-tub-ru.yandex.net/i?id=99a96ff0eb2fcdff805f898ac1b7d448&amp;n=33&amp;h=215&amp;w=3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4259"/>
            <a:ext cx="4578918" cy="3047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cod57.ru/wp-content/uploads/2016/12/v-orle-nashli-antibiotiki-v-myase-kuric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645024"/>
            <a:ext cx="5400600" cy="30354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2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otsproekt-ryazan.ru/sites/default/files/articles/kapm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136904" cy="4825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151216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Материнский капитал за рождение второго ребенка</a:t>
            </a:r>
          </a:p>
          <a:p>
            <a:r>
              <a:rPr lang="ru-RU" sz="1600" i="1" dirty="0" smtClean="0">
                <a:solidFill>
                  <a:schemeClr val="bg1"/>
                </a:solidFill>
                <a:latin typeface="Constantia" pitchFamily="18" charset="0"/>
              </a:rPr>
              <a:t>Федеральный </a:t>
            </a:r>
            <a:r>
              <a:rPr lang="ru-RU" sz="1600" i="1" dirty="0">
                <a:solidFill>
                  <a:schemeClr val="bg1"/>
                </a:solidFill>
                <a:latin typeface="Constantia" pitchFamily="18" charset="0"/>
              </a:rPr>
              <a:t>закон № 256-ФЗ от 29.12.06 «О дополнительных мерах государственной поддержки семей, имеющих детей» </a:t>
            </a:r>
            <a:endParaRPr lang="ru-RU" sz="1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343 278 руб. в 2010 году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82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kalendar2018.ru/wp-content/uploads/2015/04/IMG_4923-1024x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7550"/>
            <a:ext cx="7377359" cy="4920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151216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Областной </a:t>
            </a:r>
            <a:r>
              <a:rPr lang="ru-RU" sz="2600" i="1" dirty="0">
                <a:solidFill>
                  <a:schemeClr val="bg1"/>
                </a:solidFill>
                <a:latin typeface="Constantia" pitchFamily="18" charset="0"/>
              </a:rPr>
              <a:t>материнский </a:t>
            </a:r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капитал за рождение третьего ребенка</a:t>
            </a:r>
          </a:p>
          <a:p>
            <a:r>
              <a:rPr lang="ru-RU" sz="1600" b="1" i="1" dirty="0" smtClean="0">
                <a:solidFill>
                  <a:schemeClr val="bg1"/>
                </a:solidFill>
                <a:latin typeface="Constantia" pitchFamily="18" charset="0"/>
              </a:rPr>
              <a:t>Закон Кемеровской области от 25.04.2011 №51-ОЗ «Закон о дополнительной мере социальной поддержке семей, имеющих детей»</a:t>
            </a:r>
            <a:endParaRPr lang="ru-RU" sz="1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130 000 руб. в 2016 году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17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kalendar2018.ru/wp-content/uploads/2015/04/IMG_4923-1024x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812" y="1667513"/>
            <a:ext cx="5543188" cy="3697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10801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Ежемесячная </a:t>
            </a:r>
            <a:r>
              <a:rPr lang="ru-RU" sz="2600" i="1" dirty="0">
                <a:solidFill>
                  <a:schemeClr val="bg1"/>
                </a:solidFill>
                <a:latin typeface="Constantia" pitchFamily="18" charset="0"/>
              </a:rPr>
              <a:t>д</a:t>
            </a:r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енежная выплата семьям при рождении третьего ребенка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109 620 руб. в год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484784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09.07.2012 г. № 73-ОЗ «Закон о ежемесячной денежной выплате отдельным категориям семей в случае рождения третьего ребенка или последующих детей»</a:t>
            </a: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Ежемесячная денежная выплата малообеспеченным многодетным семьям до достижения ребенком возраста 3х лет в размере 9 135 руб.</a:t>
            </a: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9 135*12= 109 620 рублей в год.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23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kalendar2018.ru/wp-content/uploads/2015/04/IMG_4923-1024x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382" y="1772816"/>
            <a:ext cx="5867066" cy="3913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323528" y="116632"/>
            <a:ext cx="8568952" cy="10801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Единовременное пособие за рождение третьего ребенка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1 500 руб. 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484784"/>
            <a:ext cx="3960440" cy="4729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Постановление администрации Гурьевского муниципального района от 27.07.2015г № 1472 «Об утверждении Положения о назначении и выплате единовременного пособия при рождении второго и последующих детей»</a:t>
            </a:r>
          </a:p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Единовременное пособие за рождение третьего ребенка </a:t>
            </a: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1 500 рублей</a:t>
            </a: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78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78389" y="620688"/>
            <a:ext cx="8352928" cy="55446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indent="457200" algn="ctr"/>
            <a:r>
              <a:rPr lang="ru-RU" sz="2600" b="1" i="1" dirty="0" smtClean="0">
                <a:solidFill>
                  <a:prstClr val="black"/>
                </a:solidFill>
                <a:latin typeface="Constantia" pitchFamily="18" charset="0"/>
              </a:rPr>
              <a:t>Меры социальной поддержки для пенсионера находящегося на инвалидности</a:t>
            </a:r>
          </a:p>
          <a:p>
            <a:pPr indent="457200" algn="ctr"/>
            <a:r>
              <a:rPr lang="ru-RU" sz="2600" b="1" i="1" dirty="0">
                <a:solidFill>
                  <a:prstClr val="black"/>
                </a:solidFill>
                <a:latin typeface="Constantia" pitchFamily="18" charset="0"/>
              </a:rPr>
              <a:t>в г. Гурьевске Кемеровской области</a:t>
            </a:r>
          </a:p>
          <a:p>
            <a:pPr indent="457200" algn="ctr"/>
            <a:endParaRPr lang="ru-RU" sz="2600" b="1" i="1" dirty="0" smtClean="0">
              <a:solidFill>
                <a:prstClr val="black"/>
              </a:solidFill>
              <a:latin typeface="Constantia" pitchFamily="18" charset="0"/>
            </a:endParaRPr>
          </a:p>
          <a:p>
            <a:pPr algn="ctr"/>
            <a:endParaRPr lang="ru-RU" sz="2600" b="1" i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17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Бесплатный проезд на транспорте общего пользования в пределах Кемеровской области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2"/>
            <a:ext cx="3816424" cy="42484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Постановление Коллегии администрации Кемеровской области от 14.05.2015 г. № 138 «О едином социальном проездном билете на территории Кемеровской области на 2016-2017 гг.»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Единый социальный проездной билет</a:t>
            </a:r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pic>
        <p:nvPicPr>
          <p:cNvPr id="2" name="Picture 2" descr="https://im0-tub-ru.yandex.net/i?id=5bd4af5a3c821d6fcc563cd91b35a84c&amp;n=33&amp;h=215&amp;w=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753865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74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ord-news.ru/img/newsimages/20160218/1_8258070a10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40" y="1700808"/>
            <a:ext cx="6294459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Пенсия Кузбасса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2"/>
            <a:ext cx="3816424" cy="42484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Закон Кемеровской области от 14.01.1999 г. № 8-ОЗ «О пенсиях Кемеровской области»</a:t>
            </a:r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750 рублей ежемесячно</a:t>
            </a: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750*12=9000 рублей в год</a:t>
            </a:r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9 000 руб. в год 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78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ru-RU" sz="2600" b="1" i="1" dirty="0" smtClean="0">
                <a:solidFill>
                  <a:schemeClr val="bg1"/>
                </a:solidFill>
                <a:latin typeface="Constantia" pitchFamily="18" charset="0"/>
              </a:rPr>
              <a:t>Снижение на 50% размеров оплаты коммунальных услуг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2050" name="Picture 2" descr="https://im0-tub-ru.yandex.net/i?id=86fd384eb0f9d48d18e017002d477902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12776"/>
            <a:ext cx="5422536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39552" y="1196751"/>
            <a:ext cx="3816424" cy="52565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Постановление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Коллегии администрации Кемеровской области от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24.12.2008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г. №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571 «Об утверждении Положения о предоставлении отдельным категориям граждан мер социальной поддержки по оплате жилого помещения и коммунальных услуг.»</a:t>
            </a:r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Ежемесячная плата за коммунальные услуги доли бабушки составляет 1000 руб.</a:t>
            </a: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Размер льготы:</a:t>
            </a: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 5300*50%=500 руб. 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500*12 = 6000 руб. в год.</a:t>
            </a: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ctr"/>
            <a:endParaRPr lang="ru-RU" dirty="0">
              <a:solidFill>
                <a:prstClr val="white"/>
              </a:solidFill>
              <a:latin typeface="Constant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67759" y="5926117"/>
            <a:ext cx="2160240" cy="75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Constantia" pitchFamily="18" charset="0"/>
              </a:rPr>
              <a:t>6000 руб. в год </a:t>
            </a:r>
            <a:endParaRPr lang="ru-RU" sz="24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66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liveangarsk.ru/files/imagecache/attachbig/files/familypost/403519/9ed-p1a6mi5ntg1o251us4csj42k1rq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06827"/>
            <a:ext cx="4968552" cy="3732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Бесплатные наборы семян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204887"/>
            <a:ext cx="3816424" cy="4536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По инициативе губернатора области Амана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Тулеева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ежегодно проводится весенняя благотворительная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акция по выдаче бесплатных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наборов семян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. </a:t>
            </a:r>
            <a:endParaRPr lang="ru-RU" dirty="0" smtClean="0">
              <a:solidFill>
                <a:prstClr val="white"/>
              </a:solidFill>
              <a:latin typeface="Constantia" pitchFamily="18" charset="0"/>
            </a:endParaRPr>
          </a:p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В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набор входят: 500 г голландского лука, 2 пакета семян моркови, 2 пакета семян свеклы, 1 пакет семян редьки, 1 пакет семян редиса, 2 пакета семян огурцов</a:t>
            </a:r>
          </a:p>
        </p:txBody>
      </p:sp>
    </p:spTree>
    <p:extLst>
      <p:ext uri="{BB962C8B-B14F-4D97-AF65-F5344CB8AC3E}">
        <p14:creationId xmlns:p14="http://schemas.microsoft.com/office/powerpoint/2010/main" val="330531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0-tub-ru.yandex.net/i?id=57eb8337d7497df4a19cee9c01c4ff16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666" y="1628800"/>
            <a:ext cx="5072578" cy="3649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>
            <a:spLocks noGrp="1"/>
          </p:cNvSpPr>
          <p:nvPr>
            <p:ph type="body" idx="1"/>
          </p:nvPr>
        </p:nvSpPr>
        <p:spPr>
          <a:xfrm>
            <a:off x="827584" y="188640"/>
            <a:ext cx="7848872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600" i="1" dirty="0" smtClean="0">
                <a:solidFill>
                  <a:schemeClr val="bg1"/>
                </a:solidFill>
                <a:latin typeface="Constantia" pitchFamily="18" charset="0"/>
              </a:rPr>
              <a:t>Бесплатные овощные наборы</a:t>
            </a:r>
            <a:endParaRPr lang="ru-RU" sz="2600" b="1" i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196752"/>
            <a:ext cx="3816424" cy="4536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По инициативе губернатора области Амана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Тулеева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ежегодно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с 1 по 20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октября проводится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областная благотворительная акция по выдаче бесплатных овощных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наборов.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Вес одного набора – 85 кг. В него входят 50 кг картофеля, по 10 кг капусты, моркови и свеклы, а также 5 кг лука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Овощные наборы доставляют работники центров </a:t>
            </a:r>
            <a:r>
              <a:rPr lang="ru-RU" dirty="0" smtClean="0">
                <a:solidFill>
                  <a:prstClr val="white"/>
                </a:solidFill>
                <a:latin typeface="Constantia" pitchFamily="18" charset="0"/>
              </a:rPr>
              <a:t>социального обслуживания совместно </a:t>
            </a:r>
            <a:r>
              <a:rPr lang="ru-RU" dirty="0">
                <a:solidFill>
                  <a:prstClr val="white"/>
                </a:solidFill>
                <a:latin typeface="Constantia" pitchFamily="18" charset="0"/>
              </a:rPr>
              <a:t>с волонтерами.</a:t>
            </a:r>
          </a:p>
        </p:txBody>
      </p:sp>
    </p:spTree>
    <p:extLst>
      <p:ext uri="{BB962C8B-B14F-4D97-AF65-F5344CB8AC3E}">
        <p14:creationId xmlns:p14="http://schemas.microsoft.com/office/powerpoint/2010/main" val="208513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28594" y="116632"/>
            <a:ext cx="828680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Бюджет: Сколько я плачу и что получаю</a:t>
            </a:r>
          </a:p>
        </p:txBody>
      </p:sp>
      <p:pic>
        <p:nvPicPr>
          <p:cNvPr id="6146" name="Picture 2" descr="https://www.nalog.ru/cdn/image/114790/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3496117"/>
            <a:ext cx="4536504" cy="303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gimlam.ru/pics/images/1722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090" y="2298013"/>
            <a:ext cx="1750504" cy="175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gimlam.ru/pics/images/1722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89" y="2183001"/>
            <a:ext cx="1795640" cy="179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827584" y="2824638"/>
            <a:ext cx="1224136" cy="256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Бюджет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государства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76256" y="2824638"/>
            <a:ext cx="1224136" cy="256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Бюджет государства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02229" y="5632803"/>
            <a:ext cx="1872208" cy="360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Бюджет семьи</a:t>
            </a:r>
            <a:endParaRPr lang="ru-RU" sz="1200" b="1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355013" y="2320582"/>
            <a:ext cx="1027354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5863217" y="2430125"/>
            <a:ext cx="1089496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33846" y="1816933"/>
            <a:ext cx="1944216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36 677 руб.</a:t>
            </a:r>
            <a:endParaRPr lang="ru-RU" sz="24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952713" y="1852099"/>
            <a:ext cx="1985912" cy="5652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177 360 руб.</a:t>
            </a:r>
            <a:endParaRPr lang="ru-RU" sz="24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835367" y="5007856"/>
            <a:ext cx="1872207" cy="624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nstantia" pitchFamily="18" charset="0"/>
              </a:rPr>
              <a:t>561 600 руб.</a:t>
            </a:r>
            <a:endParaRPr lang="ru-RU" sz="24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 rot="2767984">
            <a:off x="2412404" y="2460424"/>
            <a:ext cx="1186553" cy="6644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Налоги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 rot="19064461">
            <a:off x="5176282" y="2298002"/>
            <a:ext cx="2175775" cy="6644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onstantia" pitchFamily="18" charset="0"/>
              </a:rPr>
              <a:t>Социальные выплаты</a:t>
            </a:r>
            <a:endParaRPr 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31" name="Picture 4" descr="http://www.gimlam.ru/pics/images/1722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283" y="1074134"/>
            <a:ext cx="1750504" cy="175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835367" y="1611484"/>
            <a:ext cx="1277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Бюджет</a:t>
            </a:r>
          </a:p>
          <a:p>
            <a:pPr lvl="0" algn="ctr"/>
            <a:r>
              <a:rPr lang="ru-RU" sz="1200" dirty="0">
                <a:solidFill>
                  <a:prstClr val="black"/>
                </a:solidFill>
              </a:rPr>
              <a:t>государства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738215" y="764704"/>
            <a:ext cx="1985912" cy="5652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130 000 руб.</a:t>
            </a:r>
            <a:endParaRPr lang="ru-RU" sz="2400" dirty="0">
              <a:solidFill>
                <a:schemeClr val="tx1"/>
              </a:solidFill>
              <a:latin typeface="Constantia" pitchFamily="18" charset="0"/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 flipH="1">
            <a:off x="4802229" y="2635036"/>
            <a:ext cx="2959" cy="12260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 rot="17940104">
            <a:off x="3364308" y="2919372"/>
            <a:ext cx="2175775" cy="6644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tx1"/>
                </a:solidFill>
                <a:latin typeface="Constantia" pitchFamily="18" charset="0"/>
              </a:rPr>
              <a:t>Областной материнский капитал</a:t>
            </a:r>
            <a:endParaRPr lang="ru-RU" sz="1500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8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28594" y="116632"/>
            <a:ext cx="828680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Бюджет: Сколько я плачу и что получаю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87475" y="2536490"/>
            <a:ext cx="1224136" cy="256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prstClr val="black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93206461"/>
              </p:ext>
            </p:extLst>
          </p:nvPr>
        </p:nvGraphicFramePr>
        <p:xfrm>
          <a:off x="428594" y="1124744"/>
          <a:ext cx="824786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483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987475" y="2536490"/>
            <a:ext cx="1224136" cy="256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prstClr val="black"/>
              </a:solidFill>
            </a:endParaRPr>
          </a:p>
        </p:txBody>
      </p:sp>
      <p:pic>
        <p:nvPicPr>
          <p:cNvPr id="1026" name="Picture 2" descr="http://s.pfst.net/2011.01/4711341170916fe05b3aa93eaf796d92170f440765_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0"/>
          <a:stretch/>
        </p:blipFill>
        <p:spPr bwMode="auto">
          <a:xfrm>
            <a:off x="239697" y="692696"/>
            <a:ext cx="7727938" cy="59452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5508104" y="44624"/>
            <a:ext cx="3406930" cy="2354791"/>
          </a:xfrm>
          <a:prstGeom prst="wedgeEllipseCallout">
            <a:avLst>
              <a:gd name="adj1" fmla="val -99969"/>
              <a:gd name="adj2" fmla="val 367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Constantia" pitchFamily="18" charset="0"/>
              </a:rPr>
              <a:t>Государство заботится о нас</a:t>
            </a:r>
            <a:endParaRPr lang="ru-RU" sz="2000" b="1" dirty="0">
              <a:latin typeface="Constant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6632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Constantia" pitchFamily="18" charset="0"/>
              </a:rPr>
              <a:t>Бабушка осталась довольна</a:t>
            </a:r>
          </a:p>
          <a:p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0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67544" y="836712"/>
            <a:ext cx="8286808" cy="4532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Спасибо </a:t>
            </a:r>
          </a:p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за внимание!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87475" y="2536490"/>
            <a:ext cx="1224136" cy="256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3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764704"/>
            <a:ext cx="8286808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7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Бюджет для граждан разработан авторами:</a:t>
            </a:r>
            <a:endParaRPr lang="en-US" sz="2700" b="1" dirty="0" smtClean="0">
              <a:solidFill>
                <a:srgbClr val="4E67C8">
                  <a:lumMod val="20000"/>
                  <a:lumOff val="80000"/>
                </a:srgbClr>
              </a:solidFill>
              <a:latin typeface="Constantia" pitchFamily="18" charset="0"/>
            </a:endParaRPr>
          </a:p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endParaRPr lang="ru-RU" sz="2700" b="1" dirty="0" smtClean="0">
              <a:solidFill>
                <a:srgbClr val="4E67C8">
                  <a:lumMod val="20000"/>
                  <a:lumOff val="80000"/>
                </a:srgbClr>
              </a:solidFill>
              <a:latin typeface="Constantia" pitchFamily="18" charset="0"/>
            </a:endParaRPr>
          </a:p>
          <a:p>
            <a:pPr marL="457200" indent="457200" algn="just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Савина Лариса Сергеевна</a:t>
            </a: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контактный телефон: 8-913-416-77-45</a:t>
            </a: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адрес электронной почты: </a:t>
            </a:r>
            <a:r>
              <a:rPr lang="en-US" sz="20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Savina@gurgf.ofukem.ru</a:t>
            </a:r>
            <a:endParaRPr lang="ru-RU" sz="2000" b="1" dirty="0" smtClean="0">
              <a:solidFill>
                <a:srgbClr val="4E67C8">
                  <a:lumMod val="20000"/>
                  <a:lumOff val="80000"/>
                </a:srgbClr>
              </a:solidFill>
              <a:latin typeface="Constantia" pitchFamily="18" charset="0"/>
            </a:endParaRP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2. </a:t>
            </a:r>
            <a:r>
              <a:rPr lang="en-US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 </a:t>
            </a:r>
            <a:r>
              <a:rPr lang="ru-RU" sz="25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Попова Оксана Александровна</a:t>
            </a: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контактный </a:t>
            </a:r>
            <a:r>
              <a:rPr lang="ru-RU" sz="20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телефон: 8-905-966-13-77</a:t>
            </a:r>
            <a:endParaRPr lang="ru-RU" sz="2000" b="1" dirty="0">
              <a:solidFill>
                <a:srgbClr val="4E67C8">
                  <a:lumMod val="20000"/>
                  <a:lumOff val="80000"/>
                </a:srgbClr>
              </a:solidFill>
              <a:latin typeface="Constantia" pitchFamily="18" charset="0"/>
            </a:endParaRP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адрес электронной </a:t>
            </a:r>
            <a:r>
              <a:rPr lang="ru-RU" sz="20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почты: </a:t>
            </a:r>
            <a:r>
              <a:rPr lang="en-US" sz="20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iwojlowa_oksana@mail.ru</a:t>
            </a:r>
            <a:endParaRPr lang="ru-RU" sz="2000" b="1" dirty="0">
              <a:solidFill>
                <a:srgbClr val="4E67C8">
                  <a:lumMod val="20000"/>
                  <a:lumOff val="80000"/>
                </a:srgbClr>
              </a:solidFill>
              <a:latin typeface="Constantia" pitchFamily="18" charset="0"/>
            </a:endParaRP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4E67C8">
                    <a:lumMod val="20000"/>
                    <a:lumOff val="80000"/>
                  </a:srgbClr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87475" y="2536490"/>
            <a:ext cx="1224136" cy="256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4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1869</TotalTime>
  <Words>3332</Words>
  <Application>Microsoft Office PowerPoint</Application>
  <PresentationFormat>Экран (4:3)</PresentationFormat>
  <Paragraphs>472</Paragraphs>
  <Slides>64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Транспортный налог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Попова Оксана</dc:creator>
  <cp:lastModifiedBy>Библиотека - Угрюмова Елена Борисовна</cp:lastModifiedBy>
  <cp:revision>277</cp:revision>
  <dcterms:created xsi:type="dcterms:W3CDTF">2017-04-06T04:38:15Z</dcterms:created>
  <dcterms:modified xsi:type="dcterms:W3CDTF">2018-11-08T13:59:39Z</dcterms:modified>
</cp:coreProperties>
</file>