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6" r:id="rId4"/>
    <p:sldId id="273" r:id="rId5"/>
    <p:sldId id="274" r:id="rId6"/>
    <p:sldId id="277" r:id="rId7"/>
    <p:sldId id="278" r:id="rId8"/>
    <p:sldId id="280" r:id="rId9"/>
    <p:sldId id="281" r:id="rId10"/>
    <p:sldId id="279" r:id="rId11"/>
    <p:sldId id="285" r:id="rId12"/>
    <p:sldId id="286" r:id="rId13"/>
    <p:sldId id="283" r:id="rId14"/>
    <p:sldId id="290" r:id="rId15"/>
    <p:sldId id="299" r:id="rId16"/>
    <p:sldId id="284" r:id="rId17"/>
    <p:sldId id="288" r:id="rId18"/>
    <p:sldId id="289" r:id="rId19"/>
    <p:sldId id="292" r:id="rId20"/>
    <p:sldId id="298" r:id="rId21"/>
    <p:sldId id="282" r:id="rId22"/>
    <p:sldId id="275" r:id="rId23"/>
    <p:sldId id="291" r:id="rId24"/>
    <p:sldId id="287" r:id="rId25"/>
    <p:sldId id="293" r:id="rId26"/>
    <p:sldId id="294" r:id="rId27"/>
    <p:sldId id="295" r:id="rId28"/>
    <p:sldId id="296" r:id="rId29"/>
    <p:sldId id="297" r:id="rId30"/>
    <p:sldId id="30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DDE9EC"/>
                </a:solidFill>
              </a:rPr>
              <a:pPr/>
              <a:t>09.11.2018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BFF4940-C176-496B-B20D-7402882DAE6C}" type="slidenum">
              <a:rPr lang="ru-RU" smtClean="0">
                <a:solidFill>
                  <a:srgbClr val="DDE9EC"/>
                </a:solidFill>
              </a:rPr>
              <a:pPr/>
              <a:t>‹#›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DDE9EC"/>
                </a:solidFill>
              </a:rPr>
              <a:pPr/>
              <a:t>09.11.2018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DDE9EC"/>
                </a:solidFill>
              </a:rPr>
              <a:pPr/>
              <a:t>‹#›</a:t>
            </a:fld>
            <a:endParaRPr lang="ru-RU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D2E753C-9D49-4F23-A352-7CB5DE70965D}" type="datetimeFigureOut">
              <a:rPr lang="ru-RU" smtClean="0">
                <a:solidFill>
                  <a:srgbClr val="464653"/>
                </a:solidFill>
              </a:rPr>
              <a:pPr/>
              <a:t>09.11.2018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FF4940-C176-496B-B20D-7402882DAE6C}" type="slidenum">
              <a:rPr lang="ru-RU" smtClean="0">
                <a:solidFill>
                  <a:srgbClr val="464653"/>
                </a:solidFill>
              </a:rPr>
              <a:pPr/>
              <a:t>‹#›</a:t>
            </a:fld>
            <a:endParaRPr lang="ru-RU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http://marmore-text.ru/wp-content/uploads/2012/03/%D0%A1%D0%BB%D0%BE%D0%B2%D0%B0%D1%80%D1%8C-%D0%BA%D0%BE%D0%BF%D0%B8%D0%B0%D1%80%D0%B9%D1%82%D0%B5%D1%80%D0%B0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45827">
            <a:off x="255068" y="2301129"/>
            <a:ext cx="2051381" cy="1538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85786" y="428604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Популярный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словарь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бюджетных</a:t>
            </a:r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терминов</a:t>
            </a:r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4340" name="Picture 4" descr="http://kapital-rus.ru/img/2016/news/3218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29132"/>
            <a:ext cx="2561872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 descr="https://encrypted-tbn3.gstatic.com/images?q=tbn:ANd9GcQpdmLBYHMJ8kzq1HUbQjocUfG6i43cjQelbLgfd_Aww8kRN07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18674">
            <a:off x="6892203" y="4404004"/>
            <a:ext cx="1792255" cy="1344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6" name="Picture 10" descr="http://ekrasota.com/wp-content/uploads/2013/01/69707384_1295892530_family_budget_359640_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75473">
            <a:off x="6874632" y="2521103"/>
            <a:ext cx="2016224" cy="1516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6" name="Picture 2" descr="Картинки по запросу флаг тверской обла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1500174"/>
            <a:ext cx="4500594" cy="315753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214942" y="5357826"/>
            <a:ext cx="250033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Работу выполнила студентка 4 курса ГМУ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Иванова Кристина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95536" y="476672"/>
            <a:ext cx="8136904" cy="1368152"/>
          </a:xfrm>
          <a:prstGeom prst="roundRect">
            <a:avLst/>
          </a:prstGeom>
          <a:solidFill>
            <a:srgbClr val="0070C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B0F0"/>
                </a:solidFill>
                <a:cs typeface="Times New Roman" pitchFamily="18" charset="0"/>
              </a:rPr>
              <a:t>Бюджетная система Российской Федерации </a:t>
            </a:r>
            <a:r>
              <a:rPr lang="ru-RU" dirty="0">
                <a:solidFill>
                  <a:srgbClr val="00B0F0"/>
                </a:solidFill>
                <a:cs typeface="Times New Roman" pitchFamily="18" charset="0"/>
              </a:rPr>
              <a:t>-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это совокупность трех уровней </a:t>
            </a:r>
          </a:p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бюджетов, основанная на экономических отношениях и государственном </a:t>
            </a:r>
          </a:p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устройстве Российской Федерации, регулируемая законодательством </a:t>
            </a:r>
          </a:p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Российской Федерации.</a:t>
            </a: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467544" y="3645024"/>
            <a:ext cx="5976664" cy="792088"/>
          </a:xfrm>
          <a:prstGeom prst="upArrowCallout">
            <a:avLst/>
          </a:prstGeom>
          <a:solidFill>
            <a:srgbClr val="0070C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МЕСТНЫЙ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467544" y="2780928"/>
            <a:ext cx="5976664" cy="792088"/>
          </a:xfrm>
          <a:prstGeom prst="upArrowCallout">
            <a:avLst/>
          </a:prstGeom>
          <a:solidFill>
            <a:srgbClr val="0070C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РЕГИОНАЛЬНЫЙ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132856"/>
            <a:ext cx="5976664" cy="504056"/>
          </a:xfrm>
          <a:prstGeom prst="rect">
            <a:avLst/>
          </a:prstGeom>
          <a:solidFill>
            <a:srgbClr val="0070C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ФЕДЕРАЛЬНЫЙ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3314" name="Picture 2" descr="http://budget.admkrsk.ru/about/PublishingImages/budget_out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996952"/>
            <a:ext cx="3524250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0295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http://buhguru.com/wp-content/uploads/2014/01/b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077072"/>
            <a:ext cx="2036268" cy="2193430"/>
          </a:xfrm>
          <a:prstGeom prst="rect">
            <a:avLst/>
          </a:prstGeom>
          <a:noFill/>
        </p:spPr>
      </p:pic>
      <p:pic>
        <p:nvPicPr>
          <p:cNvPr id="9221" name="Picture 5" descr="http://www.cac.gov.jm/portal/images/blog/AnalyticsTrack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700808"/>
            <a:ext cx="5400600" cy="3113553"/>
          </a:xfrm>
          <a:prstGeom prst="rect">
            <a:avLst/>
          </a:prstGeom>
          <a:noFill/>
        </p:spPr>
      </p:pic>
      <p:pic>
        <p:nvPicPr>
          <p:cNvPr id="9219" name="Picture 3" descr="http://budget.mos.ru/img/budget_circle_ne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36912"/>
            <a:ext cx="3124200" cy="3352801"/>
          </a:xfrm>
          <a:prstGeom prst="rect">
            <a:avLst/>
          </a:prstGeom>
          <a:noFill/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9497" y="4365104"/>
            <a:ext cx="2244503" cy="225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314325"/>
            <a:ext cx="8115300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http://itband.ru/wp-content/uploads/2012/12/Administra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145703" cy="1145703"/>
          </a:xfrm>
          <a:prstGeom prst="rect">
            <a:avLst/>
          </a:prstGeom>
          <a:noFill/>
        </p:spPr>
      </p:pic>
      <p:pic>
        <p:nvPicPr>
          <p:cNvPr id="12293" name="Picture 5" descr="http://jointhejoy.ru/sites/default/files/imagecache/post_image/%D0%B7%D0%BD%D0%B0%D0%BA-%D0%B2%D0%BE%D0%BF%D1%80%D0%BE%D1%81%D0%B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88640"/>
            <a:ext cx="1490465" cy="1117849"/>
          </a:xfrm>
          <a:prstGeom prst="rect">
            <a:avLst/>
          </a:prstGeom>
          <a:noFill/>
        </p:spPr>
      </p:pic>
      <p:pic>
        <p:nvPicPr>
          <p:cNvPr id="12295" name="Picture 7" descr="https://1cfresh.com/resources/images/content/solutions/asfo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0"/>
            <a:ext cx="1484784" cy="160141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9438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www.filipoc.ru/attaches/posts/interesting/2012-10-22/hozyaeva-i-rasporyaditeli-byudjeta/48277143158e32e782351d8d59f11fa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73016"/>
            <a:ext cx="3960440" cy="3051077"/>
          </a:xfrm>
          <a:prstGeom prst="rect">
            <a:avLst/>
          </a:prstGeom>
          <a:noFill/>
        </p:spPr>
      </p:pic>
      <p:pic>
        <p:nvPicPr>
          <p:cNvPr id="7" name="Picture 3" descr="http://itband.ru/wp-content/uploads/2012/12/Administrat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145703" cy="1145703"/>
          </a:xfrm>
          <a:prstGeom prst="rect">
            <a:avLst/>
          </a:prstGeom>
          <a:noFill/>
        </p:spPr>
      </p:pic>
      <p:pic>
        <p:nvPicPr>
          <p:cNvPr id="8" name="Picture 5" descr="http://jointhejoy.ru/sites/default/files/imagecache/post_image/%D0%B7%D0%BD%D0%B0%D0%BA-%D0%B2%D0%BE%D0%BF%D1%80%D0%BE%D1%81%D0%B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188640"/>
            <a:ext cx="1490465" cy="1117849"/>
          </a:xfrm>
          <a:prstGeom prst="rect">
            <a:avLst/>
          </a:prstGeom>
          <a:noFill/>
        </p:spPr>
      </p:pic>
      <p:pic>
        <p:nvPicPr>
          <p:cNvPr id="9" name="Picture 7" descr="https://1cfresh.com/resources/images/content/solutions/asfo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0"/>
            <a:ext cx="1484784" cy="1601416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798195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http://optionsworld.ru/wp-content/uploads/2016/04/Depositphotos_7771169_xs_1.jpg-template-gener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852936"/>
            <a:ext cx="3295650" cy="329565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vse-temu.org/wp-content/uploads/2015/12/1019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212976"/>
            <a:ext cx="3276253" cy="3003687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2656"/>
            <a:ext cx="79914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http://gzhel.center/wp-content/uploads/2015/11/Kopil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3524300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http://jointhejoy.ru/sites/default/files/imagecache/post_image/%D0%B7%D0%BD%D0%B0%D0%BA-%D0%B2%D0%BE%D0%BF%D1%80%D0%BE%D1%81%D0%B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4221088"/>
            <a:ext cx="1490465" cy="1117849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191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http://utmagazine.ru/uploads/content/65f0752b38d8534eaa7c9dcb96e074b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564904"/>
            <a:ext cx="6096000" cy="404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79819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https://alfabank.st/f/1/retail/quiklykredit/bistro_illust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717032"/>
            <a:ext cx="3333750" cy="2419351"/>
          </a:xfrm>
          <a:prstGeom prst="rect">
            <a:avLst/>
          </a:prstGeom>
          <a:noFill/>
        </p:spPr>
      </p:pic>
      <p:pic>
        <p:nvPicPr>
          <p:cNvPr id="4101" name="Picture 5" descr="http://creditvbanke.ru/upload/editor/img/%D0%BE%D0%B1%D1%8A%D0%B5%D0%B4%D0%B8%D0%BD%D0%B5%D0%BD%D0%B8%D0%B5%20%D0%BA%D1%80%D0%B5%D0%B4%D0%B8%D1%82%D0%BE%D0%B2%20%D0%B2%20%D0%BE%D0%B4%D0%B8%D0%BD.png?r=14157715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708920"/>
            <a:ext cx="4286250" cy="3361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8077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http://fb.ru/misc/i/gallery/5085/3291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55332" cy="3350966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32656"/>
            <a:ext cx="2638576" cy="278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981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http://www.vmichurinske.ru/uploads/contents/42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0304" y="3207437"/>
            <a:ext cx="4883696" cy="3650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6" name="Picture 8" descr="http://manlovewoman.ru/wp-content/uploads/2015/11/119868_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140968"/>
            <a:ext cx="4176464" cy="2033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8" name="Picture 10" descr="http://s1.iconbird.com/ico/0612/FreeBusinessDesktopIcons/file133919067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221088"/>
            <a:ext cx="2284513" cy="2284513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914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645024"/>
            <a:ext cx="28670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293096"/>
            <a:ext cx="80295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04664"/>
            <a:ext cx="6736632" cy="381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629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http://zhkhacker.ru/wp-content/uploads/2012/12/%D1%80%D0%BE%D1%81%D1%82-%D1%82%D0%B0%D1%80%D0%B8%D1%84%D0%BE%D0%B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348880"/>
            <a:ext cx="4762500" cy="35718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8640"/>
            <a:ext cx="6552728" cy="63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010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76872"/>
            <a:ext cx="28670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093296"/>
            <a:ext cx="27051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rrnews.ru/sites/default/files/styles/body_main_img_720/public/news/04-2013/dohody.jpg?itok=uHPsFQd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996952"/>
            <a:ext cx="4767486" cy="2924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konspekta.net/lektsiiimg/baza1/434106855142.files/image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7511" y="5712296"/>
            <a:ext cx="2036489" cy="1145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200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http://www.praga-praha.ru/wp-content/uploads/2014/07/%D0%9D%D0%B0%D0%BB%D0%BE%D0%B3%D0%B8-%D0%B2-%D0%A7%D0%B5%D1%85%D0%B8%D0%B8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4104456" cy="2746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http://domananeve.ru/uploads/040a6fbecfe14fa01190261430e7a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780928"/>
            <a:ext cx="3053258" cy="203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https://www.oplatagosuslug.ru/bundles/og/img/vitr-ufss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509120"/>
            <a:ext cx="2166223" cy="1805186"/>
          </a:xfrm>
          <a:prstGeom prst="rect">
            <a:avLst/>
          </a:prstGeom>
          <a:noFill/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2655493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88640"/>
            <a:ext cx="2955669" cy="212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548680"/>
            <a:ext cx="266429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3153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564903"/>
            <a:ext cx="2592288" cy="198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365104"/>
            <a:ext cx="2592288" cy="184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 descr="http://www.fss.vrn.ru/uploads/post/37377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636912"/>
            <a:ext cx="4042420" cy="3031815"/>
          </a:xfrm>
          <a:prstGeom prst="rect">
            <a:avLst/>
          </a:prstGeom>
          <a:noFill/>
        </p:spPr>
      </p:pic>
      <p:pic>
        <p:nvPicPr>
          <p:cNvPr id="7" name="Picture 8" descr="http://konspekta.net/lektsiiimg/baza1/434106855142.files/image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07511" y="5712296"/>
            <a:ext cx="2036489" cy="1145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6408712" cy="613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9724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56992"/>
            <a:ext cx="3790950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8" y="552450"/>
            <a:ext cx="804862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http://www.filipoc.ru/attaches/posts/interesting/2012-10-22/hozyaeva-i-rasporyaditeli-byudjeta/efa49c8b7f78db0b7ccf956cf0c9788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140968"/>
            <a:ext cx="2520280" cy="300921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70485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1248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429000"/>
            <a:ext cx="17240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http://newscross.ru/wp-content/uploads/2016/07/5e4d2d6ce583206a578456a7911b7d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3068960"/>
            <a:ext cx="4762500" cy="31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8640"/>
            <a:ext cx="756084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32485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5816699" cy="584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6632"/>
            <a:ext cx="6745188" cy="651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348880"/>
            <a:ext cx="3911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47</Words>
  <Application>Microsoft Office PowerPoint</Application>
  <PresentationFormat>Экран (4:3)</PresentationFormat>
  <Paragraphs>11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Библиотека - Угрюмова Елена Борисовна</cp:lastModifiedBy>
  <cp:revision>35</cp:revision>
  <dcterms:created xsi:type="dcterms:W3CDTF">2016-08-13T09:43:09Z</dcterms:created>
  <dcterms:modified xsi:type="dcterms:W3CDTF">2018-11-09T14:55:26Z</dcterms:modified>
</cp:coreProperties>
</file>