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62" r:id="rId5"/>
    <p:sldId id="265" r:id="rId6"/>
    <p:sldId id="267" r:id="rId7"/>
    <p:sldId id="270" r:id="rId8"/>
    <p:sldId id="272" r:id="rId9"/>
    <p:sldId id="274" r:id="rId10"/>
    <p:sldId id="275" r:id="rId11"/>
    <p:sldId id="276" r:id="rId12"/>
    <p:sldId id="279" r:id="rId13"/>
    <p:sldId id="281" r:id="rId14"/>
    <p:sldId id="282" r:id="rId15"/>
    <p:sldId id="285" r:id="rId16"/>
    <p:sldId id="284" r:id="rId17"/>
    <p:sldId id="278" r:id="rId18"/>
    <p:sldId id="286" r:id="rId19"/>
    <p:sldId id="280" r:id="rId20"/>
    <p:sldId id="287" r:id="rId21"/>
    <p:sldId id="289" r:id="rId22"/>
    <p:sldId id="288" r:id="rId23"/>
    <p:sldId id="29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2034" y="-15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A6E20-A1C2-4EA2-AD1A-9534124F8178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D3195-102E-4840-973D-C212A46EF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34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D3195-102E-4840-973D-C212A46EFB85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8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35756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Словарь популярных бюджетных терминов для граждан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5214950"/>
            <a:ext cx="7486680" cy="642942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Евсеева Д.В. 		Куликов В.А. 		Фирсова Е.А.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1512" name="Picture 8" descr="Картинки по запросу минфин р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571480"/>
            <a:ext cx="1916095" cy="2334443"/>
          </a:xfrm>
          <a:prstGeom prst="rect">
            <a:avLst/>
          </a:prstGeom>
          <a:noFill/>
        </p:spPr>
      </p:pic>
      <p:pic>
        <p:nvPicPr>
          <p:cNvPr id="21514" name="Picture 10" descr="Картинки по запросу спбгэу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1210" y="642918"/>
            <a:ext cx="2066410" cy="214588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357554" y="6072206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Санкт-Петербург</a:t>
            </a:r>
          </a:p>
          <a:p>
            <a:pPr algn="ctr"/>
            <a:r>
              <a:rPr lang="ru-RU" dirty="0" smtClean="0"/>
              <a:t>2017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0c57ca1a982e97390c24dfab7eeff46.png"/>
          <p:cNvPicPr>
            <a:picLocks noGrp="1" noChangeAspect="1"/>
          </p:cNvPicPr>
          <p:nvPr>
            <p:ph idx="1"/>
          </p:nvPr>
        </p:nvPicPr>
        <p:blipFill>
          <a:blip r:embed="rId2"/>
          <a:srcRect b="2578"/>
          <a:stretch>
            <a:fillRect/>
          </a:stretch>
        </p:blipFill>
        <p:spPr>
          <a:xfrm>
            <a:off x="0" y="857232"/>
            <a:ext cx="9144000" cy="5124188"/>
          </a:xfr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85728"/>
            <a:ext cx="8286808" cy="4214842"/>
          </a:xfrm>
        </p:spPr>
        <p:txBody>
          <a:bodyPr>
            <a:normAutofit fontScale="85000" lnSpcReduction="20000"/>
          </a:bodyPr>
          <a:lstStyle/>
          <a:p>
            <a:pPr marL="82550" indent="22225" algn="ctr">
              <a:buNone/>
            </a:pPr>
            <a:r>
              <a:rPr lang="ru-RU" sz="3800" b="1" dirty="0" smtClean="0"/>
              <a:t>Бюджет местный</a:t>
            </a:r>
            <a:r>
              <a:rPr lang="ru-RU" sz="3800" dirty="0" smtClean="0"/>
              <a:t> – </a:t>
            </a:r>
          </a:p>
          <a:p>
            <a:pPr marL="76200" indent="22225" algn="ctr">
              <a:buNone/>
            </a:pPr>
            <a:r>
              <a:rPr lang="ru-RU" sz="2400" dirty="0" smtClean="0"/>
              <a:t>форма образования и расходования денежных средств, предназначенных для финансового обеспечения задач и функций, отнесенных к предметам ведения муниципальных образований Российской Федерации</a:t>
            </a:r>
          </a:p>
          <a:p>
            <a:pPr algn="ctr">
              <a:buNone/>
            </a:pPr>
            <a:r>
              <a:rPr lang="ru-RU" sz="3800" b="1" dirty="0" smtClean="0"/>
              <a:t>Бюджет региональный</a:t>
            </a:r>
            <a:r>
              <a:rPr lang="ru-RU" sz="3800" dirty="0" smtClean="0"/>
              <a:t> – </a:t>
            </a:r>
          </a:p>
          <a:p>
            <a:pPr algn="ctr">
              <a:buNone/>
            </a:pPr>
            <a:r>
              <a:rPr lang="ru-RU" sz="2400" dirty="0" smtClean="0"/>
              <a:t>форма образования и расходования денежных средств, предназначенных для финансового обеспечения задач и функций, отнесенных к предметам ведения субъекта Российской Федерации</a:t>
            </a:r>
          </a:p>
          <a:p>
            <a:pPr algn="ctr">
              <a:buNone/>
            </a:pPr>
            <a:r>
              <a:rPr lang="ru-RU" sz="3800" b="1" dirty="0" smtClean="0"/>
              <a:t>Бюджет федеральный</a:t>
            </a:r>
            <a:r>
              <a:rPr lang="ru-RU" sz="3800" dirty="0" smtClean="0"/>
              <a:t> – </a:t>
            </a:r>
          </a:p>
          <a:p>
            <a:pPr algn="ctr">
              <a:buNone/>
            </a:pPr>
            <a:r>
              <a:rPr lang="ru-RU" sz="2400" dirty="0" smtClean="0"/>
              <a:t>форма образования и расходования денежных средств, предназначенных для финансового обеспечения задач и функций Российской Федерации в целом</a:t>
            </a:r>
          </a:p>
          <a:p>
            <a:pPr algn="ctr">
              <a:buNone/>
            </a:pPr>
            <a:endParaRPr lang="ru-RU" sz="2000" dirty="0" smtClean="0"/>
          </a:p>
          <a:p>
            <a:pPr marL="76200" indent="22225" algn="ctr">
              <a:buNone/>
            </a:pPr>
            <a:endParaRPr lang="ru-RU" sz="2000" dirty="0"/>
          </a:p>
        </p:txBody>
      </p:sp>
      <p:pic>
        <p:nvPicPr>
          <p:cNvPr id="7" name="Содержимое 5" descr="00b17f45030e3eafcbff27929bc1545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4572008"/>
            <a:ext cx="4621038" cy="1804103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6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71450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Бюджет консолидированный –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200" dirty="0" smtClean="0"/>
              <a:t>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3129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25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25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https://gyazo.com/f91b34edff26d84731b1a28b9299656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87464"/>
            <a:ext cx="8441728" cy="467053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00042"/>
            <a:ext cx="8229600" cy="3929090"/>
          </a:xfrm>
        </p:spPr>
        <p:txBody>
          <a:bodyPr>
            <a:normAutofit fontScale="92500"/>
          </a:bodyPr>
          <a:lstStyle/>
          <a:p>
            <a:pPr lvl="0" indent="22225">
              <a:buNone/>
            </a:pPr>
            <a:r>
              <a:rPr lang="ru-RU" sz="3500" b="1" dirty="0" smtClean="0"/>
              <a:t>Бюджетный кодекс РФ </a:t>
            </a:r>
            <a:r>
              <a:rPr lang="ru-RU" b="1" dirty="0" smtClean="0"/>
              <a:t>–</a:t>
            </a:r>
            <a:r>
              <a:rPr lang="ru-RU" sz="2000" b="1" dirty="0" smtClean="0"/>
              <a:t> </a:t>
            </a:r>
            <a:r>
              <a:rPr lang="ru-RU" sz="2200" dirty="0" smtClean="0"/>
              <a:t>нормативно-правовой акт, устанавливающий общие принципы бюджетного законодательства РФ, организации и функционирования бюджетной системы РФ, определяющий основы бюджетного процесса и межбюджетных отношений в РФ, основания и виды ответственности за нарушение бюджетного законодательства Российской Федерации и другие вопросы в части бюджетных правоотношений</a:t>
            </a:r>
          </a:p>
          <a:p>
            <a:pPr indent="22225">
              <a:buNone/>
            </a:pPr>
            <a:r>
              <a:rPr lang="ru-RU" sz="3500" b="1" dirty="0" smtClean="0"/>
              <a:t>Бюджетное нарушение</a:t>
            </a:r>
            <a:r>
              <a:rPr lang="ru-RU" sz="3500" dirty="0" smtClean="0"/>
              <a:t> </a:t>
            </a:r>
            <a:r>
              <a:rPr lang="ru-RU" sz="2200" dirty="0" smtClean="0"/>
              <a:t>– совершенное в нарушение бюджетного законодательства РФ действие или бездействие лиц, определенных БК РФ,  за совершение которого предусмотрено применение бюджетных мер принуждения</a:t>
            </a:r>
          </a:p>
          <a:p>
            <a:pPr lvl="0" indent="22225">
              <a:buNone/>
            </a:pPr>
            <a:endParaRPr lang="ru-RU" sz="2000" dirty="0" smtClean="0"/>
          </a:p>
          <a:p>
            <a:endParaRPr lang="ru-RU" dirty="0"/>
          </a:p>
        </p:txBody>
      </p:sp>
      <p:sp>
        <p:nvSpPr>
          <p:cNvPr id="13316" name="AutoShape 4" descr="Картинки по запросу бюджетный кодек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Картинки по запросу бюджетный кодек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Картинки по запросу бюджетный кодек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1" name="Picture 9" descr="C:\Users\Admin\Desktop\Без названия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6737" y="4429132"/>
            <a:ext cx="4337264" cy="242886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6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fdc3a3de9c287ede4da12452e8a55e71.png"/>
          <p:cNvPicPr>
            <a:picLocks noGrp="1" noChangeAspect="1"/>
          </p:cNvPicPr>
          <p:nvPr>
            <p:ph idx="1"/>
          </p:nvPr>
        </p:nvPicPr>
        <p:blipFill>
          <a:blip r:embed="rId2"/>
          <a:srcRect l="2052" t="2084" r="21448" b="2054"/>
          <a:stretch>
            <a:fillRect/>
          </a:stretch>
        </p:blipFill>
        <p:spPr>
          <a:xfrm>
            <a:off x="0" y="0"/>
            <a:ext cx="9144000" cy="3931065"/>
          </a:xfrm>
        </p:spPr>
      </p:pic>
      <p:sp>
        <p:nvSpPr>
          <p:cNvPr id="9" name="TextBox 8"/>
          <p:cNvSpPr txBox="1"/>
          <p:nvPr/>
        </p:nvSpPr>
        <p:spPr>
          <a:xfrm>
            <a:off x="857224" y="4143380"/>
            <a:ext cx="771530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 smtClean="0"/>
              <a:t>Бюджетная система</a:t>
            </a:r>
            <a:r>
              <a:rPr lang="ru-RU" sz="3200" dirty="0" smtClean="0"/>
              <a:t> – </a:t>
            </a:r>
          </a:p>
          <a:p>
            <a:pPr lvl="0" algn="ctr"/>
            <a:r>
              <a:rPr lang="ru-RU" sz="2000" dirty="0" smtClean="0"/>
              <a:t>основанная на экономических отношениях и государственном устройстве Российской Федерации, регулируемая законодательством РФ совокупность федерального бюджета, бюджетов субъектов РФ, местных бюджетов и бюджетов государственных внебюджетных фондов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57224" y="4500570"/>
            <a:ext cx="771527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Межбюджетные отношения – </a:t>
            </a:r>
          </a:p>
          <a:p>
            <a:pPr algn="ctr"/>
            <a:r>
              <a:rPr lang="ru-RU" sz="2000" dirty="0" smtClean="0"/>
              <a:t>взаимоотношения между публично-правовыми образованиями по вопросам регулирования бюджетных правоотношений, организации и осуществления бюджетного процесса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14348" y="4143380"/>
            <a:ext cx="778677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 smtClean="0"/>
              <a:t>Бюджетный процесс</a:t>
            </a:r>
            <a:r>
              <a:rPr lang="ru-RU" sz="3200" dirty="0" smtClean="0"/>
              <a:t> –</a:t>
            </a:r>
          </a:p>
          <a:p>
            <a:pPr lvl="0" algn="ctr"/>
            <a:r>
              <a:rPr lang="ru-RU" sz="2000" dirty="0" smtClean="0"/>
              <a:t> деятельность органов государственной власти, органов местного самоуправления и иных участников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4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Исполнение бюджета –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200" dirty="0" smtClean="0"/>
              <a:t>этап бюджетного процесса, который состоит в организации процесса получения доходов бюджета и осуществлении расходов, предусмотренных в законе (решении) о бюджете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Содержимое 3" descr="fb6b153c782c93bdde4693573ffabc0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714488"/>
            <a:ext cx="7000924" cy="4929818"/>
          </a:xfr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3286148"/>
          </a:xfrm>
        </p:spPr>
        <p:txBody>
          <a:bodyPr>
            <a:normAutofit/>
          </a:bodyPr>
          <a:lstStyle/>
          <a:p>
            <a:pPr lvl="0"/>
            <a:r>
              <a:rPr lang="ru-RU" sz="3200" b="1" dirty="0" smtClean="0"/>
              <a:t>Закон о бюджете –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000" dirty="0" smtClean="0"/>
              <a:t>нормативный правовой акт, устанавливающий состав доходов, расходов и источников финансирования дефицита бюджета территории на определенный период.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3200" b="1" dirty="0" smtClean="0"/>
              <a:t>Финансовый год –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период, на который устанавливается бюджет</a:t>
            </a:r>
            <a:endParaRPr lang="ru-RU" sz="2000" dirty="0"/>
          </a:p>
        </p:txBody>
      </p:sp>
      <p:pic>
        <p:nvPicPr>
          <p:cNvPr id="1026" name="Picture 2" descr="C:\Users\Admin\Desktop\a9990e9d5d38b514c067a3d131978554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2597" y="4572008"/>
            <a:ext cx="8971403" cy="105546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368412"/>
          </a:xfrm>
        </p:spPr>
        <p:txBody>
          <a:bodyPr>
            <a:normAutofit fontScale="90000"/>
          </a:bodyPr>
          <a:lstStyle/>
          <a:p>
            <a:pPr lvl="0"/>
            <a:r>
              <a:rPr lang="ru-RU" sz="3600" b="1" dirty="0" smtClean="0"/>
              <a:t>Доходы бюджета –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200" dirty="0" smtClean="0"/>
              <a:t>поступающие в бюджет денежные средства, за исключением средств, являющихся источниками финансирования дефицита бюджета.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5124" name="Picture 4" descr="https://i.gyazo.com/b73b9f8ce6f2c9ffc543a6dd7d2e0da0.png"/>
          <p:cNvPicPr>
            <a:picLocks noChangeAspect="1" noChangeArrowheads="1"/>
          </p:cNvPicPr>
          <p:nvPr/>
        </p:nvPicPr>
        <p:blipFill>
          <a:blip r:embed="rId2"/>
          <a:srcRect l="2318" b="60294"/>
          <a:stretch>
            <a:fillRect/>
          </a:stretch>
        </p:blipFill>
        <p:spPr bwMode="auto">
          <a:xfrm>
            <a:off x="928662" y="1428736"/>
            <a:ext cx="7023099" cy="15001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3000372"/>
            <a:ext cx="82867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 smtClean="0"/>
              <a:t>Дефицит бюджета</a:t>
            </a:r>
            <a:r>
              <a:rPr lang="ru-RU" sz="3200" dirty="0" smtClean="0"/>
              <a:t> – </a:t>
            </a:r>
          </a:p>
          <a:p>
            <a:pPr lvl="0" algn="ctr"/>
            <a:r>
              <a:rPr lang="ru-RU" sz="2000" dirty="0" smtClean="0"/>
              <a:t>превышение расходов бюджета над его доходами</a:t>
            </a:r>
          </a:p>
        </p:txBody>
      </p:sp>
      <p:pic>
        <p:nvPicPr>
          <p:cNvPr id="5126" name="Picture 6" descr="https://i.gyazo.com/c8d6a55a6b2b4fa1a3b2dca563543e05.png"/>
          <p:cNvPicPr>
            <a:picLocks noChangeAspect="1" noChangeArrowheads="1"/>
          </p:cNvPicPr>
          <p:nvPr/>
        </p:nvPicPr>
        <p:blipFill>
          <a:blip r:embed="rId3"/>
          <a:srcRect l="11210" t="7045" r="16170" b="9493"/>
          <a:stretch>
            <a:fillRect/>
          </a:stretch>
        </p:blipFill>
        <p:spPr bwMode="auto">
          <a:xfrm>
            <a:off x="2357422" y="4000504"/>
            <a:ext cx="4286280" cy="259449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501122" cy="6357982"/>
          </a:xfrm>
        </p:spPr>
        <p:txBody>
          <a:bodyPr>
            <a:normAutofit/>
          </a:bodyPr>
          <a:lstStyle/>
          <a:p>
            <a:pPr marL="0" indent="22225">
              <a:buNone/>
            </a:pPr>
            <a:r>
              <a:rPr lang="ru-RU" b="1" dirty="0" smtClean="0"/>
              <a:t>Администратор доходов бюджета</a:t>
            </a:r>
            <a:r>
              <a:rPr lang="ru-RU" dirty="0" smtClean="0"/>
              <a:t> – </a:t>
            </a:r>
          </a:p>
          <a:p>
            <a:pPr marL="0" indent="22225"/>
            <a:r>
              <a:rPr lang="ru-RU" sz="2000" dirty="0" smtClean="0"/>
              <a:t> орган государственной власти </a:t>
            </a:r>
          </a:p>
          <a:p>
            <a:pPr marL="0" indent="22225"/>
            <a:r>
              <a:rPr lang="ru-RU" sz="2000" dirty="0" smtClean="0"/>
              <a:t> орган местного самоуправления</a:t>
            </a:r>
          </a:p>
          <a:p>
            <a:pPr marL="0" indent="22225"/>
            <a:r>
              <a:rPr lang="ru-RU" sz="2000" dirty="0" smtClean="0"/>
              <a:t> орган местной администрации</a:t>
            </a:r>
          </a:p>
          <a:p>
            <a:pPr marL="0" indent="22225"/>
            <a:r>
              <a:rPr lang="ru-RU" sz="2000" dirty="0" smtClean="0"/>
              <a:t> орган управления государственным внебюджетным фондом</a:t>
            </a:r>
          </a:p>
          <a:p>
            <a:pPr marL="0" indent="22225"/>
            <a:r>
              <a:rPr lang="ru-RU" sz="2000" dirty="0" smtClean="0"/>
              <a:t> Центральный банк РФ</a:t>
            </a:r>
          </a:p>
          <a:p>
            <a:pPr marL="0" indent="22225"/>
            <a:r>
              <a:rPr lang="ru-RU" sz="2000" dirty="0" smtClean="0"/>
              <a:t> казенное учреждение, в обязанности которого входит начисление платежей, являющихся доходами бюджетов РФ, осуществление контроля за полнотой и своевременностью их уплаты, начисление пеней и штрафов по платежам в бюджет, а также взыскание задолженности по ним и т.п. обязанности, возникающие в связи с формированием доходной части бюджетов РФ</a:t>
            </a:r>
            <a:endParaRPr lang="ru-RU" sz="2000" dirty="0"/>
          </a:p>
        </p:txBody>
      </p:sp>
      <p:pic>
        <p:nvPicPr>
          <p:cNvPr id="4099" name="Picture 3" descr="C:\Users\Admin\Desktop\4_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4286256"/>
            <a:ext cx="4071966" cy="235743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214290"/>
            <a:ext cx="7586658" cy="3714776"/>
          </a:xfrm>
        </p:spPr>
        <p:txBody>
          <a:bodyPr>
            <a:normAutofit/>
          </a:bodyPr>
          <a:lstStyle/>
          <a:p>
            <a:pPr lvl="0" algn="r">
              <a:buNone/>
            </a:pPr>
            <a:r>
              <a:rPr lang="ru-RU" b="1" dirty="0" smtClean="0"/>
              <a:t>Государственная программа</a:t>
            </a:r>
            <a:r>
              <a:rPr lang="ru-RU" dirty="0" smtClean="0"/>
              <a:t> – </a:t>
            </a:r>
          </a:p>
          <a:p>
            <a:pPr lvl="0" algn="r">
              <a:buNone/>
            </a:pPr>
            <a:r>
              <a:rPr lang="ru-RU" sz="2200" dirty="0" smtClean="0"/>
              <a:t>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ресурсам, и инструментов государственной политики, обеспечивающих достижение приоритетов и целей государственной политики в сфере социально-экономического развития и обеспечения национальной безопасности Российской Федерации</a:t>
            </a:r>
          </a:p>
          <a:p>
            <a:endParaRPr lang="ru-RU" dirty="0"/>
          </a:p>
        </p:txBody>
      </p:sp>
      <p:pic>
        <p:nvPicPr>
          <p:cNvPr id="3074" name="Picture 2" descr="https://i.gyazo.com/2e63d6d4f1c6a77293b5ed9116dcce7f.png"/>
          <p:cNvPicPr>
            <a:picLocks noChangeAspect="1" noChangeArrowheads="1"/>
          </p:cNvPicPr>
          <p:nvPr/>
        </p:nvPicPr>
        <p:blipFill>
          <a:blip r:embed="rId2"/>
          <a:srcRect l="5172" t="4438" r="6896"/>
          <a:stretch>
            <a:fillRect/>
          </a:stretch>
        </p:blipFill>
        <p:spPr bwMode="auto">
          <a:xfrm>
            <a:off x="285720" y="285728"/>
            <a:ext cx="1643074" cy="2037411"/>
          </a:xfrm>
          <a:prstGeom prst="rect">
            <a:avLst/>
          </a:prstGeom>
          <a:noFill/>
        </p:spPr>
      </p:pic>
      <p:pic>
        <p:nvPicPr>
          <p:cNvPr id="3076" name="Picture 4" descr="https://i.gyazo.com/b89e6ddf58460c9337fca029ffd6553a.png"/>
          <p:cNvPicPr>
            <a:picLocks noChangeAspect="1" noChangeArrowheads="1"/>
          </p:cNvPicPr>
          <p:nvPr/>
        </p:nvPicPr>
        <p:blipFill>
          <a:blip r:embed="rId3"/>
          <a:srcRect l="7567" t="2874" r="7519" b="5172"/>
          <a:stretch>
            <a:fillRect/>
          </a:stretch>
        </p:blipFill>
        <p:spPr bwMode="auto">
          <a:xfrm>
            <a:off x="357158" y="2928934"/>
            <a:ext cx="1613116" cy="2000264"/>
          </a:xfrm>
          <a:prstGeom prst="rect">
            <a:avLst/>
          </a:prstGeom>
          <a:noFill/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3129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10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0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8" name="Picture 6" descr="https://gyazo.com/5dca9231539e363ca2d4cdb0af7471f1.png"/>
          <p:cNvPicPr>
            <a:picLocks noChangeAspect="1" noChangeArrowheads="1"/>
          </p:cNvPicPr>
          <p:nvPr/>
        </p:nvPicPr>
        <p:blipFill>
          <a:blip r:embed="rId4"/>
          <a:srcRect l="7143" t="6140" r="10714" b="5592"/>
          <a:stretch>
            <a:fillRect/>
          </a:stretch>
        </p:blipFill>
        <p:spPr bwMode="auto">
          <a:xfrm>
            <a:off x="2285984" y="4500570"/>
            <a:ext cx="1670727" cy="2071702"/>
          </a:xfrm>
          <a:prstGeom prst="rect">
            <a:avLst/>
          </a:prstGeom>
          <a:noFill/>
        </p:spPr>
      </p:pic>
      <p:pic>
        <p:nvPicPr>
          <p:cNvPr id="3080" name="Picture 8" descr="https://i.gyazo.com/398caf4d360c3ec89b46ef3c34ea5829.png"/>
          <p:cNvPicPr>
            <a:picLocks noChangeAspect="1" noChangeArrowheads="1"/>
          </p:cNvPicPr>
          <p:nvPr/>
        </p:nvPicPr>
        <p:blipFill>
          <a:blip r:embed="rId5"/>
          <a:srcRect l="7062" t="8475" r="7250" b="3954"/>
          <a:stretch>
            <a:fillRect/>
          </a:stretch>
        </p:blipFill>
        <p:spPr bwMode="auto">
          <a:xfrm>
            <a:off x="4643438" y="3929066"/>
            <a:ext cx="1737557" cy="2071702"/>
          </a:xfrm>
          <a:prstGeom prst="rect">
            <a:avLst/>
          </a:prstGeom>
          <a:noFill/>
        </p:spPr>
      </p:pic>
      <p:pic>
        <p:nvPicPr>
          <p:cNvPr id="3082" name="Picture 10" descr="https://i.gyazo.com/20480c4d1bf817f33e291e3c592b1dc1.png"/>
          <p:cNvPicPr>
            <a:picLocks noChangeAspect="1" noChangeArrowheads="1"/>
          </p:cNvPicPr>
          <p:nvPr/>
        </p:nvPicPr>
        <p:blipFill>
          <a:blip r:embed="rId6"/>
          <a:srcRect l="3741" t="8297" r="6483"/>
          <a:stretch>
            <a:fillRect/>
          </a:stretch>
        </p:blipFill>
        <p:spPr bwMode="auto">
          <a:xfrm>
            <a:off x="7072330" y="4357694"/>
            <a:ext cx="1785950" cy="214314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9caba684a0aaea1eec0403b94b002e2.png"/>
          <p:cNvPicPr>
            <a:picLocks noGrp="1" noChangeAspect="1"/>
          </p:cNvPicPr>
          <p:nvPr>
            <p:ph idx="1"/>
          </p:nvPr>
        </p:nvPicPr>
        <p:blipFill>
          <a:blip r:embed="rId2"/>
          <a:srcRect l="2121" t="4348" r="9883" b="8688"/>
          <a:stretch>
            <a:fillRect/>
          </a:stretch>
        </p:blipFill>
        <p:spPr>
          <a:xfrm>
            <a:off x="5000628" y="642918"/>
            <a:ext cx="3911263" cy="1500198"/>
          </a:xfrm>
        </p:spPr>
      </p:pic>
      <p:pic>
        <p:nvPicPr>
          <p:cNvPr id="34818" name="Picture 2" descr="https://i.gyazo.com/4b789fc3e6f5f623fba9246510308e2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28604"/>
            <a:ext cx="4714908" cy="2013394"/>
          </a:xfrm>
          <a:prstGeom prst="rect">
            <a:avLst/>
          </a:prstGeom>
          <a:noFill/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3129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10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0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20" name="Picture 4" descr="https://gyazo.com/bea45d00af5944593100b7fe028edfa4.png"/>
          <p:cNvPicPr>
            <a:picLocks noChangeAspect="1" noChangeArrowheads="1"/>
          </p:cNvPicPr>
          <p:nvPr/>
        </p:nvPicPr>
        <p:blipFill>
          <a:blip r:embed="rId4"/>
          <a:srcRect l="2371" r="1996"/>
          <a:stretch>
            <a:fillRect/>
          </a:stretch>
        </p:blipFill>
        <p:spPr bwMode="auto">
          <a:xfrm>
            <a:off x="0" y="5214950"/>
            <a:ext cx="9144000" cy="164305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28596" y="2928934"/>
            <a:ext cx="8229600" cy="2000240"/>
          </a:xfrm>
        </p:spPr>
        <p:txBody>
          <a:bodyPr>
            <a:normAutofit fontScale="90000"/>
          </a:bodyPr>
          <a:lstStyle/>
          <a:p>
            <a:pPr lvl="0"/>
            <a:r>
              <a:rPr lang="ru-RU" sz="3200" b="1" dirty="0" smtClean="0"/>
              <a:t>Государственный (муниципальный) долг </a:t>
            </a:r>
            <a:r>
              <a:rPr lang="ru-RU" sz="2200" b="1" dirty="0" smtClean="0"/>
              <a:t>–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 это обязательства, возникающие из государственных заимствований или гарантий по обязательствам третьих лиц, а также другие долговые обязательства, принятые на себя Российской Федерацией, субъектом РФ или муниципальным образованием.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643446"/>
            <a:ext cx="8229600" cy="1828799"/>
          </a:xfrm>
        </p:spPr>
        <p:txBody>
          <a:bodyPr/>
          <a:lstStyle/>
          <a:p>
            <a:pPr lvl="0" algn="ctr">
              <a:buNone/>
            </a:pPr>
            <a:r>
              <a:rPr lang="ru-RU" b="1" dirty="0" smtClean="0"/>
              <a:t>Дотация – </a:t>
            </a:r>
          </a:p>
          <a:p>
            <a:pPr lvl="0" algn="ctr">
              <a:buNone/>
            </a:pPr>
            <a:r>
              <a:rPr lang="ru-RU" sz="2000" dirty="0" smtClean="0"/>
              <a:t>межбюджетный трансферт, предоставляемый на безвозмездной и безвозвратной основе</a:t>
            </a:r>
            <a:r>
              <a:rPr lang="ru-RU" sz="2000" i="1" dirty="0" smtClean="0"/>
              <a:t> </a:t>
            </a:r>
            <a:r>
              <a:rPr lang="ru-RU" sz="2000" dirty="0" smtClean="0"/>
              <a:t>с целью выравнивания бюджетной обеспеченности территорий</a:t>
            </a:r>
            <a:endParaRPr lang="ru-RU" sz="2000" dirty="0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3129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2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2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4" name="Picture 2" descr="https://gyazo.com/08d1178ccc5cb5e208c53bd045430bd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57166"/>
            <a:ext cx="7591425" cy="4229101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3225800"/>
          </a:xfrm>
        </p:spPr>
        <p:txBody>
          <a:bodyPr>
            <a:normAutofit/>
          </a:bodyPr>
          <a:lstStyle/>
          <a:p>
            <a:pPr lvl="0"/>
            <a:r>
              <a:rPr lang="ru-RU" sz="3200" b="1" dirty="0" smtClean="0"/>
              <a:t>Субвенция –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межбюджетный трансферт, предоставляемый бюджетам бюджетной системы РФ в целях финансового обеспечения расходных обязательств, передаваемых от одного уровня власти другому.</a:t>
            </a:r>
            <a:br>
              <a:rPr lang="ru-RU" sz="2000" dirty="0" smtClean="0"/>
            </a:br>
            <a:r>
              <a:rPr lang="ru-RU" sz="3200" b="1" dirty="0" smtClean="0"/>
              <a:t>Субсидия –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межбюджетный трансферт, предоставляемый в целях </a:t>
            </a:r>
            <a:r>
              <a:rPr lang="ru-RU" sz="2000" dirty="0" err="1" smtClean="0"/>
              <a:t>софинансирования</a:t>
            </a:r>
            <a:r>
              <a:rPr lang="ru-RU" sz="2000" dirty="0" smtClean="0"/>
              <a:t> расходных обязательств нижестоящего бюджета, а также денежные средства, имеющие целевое назначение, предоставляемые из бюджетов и внебюджетных фондов юридическим и физическим лицам.</a:t>
            </a:r>
            <a:endParaRPr lang="ru-RU" sz="2000" dirty="0"/>
          </a:p>
        </p:txBody>
      </p:sp>
      <p:pic>
        <p:nvPicPr>
          <p:cNvPr id="37890" name="Picture 2" descr="https://i.gyazo.com/80c702e617ec465a5dcf5204b7e150c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357562"/>
            <a:ext cx="6336326" cy="3307376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2828932"/>
          </a:xfrm>
        </p:spPr>
        <p:txBody>
          <a:bodyPr/>
          <a:lstStyle/>
          <a:p>
            <a:pPr marL="0" lvl="0" indent="19050">
              <a:buNone/>
            </a:pPr>
            <a:r>
              <a:rPr lang="ru-RU" b="1" dirty="0" smtClean="0"/>
              <a:t>Инициативное </a:t>
            </a:r>
            <a:r>
              <a:rPr lang="ru-RU" b="1" dirty="0" err="1" smtClean="0"/>
              <a:t>бюджетирование</a:t>
            </a:r>
            <a:r>
              <a:rPr lang="ru-RU" b="1" dirty="0" smtClean="0"/>
              <a:t> – </a:t>
            </a:r>
          </a:p>
          <a:p>
            <a:pPr marL="0" lvl="0" indent="19050">
              <a:buNone/>
            </a:pPr>
            <a:r>
              <a:rPr lang="ru-RU" sz="2000" dirty="0" smtClean="0"/>
              <a:t>совокупность разнообразных, основанных на гражданской инициативе практик по решению вопросов местного значения при непосредственном участии граждан в определении и выборе объектов расходования бюджетных средств, а также последующем контроле за реализацией отобранных проектов</a:t>
            </a:r>
          </a:p>
          <a:p>
            <a:endParaRPr lang="ru-RU" dirty="0"/>
          </a:p>
        </p:txBody>
      </p:sp>
      <p:pic>
        <p:nvPicPr>
          <p:cNvPr id="4198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3286124"/>
            <a:ext cx="4343653" cy="278608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1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357694"/>
            <a:ext cx="8229600" cy="2257428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b="1" dirty="0" smtClean="0"/>
              <a:t>Бюджет для граждан</a:t>
            </a:r>
            <a:r>
              <a:rPr lang="ru-RU" dirty="0" smtClean="0"/>
              <a:t> – </a:t>
            </a:r>
          </a:p>
          <a:p>
            <a:pPr lvl="0" algn="ctr">
              <a:buNone/>
            </a:pPr>
            <a:r>
              <a:rPr lang="ru-RU" sz="2000" dirty="0" smtClean="0"/>
              <a:t>документ либо информационный ресурс, разрабатываемый для ознакомления граждан с основными целями, задачами и приоритетными направлениями бюджетной политики, обоснованиями бюджетных расходов, планируемыми и достигнутыми результатами использования бюджетных средств</a:t>
            </a:r>
            <a:endParaRPr lang="ru-RU" sz="2000" dirty="0"/>
          </a:p>
        </p:txBody>
      </p:sp>
      <p:pic>
        <p:nvPicPr>
          <p:cNvPr id="43010" name="Picture 2" descr="https://i.gyazo.com/6e887aff51e219bbb7f1b655113fdf0a.png"/>
          <p:cNvPicPr>
            <a:picLocks noChangeAspect="1" noChangeArrowheads="1"/>
          </p:cNvPicPr>
          <p:nvPr/>
        </p:nvPicPr>
        <p:blipFill>
          <a:blip r:embed="rId2"/>
          <a:srcRect b="11202"/>
          <a:stretch>
            <a:fillRect/>
          </a:stretch>
        </p:blipFill>
        <p:spPr bwMode="auto">
          <a:xfrm>
            <a:off x="857224" y="0"/>
            <a:ext cx="7643834" cy="438304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2725734"/>
          </a:xfrm>
        </p:spPr>
        <p:txBody>
          <a:bodyPr>
            <a:normAutofit/>
          </a:bodyPr>
          <a:lstStyle/>
          <a:p>
            <a:pPr lvl="0"/>
            <a:r>
              <a:rPr lang="ru-RU" sz="3200" b="1" dirty="0" smtClean="0"/>
              <a:t>«Электронный бюджет» –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000" dirty="0" smtClean="0"/>
              <a:t>это государственная интегрированная информационная система управления общественными финансами, предназначенная для обеспечения прозрачности деятельности государственных органов и органов управления государственными внебюджетными фондами, органов местного самоуправления, государственных и муниципальных учреждений</a:t>
            </a:r>
            <a:endParaRPr lang="ru-RU" sz="2000" dirty="0"/>
          </a:p>
        </p:txBody>
      </p:sp>
      <p:pic>
        <p:nvPicPr>
          <p:cNvPr id="4" name="Содержимое 3" descr="0485e79f79288f43daf47dda61f3045c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857496"/>
            <a:ext cx="9144000" cy="4000504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22860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Финансовые органы</a:t>
            </a:r>
            <a:r>
              <a:rPr lang="ru-RU" dirty="0" smtClean="0"/>
              <a:t> – </a:t>
            </a:r>
          </a:p>
          <a:p>
            <a:pPr algn="ctr">
              <a:buNone/>
            </a:pPr>
            <a:r>
              <a:rPr lang="ru-RU" sz="2000" dirty="0" smtClean="0"/>
              <a:t>Министерство финансов РФ, органы исполнительной власти субъектов РФ, осуществляющие составление и организацию исполнения бюджетов субъектов РФ, органы местных администраций муниципальных образований, осуществляющие составление и организацию исполнения местных бюджетов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85786" y="4714884"/>
            <a:ext cx="792961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ru-RU" sz="3200" b="1" dirty="0" smtClean="0"/>
              <a:t>Министерство финансов РФ </a:t>
            </a:r>
            <a:r>
              <a:rPr lang="ru-RU" sz="3200" dirty="0" smtClean="0"/>
              <a:t>– </a:t>
            </a:r>
          </a:p>
          <a:p>
            <a:pPr lvl="0" algn="ctr">
              <a:buNone/>
            </a:pPr>
            <a:r>
              <a:rPr lang="ru-RU" sz="2000" dirty="0" smtClean="0"/>
              <a:t>федеральное министерство РФ, обеспечивающее проведение единой финансовой политики, а также осуществляющее общее руководство в области организации финансов в Российской Федерации</a:t>
            </a:r>
          </a:p>
          <a:p>
            <a:endParaRPr lang="ru-RU" dirty="0"/>
          </a:p>
        </p:txBody>
      </p:sp>
      <p:pic>
        <p:nvPicPr>
          <p:cNvPr id="40962" name="Picture 2" descr="https://i.gyazo.com/78ff26deff2d717b7fc756d1131dd8b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714620"/>
            <a:ext cx="6216657" cy="157162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272573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Облигация федерального займа –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000" dirty="0" smtClean="0"/>
              <a:t>государственная именная купонная ценная бумага, имеющая срок обращения более 1 года и предоставляющая право владельцу на получение процентного дохода, начисляемого к номинальной стоимости облигаций, и суммы основного долга (номинальной стоимости или иного имущественного эквивалента), выплачиваемого при погашении облигации</a:t>
            </a:r>
            <a:endParaRPr lang="ru-RU" sz="2000" dirty="0"/>
          </a:p>
        </p:txBody>
      </p:sp>
      <p:pic>
        <p:nvPicPr>
          <p:cNvPr id="4" name="Содержимое 3" descr="02228a84307d18169820c3d34e1fa8e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714620"/>
            <a:ext cx="8358246" cy="3811012"/>
          </a:xfrm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5500726" cy="3571900"/>
          </a:xfrm>
        </p:spPr>
        <p:txBody>
          <a:bodyPr>
            <a:normAutofit/>
          </a:bodyPr>
          <a:lstStyle/>
          <a:p>
            <a:pPr marL="0" indent="12700">
              <a:buNone/>
            </a:pPr>
            <a:r>
              <a:rPr lang="ru-RU" b="1" dirty="0" smtClean="0"/>
              <a:t>Казначейство России – </a:t>
            </a:r>
          </a:p>
          <a:p>
            <a:pPr marL="0" indent="12700">
              <a:buNone/>
            </a:pPr>
            <a:r>
              <a:rPr lang="ru-RU" sz="2000" dirty="0" smtClean="0"/>
              <a:t>федеральный орган исполнительной власти, осуществляющий обеспечение исполнения федерального бюджета, кассовое обслуживание исполнения бюджетов бюджетной системы РФ, предварительный и текущий контроль за ведением операций со средствами бюджета, контроль и надзор в финансово-бюджетной сфере, внешний контроль качества работы аудиторских организаций</a:t>
            </a:r>
            <a:endParaRPr lang="ru-RU" sz="2000" dirty="0"/>
          </a:p>
        </p:txBody>
      </p:sp>
      <p:pic>
        <p:nvPicPr>
          <p:cNvPr id="45058" name="Picture 2" descr="http://www.roskazna.ru/layout/images/ico/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714356"/>
            <a:ext cx="2011377" cy="218101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4214818"/>
            <a:ext cx="52864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None/>
            </a:pPr>
            <a:r>
              <a:rPr lang="ru-RU" sz="3200" b="1" dirty="0" smtClean="0"/>
              <a:t>Счетная палата РФ – </a:t>
            </a:r>
          </a:p>
          <a:p>
            <a:pPr lvl="0">
              <a:buNone/>
            </a:pPr>
            <a:r>
              <a:rPr lang="ru-RU" sz="2000" dirty="0" smtClean="0"/>
              <a:t>постоянно действующий высший орган внешнего государственного аудита, подотчетный Федеральному Собранию РФ</a:t>
            </a:r>
          </a:p>
          <a:p>
            <a:endParaRPr lang="ru-RU" dirty="0"/>
          </a:p>
        </p:txBody>
      </p:sp>
      <p:pic>
        <p:nvPicPr>
          <p:cNvPr id="7" name="Picture 2" descr="https://i.gyazo.com/29d030d1cfc3f11bc05848ec3261db2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4071942"/>
            <a:ext cx="2125524" cy="178348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19749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Резервный фонд – </a:t>
            </a:r>
          </a:p>
          <a:p>
            <a:pPr algn="ctr">
              <a:buNone/>
            </a:pPr>
            <a:r>
              <a:rPr lang="ru-RU" sz="2000" dirty="0" smtClean="0"/>
              <a:t>часть средств федерального бюджета, подлежащих обособленному учету, управлению и использованию в целях обеспечения сбалансированности (покрытия дефицита) федерального бюджета</a:t>
            </a:r>
          </a:p>
          <a:p>
            <a:pPr algn="ctr">
              <a:buNone/>
            </a:pPr>
            <a:endParaRPr lang="ru-RU" sz="2000" dirty="0" smtClean="0"/>
          </a:p>
          <a:p>
            <a:pPr algn="ctr">
              <a:buNone/>
            </a:pPr>
            <a:r>
              <a:rPr lang="ru-RU" b="1" dirty="0" smtClean="0"/>
              <a:t>Фонд национального благосостояния –</a:t>
            </a:r>
          </a:p>
          <a:p>
            <a:pPr algn="ctr">
              <a:buNone/>
            </a:pPr>
            <a:r>
              <a:rPr lang="ru-RU" sz="2400" dirty="0" smtClean="0"/>
              <a:t> </a:t>
            </a:r>
            <a:r>
              <a:rPr lang="ru-RU" sz="2000" dirty="0" smtClean="0"/>
              <a:t>часть средств федерального бюджета, подлежащих обособленному учету и управлению в целях обеспечения </a:t>
            </a:r>
            <a:r>
              <a:rPr lang="ru-RU" sz="2000" dirty="0" err="1" smtClean="0"/>
              <a:t>софинансирования</a:t>
            </a:r>
            <a:r>
              <a:rPr lang="ru-RU" sz="2000" dirty="0" smtClean="0"/>
              <a:t> добровольных пенсионных накоплений граждан РФ, а также обеспечения сбалансированности (покрытия дефицита) бюджета Пенсионного фонда</a:t>
            </a:r>
            <a:endParaRPr lang="ru-RU" sz="2000" dirty="0"/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0"/>
            <a:ext cx="3129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0" name="Picture 2" descr="https://gyazo.com/9bf8f083e54c7414572d5c9080846d9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5000636"/>
            <a:ext cx="1419230" cy="1419232"/>
          </a:xfrm>
          <a:prstGeom prst="rect">
            <a:avLst/>
          </a:prstGeom>
          <a:noFill/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0"/>
            <a:ext cx="3129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2" name="Picture 4" descr="https://gyazo.com/ad23e5dcada6abe6966fa2ce75a65ca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5357826"/>
            <a:ext cx="1818158" cy="842966"/>
          </a:xfrm>
          <a:prstGeom prst="rect">
            <a:avLst/>
          </a:prstGeom>
          <a:noFill/>
        </p:spPr>
      </p:pic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0" y="0"/>
            <a:ext cx="3129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sz="5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5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4" name="Picture 6" descr="https://gyazo.com/cf4a9ff7329ff5211a4d23612fd6b30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18" y="5000636"/>
            <a:ext cx="1562548" cy="152703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6715172" cy="6000792"/>
          </a:xfrm>
        </p:spPr>
        <p:txBody>
          <a:bodyPr>
            <a:normAutofit/>
          </a:bodyPr>
          <a:lstStyle/>
          <a:p>
            <a:pPr marL="0" lvl="0" indent="12700">
              <a:buNone/>
            </a:pPr>
            <a:r>
              <a:rPr lang="ru-RU" b="1" dirty="0" smtClean="0"/>
              <a:t>Фонд социального страхования РФ – </a:t>
            </a:r>
          </a:p>
          <a:p>
            <a:pPr marL="0" lvl="0" indent="12700">
              <a:buNone/>
            </a:pPr>
            <a:r>
              <a:rPr lang="ru-RU" sz="2000" dirty="0" smtClean="0"/>
              <a:t>государственный внебюджетный фонд, образованный в целях управления средствами государственного социального страхования Российской Федерации</a:t>
            </a:r>
            <a:endParaRPr lang="ru-RU" sz="2000" b="1" dirty="0" smtClean="0"/>
          </a:p>
          <a:p>
            <a:pPr marL="0" lvl="0" indent="12700">
              <a:buNone/>
            </a:pPr>
            <a:r>
              <a:rPr lang="ru-RU" b="1" dirty="0" smtClean="0"/>
              <a:t>Фонд обязательного медицинского страхования РФ – </a:t>
            </a:r>
          </a:p>
          <a:p>
            <a:pPr marL="0" lvl="0" indent="12700">
              <a:buNone/>
            </a:pPr>
            <a:r>
              <a:rPr lang="ru-RU" sz="2000" dirty="0" smtClean="0"/>
              <a:t>государственный внебюджетный фонд, образованный в целях реализации государственной политики в области обязательного медицинского страхования граждан как составной части государственного социального страхования в РФ</a:t>
            </a:r>
            <a:endParaRPr lang="ru-RU" sz="2000" b="1" dirty="0" smtClean="0"/>
          </a:p>
          <a:p>
            <a:pPr marL="0" lvl="0" indent="12700">
              <a:buNone/>
            </a:pPr>
            <a:r>
              <a:rPr lang="ru-RU" b="1" dirty="0" smtClean="0"/>
              <a:t>Пенсионный фонд РФ – </a:t>
            </a:r>
          </a:p>
          <a:p>
            <a:pPr marL="0" lvl="0" indent="12700">
              <a:buNone/>
            </a:pPr>
            <a:r>
              <a:rPr lang="ru-RU" sz="2000" dirty="0" smtClean="0"/>
              <a:t>государственный внебюджетный фонд, образованный в целях государственного управления финансами пенсионного обеспечения в Российской Федерации</a:t>
            </a:r>
          </a:p>
          <a:p>
            <a:endParaRPr lang="ru-RU" dirty="0" smtClean="0"/>
          </a:p>
        </p:txBody>
      </p:sp>
      <p:pic>
        <p:nvPicPr>
          <p:cNvPr id="47108" name="Picture 4" descr="Картинки по запросу государственный внебюджетный фон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857760"/>
            <a:ext cx="2220640" cy="1285884"/>
          </a:xfrm>
          <a:prstGeom prst="rect">
            <a:avLst/>
          </a:prstGeom>
          <a:noFill/>
        </p:spPr>
      </p:pic>
      <p:pic>
        <p:nvPicPr>
          <p:cNvPr id="47110" name="Picture 6" descr="Картинки по запросу фом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2571744"/>
            <a:ext cx="2147789" cy="1382768"/>
          </a:xfrm>
          <a:prstGeom prst="rect">
            <a:avLst/>
          </a:prstGeom>
          <a:noFill/>
        </p:spPr>
      </p:pic>
      <p:pic>
        <p:nvPicPr>
          <p:cNvPr id="47112" name="Picture 8" descr="Картинки по запросу фсс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428604"/>
            <a:ext cx="2071662" cy="165733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  <p:pic>
        <p:nvPicPr>
          <p:cNvPr id="50178" name="Picture 2" descr="Картинки по запросу минфин р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2857496"/>
            <a:ext cx="2441574" cy="297465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769</Words>
  <Application>Microsoft Office PowerPoint</Application>
  <PresentationFormat>Экран (4:3)</PresentationFormat>
  <Paragraphs>71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Словарь популярных бюджетных терминов для граждан</vt:lpstr>
      <vt:lpstr>Презентация PowerPoint</vt:lpstr>
      <vt:lpstr>Презентация PowerPoint</vt:lpstr>
      <vt:lpstr>Бюджет консолидированный –  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 </vt:lpstr>
      <vt:lpstr>Презентация PowerPoint</vt:lpstr>
      <vt:lpstr>Презентация PowerPoint</vt:lpstr>
      <vt:lpstr>Исполнение бюджета –  этап бюджетного процесса, который состоит в организации процесса получения доходов бюджета и осуществлении расходов, предусмотренных в законе (решении) о бюджете </vt:lpstr>
      <vt:lpstr>Закон о бюджете –  нормативный правовой акт, устанавливающий состав доходов, расходов и источников финансирования дефицита бюджета территории на определенный период.    Финансовый год –  период, на который устанавливается бюджет</vt:lpstr>
      <vt:lpstr>Доходы бюджета –  поступающие в бюджет денежные средства, за исключением средств, являющихся источниками финансирования дефицита бюджета. </vt:lpstr>
      <vt:lpstr>Презентация PowerPoint</vt:lpstr>
      <vt:lpstr>Презентация PowerPoint</vt:lpstr>
      <vt:lpstr>Государственный (муниципальный) долг –  это обязательства, возникающие из государственных заимствований или гарантий по обязательствам третьих лиц, а также другие долговые обязательства, принятые на себя Российской Федерацией, субъектом РФ или муниципальным образованием. </vt:lpstr>
      <vt:lpstr>Презентация PowerPoint</vt:lpstr>
      <vt:lpstr>Субвенция –  межбюджетный трансферт, предоставляемый бюджетам бюджетной системы РФ в целях финансового обеспечения расходных обязательств, передаваемых от одного уровня власти другому. Субсидия –  межбюджетный трансферт, предоставляемый в целях софинансирования расходных обязательств нижестоящего бюджета, а также денежные средства, имеющие целевое назначение, предоставляемые из бюджетов и внебюджетных фондов юридическим и физическим лицам.</vt:lpstr>
      <vt:lpstr>Презентация PowerPoint</vt:lpstr>
      <vt:lpstr>Презентация PowerPoint</vt:lpstr>
      <vt:lpstr>«Электронный бюджет» –  это государственная интегрированная информационная система управления общественными финансами, предназначенная для обеспечения прозрачности деятельности государственных органов и органов управления государственными внебюджетными фондами, органов местного самоуправления, государственных и муниципальных учреждений</vt:lpstr>
      <vt:lpstr>Презентация PowerPoint</vt:lpstr>
      <vt:lpstr>Облигация федерального займа –  государственная именная купонная ценная бумага, имеющая срок обращения более 1 года и предоставляющая право владельцу на получение процентного дохода, начисляемого к номинальной стоимости облигаций, и суммы основного долга (номинальной стоимости или иного имущественного эквивалента), выплачиваемого при погашении облигации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Библиотека - Угрюмова Елена Борисовна</cp:lastModifiedBy>
  <cp:revision>98</cp:revision>
  <dcterms:created xsi:type="dcterms:W3CDTF">2017-05-10T16:25:46Z</dcterms:created>
  <dcterms:modified xsi:type="dcterms:W3CDTF">2018-11-09T14:48:12Z</dcterms:modified>
</cp:coreProperties>
</file>