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58" r:id="rId5"/>
    <p:sldId id="264" r:id="rId6"/>
    <p:sldId id="263" r:id="rId7"/>
    <p:sldId id="262" r:id="rId8"/>
    <p:sldId id="261" r:id="rId9"/>
    <p:sldId id="269" r:id="rId10"/>
    <p:sldId id="273" r:id="rId11"/>
    <p:sldId id="272" r:id="rId12"/>
    <p:sldId id="271" r:id="rId13"/>
    <p:sldId id="270" r:id="rId14"/>
    <p:sldId id="268" r:id="rId15"/>
    <p:sldId id="276" r:id="rId16"/>
    <p:sldId id="267" r:id="rId17"/>
    <p:sldId id="266" r:id="rId18"/>
    <p:sldId id="265" r:id="rId19"/>
    <p:sldId id="275" r:id="rId20"/>
    <p:sldId id="274" r:id="rId21"/>
    <p:sldId id="277" r:id="rId22"/>
    <p:sldId id="278" r:id="rId23"/>
    <p:sldId id="282" r:id="rId24"/>
    <p:sldId id="279" r:id="rId25"/>
    <p:sldId id="281" r:id="rId26"/>
    <p:sldId id="280"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5" autoAdjust="0"/>
    <p:restoredTop sz="94434" autoAdjust="0"/>
  </p:normalViewPr>
  <p:slideViewPr>
    <p:cSldViewPr snapToGrid="0">
      <p:cViewPr varScale="1">
        <p:scale>
          <a:sx n="76" d="100"/>
          <a:sy n="76" d="100"/>
        </p:scale>
        <p:origin x="-96" y="-8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3">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ru-RU" smtClean="0"/>
              <a:t>Образец заголовка</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BA32CE1D-27D6-48E0-A2B3-C9315AF1F0A2}" type="datetimeFigureOut">
              <a:rPr lang="ru-RU" smtClean="0"/>
              <a:t>09.11.2018</a:t>
            </a:fld>
            <a:endParaRPr lang="ru-RU"/>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ru-RU"/>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0D2EC04-D9B7-42AE-B57B-0C25EBF284BD}" type="slidenum">
              <a:rPr lang="ru-RU" smtClean="0"/>
              <a:t>‹#›</a:t>
            </a:fld>
            <a:endParaRPr lang="ru-RU"/>
          </a:p>
        </p:txBody>
      </p:sp>
    </p:spTree>
    <p:extLst>
      <p:ext uri="{BB962C8B-B14F-4D97-AF65-F5344CB8AC3E}">
        <p14:creationId xmlns:p14="http://schemas.microsoft.com/office/powerpoint/2010/main" val="4246820301"/>
      </p:ext>
    </p:extLst>
  </p:cSld>
  <p:clrMapOvr>
    <a:overrideClrMapping bg1="lt1" tx1="dk1" bg2="lt2" tx2="dk2" accent1="accent1" accent2="accent2" accent3="accent3" accent4="accent4" accent5="accent5" accent6="accent6" hlink="hlink" folHlink="folHlink"/>
  </p:clrMapOvr>
  <p:transition spd="med">
    <p:circle/>
    <p:sndAc>
      <p:stSnd>
        <p:snd r:embed="rId1" name="arrow.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A32CE1D-27D6-48E0-A2B3-C9315AF1F0A2}" type="datetimeFigureOut">
              <a:rPr lang="ru-RU" smtClean="0"/>
              <a:t>09.11.2018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1781377142"/>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3">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A32CE1D-27D6-48E0-A2B3-C9315AF1F0A2}" type="datetimeFigureOut">
              <a:rPr lang="ru-RU" smtClean="0"/>
              <a:t>09.11.2018</a:t>
            </a:fld>
            <a:endParaRPr lang="ru-RU"/>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ru-RU"/>
          </a:p>
        </p:txBody>
      </p:sp>
      <p:sp>
        <p:nvSpPr>
          <p:cNvPr id="6" name="Slide Number Placeholder 5"/>
          <p:cNvSpPr>
            <a:spLocks noGrp="1"/>
          </p:cNvSpPr>
          <p:nvPr>
            <p:ph type="sldNum" sz="quarter" idx="12"/>
          </p:nvPr>
        </p:nvSpPr>
        <p:spPr>
          <a:xfrm>
            <a:off x="8604504" y="5211060"/>
            <a:ext cx="2112264" cy="228600"/>
          </a:xfrm>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2365820648"/>
      </p:ext>
    </p:extLst>
  </p:cSld>
  <p:clrMapOvr>
    <a:overrideClrMapping bg1="lt1" tx1="dk1" bg2="lt2" tx2="dk2" accent1="accent1" accent2="accent2" accent3="accent3" accent4="accent4" accent5="accent5" accent6="accent6" hlink="hlink" folHlink="folHlink"/>
  </p:clrMapOvr>
  <p:transition spd="med">
    <p:circle/>
    <p:sndAc>
      <p:stSnd>
        <p:snd r:embed="rId1" name="arrow.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A32CE1D-27D6-48E0-A2B3-C9315AF1F0A2}" type="datetimeFigureOut">
              <a:rPr lang="ru-RU" smtClean="0"/>
              <a:t>09.11.2018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3197165519"/>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A32CE1D-27D6-48E0-A2B3-C9315AF1F0A2}" type="datetimeFigureOut">
              <a:rPr lang="ru-RU" smtClean="0"/>
              <a:t>09.11.2018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2251084203"/>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A32CE1D-27D6-48E0-A2B3-C9315AF1F0A2}" type="datetimeFigureOut">
              <a:rPr lang="ru-RU" smtClean="0"/>
              <a:t>09.11.2018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2125827740"/>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2CE1D-27D6-48E0-A2B3-C9315AF1F0A2}" type="datetimeFigureOut">
              <a:rPr lang="ru-RU" smtClean="0"/>
              <a:t>09.11.2018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2566805446"/>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ru-RU" smtClean="0"/>
              <a:t>Образец заголовка</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BA32CE1D-27D6-48E0-A2B3-C9315AF1F0A2}" type="datetimeFigureOut">
              <a:rPr lang="ru-RU" smtClean="0"/>
              <a:t>09.11.2018</a:t>
            </a:fld>
            <a:endParaRPr lang="ru-RU"/>
          </a:p>
        </p:txBody>
      </p:sp>
      <p:sp>
        <p:nvSpPr>
          <p:cNvPr id="9" name="Footer Placeholder 8"/>
          <p:cNvSpPr>
            <a:spLocks noGrp="1"/>
          </p:cNvSpPr>
          <p:nvPr>
            <p:ph type="ftr" sz="quarter" idx="11"/>
          </p:nvPr>
        </p:nvSpPr>
        <p:spPr/>
        <p:txBody>
          <a:bodyPr/>
          <a:lstStyle>
            <a:lvl1pPr algn="r">
              <a:defRPr/>
            </a:lvl1pPr>
          </a:lstStyle>
          <a:p>
            <a:endParaRPr lang="ru-RU"/>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0D2EC04-D9B7-42AE-B57B-0C25EBF284BD}" type="slidenum">
              <a:rPr lang="ru-RU" smtClean="0"/>
              <a:t>‹#›</a:t>
            </a:fld>
            <a:endParaRPr lang="ru-RU"/>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54051001"/>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A32CE1D-27D6-48E0-A2B3-C9315AF1F0A2}" type="datetimeFigureOut">
              <a:rPr lang="ru-RU" smtClean="0"/>
              <a:t>09.11.2018</a:t>
            </a:fld>
            <a:endParaRPr lang="ru-RU"/>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ru-RU"/>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0D2EC04-D9B7-42AE-B57B-0C25EBF284BD}" type="slidenum">
              <a:rPr lang="ru-RU" smtClean="0"/>
              <a:t>‹#›</a:t>
            </a:fld>
            <a:endParaRPr lang="ru-RU"/>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0456302"/>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32CE1D-27D6-48E0-A2B3-C9315AF1F0A2}" type="datetimeFigureOut">
              <a:rPr lang="ru-RU" smtClean="0"/>
              <a:t>09.11.2018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2709493383"/>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32CE1D-27D6-48E0-A2B3-C9315AF1F0A2}" type="datetimeFigureOut">
              <a:rPr lang="ru-RU" smtClean="0"/>
              <a:t>09.11.2018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D2EC04-D9B7-42AE-B57B-0C25EBF284BD}" type="slidenum">
              <a:rPr lang="ru-RU" smtClean="0"/>
              <a:t>‹#›</a:t>
            </a:fld>
            <a:endParaRPr lang="ru-RU"/>
          </a:p>
        </p:txBody>
      </p:sp>
    </p:spTree>
    <p:extLst>
      <p:ext uri="{BB962C8B-B14F-4D97-AF65-F5344CB8AC3E}">
        <p14:creationId xmlns:p14="http://schemas.microsoft.com/office/powerpoint/2010/main" val="3938167478"/>
      </p:ext>
    </p:extLst>
  </p:cSld>
  <p:clrMapOvr>
    <a:masterClrMapping/>
  </p:clrMapOvr>
  <p:transition spd="med">
    <p:circle/>
    <p:sndAc>
      <p:stSnd>
        <p:snd r:embed="rId1" name="arrow.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BA32CE1D-27D6-48E0-A2B3-C9315AF1F0A2}" type="datetimeFigureOut">
              <a:rPr lang="ru-RU" smtClean="0"/>
              <a:t>09.11.2018</a:t>
            </a:fld>
            <a:endParaRPr lang="ru-RU"/>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0D2EC04-D9B7-42AE-B57B-0C25EBF284BD}" type="slidenum">
              <a:rPr lang="ru-RU" smtClean="0"/>
              <a:t>‹#›</a:t>
            </a:fld>
            <a:endParaRPr lang="ru-RU"/>
          </a:p>
        </p:txBody>
      </p:sp>
    </p:spTree>
    <p:extLst>
      <p:ext uri="{BB962C8B-B14F-4D97-AF65-F5344CB8AC3E}">
        <p14:creationId xmlns:p14="http://schemas.microsoft.com/office/powerpoint/2010/main" val="12581398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circle/>
    <p:sndAc>
      <p:stSnd>
        <p:snd r:embed="rId13" name="arrow.wav"/>
      </p:stSnd>
    </p:sndAc>
  </p:transition>
  <p:timing>
    <p:tnLst>
      <p:par>
        <p:cTn id="1" dur="indefinite" restart="never" nodeType="tmRoot"/>
      </p:par>
    </p:tnLst>
  </p:timing>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5.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5.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audio" Target="../media/audio1.wav"/><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4.jp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audio" Target="../media/audio1.wav"/><Relationship Id="rId1" Type="http://schemas.openxmlformats.org/officeDocument/2006/relationships/slideLayout" Target="../slideLayouts/slideLayout5.xml"/><Relationship Id="rId6" Type="http://schemas.openxmlformats.org/officeDocument/2006/relationships/image" Target="../media/image25.jpg"/><Relationship Id="rId5" Type="http://schemas.openxmlformats.org/officeDocument/2006/relationships/image" Target="../media/image5.pn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audio" Target="../media/audio1.wav"/><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audio" Target="../media/audio1.wav"/><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4000"/>
            <a:lum/>
          </a:blip>
          <a:srcRect/>
          <a:stretch>
            <a:fillRect t="-19000" r="4000" b="-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1999" y="1067872"/>
            <a:ext cx="9068586" cy="2590800"/>
          </a:xfrm>
          <a:noFill/>
          <a:ln>
            <a:noFill/>
          </a:ln>
        </p:spPr>
        <p:txBody>
          <a:bodyPr/>
          <a:lstStyle/>
          <a:p>
            <a:r>
              <a:rPr lang="ru-RU" sz="4000" b="1" spc="80" dirty="0">
                <a:solidFill>
                  <a:schemeClr val="tx1"/>
                </a:solidFill>
                <a:latin typeface="Times New Roman" panose="02020603050405020304" pitchFamily="18" charset="0"/>
                <a:cs typeface="Times New Roman" panose="02020603050405020304" pitchFamily="18" charset="0"/>
              </a:rPr>
              <a:t>ПРОЕКТ- </a:t>
            </a:r>
            <a:r>
              <a:rPr lang="ru-RU" sz="4000" b="1" spc="80" dirty="0" smtClean="0">
                <a:solidFill>
                  <a:schemeClr val="tx1"/>
                </a:solidFill>
                <a:latin typeface="Times New Roman" panose="02020603050405020304" pitchFamily="18" charset="0"/>
                <a:cs typeface="Times New Roman" panose="02020603050405020304" pitchFamily="18" charset="0"/>
              </a:rPr>
              <a:t>ИГРА В ВОПРОСАХ И ОТВЕТАХ «БЮДЖЕТНАЯ </a:t>
            </a:r>
            <a:r>
              <a:rPr lang="ru-RU" sz="4000" b="1" spc="80" dirty="0">
                <a:solidFill>
                  <a:schemeClr val="tx1"/>
                </a:solidFill>
                <a:latin typeface="Times New Roman" panose="02020603050405020304" pitchFamily="18" charset="0"/>
                <a:cs typeface="Times New Roman" panose="02020603050405020304" pitchFamily="18" charset="0"/>
              </a:rPr>
              <a:t>ТЕРМИНОЛОГИЯ – ЭТО ПРОСТО И ИНТЕРЕСНО!»</a:t>
            </a:r>
          </a:p>
        </p:txBody>
      </p:sp>
      <p:sp>
        <p:nvSpPr>
          <p:cNvPr id="4" name="Подзаголовок 3"/>
          <p:cNvSpPr>
            <a:spLocks noGrp="1"/>
          </p:cNvSpPr>
          <p:nvPr>
            <p:ph type="subTitle" idx="1"/>
          </p:nvPr>
        </p:nvSpPr>
        <p:spPr>
          <a:xfrm>
            <a:off x="2987851" y="3962935"/>
            <a:ext cx="9070848" cy="839755"/>
          </a:xfrm>
          <a:noFill/>
          <a:ln>
            <a:noFill/>
          </a:ln>
        </p:spPr>
        <p:txBody>
          <a:bodyPr>
            <a:noAutofit/>
          </a:bodyPr>
          <a:lstStyle/>
          <a:p>
            <a:pPr algn="r"/>
            <a:r>
              <a:rPr lang="ru-RU" sz="4000" dirty="0" smtClean="0">
                <a:latin typeface="Times New Roman" panose="02020603050405020304" pitchFamily="18" charset="0"/>
                <a:cs typeface="Times New Roman" panose="02020603050405020304" pitchFamily="18" charset="0"/>
              </a:rPr>
              <a:t>Номинация: «</a:t>
            </a:r>
            <a:r>
              <a:rPr lang="ru-RU" sz="4000" dirty="0" smtClean="0">
                <a:solidFill>
                  <a:schemeClr val="tx1"/>
                </a:solidFill>
                <a:latin typeface="Times New Roman" panose="02020603050405020304" pitchFamily="18" charset="0"/>
                <a:cs typeface="Times New Roman" panose="02020603050405020304" pitchFamily="18" charset="0"/>
              </a:rPr>
              <a:t>Популярный </a:t>
            </a:r>
            <a:r>
              <a:rPr lang="ru-RU" sz="4000" dirty="0">
                <a:solidFill>
                  <a:schemeClr val="tx1"/>
                </a:solidFill>
                <a:latin typeface="Times New Roman" panose="02020603050405020304" pitchFamily="18" charset="0"/>
                <a:cs typeface="Times New Roman" panose="02020603050405020304" pitchFamily="18" charset="0"/>
              </a:rPr>
              <a:t>словарь бюджетных терминов</a:t>
            </a:r>
            <a:r>
              <a:rPr lang="ru-RU" sz="4000" dirty="0" smtClean="0">
                <a:solidFill>
                  <a:schemeClr val="tx1"/>
                </a:solidFill>
                <a:latin typeface="Times New Roman" panose="02020603050405020304" pitchFamily="18" charset="0"/>
                <a:cs typeface="Times New Roman" panose="02020603050405020304" pitchFamily="18" charset="0"/>
              </a:rPr>
              <a:t>»</a:t>
            </a:r>
          </a:p>
          <a:p>
            <a:pPr algn="r"/>
            <a:r>
              <a:rPr lang="ru-RU" sz="4000" dirty="0" smtClean="0">
                <a:solidFill>
                  <a:schemeClr val="tx1"/>
                </a:solidFill>
                <a:latin typeface="Times New Roman" panose="02020603050405020304" pitchFamily="18" charset="0"/>
                <a:cs typeface="Times New Roman" panose="02020603050405020304" pitchFamily="18" charset="0"/>
              </a:rPr>
              <a:t>Выполнила: Студентка ФК-1407</a:t>
            </a:r>
          </a:p>
          <a:p>
            <a:pPr algn="r"/>
            <a:r>
              <a:rPr lang="ru-RU" sz="4000" dirty="0" smtClean="0">
                <a:solidFill>
                  <a:schemeClr val="tx1"/>
                </a:solidFill>
                <a:latin typeface="Times New Roman" panose="02020603050405020304" pitchFamily="18" charset="0"/>
                <a:cs typeface="Times New Roman" panose="02020603050405020304" pitchFamily="18" charset="0"/>
              </a:rPr>
              <a:t>Срмикян К.С.</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6991241"/>
      </p:ext>
    </p:extLst>
  </p:cSld>
  <p:clrMapOvr>
    <a:masterClrMapping/>
  </p:clrMapOvr>
  <p:transition spd="med">
    <p:circle/>
    <p:sndAc>
      <p:stSnd>
        <p:snd r:embed="rId2"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8692" y="440887"/>
            <a:ext cx="10932184" cy="1094955"/>
          </a:xfrm>
        </p:spPr>
        <p:txBody>
          <a:bodyPr>
            <a:noAutofit/>
          </a:bodyPr>
          <a:lstStyle/>
          <a:p>
            <a:pPr algn="just">
              <a:lnSpc>
                <a:spcPct val="100000"/>
              </a:lnSpc>
            </a:pPr>
            <a:r>
              <a:rPr lang="ru-RU" sz="1600" b="1" dirty="0" smtClean="0">
                <a:latin typeface="Times New Roman" panose="02020603050405020304" pitchFamily="18" charset="0"/>
                <a:cs typeface="Times New Roman" panose="02020603050405020304" pitchFamily="18" charset="0"/>
              </a:rPr>
              <a:t>ВОПРОС:</a:t>
            </a:r>
            <a:r>
              <a:rPr lang="ru-RU" sz="1800" b="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обязательный</a:t>
            </a:r>
            <a:r>
              <a:rPr lang="ru-RU" sz="1800" dirty="0">
                <a:latin typeface="Times New Roman" panose="02020603050405020304" pitchFamily="18" charset="0"/>
                <a:cs typeface="Times New Roman" panose="02020603050405020304" pitchFamily="18" charset="0"/>
              </a:rPr>
              <a:t>, индивидуально безвозмездный платеж, взимаемый с организаций и физических лиц в форме отчуждения принадлежащих им на праве собственности, хозяйственного ведения или оперативного управления денежных средств в целях финансового обеспечения деятельности государства и (или) муниципальных </a:t>
            </a:r>
            <a:r>
              <a:rPr lang="ru-RU" sz="1800" dirty="0" smtClean="0">
                <a:latin typeface="Times New Roman" panose="02020603050405020304" pitchFamily="18" charset="0"/>
                <a:cs typeface="Times New Roman" panose="02020603050405020304" pitchFamily="18" charset="0"/>
              </a:rPr>
              <a:t>образований </a:t>
            </a:r>
            <a:r>
              <a:rPr lang="ru-RU" sz="1600"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ЭТО?</a:t>
            </a:r>
            <a:endParaRPr lang="ru-RU" sz="1600" b="1" dirty="0">
              <a:latin typeface="Times New Roman" panose="02020603050405020304" pitchFamily="18" charset="0"/>
              <a:cs typeface="Times New Roman" panose="02020603050405020304" pitchFamily="18" charset="0"/>
            </a:endParaRPr>
          </a:p>
        </p:txBody>
      </p:sp>
      <p:sp>
        <p:nvSpPr>
          <p:cNvPr id="9" name="Текст 8"/>
          <p:cNvSpPr>
            <a:spLocks noGrp="1"/>
          </p:cNvSpPr>
          <p:nvPr>
            <p:ph type="body" idx="1"/>
          </p:nvPr>
        </p:nvSpPr>
        <p:spPr>
          <a:xfrm>
            <a:off x="1664515" y="699215"/>
            <a:ext cx="3516362" cy="2202917"/>
          </a:xfrm>
        </p:spPr>
        <p:txBody>
          <a:bodyPr>
            <a:normAutofit/>
          </a:bodyPr>
          <a:lstStyle/>
          <a:p>
            <a:r>
              <a:rPr lang="ru-RU" b="1" dirty="0" smtClean="0">
                <a:solidFill>
                  <a:schemeClr val="tx1"/>
                </a:solidFill>
              </a:rPr>
              <a:t>Подсказка: </a:t>
            </a:r>
            <a:endParaRPr lang="ru-RU" b="1" dirty="0">
              <a:solidFill>
                <a:schemeClr val="tx1"/>
              </a:solidFill>
            </a:endParaRPr>
          </a:p>
        </p:txBody>
      </p:sp>
      <p:pic>
        <p:nvPicPr>
          <p:cNvPr id="4" name="Объект 3"/>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327818" y="1945839"/>
            <a:ext cx="4189756" cy="4557113"/>
          </a:xfrm>
        </p:spPr>
      </p:pic>
      <p:sp>
        <p:nvSpPr>
          <p:cNvPr id="10" name="Текст 9"/>
          <p:cNvSpPr>
            <a:spLocks noGrp="1"/>
          </p:cNvSpPr>
          <p:nvPr>
            <p:ph type="body" sz="quarter" idx="3"/>
          </p:nvPr>
        </p:nvSpPr>
        <p:spPr>
          <a:xfrm>
            <a:off x="6244784" y="2438222"/>
            <a:ext cx="3933776" cy="876173"/>
          </a:xfrm>
        </p:spPr>
        <p:txBody>
          <a:bodyPr>
            <a:normAutofit/>
          </a:bodyPr>
          <a:lstStyle/>
          <a:p>
            <a:r>
              <a:rPr lang="ru-RU" b="1" dirty="0" smtClean="0">
                <a:solidFill>
                  <a:schemeClr val="tx1"/>
                </a:solidFill>
              </a:rPr>
              <a:t>Ответ:</a:t>
            </a:r>
            <a:endParaRPr lang="ru-RU" b="1" dirty="0">
              <a:solidFill>
                <a:schemeClr val="tx1"/>
              </a:solidFill>
            </a:endParaRPr>
          </a:p>
        </p:txBody>
      </p:sp>
      <p:sp>
        <p:nvSpPr>
          <p:cNvPr id="11" name="Объект 10"/>
          <p:cNvSpPr>
            <a:spLocks noGrp="1"/>
          </p:cNvSpPr>
          <p:nvPr>
            <p:ph sz="quarter" idx="4"/>
          </p:nvPr>
        </p:nvSpPr>
        <p:spPr>
          <a:xfrm>
            <a:off x="7343961" y="3314395"/>
            <a:ext cx="2997773" cy="682580"/>
          </a:xfrm>
        </p:spPr>
        <p:txBody>
          <a:bodyPr>
            <a:normAutofit/>
          </a:bodyPr>
          <a:lstStyle/>
          <a:p>
            <a:pPr marL="0" indent="0">
              <a:buNone/>
            </a:pPr>
            <a:r>
              <a:rPr lang="ru-RU" sz="2800" b="1" dirty="0" smtClean="0">
                <a:cs typeface="Times New Roman" panose="02020603050405020304" pitchFamily="18" charset="0"/>
              </a:rPr>
              <a:t>Бюджет</a:t>
            </a:r>
            <a:endParaRPr lang="ru-RU" sz="2800" b="1" dirty="0">
              <a:cs typeface="Times New Roman" panose="02020603050405020304" pitchFamily="18" charset="0"/>
            </a:endParaRPr>
          </a:p>
        </p:txBody>
      </p:sp>
      <p:pic>
        <p:nvPicPr>
          <p:cNvPr id="14" name="Рисунок 13"/>
          <p:cNvPicPr>
            <a:picLocks noChangeAspect="1"/>
          </p:cNvPicPr>
          <p:nvPr/>
        </p:nvPicPr>
        <p:blipFill>
          <a:blip r:embed="rId5"/>
          <a:stretch>
            <a:fillRect/>
          </a:stretch>
        </p:blipFill>
        <p:spPr>
          <a:xfrm>
            <a:off x="10054085" y="1596723"/>
            <a:ext cx="1656791" cy="1656791"/>
          </a:xfrm>
          <a:prstGeom prst="rect">
            <a:avLst/>
          </a:prstGeom>
        </p:spPr>
      </p:pic>
    </p:spTree>
    <p:custDataLst>
      <p:tags r:id="rId1"/>
    </p:custDataLst>
    <p:extLst>
      <p:ext uri="{BB962C8B-B14F-4D97-AF65-F5344CB8AC3E}">
        <p14:creationId xmlns:p14="http://schemas.microsoft.com/office/powerpoint/2010/main" val="871407155"/>
      </p:ext>
    </p:extLst>
  </p:cSld>
  <p:clrMapOvr>
    <a:masterClrMapping/>
  </p:clrMapOvr>
  <p:transition spd="med">
    <p:circle/>
    <p:sndAc>
      <p:stSnd>
        <p:snd r:embed="rId3"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barn(inVertical)">
                                      <p:cBhvr>
                                        <p:cTn id="13" dur="500"/>
                                        <p:tgtEl>
                                          <p:spTgt spid="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2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30163" y="-107005"/>
            <a:ext cx="10498085" cy="2047740"/>
          </a:xfrm>
        </p:spPr>
        <p:txBody>
          <a:bodyPr>
            <a:normAutofit/>
          </a:bodyPr>
          <a:lstStyle/>
          <a:p>
            <a:pPr algn="just"/>
            <a:r>
              <a:rPr lang="ru-RU" sz="1800" b="1" dirty="0" smtClean="0">
                <a:latin typeface="Times New Roman" panose="02020603050405020304" pitchFamily="18" charset="0"/>
                <a:cs typeface="Times New Roman" panose="02020603050405020304" pitchFamily="18" charset="0"/>
              </a:rPr>
              <a:t>ВОПРОС: </a:t>
            </a:r>
            <a:r>
              <a:rPr lang="ru-RU" sz="1800" dirty="0">
                <a:latin typeface="Times New Roman" panose="02020603050405020304" pitchFamily="18" charset="0"/>
                <a:cs typeface="Times New Roman" panose="02020603050405020304" pitchFamily="18" charset="0"/>
              </a:rPr>
              <a:t>свод бюджетов бюджетной системы Российской Федерации на соответствующей территории (за исключением бюджетов государственных внебюджетных фондов) без учета межбюджетных трансфертов между этими бюджетами</a:t>
            </a:r>
            <a:r>
              <a:rPr lang="ru-RU" sz="20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ЭТО?,</a:t>
            </a:r>
            <a:endParaRPr lang="ru-RU" sz="1800" b="1"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782042" y="1058532"/>
            <a:ext cx="4754880" cy="1326524"/>
          </a:xfrm>
        </p:spPr>
        <p:txBody>
          <a:bodyPr/>
          <a:lstStyle/>
          <a:p>
            <a:r>
              <a:rPr lang="ru-RU" b="1" dirty="0" smtClean="0">
                <a:solidFill>
                  <a:schemeClr val="tx1"/>
                </a:solidFill>
              </a:rPr>
              <a:t>Подсказка:</a:t>
            </a:r>
            <a:endParaRPr lang="ru-RU" b="1" dirty="0">
              <a:solidFill>
                <a:schemeClr val="tx1"/>
              </a:solidFill>
            </a:endParaRPr>
          </a:p>
        </p:txBody>
      </p:sp>
      <p:pic>
        <p:nvPicPr>
          <p:cNvPr id="11" name="Объект 10"/>
          <p:cNvPicPr>
            <a:picLocks noGrp="1" noChangeAspect="1"/>
          </p:cNvPicPr>
          <p:nvPr>
            <p:ph sz="half" idx="2"/>
          </p:nvPr>
        </p:nvPicPr>
        <p:blipFill rotWithShape="1">
          <a:blip r:embed="rId4">
            <a:extLst>
              <a:ext uri="{28A0092B-C50C-407E-A947-70E740481C1C}">
                <a14:useLocalDpi xmlns:a14="http://schemas.microsoft.com/office/drawing/2010/main" val="0"/>
              </a:ext>
            </a:extLst>
          </a:blip>
          <a:stretch/>
        </p:blipFill>
        <p:spPr>
          <a:xfrm>
            <a:off x="782042" y="1902098"/>
            <a:ext cx="5979366" cy="4484525"/>
          </a:xfrm>
        </p:spPr>
      </p:pic>
      <p:sp>
        <p:nvSpPr>
          <p:cNvPr id="7" name="Текст 6"/>
          <p:cNvSpPr>
            <a:spLocks noGrp="1"/>
          </p:cNvSpPr>
          <p:nvPr>
            <p:ph type="body" sz="quarter" idx="3"/>
          </p:nvPr>
        </p:nvSpPr>
        <p:spPr>
          <a:xfrm>
            <a:off x="6373368" y="2640169"/>
            <a:ext cx="4754880" cy="696139"/>
          </a:xfrm>
        </p:spPr>
        <p:txBody>
          <a:bodyPr/>
          <a:lstStyle/>
          <a:p>
            <a:r>
              <a:rPr lang="ru-RU" b="1" dirty="0" smtClean="0">
                <a:solidFill>
                  <a:schemeClr val="tx1"/>
                </a:solidFill>
              </a:rPr>
              <a:t>Ответ:</a:t>
            </a:r>
            <a:endParaRPr lang="ru-RU" b="1" dirty="0">
              <a:solidFill>
                <a:schemeClr val="tx1"/>
              </a:solidFill>
            </a:endParaRPr>
          </a:p>
        </p:txBody>
      </p:sp>
      <p:sp>
        <p:nvSpPr>
          <p:cNvPr id="8" name="Объект 7"/>
          <p:cNvSpPr>
            <a:spLocks noGrp="1"/>
          </p:cNvSpPr>
          <p:nvPr>
            <p:ph sz="quarter" idx="4"/>
          </p:nvPr>
        </p:nvSpPr>
        <p:spPr>
          <a:xfrm>
            <a:off x="7405352" y="3336309"/>
            <a:ext cx="4366840" cy="2737263"/>
          </a:xfrm>
        </p:spPr>
        <p:txBody>
          <a:bodyPr>
            <a:normAutofit/>
          </a:bodyPr>
          <a:lstStyle/>
          <a:p>
            <a:pPr marL="0" indent="0">
              <a:buNone/>
            </a:pPr>
            <a:r>
              <a:rPr lang="ru-RU" sz="2800" b="1" dirty="0" smtClean="0"/>
              <a:t>Бюджет консолидированный</a:t>
            </a:r>
            <a:r>
              <a:rPr lang="ru-RU" sz="2800" dirty="0" smtClean="0"/>
              <a:t> </a:t>
            </a:r>
            <a:endParaRPr lang="ru-RU" sz="2800" dirty="0"/>
          </a:p>
        </p:txBody>
      </p:sp>
      <p:pic>
        <p:nvPicPr>
          <p:cNvPr id="12" name="Рисунок 11"/>
          <p:cNvPicPr>
            <a:picLocks noChangeAspect="1"/>
          </p:cNvPicPr>
          <p:nvPr/>
        </p:nvPicPr>
        <p:blipFill>
          <a:blip r:embed="rId5"/>
          <a:stretch>
            <a:fillRect/>
          </a:stretch>
        </p:blipFill>
        <p:spPr>
          <a:xfrm>
            <a:off x="10083700" y="1112340"/>
            <a:ext cx="1656791" cy="1656791"/>
          </a:xfrm>
          <a:prstGeom prst="rect">
            <a:avLst/>
          </a:prstGeom>
        </p:spPr>
      </p:pic>
    </p:spTree>
    <p:custDataLst>
      <p:tags r:id="rId1"/>
    </p:custDataLst>
    <p:extLst>
      <p:ext uri="{BB962C8B-B14F-4D97-AF65-F5344CB8AC3E}">
        <p14:creationId xmlns:p14="http://schemas.microsoft.com/office/powerpoint/2010/main" val="164288655"/>
      </p:ext>
    </p:extLst>
  </p:cSld>
  <p:clrMapOvr>
    <a:masterClrMapping/>
  </p:clrMapOvr>
  <p:transition spd="med">
    <p:circle/>
    <p:sndAc>
      <p:stSnd>
        <p:snd r:embed="rId3"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down)">
                                      <p:cBhvr>
                                        <p:cTn id="2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72420" y="-1075386"/>
            <a:ext cx="10058400" cy="4237148"/>
          </a:xfrm>
        </p:spPr>
        <p:txBody>
          <a:bodyPr>
            <a:normAutofit/>
          </a:bodyPr>
          <a:lstStyle/>
          <a:p>
            <a:pPr algn="just"/>
            <a:r>
              <a:rPr lang="ru-RU" sz="2000" b="1" dirty="0" smtClean="0">
                <a:latin typeface="Times New Roman" panose="02020603050405020304" pitchFamily="18" charset="0"/>
                <a:cs typeface="Times New Roman" panose="02020603050405020304" pitchFamily="18" charset="0"/>
              </a:rPr>
              <a:t>ВОПРОС:</a:t>
            </a:r>
            <a:r>
              <a:rPr lang="ru-RU" sz="20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требование </a:t>
            </a:r>
            <a:r>
              <a:rPr lang="ru-RU" sz="1800" dirty="0">
                <a:latin typeface="Times New Roman" panose="02020603050405020304" pitchFamily="18" charset="0"/>
                <a:cs typeface="Times New Roman" panose="02020603050405020304" pitchFamily="18" charset="0"/>
              </a:rPr>
              <a:t>к участникам бюджетного процесса по соблюдению законов и иных нормативных правовых актов, а также добросовестного отношения к исполнению своих полномочий с целью обеспечения сохранности и повышения эффективности использования бюджетных </a:t>
            </a:r>
            <a:r>
              <a:rPr lang="ru-RU" sz="1800" dirty="0" smtClean="0">
                <a:latin typeface="Times New Roman" panose="02020603050405020304" pitchFamily="18" charset="0"/>
                <a:cs typeface="Times New Roman" panose="02020603050405020304" pitchFamily="18" charset="0"/>
              </a:rPr>
              <a:t>средств</a:t>
            </a:r>
            <a:r>
              <a:rPr lang="ru-RU" sz="18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ЭТО?</a:t>
            </a:r>
            <a:endParaRPr lang="ru-RU" sz="20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1344168" y="1676396"/>
            <a:ext cx="4754880" cy="640080"/>
          </a:xfrm>
        </p:spPr>
        <p:txBody>
          <a:bodyPr/>
          <a:lstStyle/>
          <a:p>
            <a:r>
              <a:rPr lang="ru-RU" b="1" dirty="0">
                <a:solidFill>
                  <a:schemeClr val="tx1"/>
                </a:solidFill>
              </a:rPr>
              <a:t>Подсказка:</a:t>
            </a:r>
          </a:p>
          <a:p>
            <a:endParaRPr lang="ru-RU" dirty="0"/>
          </a:p>
        </p:txBody>
      </p:sp>
      <p:pic>
        <p:nvPicPr>
          <p:cNvPr id="12" name="Объект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193393" y="2028287"/>
            <a:ext cx="5374832" cy="4280558"/>
          </a:xfrm>
        </p:spPr>
      </p:pic>
      <p:sp>
        <p:nvSpPr>
          <p:cNvPr id="7" name="Текст 6"/>
          <p:cNvSpPr>
            <a:spLocks noGrp="1"/>
          </p:cNvSpPr>
          <p:nvPr>
            <p:ph type="body" sz="quarter" idx="3"/>
          </p:nvPr>
        </p:nvSpPr>
        <p:spPr>
          <a:xfrm>
            <a:off x="6275940" y="300270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6882367" y="3657600"/>
            <a:ext cx="4919730" cy="3200400"/>
          </a:xfrm>
        </p:spPr>
        <p:txBody>
          <a:bodyPr>
            <a:normAutofit/>
          </a:bodyPr>
          <a:lstStyle/>
          <a:p>
            <a:pPr marL="0" indent="0">
              <a:buNone/>
            </a:pPr>
            <a:r>
              <a:rPr lang="ru-RU" sz="3200" b="1" dirty="0"/>
              <a:t>Бюджетная дисциплина</a:t>
            </a:r>
            <a:endParaRPr lang="ru-RU" sz="3200" dirty="0"/>
          </a:p>
        </p:txBody>
      </p:sp>
      <p:pic>
        <p:nvPicPr>
          <p:cNvPr id="14" name="Рисунок 13"/>
          <p:cNvPicPr>
            <a:picLocks noChangeAspect="1"/>
          </p:cNvPicPr>
          <p:nvPr/>
        </p:nvPicPr>
        <p:blipFill>
          <a:blip r:embed="rId4"/>
          <a:stretch>
            <a:fillRect/>
          </a:stretch>
        </p:blipFill>
        <p:spPr>
          <a:xfrm>
            <a:off x="10145306" y="1393700"/>
            <a:ext cx="1656791" cy="1656791"/>
          </a:xfrm>
          <a:prstGeom prst="rect">
            <a:avLst/>
          </a:prstGeom>
        </p:spPr>
      </p:pic>
    </p:spTree>
    <p:extLst>
      <p:ext uri="{BB962C8B-B14F-4D97-AF65-F5344CB8AC3E}">
        <p14:creationId xmlns:p14="http://schemas.microsoft.com/office/powerpoint/2010/main" val="2687049920"/>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1000"/>
                                        <p:tgtEl>
                                          <p:spTgt spid="7">
                                            <p:txEl>
                                              <p:pRg st="0" end="0"/>
                                            </p:txEl>
                                          </p:spTgt>
                                        </p:tgtEl>
                                      </p:cBhvr>
                                    </p:animEffect>
                                    <p:anim calcmode="lin" valueType="num">
                                      <p:cBhvr>
                                        <p:cTn id="2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52673" y="378763"/>
            <a:ext cx="9509305" cy="1237208"/>
          </a:xfrm>
        </p:spPr>
        <p:txBody>
          <a:bodyPr>
            <a:normAutofit fontScale="90000"/>
          </a:bodyPr>
          <a:lstStyle/>
          <a:p>
            <a:pPr algn="just"/>
            <a:r>
              <a:rPr lang="ru-RU" sz="1800" b="1" dirty="0" smtClean="0">
                <a:latin typeface="Times New Roman" panose="02020603050405020304" pitchFamily="18" charset="0"/>
                <a:cs typeface="Times New Roman" panose="02020603050405020304" pitchFamily="18" charset="0"/>
              </a:rPr>
              <a:t>ВОПРОС:</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регламентируемая </a:t>
            </a:r>
            <a:r>
              <a:rPr lang="ru-RU" sz="1800" dirty="0">
                <a:latin typeface="Times New Roman" panose="02020603050405020304" pitchFamily="18" charset="0"/>
                <a:cs typeface="Times New Roman" panose="02020603050405020304" pitchFamily="18" charset="0"/>
              </a:rPr>
              <a:t>законом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a:t>
            </a:r>
            <a:r>
              <a:rPr lang="ru-RU" sz="1800" dirty="0" smtClean="0">
                <a:latin typeface="Times New Roman" panose="02020603050405020304" pitchFamily="18" charset="0"/>
                <a:cs typeface="Times New Roman" panose="02020603050405020304" pitchFamily="18" charset="0"/>
              </a:rPr>
              <a:t>отчетности – </a:t>
            </a:r>
            <a:r>
              <a:rPr lang="ru-RU" sz="1800" b="1" dirty="0" smtClean="0">
                <a:latin typeface="Times New Roman" panose="02020603050405020304" pitchFamily="18" charset="0"/>
                <a:cs typeface="Times New Roman" panose="02020603050405020304" pitchFamily="18" charset="0"/>
              </a:rPr>
              <a:t>ЭТО? </a:t>
            </a:r>
            <a:endParaRPr lang="ru-RU" sz="18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1406713" y="1084880"/>
            <a:ext cx="4754880" cy="1236373"/>
          </a:xfrm>
        </p:spPr>
        <p:txBody>
          <a:bodyPr>
            <a:normAutofit/>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tretch/>
        </p:blipFill>
        <p:spPr>
          <a:xfrm>
            <a:off x="671780" y="1790162"/>
            <a:ext cx="6668060" cy="4597759"/>
          </a:xfrm>
        </p:spPr>
      </p:pic>
      <p:sp>
        <p:nvSpPr>
          <p:cNvPr id="7" name="Текст 6"/>
          <p:cNvSpPr>
            <a:spLocks noGrp="1"/>
          </p:cNvSpPr>
          <p:nvPr>
            <p:ph type="body" sz="quarter" idx="3"/>
          </p:nvPr>
        </p:nvSpPr>
        <p:spPr>
          <a:xfrm>
            <a:off x="6927159" y="2923503"/>
            <a:ext cx="4754880" cy="734096"/>
          </a:xfrm>
        </p:spPr>
        <p:txBody>
          <a:bodyPr>
            <a:normAutofit/>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752522" y="3515240"/>
            <a:ext cx="3929517" cy="3200400"/>
          </a:xfrm>
        </p:spPr>
        <p:txBody>
          <a:bodyPr>
            <a:normAutofit/>
          </a:bodyPr>
          <a:lstStyle/>
          <a:p>
            <a:pPr marL="0" indent="0">
              <a:buNone/>
            </a:pPr>
            <a:r>
              <a:rPr lang="ru-RU" sz="2800" b="1" dirty="0">
                <a:cs typeface="Times New Roman" panose="02020603050405020304" pitchFamily="18" charset="0"/>
              </a:rPr>
              <a:t>Бюджетный </a:t>
            </a:r>
            <a:r>
              <a:rPr lang="ru-RU" sz="2800" b="1" dirty="0" smtClean="0">
                <a:cs typeface="Times New Roman" panose="02020603050405020304" pitchFamily="18" charset="0"/>
              </a:rPr>
              <a:t>процесс</a:t>
            </a:r>
            <a:endParaRPr lang="ru-RU" sz="2800" dirty="0"/>
          </a:p>
        </p:txBody>
      </p:sp>
      <p:pic>
        <p:nvPicPr>
          <p:cNvPr id="9" name="Рисунок 8"/>
          <p:cNvPicPr>
            <a:picLocks noChangeAspect="1"/>
          </p:cNvPicPr>
          <p:nvPr/>
        </p:nvPicPr>
        <p:blipFill>
          <a:blip r:embed="rId4"/>
          <a:stretch>
            <a:fillRect/>
          </a:stretch>
        </p:blipFill>
        <p:spPr>
          <a:xfrm>
            <a:off x="10177888" y="378763"/>
            <a:ext cx="1656791" cy="1656791"/>
          </a:xfrm>
          <a:prstGeom prst="rect">
            <a:avLst/>
          </a:prstGeom>
        </p:spPr>
      </p:pic>
    </p:spTree>
    <p:extLst>
      <p:ext uri="{BB962C8B-B14F-4D97-AF65-F5344CB8AC3E}">
        <p14:creationId xmlns:p14="http://schemas.microsoft.com/office/powerpoint/2010/main" val="4130678474"/>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1000"/>
                                        <p:tgtEl>
                                          <p:spTgt spid="7">
                                            <p:txEl>
                                              <p:pRg st="0" end="0"/>
                                            </p:txEl>
                                          </p:spTgt>
                                        </p:tgtEl>
                                      </p:cBhvr>
                                    </p:animEffect>
                                    <p:anim calcmode="lin" valueType="num">
                                      <p:cBhvr>
                                        <p:cTn id="2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down)">
                                      <p:cBhvr>
                                        <p:cTn id="3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45700" y="-1177541"/>
            <a:ext cx="9472498" cy="4082602"/>
          </a:xfrm>
        </p:spPr>
        <p:txBody>
          <a:bodyPr>
            <a:normAutofit/>
          </a:bodyPr>
          <a:lstStyle/>
          <a:p>
            <a:pPr algn="just"/>
            <a:r>
              <a:rPr lang="ru-RU" sz="1800" b="1" dirty="0" smtClean="0">
                <a:latin typeface="Times New Roman" panose="02020603050405020304" pitchFamily="18" charset="0"/>
                <a:cs typeface="Times New Roman" panose="02020603050405020304" pitchFamily="18" charset="0"/>
              </a:rPr>
              <a:t>ВОПРОС: </a:t>
            </a:r>
            <a:r>
              <a:rPr lang="ru-RU" sz="2000" dirty="0" smtClean="0">
                <a:latin typeface="Times New Roman" panose="02020603050405020304" pitchFamily="18" charset="0"/>
                <a:cs typeface="Times New Roman" panose="02020603050405020304" pitchFamily="18" charset="0"/>
              </a:rPr>
              <a:t>период</a:t>
            </a:r>
            <a:r>
              <a:rPr lang="ru-RU" sz="2000" dirty="0">
                <a:latin typeface="Times New Roman" panose="02020603050405020304" pitchFamily="18" charset="0"/>
                <a:cs typeface="Times New Roman" panose="02020603050405020304" pitchFamily="18" charset="0"/>
              </a:rPr>
              <a:t>, в течение которого полностью совершаются все стадии бюджетного </a:t>
            </a:r>
            <a:r>
              <a:rPr lang="ru-RU" sz="2000" dirty="0" smtClean="0">
                <a:latin typeface="Times New Roman" panose="02020603050405020304" pitchFamily="18" charset="0"/>
                <a:cs typeface="Times New Roman" panose="02020603050405020304" pitchFamily="18" charset="0"/>
              </a:rPr>
              <a:t>процесса</a:t>
            </a:r>
            <a:r>
              <a:rPr lang="ru-RU" sz="20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 ЭТО?</a:t>
            </a:r>
            <a:endParaRPr lang="ru-RU" sz="18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1713792" y="1391971"/>
            <a:ext cx="4754880" cy="640080"/>
          </a:xfrm>
        </p:spPr>
        <p:txBody>
          <a:bodyPr/>
          <a:lstStyle/>
          <a:p>
            <a:r>
              <a:rPr lang="ru-RU" b="1" dirty="0">
                <a:solidFill>
                  <a:schemeClr val="tx1"/>
                </a:solidFill>
              </a:rPr>
              <a:t>Подсказка:</a:t>
            </a:r>
          </a:p>
          <a:p>
            <a:endParaRPr lang="ru-RU" dirty="0"/>
          </a:p>
        </p:txBody>
      </p:sp>
      <p:pic>
        <p:nvPicPr>
          <p:cNvPr id="18" name="Объект 1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7699" y="3558127"/>
            <a:ext cx="3480494" cy="2772614"/>
          </a:xfrm>
        </p:spPr>
      </p:pic>
      <p:sp>
        <p:nvSpPr>
          <p:cNvPr id="7" name="Текст 6"/>
          <p:cNvSpPr>
            <a:spLocks noGrp="1"/>
          </p:cNvSpPr>
          <p:nvPr>
            <p:ph type="body" sz="quarter" idx="3"/>
          </p:nvPr>
        </p:nvSpPr>
        <p:spPr>
          <a:xfrm>
            <a:off x="7201763" y="365079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779026" y="4115635"/>
            <a:ext cx="4177617" cy="3200400"/>
          </a:xfrm>
        </p:spPr>
        <p:txBody>
          <a:bodyPr>
            <a:normAutofit/>
          </a:bodyPr>
          <a:lstStyle/>
          <a:p>
            <a:pPr marL="0" indent="0">
              <a:buNone/>
            </a:pPr>
            <a:r>
              <a:rPr lang="ru-RU" sz="2800" b="1" dirty="0"/>
              <a:t>Бюджетный период </a:t>
            </a:r>
            <a:endParaRPr lang="ru-RU" sz="2800" dirty="0"/>
          </a:p>
        </p:txBody>
      </p:sp>
      <p:pic>
        <p:nvPicPr>
          <p:cNvPr id="19" name="Рисунок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1610" y="1713453"/>
            <a:ext cx="5034223" cy="2849139"/>
          </a:xfrm>
          <a:prstGeom prst="rect">
            <a:avLst/>
          </a:prstGeom>
        </p:spPr>
      </p:pic>
      <p:pic>
        <p:nvPicPr>
          <p:cNvPr id="20" name="Рисунок 19"/>
          <p:cNvPicPr>
            <a:picLocks noChangeAspect="1"/>
          </p:cNvPicPr>
          <p:nvPr/>
        </p:nvPicPr>
        <p:blipFill>
          <a:blip r:embed="rId5"/>
          <a:stretch>
            <a:fillRect/>
          </a:stretch>
        </p:blipFill>
        <p:spPr>
          <a:xfrm>
            <a:off x="9988271" y="1099790"/>
            <a:ext cx="1656791" cy="1656791"/>
          </a:xfrm>
          <a:prstGeom prst="rect">
            <a:avLst/>
          </a:prstGeom>
        </p:spPr>
      </p:pic>
    </p:spTree>
    <p:extLst>
      <p:ext uri="{BB962C8B-B14F-4D97-AF65-F5344CB8AC3E}">
        <p14:creationId xmlns:p14="http://schemas.microsoft.com/office/powerpoint/2010/main" val="650453601"/>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ipe(down)">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barn(inVertical)">
                                      <p:cBhvr>
                                        <p:cTn id="3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50075" y="-1019688"/>
            <a:ext cx="10058400" cy="3966692"/>
          </a:xfrm>
        </p:spPr>
        <p:txBody>
          <a:bodyPr>
            <a:normAutofit/>
          </a:bodyPr>
          <a:lstStyle/>
          <a:p>
            <a:r>
              <a:rPr lang="ru-RU" sz="1800" b="1" dirty="0" smtClean="0">
                <a:latin typeface="Times New Roman" panose="02020603050405020304" pitchFamily="18" charset="0"/>
                <a:cs typeface="Times New Roman" panose="02020603050405020304" pitchFamily="18" charset="0"/>
              </a:rPr>
              <a:t>ВОПРОС: </a:t>
            </a:r>
            <a:r>
              <a:rPr lang="ru-RU" sz="1800" dirty="0" smtClean="0">
                <a:latin typeface="Times New Roman" panose="02020603050405020304" pitchFamily="18" charset="0"/>
                <a:cs typeface="Times New Roman" panose="02020603050405020304" pitchFamily="18" charset="0"/>
              </a:rPr>
              <a:t>основанная </a:t>
            </a:r>
            <a:r>
              <a:rPr lang="ru-RU" sz="1800" dirty="0">
                <a:latin typeface="Times New Roman" panose="02020603050405020304" pitchFamily="18" charset="0"/>
                <a:cs typeface="Times New Roman" panose="02020603050405020304" pitchFamily="18" charset="0"/>
              </a:rPr>
              <a:t>на экономических отношениях и государственном устройстве Российской Федерации, регулируемая законодательством Российской Федерации совокупность федерального бюджета, бюджетов субъектов Российской Федерации, местных бюджетов и бюджетов государственных внебюджетных </a:t>
            </a:r>
            <a:r>
              <a:rPr lang="ru-RU" sz="1800" dirty="0" smtClean="0">
                <a:latin typeface="Times New Roman" panose="02020603050405020304" pitchFamily="18" charset="0"/>
                <a:cs typeface="Times New Roman" panose="02020603050405020304" pitchFamily="18" charset="0"/>
              </a:rPr>
              <a:t>фондов  </a:t>
            </a:r>
            <a:r>
              <a:rPr lang="ru-RU" sz="1800" b="1" dirty="0" smtClean="0">
                <a:latin typeface="Times New Roman" panose="02020603050405020304" pitchFamily="18" charset="0"/>
                <a:cs typeface="Times New Roman" panose="02020603050405020304" pitchFamily="18" charset="0"/>
              </a:rPr>
              <a:t>- ЭТО?</a:t>
            </a:r>
            <a:endParaRPr lang="ru-RU" sz="18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1224395" y="1838016"/>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5886" y="2340877"/>
            <a:ext cx="7176245" cy="3892498"/>
          </a:xfrm>
        </p:spPr>
      </p:pic>
      <p:sp>
        <p:nvSpPr>
          <p:cNvPr id="7" name="Текст 6"/>
          <p:cNvSpPr>
            <a:spLocks noGrp="1"/>
          </p:cNvSpPr>
          <p:nvPr>
            <p:ph type="body" sz="quarter" idx="3"/>
          </p:nvPr>
        </p:nvSpPr>
        <p:spPr>
          <a:xfrm>
            <a:off x="6803250" y="3260921"/>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634168" y="3888756"/>
            <a:ext cx="4304547" cy="3200400"/>
          </a:xfrm>
        </p:spPr>
        <p:txBody>
          <a:bodyPr>
            <a:normAutofit/>
          </a:bodyPr>
          <a:lstStyle/>
          <a:p>
            <a:pPr marL="0" indent="0">
              <a:buNone/>
            </a:pPr>
            <a:r>
              <a:rPr lang="ru-RU" sz="2800" b="1" dirty="0">
                <a:cs typeface="Times New Roman" panose="02020603050405020304" pitchFamily="18" charset="0"/>
              </a:rPr>
              <a:t>Бюджетная система Российской Федерации</a:t>
            </a:r>
            <a:endParaRPr lang="ru-RU" sz="2800" dirty="0"/>
          </a:p>
        </p:txBody>
      </p:sp>
      <p:pic>
        <p:nvPicPr>
          <p:cNvPr id="3" name="Рисунок 2"/>
          <p:cNvPicPr>
            <a:picLocks noChangeAspect="1"/>
          </p:cNvPicPr>
          <p:nvPr/>
        </p:nvPicPr>
        <p:blipFill>
          <a:blip r:embed="rId4"/>
          <a:stretch>
            <a:fillRect/>
          </a:stretch>
        </p:blipFill>
        <p:spPr>
          <a:xfrm>
            <a:off x="10131694" y="1087455"/>
            <a:ext cx="1658256" cy="1658256"/>
          </a:xfrm>
          <a:prstGeom prst="rect">
            <a:avLst/>
          </a:prstGeom>
        </p:spPr>
      </p:pic>
    </p:spTree>
    <p:extLst>
      <p:ext uri="{BB962C8B-B14F-4D97-AF65-F5344CB8AC3E}">
        <p14:creationId xmlns:p14="http://schemas.microsoft.com/office/powerpoint/2010/main" val="4111757123"/>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inVertic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down)">
                                      <p:cBhvr>
                                        <p:cTn id="2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384823" y="-1159518"/>
            <a:ext cx="10058400" cy="3953813"/>
          </a:xfrm>
        </p:spPr>
        <p:txBody>
          <a:bodyPr>
            <a:normAutofit/>
          </a:bodyPr>
          <a:lstStyle/>
          <a:p>
            <a:r>
              <a:rPr lang="ru-RU" sz="1800" b="1" dirty="0" smtClean="0">
                <a:latin typeface="Times New Roman" panose="02020603050405020304" pitchFamily="18" charset="0"/>
                <a:cs typeface="Times New Roman" panose="02020603050405020304" pitchFamily="18" charset="0"/>
              </a:rPr>
              <a:t>ВОПРОС: </a:t>
            </a:r>
            <a:r>
              <a:rPr lang="ru-RU" sz="2000" dirty="0" smtClean="0">
                <a:latin typeface="Times New Roman" panose="02020603050405020304" pitchFamily="18" charset="0"/>
                <a:cs typeface="Times New Roman" panose="02020603050405020304" pitchFamily="18" charset="0"/>
              </a:rPr>
              <a:t>организация </a:t>
            </a:r>
            <a:r>
              <a:rPr lang="ru-RU" sz="2000" dirty="0">
                <a:latin typeface="Times New Roman" panose="02020603050405020304" pitchFamily="18" charset="0"/>
                <a:cs typeface="Times New Roman" panose="02020603050405020304" pitchFamily="18" charset="0"/>
              </a:rPr>
              <a:t>бюджетной системы и принципы ее </a:t>
            </a:r>
            <a:r>
              <a:rPr lang="ru-RU" sz="2000" dirty="0" smtClean="0">
                <a:latin typeface="Times New Roman" panose="02020603050405020304" pitchFamily="18" charset="0"/>
                <a:cs typeface="Times New Roman" panose="02020603050405020304" pitchFamily="18" charset="0"/>
              </a:rPr>
              <a:t>построения</a:t>
            </a:r>
            <a:r>
              <a:rPr lang="ru-RU" sz="20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 ЭТО? </a:t>
            </a:r>
            <a:endParaRPr lang="ru-RU" sz="1800"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2899889" y="2334183"/>
            <a:ext cx="4754880" cy="640080"/>
          </a:xfrm>
        </p:spPr>
        <p:txBody>
          <a:bodyPr/>
          <a:lstStyle/>
          <a:p>
            <a:r>
              <a:rPr lang="ru-RU" sz="2000" b="1" dirty="0">
                <a:solidFill>
                  <a:schemeClr val="tx1"/>
                </a:solidFill>
              </a:rPr>
              <a:t>Подсказка:</a:t>
            </a:r>
          </a:p>
          <a:p>
            <a:endParaRPr lang="ru-RU" dirty="0"/>
          </a:p>
        </p:txBody>
      </p:sp>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744920" y="3267564"/>
            <a:ext cx="4264103" cy="3200400"/>
          </a:xfrm>
        </p:spPr>
      </p:pic>
      <p:sp>
        <p:nvSpPr>
          <p:cNvPr id="7" name="Текст 6"/>
          <p:cNvSpPr>
            <a:spLocks noGrp="1"/>
          </p:cNvSpPr>
          <p:nvPr>
            <p:ph type="body" sz="quarter" idx="3"/>
          </p:nvPr>
        </p:nvSpPr>
        <p:spPr>
          <a:xfrm>
            <a:off x="7437120" y="3923349"/>
            <a:ext cx="4754880" cy="640080"/>
          </a:xfrm>
        </p:spPr>
        <p:txBody>
          <a:bodyPr/>
          <a:lstStyle/>
          <a:p>
            <a:r>
              <a:rPr lang="ru-RU" sz="2000" b="1" dirty="0" smtClean="0">
                <a:solidFill>
                  <a:schemeClr val="tx1"/>
                </a:solidFill>
              </a:rPr>
              <a:t>Ответ:</a:t>
            </a:r>
            <a:endParaRPr lang="ru-RU" sz="2000" b="1" dirty="0">
              <a:solidFill>
                <a:schemeClr val="tx1"/>
              </a:solidFill>
            </a:endParaRPr>
          </a:p>
          <a:p>
            <a:endParaRPr lang="ru-RU" dirty="0"/>
          </a:p>
        </p:txBody>
      </p:sp>
      <p:sp>
        <p:nvSpPr>
          <p:cNvPr id="8" name="Объект 7"/>
          <p:cNvSpPr>
            <a:spLocks noGrp="1"/>
          </p:cNvSpPr>
          <p:nvPr>
            <p:ph sz="quarter" idx="4"/>
          </p:nvPr>
        </p:nvSpPr>
        <p:spPr>
          <a:xfrm>
            <a:off x="7932932" y="4408883"/>
            <a:ext cx="4134726" cy="3200400"/>
          </a:xfrm>
        </p:spPr>
        <p:txBody>
          <a:bodyPr>
            <a:normAutofit/>
          </a:bodyPr>
          <a:lstStyle/>
          <a:p>
            <a:pPr marL="0" indent="0">
              <a:buNone/>
            </a:pPr>
            <a:r>
              <a:rPr lang="ru-RU" sz="2800" b="1" dirty="0"/>
              <a:t>Бюджетное устройство </a:t>
            </a:r>
            <a:endParaRPr lang="ru-RU" sz="2800" dirty="0"/>
          </a:p>
        </p:txBody>
      </p:sp>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50" y="1744903"/>
            <a:ext cx="3141250" cy="3442579"/>
          </a:xfrm>
          <a:prstGeom prst="rect">
            <a:avLst/>
          </a:prstGeom>
        </p:spPr>
      </p:pic>
      <p:pic>
        <p:nvPicPr>
          <p:cNvPr id="12" name="Рисунок 11"/>
          <p:cNvPicPr>
            <a:picLocks noChangeAspect="1"/>
          </p:cNvPicPr>
          <p:nvPr/>
        </p:nvPicPr>
        <p:blipFill>
          <a:blip r:embed="rId5"/>
          <a:stretch>
            <a:fillRect/>
          </a:stretch>
        </p:blipFill>
        <p:spPr>
          <a:xfrm>
            <a:off x="10000295" y="1333146"/>
            <a:ext cx="1656791" cy="1656791"/>
          </a:xfrm>
          <a:prstGeom prst="rect">
            <a:avLst/>
          </a:prstGeom>
        </p:spPr>
      </p:pic>
    </p:spTree>
    <p:extLst>
      <p:ext uri="{BB962C8B-B14F-4D97-AF65-F5344CB8AC3E}">
        <p14:creationId xmlns:p14="http://schemas.microsoft.com/office/powerpoint/2010/main" val="3559961519"/>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down)">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fade">
                                      <p:cBhvr>
                                        <p:cTn id="3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74236" y="-306344"/>
            <a:ext cx="10630845"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600" b="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документ</a:t>
            </a:r>
            <a:r>
              <a:rPr lang="ru-RU" sz="1800" dirty="0">
                <a:latin typeface="Times New Roman" panose="02020603050405020304" pitchFamily="18" charset="0"/>
                <a:cs typeface="Times New Roman" panose="02020603050405020304" pitchFamily="18" charset="0"/>
              </a:rPr>
              <a:t>, который составляется и ведется главным распорядителем бюджетных средств (главным администратором источников финансирования дефицита бюджета) в соответствии с законодательством в целях исполнения бюджета по расходам (источникам финансирования дефицита бюджета</a:t>
            </a:r>
            <a:r>
              <a:rPr lang="ru-RU" sz="1800"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 ЭТО?</a:t>
            </a:r>
            <a:endParaRPr lang="ru-RU" sz="1600" dirty="0"/>
          </a:p>
        </p:txBody>
      </p:sp>
      <p:sp>
        <p:nvSpPr>
          <p:cNvPr id="5" name="Текст 4"/>
          <p:cNvSpPr>
            <a:spLocks noGrp="1"/>
          </p:cNvSpPr>
          <p:nvPr>
            <p:ph type="body" idx="1"/>
          </p:nvPr>
        </p:nvSpPr>
        <p:spPr>
          <a:xfrm>
            <a:off x="1804545" y="1245336"/>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 t="6424" r="-3971" b="8590"/>
          <a:stretch/>
        </p:blipFill>
        <p:spPr>
          <a:xfrm>
            <a:off x="1102507" y="1548015"/>
            <a:ext cx="5646023" cy="4865664"/>
          </a:xfrm>
        </p:spPr>
      </p:pic>
      <p:sp>
        <p:nvSpPr>
          <p:cNvPr id="7" name="Текст 6"/>
          <p:cNvSpPr>
            <a:spLocks noGrp="1"/>
          </p:cNvSpPr>
          <p:nvPr>
            <p:ph type="body" sz="quarter" idx="3"/>
          </p:nvPr>
        </p:nvSpPr>
        <p:spPr>
          <a:xfrm>
            <a:off x="6370320" y="327127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210801" y="3862085"/>
            <a:ext cx="4094280" cy="3200400"/>
          </a:xfrm>
        </p:spPr>
        <p:txBody>
          <a:bodyPr>
            <a:normAutofit/>
          </a:bodyPr>
          <a:lstStyle/>
          <a:p>
            <a:pPr marL="0" indent="0">
              <a:buNone/>
            </a:pPr>
            <a:r>
              <a:rPr lang="ru-RU" sz="2800" b="1" dirty="0"/>
              <a:t>Бюджетная </a:t>
            </a:r>
            <a:r>
              <a:rPr lang="ru-RU" sz="2800" b="1" dirty="0" smtClean="0"/>
              <a:t>роспись</a:t>
            </a:r>
            <a:endParaRPr lang="ru-RU" sz="2800" dirty="0"/>
          </a:p>
        </p:txBody>
      </p:sp>
      <p:pic>
        <p:nvPicPr>
          <p:cNvPr id="9" name="Рисунок 8"/>
          <p:cNvPicPr>
            <a:picLocks noChangeAspect="1"/>
          </p:cNvPicPr>
          <p:nvPr/>
        </p:nvPicPr>
        <p:blipFill>
          <a:blip r:embed="rId4"/>
          <a:stretch>
            <a:fillRect/>
          </a:stretch>
        </p:blipFill>
        <p:spPr>
          <a:xfrm>
            <a:off x="10039808" y="1227975"/>
            <a:ext cx="1656791" cy="1656791"/>
          </a:xfrm>
          <a:prstGeom prst="rect">
            <a:avLst/>
          </a:prstGeom>
        </p:spPr>
      </p:pic>
    </p:spTree>
    <p:extLst>
      <p:ext uri="{BB962C8B-B14F-4D97-AF65-F5344CB8AC3E}">
        <p14:creationId xmlns:p14="http://schemas.microsoft.com/office/powerpoint/2010/main" val="1431005754"/>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wipe(down)">
                                      <p:cBhvr>
                                        <p:cTn id="31" dur="580">
                                          <p:stCondLst>
                                            <p:cond delay="0"/>
                                          </p:stCondLst>
                                        </p:cTn>
                                        <p:tgtEl>
                                          <p:spTgt spid="8">
                                            <p:txEl>
                                              <p:pRg st="0" end="0"/>
                                            </p:txEl>
                                          </p:spTgt>
                                        </p:tgtEl>
                                      </p:cBhvr>
                                    </p:animEffect>
                                    <p:anim calcmode="lin" valueType="num">
                                      <p:cBhvr>
                                        <p:cTn id="32"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xEl>
                                              <p:pRg st="0" end="0"/>
                                            </p:txEl>
                                          </p:spTgt>
                                        </p:tgtEl>
                                      </p:cBhvr>
                                      <p:to x="100000" y="60000"/>
                                    </p:animScale>
                                    <p:animScale>
                                      <p:cBhvr>
                                        <p:cTn id="38" dur="166" decel="50000">
                                          <p:stCondLst>
                                            <p:cond delay="676"/>
                                          </p:stCondLst>
                                        </p:cTn>
                                        <p:tgtEl>
                                          <p:spTgt spid="8">
                                            <p:txEl>
                                              <p:pRg st="0" end="0"/>
                                            </p:txEl>
                                          </p:spTgt>
                                        </p:tgtEl>
                                      </p:cBhvr>
                                      <p:to x="100000" y="100000"/>
                                    </p:animScale>
                                    <p:animScale>
                                      <p:cBhvr>
                                        <p:cTn id="39" dur="26">
                                          <p:stCondLst>
                                            <p:cond delay="1312"/>
                                          </p:stCondLst>
                                        </p:cTn>
                                        <p:tgtEl>
                                          <p:spTgt spid="8">
                                            <p:txEl>
                                              <p:pRg st="0" end="0"/>
                                            </p:txEl>
                                          </p:spTgt>
                                        </p:tgtEl>
                                      </p:cBhvr>
                                      <p:to x="100000" y="80000"/>
                                    </p:animScale>
                                    <p:animScale>
                                      <p:cBhvr>
                                        <p:cTn id="40" dur="166" decel="50000">
                                          <p:stCondLst>
                                            <p:cond delay="1338"/>
                                          </p:stCondLst>
                                        </p:cTn>
                                        <p:tgtEl>
                                          <p:spTgt spid="8">
                                            <p:txEl>
                                              <p:pRg st="0" end="0"/>
                                            </p:txEl>
                                          </p:spTgt>
                                        </p:tgtEl>
                                      </p:cBhvr>
                                      <p:to x="100000" y="100000"/>
                                    </p:animScale>
                                    <p:animScale>
                                      <p:cBhvr>
                                        <p:cTn id="41" dur="26">
                                          <p:stCondLst>
                                            <p:cond delay="1642"/>
                                          </p:stCondLst>
                                        </p:cTn>
                                        <p:tgtEl>
                                          <p:spTgt spid="8">
                                            <p:txEl>
                                              <p:pRg st="0" end="0"/>
                                            </p:txEl>
                                          </p:spTgt>
                                        </p:tgtEl>
                                      </p:cBhvr>
                                      <p:to x="100000" y="90000"/>
                                    </p:animScale>
                                    <p:animScale>
                                      <p:cBhvr>
                                        <p:cTn id="42" dur="166" decel="50000">
                                          <p:stCondLst>
                                            <p:cond delay="1668"/>
                                          </p:stCondLst>
                                        </p:cTn>
                                        <p:tgtEl>
                                          <p:spTgt spid="8">
                                            <p:txEl>
                                              <p:pRg st="0" end="0"/>
                                            </p:txEl>
                                          </p:spTgt>
                                        </p:tgtEl>
                                      </p:cBhvr>
                                      <p:to x="100000" y="100000"/>
                                    </p:animScale>
                                    <p:animScale>
                                      <p:cBhvr>
                                        <p:cTn id="43" dur="26">
                                          <p:stCondLst>
                                            <p:cond delay="1808"/>
                                          </p:stCondLst>
                                        </p:cTn>
                                        <p:tgtEl>
                                          <p:spTgt spid="8">
                                            <p:txEl>
                                              <p:pRg st="0" end="0"/>
                                            </p:txEl>
                                          </p:spTgt>
                                        </p:tgtEl>
                                      </p:cBhvr>
                                      <p:to x="100000" y="95000"/>
                                    </p:animScale>
                                    <p:animScale>
                                      <p:cBhvr>
                                        <p:cTn id="44"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66670" y="-389964"/>
            <a:ext cx="10624534"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600" b="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денежные </a:t>
            </a:r>
            <a:r>
              <a:rPr lang="ru-RU" sz="1800" dirty="0">
                <a:latin typeface="Times New Roman" panose="02020603050405020304" pitchFamily="18" charset="0"/>
                <a:cs typeface="Times New Roman" panose="02020603050405020304" pitchFamily="18" charset="0"/>
              </a:rPr>
              <a:t>средства, предоставляемые бюджетом другому бюджету бюджетной системы,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a:t>
            </a:r>
            <a:r>
              <a:rPr lang="ru-RU" sz="1800" dirty="0" smtClean="0">
                <a:latin typeface="Times New Roman" panose="02020603050405020304" pitchFamily="18" charset="0"/>
                <a:cs typeface="Times New Roman" panose="02020603050405020304" pitchFamily="18" charset="0"/>
              </a:rPr>
              <a:t>основах </a:t>
            </a:r>
            <a:r>
              <a:rPr lang="ru-RU" sz="1800" b="1"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ЭТО</a:t>
            </a:r>
            <a:endParaRPr lang="ru-RU" sz="1600" dirty="0"/>
          </a:p>
        </p:txBody>
      </p:sp>
      <p:sp>
        <p:nvSpPr>
          <p:cNvPr id="5" name="Текст 4"/>
          <p:cNvSpPr>
            <a:spLocks noGrp="1"/>
          </p:cNvSpPr>
          <p:nvPr>
            <p:ph type="body" idx="1"/>
          </p:nvPr>
        </p:nvSpPr>
        <p:spPr>
          <a:xfrm>
            <a:off x="1069848" y="1216777"/>
            <a:ext cx="4754880" cy="640080"/>
          </a:xfrm>
        </p:spPr>
        <p:txBody>
          <a:bodyPr/>
          <a:lstStyle/>
          <a:p>
            <a:r>
              <a:rPr lang="ru-RU" b="1" dirty="0">
                <a:solidFill>
                  <a:schemeClr val="tx1"/>
                </a:solidFill>
              </a:rPr>
              <a:t>Подсказка:</a:t>
            </a:r>
          </a:p>
          <a:p>
            <a:endParaRPr lang="ru-RU" dirty="0"/>
          </a:p>
        </p:txBody>
      </p:sp>
      <p:sp>
        <p:nvSpPr>
          <p:cNvPr id="26" name="Объект 25"/>
          <p:cNvSpPr>
            <a:spLocks noGrp="1"/>
          </p:cNvSpPr>
          <p:nvPr>
            <p:ph sz="half" idx="2"/>
          </p:nvPr>
        </p:nvSpPr>
        <p:spPr/>
        <p:txBody>
          <a:bodyPr/>
          <a:lstStyle/>
          <a:p>
            <a:endParaRPr lang="ru-RU" dirty="0"/>
          </a:p>
        </p:txBody>
      </p:sp>
      <p:sp>
        <p:nvSpPr>
          <p:cNvPr id="7" name="Текст 6"/>
          <p:cNvSpPr>
            <a:spLocks noGrp="1"/>
          </p:cNvSpPr>
          <p:nvPr>
            <p:ph type="body" sz="quarter" idx="3"/>
          </p:nvPr>
        </p:nvSpPr>
        <p:spPr>
          <a:xfrm>
            <a:off x="7282573" y="3860516"/>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822028" y="4389277"/>
            <a:ext cx="3091155" cy="3200400"/>
          </a:xfrm>
        </p:spPr>
        <p:txBody>
          <a:bodyPr>
            <a:normAutofit/>
          </a:bodyPr>
          <a:lstStyle/>
          <a:p>
            <a:pPr marL="0" indent="0">
              <a:buNone/>
            </a:pPr>
            <a:r>
              <a:rPr lang="ru-RU" sz="2800" b="1" dirty="0"/>
              <a:t>Бюджетный кредит </a:t>
            </a:r>
            <a:endParaRPr lang="ru-RU" sz="2800" dirty="0"/>
          </a:p>
        </p:txBody>
      </p:sp>
      <p:pic>
        <p:nvPicPr>
          <p:cNvPr id="25" name="Рисунок 24"/>
          <p:cNvPicPr>
            <a:picLocks noChangeAspect="1"/>
          </p:cNvPicPr>
          <p:nvPr/>
        </p:nvPicPr>
        <p:blipFill rotWithShape="1">
          <a:blip r:embed="rId3">
            <a:extLst>
              <a:ext uri="{28A0092B-C50C-407E-A947-70E740481C1C}">
                <a14:useLocalDpi xmlns:a14="http://schemas.microsoft.com/office/drawing/2010/main" val="0"/>
              </a:ext>
            </a:extLst>
          </a:blip>
          <a:srcRect l="5914" t="618" r="4772" b="-20"/>
          <a:stretch/>
        </p:blipFill>
        <p:spPr>
          <a:xfrm>
            <a:off x="1834650" y="2352250"/>
            <a:ext cx="6805767" cy="4260585"/>
          </a:xfrm>
          <a:prstGeom prst="rect">
            <a:avLst/>
          </a:prstGeom>
        </p:spPr>
      </p:pic>
      <p:pic>
        <p:nvPicPr>
          <p:cNvPr id="27" name="Объект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685666"/>
            <a:ext cx="4754563" cy="3155729"/>
          </a:xfrm>
          <a:prstGeom prst="rect">
            <a:avLst/>
          </a:prstGeom>
        </p:spPr>
      </p:pic>
      <p:pic>
        <p:nvPicPr>
          <p:cNvPr id="28" name="Рисунок 27"/>
          <p:cNvPicPr>
            <a:picLocks noChangeAspect="1"/>
          </p:cNvPicPr>
          <p:nvPr/>
        </p:nvPicPr>
        <p:blipFill>
          <a:blip r:embed="rId5"/>
          <a:stretch>
            <a:fillRect/>
          </a:stretch>
        </p:blipFill>
        <p:spPr>
          <a:xfrm>
            <a:off x="9983464" y="1028461"/>
            <a:ext cx="1656791" cy="1656791"/>
          </a:xfrm>
          <a:prstGeom prst="rect">
            <a:avLst/>
          </a:prstGeom>
        </p:spPr>
      </p:pic>
    </p:spTree>
    <p:extLst>
      <p:ext uri="{BB962C8B-B14F-4D97-AF65-F5344CB8AC3E}">
        <p14:creationId xmlns:p14="http://schemas.microsoft.com/office/powerpoint/2010/main" val="1754643646"/>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par>
                                <p:cTn id="22" presetID="22" presetClass="entr" presetSubtype="4"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1000"/>
                                        <p:tgtEl>
                                          <p:spTgt spid="7">
                                            <p:txEl>
                                              <p:pRg st="0" end="0"/>
                                            </p:txEl>
                                          </p:spTgt>
                                        </p:tgtEl>
                                      </p:cBhvr>
                                    </p:animEffect>
                                    <p:anim calcmode="lin" valueType="num">
                                      <p:cBhvr>
                                        <p:cTn id="3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wipe(down)">
                                      <p:cBhvr>
                                        <p:cTn id="36" dur="580">
                                          <p:stCondLst>
                                            <p:cond delay="0"/>
                                          </p:stCondLst>
                                        </p:cTn>
                                        <p:tgtEl>
                                          <p:spTgt spid="8">
                                            <p:txEl>
                                              <p:pRg st="0" end="0"/>
                                            </p:txEl>
                                          </p:spTgt>
                                        </p:tgtEl>
                                      </p:cBhvr>
                                    </p:animEffect>
                                    <p:anim calcmode="lin" valueType="num">
                                      <p:cBhvr>
                                        <p:cTn id="37"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8">
                                            <p:txEl>
                                              <p:pRg st="0" end="0"/>
                                            </p:txEl>
                                          </p:spTgt>
                                        </p:tgtEl>
                                      </p:cBhvr>
                                      <p:to x="100000" y="60000"/>
                                    </p:animScale>
                                    <p:animScale>
                                      <p:cBhvr>
                                        <p:cTn id="43" dur="166" decel="50000">
                                          <p:stCondLst>
                                            <p:cond delay="676"/>
                                          </p:stCondLst>
                                        </p:cTn>
                                        <p:tgtEl>
                                          <p:spTgt spid="8">
                                            <p:txEl>
                                              <p:pRg st="0" end="0"/>
                                            </p:txEl>
                                          </p:spTgt>
                                        </p:tgtEl>
                                      </p:cBhvr>
                                      <p:to x="100000" y="100000"/>
                                    </p:animScale>
                                    <p:animScale>
                                      <p:cBhvr>
                                        <p:cTn id="44" dur="26">
                                          <p:stCondLst>
                                            <p:cond delay="1312"/>
                                          </p:stCondLst>
                                        </p:cTn>
                                        <p:tgtEl>
                                          <p:spTgt spid="8">
                                            <p:txEl>
                                              <p:pRg st="0" end="0"/>
                                            </p:txEl>
                                          </p:spTgt>
                                        </p:tgtEl>
                                      </p:cBhvr>
                                      <p:to x="100000" y="80000"/>
                                    </p:animScale>
                                    <p:animScale>
                                      <p:cBhvr>
                                        <p:cTn id="45" dur="166" decel="50000">
                                          <p:stCondLst>
                                            <p:cond delay="1338"/>
                                          </p:stCondLst>
                                        </p:cTn>
                                        <p:tgtEl>
                                          <p:spTgt spid="8">
                                            <p:txEl>
                                              <p:pRg st="0" end="0"/>
                                            </p:txEl>
                                          </p:spTgt>
                                        </p:tgtEl>
                                      </p:cBhvr>
                                      <p:to x="100000" y="100000"/>
                                    </p:animScale>
                                    <p:animScale>
                                      <p:cBhvr>
                                        <p:cTn id="46" dur="26">
                                          <p:stCondLst>
                                            <p:cond delay="1642"/>
                                          </p:stCondLst>
                                        </p:cTn>
                                        <p:tgtEl>
                                          <p:spTgt spid="8">
                                            <p:txEl>
                                              <p:pRg st="0" end="0"/>
                                            </p:txEl>
                                          </p:spTgt>
                                        </p:tgtEl>
                                      </p:cBhvr>
                                      <p:to x="100000" y="90000"/>
                                    </p:animScale>
                                    <p:animScale>
                                      <p:cBhvr>
                                        <p:cTn id="47" dur="166" decel="50000">
                                          <p:stCondLst>
                                            <p:cond delay="1668"/>
                                          </p:stCondLst>
                                        </p:cTn>
                                        <p:tgtEl>
                                          <p:spTgt spid="8">
                                            <p:txEl>
                                              <p:pRg st="0" end="0"/>
                                            </p:txEl>
                                          </p:spTgt>
                                        </p:tgtEl>
                                      </p:cBhvr>
                                      <p:to x="100000" y="100000"/>
                                    </p:animScale>
                                    <p:animScale>
                                      <p:cBhvr>
                                        <p:cTn id="48" dur="26">
                                          <p:stCondLst>
                                            <p:cond delay="1808"/>
                                          </p:stCondLst>
                                        </p:cTn>
                                        <p:tgtEl>
                                          <p:spTgt spid="8">
                                            <p:txEl>
                                              <p:pRg st="0" end="0"/>
                                            </p:txEl>
                                          </p:spTgt>
                                        </p:tgtEl>
                                      </p:cBhvr>
                                      <p:to x="100000" y="95000"/>
                                    </p:animScale>
                                    <p:animScale>
                                      <p:cBhvr>
                                        <p:cTn id="49"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69847" y="-83459"/>
            <a:ext cx="10648585" cy="2477833"/>
          </a:xfrm>
        </p:spPr>
        <p:txBody>
          <a:bodyPr>
            <a:normAutofit/>
          </a:bodyPr>
          <a:lstStyle/>
          <a:p>
            <a:pPr algn="just"/>
            <a:r>
              <a:rPr lang="ru-RU" sz="1600" b="1" dirty="0" smtClean="0">
                <a:latin typeface="Times New Roman" panose="02020603050405020304" pitchFamily="18" charset="0"/>
                <a:cs typeface="Times New Roman" panose="02020603050405020304" pitchFamily="18" charset="0"/>
              </a:rPr>
              <a:t>ВОПРОС</a:t>
            </a:r>
            <a:r>
              <a:rPr lang="ru-RU" sz="1800" b="1" dirty="0" smtClean="0">
                <a:latin typeface="Times New Roman" panose="02020603050405020304" pitchFamily="18" charset="0"/>
                <a:cs typeface="Times New Roman" panose="02020603050405020304" pitchFamily="18" charset="0"/>
              </a:rPr>
              <a:t>:</a:t>
            </a:r>
            <a:r>
              <a:rPr lang="en-US" sz="1800" b="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упорядоченная </a:t>
            </a:r>
            <a:r>
              <a:rPr lang="ru-RU" sz="1800" dirty="0">
                <a:latin typeface="Times New Roman" panose="02020603050405020304" pitchFamily="18" charset="0"/>
                <a:cs typeface="Times New Roman" panose="02020603050405020304" pitchFamily="18" charset="0"/>
              </a:rPr>
              <a:t>система сбора, регистрации и обобщения информации в денежном выражении о состоянии финансовых и нефинансовых активов и обязательств Российской Федерации, субъектов Российской Федерации и муниципальных образований, а также об операциях, изменяющих указанные активы и обязательства, осуществляется методом начислений (поступление средств на счета) и кассовым методом (расходование средств со счетов</a:t>
            </a:r>
            <a:r>
              <a:rPr lang="ru-RU" sz="1800" dirty="0" smtClean="0">
                <a:latin typeface="Times New Roman" panose="02020603050405020304" pitchFamily="18" charset="0"/>
                <a:cs typeface="Times New Roman" panose="02020603050405020304" pitchFamily="18" charset="0"/>
              </a:rPr>
              <a:t>)</a:t>
            </a:r>
            <a:r>
              <a:rPr lang="ru-RU" sz="1800" b="1" dirty="0" smtClean="0">
                <a:latin typeface="Times New Roman" panose="02020603050405020304" pitchFamily="18" charset="0"/>
                <a:cs typeface="Times New Roman" panose="02020603050405020304" pitchFamily="18" charset="0"/>
              </a:rPr>
              <a:t> - </a:t>
            </a:r>
            <a:r>
              <a:rPr lang="ru-RU" sz="1600" b="1" dirty="0" smtClean="0">
                <a:latin typeface="Times New Roman" panose="02020603050405020304" pitchFamily="18" charset="0"/>
                <a:cs typeface="Times New Roman" panose="02020603050405020304" pitchFamily="18" charset="0"/>
              </a:rPr>
              <a:t>ЭТО</a:t>
            </a:r>
            <a:endParaRPr lang="ru-RU" sz="1600" dirty="0"/>
          </a:p>
        </p:txBody>
      </p:sp>
      <p:sp>
        <p:nvSpPr>
          <p:cNvPr id="5" name="Текст 4"/>
          <p:cNvSpPr>
            <a:spLocks noGrp="1"/>
          </p:cNvSpPr>
          <p:nvPr>
            <p:ph type="body" idx="1"/>
          </p:nvPr>
        </p:nvSpPr>
        <p:spPr>
          <a:xfrm>
            <a:off x="-594764" y="2028385"/>
            <a:ext cx="4606957" cy="640080"/>
          </a:xfrm>
        </p:spPr>
        <p:txBody>
          <a:bodyPr/>
          <a:lstStyle/>
          <a:p>
            <a:r>
              <a:rPr lang="ru-RU" b="1" dirty="0">
                <a:solidFill>
                  <a:schemeClr val="tx1"/>
                </a:solidFill>
              </a:rPr>
              <a:t>Подсказка:</a:t>
            </a:r>
          </a:p>
          <a:p>
            <a:endParaRPr lang="ru-RU" dirty="0"/>
          </a:p>
        </p:txBody>
      </p:sp>
      <p:pic>
        <p:nvPicPr>
          <p:cNvPr id="6" name="Объект 5"/>
          <p:cNvPicPr>
            <a:picLocks noGrp="1" noChangeAspect="1"/>
          </p:cNvPicPr>
          <p:nvPr>
            <p:ph sz="half" idx="2"/>
          </p:nvPr>
        </p:nvPicPr>
        <p:blipFill>
          <a:blip r:embed="rId3"/>
          <a:stretch>
            <a:fillRect/>
          </a:stretch>
        </p:blipFill>
        <p:spPr>
          <a:xfrm>
            <a:off x="391744" y="3428560"/>
            <a:ext cx="3200400" cy="3200400"/>
          </a:xfrm>
          <a:prstGeom prst="rect">
            <a:avLst/>
          </a:prstGeom>
        </p:spPr>
      </p:pic>
      <p:sp>
        <p:nvSpPr>
          <p:cNvPr id="7" name="Текст 6"/>
          <p:cNvSpPr>
            <a:spLocks noGrp="1"/>
          </p:cNvSpPr>
          <p:nvPr>
            <p:ph type="body" sz="quarter" idx="3"/>
          </p:nvPr>
        </p:nvSpPr>
        <p:spPr>
          <a:xfrm>
            <a:off x="6963553" y="393106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991060" y="4552167"/>
            <a:ext cx="3574509" cy="3200400"/>
          </a:xfrm>
        </p:spPr>
        <p:txBody>
          <a:bodyPr>
            <a:normAutofit/>
          </a:bodyPr>
          <a:lstStyle/>
          <a:p>
            <a:pPr marL="0" indent="0">
              <a:buNone/>
            </a:pPr>
            <a:r>
              <a:rPr lang="ru-RU" sz="2800" b="1" dirty="0"/>
              <a:t>Бюджетный учет </a:t>
            </a:r>
            <a:endParaRPr lang="ru-RU" sz="2800" dirty="0"/>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7182" y="1963729"/>
            <a:ext cx="5353878" cy="4600575"/>
          </a:xfrm>
          <a:prstGeom prst="rect">
            <a:avLst/>
          </a:prstGeom>
        </p:spPr>
      </p:pic>
      <p:pic>
        <p:nvPicPr>
          <p:cNvPr id="14" name="Рисунок 13"/>
          <p:cNvPicPr>
            <a:picLocks noChangeAspect="1"/>
          </p:cNvPicPr>
          <p:nvPr/>
        </p:nvPicPr>
        <p:blipFill>
          <a:blip r:embed="rId5"/>
          <a:stretch>
            <a:fillRect/>
          </a:stretch>
        </p:blipFill>
        <p:spPr>
          <a:xfrm>
            <a:off x="10236498" y="1505930"/>
            <a:ext cx="1656791" cy="1656791"/>
          </a:xfrm>
          <a:prstGeom prst="rect">
            <a:avLst/>
          </a:prstGeom>
        </p:spPr>
      </p:pic>
    </p:spTree>
    <p:extLst>
      <p:ext uri="{BB962C8B-B14F-4D97-AF65-F5344CB8AC3E}">
        <p14:creationId xmlns:p14="http://schemas.microsoft.com/office/powerpoint/2010/main" val="2636119374"/>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par>
                                <p:cTn id="24" presetID="3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fltVal val="0"/>
                                          </p:val>
                                        </p:tav>
                                        <p:tav tm="100000">
                                          <p:val>
                                            <p:strVal val="#ppt_w"/>
                                          </p:val>
                                        </p:tav>
                                      </p:tavLst>
                                    </p:anim>
                                    <p:anim calcmode="lin" valueType="num">
                                      <p:cBhvr>
                                        <p:cTn id="27" dur="1000" fill="hold"/>
                                        <p:tgtEl>
                                          <p:spTgt spid="3"/>
                                        </p:tgtEl>
                                        <p:attrNameLst>
                                          <p:attrName>ppt_h</p:attrName>
                                        </p:attrNameLst>
                                      </p:cBhvr>
                                      <p:tavLst>
                                        <p:tav tm="0">
                                          <p:val>
                                            <p:fltVal val="0"/>
                                          </p:val>
                                        </p:tav>
                                        <p:tav tm="100000">
                                          <p:val>
                                            <p:strVal val="#ppt_h"/>
                                          </p:val>
                                        </p:tav>
                                      </p:tavLst>
                                    </p:anim>
                                    <p:anim calcmode="lin" valueType="num">
                                      <p:cBhvr>
                                        <p:cTn id="28" dur="1000" fill="hold"/>
                                        <p:tgtEl>
                                          <p:spTgt spid="3"/>
                                        </p:tgtEl>
                                        <p:attrNameLst>
                                          <p:attrName>style.rotation</p:attrName>
                                        </p:attrNameLst>
                                      </p:cBhvr>
                                      <p:tavLst>
                                        <p:tav tm="0">
                                          <p:val>
                                            <p:fltVal val="90"/>
                                          </p:val>
                                        </p:tav>
                                        <p:tav tm="100000">
                                          <p:val>
                                            <p:fltVal val="0"/>
                                          </p:val>
                                        </p:tav>
                                      </p:tavLst>
                                    </p:anim>
                                    <p:animEffect transition="in" filter="fade">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wheel(1)">
                                      <p:cBhvr>
                                        <p:cTn id="34" dur="2000"/>
                                        <p:tgtEl>
                                          <p:spTgt spid="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wipe(down)">
                                      <p:cBhvr>
                                        <p:cTn id="39" dur="580">
                                          <p:stCondLst>
                                            <p:cond delay="0"/>
                                          </p:stCondLst>
                                        </p:cTn>
                                        <p:tgtEl>
                                          <p:spTgt spid="8">
                                            <p:txEl>
                                              <p:pRg st="0" end="0"/>
                                            </p:txEl>
                                          </p:spTgt>
                                        </p:tgtEl>
                                      </p:cBhvr>
                                    </p:animEffect>
                                    <p:anim calcmode="lin" valueType="num">
                                      <p:cBhvr>
                                        <p:cTn id="40"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xEl>
                                              <p:pRg st="0" end="0"/>
                                            </p:txEl>
                                          </p:spTgt>
                                        </p:tgtEl>
                                      </p:cBhvr>
                                      <p:to x="100000" y="60000"/>
                                    </p:animScale>
                                    <p:animScale>
                                      <p:cBhvr>
                                        <p:cTn id="46" dur="166" decel="50000">
                                          <p:stCondLst>
                                            <p:cond delay="676"/>
                                          </p:stCondLst>
                                        </p:cTn>
                                        <p:tgtEl>
                                          <p:spTgt spid="8">
                                            <p:txEl>
                                              <p:pRg st="0" end="0"/>
                                            </p:txEl>
                                          </p:spTgt>
                                        </p:tgtEl>
                                      </p:cBhvr>
                                      <p:to x="100000" y="100000"/>
                                    </p:animScale>
                                    <p:animScale>
                                      <p:cBhvr>
                                        <p:cTn id="47" dur="26">
                                          <p:stCondLst>
                                            <p:cond delay="1312"/>
                                          </p:stCondLst>
                                        </p:cTn>
                                        <p:tgtEl>
                                          <p:spTgt spid="8">
                                            <p:txEl>
                                              <p:pRg st="0" end="0"/>
                                            </p:txEl>
                                          </p:spTgt>
                                        </p:tgtEl>
                                      </p:cBhvr>
                                      <p:to x="100000" y="80000"/>
                                    </p:animScale>
                                    <p:animScale>
                                      <p:cBhvr>
                                        <p:cTn id="48" dur="166" decel="50000">
                                          <p:stCondLst>
                                            <p:cond delay="1338"/>
                                          </p:stCondLst>
                                        </p:cTn>
                                        <p:tgtEl>
                                          <p:spTgt spid="8">
                                            <p:txEl>
                                              <p:pRg st="0" end="0"/>
                                            </p:txEl>
                                          </p:spTgt>
                                        </p:tgtEl>
                                      </p:cBhvr>
                                      <p:to x="100000" y="100000"/>
                                    </p:animScale>
                                    <p:animScale>
                                      <p:cBhvr>
                                        <p:cTn id="49" dur="26">
                                          <p:stCondLst>
                                            <p:cond delay="1642"/>
                                          </p:stCondLst>
                                        </p:cTn>
                                        <p:tgtEl>
                                          <p:spTgt spid="8">
                                            <p:txEl>
                                              <p:pRg st="0" end="0"/>
                                            </p:txEl>
                                          </p:spTgt>
                                        </p:tgtEl>
                                      </p:cBhvr>
                                      <p:to x="100000" y="90000"/>
                                    </p:animScale>
                                    <p:animScale>
                                      <p:cBhvr>
                                        <p:cTn id="50" dur="166" decel="50000">
                                          <p:stCondLst>
                                            <p:cond delay="1668"/>
                                          </p:stCondLst>
                                        </p:cTn>
                                        <p:tgtEl>
                                          <p:spTgt spid="8">
                                            <p:txEl>
                                              <p:pRg st="0" end="0"/>
                                            </p:txEl>
                                          </p:spTgt>
                                        </p:tgtEl>
                                      </p:cBhvr>
                                      <p:to x="100000" y="100000"/>
                                    </p:animScale>
                                    <p:animScale>
                                      <p:cBhvr>
                                        <p:cTn id="51" dur="26">
                                          <p:stCondLst>
                                            <p:cond delay="1808"/>
                                          </p:stCondLst>
                                        </p:cTn>
                                        <p:tgtEl>
                                          <p:spTgt spid="8">
                                            <p:txEl>
                                              <p:pRg st="0" end="0"/>
                                            </p:txEl>
                                          </p:spTgt>
                                        </p:tgtEl>
                                      </p:cBhvr>
                                      <p:to x="100000" y="95000"/>
                                    </p:animScale>
                                    <p:animScale>
                                      <p:cBhvr>
                                        <p:cTn id="52"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34097" y="86508"/>
            <a:ext cx="10900290"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600" b="1"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группировка </a:t>
            </a:r>
            <a:r>
              <a:rPr lang="ru-RU" sz="1800" dirty="0">
                <a:latin typeface="Times New Roman" panose="02020603050405020304" pitchFamily="18" charset="0"/>
                <a:cs typeface="Times New Roman" panose="02020603050405020304" pitchFamily="18" charset="0"/>
              </a:rPr>
              <a:t>доходов, расходов и источников финансирования дефицитов бюджетов бюджетной системы Российской Федерации, используемой для составления и исполнения бюджетов, а также группировкой доходов, расходов и источников финансирования дефицитов бюджетов и (или) операций сектора государственного управления, используемой для ведения бюджетного (бухгалтерского) учета, составления бюджетной (бухгалтерской) и иной финансовой отчетности, обеспечивающей сопоставимость показателей бюджетов бюджетной системы Российской Федерации</a:t>
            </a:r>
            <a:r>
              <a:rPr lang="ru-RU" sz="1800" b="1"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 ЭТО? </a:t>
            </a:r>
            <a:endParaRPr lang="ru-RU" sz="1600" dirty="0"/>
          </a:p>
        </p:txBody>
      </p:sp>
      <p:sp>
        <p:nvSpPr>
          <p:cNvPr id="5" name="Текст 4"/>
          <p:cNvSpPr>
            <a:spLocks noGrp="1"/>
          </p:cNvSpPr>
          <p:nvPr>
            <p:ph type="body" idx="1"/>
          </p:nvPr>
        </p:nvSpPr>
        <p:spPr>
          <a:xfrm>
            <a:off x="1559153" y="2158284"/>
            <a:ext cx="4754880" cy="640080"/>
          </a:xfrm>
        </p:spPr>
        <p:txBody>
          <a:bodyPr/>
          <a:lstStyle/>
          <a:p>
            <a:r>
              <a:rPr lang="ru-RU" b="1" dirty="0">
                <a:solidFill>
                  <a:schemeClr val="tx1"/>
                </a:solidFill>
              </a:rPr>
              <a:t>Подсказка:</a:t>
            </a:r>
          </a:p>
          <a:p>
            <a:endParaRPr lang="ru-RU" dirty="0"/>
          </a:p>
        </p:txBody>
      </p:sp>
      <p:pic>
        <p:nvPicPr>
          <p:cNvPr id="6" name="Объект 5"/>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7723" t="22226" r="8072" b="4534"/>
          <a:stretch/>
        </p:blipFill>
        <p:spPr>
          <a:xfrm>
            <a:off x="1194617" y="2702688"/>
            <a:ext cx="5119415" cy="3339545"/>
          </a:xfrm>
        </p:spPr>
      </p:pic>
      <p:sp>
        <p:nvSpPr>
          <p:cNvPr id="7" name="Текст 6"/>
          <p:cNvSpPr>
            <a:spLocks noGrp="1"/>
          </p:cNvSpPr>
          <p:nvPr>
            <p:ph type="body" sz="quarter" idx="3"/>
          </p:nvPr>
        </p:nvSpPr>
        <p:spPr>
          <a:xfrm>
            <a:off x="6555345" y="3672468"/>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405351" y="4183571"/>
            <a:ext cx="4229036" cy="3200400"/>
          </a:xfrm>
        </p:spPr>
        <p:txBody>
          <a:bodyPr>
            <a:normAutofit/>
          </a:bodyPr>
          <a:lstStyle/>
          <a:p>
            <a:pPr marL="0" indent="0">
              <a:buNone/>
            </a:pPr>
            <a:r>
              <a:rPr lang="ru-RU" sz="2400" b="1" dirty="0"/>
              <a:t>Бюджетная классификация </a:t>
            </a:r>
            <a:endParaRPr lang="ru-RU" sz="2400" dirty="0"/>
          </a:p>
        </p:txBody>
      </p:sp>
      <p:pic>
        <p:nvPicPr>
          <p:cNvPr id="9" name="Рисунок 8"/>
          <p:cNvPicPr>
            <a:picLocks noChangeAspect="1"/>
          </p:cNvPicPr>
          <p:nvPr/>
        </p:nvPicPr>
        <p:blipFill>
          <a:blip r:embed="rId4"/>
          <a:stretch>
            <a:fillRect/>
          </a:stretch>
        </p:blipFill>
        <p:spPr>
          <a:xfrm>
            <a:off x="10141350" y="1834715"/>
            <a:ext cx="1656791" cy="1656791"/>
          </a:xfrm>
          <a:prstGeom prst="rect">
            <a:avLst/>
          </a:prstGeom>
        </p:spPr>
      </p:pic>
    </p:spTree>
    <p:extLst>
      <p:ext uri="{BB962C8B-B14F-4D97-AF65-F5344CB8AC3E}">
        <p14:creationId xmlns:p14="http://schemas.microsoft.com/office/powerpoint/2010/main" val="2871044858"/>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barn(inVertical)">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wipe(down)">
                                      <p:cBhvr>
                                        <p:cTn id="33" dur="580">
                                          <p:stCondLst>
                                            <p:cond delay="0"/>
                                          </p:stCondLst>
                                        </p:cTn>
                                        <p:tgtEl>
                                          <p:spTgt spid="8">
                                            <p:txEl>
                                              <p:pRg st="0" end="0"/>
                                            </p:txEl>
                                          </p:spTgt>
                                        </p:tgtEl>
                                      </p:cBhvr>
                                    </p:animEffect>
                                    <p:anim calcmode="lin" valueType="num">
                                      <p:cBhvr>
                                        <p:cTn id="34"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8">
                                            <p:txEl>
                                              <p:pRg st="0" end="0"/>
                                            </p:txEl>
                                          </p:spTgt>
                                        </p:tgtEl>
                                      </p:cBhvr>
                                      <p:to x="100000" y="60000"/>
                                    </p:animScale>
                                    <p:animScale>
                                      <p:cBhvr>
                                        <p:cTn id="40" dur="166" decel="50000">
                                          <p:stCondLst>
                                            <p:cond delay="676"/>
                                          </p:stCondLst>
                                        </p:cTn>
                                        <p:tgtEl>
                                          <p:spTgt spid="8">
                                            <p:txEl>
                                              <p:pRg st="0" end="0"/>
                                            </p:txEl>
                                          </p:spTgt>
                                        </p:tgtEl>
                                      </p:cBhvr>
                                      <p:to x="100000" y="100000"/>
                                    </p:animScale>
                                    <p:animScale>
                                      <p:cBhvr>
                                        <p:cTn id="41" dur="26">
                                          <p:stCondLst>
                                            <p:cond delay="1312"/>
                                          </p:stCondLst>
                                        </p:cTn>
                                        <p:tgtEl>
                                          <p:spTgt spid="8">
                                            <p:txEl>
                                              <p:pRg st="0" end="0"/>
                                            </p:txEl>
                                          </p:spTgt>
                                        </p:tgtEl>
                                      </p:cBhvr>
                                      <p:to x="100000" y="80000"/>
                                    </p:animScale>
                                    <p:animScale>
                                      <p:cBhvr>
                                        <p:cTn id="42" dur="166" decel="50000">
                                          <p:stCondLst>
                                            <p:cond delay="1338"/>
                                          </p:stCondLst>
                                        </p:cTn>
                                        <p:tgtEl>
                                          <p:spTgt spid="8">
                                            <p:txEl>
                                              <p:pRg st="0" end="0"/>
                                            </p:txEl>
                                          </p:spTgt>
                                        </p:tgtEl>
                                      </p:cBhvr>
                                      <p:to x="100000" y="100000"/>
                                    </p:animScale>
                                    <p:animScale>
                                      <p:cBhvr>
                                        <p:cTn id="43" dur="26">
                                          <p:stCondLst>
                                            <p:cond delay="1642"/>
                                          </p:stCondLst>
                                        </p:cTn>
                                        <p:tgtEl>
                                          <p:spTgt spid="8">
                                            <p:txEl>
                                              <p:pRg st="0" end="0"/>
                                            </p:txEl>
                                          </p:spTgt>
                                        </p:tgtEl>
                                      </p:cBhvr>
                                      <p:to x="100000" y="90000"/>
                                    </p:animScale>
                                    <p:animScale>
                                      <p:cBhvr>
                                        <p:cTn id="44" dur="166" decel="50000">
                                          <p:stCondLst>
                                            <p:cond delay="1668"/>
                                          </p:stCondLst>
                                        </p:cTn>
                                        <p:tgtEl>
                                          <p:spTgt spid="8">
                                            <p:txEl>
                                              <p:pRg st="0" end="0"/>
                                            </p:txEl>
                                          </p:spTgt>
                                        </p:tgtEl>
                                      </p:cBhvr>
                                      <p:to x="100000" y="100000"/>
                                    </p:animScale>
                                    <p:animScale>
                                      <p:cBhvr>
                                        <p:cTn id="45" dur="26">
                                          <p:stCondLst>
                                            <p:cond delay="1808"/>
                                          </p:stCondLst>
                                        </p:cTn>
                                        <p:tgtEl>
                                          <p:spTgt spid="8">
                                            <p:txEl>
                                              <p:pRg st="0" end="0"/>
                                            </p:txEl>
                                          </p:spTgt>
                                        </p:tgtEl>
                                      </p:cBhvr>
                                      <p:to x="100000" y="95000"/>
                                    </p:animScale>
                                    <p:animScale>
                                      <p:cBhvr>
                                        <p:cTn id="46"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72818" y="-211848"/>
            <a:ext cx="10058400"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800" dirty="0">
                <a:latin typeface="Times New Roman" panose="02020603050405020304" pitchFamily="18" charset="0"/>
                <a:cs typeface="Times New Roman" panose="02020603050405020304" pitchFamily="18" charset="0"/>
              </a:rPr>
              <a:t>:  разновидность финансового контроля, осуществляемого уполномоченными органами за деятельностью участников бюджетного процесса, связанную с мобилизацией, распределением и использованием средств бюджетов бюджетной системы – </a:t>
            </a:r>
            <a:r>
              <a:rPr lang="ru-RU" sz="1600" b="1" dirty="0" smtClean="0">
                <a:latin typeface="Times New Roman" panose="02020603050405020304" pitchFamily="18" charset="0"/>
                <a:cs typeface="Times New Roman" panose="02020603050405020304" pitchFamily="18" charset="0"/>
              </a:rPr>
              <a:t>ЭТО?</a:t>
            </a:r>
            <a:endParaRPr lang="ru-RU" sz="1600" dirty="0"/>
          </a:p>
        </p:txBody>
      </p:sp>
      <p:sp>
        <p:nvSpPr>
          <p:cNvPr id="5" name="Текст 4"/>
          <p:cNvSpPr>
            <a:spLocks noGrp="1"/>
          </p:cNvSpPr>
          <p:nvPr>
            <p:ph type="body" idx="1"/>
          </p:nvPr>
        </p:nvSpPr>
        <p:spPr>
          <a:xfrm>
            <a:off x="1610699" y="1550823"/>
            <a:ext cx="4754880" cy="640080"/>
          </a:xfrm>
        </p:spPr>
        <p:txBody>
          <a:bodyPr/>
          <a:lstStyle/>
          <a:p>
            <a:r>
              <a:rPr lang="ru-RU" b="1" dirty="0">
                <a:solidFill>
                  <a:schemeClr val="tx1"/>
                </a:solidFill>
              </a:rPr>
              <a:t>Подсказка:</a:t>
            </a:r>
          </a:p>
          <a:p>
            <a:endParaRPr lang="ru-RU" dirty="0"/>
          </a:p>
        </p:txBody>
      </p:sp>
      <p:pic>
        <p:nvPicPr>
          <p:cNvPr id="9"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95735" y="1870863"/>
            <a:ext cx="6308736" cy="4560691"/>
          </a:xfrm>
        </p:spPr>
      </p:pic>
      <p:sp>
        <p:nvSpPr>
          <p:cNvPr id="7" name="Текст 6"/>
          <p:cNvSpPr>
            <a:spLocks noGrp="1"/>
          </p:cNvSpPr>
          <p:nvPr>
            <p:ph type="body" sz="quarter" idx="3"/>
          </p:nvPr>
        </p:nvSpPr>
        <p:spPr>
          <a:xfrm>
            <a:off x="6746952" y="4021608"/>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445981" y="4477829"/>
            <a:ext cx="4197361" cy="3200400"/>
          </a:xfrm>
        </p:spPr>
        <p:txBody>
          <a:bodyPr>
            <a:normAutofit/>
          </a:bodyPr>
          <a:lstStyle/>
          <a:p>
            <a:pPr marL="0" indent="0">
              <a:buNone/>
            </a:pPr>
            <a:r>
              <a:rPr lang="ru-RU" sz="2400" b="1" dirty="0"/>
              <a:t>Бюджетный контроль </a:t>
            </a:r>
            <a:endParaRPr lang="ru-RU" sz="2400" dirty="0"/>
          </a:p>
        </p:txBody>
      </p:sp>
      <p:pic>
        <p:nvPicPr>
          <p:cNvPr id="10" name="Рисунок 9"/>
          <p:cNvPicPr>
            <a:picLocks noChangeAspect="1"/>
          </p:cNvPicPr>
          <p:nvPr/>
        </p:nvPicPr>
        <p:blipFill>
          <a:blip r:embed="rId4"/>
          <a:stretch>
            <a:fillRect/>
          </a:stretch>
        </p:blipFill>
        <p:spPr>
          <a:xfrm>
            <a:off x="9845041" y="1180012"/>
            <a:ext cx="1656791" cy="1656791"/>
          </a:xfrm>
          <a:prstGeom prst="rect">
            <a:avLst/>
          </a:prstGeom>
        </p:spPr>
      </p:pic>
    </p:spTree>
    <p:extLst>
      <p:ext uri="{BB962C8B-B14F-4D97-AF65-F5344CB8AC3E}">
        <p14:creationId xmlns:p14="http://schemas.microsoft.com/office/powerpoint/2010/main" val="3925034729"/>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anim calcmode="lin" valueType="num">
                                      <p:cBhvr>
                                        <p:cTn id="22" dur="2000" fill="hold"/>
                                        <p:tgtEl>
                                          <p:spTgt spid="9"/>
                                        </p:tgtEl>
                                        <p:attrNameLst>
                                          <p:attrName>ppt_w</p:attrName>
                                        </p:attrNameLst>
                                      </p:cBhvr>
                                      <p:tavLst>
                                        <p:tav tm="0" fmla="#ppt_w*sin(2.5*pi*$)">
                                          <p:val>
                                            <p:fltVal val="0"/>
                                          </p:val>
                                        </p:tav>
                                        <p:tav tm="100000">
                                          <p:val>
                                            <p:fltVal val="1"/>
                                          </p:val>
                                        </p:tav>
                                      </p:tavLst>
                                    </p:anim>
                                    <p:anim calcmode="lin" valueType="num">
                                      <p:cBhvr>
                                        <p:cTn id="23"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down)">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wipe(down)">
                                      <p:cBhvr>
                                        <p:cTn id="33" dur="580">
                                          <p:stCondLst>
                                            <p:cond delay="0"/>
                                          </p:stCondLst>
                                        </p:cTn>
                                        <p:tgtEl>
                                          <p:spTgt spid="8">
                                            <p:txEl>
                                              <p:pRg st="0" end="0"/>
                                            </p:txEl>
                                          </p:spTgt>
                                        </p:tgtEl>
                                      </p:cBhvr>
                                    </p:animEffect>
                                    <p:anim calcmode="lin" valueType="num">
                                      <p:cBhvr>
                                        <p:cTn id="34"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8">
                                            <p:txEl>
                                              <p:pRg st="0" end="0"/>
                                            </p:txEl>
                                          </p:spTgt>
                                        </p:tgtEl>
                                      </p:cBhvr>
                                      <p:to x="100000" y="60000"/>
                                    </p:animScale>
                                    <p:animScale>
                                      <p:cBhvr>
                                        <p:cTn id="40" dur="166" decel="50000">
                                          <p:stCondLst>
                                            <p:cond delay="676"/>
                                          </p:stCondLst>
                                        </p:cTn>
                                        <p:tgtEl>
                                          <p:spTgt spid="8">
                                            <p:txEl>
                                              <p:pRg st="0" end="0"/>
                                            </p:txEl>
                                          </p:spTgt>
                                        </p:tgtEl>
                                      </p:cBhvr>
                                      <p:to x="100000" y="100000"/>
                                    </p:animScale>
                                    <p:animScale>
                                      <p:cBhvr>
                                        <p:cTn id="41" dur="26">
                                          <p:stCondLst>
                                            <p:cond delay="1312"/>
                                          </p:stCondLst>
                                        </p:cTn>
                                        <p:tgtEl>
                                          <p:spTgt spid="8">
                                            <p:txEl>
                                              <p:pRg st="0" end="0"/>
                                            </p:txEl>
                                          </p:spTgt>
                                        </p:tgtEl>
                                      </p:cBhvr>
                                      <p:to x="100000" y="80000"/>
                                    </p:animScale>
                                    <p:animScale>
                                      <p:cBhvr>
                                        <p:cTn id="42" dur="166" decel="50000">
                                          <p:stCondLst>
                                            <p:cond delay="1338"/>
                                          </p:stCondLst>
                                        </p:cTn>
                                        <p:tgtEl>
                                          <p:spTgt spid="8">
                                            <p:txEl>
                                              <p:pRg st="0" end="0"/>
                                            </p:txEl>
                                          </p:spTgt>
                                        </p:tgtEl>
                                      </p:cBhvr>
                                      <p:to x="100000" y="100000"/>
                                    </p:animScale>
                                    <p:animScale>
                                      <p:cBhvr>
                                        <p:cTn id="43" dur="26">
                                          <p:stCondLst>
                                            <p:cond delay="1642"/>
                                          </p:stCondLst>
                                        </p:cTn>
                                        <p:tgtEl>
                                          <p:spTgt spid="8">
                                            <p:txEl>
                                              <p:pRg st="0" end="0"/>
                                            </p:txEl>
                                          </p:spTgt>
                                        </p:tgtEl>
                                      </p:cBhvr>
                                      <p:to x="100000" y="90000"/>
                                    </p:animScale>
                                    <p:animScale>
                                      <p:cBhvr>
                                        <p:cTn id="44" dur="166" decel="50000">
                                          <p:stCondLst>
                                            <p:cond delay="1668"/>
                                          </p:stCondLst>
                                        </p:cTn>
                                        <p:tgtEl>
                                          <p:spTgt spid="8">
                                            <p:txEl>
                                              <p:pRg st="0" end="0"/>
                                            </p:txEl>
                                          </p:spTgt>
                                        </p:tgtEl>
                                      </p:cBhvr>
                                      <p:to x="100000" y="100000"/>
                                    </p:animScale>
                                    <p:animScale>
                                      <p:cBhvr>
                                        <p:cTn id="45" dur="26">
                                          <p:stCondLst>
                                            <p:cond delay="1808"/>
                                          </p:stCondLst>
                                        </p:cTn>
                                        <p:tgtEl>
                                          <p:spTgt spid="8">
                                            <p:txEl>
                                              <p:pRg st="0" end="0"/>
                                            </p:txEl>
                                          </p:spTgt>
                                        </p:tgtEl>
                                      </p:cBhvr>
                                      <p:to x="100000" y="95000"/>
                                    </p:animScale>
                                    <p:animScale>
                                      <p:cBhvr>
                                        <p:cTn id="46"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98575" y="-323810"/>
            <a:ext cx="10058400"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600" b="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обязательства, возникающие в валюте Российской Федерации, а также обязательства субъектов Российской Федерации и муниципальных образований перед Российской Федерацией, возникающие в иностранной валюте в рамках использования целевых иностранных кредитов (заимствований)-</a:t>
            </a:r>
            <a:r>
              <a:rPr lang="ru-RU" sz="1600" b="1" dirty="0" smtClean="0">
                <a:latin typeface="Times New Roman" panose="02020603050405020304" pitchFamily="18" charset="0"/>
                <a:cs typeface="Times New Roman" panose="02020603050405020304" pitchFamily="18" charset="0"/>
              </a:rPr>
              <a:t> ЭТО?</a:t>
            </a:r>
            <a:endParaRPr lang="ru-RU" sz="1600" dirty="0"/>
          </a:p>
        </p:txBody>
      </p:sp>
      <p:sp>
        <p:nvSpPr>
          <p:cNvPr id="5" name="Текст 4"/>
          <p:cNvSpPr>
            <a:spLocks noGrp="1"/>
          </p:cNvSpPr>
          <p:nvPr>
            <p:ph type="body" idx="1"/>
          </p:nvPr>
        </p:nvSpPr>
        <p:spPr>
          <a:xfrm>
            <a:off x="1344039" y="1368261"/>
            <a:ext cx="4754880" cy="640080"/>
          </a:xfrm>
        </p:spPr>
        <p:txBody>
          <a:bodyPr/>
          <a:lstStyle/>
          <a:p>
            <a:r>
              <a:rPr lang="ru-RU" b="1" dirty="0">
                <a:solidFill>
                  <a:schemeClr val="tx1"/>
                </a:solidFill>
              </a:rPr>
              <a:t>Подсказка:</a:t>
            </a:r>
          </a:p>
          <a:p>
            <a:endParaRPr lang="ru-RU" dirty="0"/>
          </a:p>
        </p:txBody>
      </p:sp>
      <p:pic>
        <p:nvPicPr>
          <p:cNvPr id="11" name="Объект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0789" r="27942" b="6015"/>
          <a:stretch/>
        </p:blipFill>
        <p:spPr>
          <a:xfrm>
            <a:off x="624463" y="1800055"/>
            <a:ext cx="3216063" cy="2926491"/>
          </a:xfrm>
        </p:spPr>
      </p:pic>
      <p:sp>
        <p:nvSpPr>
          <p:cNvPr id="7" name="Текст 6"/>
          <p:cNvSpPr>
            <a:spLocks noGrp="1"/>
          </p:cNvSpPr>
          <p:nvPr>
            <p:ph type="body" sz="quarter" idx="3"/>
          </p:nvPr>
        </p:nvSpPr>
        <p:spPr>
          <a:xfrm>
            <a:off x="7437120" y="3608836"/>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302617" y="4103529"/>
            <a:ext cx="3889383" cy="3200400"/>
          </a:xfrm>
        </p:spPr>
        <p:txBody>
          <a:bodyPr>
            <a:normAutofit/>
          </a:bodyPr>
          <a:lstStyle/>
          <a:p>
            <a:pPr marL="0" indent="0">
              <a:buNone/>
            </a:pPr>
            <a:r>
              <a:rPr lang="ru-RU" sz="2800" b="1" dirty="0"/>
              <a:t>Внутренний долг </a:t>
            </a:r>
            <a:endParaRPr lang="ru-RU" sz="2800" dirty="0"/>
          </a:p>
        </p:txBody>
      </p:sp>
      <p:pic>
        <p:nvPicPr>
          <p:cNvPr id="10" name="Рисунок 9"/>
          <p:cNvPicPr>
            <a:picLocks noChangeAspect="1"/>
          </p:cNvPicPr>
          <p:nvPr/>
        </p:nvPicPr>
        <p:blipFill rotWithShape="1">
          <a:blip r:embed="rId4">
            <a:extLst>
              <a:ext uri="{28A0092B-C50C-407E-A947-70E740481C1C}">
                <a14:useLocalDpi xmlns:a14="http://schemas.microsoft.com/office/drawing/2010/main" val="0"/>
              </a:ext>
            </a:extLst>
          </a:blip>
          <a:srcRect l="52320" r="-690" b="-1225"/>
          <a:stretch/>
        </p:blipFill>
        <p:spPr>
          <a:xfrm>
            <a:off x="3760632" y="2980502"/>
            <a:ext cx="3610125" cy="3492087"/>
          </a:xfrm>
          <a:prstGeom prst="rect">
            <a:avLst/>
          </a:prstGeom>
        </p:spPr>
      </p:pic>
      <p:pic>
        <p:nvPicPr>
          <p:cNvPr id="13" name="Рисунок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7905" y="1800055"/>
            <a:ext cx="3481336" cy="1314720"/>
          </a:xfrm>
          <a:prstGeom prst="rect">
            <a:avLst/>
          </a:prstGeom>
        </p:spPr>
      </p:pic>
      <p:pic>
        <p:nvPicPr>
          <p:cNvPr id="14" name="Рисунок 13"/>
          <p:cNvPicPr>
            <a:picLocks noChangeAspect="1"/>
          </p:cNvPicPr>
          <p:nvPr/>
        </p:nvPicPr>
        <p:blipFill>
          <a:blip r:embed="rId6"/>
          <a:stretch>
            <a:fillRect/>
          </a:stretch>
        </p:blipFill>
        <p:spPr>
          <a:xfrm>
            <a:off x="10122757" y="1131003"/>
            <a:ext cx="1656791" cy="1656791"/>
          </a:xfrm>
          <a:prstGeom prst="rect">
            <a:avLst/>
          </a:prstGeom>
        </p:spPr>
      </p:pic>
    </p:spTree>
    <p:extLst>
      <p:ext uri="{BB962C8B-B14F-4D97-AF65-F5344CB8AC3E}">
        <p14:creationId xmlns:p14="http://schemas.microsoft.com/office/powerpoint/2010/main" val="3418204162"/>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par>
                                <p:cTn id="22" presetID="31"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style.rotation</p:attrName>
                                        </p:attrNameLst>
                                      </p:cBhvr>
                                      <p:tavLst>
                                        <p:tav tm="0">
                                          <p:val>
                                            <p:fltVal val="90"/>
                                          </p:val>
                                        </p:tav>
                                        <p:tav tm="100000">
                                          <p:val>
                                            <p:fltVal val="0"/>
                                          </p:val>
                                        </p:tav>
                                      </p:tavLst>
                                    </p:anim>
                                    <p:animEffect transition="in" filter="fade">
                                      <p:cBhvr>
                                        <p:cTn id="27" dur="1000"/>
                                        <p:tgtEl>
                                          <p:spTgt spid="10"/>
                                        </p:tgtEl>
                                      </p:cBhvr>
                                    </p:animEffect>
                                  </p:childTnLst>
                                </p:cTn>
                              </p:par>
                              <p:par>
                                <p:cTn id="28" presetID="31"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circle(in)">
                                      <p:cBhvr>
                                        <p:cTn id="38" dur="2000"/>
                                        <p:tgtEl>
                                          <p:spTgt spid="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wipe(down)">
                                      <p:cBhvr>
                                        <p:cTn id="43" dur="580">
                                          <p:stCondLst>
                                            <p:cond delay="0"/>
                                          </p:stCondLst>
                                        </p:cTn>
                                        <p:tgtEl>
                                          <p:spTgt spid="8">
                                            <p:txEl>
                                              <p:pRg st="0" end="0"/>
                                            </p:txEl>
                                          </p:spTgt>
                                        </p:tgtEl>
                                      </p:cBhvr>
                                    </p:animEffect>
                                    <p:anim calcmode="lin" valueType="num">
                                      <p:cBhvr>
                                        <p:cTn id="44"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xEl>
                                              <p:pRg st="0" end="0"/>
                                            </p:txEl>
                                          </p:spTgt>
                                        </p:tgtEl>
                                      </p:cBhvr>
                                      <p:to x="100000" y="60000"/>
                                    </p:animScale>
                                    <p:animScale>
                                      <p:cBhvr>
                                        <p:cTn id="50" dur="166" decel="50000">
                                          <p:stCondLst>
                                            <p:cond delay="676"/>
                                          </p:stCondLst>
                                        </p:cTn>
                                        <p:tgtEl>
                                          <p:spTgt spid="8">
                                            <p:txEl>
                                              <p:pRg st="0" end="0"/>
                                            </p:txEl>
                                          </p:spTgt>
                                        </p:tgtEl>
                                      </p:cBhvr>
                                      <p:to x="100000" y="100000"/>
                                    </p:animScale>
                                    <p:animScale>
                                      <p:cBhvr>
                                        <p:cTn id="51" dur="26">
                                          <p:stCondLst>
                                            <p:cond delay="1312"/>
                                          </p:stCondLst>
                                        </p:cTn>
                                        <p:tgtEl>
                                          <p:spTgt spid="8">
                                            <p:txEl>
                                              <p:pRg st="0" end="0"/>
                                            </p:txEl>
                                          </p:spTgt>
                                        </p:tgtEl>
                                      </p:cBhvr>
                                      <p:to x="100000" y="80000"/>
                                    </p:animScale>
                                    <p:animScale>
                                      <p:cBhvr>
                                        <p:cTn id="52" dur="166" decel="50000">
                                          <p:stCondLst>
                                            <p:cond delay="1338"/>
                                          </p:stCondLst>
                                        </p:cTn>
                                        <p:tgtEl>
                                          <p:spTgt spid="8">
                                            <p:txEl>
                                              <p:pRg st="0" end="0"/>
                                            </p:txEl>
                                          </p:spTgt>
                                        </p:tgtEl>
                                      </p:cBhvr>
                                      <p:to x="100000" y="100000"/>
                                    </p:animScale>
                                    <p:animScale>
                                      <p:cBhvr>
                                        <p:cTn id="53" dur="26">
                                          <p:stCondLst>
                                            <p:cond delay="1642"/>
                                          </p:stCondLst>
                                        </p:cTn>
                                        <p:tgtEl>
                                          <p:spTgt spid="8">
                                            <p:txEl>
                                              <p:pRg st="0" end="0"/>
                                            </p:txEl>
                                          </p:spTgt>
                                        </p:tgtEl>
                                      </p:cBhvr>
                                      <p:to x="100000" y="90000"/>
                                    </p:animScale>
                                    <p:animScale>
                                      <p:cBhvr>
                                        <p:cTn id="54" dur="166" decel="50000">
                                          <p:stCondLst>
                                            <p:cond delay="1668"/>
                                          </p:stCondLst>
                                        </p:cTn>
                                        <p:tgtEl>
                                          <p:spTgt spid="8">
                                            <p:txEl>
                                              <p:pRg st="0" end="0"/>
                                            </p:txEl>
                                          </p:spTgt>
                                        </p:tgtEl>
                                      </p:cBhvr>
                                      <p:to x="100000" y="100000"/>
                                    </p:animScale>
                                    <p:animScale>
                                      <p:cBhvr>
                                        <p:cTn id="55" dur="26">
                                          <p:stCondLst>
                                            <p:cond delay="1808"/>
                                          </p:stCondLst>
                                        </p:cTn>
                                        <p:tgtEl>
                                          <p:spTgt spid="8">
                                            <p:txEl>
                                              <p:pRg st="0" end="0"/>
                                            </p:txEl>
                                          </p:spTgt>
                                        </p:tgtEl>
                                      </p:cBhvr>
                                      <p:to x="100000" y="95000"/>
                                    </p:animScale>
                                    <p:animScale>
                                      <p:cBhvr>
                                        <p:cTn id="56"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72818" y="-330243"/>
            <a:ext cx="10058400" cy="2477833"/>
          </a:xfrm>
        </p:spPr>
        <p:txBody>
          <a:bodyPr>
            <a:normAutofit/>
          </a:bodyPr>
          <a:lstStyle/>
          <a:p>
            <a:pPr algn="just"/>
            <a:r>
              <a:rPr lang="ru-RU" sz="1600" b="1" dirty="0">
                <a:latin typeface="Times New Roman" panose="02020603050405020304" pitchFamily="18" charset="0"/>
                <a:cs typeface="Times New Roman" panose="02020603050405020304" pitchFamily="18" charset="0"/>
              </a:rPr>
              <a:t>ВОПРОС</a:t>
            </a:r>
            <a:r>
              <a:rPr lang="ru-RU" sz="1600" b="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обязательства, возникающие в иностранной валюте, за исключением обязательств субъектов Российской Федерации и муниципальных образований перед Российской Федерацией, возникающих в иностранной валюте в рамках использования целевых иностранных кредитов (заимствований) – </a:t>
            </a:r>
            <a:r>
              <a:rPr lang="ru-RU" sz="1600" b="1" dirty="0" smtClean="0">
                <a:latin typeface="Times New Roman" panose="02020603050405020304" pitchFamily="18" charset="0"/>
                <a:cs typeface="Times New Roman" panose="02020603050405020304" pitchFamily="18" charset="0"/>
              </a:rPr>
              <a:t>ЭТО?</a:t>
            </a:r>
            <a:endParaRPr lang="ru-RU" sz="1600" dirty="0"/>
          </a:p>
        </p:txBody>
      </p:sp>
      <p:sp>
        <p:nvSpPr>
          <p:cNvPr id="5" name="Текст 4"/>
          <p:cNvSpPr>
            <a:spLocks noGrp="1"/>
          </p:cNvSpPr>
          <p:nvPr>
            <p:ph type="body" idx="1"/>
          </p:nvPr>
        </p:nvSpPr>
        <p:spPr>
          <a:xfrm>
            <a:off x="1277357" y="1451968"/>
            <a:ext cx="4754880" cy="640080"/>
          </a:xfrm>
        </p:spPr>
        <p:txBody>
          <a:bodyPr/>
          <a:lstStyle/>
          <a:p>
            <a:r>
              <a:rPr lang="ru-RU" b="1" dirty="0">
                <a:solidFill>
                  <a:schemeClr val="tx1"/>
                </a:solidFill>
              </a:rPr>
              <a:t>Подсказка:</a:t>
            </a:r>
          </a:p>
          <a:p>
            <a:endParaRPr lang="ru-RU" dirty="0"/>
          </a:p>
        </p:txBody>
      </p:sp>
      <p:sp>
        <p:nvSpPr>
          <p:cNvPr id="2" name="Объект 1"/>
          <p:cNvSpPr>
            <a:spLocks noGrp="1"/>
          </p:cNvSpPr>
          <p:nvPr>
            <p:ph sz="half" idx="2"/>
          </p:nvPr>
        </p:nvSpPr>
        <p:spPr/>
        <p:txBody>
          <a:bodyPr/>
          <a:lstStyle/>
          <a:p>
            <a:endParaRPr lang="ru-RU" dirty="0"/>
          </a:p>
        </p:txBody>
      </p:sp>
      <p:sp>
        <p:nvSpPr>
          <p:cNvPr id="7" name="Текст 6"/>
          <p:cNvSpPr>
            <a:spLocks noGrp="1"/>
          </p:cNvSpPr>
          <p:nvPr>
            <p:ph type="body" sz="quarter" idx="3"/>
          </p:nvPr>
        </p:nvSpPr>
        <p:spPr>
          <a:xfrm>
            <a:off x="7236354" y="3954254"/>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419139" y="4460030"/>
            <a:ext cx="3315403" cy="3200400"/>
          </a:xfrm>
        </p:spPr>
        <p:txBody>
          <a:bodyPr>
            <a:normAutofit/>
          </a:bodyPr>
          <a:lstStyle/>
          <a:p>
            <a:pPr marL="0" indent="0">
              <a:buNone/>
            </a:pPr>
            <a:r>
              <a:rPr lang="ru-RU" sz="2800" b="1" dirty="0"/>
              <a:t>Внешний долг </a:t>
            </a:r>
            <a:endParaRPr lang="ru-RU" sz="2800" dirty="0"/>
          </a:p>
        </p:txBody>
      </p:sp>
      <p:pic>
        <p:nvPicPr>
          <p:cNvPr id="10" name="Рисунок 9"/>
          <p:cNvPicPr>
            <a:picLocks noChangeAspect="1"/>
          </p:cNvPicPr>
          <p:nvPr/>
        </p:nvPicPr>
        <p:blipFill rotWithShape="1">
          <a:blip r:embed="rId3">
            <a:extLst>
              <a:ext uri="{28A0092B-C50C-407E-A947-70E740481C1C}">
                <a14:useLocalDpi xmlns:a14="http://schemas.microsoft.com/office/drawing/2010/main" val="0"/>
              </a:ext>
            </a:extLst>
          </a:blip>
          <a:srcRect l="12382"/>
          <a:stretch/>
        </p:blipFill>
        <p:spPr>
          <a:xfrm>
            <a:off x="1695620" y="2968126"/>
            <a:ext cx="6097747" cy="3449835"/>
          </a:xfrm>
          <a:prstGeom prst="rect">
            <a:avLst/>
          </a:prstGeom>
        </p:spPr>
      </p:pic>
      <p:pic>
        <p:nvPicPr>
          <p:cNvPr id="13" name="Рисунок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402" y="1619773"/>
            <a:ext cx="3357231" cy="1314720"/>
          </a:xfrm>
          <a:prstGeom prst="rect">
            <a:avLst/>
          </a:prstGeom>
        </p:spPr>
      </p:pic>
      <p:pic>
        <p:nvPicPr>
          <p:cNvPr id="14" name="Рисунок 13"/>
          <p:cNvPicPr>
            <a:picLocks noChangeAspect="1"/>
          </p:cNvPicPr>
          <p:nvPr/>
        </p:nvPicPr>
        <p:blipFill>
          <a:blip r:embed="rId5"/>
          <a:stretch>
            <a:fillRect/>
          </a:stretch>
        </p:blipFill>
        <p:spPr>
          <a:xfrm>
            <a:off x="10052834" y="1263652"/>
            <a:ext cx="1656791" cy="1656791"/>
          </a:xfrm>
          <a:prstGeom prst="rect">
            <a:avLst/>
          </a:prstGeom>
        </p:spPr>
      </p:pic>
      <p:pic>
        <p:nvPicPr>
          <p:cNvPr id="11" name="Объект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478" y="1937754"/>
            <a:ext cx="2776311" cy="1937146"/>
          </a:xfrm>
          <a:prstGeom prst="rect">
            <a:avLst/>
          </a:prstGeom>
        </p:spPr>
      </p:pic>
    </p:spTree>
    <p:extLst>
      <p:ext uri="{BB962C8B-B14F-4D97-AF65-F5344CB8AC3E}">
        <p14:creationId xmlns:p14="http://schemas.microsoft.com/office/powerpoint/2010/main" val="4136511307"/>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fltVal val="0"/>
                                          </p:val>
                                        </p:tav>
                                        <p:tav tm="100000">
                                          <p:val>
                                            <p:strVal val="#ppt_w"/>
                                          </p:val>
                                        </p:tav>
                                      </p:tavLst>
                                    </p:anim>
                                    <p:anim calcmode="lin" valueType="num">
                                      <p:cBhvr>
                                        <p:cTn id="25" dur="1000" fill="hold"/>
                                        <p:tgtEl>
                                          <p:spTgt spid="13"/>
                                        </p:tgtEl>
                                        <p:attrNameLst>
                                          <p:attrName>ppt_h</p:attrName>
                                        </p:attrNameLst>
                                      </p:cBhvr>
                                      <p:tavLst>
                                        <p:tav tm="0">
                                          <p:val>
                                            <p:fltVal val="0"/>
                                          </p:val>
                                        </p:tav>
                                        <p:tav tm="100000">
                                          <p:val>
                                            <p:strVal val="#ppt_h"/>
                                          </p:val>
                                        </p:tav>
                                      </p:tavLst>
                                    </p:anim>
                                    <p:anim calcmode="lin" valueType="num">
                                      <p:cBhvr>
                                        <p:cTn id="26" dur="1000" fill="hold"/>
                                        <p:tgtEl>
                                          <p:spTgt spid="13"/>
                                        </p:tgtEl>
                                        <p:attrNameLst>
                                          <p:attrName>style.rotation</p:attrName>
                                        </p:attrNameLst>
                                      </p:cBhvr>
                                      <p:tavLst>
                                        <p:tav tm="0">
                                          <p:val>
                                            <p:fltVal val="90"/>
                                          </p:val>
                                        </p:tav>
                                        <p:tav tm="100000">
                                          <p:val>
                                            <p:fltVal val="0"/>
                                          </p:val>
                                        </p:tav>
                                      </p:tavLst>
                                    </p:anim>
                                    <p:animEffect transition="in" filter="fade">
                                      <p:cBhvr>
                                        <p:cTn id="27" dur="1000"/>
                                        <p:tgtEl>
                                          <p:spTgt spid="13"/>
                                        </p:tgtEl>
                                      </p:cBhvr>
                                    </p:animEffect>
                                  </p:childTnLst>
                                </p:cTn>
                              </p:par>
                              <p:par>
                                <p:cTn id="28" presetID="31"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1000" fill="hold"/>
                                        <p:tgtEl>
                                          <p:spTgt spid="11"/>
                                        </p:tgtEl>
                                        <p:attrNameLst>
                                          <p:attrName>ppt_w</p:attrName>
                                        </p:attrNameLst>
                                      </p:cBhvr>
                                      <p:tavLst>
                                        <p:tav tm="0">
                                          <p:val>
                                            <p:fltVal val="0"/>
                                          </p:val>
                                        </p:tav>
                                        <p:tav tm="100000">
                                          <p:val>
                                            <p:strVal val="#ppt_w"/>
                                          </p:val>
                                        </p:tav>
                                      </p:tavLst>
                                    </p:anim>
                                    <p:anim calcmode="lin" valueType="num">
                                      <p:cBhvr>
                                        <p:cTn id="31" dur="1000" fill="hold"/>
                                        <p:tgtEl>
                                          <p:spTgt spid="11"/>
                                        </p:tgtEl>
                                        <p:attrNameLst>
                                          <p:attrName>ppt_h</p:attrName>
                                        </p:attrNameLst>
                                      </p:cBhvr>
                                      <p:tavLst>
                                        <p:tav tm="0">
                                          <p:val>
                                            <p:fltVal val="0"/>
                                          </p:val>
                                        </p:tav>
                                        <p:tav tm="100000">
                                          <p:val>
                                            <p:strVal val="#ppt_h"/>
                                          </p:val>
                                        </p:tav>
                                      </p:tavLst>
                                    </p:anim>
                                    <p:anim calcmode="lin" valueType="num">
                                      <p:cBhvr>
                                        <p:cTn id="32" dur="1000" fill="hold"/>
                                        <p:tgtEl>
                                          <p:spTgt spid="11"/>
                                        </p:tgtEl>
                                        <p:attrNameLst>
                                          <p:attrName>style.rotation</p:attrName>
                                        </p:attrNameLst>
                                      </p:cBhvr>
                                      <p:tavLst>
                                        <p:tav tm="0">
                                          <p:val>
                                            <p:fltVal val="90"/>
                                          </p:val>
                                        </p:tav>
                                        <p:tav tm="100000">
                                          <p:val>
                                            <p:fltVal val="0"/>
                                          </p:val>
                                        </p:tav>
                                      </p:tavLst>
                                    </p:anim>
                                    <p:animEffect transition="in" filter="fade">
                                      <p:cBhvr>
                                        <p:cTn id="33" dur="10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circle(in)">
                                      <p:cBhvr>
                                        <p:cTn id="38" dur="2000"/>
                                        <p:tgtEl>
                                          <p:spTgt spid="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wipe(down)">
                                      <p:cBhvr>
                                        <p:cTn id="43" dur="580">
                                          <p:stCondLst>
                                            <p:cond delay="0"/>
                                          </p:stCondLst>
                                        </p:cTn>
                                        <p:tgtEl>
                                          <p:spTgt spid="8">
                                            <p:txEl>
                                              <p:pRg st="0" end="0"/>
                                            </p:txEl>
                                          </p:spTgt>
                                        </p:tgtEl>
                                      </p:cBhvr>
                                    </p:animEffect>
                                    <p:anim calcmode="lin" valueType="num">
                                      <p:cBhvr>
                                        <p:cTn id="44"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xEl>
                                              <p:pRg st="0" end="0"/>
                                            </p:txEl>
                                          </p:spTgt>
                                        </p:tgtEl>
                                      </p:cBhvr>
                                      <p:to x="100000" y="60000"/>
                                    </p:animScale>
                                    <p:animScale>
                                      <p:cBhvr>
                                        <p:cTn id="50" dur="166" decel="50000">
                                          <p:stCondLst>
                                            <p:cond delay="676"/>
                                          </p:stCondLst>
                                        </p:cTn>
                                        <p:tgtEl>
                                          <p:spTgt spid="8">
                                            <p:txEl>
                                              <p:pRg st="0" end="0"/>
                                            </p:txEl>
                                          </p:spTgt>
                                        </p:tgtEl>
                                      </p:cBhvr>
                                      <p:to x="100000" y="100000"/>
                                    </p:animScale>
                                    <p:animScale>
                                      <p:cBhvr>
                                        <p:cTn id="51" dur="26">
                                          <p:stCondLst>
                                            <p:cond delay="1312"/>
                                          </p:stCondLst>
                                        </p:cTn>
                                        <p:tgtEl>
                                          <p:spTgt spid="8">
                                            <p:txEl>
                                              <p:pRg st="0" end="0"/>
                                            </p:txEl>
                                          </p:spTgt>
                                        </p:tgtEl>
                                      </p:cBhvr>
                                      <p:to x="100000" y="80000"/>
                                    </p:animScale>
                                    <p:animScale>
                                      <p:cBhvr>
                                        <p:cTn id="52" dur="166" decel="50000">
                                          <p:stCondLst>
                                            <p:cond delay="1338"/>
                                          </p:stCondLst>
                                        </p:cTn>
                                        <p:tgtEl>
                                          <p:spTgt spid="8">
                                            <p:txEl>
                                              <p:pRg st="0" end="0"/>
                                            </p:txEl>
                                          </p:spTgt>
                                        </p:tgtEl>
                                      </p:cBhvr>
                                      <p:to x="100000" y="100000"/>
                                    </p:animScale>
                                    <p:animScale>
                                      <p:cBhvr>
                                        <p:cTn id="53" dur="26">
                                          <p:stCondLst>
                                            <p:cond delay="1642"/>
                                          </p:stCondLst>
                                        </p:cTn>
                                        <p:tgtEl>
                                          <p:spTgt spid="8">
                                            <p:txEl>
                                              <p:pRg st="0" end="0"/>
                                            </p:txEl>
                                          </p:spTgt>
                                        </p:tgtEl>
                                      </p:cBhvr>
                                      <p:to x="100000" y="90000"/>
                                    </p:animScale>
                                    <p:animScale>
                                      <p:cBhvr>
                                        <p:cTn id="54" dur="166" decel="50000">
                                          <p:stCondLst>
                                            <p:cond delay="1668"/>
                                          </p:stCondLst>
                                        </p:cTn>
                                        <p:tgtEl>
                                          <p:spTgt spid="8">
                                            <p:txEl>
                                              <p:pRg st="0" end="0"/>
                                            </p:txEl>
                                          </p:spTgt>
                                        </p:tgtEl>
                                      </p:cBhvr>
                                      <p:to x="100000" y="100000"/>
                                    </p:animScale>
                                    <p:animScale>
                                      <p:cBhvr>
                                        <p:cTn id="55" dur="26">
                                          <p:stCondLst>
                                            <p:cond delay="1808"/>
                                          </p:stCondLst>
                                        </p:cTn>
                                        <p:tgtEl>
                                          <p:spTgt spid="8">
                                            <p:txEl>
                                              <p:pRg st="0" end="0"/>
                                            </p:txEl>
                                          </p:spTgt>
                                        </p:tgtEl>
                                      </p:cBhvr>
                                      <p:to x="100000" y="95000"/>
                                    </p:animScale>
                                    <p:animScale>
                                      <p:cBhvr>
                                        <p:cTn id="56"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93092" y="-493120"/>
            <a:ext cx="10058400" cy="2477833"/>
          </a:xfrm>
        </p:spPr>
        <p:txBody>
          <a:bodyPr>
            <a:normAutofit/>
          </a:bodyPr>
          <a:lstStyle/>
          <a:p>
            <a:r>
              <a:rPr lang="ru-RU" sz="2000" b="1" dirty="0" smtClean="0">
                <a:latin typeface="Times New Roman" panose="02020603050405020304" pitchFamily="18" charset="0"/>
                <a:cs typeface="Times New Roman" panose="02020603050405020304" pitchFamily="18" charset="0"/>
              </a:rPr>
              <a:t>ВОПРОС: </a:t>
            </a:r>
            <a:r>
              <a:rPr lang="ru-RU" sz="1800" dirty="0">
                <a:latin typeface="Times New Roman" panose="02020603050405020304" pitchFamily="18" charset="0"/>
                <a:cs typeface="Times New Roman" panose="02020603050405020304" pitchFamily="18" charset="0"/>
              </a:rPr>
              <a:t>превышение расходов бюджета над его доходами </a:t>
            </a:r>
            <a:r>
              <a:rPr lang="ru-RU" sz="2000" b="1" dirty="0" smtClean="0">
                <a:latin typeface="Times New Roman" panose="02020603050405020304" pitchFamily="18" charset="0"/>
                <a:cs typeface="Times New Roman" panose="02020603050405020304" pitchFamily="18" charset="0"/>
              </a:rPr>
              <a:t>– ЭТО?</a:t>
            </a:r>
            <a:endParaRPr lang="ru-RU" sz="2000" dirty="0"/>
          </a:p>
        </p:txBody>
      </p:sp>
      <p:sp>
        <p:nvSpPr>
          <p:cNvPr id="5" name="Текст 4"/>
          <p:cNvSpPr>
            <a:spLocks noGrp="1"/>
          </p:cNvSpPr>
          <p:nvPr>
            <p:ph type="body" idx="1"/>
          </p:nvPr>
        </p:nvSpPr>
        <p:spPr>
          <a:xfrm>
            <a:off x="1467412" y="1203771"/>
            <a:ext cx="4754880" cy="640080"/>
          </a:xfrm>
        </p:spPr>
        <p:txBody>
          <a:bodyPr/>
          <a:lstStyle/>
          <a:p>
            <a:r>
              <a:rPr lang="ru-RU" b="1" dirty="0">
                <a:solidFill>
                  <a:schemeClr val="tx1"/>
                </a:solidFill>
              </a:rPr>
              <a:t>Подсказка:</a:t>
            </a:r>
          </a:p>
          <a:p>
            <a:endParaRPr lang="ru-RU" dirty="0"/>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0414" y="1523811"/>
            <a:ext cx="7068765" cy="4709564"/>
          </a:xfrm>
        </p:spPr>
      </p:pic>
      <p:sp>
        <p:nvSpPr>
          <p:cNvPr id="7" name="Текст 6"/>
          <p:cNvSpPr>
            <a:spLocks noGrp="1"/>
          </p:cNvSpPr>
          <p:nvPr>
            <p:ph type="body" sz="quarter" idx="3"/>
          </p:nvPr>
        </p:nvSpPr>
        <p:spPr>
          <a:xfrm>
            <a:off x="7885042" y="3454971"/>
            <a:ext cx="3892561"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345290" y="3917655"/>
            <a:ext cx="3432313" cy="3200400"/>
          </a:xfrm>
        </p:spPr>
        <p:txBody>
          <a:bodyPr>
            <a:normAutofit/>
          </a:bodyPr>
          <a:lstStyle/>
          <a:p>
            <a:pPr marL="0" indent="0">
              <a:buNone/>
            </a:pPr>
            <a:r>
              <a:rPr lang="ru-RU" sz="2800" b="1" dirty="0"/>
              <a:t>Дефицит бюджета </a:t>
            </a:r>
            <a:endParaRPr lang="ru-RU" sz="2800" dirty="0"/>
          </a:p>
        </p:txBody>
      </p:sp>
      <p:pic>
        <p:nvPicPr>
          <p:cNvPr id="9" name="Рисунок 8"/>
          <p:cNvPicPr>
            <a:picLocks noChangeAspect="1"/>
          </p:cNvPicPr>
          <p:nvPr/>
        </p:nvPicPr>
        <p:blipFill>
          <a:blip r:embed="rId4"/>
          <a:stretch>
            <a:fillRect/>
          </a:stretch>
        </p:blipFill>
        <p:spPr>
          <a:xfrm>
            <a:off x="10120812" y="431967"/>
            <a:ext cx="1656791" cy="1656791"/>
          </a:xfrm>
          <a:prstGeom prst="rect">
            <a:avLst/>
          </a:prstGeom>
        </p:spPr>
      </p:pic>
    </p:spTree>
    <p:extLst>
      <p:ext uri="{BB962C8B-B14F-4D97-AF65-F5344CB8AC3E}">
        <p14:creationId xmlns:p14="http://schemas.microsoft.com/office/powerpoint/2010/main" val="3320108451"/>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anim calcmode="lin" valueType="num">
                                      <p:cBhvr>
                                        <p:cTn id="14"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80">
                                          <p:stCondLst>
                                            <p:cond delay="0"/>
                                          </p:stCondLst>
                                        </p:cTn>
                                        <p:tgtEl>
                                          <p:spTgt spid="8">
                                            <p:txEl>
                                              <p:pRg st="0" end="0"/>
                                            </p:txEl>
                                          </p:spTgt>
                                        </p:tgtEl>
                                      </p:cBhvr>
                                    </p:animEffect>
                                    <p:anim calcmode="lin" valueType="num">
                                      <p:cBhvr>
                                        <p:cTn id="33"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xEl>
                                              <p:pRg st="0" end="0"/>
                                            </p:txEl>
                                          </p:spTgt>
                                        </p:tgtEl>
                                      </p:cBhvr>
                                      <p:to x="100000" y="60000"/>
                                    </p:animScale>
                                    <p:animScale>
                                      <p:cBhvr>
                                        <p:cTn id="39" dur="166" decel="50000">
                                          <p:stCondLst>
                                            <p:cond delay="676"/>
                                          </p:stCondLst>
                                        </p:cTn>
                                        <p:tgtEl>
                                          <p:spTgt spid="8">
                                            <p:txEl>
                                              <p:pRg st="0" end="0"/>
                                            </p:txEl>
                                          </p:spTgt>
                                        </p:tgtEl>
                                      </p:cBhvr>
                                      <p:to x="100000" y="100000"/>
                                    </p:animScale>
                                    <p:animScale>
                                      <p:cBhvr>
                                        <p:cTn id="40" dur="26">
                                          <p:stCondLst>
                                            <p:cond delay="1312"/>
                                          </p:stCondLst>
                                        </p:cTn>
                                        <p:tgtEl>
                                          <p:spTgt spid="8">
                                            <p:txEl>
                                              <p:pRg st="0" end="0"/>
                                            </p:txEl>
                                          </p:spTgt>
                                        </p:tgtEl>
                                      </p:cBhvr>
                                      <p:to x="100000" y="80000"/>
                                    </p:animScale>
                                    <p:animScale>
                                      <p:cBhvr>
                                        <p:cTn id="41" dur="166" decel="50000">
                                          <p:stCondLst>
                                            <p:cond delay="1338"/>
                                          </p:stCondLst>
                                        </p:cTn>
                                        <p:tgtEl>
                                          <p:spTgt spid="8">
                                            <p:txEl>
                                              <p:pRg st="0" end="0"/>
                                            </p:txEl>
                                          </p:spTgt>
                                        </p:tgtEl>
                                      </p:cBhvr>
                                      <p:to x="100000" y="100000"/>
                                    </p:animScale>
                                    <p:animScale>
                                      <p:cBhvr>
                                        <p:cTn id="42" dur="26">
                                          <p:stCondLst>
                                            <p:cond delay="1642"/>
                                          </p:stCondLst>
                                        </p:cTn>
                                        <p:tgtEl>
                                          <p:spTgt spid="8">
                                            <p:txEl>
                                              <p:pRg st="0" end="0"/>
                                            </p:txEl>
                                          </p:spTgt>
                                        </p:tgtEl>
                                      </p:cBhvr>
                                      <p:to x="100000" y="90000"/>
                                    </p:animScale>
                                    <p:animScale>
                                      <p:cBhvr>
                                        <p:cTn id="43" dur="166" decel="50000">
                                          <p:stCondLst>
                                            <p:cond delay="1668"/>
                                          </p:stCondLst>
                                        </p:cTn>
                                        <p:tgtEl>
                                          <p:spTgt spid="8">
                                            <p:txEl>
                                              <p:pRg st="0" end="0"/>
                                            </p:txEl>
                                          </p:spTgt>
                                        </p:tgtEl>
                                      </p:cBhvr>
                                      <p:to x="100000" y="100000"/>
                                    </p:animScale>
                                    <p:animScale>
                                      <p:cBhvr>
                                        <p:cTn id="44" dur="26">
                                          <p:stCondLst>
                                            <p:cond delay="1808"/>
                                          </p:stCondLst>
                                        </p:cTn>
                                        <p:tgtEl>
                                          <p:spTgt spid="8">
                                            <p:txEl>
                                              <p:pRg st="0" end="0"/>
                                            </p:txEl>
                                          </p:spTgt>
                                        </p:tgtEl>
                                      </p:cBhvr>
                                      <p:to x="100000" y="95000"/>
                                    </p:animScale>
                                    <p:animScale>
                                      <p:cBhvr>
                                        <p:cTn id="45"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250152" y="-719830"/>
            <a:ext cx="10058400" cy="3031587"/>
          </a:xfrm>
        </p:spPr>
        <p:txBody>
          <a:bodyPr>
            <a:normAutofit/>
          </a:bodyPr>
          <a:lstStyle/>
          <a:p>
            <a:r>
              <a:rPr lang="ru-RU" sz="2000" b="1" dirty="0">
                <a:latin typeface="Times New Roman" panose="02020603050405020304" pitchFamily="18" charset="0"/>
                <a:cs typeface="Times New Roman" panose="02020603050405020304" pitchFamily="18" charset="0"/>
              </a:rPr>
              <a:t>ВОПРОС</a:t>
            </a:r>
            <a:r>
              <a:rPr lang="ru-RU" sz="2000" b="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превышение доходов бюджета над его расходами – </a:t>
            </a:r>
            <a:r>
              <a:rPr lang="ru-RU" sz="2000" b="1" dirty="0" smtClean="0">
                <a:latin typeface="Times New Roman" panose="02020603050405020304" pitchFamily="18" charset="0"/>
                <a:cs typeface="Times New Roman" panose="02020603050405020304" pitchFamily="18" charset="0"/>
              </a:rPr>
              <a:t>ЭТО?</a:t>
            </a:r>
            <a:endParaRPr lang="ru-RU" sz="2000" dirty="0"/>
          </a:p>
        </p:txBody>
      </p:sp>
      <p:sp>
        <p:nvSpPr>
          <p:cNvPr id="5" name="Текст 4"/>
          <p:cNvSpPr>
            <a:spLocks noGrp="1"/>
          </p:cNvSpPr>
          <p:nvPr>
            <p:ph type="body" idx="1"/>
          </p:nvPr>
        </p:nvSpPr>
        <p:spPr>
          <a:xfrm>
            <a:off x="1250152" y="1339924"/>
            <a:ext cx="4754880" cy="640080"/>
          </a:xfrm>
        </p:spPr>
        <p:txBody>
          <a:bodyPr/>
          <a:lstStyle/>
          <a:p>
            <a:r>
              <a:rPr lang="ru-RU" b="1" dirty="0">
                <a:solidFill>
                  <a:schemeClr val="tx1"/>
                </a:solidFill>
              </a:rPr>
              <a:t>Подсказка:</a:t>
            </a:r>
          </a:p>
          <a:p>
            <a:endParaRPr lang="ru-RU" dirty="0"/>
          </a:p>
        </p:txBody>
      </p:sp>
      <p:sp>
        <p:nvSpPr>
          <p:cNvPr id="3" name="Объект 2"/>
          <p:cNvSpPr>
            <a:spLocks noGrp="1"/>
          </p:cNvSpPr>
          <p:nvPr>
            <p:ph sz="half" idx="2"/>
          </p:nvPr>
        </p:nvSpPr>
        <p:spPr>
          <a:xfrm>
            <a:off x="957231" y="2711386"/>
            <a:ext cx="4754880" cy="3200400"/>
          </a:xfrm>
        </p:spPr>
        <p:txBody>
          <a:bodyPr/>
          <a:lstStyle/>
          <a:p>
            <a:endParaRPr lang="ru-RU" dirty="0"/>
          </a:p>
        </p:txBody>
      </p:sp>
      <p:sp>
        <p:nvSpPr>
          <p:cNvPr id="7" name="Текст 6"/>
          <p:cNvSpPr>
            <a:spLocks noGrp="1"/>
          </p:cNvSpPr>
          <p:nvPr>
            <p:ph type="body" sz="quarter" idx="3"/>
          </p:nvPr>
        </p:nvSpPr>
        <p:spPr>
          <a:xfrm>
            <a:off x="7533124" y="3196617"/>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175897" y="3657600"/>
            <a:ext cx="4244512" cy="3200400"/>
          </a:xfrm>
        </p:spPr>
        <p:txBody>
          <a:bodyPr>
            <a:normAutofit/>
          </a:bodyPr>
          <a:lstStyle/>
          <a:p>
            <a:pPr marL="0" indent="0">
              <a:buNone/>
            </a:pPr>
            <a:r>
              <a:rPr lang="ru-RU" sz="2800" b="1" dirty="0"/>
              <a:t>Профицит бюджета</a:t>
            </a:r>
            <a:r>
              <a:rPr lang="ru-RU" sz="3200" b="1" dirty="0"/>
              <a:t> </a:t>
            </a:r>
            <a:endParaRPr lang="ru-RU" sz="3200" dirty="0"/>
          </a:p>
        </p:txBody>
      </p:sp>
      <p:pic>
        <p:nvPicPr>
          <p:cNvPr id="9" name="Рисунок 8"/>
          <p:cNvPicPr>
            <a:picLocks noChangeAspect="1"/>
          </p:cNvPicPr>
          <p:nvPr/>
        </p:nvPicPr>
        <p:blipFill>
          <a:blip r:embed="rId3"/>
          <a:stretch>
            <a:fillRect/>
          </a:stretch>
        </p:blipFill>
        <p:spPr>
          <a:xfrm>
            <a:off x="10142846" y="475416"/>
            <a:ext cx="1656791" cy="1656791"/>
          </a:xfrm>
          <a:prstGeom prst="rect">
            <a:avLst/>
          </a:prstGeom>
        </p:spPr>
      </p:pic>
      <p:pic>
        <p:nvPicPr>
          <p:cNvPr id="10" name="Объект 1"/>
          <p:cNvPicPr>
            <a:picLocks noChangeAspect="1"/>
          </p:cNvPicPr>
          <p:nvPr/>
        </p:nvPicPr>
        <p:blipFill rotWithShape="1">
          <a:blip r:embed="rId4">
            <a:extLst>
              <a:ext uri="{28A0092B-C50C-407E-A947-70E740481C1C}">
                <a14:useLocalDpi xmlns:a14="http://schemas.microsoft.com/office/drawing/2010/main" val="0"/>
              </a:ext>
            </a:extLst>
          </a:blip>
          <a:srcRect l="8173" t="45038" r="2822" b="2358"/>
          <a:stretch/>
        </p:blipFill>
        <p:spPr>
          <a:xfrm>
            <a:off x="419918" y="1877828"/>
            <a:ext cx="7435080" cy="4232110"/>
          </a:xfrm>
          <a:prstGeom prst="rect">
            <a:avLst/>
          </a:prstGeom>
        </p:spPr>
      </p:pic>
    </p:spTree>
    <p:extLst>
      <p:ext uri="{BB962C8B-B14F-4D97-AF65-F5344CB8AC3E}">
        <p14:creationId xmlns:p14="http://schemas.microsoft.com/office/powerpoint/2010/main" val="2840628727"/>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down)">
                                      <p:cBhvr>
                                        <p:cTn id="28" dur="580">
                                          <p:stCondLst>
                                            <p:cond delay="0"/>
                                          </p:stCondLst>
                                        </p:cTn>
                                        <p:tgtEl>
                                          <p:spTgt spid="8">
                                            <p:txEl>
                                              <p:pRg st="0" end="0"/>
                                            </p:txEl>
                                          </p:spTgt>
                                        </p:tgtEl>
                                      </p:cBhvr>
                                    </p:animEffect>
                                    <p:anim calcmode="lin" valueType="num">
                                      <p:cBhvr>
                                        <p:cTn id="29"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8">
                                            <p:txEl>
                                              <p:pRg st="0" end="0"/>
                                            </p:txEl>
                                          </p:spTgt>
                                        </p:tgtEl>
                                      </p:cBhvr>
                                      <p:to x="100000" y="60000"/>
                                    </p:animScale>
                                    <p:animScale>
                                      <p:cBhvr>
                                        <p:cTn id="35" dur="166" decel="50000">
                                          <p:stCondLst>
                                            <p:cond delay="676"/>
                                          </p:stCondLst>
                                        </p:cTn>
                                        <p:tgtEl>
                                          <p:spTgt spid="8">
                                            <p:txEl>
                                              <p:pRg st="0" end="0"/>
                                            </p:txEl>
                                          </p:spTgt>
                                        </p:tgtEl>
                                      </p:cBhvr>
                                      <p:to x="100000" y="100000"/>
                                    </p:animScale>
                                    <p:animScale>
                                      <p:cBhvr>
                                        <p:cTn id="36" dur="26">
                                          <p:stCondLst>
                                            <p:cond delay="1312"/>
                                          </p:stCondLst>
                                        </p:cTn>
                                        <p:tgtEl>
                                          <p:spTgt spid="8">
                                            <p:txEl>
                                              <p:pRg st="0" end="0"/>
                                            </p:txEl>
                                          </p:spTgt>
                                        </p:tgtEl>
                                      </p:cBhvr>
                                      <p:to x="100000" y="80000"/>
                                    </p:animScale>
                                    <p:animScale>
                                      <p:cBhvr>
                                        <p:cTn id="37" dur="166" decel="50000">
                                          <p:stCondLst>
                                            <p:cond delay="1338"/>
                                          </p:stCondLst>
                                        </p:cTn>
                                        <p:tgtEl>
                                          <p:spTgt spid="8">
                                            <p:txEl>
                                              <p:pRg st="0" end="0"/>
                                            </p:txEl>
                                          </p:spTgt>
                                        </p:tgtEl>
                                      </p:cBhvr>
                                      <p:to x="100000" y="100000"/>
                                    </p:animScale>
                                    <p:animScale>
                                      <p:cBhvr>
                                        <p:cTn id="38" dur="26">
                                          <p:stCondLst>
                                            <p:cond delay="1642"/>
                                          </p:stCondLst>
                                        </p:cTn>
                                        <p:tgtEl>
                                          <p:spTgt spid="8">
                                            <p:txEl>
                                              <p:pRg st="0" end="0"/>
                                            </p:txEl>
                                          </p:spTgt>
                                        </p:tgtEl>
                                      </p:cBhvr>
                                      <p:to x="100000" y="90000"/>
                                    </p:animScale>
                                    <p:animScale>
                                      <p:cBhvr>
                                        <p:cTn id="39" dur="166" decel="50000">
                                          <p:stCondLst>
                                            <p:cond delay="1668"/>
                                          </p:stCondLst>
                                        </p:cTn>
                                        <p:tgtEl>
                                          <p:spTgt spid="8">
                                            <p:txEl>
                                              <p:pRg st="0" end="0"/>
                                            </p:txEl>
                                          </p:spTgt>
                                        </p:tgtEl>
                                      </p:cBhvr>
                                      <p:to x="100000" y="100000"/>
                                    </p:animScale>
                                    <p:animScale>
                                      <p:cBhvr>
                                        <p:cTn id="40" dur="26">
                                          <p:stCondLst>
                                            <p:cond delay="1808"/>
                                          </p:stCondLst>
                                        </p:cTn>
                                        <p:tgtEl>
                                          <p:spTgt spid="8">
                                            <p:txEl>
                                              <p:pRg st="0" end="0"/>
                                            </p:txEl>
                                          </p:spTgt>
                                        </p:tgtEl>
                                      </p:cBhvr>
                                      <p:to x="100000" y="95000"/>
                                    </p:animScale>
                                    <p:animScale>
                                      <p:cBhvr>
                                        <p:cTn id="41"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66800" y="-463639"/>
            <a:ext cx="10058400" cy="2477833"/>
          </a:xfrm>
        </p:spPr>
        <p:txBody>
          <a:bodyPr>
            <a:normAutofit/>
          </a:bodyPr>
          <a:lstStyle/>
          <a:p>
            <a:r>
              <a:rPr lang="ru-RU" sz="1800" b="1" dirty="0">
                <a:latin typeface="Times New Roman" panose="02020603050405020304" pitchFamily="18" charset="0"/>
                <a:cs typeface="Times New Roman" panose="02020603050405020304" pitchFamily="18" charset="0"/>
              </a:rPr>
              <a:t>ВОПРОС</a:t>
            </a:r>
            <a:r>
              <a:rPr lang="ru-RU" sz="1800" b="1"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правовой режим, при котором обращение взыскания на средства бюджетов бюджетной системы Российской Федерации осуществляется только на основании судебного акта за исключением установленных законом случаев </a:t>
            </a:r>
            <a:r>
              <a:rPr lang="ru-RU" sz="1800" b="1" dirty="0" smtClean="0">
                <a:latin typeface="Times New Roman" panose="02020603050405020304" pitchFamily="18" charset="0"/>
                <a:cs typeface="Times New Roman" panose="02020603050405020304" pitchFamily="18" charset="0"/>
              </a:rPr>
              <a:t>– ЭТО?</a:t>
            </a:r>
            <a:endParaRPr lang="ru-RU" sz="1800" dirty="0"/>
          </a:p>
        </p:txBody>
      </p:sp>
      <p:sp>
        <p:nvSpPr>
          <p:cNvPr id="5" name="Текст 4"/>
          <p:cNvSpPr>
            <a:spLocks noGrp="1"/>
          </p:cNvSpPr>
          <p:nvPr>
            <p:ph type="body" idx="1"/>
          </p:nvPr>
        </p:nvSpPr>
        <p:spPr>
          <a:xfrm>
            <a:off x="1060571" y="1374114"/>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9223" y="1697155"/>
            <a:ext cx="6514614" cy="4729403"/>
          </a:xfrm>
        </p:spPr>
      </p:pic>
      <p:sp>
        <p:nvSpPr>
          <p:cNvPr id="7" name="Текст 6"/>
          <p:cNvSpPr>
            <a:spLocks noGrp="1"/>
          </p:cNvSpPr>
          <p:nvPr>
            <p:ph type="body" sz="quarter" idx="3"/>
          </p:nvPr>
        </p:nvSpPr>
        <p:spPr>
          <a:xfrm>
            <a:off x="6758633" y="3421776"/>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602953" y="4061856"/>
            <a:ext cx="4413036" cy="3200400"/>
          </a:xfrm>
        </p:spPr>
        <p:txBody>
          <a:bodyPr>
            <a:normAutofit/>
          </a:bodyPr>
          <a:lstStyle/>
          <a:p>
            <a:pPr marL="0" indent="0">
              <a:buNone/>
            </a:pPr>
            <a:r>
              <a:rPr lang="ru-RU" sz="2800" b="1" dirty="0"/>
              <a:t>Иммунитет бюджетов </a:t>
            </a:r>
            <a:endParaRPr lang="ru-RU" sz="2800" dirty="0"/>
          </a:p>
        </p:txBody>
      </p:sp>
      <p:pic>
        <p:nvPicPr>
          <p:cNvPr id="9" name="Рисунок 8"/>
          <p:cNvPicPr>
            <a:picLocks noChangeAspect="1"/>
          </p:cNvPicPr>
          <p:nvPr/>
        </p:nvPicPr>
        <p:blipFill>
          <a:blip r:embed="rId4"/>
          <a:stretch>
            <a:fillRect/>
          </a:stretch>
        </p:blipFill>
        <p:spPr>
          <a:xfrm>
            <a:off x="9975039" y="1360729"/>
            <a:ext cx="1656791" cy="1656791"/>
          </a:xfrm>
          <a:prstGeom prst="rect">
            <a:avLst/>
          </a:prstGeom>
        </p:spPr>
      </p:pic>
    </p:spTree>
    <p:extLst>
      <p:ext uri="{BB962C8B-B14F-4D97-AF65-F5344CB8AC3E}">
        <p14:creationId xmlns:p14="http://schemas.microsoft.com/office/powerpoint/2010/main" val="393158252"/>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anim calcmode="lin" valueType="num">
                                      <p:cBhvr>
                                        <p:cTn id="14"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heel(1)">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wipe(down)">
                                      <p:cBhvr>
                                        <p:cTn id="30" dur="580">
                                          <p:stCondLst>
                                            <p:cond delay="0"/>
                                          </p:stCondLst>
                                        </p:cTn>
                                        <p:tgtEl>
                                          <p:spTgt spid="8">
                                            <p:txEl>
                                              <p:pRg st="0" end="0"/>
                                            </p:txEl>
                                          </p:spTgt>
                                        </p:tgtEl>
                                      </p:cBhvr>
                                    </p:animEffect>
                                    <p:anim calcmode="lin" valueType="num">
                                      <p:cBhvr>
                                        <p:cTn id="31"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xEl>
                                              <p:pRg st="0" end="0"/>
                                            </p:txEl>
                                          </p:spTgt>
                                        </p:tgtEl>
                                      </p:cBhvr>
                                      <p:to x="100000" y="60000"/>
                                    </p:animScale>
                                    <p:animScale>
                                      <p:cBhvr>
                                        <p:cTn id="37" dur="166" decel="50000">
                                          <p:stCondLst>
                                            <p:cond delay="676"/>
                                          </p:stCondLst>
                                        </p:cTn>
                                        <p:tgtEl>
                                          <p:spTgt spid="8">
                                            <p:txEl>
                                              <p:pRg st="0" end="0"/>
                                            </p:txEl>
                                          </p:spTgt>
                                        </p:tgtEl>
                                      </p:cBhvr>
                                      <p:to x="100000" y="100000"/>
                                    </p:animScale>
                                    <p:animScale>
                                      <p:cBhvr>
                                        <p:cTn id="38" dur="26">
                                          <p:stCondLst>
                                            <p:cond delay="1312"/>
                                          </p:stCondLst>
                                        </p:cTn>
                                        <p:tgtEl>
                                          <p:spTgt spid="8">
                                            <p:txEl>
                                              <p:pRg st="0" end="0"/>
                                            </p:txEl>
                                          </p:spTgt>
                                        </p:tgtEl>
                                      </p:cBhvr>
                                      <p:to x="100000" y="80000"/>
                                    </p:animScale>
                                    <p:animScale>
                                      <p:cBhvr>
                                        <p:cTn id="39" dur="166" decel="50000">
                                          <p:stCondLst>
                                            <p:cond delay="1338"/>
                                          </p:stCondLst>
                                        </p:cTn>
                                        <p:tgtEl>
                                          <p:spTgt spid="8">
                                            <p:txEl>
                                              <p:pRg st="0" end="0"/>
                                            </p:txEl>
                                          </p:spTgt>
                                        </p:tgtEl>
                                      </p:cBhvr>
                                      <p:to x="100000" y="100000"/>
                                    </p:animScale>
                                    <p:animScale>
                                      <p:cBhvr>
                                        <p:cTn id="40" dur="26">
                                          <p:stCondLst>
                                            <p:cond delay="1642"/>
                                          </p:stCondLst>
                                        </p:cTn>
                                        <p:tgtEl>
                                          <p:spTgt spid="8">
                                            <p:txEl>
                                              <p:pRg st="0" end="0"/>
                                            </p:txEl>
                                          </p:spTgt>
                                        </p:tgtEl>
                                      </p:cBhvr>
                                      <p:to x="100000" y="90000"/>
                                    </p:animScale>
                                    <p:animScale>
                                      <p:cBhvr>
                                        <p:cTn id="41" dur="166" decel="50000">
                                          <p:stCondLst>
                                            <p:cond delay="1668"/>
                                          </p:stCondLst>
                                        </p:cTn>
                                        <p:tgtEl>
                                          <p:spTgt spid="8">
                                            <p:txEl>
                                              <p:pRg st="0" end="0"/>
                                            </p:txEl>
                                          </p:spTgt>
                                        </p:tgtEl>
                                      </p:cBhvr>
                                      <p:to x="100000" y="100000"/>
                                    </p:animScale>
                                    <p:animScale>
                                      <p:cBhvr>
                                        <p:cTn id="42" dur="26">
                                          <p:stCondLst>
                                            <p:cond delay="1808"/>
                                          </p:stCondLst>
                                        </p:cTn>
                                        <p:tgtEl>
                                          <p:spTgt spid="8">
                                            <p:txEl>
                                              <p:pRg st="0" end="0"/>
                                            </p:txEl>
                                          </p:spTgt>
                                        </p:tgtEl>
                                      </p:cBhvr>
                                      <p:to x="100000" y="95000"/>
                                    </p:animScale>
                                    <p:animScale>
                                      <p:cBhvr>
                                        <p:cTn id="43"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274365" y="-213091"/>
            <a:ext cx="6467980" cy="3160080"/>
          </a:xfrm>
        </p:spPr>
        <p:txBody>
          <a:bodyPr>
            <a:normAutofit/>
          </a:bodyPr>
          <a:lstStyle/>
          <a:p>
            <a:pPr algn="just"/>
            <a:r>
              <a:rPr lang="ru-RU" sz="1800" b="1" dirty="0" smtClean="0">
                <a:latin typeface="Times New Roman" panose="02020603050405020304" pitchFamily="18" charset="0"/>
                <a:cs typeface="Times New Roman" panose="02020603050405020304" pitchFamily="18" charset="0"/>
              </a:rPr>
              <a:t>ВОПРОС:</a:t>
            </a:r>
            <a:r>
              <a:rPr lang="ru-RU" sz="1800" b="1" dirty="0"/>
              <a:t> </a:t>
            </a:r>
            <a:r>
              <a:rPr lang="ru-RU" sz="1800" dirty="0" smtClean="0">
                <a:latin typeface="Times New Roman" panose="02020603050405020304" pitchFamily="18" charset="0"/>
                <a:cs typeface="Times New Roman" panose="02020603050405020304" pitchFamily="18" charset="0"/>
              </a:rPr>
              <a:t>денежные </a:t>
            </a:r>
            <a:r>
              <a:rPr lang="ru-RU" sz="1800" dirty="0">
                <a:latin typeface="Times New Roman" panose="02020603050405020304" pitchFamily="18" charset="0"/>
                <a:cs typeface="Times New Roman" panose="02020603050405020304" pitchFamily="18" charset="0"/>
              </a:rPr>
              <a:t>средства, предоставляемые одним бюджетом другому для участия вышестоящего бюджета в финансировании расходов нижестоящего бюджета при исполнении функций и задач нижестоящего бюджета </a:t>
            </a:r>
            <a:r>
              <a:rPr lang="ru-RU" sz="1800" b="1" dirty="0" smtClean="0">
                <a:latin typeface="Times New Roman" panose="02020603050405020304" pitchFamily="18" charset="0"/>
                <a:cs typeface="Times New Roman" panose="02020603050405020304" pitchFamily="18" charset="0"/>
              </a:rPr>
              <a:t>– ЭТО?</a:t>
            </a:r>
            <a:endParaRPr lang="ru-RU" sz="1800" dirty="0"/>
          </a:p>
        </p:txBody>
      </p:sp>
      <p:sp>
        <p:nvSpPr>
          <p:cNvPr id="5" name="Текст 4"/>
          <p:cNvSpPr>
            <a:spLocks noGrp="1"/>
          </p:cNvSpPr>
          <p:nvPr>
            <p:ph type="body" idx="1"/>
          </p:nvPr>
        </p:nvSpPr>
        <p:spPr>
          <a:xfrm>
            <a:off x="306640" y="647316"/>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5186" y="1021750"/>
            <a:ext cx="4857788" cy="5255072"/>
          </a:xfrm>
        </p:spPr>
      </p:pic>
      <p:sp>
        <p:nvSpPr>
          <p:cNvPr id="7" name="Текст 6"/>
          <p:cNvSpPr>
            <a:spLocks noGrp="1"/>
          </p:cNvSpPr>
          <p:nvPr>
            <p:ph type="body" sz="quarter" idx="3"/>
          </p:nvPr>
        </p:nvSpPr>
        <p:spPr>
          <a:xfrm>
            <a:off x="5330674" y="358706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6957406" y="4132792"/>
            <a:ext cx="2885396" cy="3200400"/>
          </a:xfrm>
        </p:spPr>
        <p:txBody>
          <a:bodyPr>
            <a:normAutofit/>
          </a:bodyPr>
          <a:lstStyle/>
          <a:p>
            <a:pPr marL="0" indent="0">
              <a:buNone/>
            </a:pPr>
            <a:r>
              <a:rPr lang="ru-RU" sz="2800" b="1" dirty="0" smtClean="0"/>
              <a:t>Субсидия</a:t>
            </a:r>
            <a:r>
              <a:rPr lang="ru-RU" sz="2800" i="1" dirty="0" smtClean="0"/>
              <a:t> </a:t>
            </a:r>
            <a:endParaRPr lang="ru-RU" sz="2800" dirty="0"/>
          </a:p>
        </p:txBody>
      </p:sp>
      <p:pic>
        <p:nvPicPr>
          <p:cNvPr id="3" name="Рисунок 2"/>
          <p:cNvPicPr>
            <a:picLocks noChangeAspect="1"/>
          </p:cNvPicPr>
          <p:nvPr/>
        </p:nvPicPr>
        <p:blipFill rotWithShape="1">
          <a:blip r:embed="rId4" cstate="print">
            <a:extLst>
              <a:ext uri="{28A0092B-C50C-407E-A947-70E740481C1C}">
                <a14:useLocalDpi xmlns:a14="http://schemas.microsoft.com/office/drawing/2010/main" val="0"/>
              </a:ext>
            </a:extLst>
          </a:blip>
          <a:srcRect l="27288" t="7580" r="24943" b="11338"/>
          <a:stretch/>
        </p:blipFill>
        <p:spPr>
          <a:xfrm>
            <a:off x="3284738" y="4757659"/>
            <a:ext cx="1605313" cy="1563627"/>
          </a:xfrm>
          <a:prstGeom prst="rect">
            <a:avLst/>
          </a:prstGeom>
        </p:spPr>
      </p:pic>
      <p:pic>
        <p:nvPicPr>
          <p:cNvPr id="9" name="Рисунок 8"/>
          <p:cNvPicPr>
            <a:picLocks noChangeAspect="1"/>
          </p:cNvPicPr>
          <p:nvPr/>
        </p:nvPicPr>
        <p:blipFill>
          <a:blip r:embed="rId5"/>
          <a:stretch>
            <a:fillRect/>
          </a:stretch>
        </p:blipFill>
        <p:spPr>
          <a:xfrm>
            <a:off x="10085554" y="1930278"/>
            <a:ext cx="1656791" cy="1656791"/>
          </a:xfrm>
          <a:prstGeom prst="rect">
            <a:avLst/>
          </a:prstGeom>
        </p:spPr>
      </p:pic>
    </p:spTree>
    <p:extLst>
      <p:ext uri="{BB962C8B-B14F-4D97-AF65-F5344CB8AC3E}">
        <p14:creationId xmlns:p14="http://schemas.microsoft.com/office/powerpoint/2010/main" val="2442142628"/>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par>
                                <p:cTn id="19" presetID="6" presetClass="entr" presetSubtype="16"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 calcmode="lin" valueType="num">
                                      <p:cBhvr additive="base">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80">
                                          <p:stCondLst>
                                            <p:cond delay="0"/>
                                          </p:stCondLst>
                                        </p:cTn>
                                        <p:tgtEl>
                                          <p:spTgt spid="8">
                                            <p:txEl>
                                              <p:pRg st="0" end="0"/>
                                            </p:txEl>
                                          </p:spTgt>
                                        </p:tgtEl>
                                      </p:cBhvr>
                                    </p:animEffect>
                                    <p:anim calcmode="lin" valueType="num">
                                      <p:cBhvr>
                                        <p:cTn id="33"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xEl>
                                              <p:pRg st="0" end="0"/>
                                            </p:txEl>
                                          </p:spTgt>
                                        </p:tgtEl>
                                      </p:cBhvr>
                                      <p:to x="100000" y="60000"/>
                                    </p:animScale>
                                    <p:animScale>
                                      <p:cBhvr>
                                        <p:cTn id="39" dur="166" decel="50000">
                                          <p:stCondLst>
                                            <p:cond delay="676"/>
                                          </p:stCondLst>
                                        </p:cTn>
                                        <p:tgtEl>
                                          <p:spTgt spid="8">
                                            <p:txEl>
                                              <p:pRg st="0" end="0"/>
                                            </p:txEl>
                                          </p:spTgt>
                                        </p:tgtEl>
                                      </p:cBhvr>
                                      <p:to x="100000" y="100000"/>
                                    </p:animScale>
                                    <p:animScale>
                                      <p:cBhvr>
                                        <p:cTn id="40" dur="26">
                                          <p:stCondLst>
                                            <p:cond delay="1312"/>
                                          </p:stCondLst>
                                        </p:cTn>
                                        <p:tgtEl>
                                          <p:spTgt spid="8">
                                            <p:txEl>
                                              <p:pRg st="0" end="0"/>
                                            </p:txEl>
                                          </p:spTgt>
                                        </p:tgtEl>
                                      </p:cBhvr>
                                      <p:to x="100000" y="80000"/>
                                    </p:animScale>
                                    <p:animScale>
                                      <p:cBhvr>
                                        <p:cTn id="41" dur="166" decel="50000">
                                          <p:stCondLst>
                                            <p:cond delay="1338"/>
                                          </p:stCondLst>
                                        </p:cTn>
                                        <p:tgtEl>
                                          <p:spTgt spid="8">
                                            <p:txEl>
                                              <p:pRg st="0" end="0"/>
                                            </p:txEl>
                                          </p:spTgt>
                                        </p:tgtEl>
                                      </p:cBhvr>
                                      <p:to x="100000" y="100000"/>
                                    </p:animScale>
                                    <p:animScale>
                                      <p:cBhvr>
                                        <p:cTn id="42" dur="26">
                                          <p:stCondLst>
                                            <p:cond delay="1642"/>
                                          </p:stCondLst>
                                        </p:cTn>
                                        <p:tgtEl>
                                          <p:spTgt spid="8">
                                            <p:txEl>
                                              <p:pRg st="0" end="0"/>
                                            </p:txEl>
                                          </p:spTgt>
                                        </p:tgtEl>
                                      </p:cBhvr>
                                      <p:to x="100000" y="90000"/>
                                    </p:animScale>
                                    <p:animScale>
                                      <p:cBhvr>
                                        <p:cTn id="43" dur="166" decel="50000">
                                          <p:stCondLst>
                                            <p:cond delay="1668"/>
                                          </p:stCondLst>
                                        </p:cTn>
                                        <p:tgtEl>
                                          <p:spTgt spid="8">
                                            <p:txEl>
                                              <p:pRg st="0" end="0"/>
                                            </p:txEl>
                                          </p:spTgt>
                                        </p:tgtEl>
                                      </p:cBhvr>
                                      <p:to x="100000" y="100000"/>
                                    </p:animScale>
                                    <p:animScale>
                                      <p:cBhvr>
                                        <p:cTn id="44" dur="26">
                                          <p:stCondLst>
                                            <p:cond delay="1808"/>
                                          </p:stCondLst>
                                        </p:cTn>
                                        <p:tgtEl>
                                          <p:spTgt spid="8">
                                            <p:txEl>
                                              <p:pRg st="0" end="0"/>
                                            </p:txEl>
                                          </p:spTgt>
                                        </p:tgtEl>
                                      </p:cBhvr>
                                      <p:to x="100000" y="95000"/>
                                    </p:animScale>
                                    <p:animScale>
                                      <p:cBhvr>
                                        <p:cTn id="45"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72950" y="-200770"/>
            <a:ext cx="9969213" cy="2755898"/>
          </a:xfrm>
        </p:spPr>
        <p:txBody>
          <a:bodyPr>
            <a:normAutofit/>
          </a:bodyPr>
          <a:lstStyle/>
          <a:p>
            <a:pPr algn="just"/>
            <a:r>
              <a:rPr lang="ru-RU" sz="1600" b="1" dirty="0" smtClean="0"/>
              <a:t>ВОПРОС: </a:t>
            </a:r>
            <a:r>
              <a:rPr lang="ru-RU" sz="1800" dirty="0">
                <a:latin typeface="Times New Roman" panose="02020603050405020304" pitchFamily="18" charset="0"/>
                <a:cs typeface="Times New Roman" panose="02020603050405020304" pitchFamily="18" charset="0"/>
              </a:rPr>
              <a:t>обусловленные законом, иным нормативным правовым актом, договором или соглашением обязанности публично-правового образования (Российской Федерации, субъекта Российской Федерации, муниципального образования) или действующего от его имени казенного учреждения предоставить физическому или юридическому лицу, иному публично-правовому образованию, субъекту международного права средства из соответствующего бюджета </a:t>
            </a:r>
            <a:r>
              <a:rPr lang="ru-RU" sz="1600" b="1" dirty="0" smtClean="0"/>
              <a:t>– ЭТО?</a:t>
            </a:r>
            <a:endParaRPr lang="ru-RU" sz="1600" b="1" dirty="0"/>
          </a:p>
        </p:txBody>
      </p:sp>
      <p:sp>
        <p:nvSpPr>
          <p:cNvPr id="5" name="Текст 4"/>
          <p:cNvSpPr>
            <a:spLocks noGrp="1"/>
          </p:cNvSpPr>
          <p:nvPr>
            <p:ph type="body" idx="1"/>
          </p:nvPr>
        </p:nvSpPr>
        <p:spPr>
          <a:xfrm>
            <a:off x="1147121" y="1821162"/>
            <a:ext cx="4754880" cy="640080"/>
          </a:xfrm>
        </p:spPr>
        <p:txBody>
          <a:bodyPr/>
          <a:lstStyle/>
          <a:p>
            <a:r>
              <a:rPr lang="ru-RU" b="1" dirty="0">
                <a:solidFill>
                  <a:schemeClr val="tx1"/>
                </a:solidFill>
              </a:rPr>
              <a:t>Подсказка:</a:t>
            </a:r>
          </a:p>
          <a:p>
            <a:endParaRPr lang="ru-RU" dirty="0"/>
          </a:p>
        </p:txBody>
      </p:sp>
      <p:pic>
        <p:nvPicPr>
          <p:cNvPr id="9" name="Объект 8"/>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066" t="35629" r="1592" b="2259"/>
          <a:stretch/>
        </p:blipFill>
        <p:spPr>
          <a:xfrm>
            <a:off x="533876" y="2141201"/>
            <a:ext cx="7102416" cy="4182325"/>
          </a:xfrm>
        </p:spPr>
      </p:pic>
      <p:sp>
        <p:nvSpPr>
          <p:cNvPr id="7" name="Текст 6"/>
          <p:cNvSpPr>
            <a:spLocks noGrp="1"/>
          </p:cNvSpPr>
          <p:nvPr>
            <p:ph type="body" sz="quarter" idx="3"/>
          </p:nvPr>
        </p:nvSpPr>
        <p:spPr>
          <a:xfrm>
            <a:off x="6698962" y="4001836"/>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561712" y="4514518"/>
            <a:ext cx="4480033" cy="3200400"/>
          </a:xfrm>
        </p:spPr>
        <p:txBody>
          <a:bodyPr>
            <a:normAutofit/>
          </a:bodyPr>
          <a:lstStyle/>
          <a:p>
            <a:pPr marL="0" indent="0">
              <a:buNone/>
            </a:pPr>
            <a:r>
              <a:rPr lang="ru-RU" sz="2800" b="1" dirty="0" smtClean="0"/>
              <a:t>Расходные обязательства</a:t>
            </a:r>
            <a:r>
              <a:rPr lang="ru-RU" sz="2800" dirty="0" smtClean="0"/>
              <a:t> </a:t>
            </a:r>
            <a:endParaRPr lang="ru-RU" sz="2800" dirty="0"/>
          </a:p>
        </p:txBody>
      </p:sp>
      <p:pic>
        <p:nvPicPr>
          <p:cNvPr id="10" name="Рисунок 9"/>
          <p:cNvPicPr>
            <a:picLocks noChangeAspect="1"/>
          </p:cNvPicPr>
          <p:nvPr/>
        </p:nvPicPr>
        <p:blipFill>
          <a:blip r:embed="rId4"/>
          <a:stretch>
            <a:fillRect/>
          </a:stretch>
        </p:blipFill>
        <p:spPr>
          <a:xfrm>
            <a:off x="10163577" y="1556224"/>
            <a:ext cx="1656791" cy="1656791"/>
          </a:xfrm>
          <a:prstGeom prst="rect">
            <a:avLst/>
          </a:prstGeom>
        </p:spPr>
      </p:pic>
    </p:spTree>
    <p:extLst>
      <p:ext uri="{BB962C8B-B14F-4D97-AF65-F5344CB8AC3E}">
        <p14:creationId xmlns:p14="http://schemas.microsoft.com/office/powerpoint/2010/main" val="55681553"/>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wipe(down)">
                                      <p:cBhvr>
                                        <p:cTn id="30" dur="580">
                                          <p:stCondLst>
                                            <p:cond delay="0"/>
                                          </p:stCondLst>
                                        </p:cTn>
                                        <p:tgtEl>
                                          <p:spTgt spid="8">
                                            <p:txEl>
                                              <p:pRg st="0" end="0"/>
                                            </p:txEl>
                                          </p:spTgt>
                                        </p:tgtEl>
                                      </p:cBhvr>
                                    </p:animEffect>
                                    <p:anim calcmode="lin" valueType="num">
                                      <p:cBhvr>
                                        <p:cTn id="31"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xEl>
                                              <p:pRg st="0" end="0"/>
                                            </p:txEl>
                                          </p:spTgt>
                                        </p:tgtEl>
                                      </p:cBhvr>
                                      <p:to x="100000" y="60000"/>
                                    </p:animScale>
                                    <p:animScale>
                                      <p:cBhvr>
                                        <p:cTn id="37" dur="166" decel="50000">
                                          <p:stCondLst>
                                            <p:cond delay="676"/>
                                          </p:stCondLst>
                                        </p:cTn>
                                        <p:tgtEl>
                                          <p:spTgt spid="8">
                                            <p:txEl>
                                              <p:pRg st="0" end="0"/>
                                            </p:txEl>
                                          </p:spTgt>
                                        </p:tgtEl>
                                      </p:cBhvr>
                                      <p:to x="100000" y="100000"/>
                                    </p:animScale>
                                    <p:animScale>
                                      <p:cBhvr>
                                        <p:cTn id="38" dur="26">
                                          <p:stCondLst>
                                            <p:cond delay="1312"/>
                                          </p:stCondLst>
                                        </p:cTn>
                                        <p:tgtEl>
                                          <p:spTgt spid="8">
                                            <p:txEl>
                                              <p:pRg st="0" end="0"/>
                                            </p:txEl>
                                          </p:spTgt>
                                        </p:tgtEl>
                                      </p:cBhvr>
                                      <p:to x="100000" y="80000"/>
                                    </p:animScale>
                                    <p:animScale>
                                      <p:cBhvr>
                                        <p:cTn id="39" dur="166" decel="50000">
                                          <p:stCondLst>
                                            <p:cond delay="1338"/>
                                          </p:stCondLst>
                                        </p:cTn>
                                        <p:tgtEl>
                                          <p:spTgt spid="8">
                                            <p:txEl>
                                              <p:pRg st="0" end="0"/>
                                            </p:txEl>
                                          </p:spTgt>
                                        </p:tgtEl>
                                      </p:cBhvr>
                                      <p:to x="100000" y="100000"/>
                                    </p:animScale>
                                    <p:animScale>
                                      <p:cBhvr>
                                        <p:cTn id="40" dur="26">
                                          <p:stCondLst>
                                            <p:cond delay="1642"/>
                                          </p:stCondLst>
                                        </p:cTn>
                                        <p:tgtEl>
                                          <p:spTgt spid="8">
                                            <p:txEl>
                                              <p:pRg st="0" end="0"/>
                                            </p:txEl>
                                          </p:spTgt>
                                        </p:tgtEl>
                                      </p:cBhvr>
                                      <p:to x="100000" y="90000"/>
                                    </p:animScale>
                                    <p:animScale>
                                      <p:cBhvr>
                                        <p:cTn id="41" dur="166" decel="50000">
                                          <p:stCondLst>
                                            <p:cond delay="1668"/>
                                          </p:stCondLst>
                                        </p:cTn>
                                        <p:tgtEl>
                                          <p:spTgt spid="8">
                                            <p:txEl>
                                              <p:pRg st="0" end="0"/>
                                            </p:txEl>
                                          </p:spTgt>
                                        </p:tgtEl>
                                      </p:cBhvr>
                                      <p:to x="100000" y="100000"/>
                                    </p:animScale>
                                    <p:animScale>
                                      <p:cBhvr>
                                        <p:cTn id="42" dur="26">
                                          <p:stCondLst>
                                            <p:cond delay="1808"/>
                                          </p:stCondLst>
                                        </p:cTn>
                                        <p:tgtEl>
                                          <p:spTgt spid="8">
                                            <p:txEl>
                                              <p:pRg st="0" end="0"/>
                                            </p:txEl>
                                          </p:spTgt>
                                        </p:tgtEl>
                                      </p:cBhvr>
                                      <p:to x="100000" y="95000"/>
                                    </p:animScale>
                                    <p:animScale>
                                      <p:cBhvr>
                                        <p:cTn id="43"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274365" y="0"/>
            <a:ext cx="6467980" cy="3160080"/>
          </a:xfrm>
        </p:spPr>
        <p:txBody>
          <a:bodyPr>
            <a:normAutofit/>
          </a:bodyPr>
          <a:lstStyle/>
          <a:p>
            <a:pPr algn="just"/>
            <a:r>
              <a:rPr lang="ru-RU" sz="1800" b="1" dirty="0" smtClean="0">
                <a:latin typeface="Times New Roman" panose="02020603050405020304" pitchFamily="18" charset="0"/>
                <a:cs typeface="Times New Roman" panose="02020603050405020304" pitchFamily="18" charset="0"/>
              </a:rPr>
              <a:t>ВОПРОС:</a:t>
            </a:r>
            <a:r>
              <a:rPr lang="ru-RU" sz="1800" b="1" dirty="0"/>
              <a:t> </a:t>
            </a:r>
            <a:r>
              <a:rPr lang="ru-RU" sz="1800" dirty="0" smtClean="0">
                <a:latin typeface="Times New Roman" panose="02020603050405020304" pitchFamily="18" charset="0"/>
                <a:cs typeface="Times New Roman" panose="02020603050405020304" pitchFamily="18" charset="0"/>
              </a:rPr>
              <a:t>межбюджетные </a:t>
            </a:r>
            <a:r>
              <a:rPr lang="ru-RU" sz="1800" dirty="0">
                <a:latin typeface="Times New Roman" panose="02020603050405020304" pitchFamily="18" charset="0"/>
                <a:cs typeface="Times New Roman" panose="02020603050405020304" pitchFamily="18" charset="0"/>
              </a:rPr>
              <a:t>трансферты, предоставляемые бюджетам субъектов Российской Федерации в целях финансового обеспечения расходных обязательств субъектов Российской Федерации и (или) муниципальных образований, возникающих при выполнении полномочий Российской Федерации, переданных для осуществления органам государственной власти субъектов Российской Федерации и (или) органам местного самоуправления в установленном порядке – </a:t>
            </a:r>
            <a:r>
              <a:rPr lang="ru-RU" sz="1800" b="1" dirty="0" smtClean="0">
                <a:latin typeface="Times New Roman" panose="02020603050405020304" pitchFamily="18" charset="0"/>
                <a:cs typeface="Times New Roman" panose="02020603050405020304" pitchFamily="18" charset="0"/>
              </a:rPr>
              <a:t>ЭТО?</a:t>
            </a:r>
            <a:endParaRPr lang="ru-RU" sz="1800" dirty="0"/>
          </a:p>
        </p:txBody>
      </p:sp>
      <p:sp>
        <p:nvSpPr>
          <p:cNvPr id="5" name="Текст 4"/>
          <p:cNvSpPr>
            <a:spLocks noGrp="1"/>
          </p:cNvSpPr>
          <p:nvPr>
            <p:ph type="body" idx="1"/>
          </p:nvPr>
        </p:nvSpPr>
        <p:spPr>
          <a:xfrm>
            <a:off x="306640" y="647316"/>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3063" y="1045688"/>
            <a:ext cx="4754880" cy="5393748"/>
          </a:xfrm>
        </p:spPr>
      </p:pic>
      <p:sp>
        <p:nvSpPr>
          <p:cNvPr id="7" name="Текст 6"/>
          <p:cNvSpPr>
            <a:spLocks noGrp="1"/>
          </p:cNvSpPr>
          <p:nvPr>
            <p:ph type="body" sz="quarter" idx="3"/>
          </p:nvPr>
        </p:nvSpPr>
        <p:spPr>
          <a:xfrm>
            <a:off x="5943177" y="3884295"/>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375300" y="4332111"/>
            <a:ext cx="2885396" cy="3200400"/>
          </a:xfrm>
        </p:spPr>
        <p:txBody>
          <a:bodyPr>
            <a:normAutofit/>
          </a:bodyPr>
          <a:lstStyle/>
          <a:p>
            <a:pPr marL="0" indent="0">
              <a:buNone/>
            </a:pPr>
            <a:r>
              <a:rPr lang="ru-RU" sz="2800" b="1" dirty="0" smtClean="0"/>
              <a:t>Субвенция</a:t>
            </a:r>
            <a:r>
              <a:rPr lang="ru-RU" sz="2800" i="1" dirty="0" smtClean="0"/>
              <a:t> </a:t>
            </a:r>
            <a:endParaRPr lang="ru-RU" sz="2800" dirty="0"/>
          </a:p>
        </p:txBody>
      </p:sp>
      <p:pic>
        <p:nvPicPr>
          <p:cNvPr id="3" name="Рисунок 2"/>
          <p:cNvPicPr>
            <a:picLocks noChangeAspect="1"/>
          </p:cNvPicPr>
          <p:nvPr/>
        </p:nvPicPr>
        <p:blipFill rotWithShape="1">
          <a:blip r:embed="rId4" cstate="print">
            <a:extLst>
              <a:ext uri="{28A0092B-C50C-407E-A947-70E740481C1C}">
                <a14:useLocalDpi xmlns:a14="http://schemas.microsoft.com/office/drawing/2010/main" val="0"/>
              </a:ext>
            </a:extLst>
          </a:blip>
          <a:srcRect l="27288" t="7580" r="24943" b="11338"/>
          <a:stretch/>
        </p:blipFill>
        <p:spPr>
          <a:xfrm>
            <a:off x="3565737" y="2960748"/>
            <a:ext cx="1605313" cy="1563627"/>
          </a:xfrm>
          <a:prstGeom prst="rect">
            <a:avLst/>
          </a:prstGeom>
        </p:spPr>
      </p:pic>
      <p:pic>
        <p:nvPicPr>
          <p:cNvPr id="9" name="Рисунок 8"/>
          <p:cNvPicPr>
            <a:picLocks noChangeAspect="1"/>
          </p:cNvPicPr>
          <p:nvPr/>
        </p:nvPicPr>
        <p:blipFill>
          <a:blip r:embed="rId5"/>
          <a:stretch>
            <a:fillRect/>
          </a:stretch>
        </p:blipFill>
        <p:spPr>
          <a:xfrm>
            <a:off x="10085554" y="2491533"/>
            <a:ext cx="1656791" cy="1656791"/>
          </a:xfrm>
          <a:prstGeom prst="rect">
            <a:avLst/>
          </a:prstGeom>
        </p:spPr>
      </p:pic>
    </p:spTree>
    <p:extLst>
      <p:ext uri="{BB962C8B-B14F-4D97-AF65-F5344CB8AC3E}">
        <p14:creationId xmlns:p14="http://schemas.microsoft.com/office/powerpoint/2010/main" val="488582611"/>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par>
                                <p:cTn id="19" presetID="6" presetClass="entr" presetSubtype="16"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 calcmode="lin" valueType="num">
                                      <p:cBhvr additive="base">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80">
                                          <p:stCondLst>
                                            <p:cond delay="0"/>
                                          </p:stCondLst>
                                        </p:cTn>
                                        <p:tgtEl>
                                          <p:spTgt spid="8">
                                            <p:txEl>
                                              <p:pRg st="0" end="0"/>
                                            </p:txEl>
                                          </p:spTgt>
                                        </p:tgtEl>
                                      </p:cBhvr>
                                    </p:animEffect>
                                    <p:anim calcmode="lin" valueType="num">
                                      <p:cBhvr>
                                        <p:cTn id="33"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xEl>
                                              <p:pRg st="0" end="0"/>
                                            </p:txEl>
                                          </p:spTgt>
                                        </p:tgtEl>
                                      </p:cBhvr>
                                      <p:to x="100000" y="60000"/>
                                    </p:animScale>
                                    <p:animScale>
                                      <p:cBhvr>
                                        <p:cTn id="39" dur="166" decel="50000">
                                          <p:stCondLst>
                                            <p:cond delay="676"/>
                                          </p:stCondLst>
                                        </p:cTn>
                                        <p:tgtEl>
                                          <p:spTgt spid="8">
                                            <p:txEl>
                                              <p:pRg st="0" end="0"/>
                                            </p:txEl>
                                          </p:spTgt>
                                        </p:tgtEl>
                                      </p:cBhvr>
                                      <p:to x="100000" y="100000"/>
                                    </p:animScale>
                                    <p:animScale>
                                      <p:cBhvr>
                                        <p:cTn id="40" dur="26">
                                          <p:stCondLst>
                                            <p:cond delay="1312"/>
                                          </p:stCondLst>
                                        </p:cTn>
                                        <p:tgtEl>
                                          <p:spTgt spid="8">
                                            <p:txEl>
                                              <p:pRg st="0" end="0"/>
                                            </p:txEl>
                                          </p:spTgt>
                                        </p:tgtEl>
                                      </p:cBhvr>
                                      <p:to x="100000" y="80000"/>
                                    </p:animScale>
                                    <p:animScale>
                                      <p:cBhvr>
                                        <p:cTn id="41" dur="166" decel="50000">
                                          <p:stCondLst>
                                            <p:cond delay="1338"/>
                                          </p:stCondLst>
                                        </p:cTn>
                                        <p:tgtEl>
                                          <p:spTgt spid="8">
                                            <p:txEl>
                                              <p:pRg st="0" end="0"/>
                                            </p:txEl>
                                          </p:spTgt>
                                        </p:tgtEl>
                                      </p:cBhvr>
                                      <p:to x="100000" y="100000"/>
                                    </p:animScale>
                                    <p:animScale>
                                      <p:cBhvr>
                                        <p:cTn id="42" dur="26">
                                          <p:stCondLst>
                                            <p:cond delay="1642"/>
                                          </p:stCondLst>
                                        </p:cTn>
                                        <p:tgtEl>
                                          <p:spTgt spid="8">
                                            <p:txEl>
                                              <p:pRg st="0" end="0"/>
                                            </p:txEl>
                                          </p:spTgt>
                                        </p:tgtEl>
                                      </p:cBhvr>
                                      <p:to x="100000" y="90000"/>
                                    </p:animScale>
                                    <p:animScale>
                                      <p:cBhvr>
                                        <p:cTn id="43" dur="166" decel="50000">
                                          <p:stCondLst>
                                            <p:cond delay="1668"/>
                                          </p:stCondLst>
                                        </p:cTn>
                                        <p:tgtEl>
                                          <p:spTgt spid="8">
                                            <p:txEl>
                                              <p:pRg st="0" end="0"/>
                                            </p:txEl>
                                          </p:spTgt>
                                        </p:tgtEl>
                                      </p:cBhvr>
                                      <p:to x="100000" y="100000"/>
                                    </p:animScale>
                                    <p:animScale>
                                      <p:cBhvr>
                                        <p:cTn id="44" dur="26">
                                          <p:stCondLst>
                                            <p:cond delay="1808"/>
                                          </p:stCondLst>
                                        </p:cTn>
                                        <p:tgtEl>
                                          <p:spTgt spid="8">
                                            <p:txEl>
                                              <p:pRg st="0" end="0"/>
                                            </p:txEl>
                                          </p:spTgt>
                                        </p:tgtEl>
                                      </p:cBhvr>
                                      <p:to x="100000" y="95000"/>
                                    </p:animScale>
                                    <p:animScale>
                                      <p:cBhvr>
                                        <p:cTn id="45"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242126" y="-444955"/>
            <a:ext cx="9969213" cy="2755898"/>
          </a:xfrm>
        </p:spPr>
        <p:txBody>
          <a:bodyPr>
            <a:normAutofit/>
          </a:bodyPr>
          <a:lstStyle/>
          <a:p>
            <a:pPr algn="just"/>
            <a:r>
              <a:rPr lang="ru-RU" sz="1600" b="1" dirty="0"/>
              <a:t>ВОПРОС</a:t>
            </a:r>
            <a:r>
              <a:rPr lang="ru-RU" sz="1600" b="1" dirty="0" smtClean="0"/>
              <a:t>:</a:t>
            </a:r>
            <a:r>
              <a:rPr lang="ru-RU" sz="1600" dirty="0" smtClean="0"/>
              <a:t> </a:t>
            </a:r>
            <a:r>
              <a:rPr lang="ru-RU" sz="1800" dirty="0">
                <a:latin typeface="Times New Roman" panose="02020603050405020304" pitchFamily="18" charset="0"/>
                <a:cs typeface="Times New Roman" panose="02020603050405020304" pitchFamily="18" charset="0"/>
              </a:rPr>
              <a:t>выплачиваемые из бюджета денежные средства, за исключением средств, являющихся в соответствии с Бюджетным кодексом РФ источниками финансирования дефицита бюджета – </a:t>
            </a:r>
            <a:r>
              <a:rPr lang="ru-RU" sz="1600" b="1" dirty="0" smtClean="0"/>
              <a:t>ЭТО?</a:t>
            </a:r>
            <a:endParaRPr lang="ru-RU" sz="1600" dirty="0"/>
          </a:p>
        </p:txBody>
      </p:sp>
      <p:sp>
        <p:nvSpPr>
          <p:cNvPr id="5" name="Текст 4"/>
          <p:cNvSpPr>
            <a:spLocks noGrp="1"/>
          </p:cNvSpPr>
          <p:nvPr>
            <p:ph type="body" idx="1"/>
          </p:nvPr>
        </p:nvSpPr>
        <p:spPr>
          <a:xfrm>
            <a:off x="1600728" y="1370187"/>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94740" y="1671413"/>
            <a:ext cx="6791037" cy="4824175"/>
          </a:xfrm>
        </p:spPr>
      </p:pic>
      <p:sp>
        <p:nvSpPr>
          <p:cNvPr id="7" name="Текст 6"/>
          <p:cNvSpPr>
            <a:spLocks noGrp="1"/>
          </p:cNvSpPr>
          <p:nvPr>
            <p:ph type="body" sz="quarter" idx="3"/>
          </p:nvPr>
        </p:nvSpPr>
        <p:spPr>
          <a:xfrm>
            <a:off x="7206464" y="3423709"/>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8228803" y="3849220"/>
            <a:ext cx="3335970" cy="3200400"/>
          </a:xfrm>
        </p:spPr>
        <p:txBody>
          <a:bodyPr>
            <a:normAutofit/>
          </a:bodyPr>
          <a:lstStyle/>
          <a:p>
            <a:pPr marL="0" indent="0">
              <a:buNone/>
            </a:pPr>
            <a:r>
              <a:rPr lang="ru-RU" sz="2800" b="1" dirty="0"/>
              <a:t>Расходы бюджета</a:t>
            </a:r>
            <a:endParaRPr lang="ru-RU" sz="2800" dirty="0"/>
          </a:p>
        </p:txBody>
      </p:sp>
      <p:pic>
        <p:nvPicPr>
          <p:cNvPr id="9" name="Рисунок 8"/>
          <p:cNvPicPr>
            <a:picLocks noChangeAspect="1"/>
          </p:cNvPicPr>
          <p:nvPr/>
        </p:nvPicPr>
        <p:blipFill>
          <a:blip r:embed="rId4"/>
          <a:stretch>
            <a:fillRect/>
          </a:stretch>
        </p:blipFill>
        <p:spPr>
          <a:xfrm>
            <a:off x="9912357" y="1370187"/>
            <a:ext cx="1656791" cy="1656791"/>
          </a:xfrm>
          <a:prstGeom prst="rect">
            <a:avLst/>
          </a:prstGeom>
        </p:spPr>
      </p:pic>
    </p:spTree>
    <p:extLst>
      <p:ext uri="{BB962C8B-B14F-4D97-AF65-F5344CB8AC3E}">
        <p14:creationId xmlns:p14="http://schemas.microsoft.com/office/powerpoint/2010/main" val="4239037447"/>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wipe(down)">
                                      <p:cBhvr>
                                        <p:cTn id="30" dur="580">
                                          <p:stCondLst>
                                            <p:cond delay="0"/>
                                          </p:stCondLst>
                                        </p:cTn>
                                        <p:tgtEl>
                                          <p:spTgt spid="8">
                                            <p:txEl>
                                              <p:pRg st="0" end="0"/>
                                            </p:txEl>
                                          </p:spTgt>
                                        </p:tgtEl>
                                      </p:cBhvr>
                                    </p:animEffect>
                                    <p:anim calcmode="lin" valueType="num">
                                      <p:cBhvr>
                                        <p:cTn id="31"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xEl>
                                              <p:pRg st="0" end="0"/>
                                            </p:txEl>
                                          </p:spTgt>
                                        </p:tgtEl>
                                      </p:cBhvr>
                                      <p:to x="100000" y="60000"/>
                                    </p:animScale>
                                    <p:animScale>
                                      <p:cBhvr>
                                        <p:cTn id="37" dur="166" decel="50000">
                                          <p:stCondLst>
                                            <p:cond delay="676"/>
                                          </p:stCondLst>
                                        </p:cTn>
                                        <p:tgtEl>
                                          <p:spTgt spid="8">
                                            <p:txEl>
                                              <p:pRg st="0" end="0"/>
                                            </p:txEl>
                                          </p:spTgt>
                                        </p:tgtEl>
                                      </p:cBhvr>
                                      <p:to x="100000" y="100000"/>
                                    </p:animScale>
                                    <p:animScale>
                                      <p:cBhvr>
                                        <p:cTn id="38" dur="26">
                                          <p:stCondLst>
                                            <p:cond delay="1312"/>
                                          </p:stCondLst>
                                        </p:cTn>
                                        <p:tgtEl>
                                          <p:spTgt spid="8">
                                            <p:txEl>
                                              <p:pRg st="0" end="0"/>
                                            </p:txEl>
                                          </p:spTgt>
                                        </p:tgtEl>
                                      </p:cBhvr>
                                      <p:to x="100000" y="80000"/>
                                    </p:animScale>
                                    <p:animScale>
                                      <p:cBhvr>
                                        <p:cTn id="39" dur="166" decel="50000">
                                          <p:stCondLst>
                                            <p:cond delay="1338"/>
                                          </p:stCondLst>
                                        </p:cTn>
                                        <p:tgtEl>
                                          <p:spTgt spid="8">
                                            <p:txEl>
                                              <p:pRg st="0" end="0"/>
                                            </p:txEl>
                                          </p:spTgt>
                                        </p:tgtEl>
                                      </p:cBhvr>
                                      <p:to x="100000" y="100000"/>
                                    </p:animScale>
                                    <p:animScale>
                                      <p:cBhvr>
                                        <p:cTn id="40" dur="26">
                                          <p:stCondLst>
                                            <p:cond delay="1642"/>
                                          </p:stCondLst>
                                        </p:cTn>
                                        <p:tgtEl>
                                          <p:spTgt spid="8">
                                            <p:txEl>
                                              <p:pRg st="0" end="0"/>
                                            </p:txEl>
                                          </p:spTgt>
                                        </p:tgtEl>
                                      </p:cBhvr>
                                      <p:to x="100000" y="90000"/>
                                    </p:animScale>
                                    <p:animScale>
                                      <p:cBhvr>
                                        <p:cTn id="41" dur="166" decel="50000">
                                          <p:stCondLst>
                                            <p:cond delay="1668"/>
                                          </p:stCondLst>
                                        </p:cTn>
                                        <p:tgtEl>
                                          <p:spTgt spid="8">
                                            <p:txEl>
                                              <p:pRg st="0" end="0"/>
                                            </p:txEl>
                                          </p:spTgt>
                                        </p:tgtEl>
                                      </p:cBhvr>
                                      <p:to x="100000" y="100000"/>
                                    </p:animScale>
                                    <p:animScale>
                                      <p:cBhvr>
                                        <p:cTn id="42" dur="26">
                                          <p:stCondLst>
                                            <p:cond delay="1808"/>
                                          </p:stCondLst>
                                        </p:cTn>
                                        <p:tgtEl>
                                          <p:spTgt spid="8">
                                            <p:txEl>
                                              <p:pRg st="0" end="0"/>
                                            </p:txEl>
                                          </p:spTgt>
                                        </p:tgtEl>
                                      </p:cBhvr>
                                      <p:to x="100000" y="95000"/>
                                    </p:animScale>
                                    <p:animScale>
                                      <p:cBhvr>
                                        <p:cTn id="43"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88187" y="-527646"/>
            <a:ext cx="11175594" cy="3357144"/>
          </a:xfrm>
        </p:spPr>
        <p:txBody>
          <a:bodyPr>
            <a:normAutofit/>
          </a:bodyPr>
          <a:lstStyle/>
          <a:p>
            <a:pPr algn="just"/>
            <a:r>
              <a:rPr lang="ru-RU" sz="1600" b="1" dirty="0" smtClean="0">
                <a:latin typeface="Times New Roman" panose="02020603050405020304" pitchFamily="18" charset="0"/>
                <a:cs typeface="Times New Roman" panose="02020603050405020304" pitchFamily="18" charset="0"/>
              </a:rPr>
              <a:t>ВОПРОС</a:t>
            </a:r>
            <a:r>
              <a:rPr lang="ru-RU" sz="1800" dirty="0">
                <a:latin typeface="Times New Roman" panose="02020603050405020304" pitchFamily="18" charset="0"/>
                <a:cs typeface="Times New Roman" panose="02020603050405020304" pitchFamily="18" charset="0"/>
              </a:rPr>
              <a:t>: государственное (муниципальное) учреждение, финансовое обеспечение выполнения функций которого, в том числе по оказанию государственных (муниципальных) услуг физическим и юридическим лицам в соответствии с государственным (муниципальным) заданием, осуществляется за счет средств соответствующего бюджета путем выделения субсидий на выполнение задания - </a:t>
            </a:r>
            <a:r>
              <a:rPr lang="ru-RU" sz="1600" b="1" dirty="0" smtClean="0">
                <a:latin typeface="Times New Roman" panose="02020603050405020304" pitchFamily="18" charset="0"/>
                <a:cs typeface="Times New Roman" panose="02020603050405020304" pitchFamily="18" charset="0"/>
              </a:rPr>
              <a:t>ЭТО</a:t>
            </a:r>
            <a:endParaRPr lang="ru-RU" sz="1600" b="1"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730562" y="1754519"/>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6565" b="3817"/>
          <a:stretch/>
        </p:blipFill>
        <p:spPr>
          <a:xfrm>
            <a:off x="488187" y="2160314"/>
            <a:ext cx="7018214" cy="4160459"/>
          </a:xfrm>
        </p:spPr>
      </p:pic>
      <p:sp>
        <p:nvSpPr>
          <p:cNvPr id="7" name="Текст 6"/>
          <p:cNvSpPr>
            <a:spLocks noGrp="1"/>
          </p:cNvSpPr>
          <p:nvPr>
            <p:ph type="body" sz="quarter" idx="3"/>
          </p:nvPr>
        </p:nvSpPr>
        <p:spPr>
          <a:xfrm>
            <a:off x="6991869" y="3600464"/>
            <a:ext cx="4754880" cy="640080"/>
          </a:xfrm>
        </p:spPr>
        <p:txBody>
          <a:bodyPr/>
          <a:lstStyle/>
          <a:p>
            <a:r>
              <a:rPr lang="ru-RU" b="1" dirty="0" smtClean="0">
                <a:solidFill>
                  <a:schemeClr val="tx1"/>
                </a:solidFill>
              </a:rPr>
              <a:t>Ответ:</a:t>
            </a:r>
            <a:endParaRPr lang="ru-RU" b="1" dirty="0">
              <a:solidFill>
                <a:schemeClr val="tx1"/>
              </a:solidFill>
            </a:endParaRPr>
          </a:p>
          <a:p>
            <a:endParaRPr lang="ru-RU" dirty="0"/>
          </a:p>
        </p:txBody>
      </p:sp>
      <p:sp>
        <p:nvSpPr>
          <p:cNvPr id="8" name="Объект 7"/>
          <p:cNvSpPr>
            <a:spLocks noGrp="1"/>
          </p:cNvSpPr>
          <p:nvPr>
            <p:ph sz="quarter" idx="4"/>
          </p:nvPr>
        </p:nvSpPr>
        <p:spPr>
          <a:xfrm>
            <a:off x="7506401" y="4048871"/>
            <a:ext cx="4573982" cy="3200400"/>
          </a:xfrm>
        </p:spPr>
        <p:txBody>
          <a:bodyPr>
            <a:normAutofit/>
          </a:bodyPr>
          <a:lstStyle/>
          <a:p>
            <a:pPr marL="0" indent="0">
              <a:buNone/>
            </a:pPr>
            <a:r>
              <a:rPr lang="ru-RU" sz="2800" b="1" dirty="0"/>
              <a:t>Бюджетное учреждение </a:t>
            </a:r>
            <a:endParaRPr lang="ru-RU" sz="2800" dirty="0"/>
          </a:p>
        </p:txBody>
      </p:sp>
      <p:pic>
        <p:nvPicPr>
          <p:cNvPr id="9" name="Рисунок 8"/>
          <p:cNvPicPr>
            <a:picLocks noChangeAspect="1"/>
          </p:cNvPicPr>
          <p:nvPr/>
        </p:nvPicPr>
        <p:blipFill>
          <a:blip r:embed="rId4"/>
          <a:stretch>
            <a:fillRect/>
          </a:stretch>
        </p:blipFill>
        <p:spPr>
          <a:xfrm>
            <a:off x="10006990" y="1566204"/>
            <a:ext cx="1656791" cy="1656791"/>
          </a:xfrm>
          <a:prstGeom prst="rect">
            <a:avLst/>
          </a:prstGeom>
        </p:spPr>
      </p:pic>
    </p:spTree>
    <p:extLst>
      <p:ext uri="{BB962C8B-B14F-4D97-AF65-F5344CB8AC3E}">
        <p14:creationId xmlns:p14="http://schemas.microsoft.com/office/powerpoint/2010/main" val="1822921079"/>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80">
                                          <p:stCondLst>
                                            <p:cond delay="0"/>
                                          </p:stCondLst>
                                        </p:cTn>
                                        <p:tgtEl>
                                          <p:spTgt spid="8">
                                            <p:txEl>
                                              <p:pRg st="0" end="0"/>
                                            </p:txEl>
                                          </p:spTgt>
                                        </p:tgtEl>
                                      </p:cBhvr>
                                    </p:animEffect>
                                    <p:anim calcmode="lin" valueType="num">
                                      <p:cBhvr>
                                        <p:cTn id="33"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xEl>
                                              <p:pRg st="0" end="0"/>
                                            </p:txEl>
                                          </p:spTgt>
                                        </p:tgtEl>
                                      </p:cBhvr>
                                      <p:to x="100000" y="60000"/>
                                    </p:animScale>
                                    <p:animScale>
                                      <p:cBhvr>
                                        <p:cTn id="39" dur="166" decel="50000">
                                          <p:stCondLst>
                                            <p:cond delay="676"/>
                                          </p:stCondLst>
                                        </p:cTn>
                                        <p:tgtEl>
                                          <p:spTgt spid="8">
                                            <p:txEl>
                                              <p:pRg st="0" end="0"/>
                                            </p:txEl>
                                          </p:spTgt>
                                        </p:tgtEl>
                                      </p:cBhvr>
                                      <p:to x="100000" y="100000"/>
                                    </p:animScale>
                                    <p:animScale>
                                      <p:cBhvr>
                                        <p:cTn id="40" dur="26">
                                          <p:stCondLst>
                                            <p:cond delay="1312"/>
                                          </p:stCondLst>
                                        </p:cTn>
                                        <p:tgtEl>
                                          <p:spTgt spid="8">
                                            <p:txEl>
                                              <p:pRg st="0" end="0"/>
                                            </p:txEl>
                                          </p:spTgt>
                                        </p:tgtEl>
                                      </p:cBhvr>
                                      <p:to x="100000" y="80000"/>
                                    </p:animScale>
                                    <p:animScale>
                                      <p:cBhvr>
                                        <p:cTn id="41" dur="166" decel="50000">
                                          <p:stCondLst>
                                            <p:cond delay="1338"/>
                                          </p:stCondLst>
                                        </p:cTn>
                                        <p:tgtEl>
                                          <p:spTgt spid="8">
                                            <p:txEl>
                                              <p:pRg st="0" end="0"/>
                                            </p:txEl>
                                          </p:spTgt>
                                        </p:tgtEl>
                                      </p:cBhvr>
                                      <p:to x="100000" y="100000"/>
                                    </p:animScale>
                                    <p:animScale>
                                      <p:cBhvr>
                                        <p:cTn id="42" dur="26">
                                          <p:stCondLst>
                                            <p:cond delay="1642"/>
                                          </p:stCondLst>
                                        </p:cTn>
                                        <p:tgtEl>
                                          <p:spTgt spid="8">
                                            <p:txEl>
                                              <p:pRg st="0" end="0"/>
                                            </p:txEl>
                                          </p:spTgt>
                                        </p:tgtEl>
                                      </p:cBhvr>
                                      <p:to x="100000" y="90000"/>
                                    </p:animScale>
                                    <p:animScale>
                                      <p:cBhvr>
                                        <p:cTn id="43" dur="166" decel="50000">
                                          <p:stCondLst>
                                            <p:cond delay="1668"/>
                                          </p:stCondLst>
                                        </p:cTn>
                                        <p:tgtEl>
                                          <p:spTgt spid="8">
                                            <p:txEl>
                                              <p:pRg st="0" end="0"/>
                                            </p:txEl>
                                          </p:spTgt>
                                        </p:tgtEl>
                                      </p:cBhvr>
                                      <p:to x="100000" y="100000"/>
                                    </p:animScale>
                                    <p:animScale>
                                      <p:cBhvr>
                                        <p:cTn id="44" dur="26">
                                          <p:stCondLst>
                                            <p:cond delay="1808"/>
                                          </p:stCondLst>
                                        </p:cTn>
                                        <p:tgtEl>
                                          <p:spTgt spid="8">
                                            <p:txEl>
                                              <p:pRg st="0" end="0"/>
                                            </p:txEl>
                                          </p:spTgt>
                                        </p:tgtEl>
                                      </p:cBhvr>
                                      <p:to x="100000" y="95000"/>
                                    </p:animScale>
                                    <p:animScale>
                                      <p:cBhvr>
                                        <p:cTn id="45"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482188" y="-305390"/>
            <a:ext cx="8909039" cy="2755898"/>
          </a:xfrm>
        </p:spPr>
        <p:txBody>
          <a:bodyPr>
            <a:normAutofit/>
          </a:bodyPr>
          <a:lstStyle/>
          <a:p>
            <a:pPr algn="just"/>
            <a:r>
              <a:rPr lang="ru-RU" sz="1800" b="1" dirty="0" smtClean="0"/>
              <a:t>ВОПРОС</a:t>
            </a:r>
            <a:r>
              <a:rPr lang="ru-RU" sz="1800" dirty="0">
                <a:latin typeface="Times New Roman" panose="02020603050405020304" pitchFamily="18" charset="0"/>
                <a:cs typeface="Times New Roman" panose="02020603050405020304" pitchFamily="18" charset="0"/>
              </a:rPr>
              <a:t>: бюджетные средства, направляемые на создание или увеличение за счет средств бюджета стоимости государственного (муниципального) имущества </a:t>
            </a:r>
            <a:r>
              <a:rPr lang="ru-RU" sz="1800" dirty="0" smtClean="0"/>
              <a:t>– </a:t>
            </a:r>
            <a:r>
              <a:rPr lang="ru-RU" sz="1800" b="1" dirty="0" smtClean="0"/>
              <a:t>ЭТО?</a:t>
            </a:r>
            <a:endParaRPr lang="ru-RU" sz="1800" b="1" dirty="0"/>
          </a:p>
        </p:txBody>
      </p:sp>
      <p:sp>
        <p:nvSpPr>
          <p:cNvPr id="5" name="Текст 4"/>
          <p:cNvSpPr>
            <a:spLocks noGrp="1"/>
          </p:cNvSpPr>
          <p:nvPr>
            <p:ph type="body" idx="1"/>
          </p:nvPr>
        </p:nvSpPr>
        <p:spPr>
          <a:xfrm>
            <a:off x="1181827" y="1471471"/>
            <a:ext cx="4754880" cy="640080"/>
          </a:xfrm>
        </p:spPr>
        <p:txBody>
          <a:bodyPr/>
          <a:lstStyle/>
          <a:p>
            <a:r>
              <a:rPr lang="ru-RU" b="1" dirty="0">
                <a:solidFill>
                  <a:schemeClr val="tx1"/>
                </a:solidFill>
              </a:rPr>
              <a:t>Подсказка:</a:t>
            </a:r>
          </a:p>
          <a:p>
            <a:endParaRPr lang="ru-RU" dirty="0"/>
          </a:p>
        </p:txBody>
      </p:sp>
      <p:pic>
        <p:nvPicPr>
          <p:cNvPr id="2" name="Объект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81" t="11729" r="11" b="39154"/>
          <a:stretch/>
        </p:blipFill>
        <p:spPr>
          <a:xfrm>
            <a:off x="490704" y="1965514"/>
            <a:ext cx="7249499" cy="4338833"/>
          </a:xfrm>
        </p:spPr>
      </p:pic>
      <p:sp>
        <p:nvSpPr>
          <p:cNvPr id="7" name="Текст 6"/>
          <p:cNvSpPr>
            <a:spLocks noGrp="1"/>
          </p:cNvSpPr>
          <p:nvPr>
            <p:ph type="body" sz="quarter" idx="3"/>
          </p:nvPr>
        </p:nvSpPr>
        <p:spPr>
          <a:xfrm>
            <a:off x="7211291" y="4011980"/>
            <a:ext cx="4754880" cy="640080"/>
          </a:xfrm>
        </p:spPr>
        <p:txBody>
          <a:bodyPr/>
          <a:lstStyle/>
          <a:p>
            <a:r>
              <a:rPr lang="ru-RU" sz="2000" b="1" dirty="0" smtClean="0">
                <a:solidFill>
                  <a:schemeClr val="tx1"/>
                </a:solidFill>
              </a:rPr>
              <a:t>Ответ:</a:t>
            </a:r>
            <a:endParaRPr lang="ru-RU" sz="2000" b="1" dirty="0">
              <a:solidFill>
                <a:schemeClr val="tx1"/>
              </a:solidFill>
            </a:endParaRPr>
          </a:p>
          <a:p>
            <a:endParaRPr lang="ru-RU" dirty="0"/>
          </a:p>
        </p:txBody>
      </p:sp>
      <p:sp>
        <p:nvSpPr>
          <p:cNvPr id="8" name="Объект 7"/>
          <p:cNvSpPr>
            <a:spLocks noGrp="1"/>
          </p:cNvSpPr>
          <p:nvPr>
            <p:ph sz="quarter" idx="4"/>
          </p:nvPr>
        </p:nvSpPr>
        <p:spPr>
          <a:xfrm>
            <a:off x="7740203" y="4332020"/>
            <a:ext cx="4556241" cy="3200400"/>
          </a:xfrm>
        </p:spPr>
        <p:txBody>
          <a:bodyPr>
            <a:normAutofit/>
          </a:bodyPr>
          <a:lstStyle/>
          <a:p>
            <a:pPr marL="0" indent="0">
              <a:buNone/>
            </a:pPr>
            <a:r>
              <a:rPr lang="ru-RU" sz="2800" b="1" dirty="0"/>
              <a:t>Бюджетные инвестиции</a:t>
            </a:r>
            <a:endParaRPr lang="ru-RU" sz="2800" dirty="0"/>
          </a:p>
        </p:txBody>
      </p:sp>
      <p:pic>
        <p:nvPicPr>
          <p:cNvPr id="9" name="Рисунок 8"/>
          <p:cNvPicPr>
            <a:picLocks noChangeAspect="1"/>
          </p:cNvPicPr>
          <p:nvPr/>
        </p:nvPicPr>
        <p:blipFill>
          <a:blip r:embed="rId4"/>
          <a:stretch>
            <a:fillRect/>
          </a:stretch>
        </p:blipFill>
        <p:spPr>
          <a:xfrm>
            <a:off x="10121195" y="1113757"/>
            <a:ext cx="1656791" cy="1656791"/>
          </a:xfrm>
          <a:prstGeom prst="rect">
            <a:avLst/>
          </a:prstGeom>
        </p:spPr>
      </p:pic>
    </p:spTree>
    <p:extLst>
      <p:ext uri="{BB962C8B-B14F-4D97-AF65-F5344CB8AC3E}">
        <p14:creationId xmlns:p14="http://schemas.microsoft.com/office/powerpoint/2010/main" val="215696656"/>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wipe(down)">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wipe(down)">
                                      <p:cBhvr>
                                        <p:cTn id="31" dur="580">
                                          <p:stCondLst>
                                            <p:cond delay="0"/>
                                          </p:stCondLst>
                                        </p:cTn>
                                        <p:tgtEl>
                                          <p:spTgt spid="8">
                                            <p:txEl>
                                              <p:pRg st="0" end="0"/>
                                            </p:txEl>
                                          </p:spTgt>
                                        </p:tgtEl>
                                      </p:cBhvr>
                                    </p:animEffect>
                                    <p:anim calcmode="lin" valueType="num">
                                      <p:cBhvr>
                                        <p:cTn id="32"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xEl>
                                              <p:pRg st="0" end="0"/>
                                            </p:txEl>
                                          </p:spTgt>
                                        </p:tgtEl>
                                      </p:cBhvr>
                                      <p:to x="100000" y="60000"/>
                                    </p:animScale>
                                    <p:animScale>
                                      <p:cBhvr>
                                        <p:cTn id="38" dur="166" decel="50000">
                                          <p:stCondLst>
                                            <p:cond delay="676"/>
                                          </p:stCondLst>
                                        </p:cTn>
                                        <p:tgtEl>
                                          <p:spTgt spid="8">
                                            <p:txEl>
                                              <p:pRg st="0" end="0"/>
                                            </p:txEl>
                                          </p:spTgt>
                                        </p:tgtEl>
                                      </p:cBhvr>
                                      <p:to x="100000" y="100000"/>
                                    </p:animScale>
                                    <p:animScale>
                                      <p:cBhvr>
                                        <p:cTn id="39" dur="26">
                                          <p:stCondLst>
                                            <p:cond delay="1312"/>
                                          </p:stCondLst>
                                        </p:cTn>
                                        <p:tgtEl>
                                          <p:spTgt spid="8">
                                            <p:txEl>
                                              <p:pRg st="0" end="0"/>
                                            </p:txEl>
                                          </p:spTgt>
                                        </p:tgtEl>
                                      </p:cBhvr>
                                      <p:to x="100000" y="80000"/>
                                    </p:animScale>
                                    <p:animScale>
                                      <p:cBhvr>
                                        <p:cTn id="40" dur="166" decel="50000">
                                          <p:stCondLst>
                                            <p:cond delay="1338"/>
                                          </p:stCondLst>
                                        </p:cTn>
                                        <p:tgtEl>
                                          <p:spTgt spid="8">
                                            <p:txEl>
                                              <p:pRg st="0" end="0"/>
                                            </p:txEl>
                                          </p:spTgt>
                                        </p:tgtEl>
                                      </p:cBhvr>
                                      <p:to x="100000" y="100000"/>
                                    </p:animScale>
                                    <p:animScale>
                                      <p:cBhvr>
                                        <p:cTn id="41" dur="26">
                                          <p:stCondLst>
                                            <p:cond delay="1642"/>
                                          </p:stCondLst>
                                        </p:cTn>
                                        <p:tgtEl>
                                          <p:spTgt spid="8">
                                            <p:txEl>
                                              <p:pRg st="0" end="0"/>
                                            </p:txEl>
                                          </p:spTgt>
                                        </p:tgtEl>
                                      </p:cBhvr>
                                      <p:to x="100000" y="90000"/>
                                    </p:animScale>
                                    <p:animScale>
                                      <p:cBhvr>
                                        <p:cTn id="42" dur="166" decel="50000">
                                          <p:stCondLst>
                                            <p:cond delay="1668"/>
                                          </p:stCondLst>
                                        </p:cTn>
                                        <p:tgtEl>
                                          <p:spTgt spid="8">
                                            <p:txEl>
                                              <p:pRg st="0" end="0"/>
                                            </p:txEl>
                                          </p:spTgt>
                                        </p:tgtEl>
                                      </p:cBhvr>
                                      <p:to x="100000" y="100000"/>
                                    </p:animScale>
                                    <p:animScale>
                                      <p:cBhvr>
                                        <p:cTn id="43" dur="26">
                                          <p:stCondLst>
                                            <p:cond delay="1808"/>
                                          </p:stCondLst>
                                        </p:cTn>
                                        <p:tgtEl>
                                          <p:spTgt spid="8">
                                            <p:txEl>
                                              <p:pRg st="0" end="0"/>
                                            </p:txEl>
                                          </p:spTgt>
                                        </p:tgtEl>
                                      </p:cBhvr>
                                      <p:to x="100000" y="95000"/>
                                    </p:animScale>
                                    <p:animScale>
                                      <p:cBhvr>
                                        <p:cTn id="44"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76665" y="116444"/>
            <a:ext cx="10724587" cy="2755898"/>
          </a:xfrm>
        </p:spPr>
        <p:txBody>
          <a:bodyPr>
            <a:normAutofit/>
          </a:bodyPr>
          <a:lstStyle/>
          <a:p>
            <a:pPr algn="just"/>
            <a:r>
              <a:rPr lang="ru-RU" sz="1600" b="1" dirty="0" smtClean="0">
                <a:latin typeface="Times New Roman" panose="02020603050405020304" pitchFamily="18" charset="0"/>
                <a:cs typeface="Times New Roman" panose="02020603050405020304" pitchFamily="18" charset="0"/>
              </a:rPr>
              <a:t>ВОПРОС:</a:t>
            </a:r>
            <a:r>
              <a:rPr lang="ru-RU" sz="1600" dirty="0">
                <a:latin typeface="Times New Roman" panose="02020603050405020304" pitchFamily="18" charset="0"/>
                <a:cs typeface="Times New Roman" panose="02020603050405020304" pitchFamily="18" charset="0"/>
              </a:rPr>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его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(воспитанников) в государственных (муниципальных) образовательных учреждениях – </a:t>
            </a:r>
            <a:r>
              <a:rPr lang="ru-RU" sz="1600" b="1" dirty="0" smtClean="0">
                <a:latin typeface="Times New Roman" panose="02020603050405020304" pitchFamily="18" charset="0"/>
                <a:cs typeface="Times New Roman" panose="02020603050405020304" pitchFamily="18" charset="0"/>
              </a:rPr>
              <a:t>ЭТО?</a:t>
            </a:r>
            <a:endParaRPr lang="ru-RU" sz="1600" b="1"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a:xfrm>
            <a:off x="984984" y="2392282"/>
            <a:ext cx="4754880" cy="640080"/>
          </a:xfrm>
        </p:spPr>
        <p:txBody>
          <a:bodyPr/>
          <a:lstStyle/>
          <a:p>
            <a:r>
              <a:rPr lang="ru-RU" b="1" dirty="0">
                <a:solidFill>
                  <a:schemeClr val="tx1"/>
                </a:solidFill>
              </a:rPr>
              <a:t>Подсказка:</a:t>
            </a:r>
          </a:p>
          <a:p>
            <a:endParaRPr lang="ru-RU" dirty="0"/>
          </a:p>
        </p:txBody>
      </p:sp>
      <p:pic>
        <p:nvPicPr>
          <p:cNvPr id="10" name="Объект 9"/>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29" b="20590"/>
          <a:stretch/>
        </p:blipFill>
        <p:spPr>
          <a:xfrm>
            <a:off x="1527969" y="3345041"/>
            <a:ext cx="3838575" cy="1613325"/>
          </a:xfrm>
        </p:spPr>
      </p:pic>
      <p:sp>
        <p:nvSpPr>
          <p:cNvPr id="7" name="Текст 6"/>
          <p:cNvSpPr>
            <a:spLocks noGrp="1"/>
          </p:cNvSpPr>
          <p:nvPr>
            <p:ph type="body" sz="quarter" idx="3"/>
          </p:nvPr>
        </p:nvSpPr>
        <p:spPr>
          <a:xfrm>
            <a:off x="6979524" y="4005091"/>
            <a:ext cx="4754880" cy="640080"/>
          </a:xfrm>
        </p:spPr>
        <p:txBody>
          <a:bodyPr/>
          <a:lstStyle/>
          <a:p>
            <a:r>
              <a:rPr lang="ru-RU" sz="2000" b="1" dirty="0" smtClean="0">
                <a:solidFill>
                  <a:schemeClr val="tx1"/>
                </a:solidFill>
              </a:rPr>
              <a:t>Ответ:</a:t>
            </a:r>
            <a:endParaRPr lang="ru-RU" sz="2000" b="1" dirty="0">
              <a:solidFill>
                <a:schemeClr val="tx1"/>
              </a:solidFill>
            </a:endParaRPr>
          </a:p>
          <a:p>
            <a:endParaRPr lang="ru-RU" dirty="0"/>
          </a:p>
        </p:txBody>
      </p:sp>
      <p:sp>
        <p:nvSpPr>
          <p:cNvPr id="8" name="Объект 7"/>
          <p:cNvSpPr>
            <a:spLocks noGrp="1"/>
          </p:cNvSpPr>
          <p:nvPr>
            <p:ph sz="quarter" idx="4"/>
          </p:nvPr>
        </p:nvSpPr>
        <p:spPr>
          <a:xfrm>
            <a:off x="7452511" y="4510191"/>
            <a:ext cx="4711055" cy="3200400"/>
          </a:xfrm>
        </p:spPr>
        <p:txBody>
          <a:bodyPr>
            <a:normAutofit/>
          </a:bodyPr>
          <a:lstStyle/>
          <a:p>
            <a:pPr marL="0" indent="0">
              <a:buNone/>
            </a:pPr>
            <a:r>
              <a:rPr lang="ru-RU" sz="2800" b="1" dirty="0"/>
              <a:t>Публичные нормативные обязательства </a:t>
            </a:r>
            <a:endParaRPr lang="ru-RU" sz="2800" dirty="0"/>
          </a:p>
        </p:txBody>
      </p:sp>
      <p:pic>
        <p:nvPicPr>
          <p:cNvPr id="11" name="Рисунок 10"/>
          <p:cNvPicPr>
            <a:picLocks noChangeAspect="1"/>
          </p:cNvPicPr>
          <p:nvPr/>
        </p:nvPicPr>
        <p:blipFill rotWithShape="1">
          <a:blip r:embed="rId4" cstate="print">
            <a:extLst>
              <a:ext uri="{28A0092B-C50C-407E-A947-70E740481C1C}">
                <a14:useLocalDpi xmlns:a14="http://schemas.microsoft.com/office/drawing/2010/main" val="0"/>
              </a:ext>
            </a:extLst>
          </a:blip>
          <a:srcRect l="27208" t="7282" r="25488" b="11366"/>
          <a:stretch/>
        </p:blipFill>
        <p:spPr>
          <a:xfrm>
            <a:off x="1527969" y="4958366"/>
            <a:ext cx="977893" cy="875994"/>
          </a:xfrm>
          <a:prstGeom prst="rect">
            <a:avLst/>
          </a:prstGeom>
        </p:spPr>
      </p:pic>
      <p:pic>
        <p:nvPicPr>
          <p:cNvPr id="12" name="Рисунок 11"/>
          <p:cNvPicPr>
            <a:picLocks noChangeAspect="1"/>
          </p:cNvPicPr>
          <p:nvPr/>
        </p:nvPicPr>
        <p:blipFill>
          <a:blip r:embed="rId5"/>
          <a:stretch>
            <a:fillRect/>
          </a:stretch>
        </p:blipFill>
        <p:spPr>
          <a:xfrm>
            <a:off x="10077613" y="2203966"/>
            <a:ext cx="1656791" cy="1656791"/>
          </a:xfrm>
          <a:prstGeom prst="rect">
            <a:avLst/>
          </a:prstGeom>
        </p:spPr>
      </p:pic>
    </p:spTree>
    <p:extLst>
      <p:ext uri="{BB962C8B-B14F-4D97-AF65-F5344CB8AC3E}">
        <p14:creationId xmlns:p14="http://schemas.microsoft.com/office/powerpoint/2010/main" val="1655448897"/>
      </p:ext>
    </p:extLst>
  </p:cSld>
  <p:clrMapOvr>
    <a:masterClrMapping/>
  </p:clrMapOvr>
  <p:transition spd="med">
    <p:circle/>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circle(in)">
                                      <p:cBhvr>
                                        <p:cTn id="13" dur="20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down)">
                                      <p:cBhvr>
                                        <p:cTn id="34" dur="580">
                                          <p:stCondLst>
                                            <p:cond delay="0"/>
                                          </p:stCondLst>
                                        </p:cTn>
                                        <p:tgtEl>
                                          <p:spTgt spid="8">
                                            <p:txEl>
                                              <p:pRg st="0" end="0"/>
                                            </p:txEl>
                                          </p:spTgt>
                                        </p:tgtEl>
                                      </p:cBhvr>
                                    </p:animEffect>
                                    <p:anim calcmode="lin" valueType="num">
                                      <p:cBhvr>
                                        <p:cTn id="35"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8">
                                            <p:txEl>
                                              <p:pRg st="0" end="0"/>
                                            </p:txEl>
                                          </p:spTgt>
                                        </p:tgtEl>
                                      </p:cBhvr>
                                      <p:to x="100000" y="60000"/>
                                    </p:animScale>
                                    <p:animScale>
                                      <p:cBhvr>
                                        <p:cTn id="41" dur="166" decel="50000">
                                          <p:stCondLst>
                                            <p:cond delay="676"/>
                                          </p:stCondLst>
                                        </p:cTn>
                                        <p:tgtEl>
                                          <p:spTgt spid="8">
                                            <p:txEl>
                                              <p:pRg st="0" end="0"/>
                                            </p:txEl>
                                          </p:spTgt>
                                        </p:tgtEl>
                                      </p:cBhvr>
                                      <p:to x="100000" y="100000"/>
                                    </p:animScale>
                                    <p:animScale>
                                      <p:cBhvr>
                                        <p:cTn id="42" dur="26">
                                          <p:stCondLst>
                                            <p:cond delay="1312"/>
                                          </p:stCondLst>
                                        </p:cTn>
                                        <p:tgtEl>
                                          <p:spTgt spid="8">
                                            <p:txEl>
                                              <p:pRg st="0" end="0"/>
                                            </p:txEl>
                                          </p:spTgt>
                                        </p:tgtEl>
                                      </p:cBhvr>
                                      <p:to x="100000" y="80000"/>
                                    </p:animScale>
                                    <p:animScale>
                                      <p:cBhvr>
                                        <p:cTn id="43" dur="166" decel="50000">
                                          <p:stCondLst>
                                            <p:cond delay="1338"/>
                                          </p:stCondLst>
                                        </p:cTn>
                                        <p:tgtEl>
                                          <p:spTgt spid="8">
                                            <p:txEl>
                                              <p:pRg st="0" end="0"/>
                                            </p:txEl>
                                          </p:spTgt>
                                        </p:tgtEl>
                                      </p:cBhvr>
                                      <p:to x="100000" y="100000"/>
                                    </p:animScale>
                                    <p:animScale>
                                      <p:cBhvr>
                                        <p:cTn id="44" dur="26">
                                          <p:stCondLst>
                                            <p:cond delay="1642"/>
                                          </p:stCondLst>
                                        </p:cTn>
                                        <p:tgtEl>
                                          <p:spTgt spid="8">
                                            <p:txEl>
                                              <p:pRg st="0" end="0"/>
                                            </p:txEl>
                                          </p:spTgt>
                                        </p:tgtEl>
                                      </p:cBhvr>
                                      <p:to x="100000" y="90000"/>
                                    </p:animScale>
                                    <p:animScale>
                                      <p:cBhvr>
                                        <p:cTn id="45" dur="166" decel="50000">
                                          <p:stCondLst>
                                            <p:cond delay="1668"/>
                                          </p:stCondLst>
                                        </p:cTn>
                                        <p:tgtEl>
                                          <p:spTgt spid="8">
                                            <p:txEl>
                                              <p:pRg st="0" end="0"/>
                                            </p:txEl>
                                          </p:spTgt>
                                        </p:tgtEl>
                                      </p:cBhvr>
                                      <p:to x="100000" y="100000"/>
                                    </p:animScale>
                                    <p:animScale>
                                      <p:cBhvr>
                                        <p:cTn id="46" dur="26">
                                          <p:stCondLst>
                                            <p:cond delay="1808"/>
                                          </p:stCondLst>
                                        </p:cTn>
                                        <p:tgtEl>
                                          <p:spTgt spid="8">
                                            <p:txEl>
                                              <p:pRg st="0" end="0"/>
                                            </p:txEl>
                                          </p:spTgt>
                                        </p:tgtEl>
                                      </p:cBhvr>
                                      <p:to x="100000" y="95000"/>
                                    </p:animScale>
                                    <p:animScale>
                                      <p:cBhvr>
                                        <p:cTn id="47"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4000"/>
            <a:lum/>
          </a:blip>
          <a:srcRect/>
          <a:stretch>
            <a:fillRect t="-10000" b="-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50" y="1667589"/>
            <a:ext cx="12083796" cy="2587752"/>
          </a:xfrm>
        </p:spPr>
        <p:txBody>
          <a:bodyPr/>
          <a:lstStyle/>
          <a:p>
            <a:r>
              <a:rPr lang="ru-RU" dirty="0" smtClean="0">
                <a:latin typeface="Times New Roman" panose="02020603050405020304" pitchFamily="18" charset="0"/>
                <a:cs typeface="Times New Roman" panose="02020603050405020304" pitchFamily="18" charset="0"/>
              </a:rPr>
              <a:t>Спасибо за внимание!</a:t>
            </a:r>
            <a:endParaRPr lang="ru-RU" dirty="0">
              <a:latin typeface="Times New Roman" panose="02020603050405020304" pitchFamily="18" charset="0"/>
              <a:cs typeface="Times New Roman" panose="02020603050405020304" pitchFamily="18" charset="0"/>
            </a:endParaRPr>
          </a:p>
        </p:txBody>
      </p:sp>
      <p:sp>
        <p:nvSpPr>
          <p:cNvPr id="5" name="Текст 4"/>
          <p:cNvSpPr>
            <a:spLocks noGrp="1"/>
          </p:cNvSpPr>
          <p:nvPr>
            <p:ph type="body" idx="1"/>
          </p:nvPr>
        </p:nvSpPr>
        <p:spPr/>
        <p:txBody>
          <a:bodyPr/>
          <a:lstStyle/>
          <a:p>
            <a:r>
              <a:rPr lang="ru-RU" b="1" dirty="0" smtClean="0">
                <a:solidFill>
                  <a:schemeClr val="tx1"/>
                </a:solidFill>
              </a:rPr>
              <a:t>:</a:t>
            </a:r>
            <a:endParaRPr lang="ru-RU" b="1" dirty="0">
              <a:solidFill>
                <a:schemeClr val="tx1"/>
              </a:solidFill>
            </a:endParaRPr>
          </a:p>
          <a:p>
            <a:endParaRPr lang="ru-RU" dirty="0"/>
          </a:p>
        </p:txBody>
      </p:sp>
    </p:spTree>
    <p:extLst>
      <p:ext uri="{BB962C8B-B14F-4D97-AF65-F5344CB8AC3E}">
        <p14:creationId xmlns:p14="http://schemas.microsoft.com/office/powerpoint/2010/main" val="1448101976"/>
      </p:ext>
    </p:extLst>
  </p:cSld>
  <p:clrMapOvr>
    <a:masterClrMapping/>
  </p:clrMapOvr>
  <p:transition spd="med">
    <p:circle/>
    <p:sndAc>
      <p:stSnd>
        <p:snd r:embed="rId2" name="arrow.wav"/>
      </p:stSnd>
    </p:sndAc>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26.8|0.6|0.3|0.2|0.4"/>
</p:tagLst>
</file>

<file path=ppt/tags/tag2.xml><?xml version="1.0" encoding="utf-8"?>
<p:tagLst xmlns:a="http://schemas.openxmlformats.org/drawingml/2006/main" xmlns:r="http://schemas.openxmlformats.org/officeDocument/2006/relationships" xmlns:p="http://schemas.openxmlformats.org/presentationml/2006/main">
  <p:tag name="TIMING" val="|2.2|18.8|0.4|0.4|0.6|5.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Савон</Template>
  <TotalTime>632</TotalTime>
  <Words>1109</Words>
  <Application>Microsoft Office PowerPoint</Application>
  <PresentationFormat>Произвольный</PresentationFormat>
  <Paragraphs>102</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Savon</vt:lpstr>
      <vt:lpstr>ПРОЕКТ- ИГРА В ВОПРОСАХ И ОТВЕТАХ «БЮДЖЕТНАЯ ТЕРМИНОЛОГИЯ – ЭТО ПРОСТО И ИНТЕРЕСНО!»</vt:lpstr>
      <vt:lpstr>ВОПРОС: обязательный, индивидуально безвозмездный платеж, взимаемый с организаций и физических лиц в форме отчуждения принадлежащих им на праве собственности, хозяйственного ведения или оперативного управления денежных средств в целях финансового обеспечения деятельности государства и (или) муниципальных образований – ЭТО?</vt:lpstr>
      <vt:lpstr>ВОПРОС: свод бюджетов бюджетной системы Российской Федерации на соответствующей территории (за исключением бюджетов государственных внебюджетных фондов) без учета межбюджетных трансфертов между этими бюджетами– ЭТО?,</vt:lpstr>
      <vt:lpstr>ВОПРОС: требование к участникам бюджетного процесса по соблюдению законов и иных нормативных правовых актов, а также добросовестного отношения к исполнению своих полномочий с целью обеспечения сохранности и повышения эффективности использования бюджетных средств  - ЭТО?</vt:lpstr>
      <vt:lpstr>ВОПРОС: регламентируемая законом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отчетности – ЭТО? </vt:lpstr>
      <vt:lpstr>ВОПРОС: период, в течение которого полностью совершаются все стадии бюджетного процесса – ЭТО?</vt:lpstr>
      <vt:lpstr>ВОПРОС: основанная на экономических отношениях и государственном устройстве Российской Федерации, регулируемая законодательством Российской Федерации совокупность федерального бюджета, бюджетов субъектов Российской Федерации, местных бюджетов и бюджетов государственных внебюджетных фондов  - ЭТО?</vt:lpstr>
      <vt:lpstr>ВОПРОС: организация бюджетной системы и принципы ее построения – ЭТО? </vt:lpstr>
      <vt:lpstr>ВОПРОС: документ, который составляется и ведется главным распорядителем бюджетных средств (главным администратором источников финансирования дефицита бюджета) в соответствии с законодательством в целях исполнения бюджета по расходам (источникам финансирования дефицита бюджета) – ЭТО?</vt:lpstr>
      <vt:lpstr>ВОПРОС: денежные средства, предоставляемые бюджетом другому бюджету бюджетной системы,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основах - ЭТО</vt:lpstr>
      <vt:lpstr>ВОПРОС: упорядоченная система сбора, регистрации и обобщения информации в денежном выражении о состоянии финансовых и нефинансовых активов и обязательств Российской Федерации, субъектов Российской Федерации и муниципальных образований, а также об операциях, изменяющих указанные активы и обязательства, осуществляется методом начислений (поступление средств на счета) и кассовым методом (расходование средств со счетов) - ЭТО</vt:lpstr>
      <vt:lpstr>ВОПРОС: группировка доходов, расходов и источников финансирования дефицитов бюджетов бюджетной системы Российской Федерации, используемой для составления и исполнения бюджетов, а также группировкой доходов, расходов и источников финансирования дефицитов бюджетов и (или) операций сектора государственного управления, используемой для ведения бюджетного (бухгалтерского) учета, составления бюджетной (бухгалтерской) и иной финансовой отчетности, обеспечивающей сопоставимость показателей бюджетов бюджетной системы Российской Федерации – ЭТО? </vt:lpstr>
      <vt:lpstr>ВОПРОС:  разновидность финансового контроля, осуществляемого уполномоченными органами за деятельностью участников бюджетного процесса, связанную с мобилизацией, распределением и использованием средств бюджетов бюджетной системы – ЭТО?</vt:lpstr>
      <vt:lpstr>ВОПРОС: обязательства, возникающие в валюте Российской Федерации, а также обязательства субъектов Российской Федерации и муниципальных образований перед Российской Федерацией, возникающие в иностранной валюте в рамках использования целевых иностранных кредитов (заимствований)- ЭТО?</vt:lpstr>
      <vt:lpstr>ВОПРОС: обязательства, возникающие в иностранной валюте, за исключением обязательств субъектов Российской Федерации и муниципальных образований перед Российской Федерацией, возникающих в иностранной валюте в рамках использования целевых иностранных кредитов (заимствований) – ЭТО?</vt:lpstr>
      <vt:lpstr>ВОПРОС: превышение расходов бюджета над его доходами – ЭТО?</vt:lpstr>
      <vt:lpstr>ВОПРОС: превышение доходов бюджета над его расходами – ЭТО?</vt:lpstr>
      <vt:lpstr>ВОПРОС: правовой режим, при котором обращение взыскания на средства бюджетов бюджетной системы Российской Федерации осуществляется только на основании судебного акта за исключением установленных законом случаев – ЭТО?</vt:lpstr>
      <vt:lpstr>ВОПРОС: денежные средства, предоставляемые одним бюджетом другому для участия вышестоящего бюджета в финансировании расходов нижестоящего бюджета при исполнении функций и задач нижестоящего бюджета – ЭТО?</vt:lpstr>
      <vt:lpstr>ВОПРОС: обусловленные законом, иным нормативным правовым актом, договором или соглашением обязанности публично-правового образования (Российской Федерации, субъекта Российской Федерации, муниципального образования) или действующего от его имени казенного учреждения предоставить физическому или юридическому лицу, иному публично-правовому образованию, субъекту международного права средства из соответствующего бюджета – ЭТО?</vt:lpstr>
      <vt:lpstr>ВОПРОС: межбюджетные трансферты, предоставляемые бюджетам субъектов Российской Федерации в целях финансового обеспечения расходных обязательств субъектов Российской Федерации и (или) муниципальных образований, возникающих при выполнении полномочий Российской Федерации, переданных для осуществления органам государственной власти субъектов Российской Федерации и (или) органам местного самоуправления в установленном порядке – ЭТО?</vt:lpstr>
      <vt:lpstr>ВОПРОС: выплачиваемые из бюджета денежные средства, за исключением средств, являющихся в соответствии с Бюджетным кодексом РФ источниками финансирования дефицита бюджета – ЭТО?</vt:lpstr>
      <vt:lpstr>ВОПРОС: государственное (муниципальное) учреждение, финансовое обеспечение выполнения функций которого, в том числе по оказанию государственных (муниципальных) услуг физическим и юридическим лицам в соответствии с государственным (муниципальным) заданием, осуществляется за счет средств соответствующего бюджета путем выделения субсидий на выполнение задания - ЭТО</vt:lpstr>
      <vt:lpstr>ВОПРОС: бюджетные средства, направляемые на создание или увеличение за счет средств бюджета стоимости государственного (муниципального) имущества – ЭТО?</vt:lpstr>
      <vt:lpstr>ВОПРОС: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его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(воспитанников) в государственных (муниципальных) образовательных учреждениях – ЭТО?</vt:lpstr>
      <vt:lpstr>Спасибо за внимание!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для граждан</dc:title>
  <dc:creator>Кристина Срмикян</dc:creator>
  <cp:lastModifiedBy>Библиотека - Угрюмова Елена Борисовна</cp:lastModifiedBy>
  <cp:revision>54</cp:revision>
  <dcterms:created xsi:type="dcterms:W3CDTF">2017-06-12T23:17:11Z</dcterms:created>
  <dcterms:modified xsi:type="dcterms:W3CDTF">2018-11-09T15:00:54Z</dcterms:modified>
</cp:coreProperties>
</file>