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drawings/drawing2.xml" ContentType="application/vnd.openxmlformats-officedocument.drawingml.chartshapes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theme/themeOverride4.xml" ContentType="application/vnd.openxmlformats-officedocument.themeOverr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sldIdLst>
    <p:sldId id="256" r:id="rId2"/>
    <p:sldId id="257" r:id="rId3"/>
    <p:sldId id="261" r:id="rId4"/>
    <p:sldId id="259" r:id="rId5"/>
    <p:sldId id="284" r:id="rId6"/>
    <p:sldId id="302" r:id="rId7"/>
    <p:sldId id="290" r:id="rId8"/>
    <p:sldId id="301" r:id="rId9"/>
    <p:sldId id="283" r:id="rId10"/>
    <p:sldId id="262" r:id="rId11"/>
    <p:sldId id="264" r:id="rId12"/>
    <p:sldId id="263" r:id="rId13"/>
    <p:sldId id="265" r:id="rId14"/>
    <p:sldId id="287" r:id="rId15"/>
    <p:sldId id="274" r:id="rId16"/>
    <p:sldId id="267" r:id="rId17"/>
    <p:sldId id="269" r:id="rId18"/>
    <p:sldId id="270" r:id="rId19"/>
    <p:sldId id="291" r:id="rId20"/>
    <p:sldId id="289" r:id="rId21"/>
    <p:sldId id="275" r:id="rId22"/>
    <p:sldId id="276" r:id="rId23"/>
    <p:sldId id="278" r:id="rId24"/>
    <p:sldId id="279" r:id="rId25"/>
    <p:sldId id="277" r:id="rId26"/>
    <p:sldId id="280" r:id="rId27"/>
    <p:sldId id="281" r:id="rId28"/>
    <p:sldId id="286" r:id="rId29"/>
    <p:sldId id="282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A5F5"/>
    <a:srgbClr val="FFD39B"/>
    <a:srgbClr val="AE78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94" autoAdjust="0"/>
    <p:restoredTop sz="94660"/>
  </p:normalViewPr>
  <p:slideViewPr>
    <p:cSldViewPr snapToGrid="0">
      <p:cViewPr>
        <p:scale>
          <a:sx n="80" d="100"/>
          <a:sy n="80" d="100"/>
        </p:scale>
        <p:origin x="-696" y="-8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0;&#1085;&#1072;&#1089;&#1090;&#1072;&#1089;&#1080;&#1103;\Desktop\&#1041;&#1102;&#1076;&#1078;&#1077;&#1090;%20&#1076;&#1083;&#1103;%20&#1075;&#1088;&#1072;&#1078;&#1076;&#1072;&#1085;\&#1050;&#1085;&#1080;&#1075;&#1072;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0;&#1092;&#1072;&#1085;&#1072;&#1089;&#1080;&#1095;\Desktop\&#1041;&#1070;&#1044;&#1046;&#1045;&#1058;%20&#1044;&#1051;&#1071;%20&#1043;&#1056;&#1040;&#1046;&#1044;&#1040;&#1053;\Kniga1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0;&#1085;&#1072;&#1089;&#1090;&#1072;&#1089;&#1080;&#1103;\Desktop\&#1041;&#1102;&#1076;&#1078;&#1077;&#1090;%20&#1076;&#1083;&#1103;%20&#1075;&#1088;&#1072;&#1078;&#1076;&#1072;&#1085;\&#1050;&#1085;&#1080;&#1075;&#1072;1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0;&#1085;&#1072;&#1089;&#1090;&#1072;&#1089;&#1080;&#1103;\Desktop\&#1041;&#1102;&#1076;&#1078;&#1077;&#1090;%20&#1076;&#1083;&#1103;%20&#1075;&#1088;&#1072;&#1078;&#1076;&#1072;&#1085;\&#1050;&#1085;&#1080;&#1075;&#1072;1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0;&#1092;&#1072;&#1085;&#1072;&#1089;&#1080;&#1095;\Desktop\&#1041;&#1070;&#1044;&#1046;&#1045;&#1058;%20&#1044;&#1051;&#1071;%20&#1043;&#1056;&#1040;&#1046;&#1044;&#1040;&#1053;\Kniga1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&#1050;&#1085;&#1080;&#1075;&#1072;1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2422851539672728E-2"/>
          <c:y val="6.2932239103914836E-2"/>
          <c:w val="0.48852937197283341"/>
          <c:h val="0.66742745185020891"/>
        </c:manualLayout>
      </c:layout>
      <c:doughnutChart>
        <c:varyColors val="1"/>
        <c:ser>
          <c:idx val="0"/>
          <c:order val="0"/>
          <c:explosion val="19"/>
          <c:dPt>
            <c:idx val="0"/>
            <c:bubble3D val="0"/>
            <c:spPr>
              <a:solidFill>
                <a:srgbClr val="E0FFFF">
                  <a:lumMod val="75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927-468D-AE1E-8BA039FFFAFA}"/>
              </c:ext>
            </c:extLst>
          </c:dPt>
          <c:dPt>
            <c:idx val="1"/>
            <c:bubble3D val="0"/>
            <c:spPr>
              <a:solidFill>
                <a:srgbClr val="F0AD00">
                  <a:lumMod val="60000"/>
                  <a:lumOff val="4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8853-4632-9C9D-A55F2566F036}"/>
              </c:ext>
            </c:extLst>
          </c:dPt>
          <c:dPt>
            <c:idx val="2"/>
            <c:bubble3D val="0"/>
            <c:spPr>
              <a:solidFill>
                <a:srgbClr val="AE78D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927-468D-AE1E-8BA039FFFAFA}"/>
              </c:ext>
            </c:extLst>
          </c:dPt>
          <c:dLbls>
            <c:dLbl>
              <c:idx val="1"/>
              <c:layout>
                <c:manualLayout>
                  <c:x val="-1.5223810999383278E-2"/>
                  <c:y val="3.17672433561962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853-4632-9C9D-A55F2566F0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[Книга1]Лист4!$A$6:$A$8</c:f>
              <c:strCache>
                <c:ptCount val="3"/>
                <c:pt idx="0">
                  <c:v>Доходы бюджета - итого</c:v>
                </c:pt>
                <c:pt idx="1">
                  <c:v>Налоговые и неналоговые поступления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[Книга1]Лист4!$B$6:$B$8</c:f>
              <c:numCache>
                <c:formatCode>General</c:formatCode>
                <c:ptCount val="3"/>
                <c:pt idx="0">
                  <c:v>22025</c:v>
                </c:pt>
                <c:pt idx="1">
                  <c:v>13667</c:v>
                </c:pt>
                <c:pt idx="2" formatCode="#,##0">
                  <c:v>8648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853-4632-9C9D-A55F2566F0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doughnutChart>
        <c:varyColors val="1"/>
        <c:ser>
          <c:idx val="1"/>
          <c:order val="0"/>
          <c:explosion val="22"/>
          <c:dPt>
            <c:idx val="0"/>
            <c:bubble3D val="0"/>
            <c:spPr>
              <a:solidFill>
                <a:srgbClr val="E0FFFF">
                  <a:lumMod val="75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BC1-4C97-AFC7-E6E466056472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BC1-4C97-AFC7-E6E466056472}"/>
              </c:ext>
            </c:extLst>
          </c:dPt>
          <c:dPt>
            <c:idx val="2"/>
            <c:bubble3D val="0"/>
            <c:spPr>
              <a:solidFill>
                <a:srgbClr val="AE78D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BC1-4C97-AFC7-E6E46605647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[Книга1]Лист4!$A$6:$A$8</c:f>
              <c:strCache>
                <c:ptCount val="3"/>
                <c:pt idx="0">
                  <c:v>Доходы бюджета - итого</c:v>
                </c:pt>
                <c:pt idx="1">
                  <c:v>Налоговые и неналоговые поступления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[Книга1]Лист4!$C$6:$C$8</c:f>
              <c:numCache>
                <c:formatCode>General</c:formatCode>
                <c:ptCount val="3"/>
                <c:pt idx="0">
                  <c:v>24667</c:v>
                </c:pt>
                <c:pt idx="1">
                  <c:v>13510</c:v>
                </c:pt>
                <c:pt idx="2" formatCode="#,##0">
                  <c:v>11798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6BC1-4C97-AFC7-E6E4660564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2"/>
          <c:order val="0"/>
          <c:tx>
            <c:strRef>
              <c:f>[Книга1]Лист4!$D$4:$D$5</c:f>
              <c:strCache>
                <c:ptCount val="1"/>
                <c:pt idx="0">
                  <c:v>Период 2015 г.</c:v>
                </c:pt>
              </c:strCache>
            </c:strRef>
          </c:tx>
          <c:explosion val="10"/>
          <c:dPt>
            <c:idx val="0"/>
            <c:bubble3D val="0"/>
            <c:explosion val="3"/>
            <c:spPr>
              <a:solidFill>
                <a:srgbClr val="E0FFFF">
                  <a:lumMod val="75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3CB-43DA-AEC5-BD855B46640B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3CB-43DA-AEC5-BD855B46640B}"/>
              </c:ext>
            </c:extLst>
          </c:dPt>
          <c:dPt>
            <c:idx val="2"/>
            <c:bubble3D val="0"/>
            <c:spPr>
              <a:solidFill>
                <a:srgbClr val="AE78D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3CB-43DA-AEC5-BD855B46640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[Книга1]Лист4!$A$6:$A$8</c:f>
              <c:strCache>
                <c:ptCount val="3"/>
                <c:pt idx="0">
                  <c:v>Доходы бюджета - итого</c:v>
                </c:pt>
                <c:pt idx="1">
                  <c:v>Налоговые и неналоговые поступления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[Книга1]Лист4!$D$6:$D$8</c:f>
              <c:numCache>
                <c:formatCode>General</c:formatCode>
                <c:ptCount val="3"/>
                <c:pt idx="0">
                  <c:v>22059</c:v>
                </c:pt>
                <c:pt idx="1">
                  <c:v>12631</c:v>
                </c:pt>
                <c:pt idx="2">
                  <c:v>9552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63CB-43DA-AEC5-BD855B4664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0655466195067915E-2"/>
          <c:y val="0.17200195563789822"/>
          <c:w val="0.60868022513228637"/>
          <c:h val="0.55795687303792907"/>
        </c:manualLayout>
      </c:layout>
      <c:doughnutChart>
        <c:varyColors val="1"/>
        <c:ser>
          <c:idx val="0"/>
          <c:order val="0"/>
          <c:explosion val="30"/>
          <c:dPt>
            <c:idx val="0"/>
            <c:bubble3D val="0"/>
            <c:explosion val="14"/>
            <c:spPr>
              <a:solidFill>
                <a:schemeClr val="accent2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CB7-4532-BC94-4BC84301C1F8}"/>
              </c:ext>
            </c:extLst>
          </c:dPt>
          <c:dPt>
            <c:idx val="1"/>
            <c:bubble3D val="0"/>
            <c:explosion val="10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CB7-4532-BC94-4BC84301C1F8}"/>
              </c:ext>
            </c:extLst>
          </c:dPt>
          <c:dPt>
            <c:idx val="2"/>
            <c:bubble3D val="0"/>
            <c:explosion val="5"/>
            <c:spPr>
              <a:solidFill>
                <a:srgbClr val="AE78D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CB7-4532-BC94-4BC84301C1F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Лист5!$A$1:$A$3</c:f>
              <c:strCache>
                <c:ptCount val="3"/>
                <c:pt idx="0">
                  <c:v>доходы, всего</c:v>
                </c:pt>
                <c:pt idx="1">
                  <c:v>налоговые и 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Лист5!$B$1:$B$3</c:f>
              <c:numCache>
                <c:formatCode>General</c:formatCode>
                <c:ptCount val="3"/>
                <c:pt idx="0" formatCode="#,##0.0">
                  <c:v>23283</c:v>
                </c:pt>
                <c:pt idx="1">
                  <c:v>13360</c:v>
                </c:pt>
                <c:pt idx="2">
                  <c:v>9923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FCB7-4532-BC94-4BC84301C1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2748369787109959"/>
          <c:y val="7.2599454479954709E-2"/>
          <c:w val="0.35112580927384096"/>
          <c:h val="0.89728449385003328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9055664916885386E-2"/>
          <c:y val="2.760470769934225E-2"/>
          <c:w val="0.74789424759405077"/>
          <c:h val="0.9248401070912483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[Kniga1.xlsx]Лист4!$B$1</c:f>
              <c:strCache>
                <c:ptCount val="1"/>
                <c:pt idx="0">
                  <c:v>Утвержденные бюджетные назначения</c:v>
                </c:pt>
              </c:strCache>
            </c:strRef>
          </c:tx>
          <c:spPr>
            <a:gradFill>
              <a:gsLst>
                <a:gs pos="0">
                  <a:schemeClr val="accent4">
                    <a:lumMod val="40000"/>
                    <a:lumOff val="60000"/>
                  </a:schemeClr>
                </a:gs>
                <a:gs pos="50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75000"/>
                  </a:schemeClr>
                </a:gs>
              </a:gsLst>
              <a:lin ang="5400000" scaled="0"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[Kniga1.xlsx]Лист4!$A$2:$A$5</c:f>
              <c:strCache>
                <c:ptCount val="4"/>
                <c:pt idx="0">
                  <c:v>2013 г.</c:v>
                </c:pt>
                <c:pt idx="1">
                  <c:v>2014 г.</c:v>
                </c:pt>
                <c:pt idx="2">
                  <c:v>2015 г.</c:v>
                </c:pt>
                <c:pt idx="3">
                  <c:v>2016 г.</c:v>
                </c:pt>
              </c:strCache>
            </c:strRef>
          </c:cat>
          <c:val>
            <c:numRef>
              <c:f>[Kniga1.xlsx]Лист4!$B$2:$B$5</c:f>
              <c:numCache>
                <c:formatCode>General</c:formatCode>
                <c:ptCount val="4"/>
                <c:pt idx="0">
                  <c:v>12.88</c:v>
                </c:pt>
                <c:pt idx="1">
                  <c:v>14.03</c:v>
                </c:pt>
                <c:pt idx="2">
                  <c:v>14.45</c:v>
                </c:pt>
                <c:pt idx="3">
                  <c:v>13.9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61C-4660-902D-7B1B126F3E50}"/>
            </c:ext>
          </c:extLst>
        </c:ser>
        <c:ser>
          <c:idx val="1"/>
          <c:order val="1"/>
          <c:tx>
            <c:strRef>
              <c:f>[Kniga1.xlsx]Лист4!$C$1</c:f>
              <c:strCache>
                <c:ptCount val="1"/>
                <c:pt idx="0">
                  <c:v>Исполнено</c:v>
                </c:pt>
              </c:strCache>
            </c:strRef>
          </c:tx>
          <c:spPr>
            <a:gradFill>
              <a:gsLst>
                <a:gs pos="0">
                  <a:schemeClr val="bg1">
                    <a:lumMod val="9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5400000" scaled="0"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[Kniga1.xlsx]Лист4!$A$2:$A$5</c:f>
              <c:strCache>
                <c:ptCount val="4"/>
                <c:pt idx="0">
                  <c:v>2013 г.</c:v>
                </c:pt>
                <c:pt idx="1">
                  <c:v>2014 г.</c:v>
                </c:pt>
                <c:pt idx="2">
                  <c:v>2015 г.</c:v>
                </c:pt>
                <c:pt idx="3">
                  <c:v>2016 г.</c:v>
                </c:pt>
              </c:strCache>
            </c:strRef>
          </c:cat>
          <c:val>
            <c:numRef>
              <c:f>[Kniga1.xlsx]Лист4!$C$2:$C$5</c:f>
              <c:numCache>
                <c:formatCode>General</c:formatCode>
                <c:ptCount val="4"/>
                <c:pt idx="0">
                  <c:v>13.66</c:v>
                </c:pt>
                <c:pt idx="1">
                  <c:v>13.48</c:v>
                </c:pt>
                <c:pt idx="2">
                  <c:v>12.63</c:v>
                </c:pt>
                <c:pt idx="3">
                  <c:v>13.36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61C-4660-902D-7B1B126F3E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8738688"/>
        <c:axId val="178740224"/>
        <c:axId val="0"/>
      </c:bar3DChart>
      <c:catAx>
        <c:axId val="1787386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78740224"/>
        <c:crosses val="autoZero"/>
        <c:auto val="1"/>
        <c:lblAlgn val="ctr"/>
        <c:lblOffset val="100"/>
        <c:noMultiLvlLbl val="0"/>
      </c:catAx>
      <c:valAx>
        <c:axId val="1787402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787386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139435695538052"/>
          <c:y val="0.21083653725123905"/>
          <c:w val="0.20027230971128607"/>
          <c:h val="0.5707981712523349"/>
        </c:manualLayout>
      </c:layout>
      <c:overlay val="0"/>
      <c:txPr>
        <a:bodyPr/>
        <a:lstStyle/>
        <a:p>
          <a:pPr>
            <a:defRPr sz="18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percentStacked"/>
        <c:varyColors val="0"/>
        <c:ser>
          <c:idx val="0"/>
          <c:order val="0"/>
          <c:tx>
            <c:strRef>
              <c:f>Лист6!$A$2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spPr>
            <a:solidFill>
              <a:srgbClr val="AE78D6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Лист6!$B$1:$E$1</c:f>
              <c:strCache>
                <c:ptCount val="4"/>
                <c:pt idx="0">
                  <c:v>2013 г.</c:v>
                </c:pt>
                <c:pt idx="1">
                  <c:v>2014 г.</c:v>
                </c:pt>
                <c:pt idx="2">
                  <c:v>2015 г</c:v>
                </c:pt>
                <c:pt idx="3">
                  <c:v>2016 г.</c:v>
                </c:pt>
              </c:strCache>
            </c:strRef>
          </c:cat>
          <c:val>
            <c:numRef>
              <c:f>Лист6!$B$2:$E$2</c:f>
              <c:numCache>
                <c:formatCode>General</c:formatCode>
                <c:ptCount val="4"/>
                <c:pt idx="0">
                  <c:v>6663</c:v>
                </c:pt>
                <c:pt idx="1">
                  <c:v>5270</c:v>
                </c:pt>
                <c:pt idx="2">
                  <c:v>5601</c:v>
                </c:pt>
                <c:pt idx="3">
                  <c:v>5824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BEA-4DB9-B243-F234A241C208}"/>
            </c:ext>
          </c:extLst>
        </c:ser>
        <c:ser>
          <c:idx val="1"/>
          <c:order val="1"/>
          <c:tx>
            <c:strRef>
              <c:f>Лист6!$A$3</c:f>
              <c:strCache>
                <c:ptCount val="1"/>
                <c:pt idx="0">
                  <c:v>земельный налог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Лист6!$B$1:$E$1</c:f>
              <c:strCache>
                <c:ptCount val="4"/>
                <c:pt idx="0">
                  <c:v>2013 г.</c:v>
                </c:pt>
                <c:pt idx="1">
                  <c:v>2014 г.</c:v>
                </c:pt>
                <c:pt idx="2">
                  <c:v>2015 г</c:v>
                </c:pt>
                <c:pt idx="3">
                  <c:v>2016 г.</c:v>
                </c:pt>
              </c:strCache>
            </c:strRef>
          </c:cat>
          <c:val>
            <c:numRef>
              <c:f>Лист6!$B$3:$E$3</c:f>
              <c:numCache>
                <c:formatCode>General</c:formatCode>
                <c:ptCount val="4"/>
                <c:pt idx="0">
                  <c:v>1680</c:v>
                </c:pt>
                <c:pt idx="1">
                  <c:v>2271</c:v>
                </c:pt>
                <c:pt idx="2">
                  <c:v>2028</c:v>
                </c:pt>
                <c:pt idx="3">
                  <c:v>1819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BEA-4DB9-B243-F234A241C208}"/>
            </c:ext>
          </c:extLst>
        </c:ser>
        <c:ser>
          <c:idx val="2"/>
          <c:order val="2"/>
          <c:tx>
            <c:strRef>
              <c:f>Лист6!$A$4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Лист6!$B$1:$E$1</c:f>
              <c:strCache>
                <c:ptCount val="4"/>
                <c:pt idx="0">
                  <c:v>2013 г.</c:v>
                </c:pt>
                <c:pt idx="1">
                  <c:v>2014 г.</c:v>
                </c:pt>
                <c:pt idx="2">
                  <c:v>2015 г</c:v>
                </c:pt>
                <c:pt idx="3">
                  <c:v>2016 г.</c:v>
                </c:pt>
              </c:strCache>
            </c:strRef>
          </c:cat>
          <c:val>
            <c:numRef>
              <c:f>Лист6!$B$4:$E$4</c:f>
              <c:numCache>
                <c:formatCode>General</c:formatCode>
                <c:ptCount val="4"/>
                <c:pt idx="0">
                  <c:v>999</c:v>
                </c:pt>
                <c:pt idx="1">
                  <c:v>1183</c:v>
                </c:pt>
                <c:pt idx="2">
                  <c:v>796</c:v>
                </c:pt>
                <c:pt idx="3">
                  <c:v>1171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BEA-4DB9-B243-F234A241C208}"/>
            </c:ext>
          </c:extLst>
        </c:ser>
        <c:ser>
          <c:idx val="3"/>
          <c:order val="3"/>
          <c:tx>
            <c:strRef>
              <c:f>Лист6!$A$5</c:f>
              <c:strCache>
                <c:ptCount val="1"/>
                <c:pt idx="0">
                  <c:v>налог на имущество физических лиц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38888888888889E-2"/>
                  <c:y val="8.7962962962963034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BEA-4DB9-B243-F234A241C208}"/>
                </c:ext>
              </c:extLst>
            </c:dLbl>
            <c:dLbl>
              <c:idx val="1"/>
              <c:layout>
                <c:manualLayout>
                  <c:x val="8.3333333333333367E-3"/>
                  <c:y val="6.9444444444444489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BEA-4DB9-B243-F234A241C208}"/>
                </c:ext>
              </c:extLst>
            </c:dLbl>
            <c:dLbl>
              <c:idx val="2"/>
              <c:layout>
                <c:manualLayout>
                  <c:x val="0"/>
                  <c:y val="6.9444444444444489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BEA-4DB9-B243-F234A241C208}"/>
                </c:ext>
              </c:extLst>
            </c:dLbl>
            <c:dLbl>
              <c:idx val="3"/>
              <c:layout>
                <c:manualLayout>
                  <c:x val="2.7777777777777822E-3"/>
                  <c:y val="6.9444444444444489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BEA-4DB9-B243-F234A241C20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1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Лист6!$B$1:$E$1</c:f>
              <c:strCache>
                <c:ptCount val="4"/>
                <c:pt idx="0">
                  <c:v>2013 г.</c:v>
                </c:pt>
                <c:pt idx="1">
                  <c:v>2014 г.</c:v>
                </c:pt>
                <c:pt idx="2">
                  <c:v>2015 г</c:v>
                </c:pt>
                <c:pt idx="3">
                  <c:v>2016 г.</c:v>
                </c:pt>
              </c:strCache>
            </c:strRef>
          </c:cat>
          <c:val>
            <c:numRef>
              <c:f>Лист6!$B$5:$E$5</c:f>
              <c:numCache>
                <c:formatCode>General</c:formatCode>
                <c:ptCount val="4"/>
                <c:pt idx="0">
                  <c:v>118</c:v>
                </c:pt>
                <c:pt idx="1">
                  <c:v>212</c:v>
                </c:pt>
                <c:pt idx="2">
                  <c:v>264</c:v>
                </c:pt>
                <c:pt idx="3">
                  <c:v>373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BBEA-4DB9-B243-F234A241C208}"/>
            </c:ext>
          </c:extLst>
        </c:ser>
        <c:ser>
          <c:idx val="4"/>
          <c:order val="4"/>
          <c:tx>
            <c:strRef>
              <c:f>Лист6!$A$6</c:f>
              <c:strCache>
                <c:ptCount val="1"/>
                <c:pt idx="0">
                  <c:v>доходы от арендной платы за земельные участки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Лист6!$B$1:$E$1</c:f>
              <c:strCache>
                <c:ptCount val="4"/>
                <c:pt idx="0">
                  <c:v>2013 г.</c:v>
                </c:pt>
                <c:pt idx="1">
                  <c:v>2014 г.</c:v>
                </c:pt>
                <c:pt idx="2">
                  <c:v>2015 г</c:v>
                </c:pt>
                <c:pt idx="3">
                  <c:v>2016 г.</c:v>
                </c:pt>
              </c:strCache>
            </c:strRef>
          </c:cat>
          <c:val>
            <c:numRef>
              <c:f>Лист6!$B$6:$E$6</c:f>
              <c:numCache>
                <c:formatCode>General</c:formatCode>
                <c:ptCount val="4"/>
                <c:pt idx="0">
                  <c:v>890</c:v>
                </c:pt>
                <c:pt idx="1">
                  <c:v>1446</c:v>
                </c:pt>
                <c:pt idx="2">
                  <c:v>1192</c:v>
                </c:pt>
                <c:pt idx="3">
                  <c:v>1284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BEA-4DB9-B243-F234A241C2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8808320"/>
        <c:axId val="178809856"/>
        <c:axId val="0"/>
      </c:bar3DChart>
      <c:catAx>
        <c:axId val="17880832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78809856"/>
        <c:crosses val="autoZero"/>
        <c:auto val="1"/>
        <c:lblAlgn val="ctr"/>
        <c:lblOffset val="100"/>
        <c:noMultiLvlLbl val="0"/>
      </c:catAx>
      <c:valAx>
        <c:axId val="178809856"/>
        <c:scaling>
          <c:orientation val="minMax"/>
        </c:scaling>
        <c:delete val="1"/>
        <c:axPos val="b"/>
        <c:majorGridlines/>
        <c:numFmt formatCode="0%" sourceLinked="1"/>
        <c:majorTickMark val="out"/>
        <c:minorTickMark val="none"/>
        <c:tickLblPos val="none"/>
        <c:crossAx val="17880832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Лист7!$A$2</c:f>
              <c:strCache>
                <c:ptCount val="1"/>
                <c:pt idx="0">
                  <c:v>доходы от продажи имущества в аренду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Лист7!$B$1:$E$1</c:f>
              <c:strCache>
                <c:ptCount val="4"/>
                <c:pt idx="0">
                  <c:v>2013 г.</c:v>
                </c:pt>
                <c:pt idx="1">
                  <c:v>2014 г.</c:v>
                </c:pt>
                <c:pt idx="2">
                  <c:v>2015 г.</c:v>
                </c:pt>
                <c:pt idx="3">
                  <c:v>2016 г</c:v>
                </c:pt>
              </c:strCache>
            </c:strRef>
          </c:cat>
          <c:val>
            <c:numRef>
              <c:f>Лист7!$B$2:$E$2</c:f>
              <c:numCache>
                <c:formatCode>General</c:formatCode>
                <c:ptCount val="4"/>
                <c:pt idx="0">
                  <c:v>204</c:v>
                </c:pt>
                <c:pt idx="1">
                  <c:v>222</c:v>
                </c:pt>
                <c:pt idx="2">
                  <c:v>288</c:v>
                </c:pt>
                <c:pt idx="3">
                  <c:v>234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BD3-4E41-AABD-617BB7408262}"/>
            </c:ext>
          </c:extLst>
        </c:ser>
        <c:ser>
          <c:idx val="1"/>
          <c:order val="1"/>
          <c:tx>
            <c:strRef>
              <c:f>Лист7!$A$3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Лист7!$B$1:$E$1</c:f>
              <c:strCache>
                <c:ptCount val="4"/>
                <c:pt idx="0">
                  <c:v>2013 г.</c:v>
                </c:pt>
                <c:pt idx="1">
                  <c:v>2014 г.</c:v>
                </c:pt>
                <c:pt idx="2">
                  <c:v>2015 г.</c:v>
                </c:pt>
                <c:pt idx="3">
                  <c:v>2016 г</c:v>
                </c:pt>
              </c:strCache>
            </c:strRef>
          </c:cat>
          <c:val>
            <c:numRef>
              <c:f>Лист7!$B$3:$E$3</c:f>
              <c:numCache>
                <c:formatCode>General</c:formatCode>
                <c:ptCount val="4"/>
                <c:pt idx="0">
                  <c:v>330</c:v>
                </c:pt>
                <c:pt idx="1">
                  <c:v>306</c:v>
                </c:pt>
                <c:pt idx="2">
                  <c:v>301</c:v>
                </c:pt>
                <c:pt idx="3">
                  <c:v>290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BD3-4E41-AABD-617BB7408262}"/>
            </c:ext>
          </c:extLst>
        </c:ser>
        <c:ser>
          <c:idx val="2"/>
          <c:order val="2"/>
          <c:tx>
            <c:strRef>
              <c:f>Лист7!$A$4</c:f>
              <c:strCache>
                <c:ptCount val="1"/>
                <c:pt idx="0">
                  <c:v>доходы от продажи активов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Лист7!$B$1:$E$1</c:f>
              <c:strCache>
                <c:ptCount val="4"/>
                <c:pt idx="0">
                  <c:v>2013 г.</c:v>
                </c:pt>
                <c:pt idx="1">
                  <c:v>2014 г.</c:v>
                </c:pt>
                <c:pt idx="2">
                  <c:v>2015 г.</c:v>
                </c:pt>
                <c:pt idx="3">
                  <c:v>2016 г</c:v>
                </c:pt>
              </c:strCache>
            </c:strRef>
          </c:cat>
          <c:val>
            <c:numRef>
              <c:f>Лист7!$B$4:$E$4</c:f>
              <c:numCache>
                <c:formatCode>General</c:formatCode>
                <c:ptCount val="4"/>
                <c:pt idx="0">
                  <c:v>341</c:v>
                </c:pt>
                <c:pt idx="1">
                  <c:v>619</c:v>
                </c:pt>
                <c:pt idx="2">
                  <c:v>370</c:v>
                </c:pt>
                <c:pt idx="3">
                  <c:v>428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BD3-4E41-AABD-617BB7408262}"/>
            </c:ext>
          </c:extLst>
        </c:ser>
        <c:ser>
          <c:idx val="3"/>
          <c:order val="3"/>
          <c:tx>
            <c:strRef>
              <c:f>Лист7!$A$5</c:f>
              <c:strCache>
                <c:ptCount val="1"/>
                <c:pt idx="0">
                  <c:v>арендная плата за землю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Лист7!$B$1:$E$1</c:f>
              <c:strCache>
                <c:ptCount val="4"/>
                <c:pt idx="0">
                  <c:v>2013 г.</c:v>
                </c:pt>
                <c:pt idx="1">
                  <c:v>2014 г.</c:v>
                </c:pt>
                <c:pt idx="2">
                  <c:v>2015 г.</c:v>
                </c:pt>
                <c:pt idx="3">
                  <c:v>2016 г</c:v>
                </c:pt>
              </c:strCache>
            </c:strRef>
          </c:cat>
          <c:val>
            <c:numRef>
              <c:f>Лист7!$B$5:$E$5</c:f>
              <c:numCache>
                <c:formatCode>General</c:formatCode>
                <c:ptCount val="4"/>
                <c:pt idx="0">
                  <c:v>890</c:v>
                </c:pt>
                <c:pt idx="1">
                  <c:v>1446</c:v>
                </c:pt>
                <c:pt idx="2">
                  <c:v>1192</c:v>
                </c:pt>
                <c:pt idx="3">
                  <c:v>1284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BD3-4E41-AABD-617BB74082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78485120"/>
        <c:axId val="178486656"/>
        <c:axId val="0"/>
      </c:bar3DChart>
      <c:catAx>
        <c:axId val="1784851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78486656"/>
        <c:crosses val="autoZero"/>
        <c:auto val="1"/>
        <c:lblAlgn val="ctr"/>
        <c:lblOffset val="100"/>
        <c:noMultiLvlLbl val="0"/>
      </c:catAx>
      <c:valAx>
        <c:axId val="178486656"/>
        <c:scaling>
          <c:orientation val="minMax"/>
        </c:scaling>
        <c:delete val="1"/>
        <c:axPos val="l"/>
        <c:majorGridlines/>
        <c:numFmt formatCode="0%" sourceLinked="1"/>
        <c:majorTickMark val="out"/>
        <c:minorTickMark val="none"/>
        <c:tickLblPos val="none"/>
        <c:crossAx val="1784851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73249125109364"/>
          <c:y val="6.9696208061659895E-2"/>
          <c:w val="0.32434175415573052"/>
          <c:h val="0.87822910996823367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875218722659671E-2"/>
          <c:y val="2.760470769934225E-2"/>
          <c:w val="0.75313024934383188"/>
          <c:h val="0.8947258805101476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[Kniga1.xlsx]Лист8!$B$1</c:f>
              <c:strCache>
                <c:ptCount val="1"/>
                <c:pt idx="0">
                  <c:v>Утвержденные бюджетные назначения</c:v>
                </c:pt>
              </c:strCache>
            </c:strRef>
          </c:tx>
          <c:spPr>
            <a:solidFill>
              <a:srgbClr val="FFD39B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[Kniga1.xlsx]Лист8!$A$2:$A$5</c:f>
              <c:strCache>
                <c:ptCount val="4"/>
                <c:pt idx="0">
                  <c:v>2013 г.</c:v>
                </c:pt>
                <c:pt idx="1">
                  <c:v>2014 г.</c:v>
                </c:pt>
                <c:pt idx="2">
                  <c:v>2015 г.</c:v>
                </c:pt>
                <c:pt idx="3">
                  <c:v>2016 г.</c:v>
                </c:pt>
              </c:strCache>
            </c:strRef>
          </c:cat>
          <c:val>
            <c:numRef>
              <c:f>[Kniga1.xlsx]Лист8!$B$2:$B$5</c:f>
              <c:numCache>
                <c:formatCode>General</c:formatCode>
                <c:ptCount val="4"/>
                <c:pt idx="0">
                  <c:v>27550</c:v>
                </c:pt>
                <c:pt idx="1">
                  <c:v>30634</c:v>
                </c:pt>
                <c:pt idx="2">
                  <c:v>28745</c:v>
                </c:pt>
                <c:pt idx="3">
                  <c:v>27278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A65-461D-9783-31FAFFD2705E}"/>
            </c:ext>
          </c:extLst>
        </c:ser>
        <c:ser>
          <c:idx val="1"/>
          <c:order val="1"/>
          <c:tx>
            <c:strRef>
              <c:f>[Kniga1.xlsx]Лист8!$C$1</c:f>
              <c:strCache>
                <c:ptCount val="1"/>
                <c:pt idx="0">
                  <c:v>Исполнено</c:v>
                </c:pt>
              </c:strCache>
            </c:strRef>
          </c:tx>
          <c:spPr>
            <a:solidFill>
              <a:srgbClr val="B6A5F5"/>
            </a:solidFill>
          </c:spPr>
          <c:invertIfNegative val="0"/>
          <c:dLbls>
            <c:dLbl>
              <c:idx val="0"/>
              <c:layout>
                <c:manualLayout>
                  <c:x val="1.3888888888888897E-2"/>
                  <c:y val="0.236111111111111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A65-461D-9783-31FAFFD2705E}"/>
                </c:ext>
              </c:extLst>
            </c:dLbl>
            <c:dLbl>
              <c:idx val="1"/>
              <c:layout>
                <c:manualLayout>
                  <c:x val="5.5555555555556061E-3"/>
                  <c:y val="0.305555555555555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A65-461D-9783-31FAFFD2705E}"/>
                </c:ext>
              </c:extLst>
            </c:dLbl>
            <c:dLbl>
              <c:idx val="2"/>
              <c:layout>
                <c:manualLayout>
                  <c:x val="2.7777777777777801E-2"/>
                  <c:y val="0.273148148148148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65-461D-9783-31FAFFD2705E}"/>
                </c:ext>
              </c:extLst>
            </c:dLbl>
            <c:dLbl>
              <c:idx val="3"/>
              <c:layout>
                <c:manualLayout>
                  <c:x val="1.6666666666666673E-2"/>
                  <c:y val="0.277777777777777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A65-461D-9783-31FAFFD270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[Kniga1.xlsx]Лист8!$A$2:$A$5</c:f>
              <c:strCache>
                <c:ptCount val="4"/>
                <c:pt idx="0">
                  <c:v>2013 г.</c:v>
                </c:pt>
                <c:pt idx="1">
                  <c:v>2014 г.</c:v>
                </c:pt>
                <c:pt idx="2">
                  <c:v>2015 г.</c:v>
                </c:pt>
                <c:pt idx="3">
                  <c:v>2016 г.</c:v>
                </c:pt>
              </c:strCache>
            </c:strRef>
          </c:cat>
          <c:val>
            <c:numRef>
              <c:f>[Kniga1.xlsx]Лист8!$C$2:$C$5</c:f>
              <c:numCache>
                <c:formatCode>General</c:formatCode>
                <c:ptCount val="4"/>
                <c:pt idx="0">
                  <c:v>22284</c:v>
                </c:pt>
                <c:pt idx="1">
                  <c:v>26635</c:v>
                </c:pt>
                <c:pt idx="2">
                  <c:v>24325</c:v>
                </c:pt>
                <c:pt idx="3">
                  <c:v>24505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9A65-461D-9783-31FAFFD270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78688768"/>
        <c:axId val="178690304"/>
        <c:axId val="0"/>
      </c:bar3DChart>
      <c:catAx>
        <c:axId val="1786887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78690304"/>
        <c:crosses val="autoZero"/>
        <c:auto val="1"/>
        <c:lblAlgn val="ctr"/>
        <c:lblOffset val="100"/>
        <c:noMultiLvlLbl val="0"/>
      </c:catAx>
      <c:valAx>
        <c:axId val="1786903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786887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083880139982489"/>
          <c:y val="0.28361258482223223"/>
          <c:w val="0.18082786526684161"/>
          <c:h val="0.53064586914420075"/>
        </c:manualLayout>
      </c:layout>
      <c:overlay val="0"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8755218888778153E-2"/>
          <c:y val="0.11248049979668034"/>
          <c:w val="0.77970718115211901"/>
          <c:h val="0.88751950020331949"/>
        </c:manualLayout>
      </c:layout>
      <c:pie3DChart>
        <c:varyColors val="1"/>
        <c:ser>
          <c:idx val="0"/>
          <c:order val="0"/>
          <c:dPt>
            <c:idx val="0"/>
            <c:bubble3D val="0"/>
            <c:explosion val="13"/>
            <c:extLst xmlns:c16r2="http://schemas.microsoft.com/office/drawing/2015/06/chart">
              <c:ext xmlns:c16="http://schemas.microsoft.com/office/drawing/2014/chart" uri="{C3380CC4-5D6E-409C-BE32-E72D297353CC}">
                <c16:uniqueId val="{00000000-A799-4555-B125-CF917800477A}"/>
              </c:ext>
            </c:extLst>
          </c:dPt>
          <c:dLbls>
            <c:dLbl>
              <c:idx val="0"/>
              <c:layout>
                <c:manualLayout>
                  <c:x val="-6.4946631671041255E-2"/>
                  <c:y val="-0.116681977252843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799-4555-B125-CF917800477A}"/>
                </c:ext>
              </c:extLst>
            </c:dLbl>
            <c:dLbl>
              <c:idx val="1"/>
              <c:layout>
                <c:manualLayout>
                  <c:x val="1.5553805774278225E-2"/>
                  <c:y val="5.19225721784776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799-4555-B125-CF917800477A}"/>
                </c:ext>
              </c:extLst>
            </c:dLbl>
            <c:dLbl>
              <c:idx val="2"/>
              <c:layout>
                <c:manualLayout>
                  <c:x val="0.11411504811898512"/>
                  <c:y val="0.120551910177894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799-4555-B125-CF917800477A}"/>
                </c:ext>
              </c:extLst>
            </c:dLbl>
            <c:dLbl>
              <c:idx val="3"/>
              <c:layout>
                <c:manualLayout>
                  <c:x val="2.138888888888889E-3"/>
                  <c:y val="0.182353455818022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799-4555-B125-CF917800477A}"/>
                </c:ext>
              </c:extLst>
            </c:dLbl>
            <c:dLbl>
              <c:idx val="4"/>
              <c:layout>
                <c:manualLayout>
                  <c:x val="6.9903762029746436E-3"/>
                  <c:y val="1.85549722951297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799-4555-B125-CF917800477A}"/>
                </c:ext>
              </c:extLst>
            </c:dLbl>
            <c:dLbl>
              <c:idx val="5"/>
              <c:layout>
                <c:manualLayout>
                  <c:x val="4.0973315835520574E-3"/>
                  <c:y val="-0.184110892388451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799-4555-B125-CF917800477A}"/>
                </c:ext>
              </c:extLst>
            </c:dLbl>
            <c:dLbl>
              <c:idx val="6"/>
              <c:layout>
                <c:manualLayout>
                  <c:x val="1.0125E-2"/>
                  <c:y val="-0.225582166812481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799-4555-B125-CF917800477A}"/>
                </c:ext>
              </c:extLst>
            </c:dLbl>
            <c:dLbl>
              <c:idx val="7"/>
              <c:layout>
                <c:manualLayout>
                  <c:x val="7.6807742782152216E-2"/>
                  <c:y val="-0.108879775444736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799-4555-B125-CF917800477A}"/>
                </c:ext>
              </c:extLst>
            </c:dLbl>
            <c:dLbl>
              <c:idx val="8"/>
              <c:layout>
                <c:manualLayout>
                  <c:x val="-1.4029679939296673E-2"/>
                  <c:y val="-0.166094783926657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799-4555-B125-CF917800477A}"/>
                </c:ext>
              </c:extLst>
            </c:dLbl>
            <c:dLbl>
              <c:idx val="9"/>
              <c:layout>
                <c:manualLayout>
                  <c:x val="-3.3126312335958003E-2"/>
                  <c:y val="-6.33398950131234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799-4555-B125-CF917800477A}"/>
                </c:ext>
              </c:extLst>
            </c:dLbl>
            <c:dLbl>
              <c:idx val="10"/>
              <c:layout>
                <c:manualLayout>
                  <c:x val="1.2438210848643903E-2"/>
                  <c:y val="-6.7069480898221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799-4555-B125-CF917800477A}"/>
                </c:ext>
              </c:extLst>
            </c:dLbl>
            <c:dLbl>
              <c:idx val="11"/>
              <c:layout>
                <c:manualLayout>
                  <c:x val="3.3567475940507428E-2"/>
                  <c:y val="-7.67618110236221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799-4555-B125-CF917800477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Лист1!$A$3:$A$15</c:f>
              <c:strCache>
                <c:ptCount val="13"/>
                <c:pt idx="0">
                  <c:v>Расходы бюджета - итого</c:v>
                </c:pt>
                <c:pt idx="1">
                  <c:v>Социальная сфера</c:v>
                </c:pt>
                <c:pt idx="2">
                  <c:v>Образование</c:v>
                </c:pt>
                <c:pt idx="3">
                  <c:v>Здравоохранение</c:v>
                </c:pt>
                <c:pt idx="4">
                  <c:v>Социальная политика</c:v>
                </c:pt>
                <c:pt idx="5">
                  <c:v>Культура, кинематография</c:v>
                </c:pt>
                <c:pt idx="6">
                  <c:v>Физическая культура и спорт</c:v>
                </c:pt>
                <c:pt idx="7">
                  <c:v>Городское хозяйство</c:v>
                </c:pt>
                <c:pt idx="8">
                  <c:v>Жилищно-коммунальное хозяйство</c:v>
                </c:pt>
                <c:pt idx="9">
                  <c:v>Национальная экономика</c:v>
                </c:pt>
                <c:pt idx="10">
                  <c:v>Общегосударственные вопросы</c:v>
                </c:pt>
                <c:pt idx="11">
                  <c:v>Национальная безопасность и правоохранительная деятельность</c:v>
                </c:pt>
                <c:pt idx="12">
                  <c:v>Обслуживание государственного и муниципального долга</c:v>
                </c:pt>
              </c:strCache>
            </c:strRef>
          </c:cat>
          <c:val>
            <c:numRef>
              <c:f>Лист1!$B$3:$B$15</c:f>
              <c:numCache>
                <c:formatCode>#,##0</c:formatCode>
                <c:ptCount val="13"/>
                <c:pt idx="0" formatCode="General">
                  <c:v>22284</c:v>
                </c:pt>
                <c:pt idx="1">
                  <c:v>13200</c:v>
                </c:pt>
                <c:pt idx="2">
                  <c:v>10175</c:v>
                </c:pt>
                <c:pt idx="3">
                  <c:v>1387</c:v>
                </c:pt>
                <c:pt idx="4" formatCode="General">
                  <c:v>642</c:v>
                </c:pt>
                <c:pt idx="5" formatCode="General">
                  <c:v>636</c:v>
                </c:pt>
                <c:pt idx="6" formatCode="General">
                  <c:v>267</c:v>
                </c:pt>
                <c:pt idx="7">
                  <c:v>6409</c:v>
                </c:pt>
                <c:pt idx="8">
                  <c:v>4183</c:v>
                </c:pt>
                <c:pt idx="9">
                  <c:v>2208</c:v>
                </c:pt>
                <c:pt idx="10" formatCode="General">
                  <c:v>1850</c:v>
                </c:pt>
                <c:pt idx="11" formatCode="General">
                  <c:v>316</c:v>
                </c:pt>
                <c:pt idx="12" formatCode="General">
                  <c:v>462.15000000000026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A799-4555-B125-CF91780047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1"/>
          <c:order val="0"/>
          <c:dPt>
            <c:idx val="0"/>
            <c:bubble3D val="0"/>
            <c:explosion val="5"/>
            <c:extLst xmlns:c16r2="http://schemas.microsoft.com/office/drawing/2015/06/chart">
              <c:ext xmlns:c16="http://schemas.microsoft.com/office/drawing/2014/chart" uri="{C3380CC4-5D6E-409C-BE32-E72D297353CC}">
                <c16:uniqueId val="{00000000-C8A0-4A83-BFCB-F7B1F3981AB9}"/>
              </c:ext>
            </c:extLst>
          </c:dPt>
          <c:dLbls>
            <c:dLbl>
              <c:idx val="0"/>
              <c:layout>
                <c:manualLayout>
                  <c:x val="-2.3559177195873807E-2"/>
                  <c:y val="-0.158661741356404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8A0-4A83-BFCB-F7B1F3981AB9}"/>
                </c:ext>
              </c:extLst>
            </c:dLbl>
            <c:dLbl>
              <c:idx val="1"/>
              <c:layout>
                <c:manualLayout>
                  <c:x val="4.1535433070866139E-3"/>
                  <c:y val="5.95314474579567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8A0-4A83-BFCB-F7B1F3981AB9}"/>
                </c:ext>
              </c:extLst>
            </c:dLbl>
            <c:dLbl>
              <c:idx val="2"/>
              <c:layout>
                <c:manualLayout>
                  <c:x val="0.1360793200268571"/>
                  <c:y val="0.12890800686951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8A0-4A83-BFCB-F7B1F3981AB9}"/>
                </c:ext>
              </c:extLst>
            </c:dLbl>
            <c:dLbl>
              <c:idx val="7"/>
              <c:layout>
                <c:manualLayout>
                  <c:x val="4.5622630504520353E-3"/>
                  <c:y val="-6.54625534821845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8A0-4A83-BFCB-F7B1F3981AB9}"/>
                </c:ext>
              </c:extLst>
            </c:dLbl>
            <c:dLbl>
              <c:idx val="8"/>
              <c:layout>
                <c:manualLayout>
                  <c:x val="-0.10770264908746872"/>
                  <c:y val="-7.23635008586890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8A0-4A83-BFCB-F7B1F3981AB9}"/>
                </c:ext>
              </c:extLst>
            </c:dLbl>
            <c:dLbl>
              <c:idx val="9"/>
              <c:layout>
                <c:manualLayout>
                  <c:x val="-0.10157037783067814"/>
                  <c:y val="-0.105189073588023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8A0-4A83-BFCB-F7B1F3981AB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Лист1!$A$3:$A$15</c:f>
              <c:strCache>
                <c:ptCount val="13"/>
                <c:pt idx="0">
                  <c:v>Расходы бюджета - итого</c:v>
                </c:pt>
                <c:pt idx="1">
                  <c:v>Социальная сфера</c:v>
                </c:pt>
                <c:pt idx="2">
                  <c:v>Образование</c:v>
                </c:pt>
                <c:pt idx="3">
                  <c:v>Здравоохранение</c:v>
                </c:pt>
                <c:pt idx="4">
                  <c:v>Социальная политика</c:v>
                </c:pt>
                <c:pt idx="5">
                  <c:v>Культура, кинематография</c:v>
                </c:pt>
                <c:pt idx="6">
                  <c:v>Физическая культура и спорт</c:v>
                </c:pt>
                <c:pt idx="7">
                  <c:v>Городское хозяйство</c:v>
                </c:pt>
                <c:pt idx="8">
                  <c:v>Жилищно-коммунальное хозяйство</c:v>
                </c:pt>
                <c:pt idx="9">
                  <c:v>Национальная экономика</c:v>
                </c:pt>
                <c:pt idx="10">
                  <c:v>Общегосударственные вопросы</c:v>
                </c:pt>
                <c:pt idx="11">
                  <c:v>Национальная безопасность и правоохранительная деятельность</c:v>
                </c:pt>
                <c:pt idx="12">
                  <c:v>Обслуживание государственного и муниципального долга</c:v>
                </c:pt>
              </c:strCache>
            </c:strRef>
          </c:cat>
          <c:val>
            <c:numRef>
              <c:f>Лист1!$C$3:$C$15</c:f>
              <c:numCache>
                <c:formatCode>#,##0</c:formatCode>
                <c:ptCount val="13"/>
                <c:pt idx="0">
                  <c:v>26635</c:v>
                </c:pt>
                <c:pt idx="1">
                  <c:v>14473</c:v>
                </c:pt>
                <c:pt idx="2">
                  <c:v>10915</c:v>
                </c:pt>
                <c:pt idx="3">
                  <c:v>1569</c:v>
                </c:pt>
                <c:pt idx="4" formatCode="General">
                  <c:v>829</c:v>
                </c:pt>
                <c:pt idx="5" formatCode="General">
                  <c:v>689</c:v>
                </c:pt>
                <c:pt idx="6" formatCode="General">
                  <c:v>363</c:v>
                </c:pt>
                <c:pt idx="7">
                  <c:v>9136</c:v>
                </c:pt>
                <c:pt idx="8">
                  <c:v>5275</c:v>
                </c:pt>
                <c:pt idx="9">
                  <c:v>3844</c:v>
                </c:pt>
                <c:pt idx="10">
                  <c:v>2041</c:v>
                </c:pt>
                <c:pt idx="11" formatCode="General">
                  <c:v>454</c:v>
                </c:pt>
                <c:pt idx="12" formatCode="General">
                  <c:v>531.47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C8A0-4A83-BFCB-F7B1F3981A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9047473434752708E-2"/>
          <c:y val="0.10135135135135136"/>
          <c:w val="0.49700477313753555"/>
          <c:h val="0.7252252252252257"/>
        </c:manualLayout>
      </c:layout>
      <c:pie3DChart>
        <c:varyColors val="1"/>
        <c:ser>
          <c:idx val="2"/>
          <c:order val="0"/>
          <c:dPt>
            <c:idx val="0"/>
            <c:bubble3D val="0"/>
            <c:explosion val="7"/>
            <c:extLst xmlns:c16r2="http://schemas.microsoft.com/office/drawing/2015/06/chart">
              <c:ext xmlns:c16="http://schemas.microsoft.com/office/drawing/2014/chart" uri="{C3380CC4-5D6E-409C-BE32-E72D297353CC}">
                <c16:uniqueId val="{00000000-CCBC-453D-B331-1A8053C7C83D}"/>
              </c:ext>
            </c:extLst>
          </c:dPt>
          <c:dLbls>
            <c:dLbl>
              <c:idx val="0"/>
              <c:layout>
                <c:manualLayout>
                  <c:x val="-4.3115011999646902E-2"/>
                  <c:y val="-0.130542297597416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CBC-453D-B331-1A8053C7C83D}"/>
                </c:ext>
              </c:extLst>
            </c:dLbl>
            <c:dLbl>
              <c:idx val="1"/>
              <c:layout>
                <c:manualLayout>
                  <c:x val="-5.1906780001123774E-2"/>
                  <c:y val="4.84894003634161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CBC-453D-B331-1A8053C7C83D}"/>
                </c:ext>
              </c:extLst>
            </c:dLbl>
            <c:dLbl>
              <c:idx val="2"/>
              <c:layout>
                <c:manualLayout>
                  <c:x val="7.4780033229791348E-2"/>
                  <c:y val="0.13188168786593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CBC-453D-B331-1A8053C7C83D}"/>
                </c:ext>
              </c:extLst>
            </c:dLbl>
            <c:dLbl>
              <c:idx val="3"/>
              <c:layout>
                <c:manualLayout>
                  <c:x val="-6.0979877515310588E-3"/>
                  <c:y val="0.144595194831415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CBC-453D-B331-1A8053C7C83D}"/>
                </c:ext>
              </c:extLst>
            </c:dLbl>
            <c:dLbl>
              <c:idx val="4"/>
              <c:layout>
                <c:manualLayout>
                  <c:x val="-2.1305272620738957E-2"/>
                  <c:y val="3.10100948919846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CBC-453D-B331-1A8053C7C83D}"/>
                </c:ext>
              </c:extLst>
            </c:dLbl>
            <c:dLbl>
              <c:idx val="5"/>
              <c:layout>
                <c:manualLayout>
                  <c:x val="-3.5795789287806912E-2"/>
                  <c:y val="-6.17399555824752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CBC-453D-B331-1A8053C7C83D}"/>
                </c:ext>
              </c:extLst>
            </c:dLbl>
            <c:dLbl>
              <c:idx val="7"/>
              <c:layout>
                <c:manualLayout>
                  <c:x val="-2.7395073322256762E-2"/>
                  <c:y val="-6.76145770240259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CBC-453D-B331-1A8053C7C83D}"/>
                </c:ext>
              </c:extLst>
            </c:dLbl>
            <c:dLbl>
              <c:idx val="8"/>
              <c:layout>
                <c:manualLayout>
                  <c:x val="-4.696509266616896E-2"/>
                  <c:y val="-6.11885725822733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CBC-453D-B331-1A8053C7C83D}"/>
                </c:ext>
              </c:extLst>
            </c:dLbl>
            <c:dLbl>
              <c:idx val="9"/>
              <c:layout>
                <c:manualLayout>
                  <c:x val="-4.3064926517212873E-2"/>
                  <c:y val="-4.6366848374722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CBC-453D-B331-1A8053C7C83D}"/>
                </c:ext>
              </c:extLst>
            </c:dLbl>
            <c:dLbl>
              <c:idx val="10"/>
              <c:layout>
                <c:manualLayout>
                  <c:x val="1.3170956841404E-2"/>
                  <c:y val="-9.72463153644256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CBC-453D-B331-1A8053C7C83D}"/>
                </c:ext>
              </c:extLst>
            </c:dLbl>
            <c:dLbl>
              <c:idx val="11"/>
              <c:layout>
                <c:manualLayout>
                  <c:x val="3.1136635443505381E-2"/>
                  <c:y val="-8.90773268726026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CBC-453D-B331-1A8053C7C8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Лист1!$A$3:$A$15</c:f>
              <c:strCache>
                <c:ptCount val="13"/>
                <c:pt idx="0">
                  <c:v>Расходы бюджета - итого</c:v>
                </c:pt>
                <c:pt idx="1">
                  <c:v>Социальная сфера</c:v>
                </c:pt>
                <c:pt idx="2">
                  <c:v>Образование</c:v>
                </c:pt>
                <c:pt idx="3">
                  <c:v>Здравоохранение</c:v>
                </c:pt>
                <c:pt idx="4">
                  <c:v>Социальная политика</c:v>
                </c:pt>
                <c:pt idx="5">
                  <c:v>Культура, кинематография</c:v>
                </c:pt>
                <c:pt idx="6">
                  <c:v>Физическая культура и спорт</c:v>
                </c:pt>
                <c:pt idx="7">
                  <c:v>Городское хозяйство</c:v>
                </c:pt>
                <c:pt idx="8">
                  <c:v>Жилищно-коммунальное хозяйство</c:v>
                </c:pt>
                <c:pt idx="9">
                  <c:v>Национальная экономика</c:v>
                </c:pt>
                <c:pt idx="10">
                  <c:v>Общегосударственные вопросы</c:v>
                </c:pt>
                <c:pt idx="11">
                  <c:v>Национальная безопасность и правоохранительная деятельность</c:v>
                </c:pt>
                <c:pt idx="12">
                  <c:v>Обслуживание государственного и муниципального долга</c:v>
                </c:pt>
              </c:strCache>
            </c:strRef>
          </c:cat>
          <c:val>
            <c:numRef>
              <c:f>Лист1!$D$3:$D$15</c:f>
              <c:numCache>
                <c:formatCode>#,##0</c:formatCode>
                <c:ptCount val="13"/>
                <c:pt idx="0">
                  <c:v>24325</c:v>
                </c:pt>
                <c:pt idx="1">
                  <c:v>14213</c:v>
                </c:pt>
                <c:pt idx="2">
                  <c:v>10931</c:v>
                </c:pt>
                <c:pt idx="3">
                  <c:v>1248</c:v>
                </c:pt>
                <c:pt idx="4" formatCode="General">
                  <c:v>902</c:v>
                </c:pt>
                <c:pt idx="5" formatCode="General">
                  <c:v>760</c:v>
                </c:pt>
                <c:pt idx="6" formatCode="General">
                  <c:v>275</c:v>
                </c:pt>
                <c:pt idx="7">
                  <c:v>6565</c:v>
                </c:pt>
                <c:pt idx="8">
                  <c:v>3689</c:v>
                </c:pt>
                <c:pt idx="9">
                  <c:v>2872</c:v>
                </c:pt>
                <c:pt idx="10">
                  <c:v>2412</c:v>
                </c:pt>
                <c:pt idx="11" formatCode="General">
                  <c:v>420</c:v>
                </c:pt>
                <c:pt idx="12" formatCode="General">
                  <c:v>710.74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CCBC-453D-B331-1A8053C7C8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8878323753834572"/>
          <c:y val="4.8928996235021146E-3"/>
          <c:w val="0.38835974617096952"/>
          <c:h val="0.9951071149890045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10256410256410271"/>
          <c:w val="0.69934361329833883"/>
          <c:h val="0.8154323209598795"/>
        </c:manualLayout>
      </c:layout>
      <c:pie3DChart>
        <c:varyColors val="1"/>
        <c:ser>
          <c:idx val="0"/>
          <c:order val="0"/>
          <c:dPt>
            <c:idx val="0"/>
            <c:bubble3D val="0"/>
            <c:explosion val="56"/>
            <c:extLst xmlns:c16r2="http://schemas.microsoft.com/office/drawing/2015/06/chart">
              <c:ext xmlns:c16="http://schemas.microsoft.com/office/drawing/2014/chart" uri="{C3380CC4-5D6E-409C-BE32-E72D297353CC}">
                <c16:uniqueId val="{00000000-B786-4E29-B100-BF70A5116E21}"/>
              </c:ext>
            </c:extLst>
          </c:dPt>
          <c:dPt>
            <c:idx val="1"/>
            <c:bubble3D val="0"/>
            <c:explosion val="32"/>
            <c:extLst xmlns:c16r2="http://schemas.microsoft.com/office/drawing/2015/06/chart">
              <c:ext xmlns:c16="http://schemas.microsoft.com/office/drawing/2014/chart" uri="{C3380CC4-5D6E-409C-BE32-E72D297353CC}">
                <c16:uniqueId val="{00000001-B786-4E29-B100-BF70A5116E21}"/>
              </c:ext>
            </c:extLst>
          </c:dPt>
          <c:dPt>
            <c:idx val="2"/>
            <c:bubble3D val="0"/>
            <c:explosion val="20"/>
            <c:extLst xmlns:c16r2="http://schemas.microsoft.com/office/drawing/2015/06/chart">
              <c:ext xmlns:c16="http://schemas.microsoft.com/office/drawing/2014/chart" uri="{C3380CC4-5D6E-409C-BE32-E72D297353CC}">
                <c16:uniqueId val="{00000002-B786-4E29-B100-BF70A5116E21}"/>
              </c:ext>
            </c:extLst>
          </c:dPt>
          <c:dPt>
            <c:idx val="3"/>
            <c:bubble3D val="0"/>
            <c:explosion val="79"/>
            <c:extLst xmlns:c16r2="http://schemas.microsoft.com/office/drawing/2015/06/chart">
              <c:ext xmlns:c16="http://schemas.microsoft.com/office/drawing/2014/chart" uri="{C3380CC4-5D6E-409C-BE32-E72D297353CC}">
                <c16:uniqueId val="{00000003-B786-4E29-B100-BF70A5116E21}"/>
              </c:ext>
            </c:extLst>
          </c:dPt>
          <c:dPt>
            <c:idx val="4"/>
            <c:bubble3D val="0"/>
            <c:explosion val="27"/>
            <c:extLst xmlns:c16r2="http://schemas.microsoft.com/office/drawing/2015/06/chart">
              <c:ext xmlns:c16="http://schemas.microsoft.com/office/drawing/2014/chart" uri="{C3380CC4-5D6E-409C-BE32-E72D297353CC}">
                <c16:uniqueId val="{00000004-B786-4E29-B100-BF70A5116E21}"/>
              </c:ext>
            </c:extLst>
          </c:dPt>
          <c:dPt>
            <c:idx val="5"/>
            <c:bubble3D val="0"/>
            <c:explosion val="32"/>
            <c:extLst xmlns:c16r2="http://schemas.microsoft.com/office/drawing/2015/06/chart">
              <c:ext xmlns:c16="http://schemas.microsoft.com/office/drawing/2014/chart" uri="{C3380CC4-5D6E-409C-BE32-E72D297353CC}">
                <c16:uniqueId val="{00000005-B786-4E29-B100-BF70A5116E21}"/>
              </c:ext>
            </c:extLst>
          </c:dPt>
          <c:dPt>
            <c:idx val="6"/>
            <c:bubble3D val="0"/>
            <c:explosion val="33"/>
            <c:extLst xmlns:c16r2="http://schemas.microsoft.com/office/drawing/2015/06/chart">
              <c:ext xmlns:c16="http://schemas.microsoft.com/office/drawing/2014/chart" uri="{C3380CC4-5D6E-409C-BE32-E72D297353CC}">
                <c16:uniqueId val="{00000006-B786-4E29-B100-BF70A5116E21}"/>
              </c:ext>
            </c:extLst>
          </c:dPt>
          <c:dPt>
            <c:idx val="7"/>
            <c:bubble3D val="0"/>
            <c:explosion val="42"/>
            <c:extLst xmlns:c16r2="http://schemas.microsoft.com/office/drawing/2015/06/chart">
              <c:ext xmlns:c16="http://schemas.microsoft.com/office/drawing/2014/chart" uri="{C3380CC4-5D6E-409C-BE32-E72D297353CC}">
                <c16:uniqueId val="{00000007-B786-4E29-B100-BF70A5116E21}"/>
              </c:ext>
            </c:extLst>
          </c:dPt>
          <c:dPt>
            <c:idx val="8"/>
            <c:bubble3D val="0"/>
            <c:explosion val="57"/>
            <c:extLst xmlns:c16r2="http://schemas.microsoft.com/office/drawing/2015/06/chart">
              <c:ext xmlns:c16="http://schemas.microsoft.com/office/drawing/2014/chart" uri="{C3380CC4-5D6E-409C-BE32-E72D297353CC}">
                <c16:uniqueId val="{00000008-B786-4E29-B100-BF70A5116E21}"/>
              </c:ext>
            </c:extLst>
          </c:dPt>
          <c:dPt>
            <c:idx val="9"/>
            <c:bubble3D val="0"/>
            <c:explosion val="55"/>
            <c:extLst xmlns:c16r2="http://schemas.microsoft.com/office/drawing/2015/06/chart">
              <c:ext xmlns:c16="http://schemas.microsoft.com/office/drawing/2014/chart" uri="{C3380CC4-5D6E-409C-BE32-E72D297353CC}">
                <c16:uniqueId val="{00000009-B786-4E29-B100-BF70A5116E21}"/>
              </c:ext>
            </c:extLst>
          </c:dPt>
          <c:dLbls>
            <c:dLbl>
              <c:idx val="0"/>
              <c:layout>
                <c:manualLayout>
                  <c:x val="-1.7904461942257258E-2"/>
                  <c:y val="-4.26253741693658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786-4E29-B100-BF70A5116E21}"/>
                </c:ext>
              </c:extLst>
            </c:dLbl>
            <c:dLbl>
              <c:idx val="1"/>
              <c:layout>
                <c:manualLayout>
                  <c:x val="-6.5728465759961829E-2"/>
                  <c:y val="-8.71707090125439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786-4E29-B100-BF70A5116E21}"/>
                </c:ext>
              </c:extLst>
            </c:dLbl>
            <c:dLbl>
              <c:idx val="2"/>
              <c:layout>
                <c:manualLayout>
                  <c:x val="-7.1712908613696114E-2"/>
                  <c:y val="0.163222991774857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786-4E29-B100-BF70A5116E21}"/>
                </c:ext>
              </c:extLst>
            </c:dLbl>
            <c:dLbl>
              <c:idx val="3"/>
              <c:layout>
                <c:manualLayout>
                  <c:x val="-1.7892627057981388E-2"/>
                  <c:y val="3.39392024157516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786-4E29-B100-BF70A5116E21}"/>
                </c:ext>
              </c:extLst>
            </c:dLbl>
            <c:dLbl>
              <c:idx val="4"/>
              <c:layout>
                <c:manualLayout>
                  <c:x val="-4.1131758530183686E-2"/>
                  <c:y val="7.615937639902036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786-4E29-B100-BF70A5116E21}"/>
                </c:ext>
              </c:extLst>
            </c:dLbl>
            <c:dLbl>
              <c:idx val="5"/>
              <c:layout>
                <c:manualLayout>
                  <c:x val="-3.8606346933905994E-2"/>
                  <c:y val="-4.27415970996937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786-4E29-B100-BF70A5116E21}"/>
                </c:ext>
              </c:extLst>
            </c:dLbl>
            <c:dLbl>
              <c:idx val="6"/>
              <c:layout>
                <c:manualLayout>
                  <c:x val="-3.7963965441819868E-2"/>
                  <c:y val="-5.18462692163479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786-4E29-B100-BF70A5116E21}"/>
                </c:ext>
              </c:extLst>
            </c:dLbl>
            <c:dLbl>
              <c:idx val="8"/>
              <c:layout>
                <c:manualLayout>
                  <c:x val="2.4292340730136003E-2"/>
                  <c:y val="-3.6542806731098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786-4E29-B100-BF70A5116E21}"/>
                </c:ext>
              </c:extLst>
            </c:dLbl>
            <c:dLbl>
              <c:idx val="9"/>
              <c:layout>
                <c:manualLayout>
                  <c:x val="3.0845335242185652E-2"/>
                  <c:y val="-3.93346149457070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786-4E29-B100-BF70A5116E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Лист2!$A$1:$A$10</c:f>
              <c:strCache>
                <c:ptCount val="10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Образование</c:v>
                </c:pt>
                <c:pt idx="4">
                  <c:v>Культура, кинематография</c:v>
                </c:pt>
                <c:pt idx="5">
                  <c:v>Здравоохранение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Обслуживание государственного и муниципального долга</c:v>
                </c:pt>
                <c:pt idx="9">
                  <c:v>Национальная безопасность и правоохранительная деятельность</c:v>
                </c:pt>
              </c:strCache>
            </c:strRef>
          </c:cat>
          <c:val>
            <c:numRef>
              <c:f>Лист2!$B$1:$B$10</c:f>
              <c:numCache>
                <c:formatCode>0%</c:formatCode>
                <c:ptCount val="10"/>
                <c:pt idx="0">
                  <c:v>0.1</c:v>
                </c:pt>
                <c:pt idx="1">
                  <c:v>0.12000000000000002</c:v>
                </c:pt>
                <c:pt idx="2">
                  <c:v>0.13</c:v>
                </c:pt>
                <c:pt idx="3">
                  <c:v>0.48000000000000032</c:v>
                </c:pt>
                <c:pt idx="4">
                  <c:v>3.0000000000000002E-2</c:v>
                </c:pt>
                <c:pt idx="5">
                  <c:v>4.0000000000000022E-2</c:v>
                </c:pt>
                <c:pt idx="6">
                  <c:v>3.0000000000000002E-2</c:v>
                </c:pt>
                <c:pt idx="7">
                  <c:v>1.0000000000000005E-2</c:v>
                </c:pt>
                <c:pt idx="8">
                  <c:v>4.0000000000000022E-2</c:v>
                </c:pt>
                <c:pt idx="9">
                  <c:v>2.0000000000000011E-2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B786-4E29-B100-BF70A5116E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9040419947506406"/>
          <c:y val="3.0104257801108196E-2"/>
          <c:w val="0.39292913385826894"/>
          <c:h val="0.94905074365704289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doughnutChart>
        <c:varyColors val="1"/>
        <c:ser>
          <c:idx val="0"/>
          <c:order val="0"/>
          <c:dLbls>
            <c:dLbl>
              <c:idx val="3"/>
              <c:layout>
                <c:manualLayout>
                  <c:x val="1.1111111111111165E-2"/>
                  <c:y val="2.0202024218966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ECF-4F24-A5E1-95C6E6CF9DDE}"/>
                </c:ext>
              </c:extLst>
            </c:dLbl>
            <c:dLbl>
              <c:idx val="6"/>
              <c:layout>
                <c:manualLayout>
                  <c:x val="-1.3888888888888911E-2"/>
                  <c:y val="-2.525253027370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ECF-4F24-A5E1-95C6E6CF9DD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9"/>
                <c:pt idx="0">
                  <c:v>Развитие здравоохранения; 893</c:v>
                </c:pt>
                <c:pt idx="1">
                  <c:v>Прочие программы; 2 642</c:v>
                </c:pt>
                <c:pt idx="2">
                  <c:v>Непрограммные расходы; 2 247</c:v>
                </c:pt>
                <c:pt idx="3">
                  <c:v>Развитие образования; 10 277</c:v>
                </c:pt>
                <c:pt idx="4">
                  <c:v>Социальная поддержка граждан; 591</c:v>
                </c:pt>
                <c:pt idx="5">
                  <c:v>Развитие культуры, физкультуры и спорта; 1 528</c:v>
                </c:pt>
                <c:pt idx="6">
                  <c:v>Комплексное развитие в сфере ЖКХ, благоустройства и озеленения; 2 973</c:v>
                </c:pt>
                <c:pt idx="7">
                  <c:v>Развитие транспортной системы муниципального образования город Краснодар и повышение экологической безопасности; 552</c:v>
                </c:pt>
                <c:pt idx="8">
                  <c:v>Комплексное развитие муниципального образования в сфере строительства, архитектуры, дорожного хозяйства; 2 803</c:v>
                </c:pt>
              </c:strCache>
            </c:strRef>
          </c:cat>
          <c:val>
            <c:numRef>
              <c:f>Лист1!$B$2:$B$10</c:f>
              <c:numCache>
                <c:formatCode>0%</c:formatCode>
                <c:ptCount val="9"/>
                <c:pt idx="0">
                  <c:v>4.0000000000000022E-2</c:v>
                </c:pt>
                <c:pt idx="1">
                  <c:v>0.11</c:v>
                </c:pt>
                <c:pt idx="2">
                  <c:v>9.0000000000000024E-2</c:v>
                </c:pt>
                <c:pt idx="3">
                  <c:v>0.42000000000000032</c:v>
                </c:pt>
                <c:pt idx="4">
                  <c:v>2.0000000000000011E-2</c:v>
                </c:pt>
                <c:pt idx="5">
                  <c:v>6.0000000000000032E-2</c:v>
                </c:pt>
                <c:pt idx="6">
                  <c:v>0.12000000000000002</c:v>
                </c:pt>
                <c:pt idx="7">
                  <c:v>2.0000000000000011E-2</c:v>
                </c:pt>
                <c:pt idx="8">
                  <c:v>0.12000000000000002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ECF-4F24-A5E1-95C6E6CF9D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6136581364829496"/>
          <c:y val="0"/>
          <c:w val="0.42839971566054291"/>
          <c:h val="1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v>Дефицит бюджета</c:v>
          </c:tx>
          <c:dLbls>
            <c:spPr>
              <a:noFill/>
              <a:ln>
                <a:noFill/>
              </a:ln>
              <a:effectLst/>
            </c:sp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Лист3!$A$6:$A$12</c:f>
              <c:strCache>
                <c:ptCount val="7"/>
                <c:pt idx="0">
                  <c:v>2013 г.</c:v>
                </c:pt>
                <c:pt idx="1">
                  <c:v>2014 г.</c:v>
                </c:pt>
                <c:pt idx="2">
                  <c:v>2015 г.</c:v>
                </c:pt>
                <c:pt idx="3">
                  <c:v>2016 г.</c:v>
                </c:pt>
                <c:pt idx="4">
                  <c:v>2017 г.</c:v>
                </c:pt>
                <c:pt idx="5">
                  <c:v>2018 г.</c:v>
                </c:pt>
                <c:pt idx="6">
                  <c:v>2019 г.</c:v>
                </c:pt>
              </c:strCache>
            </c:strRef>
          </c:cat>
          <c:val>
            <c:numRef>
              <c:f>Лист3!$B$6:$B$12</c:f>
              <c:numCache>
                <c:formatCode>General</c:formatCode>
                <c:ptCount val="7"/>
                <c:pt idx="0">
                  <c:v>-259</c:v>
                </c:pt>
                <c:pt idx="1">
                  <c:v>-1968</c:v>
                </c:pt>
                <c:pt idx="2">
                  <c:v>-2266</c:v>
                </c:pt>
                <c:pt idx="3">
                  <c:v>-1222</c:v>
                </c:pt>
                <c:pt idx="4">
                  <c:v>-1300</c:v>
                </c:pt>
                <c:pt idx="5">
                  <c:v>-850</c:v>
                </c:pt>
                <c:pt idx="6">
                  <c:v>-400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3DA-424B-A289-D9ABC9EC92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8892800"/>
        <c:axId val="178894336"/>
      </c:lineChart>
      <c:catAx>
        <c:axId val="1788928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78894336"/>
        <c:crosses val="autoZero"/>
        <c:auto val="1"/>
        <c:lblAlgn val="ctr"/>
        <c:lblOffset val="100"/>
        <c:noMultiLvlLbl val="0"/>
      </c:catAx>
      <c:valAx>
        <c:axId val="1788943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889280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percentStacked"/>
        <c:varyColors val="0"/>
        <c:ser>
          <c:idx val="0"/>
          <c:order val="0"/>
          <c:tx>
            <c:strRef>
              <c:f>[Книга1]Лист1!$A$2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[Книга1]Лист1!$B$1:$F$1</c:f>
              <c:strCache>
                <c:ptCount val="5"/>
                <c:pt idx="0">
                  <c:v>2015 г. (отчет)</c:v>
                </c:pt>
                <c:pt idx="1">
                  <c:v>2016 г. (отчет)</c:v>
                </c:pt>
                <c:pt idx="2">
                  <c:v>2017 г.</c:v>
                </c:pt>
                <c:pt idx="3">
                  <c:v>2018 г.</c:v>
                </c:pt>
                <c:pt idx="4">
                  <c:v>2019 г.</c:v>
                </c:pt>
              </c:strCache>
            </c:strRef>
          </c:cat>
          <c:val>
            <c:numRef>
              <c:f>[Книга1]Лист1!$B$2:$F$2</c:f>
              <c:numCache>
                <c:formatCode>0.0%</c:formatCode>
                <c:ptCount val="5"/>
                <c:pt idx="0">
                  <c:v>6.3E-2</c:v>
                </c:pt>
                <c:pt idx="1">
                  <c:v>8.8000000000000064E-2</c:v>
                </c:pt>
                <c:pt idx="2">
                  <c:v>9.0000000000000024E-2</c:v>
                </c:pt>
                <c:pt idx="3">
                  <c:v>9.2000000000000026E-2</c:v>
                </c:pt>
                <c:pt idx="4">
                  <c:v>9.3000000000000138E-2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7D1-43FC-AFD4-58E495526361}"/>
            </c:ext>
          </c:extLst>
        </c:ser>
        <c:ser>
          <c:idx val="1"/>
          <c:order val="1"/>
          <c:tx>
            <c:strRef>
              <c:f>[Книга1]Лист1!$A$3</c:f>
              <c:strCache>
                <c:ptCount val="1"/>
                <c:pt idx="0">
                  <c:v>единый налог на вмененный доход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[Книга1]Лист1!$B$1:$F$1</c:f>
              <c:strCache>
                <c:ptCount val="5"/>
                <c:pt idx="0">
                  <c:v>2015 г. (отчет)</c:v>
                </c:pt>
                <c:pt idx="1">
                  <c:v>2016 г. (отчет)</c:v>
                </c:pt>
                <c:pt idx="2">
                  <c:v>2017 г.</c:v>
                </c:pt>
                <c:pt idx="3">
                  <c:v>2018 г.</c:v>
                </c:pt>
                <c:pt idx="4">
                  <c:v>2019 г.</c:v>
                </c:pt>
              </c:strCache>
            </c:strRef>
          </c:cat>
          <c:val>
            <c:numRef>
              <c:f>[Книга1]Лист1!$B$3:$F$3</c:f>
              <c:numCache>
                <c:formatCode>0.0%</c:formatCode>
                <c:ptCount val="5"/>
                <c:pt idx="0">
                  <c:v>8.4000000000000047E-2</c:v>
                </c:pt>
                <c:pt idx="1">
                  <c:v>8.0000000000000043E-2</c:v>
                </c:pt>
                <c:pt idx="2">
                  <c:v>7.8000000000000014E-2</c:v>
                </c:pt>
                <c:pt idx="3">
                  <c:v>8.0000000000000043E-2</c:v>
                </c:pt>
                <c:pt idx="4">
                  <c:v>7.8000000000000014E-2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7D1-43FC-AFD4-58E495526361}"/>
            </c:ext>
          </c:extLst>
        </c:ser>
        <c:ser>
          <c:idx val="2"/>
          <c:order val="2"/>
          <c:tx>
            <c:strRef>
              <c:f>[Книга1]Лист1!$A$4</c:f>
              <c:strCache>
                <c:ptCount val="1"/>
                <c:pt idx="0">
                  <c:v>прочие налоговые поступления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[Книга1]Лист1!$B$1:$F$1</c:f>
              <c:strCache>
                <c:ptCount val="5"/>
                <c:pt idx="0">
                  <c:v>2015 г. (отчет)</c:v>
                </c:pt>
                <c:pt idx="1">
                  <c:v>2016 г. (отчет)</c:v>
                </c:pt>
                <c:pt idx="2">
                  <c:v>2017 г.</c:v>
                </c:pt>
                <c:pt idx="3">
                  <c:v>2018 г.</c:v>
                </c:pt>
                <c:pt idx="4">
                  <c:v>2019 г.</c:v>
                </c:pt>
              </c:strCache>
            </c:strRef>
          </c:cat>
          <c:val>
            <c:numRef>
              <c:f>[Книга1]Лист1!$B$4:$F$4</c:f>
              <c:numCache>
                <c:formatCode>0.0%</c:formatCode>
                <c:ptCount val="5"/>
                <c:pt idx="0">
                  <c:v>5.3999999999999999E-2</c:v>
                </c:pt>
                <c:pt idx="1">
                  <c:v>7.3000000000000009E-2</c:v>
                </c:pt>
                <c:pt idx="2">
                  <c:v>8.0000000000000043E-2</c:v>
                </c:pt>
                <c:pt idx="3">
                  <c:v>9.0000000000000024E-2</c:v>
                </c:pt>
                <c:pt idx="4">
                  <c:v>9.3000000000000138E-2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7D1-43FC-AFD4-58E495526361}"/>
            </c:ext>
          </c:extLst>
        </c:ser>
        <c:ser>
          <c:idx val="3"/>
          <c:order val="3"/>
          <c:tx>
            <c:strRef>
              <c:f>[Книга1]Лист1!$A$5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[Книга1]Лист1!$B$1:$F$1</c:f>
              <c:strCache>
                <c:ptCount val="5"/>
                <c:pt idx="0">
                  <c:v>2015 г. (отчет)</c:v>
                </c:pt>
                <c:pt idx="1">
                  <c:v>2016 г. (отчет)</c:v>
                </c:pt>
                <c:pt idx="2">
                  <c:v>2017 г.</c:v>
                </c:pt>
                <c:pt idx="3">
                  <c:v>2018 г.</c:v>
                </c:pt>
                <c:pt idx="4">
                  <c:v>2019 г.</c:v>
                </c:pt>
              </c:strCache>
            </c:strRef>
          </c:cat>
          <c:val>
            <c:numRef>
              <c:f>[Книга1]Лист1!$B$5:$F$5</c:f>
              <c:numCache>
                <c:formatCode>0.0%</c:formatCode>
                <c:ptCount val="5"/>
                <c:pt idx="0">
                  <c:v>0.443</c:v>
                </c:pt>
                <c:pt idx="1">
                  <c:v>0.43600000000000033</c:v>
                </c:pt>
                <c:pt idx="2">
                  <c:v>0.43500000000000033</c:v>
                </c:pt>
                <c:pt idx="3">
                  <c:v>0.45700000000000002</c:v>
                </c:pt>
                <c:pt idx="4">
                  <c:v>0.45700000000000002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7D1-43FC-AFD4-58E495526361}"/>
            </c:ext>
          </c:extLst>
        </c:ser>
        <c:ser>
          <c:idx val="4"/>
          <c:order val="4"/>
          <c:tx>
            <c:strRef>
              <c:f>[Книга1]Лист1!$A$6</c:f>
              <c:strCache>
                <c:ptCount val="1"/>
                <c:pt idx="0">
                  <c:v>земельный налог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[Книга1]Лист1!$B$1:$F$1</c:f>
              <c:strCache>
                <c:ptCount val="5"/>
                <c:pt idx="0">
                  <c:v>2015 г. (отчет)</c:v>
                </c:pt>
                <c:pt idx="1">
                  <c:v>2016 г. (отчет)</c:v>
                </c:pt>
                <c:pt idx="2">
                  <c:v>2017 г.</c:v>
                </c:pt>
                <c:pt idx="3">
                  <c:v>2018 г.</c:v>
                </c:pt>
                <c:pt idx="4">
                  <c:v>2019 г.</c:v>
                </c:pt>
              </c:strCache>
            </c:strRef>
          </c:cat>
          <c:val>
            <c:numRef>
              <c:f>[Книга1]Лист1!$B$6:$F$6</c:f>
              <c:numCache>
                <c:formatCode>0.0%</c:formatCode>
                <c:ptCount val="5"/>
                <c:pt idx="0">
                  <c:v>0.161</c:v>
                </c:pt>
                <c:pt idx="1">
                  <c:v>0.13600000000000001</c:v>
                </c:pt>
                <c:pt idx="2">
                  <c:v>0.13300000000000001</c:v>
                </c:pt>
                <c:pt idx="3">
                  <c:v>0.14000000000000001</c:v>
                </c:pt>
                <c:pt idx="4">
                  <c:v>0.14200000000000004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7D1-43FC-AFD4-58E495526361}"/>
            </c:ext>
          </c:extLst>
        </c:ser>
        <c:ser>
          <c:idx val="5"/>
          <c:order val="5"/>
          <c:tx>
            <c:strRef>
              <c:f>[Книга1]Лист1!$A$7</c:f>
              <c:strCache>
                <c:ptCount val="1"/>
                <c:pt idx="0">
                  <c:v>неналоговые доходы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[Книга1]Лист1!$B$1:$F$1</c:f>
              <c:strCache>
                <c:ptCount val="5"/>
                <c:pt idx="0">
                  <c:v>2015 г. (отчет)</c:v>
                </c:pt>
                <c:pt idx="1">
                  <c:v>2016 г. (отчет)</c:v>
                </c:pt>
                <c:pt idx="2">
                  <c:v>2017 г.</c:v>
                </c:pt>
                <c:pt idx="3">
                  <c:v>2018 г.</c:v>
                </c:pt>
                <c:pt idx="4">
                  <c:v>2019 г.</c:v>
                </c:pt>
              </c:strCache>
            </c:strRef>
          </c:cat>
          <c:val>
            <c:numRef>
              <c:f>[Книга1]Лист1!$B$7:$F$7</c:f>
              <c:numCache>
                <c:formatCode>0.0%</c:formatCode>
                <c:ptCount val="5"/>
                <c:pt idx="0">
                  <c:v>0.19500000000000001</c:v>
                </c:pt>
                <c:pt idx="1">
                  <c:v>0.18600000000000017</c:v>
                </c:pt>
                <c:pt idx="2">
                  <c:v>0.18400000000000016</c:v>
                </c:pt>
                <c:pt idx="3">
                  <c:v>0.14100000000000001</c:v>
                </c:pt>
                <c:pt idx="4">
                  <c:v>0.13600000000000001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C7D1-43FC-AFD4-58E4955263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78930048"/>
        <c:axId val="178931584"/>
        <c:axId val="0"/>
      </c:bar3DChart>
      <c:catAx>
        <c:axId val="17893004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78931584"/>
        <c:crosses val="autoZero"/>
        <c:auto val="1"/>
        <c:lblAlgn val="ctr"/>
        <c:lblOffset val="100"/>
        <c:noMultiLvlLbl val="0"/>
      </c:catAx>
      <c:valAx>
        <c:axId val="178931584"/>
        <c:scaling>
          <c:orientation val="minMax"/>
        </c:scaling>
        <c:delete val="1"/>
        <c:axPos val="b"/>
        <c:majorGridlines/>
        <c:numFmt formatCode="0%" sourceLinked="1"/>
        <c:majorTickMark val="out"/>
        <c:minorTickMark val="none"/>
        <c:tickLblPos val="none"/>
        <c:crossAx val="1789300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7607010061242423"/>
          <c:y val="0.13053521949290944"/>
          <c:w val="0.31559656605424402"/>
          <c:h val="0.80630904933336567"/>
        </c:manualLayout>
      </c:layout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F4C7C1-E402-4521-A564-75638AB60841}" type="doc">
      <dgm:prSet loTypeId="urn:microsoft.com/office/officeart/2005/8/layout/hierarchy1" loCatId="hierarchy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9A483820-21B5-4C25-AC4E-6A9B28138254}">
      <dgm:prSet phldrT="[Текст]" custT="1"/>
      <dgm:spPr/>
      <dgm:t>
        <a:bodyPr/>
        <a:lstStyle/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Бюджет муниципального образования</a:t>
          </a:r>
        </a:p>
      </dgm:t>
    </dgm:pt>
    <dgm:pt modelId="{7C1F9927-D91C-4403-B939-C81B8BC9FEAF}" type="parTrans" cxnId="{70435ACA-CEA1-4233-A873-A165BD1390CD}">
      <dgm:prSet/>
      <dgm:spPr/>
      <dgm:t>
        <a:bodyPr/>
        <a:lstStyle/>
        <a:p>
          <a:endParaRPr lang="ru-RU"/>
        </a:p>
      </dgm:t>
    </dgm:pt>
    <dgm:pt modelId="{5B422690-CF80-40D1-BC32-8FC1747AAF64}" type="sibTrans" cxnId="{70435ACA-CEA1-4233-A873-A165BD1390CD}">
      <dgm:prSet/>
      <dgm:spPr/>
      <dgm:t>
        <a:bodyPr/>
        <a:lstStyle/>
        <a:p>
          <a:endParaRPr lang="ru-RU"/>
        </a:p>
      </dgm:t>
    </dgm:pt>
    <dgm:pt modelId="{2A38796F-5543-4A39-8BFB-0FAB823F2B71}">
      <dgm:prSet phldrT="[Текст]" custT="1"/>
      <dgm:spPr/>
      <dgm:t>
        <a:bodyPr/>
        <a:lstStyle/>
        <a:p>
          <a:r>
            <a:rPr lang="ru-RU" sz="1600" i="1" dirty="0">
              <a:latin typeface="Times New Roman" pitchFamily="18" charset="0"/>
              <a:cs typeface="Times New Roman" pitchFamily="18" charset="0"/>
            </a:rPr>
            <a:t>по экономической сущности</a:t>
          </a:r>
          <a:r>
            <a:rPr lang="en-US" sz="1600" i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dirty="0">
              <a:latin typeface="Times New Roman" pitchFamily="18" charset="0"/>
              <a:cs typeface="Times New Roman" pitchFamily="18" charset="0"/>
            </a:rPr>
            <a:t>- </a:t>
          </a:r>
          <a:r>
            <a:rPr lang="ru-RU" sz="1600" b="0" dirty="0"/>
            <a:t>совокупность денежных отношений, связанных с перераспределением валового муниципального продукта, формированием финансовых ресурсов органов  местного самоуправления в виде фонда денежных средств и его использованием для удовлетворения локальных потребностей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E056096E-7028-469B-B125-D2F0409440C4}" type="parTrans" cxnId="{5E0078F2-58ED-4818-8A0A-2195E9BA4501}">
      <dgm:prSet/>
      <dgm:spPr/>
      <dgm:t>
        <a:bodyPr/>
        <a:lstStyle/>
        <a:p>
          <a:endParaRPr lang="ru-RU"/>
        </a:p>
      </dgm:t>
    </dgm:pt>
    <dgm:pt modelId="{D9C22D18-8AA2-4CB0-BD2B-55630DB9492B}" type="sibTrans" cxnId="{5E0078F2-58ED-4818-8A0A-2195E9BA4501}">
      <dgm:prSet/>
      <dgm:spPr/>
      <dgm:t>
        <a:bodyPr/>
        <a:lstStyle/>
        <a:p>
          <a:endParaRPr lang="ru-RU"/>
        </a:p>
      </dgm:t>
    </dgm:pt>
    <dgm:pt modelId="{0966E292-4D69-4B96-95F9-EC6E62AB7CDF}">
      <dgm:prSet phldrT="[Текст]" custT="1"/>
      <dgm:spPr/>
      <dgm:t>
        <a:bodyPr/>
        <a:lstStyle/>
        <a:p>
          <a:r>
            <a:rPr lang="ru-RU" sz="1600" i="1" dirty="0">
              <a:latin typeface="Times New Roman" pitchFamily="18" charset="0"/>
              <a:cs typeface="Times New Roman" pitchFamily="18" charset="0"/>
            </a:rPr>
            <a:t>по материальному воплощению</a:t>
          </a:r>
          <a:r>
            <a:rPr lang="en-US" sz="1600" i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dirty="0">
              <a:latin typeface="Times New Roman" pitchFamily="18" charset="0"/>
              <a:cs typeface="Times New Roman" pitchFamily="18" charset="0"/>
            </a:rPr>
            <a:t>- </a:t>
          </a:r>
          <a:r>
            <a:rPr lang="ru-RU" sz="1600" dirty="0"/>
            <a:t>форма образования и расходования денежных средств, которые предназначены для финансового обеспечения функций и задач органов местного самоуправления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659E065A-3739-43A1-85E9-C0C68A78965D}" type="parTrans" cxnId="{DC0F9E26-34C5-47A5-93AA-1A4B2D30E811}">
      <dgm:prSet/>
      <dgm:spPr/>
      <dgm:t>
        <a:bodyPr/>
        <a:lstStyle/>
        <a:p>
          <a:endParaRPr lang="ru-RU"/>
        </a:p>
      </dgm:t>
    </dgm:pt>
    <dgm:pt modelId="{2B66CEC1-DE80-469F-86A4-30CE7CB74061}" type="sibTrans" cxnId="{DC0F9E26-34C5-47A5-93AA-1A4B2D30E811}">
      <dgm:prSet/>
      <dgm:spPr/>
      <dgm:t>
        <a:bodyPr/>
        <a:lstStyle/>
        <a:p>
          <a:endParaRPr lang="ru-RU"/>
        </a:p>
      </dgm:t>
    </dgm:pt>
    <dgm:pt modelId="{FB3C2658-40BD-47B4-A627-935ABAAF470C}">
      <dgm:prSet phldrT="[Текст]" custT="1"/>
      <dgm:spPr/>
      <dgm:t>
        <a:bodyPr/>
        <a:lstStyle/>
        <a:p>
          <a:r>
            <a:rPr lang="ru-RU" sz="1600" i="1" dirty="0">
              <a:latin typeface="Times New Roman" pitchFamily="18" charset="0"/>
              <a:cs typeface="Times New Roman" pitchFamily="18" charset="0"/>
            </a:rPr>
            <a:t>по организационно-правовой форме </a:t>
          </a:r>
          <a:r>
            <a:rPr lang="ru-RU" sz="1600" dirty="0">
              <a:latin typeface="Times New Roman" pitchFamily="18" charset="0"/>
              <a:cs typeface="Times New Roman" pitchFamily="18" charset="0"/>
            </a:rPr>
            <a:t>-  </a:t>
          </a:r>
          <a:r>
            <a:rPr lang="ru-RU" sz="1600" dirty="0"/>
            <a:t>финансовый документ, разрабатываемый и утверждаемый в форме муниципальных правовых актов представительных органов местного самоуправления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EE16AE0A-D61B-4DD7-9D4F-74EC01731F2A}" type="parTrans" cxnId="{71EC7FE6-2717-4791-B491-689B2B9C29C2}">
      <dgm:prSet/>
      <dgm:spPr/>
      <dgm:t>
        <a:bodyPr/>
        <a:lstStyle/>
        <a:p>
          <a:endParaRPr lang="ru-RU"/>
        </a:p>
      </dgm:t>
    </dgm:pt>
    <dgm:pt modelId="{8CD2CADE-0D16-4EE2-99A2-4A3B4656431B}" type="sibTrans" cxnId="{71EC7FE6-2717-4791-B491-689B2B9C29C2}">
      <dgm:prSet/>
      <dgm:spPr/>
      <dgm:t>
        <a:bodyPr/>
        <a:lstStyle/>
        <a:p>
          <a:endParaRPr lang="ru-RU"/>
        </a:p>
      </dgm:t>
    </dgm:pt>
    <dgm:pt modelId="{4FF89667-930A-4CBA-8DF9-971DABF19EA0}" type="pres">
      <dgm:prSet presAssocID="{F8F4C7C1-E402-4521-A564-75638AB6084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DF85358-5332-456F-9C2F-AC75261FDFD5}" type="pres">
      <dgm:prSet presAssocID="{9A483820-21B5-4C25-AC4E-6A9B28138254}" presName="hierRoot1" presStyleCnt="0"/>
      <dgm:spPr/>
    </dgm:pt>
    <dgm:pt modelId="{D8609C5A-8AD4-450E-A742-94E91142D17F}" type="pres">
      <dgm:prSet presAssocID="{9A483820-21B5-4C25-AC4E-6A9B28138254}" presName="composite" presStyleCnt="0"/>
      <dgm:spPr/>
    </dgm:pt>
    <dgm:pt modelId="{69E7BA8E-2C56-4C8C-810B-9145F643E9F8}" type="pres">
      <dgm:prSet presAssocID="{9A483820-21B5-4C25-AC4E-6A9B28138254}" presName="background" presStyleLbl="node0" presStyleIdx="0" presStyleCnt="1"/>
      <dgm:spPr/>
    </dgm:pt>
    <dgm:pt modelId="{1A926273-7E10-4B5C-815A-A337DC6EC383}" type="pres">
      <dgm:prSet presAssocID="{9A483820-21B5-4C25-AC4E-6A9B28138254}" presName="text" presStyleLbl="fgAcc0" presStyleIdx="0" presStyleCnt="1" custScaleX="141977" custLinFactNeighborX="-13119" custLinFactNeighborY="21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107E6E0-FA9C-41D9-A9E9-BDBF8497FB7F}" type="pres">
      <dgm:prSet presAssocID="{9A483820-21B5-4C25-AC4E-6A9B28138254}" presName="hierChild2" presStyleCnt="0"/>
      <dgm:spPr/>
    </dgm:pt>
    <dgm:pt modelId="{AC47882C-B1B1-48C1-8627-F798A7E68C95}" type="pres">
      <dgm:prSet presAssocID="{E056096E-7028-469B-B125-D2F0409440C4}" presName="Name10" presStyleLbl="parChTrans1D2" presStyleIdx="0" presStyleCnt="3"/>
      <dgm:spPr/>
      <dgm:t>
        <a:bodyPr/>
        <a:lstStyle/>
        <a:p>
          <a:endParaRPr lang="ru-RU"/>
        </a:p>
      </dgm:t>
    </dgm:pt>
    <dgm:pt modelId="{7A6E8665-CD39-404A-9DBA-AC38EBFD1022}" type="pres">
      <dgm:prSet presAssocID="{2A38796F-5543-4A39-8BFB-0FAB823F2B71}" presName="hierRoot2" presStyleCnt="0"/>
      <dgm:spPr/>
    </dgm:pt>
    <dgm:pt modelId="{82CE8787-6BB2-4D1C-BE8A-4957BF23290A}" type="pres">
      <dgm:prSet presAssocID="{2A38796F-5543-4A39-8BFB-0FAB823F2B71}" presName="composite2" presStyleCnt="0"/>
      <dgm:spPr/>
    </dgm:pt>
    <dgm:pt modelId="{ECC8BC44-F0B3-4A95-A01F-CADB4EB20247}" type="pres">
      <dgm:prSet presAssocID="{2A38796F-5543-4A39-8BFB-0FAB823F2B71}" presName="background2" presStyleLbl="node2" presStyleIdx="0" presStyleCnt="3"/>
      <dgm:spPr/>
    </dgm:pt>
    <dgm:pt modelId="{B22E34DB-83CC-4D9B-BA4C-A0C40F521511}" type="pres">
      <dgm:prSet presAssocID="{2A38796F-5543-4A39-8BFB-0FAB823F2B71}" presName="text2" presStyleLbl="fgAcc2" presStyleIdx="0" presStyleCnt="3" custScaleX="155403" custScaleY="22318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6510CE5-C5B3-4A88-A1C6-D7435D3FFCF8}" type="pres">
      <dgm:prSet presAssocID="{2A38796F-5543-4A39-8BFB-0FAB823F2B71}" presName="hierChild3" presStyleCnt="0"/>
      <dgm:spPr/>
    </dgm:pt>
    <dgm:pt modelId="{F1BC3DA0-6338-4C32-80C2-DADD9E87142F}" type="pres">
      <dgm:prSet presAssocID="{659E065A-3739-43A1-85E9-C0C68A78965D}" presName="Name10" presStyleLbl="parChTrans1D2" presStyleIdx="1" presStyleCnt="3"/>
      <dgm:spPr/>
      <dgm:t>
        <a:bodyPr/>
        <a:lstStyle/>
        <a:p>
          <a:endParaRPr lang="ru-RU"/>
        </a:p>
      </dgm:t>
    </dgm:pt>
    <dgm:pt modelId="{6B822DD0-76C0-43FF-B455-3E1D92557B5D}" type="pres">
      <dgm:prSet presAssocID="{0966E292-4D69-4B96-95F9-EC6E62AB7CDF}" presName="hierRoot2" presStyleCnt="0"/>
      <dgm:spPr/>
    </dgm:pt>
    <dgm:pt modelId="{5B7F6265-5FEE-4A12-8CA0-574E7F3B27BB}" type="pres">
      <dgm:prSet presAssocID="{0966E292-4D69-4B96-95F9-EC6E62AB7CDF}" presName="composite2" presStyleCnt="0"/>
      <dgm:spPr/>
    </dgm:pt>
    <dgm:pt modelId="{355AE3C3-7A71-4260-AEFB-E412EB217716}" type="pres">
      <dgm:prSet presAssocID="{0966E292-4D69-4B96-95F9-EC6E62AB7CDF}" presName="background2" presStyleLbl="node2" presStyleIdx="1" presStyleCnt="3"/>
      <dgm:spPr/>
    </dgm:pt>
    <dgm:pt modelId="{0AB7AE4F-1193-4E84-B492-AD0D186D9FF9}" type="pres">
      <dgm:prSet presAssocID="{0966E292-4D69-4B96-95F9-EC6E62AB7CDF}" presName="text2" presStyleLbl="fgAcc2" presStyleIdx="1" presStyleCnt="3" custScaleX="135192" custScaleY="1671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2A267B1-7BD0-455D-8741-1174EFF7C262}" type="pres">
      <dgm:prSet presAssocID="{0966E292-4D69-4B96-95F9-EC6E62AB7CDF}" presName="hierChild3" presStyleCnt="0"/>
      <dgm:spPr/>
    </dgm:pt>
    <dgm:pt modelId="{C3051358-979D-4613-B476-89A6F32F604F}" type="pres">
      <dgm:prSet presAssocID="{EE16AE0A-D61B-4DD7-9D4F-74EC01731F2A}" presName="Name10" presStyleLbl="parChTrans1D2" presStyleIdx="2" presStyleCnt="3"/>
      <dgm:spPr/>
      <dgm:t>
        <a:bodyPr/>
        <a:lstStyle/>
        <a:p>
          <a:endParaRPr lang="ru-RU"/>
        </a:p>
      </dgm:t>
    </dgm:pt>
    <dgm:pt modelId="{A492D763-1995-4D54-B34C-F0406DBF33BB}" type="pres">
      <dgm:prSet presAssocID="{FB3C2658-40BD-47B4-A627-935ABAAF470C}" presName="hierRoot2" presStyleCnt="0"/>
      <dgm:spPr/>
    </dgm:pt>
    <dgm:pt modelId="{7E2F417F-CC35-4C66-BEFF-6634055B1C19}" type="pres">
      <dgm:prSet presAssocID="{FB3C2658-40BD-47B4-A627-935ABAAF470C}" presName="composite2" presStyleCnt="0"/>
      <dgm:spPr/>
    </dgm:pt>
    <dgm:pt modelId="{48A998E1-C3E8-4A4B-BACD-CD4046366F8A}" type="pres">
      <dgm:prSet presAssocID="{FB3C2658-40BD-47B4-A627-935ABAAF470C}" presName="background2" presStyleLbl="node2" presStyleIdx="2" presStyleCnt="3"/>
      <dgm:spPr/>
    </dgm:pt>
    <dgm:pt modelId="{545E95BC-FD3F-4566-8B07-5516F0A20DD1}" type="pres">
      <dgm:prSet presAssocID="{FB3C2658-40BD-47B4-A627-935ABAAF470C}" presName="text2" presStyleLbl="fgAcc2" presStyleIdx="2" presStyleCnt="3" custScaleX="116525" custScaleY="22509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F46DD4-1338-4099-8EB9-EA22C81DF1AF}" type="pres">
      <dgm:prSet presAssocID="{FB3C2658-40BD-47B4-A627-935ABAAF470C}" presName="hierChild3" presStyleCnt="0"/>
      <dgm:spPr/>
    </dgm:pt>
  </dgm:ptLst>
  <dgm:cxnLst>
    <dgm:cxn modelId="{DC0F9E26-34C5-47A5-93AA-1A4B2D30E811}" srcId="{9A483820-21B5-4C25-AC4E-6A9B28138254}" destId="{0966E292-4D69-4B96-95F9-EC6E62AB7CDF}" srcOrd="1" destOrd="0" parTransId="{659E065A-3739-43A1-85E9-C0C68A78965D}" sibTransId="{2B66CEC1-DE80-469F-86A4-30CE7CB74061}"/>
    <dgm:cxn modelId="{2691B96B-21F8-4393-B1EF-136F367886BB}" type="presOf" srcId="{FB3C2658-40BD-47B4-A627-935ABAAF470C}" destId="{545E95BC-FD3F-4566-8B07-5516F0A20DD1}" srcOrd="0" destOrd="0" presId="urn:microsoft.com/office/officeart/2005/8/layout/hierarchy1"/>
    <dgm:cxn modelId="{2C4EA5AA-56F8-4933-B477-9326C204A372}" type="presOf" srcId="{F8F4C7C1-E402-4521-A564-75638AB60841}" destId="{4FF89667-930A-4CBA-8DF9-971DABF19EA0}" srcOrd="0" destOrd="0" presId="urn:microsoft.com/office/officeart/2005/8/layout/hierarchy1"/>
    <dgm:cxn modelId="{71EC7FE6-2717-4791-B491-689B2B9C29C2}" srcId="{9A483820-21B5-4C25-AC4E-6A9B28138254}" destId="{FB3C2658-40BD-47B4-A627-935ABAAF470C}" srcOrd="2" destOrd="0" parTransId="{EE16AE0A-D61B-4DD7-9D4F-74EC01731F2A}" sibTransId="{8CD2CADE-0D16-4EE2-99A2-4A3B4656431B}"/>
    <dgm:cxn modelId="{F5BAF1FF-29E3-46DB-85EF-D23938D2E0E0}" type="presOf" srcId="{2A38796F-5543-4A39-8BFB-0FAB823F2B71}" destId="{B22E34DB-83CC-4D9B-BA4C-A0C40F521511}" srcOrd="0" destOrd="0" presId="urn:microsoft.com/office/officeart/2005/8/layout/hierarchy1"/>
    <dgm:cxn modelId="{5E0078F2-58ED-4818-8A0A-2195E9BA4501}" srcId="{9A483820-21B5-4C25-AC4E-6A9B28138254}" destId="{2A38796F-5543-4A39-8BFB-0FAB823F2B71}" srcOrd="0" destOrd="0" parTransId="{E056096E-7028-469B-B125-D2F0409440C4}" sibTransId="{D9C22D18-8AA2-4CB0-BD2B-55630DB9492B}"/>
    <dgm:cxn modelId="{5D8CE064-93F0-4D45-99AF-F30661F63040}" type="presOf" srcId="{E056096E-7028-469B-B125-D2F0409440C4}" destId="{AC47882C-B1B1-48C1-8627-F798A7E68C95}" srcOrd="0" destOrd="0" presId="urn:microsoft.com/office/officeart/2005/8/layout/hierarchy1"/>
    <dgm:cxn modelId="{F8A2BE46-CFC7-461C-8958-3EEC3EC92E32}" type="presOf" srcId="{EE16AE0A-D61B-4DD7-9D4F-74EC01731F2A}" destId="{C3051358-979D-4613-B476-89A6F32F604F}" srcOrd="0" destOrd="0" presId="urn:microsoft.com/office/officeart/2005/8/layout/hierarchy1"/>
    <dgm:cxn modelId="{A400079F-AAA2-46C7-AFC1-93264BB104D5}" type="presOf" srcId="{0966E292-4D69-4B96-95F9-EC6E62AB7CDF}" destId="{0AB7AE4F-1193-4E84-B492-AD0D186D9FF9}" srcOrd="0" destOrd="0" presId="urn:microsoft.com/office/officeart/2005/8/layout/hierarchy1"/>
    <dgm:cxn modelId="{E9267C95-FFCB-470B-81AC-500034E6D9AF}" type="presOf" srcId="{9A483820-21B5-4C25-AC4E-6A9B28138254}" destId="{1A926273-7E10-4B5C-815A-A337DC6EC383}" srcOrd="0" destOrd="0" presId="urn:microsoft.com/office/officeart/2005/8/layout/hierarchy1"/>
    <dgm:cxn modelId="{70435ACA-CEA1-4233-A873-A165BD1390CD}" srcId="{F8F4C7C1-E402-4521-A564-75638AB60841}" destId="{9A483820-21B5-4C25-AC4E-6A9B28138254}" srcOrd="0" destOrd="0" parTransId="{7C1F9927-D91C-4403-B939-C81B8BC9FEAF}" sibTransId="{5B422690-CF80-40D1-BC32-8FC1747AAF64}"/>
    <dgm:cxn modelId="{57F874EA-0CAB-407E-9D4C-EDABD756F529}" type="presOf" srcId="{659E065A-3739-43A1-85E9-C0C68A78965D}" destId="{F1BC3DA0-6338-4C32-80C2-DADD9E87142F}" srcOrd="0" destOrd="0" presId="urn:microsoft.com/office/officeart/2005/8/layout/hierarchy1"/>
    <dgm:cxn modelId="{183A3208-C6E3-4677-8240-33C5AC15D0DE}" type="presParOf" srcId="{4FF89667-930A-4CBA-8DF9-971DABF19EA0}" destId="{6DF85358-5332-456F-9C2F-AC75261FDFD5}" srcOrd="0" destOrd="0" presId="urn:microsoft.com/office/officeart/2005/8/layout/hierarchy1"/>
    <dgm:cxn modelId="{DD05CECA-896A-4F19-B78A-78509B8E51E3}" type="presParOf" srcId="{6DF85358-5332-456F-9C2F-AC75261FDFD5}" destId="{D8609C5A-8AD4-450E-A742-94E91142D17F}" srcOrd="0" destOrd="0" presId="urn:microsoft.com/office/officeart/2005/8/layout/hierarchy1"/>
    <dgm:cxn modelId="{611B5559-C51A-482B-9F1A-AA4FA0D841B8}" type="presParOf" srcId="{D8609C5A-8AD4-450E-A742-94E91142D17F}" destId="{69E7BA8E-2C56-4C8C-810B-9145F643E9F8}" srcOrd="0" destOrd="0" presId="urn:microsoft.com/office/officeart/2005/8/layout/hierarchy1"/>
    <dgm:cxn modelId="{438298BE-FE8D-4FDF-8FF5-0AB3E869EA82}" type="presParOf" srcId="{D8609C5A-8AD4-450E-A742-94E91142D17F}" destId="{1A926273-7E10-4B5C-815A-A337DC6EC383}" srcOrd="1" destOrd="0" presId="urn:microsoft.com/office/officeart/2005/8/layout/hierarchy1"/>
    <dgm:cxn modelId="{7436E044-9B10-4C96-8ADB-C01B63188355}" type="presParOf" srcId="{6DF85358-5332-456F-9C2F-AC75261FDFD5}" destId="{2107E6E0-FA9C-41D9-A9E9-BDBF8497FB7F}" srcOrd="1" destOrd="0" presId="urn:microsoft.com/office/officeart/2005/8/layout/hierarchy1"/>
    <dgm:cxn modelId="{644534ED-E7DF-4FA8-8D9C-720F9E549578}" type="presParOf" srcId="{2107E6E0-FA9C-41D9-A9E9-BDBF8497FB7F}" destId="{AC47882C-B1B1-48C1-8627-F798A7E68C95}" srcOrd="0" destOrd="0" presId="urn:microsoft.com/office/officeart/2005/8/layout/hierarchy1"/>
    <dgm:cxn modelId="{46DEE0DA-6EC8-42B3-81FE-D83125667EE5}" type="presParOf" srcId="{2107E6E0-FA9C-41D9-A9E9-BDBF8497FB7F}" destId="{7A6E8665-CD39-404A-9DBA-AC38EBFD1022}" srcOrd="1" destOrd="0" presId="urn:microsoft.com/office/officeart/2005/8/layout/hierarchy1"/>
    <dgm:cxn modelId="{C4392F9F-BD8B-4FCE-84D3-7D4DE60CE222}" type="presParOf" srcId="{7A6E8665-CD39-404A-9DBA-AC38EBFD1022}" destId="{82CE8787-6BB2-4D1C-BE8A-4957BF23290A}" srcOrd="0" destOrd="0" presId="urn:microsoft.com/office/officeart/2005/8/layout/hierarchy1"/>
    <dgm:cxn modelId="{E2894E01-BF5B-481A-80E5-DED025FDF654}" type="presParOf" srcId="{82CE8787-6BB2-4D1C-BE8A-4957BF23290A}" destId="{ECC8BC44-F0B3-4A95-A01F-CADB4EB20247}" srcOrd="0" destOrd="0" presId="urn:microsoft.com/office/officeart/2005/8/layout/hierarchy1"/>
    <dgm:cxn modelId="{BBFFD991-BEF4-48DC-9F0D-45B33F99C2EF}" type="presParOf" srcId="{82CE8787-6BB2-4D1C-BE8A-4957BF23290A}" destId="{B22E34DB-83CC-4D9B-BA4C-A0C40F521511}" srcOrd="1" destOrd="0" presId="urn:microsoft.com/office/officeart/2005/8/layout/hierarchy1"/>
    <dgm:cxn modelId="{5A6663B1-1840-4B9C-A508-82C37203C8B2}" type="presParOf" srcId="{7A6E8665-CD39-404A-9DBA-AC38EBFD1022}" destId="{A6510CE5-C5B3-4A88-A1C6-D7435D3FFCF8}" srcOrd="1" destOrd="0" presId="urn:microsoft.com/office/officeart/2005/8/layout/hierarchy1"/>
    <dgm:cxn modelId="{117E3FD6-5414-4A75-92DF-605CBAB69A78}" type="presParOf" srcId="{2107E6E0-FA9C-41D9-A9E9-BDBF8497FB7F}" destId="{F1BC3DA0-6338-4C32-80C2-DADD9E87142F}" srcOrd="2" destOrd="0" presId="urn:microsoft.com/office/officeart/2005/8/layout/hierarchy1"/>
    <dgm:cxn modelId="{7850EB7D-9FC6-4308-B1F9-482867ADFEB3}" type="presParOf" srcId="{2107E6E0-FA9C-41D9-A9E9-BDBF8497FB7F}" destId="{6B822DD0-76C0-43FF-B455-3E1D92557B5D}" srcOrd="3" destOrd="0" presId="urn:microsoft.com/office/officeart/2005/8/layout/hierarchy1"/>
    <dgm:cxn modelId="{2D2B52D1-192C-45E4-86D2-23DC30CFE375}" type="presParOf" srcId="{6B822DD0-76C0-43FF-B455-3E1D92557B5D}" destId="{5B7F6265-5FEE-4A12-8CA0-574E7F3B27BB}" srcOrd="0" destOrd="0" presId="urn:microsoft.com/office/officeart/2005/8/layout/hierarchy1"/>
    <dgm:cxn modelId="{79BA62E8-1B84-433C-94C9-8CB8AC8D1054}" type="presParOf" srcId="{5B7F6265-5FEE-4A12-8CA0-574E7F3B27BB}" destId="{355AE3C3-7A71-4260-AEFB-E412EB217716}" srcOrd="0" destOrd="0" presId="urn:microsoft.com/office/officeart/2005/8/layout/hierarchy1"/>
    <dgm:cxn modelId="{D6D831B5-8516-4BFF-98ED-A9F1297D8971}" type="presParOf" srcId="{5B7F6265-5FEE-4A12-8CA0-574E7F3B27BB}" destId="{0AB7AE4F-1193-4E84-B492-AD0D186D9FF9}" srcOrd="1" destOrd="0" presId="urn:microsoft.com/office/officeart/2005/8/layout/hierarchy1"/>
    <dgm:cxn modelId="{069C7C9B-AB4B-417A-B5D4-BBE7F0222617}" type="presParOf" srcId="{6B822DD0-76C0-43FF-B455-3E1D92557B5D}" destId="{92A267B1-7BD0-455D-8741-1174EFF7C262}" srcOrd="1" destOrd="0" presId="urn:microsoft.com/office/officeart/2005/8/layout/hierarchy1"/>
    <dgm:cxn modelId="{AEE7D53B-F828-47FA-81BC-E3F1E5180312}" type="presParOf" srcId="{2107E6E0-FA9C-41D9-A9E9-BDBF8497FB7F}" destId="{C3051358-979D-4613-B476-89A6F32F604F}" srcOrd="4" destOrd="0" presId="urn:microsoft.com/office/officeart/2005/8/layout/hierarchy1"/>
    <dgm:cxn modelId="{87593067-B233-4485-B5C6-BBC733B88FCB}" type="presParOf" srcId="{2107E6E0-FA9C-41D9-A9E9-BDBF8497FB7F}" destId="{A492D763-1995-4D54-B34C-F0406DBF33BB}" srcOrd="5" destOrd="0" presId="urn:microsoft.com/office/officeart/2005/8/layout/hierarchy1"/>
    <dgm:cxn modelId="{FF056D30-6A31-4B1F-9768-E5A8529A9AC1}" type="presParOf" srcId="{A492D763-1995-4D54-B34C-F0406DBF33BB}" destId="{7E2F417F-CC35-4C66-BEFF-6634055B1C19}" srcOrd="0" destOrd="0" presId="urn:microsoft.com/office/officeart/2005/8/layout/hierarchy1"/>
    <dgm:cxn modelId="{C0E5A705-55B8-481D-ABC1-288314CDFC52}" type="presParOf" srcId="{7E2F417F-CC35-4C66-BEFF-6634055B1C19}" destId="{48A998E1-C3E8-4A4B-BACD-CD4046366F8A}" srcOrd="0" destOrd="0" presId="urn:microsoft.com/office/officeart/2005/8/layout/hierarchy1"/>
    <dgm:cxn modelId="{B18B8101-BACA-480E-9C68-C54D76173250}" type="presParOf" srcId="{7E2F417F-CC35-4C66-BEFF-6634055B1C19}" destId="{545E95BC-FD3F-4566-8B07-5516F0A20DD1}" srcOrd="1" destOrd="0" presId="urn:microsoft.com/office/officeart/2005/8/layout/hierarchy1"/>
    <dgm:cxn modelId="{BD3D4051-E52C-4799-9B45-41A9AB56EFC3}" type="presParOf" srcId="{A492D763-1995-4D54-B34C-F0406DBF33BB}" destId="{33F46DD4-1338-4099-8EB9-EA22C81DF1A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8AEEE3-5320-4508-B126-C6F902AB566E}" type="doc">
      <dgm:prSet loTypeId="urn:microsoft.com/office/officeart/2005/8/layout/hierarchy2" loCatId="hierarchy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9F515819-2083-4409-9121-E2EF01843348}">
      <dgm:prSet phldrT="[Текст]" custT="1"/>
      <dgm:spPr/>
      <dgm:t>
        <a:bodyPr/>
        <a:lstStyle/>
        <a:p>
          <a:r>
            <a:rPr lang="ru-RU" sz="2000">
              <a:solidFill>
                <a:schemeClr val="tx1"/>
              </a:solidFill>
            </a:rPr>
            <a:t>Местные бюджеты</a:t>
          </a:r>
          <a:endParaRPr lang="ru-RU" sz="2000" dirty="0">
            <a:solidFill>
              <a:schemeClr val="tx1"/>
            </a:solidFill>
          </a:endParaRPr>
        </a:p>
      </dgm:t>
    </dgm:pt>
    <dgm:pt modelId="{CE41F5E3-B5FD-4B54-9696-46FF148AC90D}" type="parTrans" cxnId="{80EF9AC7-B60A-415A-B5C1-BDEAFBD9D887}">
      <dgm:prSet/>
      <dgm:spPr/>
      <dgm:t>
        <a:bodyPr/>
        <a:lstStyle/>
        <a:p>
          <a:endParaRPr lang="ru-RU"/>
        </a:p>
      </dgm:t>
    </dgm:pt>
    <dgm:pt modelId="{EF26A2A9-0DFF-41A3-8093-662522BC70E1}" type="sibTrans" cxnId="{80EF9AC7-B60A-415A-B5C1-BDEAFBD9D887}">
      <dgm:prSet/>
      <dgm:spPr/>
      <dgm:t>
        <a:bodyPr/>
        <a:lstStyle/>
        <a:p>
          <a:endParaRPr lang="ru-RU"/>
        </a:p>
      </dgm:t>
    </dgm:pt>
    <dgm:pt modelId="{99C63BD1-E933-4A63-992A-D7F2ACFA5F33}">
      <dgm:prSet phldrT="[Текст]" custT="1"/>
      <dgm:spPr/>
      <dgm:t>
        <a:bodyPr/>
        <a:lstStyle/>
        <a:p>
          <a:r>
            <a:rPr lang="ru-RU" sz="2000" dirty="0">
              <a:solidFill>
                <a:schemeClr val="tx1"/>
              </a:solidFill>
            </a:rPr>
            <a:t>Бюджеты муниципальных районов</a:t>
          </a:r>
        </a:p>
      </dgm:t>
    </dgm:pt>
    <dgm:pt modelId="{E404A3F3-FF72-4779-83C8-E8C582FAFF8A}" type="parTrans" cxnId="{E5A1F61B-73AE-4F18-A0B9-9A8D2B415140}">
      <dgm:prSet/>
      <dgm:spPr/>
      <dgm:t>
        <a:bodyPr/>
        <a:lstStyle/>
        <a:p>
          <a:endParaRPr lang="ru-RU"/>
        </a:p>
      </dgm:t>
    </dgm:pt>
    <dgm:pt modelId="{09930D88-306F-4437-82B5-DCB4AB078889}" type="sibTrans" cxnId="{E5A1F61B-73AE-4F18-A0B9-9A8D2B415140}">
      <dgm:prSet/>
      <dgm:spPr/>
      <dgm:t>
        <a:bodyPr/>
        <a:lstStyle/>
        <a:p>
          <a:endParaRPr lang="ru-RU"/>
        </a:p>
      </dgm:t>
    </dgm:pt>
    <dgm:pt modelId="{59502353-70ED-456E-B4EE-CAED0B114D0F}">
      <dgm:prSet phldrT="[Текст]" custT="1"/>
      <dgm:spPr/>
      <dgm:t>
        <a:bodyPr/>
        <a:lstStyle/>
        <a:p>
          <a:r>
            <a:rPr lang="ru-RU" sz="2000" dirty="0">
              <a:solidFill>
                <a:schemeClr val="tx1"/>
              </a:solidFill>
            </a:rPr>
            <a:t>Бюджеты городских округов </a:t>
          </a:r>
        </a:p>
      </dgm:t>
    </dgm:pt>
    <dgm:pt modelId="{A980C561-C95F-4982-8B46-94795167A640}" type="parTrans" cxnId="{8EEB9E6C-4112-43FF-AA7F-4F26F8B78C60}">
      <dgm:prSet/>
      <dgm:spPr/>
      <dgm:t>
        <a:bodyPr/>
        <a:lstStyle/>
        <a:p>
          <a:endParaRPr lang="ru-RU"/>
        </a:p>
      </dgm:t>
    </dgm:pt>
    <dgm:pt modelId="{23AE6846-FC09-4E21-87E1-2D7E1BB55324}" type="sibTrans" cxnId="{8EEB9E6C-4112-43FF-AA7F-4F26F8B78C60}">
      <dgm:prSet/>
      <dgm:spPr/>
      <dgm:t>
        <a:bodyPr/>
        <a:lstStyle/>
        <a:p>
          <a:endParaRPr lang="ru-RU"/>
        </a:p>
      </dgm:t>
    </dgm:pt>
    <dgm:pt modelId="{A17D1567-2F8E-4E1C-991B-2E88CD600ED7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Бюджеты внутригородских территорий </a:t>
          </a:r>
          <a:r>
            <a:rPr lang="ru-RU" sz="2000" dirty="0">
              <a:solidFill>
                <a:schemeClr val="tx1"/>
              </a:solidFill>
            </a:rPr>
            <a:t>городов федерального значения</a:t>
          </a:r>
        </a:p>
      </dgm:t>
    </dgm:pt>
    <dgm:pt modelId="{2BAAFF0D-E084-40FE-A2CF-EB40570DA655}" type="parTrans" cxnId="{DA19F452-5610-4F83-82C8-4676BEFF6008}">
      <dgm:prSet/>
      <dgm:spPr/>
      <dgm:t>
        <a:bodyPr/>
        <a:lstStyle/>
        <a:p>
          <a:endParaRPr lang="ru-RU"/>
        </a:p>
      </dgm:t>
    </dgm:pt>
    <dgm:pt modelId="{B4C75614-7178-4465-B4BC-5BC501813705}" type="sibTrans" cxnId="{DA19F452-5610-4F83-82C8-4676BEFF6008}">
      <dgm:prSet/>
      <dgm:spPr/>
      <dgm:t>
        <a:bodyPr/>
        <a:lstStyle/>
        <a:p>
          <a:endParaRPr lang="ru-RU"/>
        </a:p>
      </dgm:t>
    </dgm:pt>
    <dgm:pt modelId="{8120E056-F509-4A42-86A6-DD1C0240DAA3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Бюджеты городских округов </a:t>
          </a:r>
          <a:r>
            <a:rPr lang="ru-RU" sz="2000" dirty="0">
              <a:solidFill>
                <a:schemeClr val="tx1"/>
              </a:solidFill>
            </a:rPr>
            <a:t>с внутригородским делением</a:t>
          </a:r>
        </a:p>
      </dgm:t>
    </dgm:pt>
    <dgm:pt modelId="{0010BAC5-3E40-434B-9BAE-19DCBD9E081F}" type="parTrans" cxnId="{37DB3E25-416D-48C1-B614-DBE57C13F5F4}">
      <dgm:prSet/>
      <dgm:spPr/>
      <dgm:t>
        <a:bodyPr/>
        <a:lstStyle/>
        <a:p>
          <a:endParaRPr lang="ru-RU"/>
        </a:p>
      </dgm:t>
    </dgm:pt>
    <dgm:pt modelId="{A47D35A3-C67B-40CA-99B6-3304F3E12213}" type="sibTrans" cxnId="{37DB3E25-416D-48C1-B614-DBE57C13F5F4}">
      <dgm:prSet/>
      <dgm:spPr/>
      <dgm:t>
        <a:bodyPr/>
        <a:lstStyle/>
        <a:p>
          <a:endParaRPr lang="ru-RU"/>
        </a:p>
      </dgm:t>
    </dgm:pt>
    <dgm:pt modelId="{7BA3D317-CF35-4969-8606-E6161687E0D7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Бюджет внутригородского района</a:t>
          </a:r>
          <a:endParaRPr lang="ru-RU" sz="2000" dirty="0">
            <a:solidFill>
              <a:schemeClr val="tx1"/>
            </a:solidFill>
          </a:endParaRPr>
        </a:p>
      </dgm:t>
    </dgm:pt>
    <dgm:pt modelId="{27D64D77-4C19-49F4-AA62-A13357625E84}" type="parTrans" cxnId="{D89716AF-4959-4EAB-89D5-0E4F8D2C9B4D}">
      <dgm:prSet/>
      <dgm:spPr/>
      <dgm:t>
        <a:bodyPr/>
        <a:lstStyle/>
        <a:p>
          <a:endParaRPr lang="ru-RU"/>
        </a:p>
      </dgm:t>
    </dgm:pt>
    <dgm:pt modelId="{FD72B308-2BFB-48F5-8E73-7CB558F5A522}" type="sibTrans" cxnId="{D89716AF-4959-4EAB-89D5-0E4F8D2C9B4D}">
      <dgm:prSet/>
      <dgm:spPr/>
      <dgm:t>
        <a:bodyPr/>
        <a:lstStyle/>
        <a:p>
          <a:endParaRPr lang="ru-RU"/>
        </a:p>
      </dgm:t>
    </dgm:pt>
    <dgm:pt modelId="{B170E8BE-19F3-4EA6-90AC-F4BB58C0DD52}">
      <dgm:prSet phldrT="[Текст]" custT="1"/>
      <dgm:spPr/>
      <dgm:t>
        <a:bodyPr/>
        <a:lstStyle/>
        <a:p>
          <a:r>
            <a:rPr lang="ru-RU" sz="2000" dirty="0">
              <a:solidFill>
                <a:schemeClr val="tx1"/>
              </a:solidFill>
            </a:rPr>
            <a:t>Бюджеты городских поселений</a:t>
          </a:r>
        </a:p>
      </dgm:t>
    </dgm:pt>
    <dgm:pt modelId="{69C8D089-9B28-43A6-8109-45155C4360E5}" type="parTrans" cxnId="{C3D3AA12-4E9D-4833-91B1-D4FAB6061B3C}">
      <dgm:prSet/>
      <dgm:spPr/>
      <dgm:t>
        <a:bodyPr/>
        <a:lstStyle/>
        <a:p>
          <a:endParaRPr lang="ru-RU"/>
        </a:p>
      </dgm:t>
    </dgm:pt>
    <dgm:pt modelId="{AD0F7739-1E7F-46FB-91CE-5A3A5AB10A06}" type="sibTrans" cxnId="{C3D3AA12-4E9D-4833-91B1-D4FAB6061B3C}">
      <dgm:prSet/>
      <dgm:spPr/>
      <dgm:t>
        <a:bodyPr/>
        <a:lstStyle/>
        <a:p>
          <a:endParaRPr lang="ru-RU"/>
        </a:p>
      </dgm:t>
    </dgm:pt>
    <dgm:pt modelId="{4BED2D13-0928-47E0-B7B9-C36E4EE9DBDA}">
      <dgm:prSet phldrT="[Текст]" custT="1"/>
      <dgm:spPr/>
      <dgm:t>
        <a:bodyPr/>
        <a:lstStyle/>
        <a:p>
          <a:r>
            <a:rPr lang="ru-RU" sz="2000" dirty="0">
              <a:solidFill>
                <a:schemeClr val="tx1"/>
              </a:solidFill>
            </a:rPr>
            <a:t>Бюджеты сельских поселений</a:t>
          </a:r>
        </a:p>
      </dgm:t>
    </dgm:pt>
    <dgm:pt modelId="{DA60D168-88A6-4E3E-AEA9-D4E63C767C44}" type="parTrans" cxnId="{2BE92D14-EA43-4F93-909F-145EF8B1BB40}">
      <dgm:prSet/>
      <dgm:spPr/>
      <dgm:t>
        <a:bodyPr/>
        <a:lstStyle/>
        <a:p>
          <a:endParaRPr lang="ru-RU"/>
        </a:p>
      </dgm:t>
    </dgm:pt>
    <dgm:pt modelId="{7548B179-09CD-4CFF-B257-80D80B52AA3C}" type="sibTrans" cxnId="{2BE92D14-EA43-4F93-909F-145EF8B1BB40}">
      <dgm:prSet/>
      <dgm:spPr/>
      <dgm:t>
        <a:bodyPr/>
        <a:lstStyle/>
        <a:p>
          <a:endParaRPr lang="ru-RU"/>
        </a:p>
      </dgm:t>
    </dgm:pt>
    <dgm:pt modelId="{1C801C34-EAE2-4410-AC3A-29875216BFDC}" type="pres">
      <dgm:prSet presAssocID="{098AEEE3-5320-4508-B126-C6F902AB566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567E16-B6E6-47A9-B56B-814E8DF219DC}" type="pres">
      <dgm:prSet presAssocID="{9F515819-2083-4409-9121-E2EF01843348}" presName="root1" presStyleCnt="0"/>
      <dgm:spPr/>
    </dgm:pt>
    <dgm:pt modelId="{F46D36F6-E33C-45E9-AEFC-E9CE29CAE751}" type="pres">
      <dgm:prSet presAssocID="{9F515819-2083-4409-9121-E2EF01843348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D768DCB-957E-4FB9-9682-322933BCA4B3}" type="pres">
      <dgm:prSet presAssocID="{9F515819-2083-4409-9121-E2EF01843348}" presName="level2hierChild" presStyleCnt="0"/>
      <dgm:spPr/>
    </dgm:pt>
    <dgm:pt modelId="{1B31E531-428F-4DD4-8202-5FB85B3589FA}" type="pres">
      <dgm:prSet presAssocID="{E404A3F3-FF72-4779-83C8-E8C582FAFF8A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32DA7880-B00D-41FD-81A1-61EEEBEE26C1}" type="pres">
      <dgm:prSet presAssocID="{E404A3F3-FF72-4779-83C8-E8C582FAFF8A}" presName="connTx" presStyleLbl="parChTrans1D2" presStyleIdx="0" presStyleCnt="4"/>
      <dgm:spPr/>
      <dgm:t>
        <a:bodyPr/>
        <a:lstStyle/>
        <a:p>
          <a:endParaRPr lang="ru-RU"/>
        </a:p>
      </dgm:t>
    </dgm:pt>
    <dgm:pt modelId="{9B3D7EB0-1E3E-4D13-999D-B4DF2492AB60}" type="pres">
      <dgm:prSet presAssocID="{99C63BD1-E933-4A63-992A-D7F2ACFA5F33}" presName="root2" presStyleCnt="0"/>
      <dgm:spPr/>
    </dgm:pt>
    <dgm:pt modelId="{7EBD0706-7847-4A1A-BDA4-3B2A9629D6D5}" type="pres">
      <dgm:prSet presAssocID="{99C63BD1-E933-4A63-992A-D7F2ACFA5F33}" presName="LevelTwoTextNode" presStyleLbl="node2" presStyleIdx="0" presStyleCnt="4" custScaleX="1192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95D577-DDFA-4FB9-A09E-49B5447E843A}" type="pres">
      <dgm:prSet presAssocID="{99C63BD1-E933-4A63-992A-D7F2ACFA5F33}" presName="level3hierChild" presStyleCnt="0"/>
      <dgm:spPr/>
    </dgm:pt>
    <dgm:pt modelId="{7D4864C2-E5F1-441B-B42B-3EC8B9583CA0}" type="pres">
      <dgm:prSet presAssocID="{DA60D168-88A6-4E3E-AEA9-D4E63C767C44}" presName="conn2-1" presStyleLbl="parChTrans1D3" presStyleIdx="0" presStyleCnt="3"/>
      <dgm:spPr/>
      <dgm:t>
        <a:bodyPr/>
        <a:lstStyle/>
        <a:p>
          <a:endParaRPr lang="ru-RU"/>
        </a:p>
      </dgm:t>
    </dgm:pt>
    <dgm:pt modelId="{4A3EFE61-5B7E-4D20-9284-66B87CB91241}" type="pres">
      <dgm:prSet presAssocID="{DA60D168-88A6-4E3E-AEA9-D4E63C767C44}" presName="connTx" presStyleLbl="parChTrans1D3" presStyleIdx="0" presStyleCnt="3"/>
      <dgm:spPr/>
      <dgm:t>
        <a:bodyPr/>
        <a:lstStyle/>
        <a:p>
          <a:endParaRPr lang="ru-RU"/>
        </a:p>
      </dgm:t>
    </dgm:pt>
    <dgm:pt modelId="{B573187F-91DE-42F7-83E4-63151DD5C4F3}" type="pres">
      <dgm:prSet presAssocID="{4BED2D13-0928-47E0-B7B9-C36E4EE9DBDA}" presName="root2" presStyleCnt="0"/>
      <dgm:spPr/>
    </dgm:pt>
    <dgm:pt modelId="{46F4AA68-5A57-4917-987D-E02324DE8ABE}" type="pres">
      <dgm:prSet presAssocID="{4BED2D13-0928-47E0-B7B9-C36E4EE9DBDA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6FDE1BB-C329-46C4-AEBA-53DE8A4FEC20}" type="pres">
      <dgm:prSet presAssocID="{4BED2D13-0928-47E0-B7B9-C36E4EE9DBDA}" presName="level3hierChild" presStyleCnt="0"/>
      <dgm:spPr/>
    </dgm:pt>
    <dgm:pt modelId="{7206640B-13CF-49D5-8B99-51525A667664}" type="pres">
      <dgm:prSet presAssocID="{69C8D089-9B28-43A6-8109-45155C4360E5}" presName="conn2-1" presStyleLbl="parChTrans1D3" presStyleIdx="1" presStyleCnt="3"/>
      <dgm:spPr/>
      <dgm:t>
        <a:bodyPr/>
        <a:lstStyle/>
        <a:p>
          <a:endParaRPr lang="ru-RU"/>
        </a:p>
      </dgm:t>
    </dgm:pt>
    <dgm:pt modelId="{CB8FF0C4-C222-46F3-B63A-FA789261E3EB}" type="pres">
      <dgm:prSet presAssocID="{69C8D089-9B28-43A6-8109-45155C4360E5}" presName="connTx" presStyleLbl="parChTrans1D3" presStyleIdx="1" presStyleCnt="3"/>
      <dgm:spPr/>
      <dgm:t>
        <a:bodyPr/>
        <a:lstStyle/>
        <a:p>
          <a:endParaRPr lang="ru-RU"/>
        </a:p>
      </dgm:t>
    </dgm:pt>
    <dgm:pt modelId="{B24865C1-7849-490B-8450-6B6B4CCF8F63}" type="pres">
      <dgm:prSet presAssocID="{B170E8BE-19F3-4EA6-90AC-F4BB58C0DD52}" presName="root2" presStyleCnt="0"/>
      <dgm:spPr/>
    </dgm:pt>
    <dgm:pt modelId="{1B2CD24E-F545-4D3A-9EFD-40642946777A}" type="pres">
      <dgm:prSet presAssocID="{B170E8BE-19F3-4EA6-90AC-F4BB58C0DD52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6FBDC44-04BE-405F-940D-5DC4C44DA0FB}" type="pres">
      <dgm:prSet presAssocID="{B170E8BE-19F3-4EA6-90AC-F4BB58C0DD52}" presName="level3hierChild" presStyleCnt="0"/>
      <dgm:spPr/>
    </dgm:pt>
    <dgm:pt modelId="{70C8E9AF-6C25-4B27-B8CE-067DC3908EDF}" type="pres">
      <dgm:prSet presAssocID="{A980C561-C95F-4982-8B46-94795167A640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DEEEAC94-AF27-4CF2-B45C-C15D24AF9741}" type="pres">
      <dgm:prSet presAssocID="{A980C561-C95F-4982-8B46-94795167A640}" presName="connTx" presStyleLbl="parChTrans1D2" presStyleIdx="1" presStyleCnt="4"/>
      <dgm:spPr/>
      <dgm:t>
        <a:bodyPr/>
        <a:lstStyle/>
        <a:p>
          <a:endParaRPr lang="ru-RU"/>
        </a:p>
      </dgm:t>
    </dgm:pt>
    <dgm:pt modelId="{F36BCA4F-7E79-48D9-8D7B-C3A3BE922EB6}" type="pres">
      <dgm:prSet presAssocID="{59502353-70ED-456E-B4EE-CAED0B114D0F}" presName="root2" presStyleCnt="0"/>
      <dgm:spPr/>
    </dgm:pt>
    <dgm:pt modelId="{702E954B-94B7-4D3F-9FBD-09AE99B896EA}" type="pres">
      <dgm:prSet presAssocID="{59502353-70ED-456E-B4EE-CAED0B114D0F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B4BC196-5E54-4D70-81B4-D8DD102785D8}" type="pres">
      <dgm:prSet presAssocID="{59502353-70ED-456E-B4EE-CAED0B114D0F}" presName="level3hierChild" presStyleCnt="0"/>
      <dgm:spPr/>
    </dgm:pt>
    <dgm:pt modelId="{AA760501-30AD-448D-A8CB-3928A25309E1}" type="pres">
      <dgm:prSet presAssocID="{2BAAFF0D-E084-40FE-A2CF-EB40570DA655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DB55892A-0856-44C7-9A2D-44F6A23A6389}" type="pres">
      <dgm:prSet presAssocID="{2BAAFF0D-E084-40FE-A2CF-EB40570DA655}" presName="connTx" presStyleLbl="parChTrans1D2" presStyleIdx="2" presStyleCnt="4"/>
      <dgm:spPr/>
      <dgm:t>
        <a:bodyPr/>
        <a:lstStyle/>
        <a:p>
          <a:endParaRPr lang="ru-RU"/>
        </a:p>
      </dgm:t>
    </dgm:pt>
    <dgm:pt modelId="{9AB4F580-9179-443F-AC22-F35C7DAE293E}" type="pres">
      <dgm:prSet presAssocID="{A17D1567-2F8E-4E1C-991B-2E88CD600ED7}" presName="root2" presStyleCnt="0"/>
      <dgm:spPr/>
    </dgm:pt>
    <dgm:pt modelId="{FA032468-F242-450E-9473-6AD545F1EDC6}" type="pres">
      <dgm:prSet presAssocID="{A17D1567-2F8E-4E1C-991B-2E88CD600ED7}" presName="LevelTwoTextNode" presStyleLbl="node2" presStyleIdx="2" presStyleCnt="4" custScaleX="20152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5AB7D39-4BEF-48CB-BBBB-9E5004AD9880}" type="pres">
      <dgm:prSet presAssocID="{A17D1567-2F8E-4E1C-991B-2E88CD600ED7}" presName="level3hierChild" presStyleCnt="0"/>
      <dgm:spPr/>
    </dgm:pt>
    <dgm:pt modelId="{C1C3F963-203C-4E01-AA32-9795B12259F4}" type="pres">
      <dgm:prSet presAssocID="{0010BAC5-3E40-434B-9BAE-19DCBD9E081F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FE1B6451-300B-4A5C-A43C-E9989B2C4BBB}" type="pres">
      <dgm:prSet presAssocID="{0010BAC5-3E40-434B-9BAE-19DCBD9E081F}" presName="connTx" presStyleLbl="parChTrans1D2" presStyleIdx="3" presStyleCnt="4"/>
      <dgm:spPr/>
      <dgm:t>
        <a:bodyPr/>
        <a:lstStyle/>
        <a:p>
          <a:endParaRPr lang="ru-RU"/>
        </a:p>
      </dgm:t>
    </dgm:pt>
    <dgm:pt modelId="{687646D4-9299-44A2-9AAA-9675E367F193}" type="pres">
      <dgm:prSet presAssocID="{8120E056-F509-4A42-86A6-DD1C0240DAA3}" presName="root2" presStyleCnt="0"/>
      <dgm:spPr/>
    </dgm:pt>
    <dgm:pt modelId="{8A162B5A-10D4-49F8-8B4E-A5B2556AC993}" type="pres">
      <dgm:prSet presAssocID="{8120E056-F509-4A42-86A6-DD1C0240DAA3}" presName="LevelTwoTextNode" presStyleLbl="node2" presStyleIdx="3" presStyleCnt="4" custScaleX="1898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D19664-08D3-4DA5-A2C9-15DBE5388EEB}" type="pres">
      <dgm:prSet presAssocID="{8120E056-F509-4A42-86A6-DD1C0240DAA3}" presName="level3hierChild" presStyleCnt="0"/>
      <dgm:spPr/>
    </dgm:pt>
    <dgm:pt modelId="{E3140572-BD51-4AE7-8FED-377038C24AB8}" type="pres">
      <dgm:prSet presAssocID="{27D64D77-4C19-49F4-AA62-A13357625E84}" presName="conn2-1" presStyleLbl="parChTrans1D3" presStyleIdx="2" presStyleCnt="3"/>
      <dgm:spPr/>
      <dgm:t>
        <a:bodyPr/>
        <a:lstStyle/>
        <a:p>
          <a:endParaRPr lang="ru-RU"/>
        </a:p>
      </dgm:t>
    </dgm:pt>
    <dgm:pt modelId="{C8932C44-D557-4350-9D14-23DE72AAD688}" type="pres">
      <dgm:prSet presAssocID="{27D64D77-4C19-49F4-AA62-A13357625E84}" presName="connTx" presStyleLbl="parChTrans1D3" presStyleIdx="2" presStyleCnt="3"/>
      <dgm:spPr/>
      <dgm:t>
        <a:bodyPr/>
        <a:lstStyle/>
        <a:p>
          <a:endParaRPr lang="ru-RU"/>
        </a:p>
      </dgm:t>
    </dgm:pt>
    <dgm:pt modelId="{61CB6C94-447D-4CE7-843B-E87F77572695}" type="pres">
      <dgm:prSet presAssocID="{7BA3D317-CF35-4969-8606-E6161687E0D7}" presName="root2" presStyleCnt="0"/>
      <dgm:spPr/>
    </dgm:pt>
    <dgm:pt modelId="{F9CEBA87-7A42-450A-BD15-56F4246FEB2D}" type="pres">
      <dgm:prSet presAssocID="{7BA3D317-CF35-4969-8606-E6161687E0D7}" presName="LevelTwoTextNode" presStyleLbl="node3" presStyleIdx="2" presStyleCnt="3" custScaleX="1241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46EA6EA-586A-4389-96C8-EEC137A5170E}" type="pres">
      <dgm:prSet presAssocID="{7BA3D317-CF35-4969-8606-E6161687E0D7}" presName="level3hierChild" presStyleCnt="0"/>
      <dgm:spPr/>
    </dgm:pt>
  </dgm:ptLst>
  <dgm:cxnLst>
    <dgm:cxn modelId="{6F51BB7D-C771-456B-A271-1CA597A44C07}" type="presOf" srcId="{A980C561-C95F-4982-8B46-94795167A640}" destId="{70C8E9AF-6C25-4B27-B8CE-067DC3908EDF}" srcOrd="0" destOrd="0" presId="urn:microsoft.com/office/officeart/2005/8/layout/hierarchy2"/>
    <dgm:cxn modelId="{C5AFE466-7269-4F0E-A6B1-E3E9C5F208E4}" type="presOf" srcId="{7BA3D317-CF35-4969-8606-E6161687E0D7}" destId="{F9CEBA87-7A42-450A-BD15-56F4246FEB2D}" srcOrd="0" destOrd="0" presId="urn:microsoft.com/office/officeart/2005/8/layout/hierarchy2"/>
    <dgm:cxn modelId="{B768C951-9D54-4E74-9E1D-8201E373E2F6}" type="presOf" srcId="{E404A3F3-FF72-4779-83C8-E8C582FAFF8A}" destId="{32DA7880-B00D-41FD-81A1-61EEEBEE26C1}" srcOrd="1" destOrd="0" presId="urn:microsoft.com/office/officeart/2005/8/layout/hierarchy2"/>
    <dgm:cxn modelId="{DDAF21F7-17EC-4077-BC05-42A54A527A11}" type="presOf" srcId="{9F515819-2083-4409-9121-E2EF01843348}" destId="{F46D36F6-E33C-45E9-AEFC-E9CE29CAE751}" srcOrd="0" destOrd="0" presId="urn:microsoft.com/office/officeart/2005/8/layout/hierarchy2"/>
    <dgm:cxn modelId="{DA19F452-5610-4F83-82C8-4676BEFF6008}" srcId="{9F515819-2083-4409-9121-E2EF01843348}" destId="{A17D1567-2F8E-4E1C-991B-2E88CD600ED7}" srcOrd="2" destOrd="0" parTransId="{2BAAFF0D-E084-40FE-A2CF-EB40570DA655}" sibTransId="{B4C75614-7178-4465-B4BC-5BC501813705}"/>
    <dgm:cxn modelId="{C50EA263-5B26-4021-BF10-1786677D7F9E}" type="presOf" srcId="{99C63BD1-E933-4A63-992A-D7F2ACFA5F33}" destId="{7EBD0706-7847-4A1A-BDA4-3B2A9629D6D5}" srcOrd="0" destOrd="0" presId="urn:microsoft.com/office/officeart/2005/8/layout/hierarchy2"/>
    <dgm:cxn modelId="{2BE92D14-EA43-4F93-909F-145EF8B1BB40}" srcId="{99C63BD1-E933-4A63-992A-D7F2ACFA5F33}" destId="{4BED2D13-0928-47E0-B7B9-C36E4EE9DBDA}" srcOrd="0" destOrd="0" parTransId="{DA60D168-88A6-4E3E-AEA9-D4E63C767C44}" sibTransId="{7548B179-09CD-4CFF-B257-80D80B52AA3C}"/>
    <dgm:cxn modelId="{434EBCFA-BFE0-4659-B2E3-C49D8DF819AA}" type="presOf" srcId="{69C8D089-9B28-43A6-8109-45155C4360E5}" destId="{7206640B-13CF-49D5-8B99-51525A667664}" srcOrd="0" destOrd="0" presId="urn:microsoft.com/office/officeart/2005/8/layout/hierarchy2"/>
    <dgm:cxn modelId="{01F0B1CC-4087-4F3A-BDA6-80FFD72A5208}" type="presOf" srcId="{69C8D089-9B28-43A6-8109-45155C4360E5}" destId="{CB8FF0C4-C222-46F3-B63A-FA789261E3EB}" srcOrd="1" destOrd="0" presId="urn:microsoft.com/office/officeart/2005/8/layout/hierarchy2"/>
    <dgm:cxn modelId="{80EF9AC7-B60A-415A-B5C1-BDEAFBD9D887}" srcId="{098AEEE3-5320-4508-B126-C6F902AB566E}" destId="{9F515819-2083-4409-9121-E2EF01843348}" srcOrd="0" destOrd="0" parTransId="{CE41F5E3-B5FD-4B54-9696-46FF148AC90D}" sibTransId="{EF26A2A9-0DFF-41A3-8093-662522BC70E1}"/>
    <dgm:cxn modelId="{71F45368-F3FF-4022-A669-F8FE17EB33AE}" type="presOf" srcId="{2BAAFF0D-E084-40FE-A2CF-EB40570DA655}" destId="{AA760501-30AD-448D-A8CB-3928A25309E1}" srcOrd="0" destOrd="0" presId="urn:microsoft.com/office/officeart/2005/8/layout/hierarchy2"/>
    <dgm:cxn modelId="{D3DD6287-2E87-43E5-B9E6-560BD118085F}" type="presOf" srcId="{A17D1567-2F8E-4E1C-991B-2E88CD600ED7}" destId="{FA032468-F242-450E-9473-6AD545F1EDC6}" srcOrd="0" destOrd="0" presId="urn:microsoft.com/office/officeart/2005/8/layout/hierarchy2"/>
    <dgm:cxn modelId="{09CB2ED4-3767-4C37-BAA6-9E0CBC50BF51}" type="presOf" srcId="{E404A3F3-FF72-4779-83C8-E8C582FAFF8A}" destId="{1B31E531-428F-4DD4-8202-5FB85B3589FA}" srcOrd="0" destOrd="0" presId="urn:microsoft.com/office/officeart/2005/8/layout/hierarchy2"/>
    <dgm:cxn modelId="{3AA5AA50-CE7B-4D2E-A826-C1498A4FD92C}" type="presOf" srcId="{DA60D168-88A6-4E3E-AEA9-D4E63C767C44}" destId="{7D4864C2-E5F1-441B-B42B-3EC8B9583CA0}" srcOrd="0" destOrd="0" presId="urn:microsoft.com/office/officeart/2005/8/layout/hierarchy2"/>
    <dgm:cxn modelId="{3CBBA7A2-3D86-4B20-8C89-B0D75D2C2D7C}" type="presOf" srcId="{2BAAFF0D-E084-40FE-A2CF-EB40570DA655}" destId="{DB55892A-0856-44C7-9A2D-44F6A23A6389}" srcOrd="1" destOrd="0" presId="urn:microsoft.com/office/officeart/2005/8/layout/hierarchy2"/>
    <dgm:cxn modelId="{26BCDA47-8F63-4721-BA9A-A03D681BC6D8}" type="presOf" srcId="{DA60D168-88A6-4E3E-AEA9-D4E63C767C44}" destId="{4A3EFE61-5B7E-4D20-9284-66B87CB91241}" srcOrd="1" destOrd="0" presId="urn:microsoft.com/office/officeart/2005/8/layout/hierarchy2"/>
    <dgm:cxn modelId="{4F6DCE43-A7CF-423C-9B66-1EBC09DA04DF}" type="presOf" srcId="{4BED2D13-0928-47E0-B7B9-C36E4EE9DBDA}" destId="{46F4AA68-5A57-4917-987D-E02324DE8ABE}" srcOrd="0" destOrd="0" presId="urn:microsoft.com/office/officeart/2005/8/layout/hierarchy2"/>
    <dgm:cxn modelId="{D2101DA3-33B4-41F8-AA53-E955E87854ED}" type="presOf" srcId="{B170E8BE-19F3-4EA6-90AC-F4BB58C0DD52}" destId="{1B2CD24E-F545-4D3A-9EFD-40642946777A}" srcOrd="0" destOrd="0" presId="urn:microsoft.com/office/officeart/2005/8/layout/hierarchy2"/>
    <dgm:cxn modelId="{E07EE827-7C62-4F3B-9563-DEC7B9F91521}" type="presOf" srcId="{8120E056-F509-4A42-86A6-DD1C0240DAA3}" destId="{8A162B5A-10D4-49F8-8B4E-A5B2556AC993}" srcOrd="0" destOrd="0" presId="urn:microsoft.com/office/officeart/2005/8/layout/hierarchy2"/>
    <dgm:cxn modelId="{37DB3E25-416D-48C1-B614-DBE57C13F5F4}" srcId="{9F515819-2083-4409-9121-E2EF01843348}" destId="{8120E056-F509-4A42-86A6-DD1C0240DAA3}" srcOrd="3" destOrd="0" parTransId="{0010BAC5-3E40-434B-9BAE-19DCBD9E081F}" sibTransId="{A47D35A3-C67B-40CA-99B6-3304F3E12213}"/>
    <dgm:cxn modelId="{E5A1F61B-73AE-4F18-A0B9-9A8D2B415140}" srcId="{9F515819-2083-4409-9121-E2EF01843348}" destId="{99C63BD1-E933-4A63-992A-D7F2ACFA5F33}" srcOrd="0" destOrd="0" parTransId="{E404A3F3-FF72-4779-83C8-E8C582FAFF8A}" sibTransId="{09930D88-306F-4437-82B5-DCB4AB078889}"/>
    <dgm:cxn modelId="{D89716AF-4959-4EAB-89D5-0E4F8D2C9B4D}" srcId="{8120E056-F509-4A42-86A6-DD1C0240DAA3}" destId="{7BA3D317-CF35-4969-8606-E6161687E0D7}" srcOrd="0" destOrd="0" parTransId="{27D64D77-4C19-49F4-AA62-A13357625E84}" sibTransId="{FD72B308-2BFB-48F5-8E73-7CB558F5A522}"/>
    <dgm:cxn modelId="{C40BF6D9-1253-4778-8790-C65A232706D0}" type="presOf" srcId="{098AEEE3-5320-4508-B126-C6F902AB566E}" destId="{1C801C34-EAE2-4410-AC3A-29875216BFDC}" srcOrd="0" destOrd="0" presId="urn:microsoft.com/office/officeart/2005/8/layout/hierarchy2"/>
    <dgm:cxn modelId="{C3D3AA12-4E9D-4833-91B1-D4FAB6061B3C}" srcId="{99C63BD1-E933-4A63-992A-D7F2ACFA5F33}" destId="{B170E8BE-19F3-4EA6-90AC-F4BB58C0DD52}" srcOrd="1" destOrd="0" parTransId="{69C8D089-9B28-43A6-8109-45155C4360E5}" sibTransId="{AD0F7739-1E7F-46FB-91CE-5A3A5AB10A06}"/>
    <dgm:cxn modelId="{46D429C1-1D70-4351-8AB6-107F901B38A4}" type="presOf" srcId="{0010BAC5-3E40-434B-9BAE-19DCBD9E081F}" destId="{FE1B6451-300B-4A5C-A43C-E9989B2C4BBB}" srcOrd="1" destOrd="0" presId="urn:microsoft.com/office/officeart/2005/8/layout/hierarchy2"/>
    <dgm:cxn modelId="{FEDE5477-15D9-4DD7-B9C8-F19F4B564BDE}" type="presOf" srcId="{27D64D77-4C19-49F4-AA62-A13357625E84}" destId="{C8932C44-D557-4350-9D14-23DE72AAD688}" srcOrd="1" destOrd="0" presId="urn:microsoft.com/office/officeart/2005/8/layout/hierarchy2"/>
    <dgm:cxn modelId="{8EEB9E6C-4112-43FF-AA7F-4F26F8B78C60}" srcId="{9F515819-2083-4409-9121-E2EF01843348}" destId="{59502353-70ED-456E-B4EE-CAED0B114D0F}" srcOrd="1" destOrd="0" parTransId="{A980C561-C95F-4982-8B46-94795167A640}" sibTransId="{23AE6846-FC09-4E21-87E1-2D7E1BB55324}"/>
    <dgm:cxn modelId="{FE826E6F-42F0-4299-A2FE-36006358367E}" type="presOf" srcId="{0010BAC5-3E40-434B-9BAE-19DCBD9E081F}" destId="{C1C3F963-203C-4E01-AA32-9795B12259F4}" srcOrd="0" destOrd="0" presId="urn:microsoft.com/office/officeart/2005/8/layout/hierarchy2"/>
    <dgm:cxn modelId="{E8206309-A85D-44E1-8382-A7D3B08E5694}" type="presOf" srcId="{A980C561-C95F-4982-8B46-94795167A640}" destId="{DEEEAC94-AF27-4CF2-B45C-C15D24AF9741}" srcOrd="1" destOrd="0" presId="urn:microsoft.com/office/officeart/2005/8/layout/hierarchy2"/>
    <dgm:cxn modelId="{FBAB9648-BBCE-4551-9BAE-B6641ED71B24}" type="presOf" srcId="{59502353-70ED-456E-B4EE-CAED0B114D0F}" destId="{702E954B-94B7-4D3F-9FBD-09AE99B896EA}" srcOrd="0" destOrd="0" presId="urn:microsoft.com/office/officeart/2005/8/layout/hierarchy2"/>
    <dgm:cxn modelId="{2E9067AB-7C10-4EB0-BAA7-20061568485C}" type="presOf" srcId="{27D64D77-4C19-49F4-AA62-A13357625E84}" destId="{E3140572-BD51-4AE7-8FED-377038C24AB8}" srcOrd="0" destOrd="0" presId="urn:microsoft.com/office/officeart/2005/8/layout/hierarchy2"/>
    <dgm:cxn modelId="{541FFE40-A1A3-4828-80CA-463DF9A66A86}" type="presParOf" srcId="{1C801C34-EAE2-4410-AC3A-29875216BFDC}" destId="{F7567E16-B6E6-47A9-B56B-814E8DF219DC}" srcOrd="0" destOrd="0" presId="urn:microsoft.com/office/officeart/2005/8/layout/hierarchy2"/>
    <dgm:cxn modelId="{5662E890-DED2-4BE3-834F-A05CD782C138}" type="presParOf" srcId="{F7567E16-B6E6-47A9-B56B-814E8DF219DC}" destId="{F46D36F6-E33C-45E9-AEFC-E9CE29CAE751}" srcOrd="0" destOrd="0" presId="urn:microsoft.com/office/officeart/2005/8/layout/hierarchy2"/>
    <dgm:cxn modelId="{AC6F09BA-05CD-4133-82E1-DAF5E8EA962D}" type="presParOf" srcId="{F7567E16-B6E6-47A9-B56B-814E8DF219DC}" destId="{2D768DCB-957E-4FB9-9682-322933BCA4B3}" srcOrd="1" destOrd="0" presId="urn:microsoft.com/office/officeart/2005/8/layout/hierarchy2"/>
    <dgm:cxn modelId="{F5B868E8-D4C0-4923-A6ED-9BF9E10B502B}" type="presParOf" srcId="{2D768DCB-957E-4FB9-9682-322933BCA4B3}" destId="{1B31E531-428F-4DD4-8202-5FB85B3589FA}" srcOrd="0" destOrd="0" presId="urn:microsoft.com/office/officeart/2005/8/layout/hierarchy2"/>
    <dgm:cxn modelId="{A0754A6C-A362-4D00-A997-C823508CD847}" type="presParOf" srcId="{1B31E531-428F-4DD4-8202-5FB85B3589FA}" destId="{32DA7880-B00D-41FD-81A1-61EEEBEE26C1}" srcOrd="0" destOrd="0" presId="urn:microsoft.com/office/officeart/2005/8/layout/hierarchy2"/>
    <dgm:cxn modelId="{DB0C2B9A-C5FD-4C4B-AD09-01D2D3828443}" type="presParOf" srcId="{2D768DCB-957E-4FB9-9682-322933BCA4B3}" destId="{9B3D7EB0-1E3E-4D13-999D-B4DF2492AB60}" srcOrd="1" destOrd="0" presId="urn:microsoft.com/office/officeart/2005/8/layout/hierarchy2"/>
    <dgm:cxn modelId="{8AEB6DDA-D548-44D0-B0CC-861286BBCD38}" type="presParOf" srcId="{9B3D7EB0-1E3E-4D13-999D-B4DF2492AB60}" destId="{7EBD0706-7847-4A1A-BDA4-3B2A9629D6D5}" srcOrd="0" destOrd="0" presId="urn:microsoft.com/office/officeart/2005/8/layout/hierarchy2"/>
    <dgm:cxn modelId="{826AF227-6E17-4422-9E29-B58C5EDAEBDC}" type="presParOf" srcId="{9B3D7EB0-1E3E-4D13-999D-B4DF2492AB60}" destId="{8F95D577-DDFA-4FB9-A09E-49B5447E843A}" srcOrd="1" destOrd="0" presId="urn:microsoft.com/office/officeart/2005/8/layout/hierarchy2"/>
    <dgm:cxn modelId="{E645ACA6-6BDA-4A41-B9E7-9B071C00B77F}" type="presParOf" srcId="{8F95D577-DDFA-4FB9-A09E-49B5447E843A}" destId="{7D4864C2-E5F1-441B-B42B-3EC8B9583CA0}" srcOrd="0" destOrd="0" presId="urn:microsoft.com/office/officeart/2005/8/layout/hierarchy2"/>
    <dgm:cxn modelId="{CA2B56E5-5C7B-4DA2-8D8A-37C43E97E178}" type="presParOf" srcId="{7D4864C2-E5F1-441B-B42B-3EC8B9583CA0}" destId="{4A3EFE61-5B7E-4D20-9284-66B87CB91241}" srcOrd="0" destOrd="0" presId="urn:microsoft.com/office/officeart/2005/8/layout/hierarchy2"/>
    <dgm:cxn modelId="{F14101F6-12F2-446B-AA13-68234DC5C0BA}" type="presParOf" srcId="{8F95D577-DDFA-4FB9-A09E-49B5447E843A}" destId="{B573187F-91DE-42F7-83E4-63151DD5C4F3}" srcOrd="1" destOrd="0" presId="urn:microsoft.com/office/officeart/2005/8/layout/hierarchy2"/>
    <dgm:cxn modelId="{73DBE521-95FF-4269-B772-69530AE0EE9B}" type="presParOf" srcId="{B573187F-91DE-42F7-83E4-63151DD5C4F3}" destId="{46F4AA68-5A57-4917-987D-E02324DE8ABE}" srcOrd="0" destOrd="0" presId="urn:microsoft.com/office/officeart/2005/8/layout/hierarchy2"/>
    <dgm:cxn modelId="{5CFB4E94-D1D7-4906-B692-0D300C96D7F6}" type="presParOf" srcId="{B573187F-91DE-42F7-83E4-63151DD5C4F3}" destId="{36FDE1BB-C329-46C4-AEBA-53DE8A4FEC20}" srcOrd="1" destOrd="0" presId="urn:microsoft.com/office/officeart/2005/8/layout/hierarchy2"/>
    <dgm:cxn modelId="{9648E01E-FA5B-430F-BA01-E10EAF176D60}" type="presParOf" srcId="{8F95D577-DDFA-4FB9-A09E-49B5447E843A}" destId="{7206640B-13CF-49D5-8B99-51525A667664}" srcOrd="2" destOrd="0" presId="urn:microsoft.com/office/officeart/2005/8/layout/hierarchy2"/>
    <dgm:cxn modelId="{549F2253-6B8C-4ADF-9A3A-6282137BB6E2}" type="presParOf" srcId="{7206640B-13CF-49D5-8B99-51525A667664}" destId="{CB8FF0C4-C222-46F3-B63A-FA789261E3EB}" srcOrd="0" destOrd="0" presId="urn:microsoft.com/office/officeart/2005/8/layout/hierarchy2"/>
    <dgm:cxn modelId="{C060007C-6FF5-445E-A0CF-BB1458D8A19D}" type="presParOf" srcId="{8F95D577-DDFA-4FB9-A09E-49B5447E843A}" destId="{B24865C1-7849-490B-8450-6B6B4CCF8F63}" srcOrd="3" destOrd="0" presId="urn:microsoft.com/office/officeart/2005/8/layout/hierarchy2"/>
    <dgm:cxn modelId="{E4B66EEF-942C-4D67-AC14-176D3E0D7C80}" type="presParOf" srcId="{B24865C1-7849-490B-8450-6B6B4CCF8F63}" destId="{1B2CD24E-F545-4D3A-9EFD-40642946777A}" srcOrd="0" destOrd="0" presId="urn:microsoft.com/office/officeart/2005/8/layout/hierarchy2"/>
    <dgm:cxn modelId="{23BE56DA-041C-4F96-8713-97FA4F54E702}" type="presParOf" srcId="{B24865C1-7849-490B-8450-6B6B4CCF8F63}" destId="{86FBDC44-04BE-405F-940D-5DC4C44DA0FB}" srcOrd="1" destOrd="0" presId="urn:microsoft.com/office/officeart/2005/8/layout/hierarchy2"/>
    <dgm:cxn modelId="{371CDE7F-AEF8-4697-9A12-97B56CE41CE4}" type="presParOf" srcId="{2D768DCB-957E-4FB9-9682-322933BCA4B3}" destId="{70C8E9AF-6C25-4B27-B8CE-067DC3908EDF}" srcOrd="2" destOrd="0" presId="urn:microsoft.com/office/officeart/2005/8/layout/hierarchy2"/>
    <dgm:cxn modelId="{90CCC4FF-721F-4439-9FC1-F01788CD9466}" type="presParOf" srcId="{70C8E9AF-6C25-4B27-B8CE-067DC3908EDF}" destId="{DEEEAC94-AF27-4CF2-B45C-C15D24AF9741}" srcOrd="0" destOrd="0" presId="urn:microsoft.com/office/officeart/2005/8/layout/hierarchy2"/>
    <dgm:cxn modelId="{59CC4310-D2A3-42DA-AB1F-33751F95FD82}" type="presParOf" srcId="{2D768DCB-957E-4FB9-9682-322933BCA4B3}" destId="{F36BCA4F-7E79-48D9-8D7B-C3A3BE922EB6}" srcOrd="3" destOrd="0" presId="urn:microsoft.com/office/officeart/2005/8/layout/hierarchy2"/>
    <dgm:cxn modelId="{BA1D7EDA-AD76-4465-8FF9-DC731686B47F}" type="presParOf" srcId="{F36BCA4F-7E79-48D9-8D7B-C3A3BE922EB6}" destId="{702E954B-94B7-4D3F-9FBD-09AE99B896EA}" srcOrd="0" destOrd="0" presId="urn:microsoft.com/office/officeart/2005/8/layout/hierarchy2"/>
    <dgm:cxn modelId="{046051F7-8B41-4761-B9CA-E1AAEBE6AFD7}" type="presParOf" srcId="{F36BCA4F-7E79-48D9-8D7B-C3A3BE922EB6}" destId="{AB4BC196-5E54-4D70-81B4-D8DD102785D8}" srcOrd="1" destOrd="0" presId="urn:microsoft.com/office/officeart/2005/8/layout/hierarchy2"/>
    <dgm:cxn modelId="{E24554C8-2777-4BED-9A5B-2046D8F3E186}" type="presParOf" srcId="{2D768DCB-957E-4FB9-9682-322933BCA4B3}" destId="{AA760501-30AD-448D-A8CB-3928A25309E1}" srcOrd="4" destOrd="0" presId="urn:microsoft.com/office/officeart/2005/8/layout/hierarchy2"/>
    <dgm:cxn modelId="{16565213-E550-42C6-8A05-965FDF7008B1}" type="presParOf" srcId="{AA760501-30AD-448D-A8CB-3928A25309E1}" destId="{DB55892A-0856-44C7-9A2D-44F6A23A6389}" srcOrd="0" destOrd="0" presId="urn:microsoft.com/office/officeart/2005/8/layout/hierarchy2"/>
    <dgm:cxn modelId="{D0994EC1-792F-4401-A003-DC73B54AED96}" type="presParOf" srcId="{2D768DCB-957E-4FB9-9682-322933BCA4B3}" destId="{9AB4F580-9179-443F-AC22-F35C7DAE293E}" srcOrd="5" destOrd="0" presId="urn:microsoft.com/office/officeart/2005/8/layout/hierarchy2"/>
    <dgm:cxn modelId="{816A6633-B09B-4F0B-86D8-4A15DE222DCE}" type="presParOf" srcId="{9AB4F580-9179-443F-AC22-F35C7DAE293E}" destId="{FA032468-F242-450E-9473-6AD545F1EDC6}" srcOrd="0" destOrd="0" presId="urn:microsoft.com/office/officeart/2005/8/layout/hierarchy2"/>
    <dgm:cxn modelId="{02F47247-B5AA-42FB-8F13-FEC93C591334}" type="presParOf" srcId="{9AB4F580-9179-443F-AC22-F35C7DAE293E}" destId="{95AB7D39-4BEF-48CB-BBBB-9E5004AD9880}" srcOrd="1" destOrd="0" presId="urn:microsoft.com/office/officeart/2005/8/layout/hierarchy2"/>
    <dgm:cxn modelId="{6BAA25AB-E486-4F22-8C84-C1B6F5B05022}" type="presParOf" srcId="{2D768DCB-957E-4FB9-9682-322933BCA4B3}" destId="{C1C3F963-203C-4E01-AA32-9795B12259F4}" srcOrd="6" destOrd="0" presId="urn:microsoft.com/office/officeart/2005/8/layout/hierarchy2"/>
    <dgm:cxn modelId="{B4E9B6A5-A019-4B1C-AE59-83DA73C28925}" type="presParOf" srcId="{C1C3F963-203C-4E01-AA32-9795B12259F4}" destId="{FE1B6451-300B-4A5C-A43C-E9989B2C4BBB}" srcOrd="0" destOrd="0" presId="urn:microsoft.com/office/officeart/2005/8/layout/hierarchy2"/>
    <dgm:cxn modelId="{A579268A-8E77-42F9-B4B3-4DBA4C25775D}" type="presParOf" srcId="{2D768DCB-957E-4FB9-9682-322933BCA4B3}" destId="{687646D4-9299-44A2-9AAA-9675E367F193}" srcOrd="7" destOrd="0" presId="urn:microsoft.com/office/officeart/2005/8/layout/hierarchy2"/>
    <dgm:cxn modelId="{14AE198B-B33A-4043-9789-10739ABD8B29}" type="presParOf" srcId="{687646D4-9299-44A2-9AAA-9675E367F193}" destId="{8A162B5A-10D4-49F8-8B4E-A5B2556AC993}" srcOrd="0" destOrd="0" presId="urn:microsoft.com/office/officeart/2005/8/layout/hierarchy2"/>
    <dgm:cxn modelId="{A795EB1C-1B60-4B02-9F8C-E27233BB13C1}" type="presParOf" srcId="{687646D4-9299-44A2-9AAA-9675E367F193}" destId="{45D19664-08D3-4DA5-A2C9-15DBE5388EEB}" srcOrd="1" destOrd="0" presId="urn:microsoft.com/office/officeart/2005/8/layout/hierarchy2"/>
    <dgm:cxn modelId="{A92DB2EA-DDA2-4F6F-9AC6-BA7BBB8C9CF3}" type="presParOf" srcId="{45D19664-08D3-4DA5-A2C9-15DBE5388EEB}" destId="{E3140572-BD51-4AE7-8FED-377038C24AB8}" srcOrd="0" destOrd="0" presId="urn:microsoft.com/office/officeart/2005/8/layout/hierarchy2"/>
    <dgm:cxn modelId="{8DB077AB-709E-4E82-B5BC-90E6555530F0}" type="presParOf" srcId="{E3140572-BD51-4AE7-8FED-377038C24AB8}" destId="{C8932C44-D557-4350-9D14-23DE72AAD688}" srcOrd="0" destOrd="0" presId="urn:microsoft.com/office/officeart/2005/8/layout/hierarchy2"/>
    <dgm:cxn modelId="{FE634E60-3818-4E04-A5E0-2AA916C7019A}" type="presParOf" srcId="{45D19664-08D3-4DA5-A2C9-15DBE5388EEB}" destId="{61CB6C94-447D-4CE7-843B-E87F77572695}" srcOrd="1" destOrd="0" presId="urn:microsoft.com/office/officeart/2005/8/layout/hierarchy2"/>
    <dgm:cxn modelId="{BC5248AB-2E51-43B0-AA1D-3DDCEA534ECA}" type="presParOf" srcId="{61CB6C94-447D-4CE7-843B-E87F77572695}" destId="{F9CEBA87-7A42-450A-BD15-56F4246FEB2D}" srcOrd="0" destOrd="0" presId="urn:microsoft.com/office/officeart/2005/8/layout/hierarchy2"/>
    <dgm:cxn modelId="{683E1152-4F81-4619-9EE7-CE742E5619F9}" type="presParOf" srcId="{61CB6C94-447D-4CE7-843B-E87F77572695}" destId="{546EA6EA-586A-4389-96C8-EEC137A5170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52CF4C2-32D7-4AF9-B28A-C36F3C9266AE}" type="doc">
      <dgm:prSet loTypeId="urn:microsoft.com/office/officeart/2005/8/layout/vList2" loCatId="list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BE4005B0-8836-47DF-AF47-EA4B2EAC41C4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обеспечение населения бюджетными услугами отраслей социальной сферы</a:t>
          </a:r>
        </a:p>
      </dgm:t>
    </dgm:pt>
    <dgm:pt modelId="{2AC84E38-DC3F-4178-8ABF-1CAE31614387}" type="parTrans" cxnId="{FA2C1E05-ECD3-4BD6-8174-64BA834C74D6}">
      <dgm:prSet/>
      <dgm:spPr/>
      <dgm:t>
        <a:bodyPr/>
        <a:lstStyle/>
        <a:p>
          <a:endParaRPr lang="ru-RU"/>
        </a:p>
      </dgm:t>
    </dgm:pt>
    <dgm:pt modelId="{45AD6953-6212-417A-8A2D-D27E6C4F5F5C}" type="sibTrans" cxnId="{FA2C1E05-ECD3-4BD6-8174-64BA834C74D6}">
      <dgm:prSet/>
      <dgm:spPr/>
      <dgm:t>
        <a:bodyPr/>
        <a:lstStyle/>
        <a:p>
          <a:endParaRPr lang="ru-RU"/>
        </a:p>
      </dgm:t>
    </dgm:pt>
    <dgm:pt modelId="{F0AE6F17-A968-4056-A5D7-F634BE79CF64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обеспечение социальной и экономической  стабильности МО город Краснодар</a:t>
          </a:r>
        </a:p>
      </dgm:t>
    </dgm:pt>
    <dgm:pt modelId="{785987AA-D8BB-4DDC-A081-5C107C21C08C}" type="parTrans" cxnId="{4FDE785B-EEDF-45E2-867E-5081FB8D7E61}">
      <dgm:prSet/>
      <dgm:spPr/>
      <dgm:t>
        <a:bodyPr/>
        <a:lstStyle/>
        <a:p>
          <a:endParaRPr lang="ru-RU"/>
        </a:p>
      </dgm:t>
    </dgm:pt>
    <dgm:pt modelId="{7B65CC6B-7BA6-487E-8279-9B6ECC1926F4}" type="sibTrans" cxnId="{4FDE785B-EEDF-45E2-867E-5081FB8D7E61}">
      <dgm:prSet/>
      <dgm:spPr/>
      <dgm:t>
        <a:bodyPr/>
        <a:lstStyle/>
        <a:p>
          <a:endParaRPr lang="ru-RU"/>
        </a:p>
      </dgm:t>
    </dgm:pt>
    <dgm:pt modelId="{CA978D41-DAF6-44DD-9B94-377ADBBEC819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обеспечение устойчивости и сбалансированности местного бюджета</a:t>
          </a:r>
        </a:p>
      </dgm:t>
    </dgm:pt>
    <dgm:pt modelId="{962F20BE-268E-4342-850A-6E751EB02007}" type="parTrans" cxnId="{ADFEF559-1208-477F-95C9-840109A52C35}">
      <dgm:prSet/>
      <dgm:spPr/>
      <dgm:t>
        <a:bodyPr/>
        <a:lstStyle/>
        <a:p>
          <a:endParaRPr lang="ru-RU"/>
        </a:p>
      </dgm:t>
    </dgm:pt>
    <dgm:pt modelId="{33FD4611-0A0C-4AFD-ACCD-68B32B373337}" type="sibTrans" cxnId="{ADFEF559-1208-477F-95C9-840109A52C35}">
      <dgm:prSet/>
      <dgm:spPr/>
      <dgm:t>
        <a:bodyPr/>
        <a:lstStyle/>
        <a:p>
          <a:endParaRPr lang="ru-RU"/>
        </a:p>
      </dgm:t>
    </dgm:pt>
    <dgm:pt modelId="{C3AC7988-4856-4E63-9E4E-257A54DB8050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формирование и гарантированное исполнение расходов, исходя из приоритетных направлений расходования средств и поступления доходов</a:t>
          </a:r>
        </a:p>
      </dgm:t>
    </dgm:pt>
    <dgm:pt modelId="{2378F620-28F2-4C0E-BF27-A38FA8EB7845}" type="parTrans" cxnId="{CF1A8F8D-25DB-4636-B4A4-F6F8DDE15905}">
      <dgm:prSet/>
      <dgm:spPr/>
      <dgm:t>
        <a:bodyPr/>
        <a:lstStyle/>
        <a:p>
          <a:endParaRPr lang="ru-RU"/>
        </a:p>
      </dgm:t>
    </dgm:pt>
    <dgm:pt modelId="{93876C6F-D08D-47A3-B990-93265B4196D9}" type="sibTrans" cxnId="{CF1A8F8D-25DB-4636-B4A4-F6F8DDE15905}">
      <dgm:prSet/>
      <dgm:spPr/>
      <dgm:t>
        <a:bodyPr/>
        <a:lstStyle/>
        <a:p>
          <a:endParaRPr lang="ru-RU"/>
        </a:p>
      </dgm:t>
    </dgm:pt>
    <dgm:pt modelId="{A7179A9A-B478-40FC-B7B7-E99D4BB43601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гарантированное поэтапное повышение оплаты труда в бюджетном секторе экономике</a:t>
          </a:r>
        </a:p>
      </dgm:t>
    </dgm:pt>
    <dgm:pt modelId="{422C35AD-663B-41C0-A6BA-C9E40A92101A}" type="parTrans" cxnId="{7D077EC9-7646-47C5-997F-1AFE7A37EFA6}">
      <dgm:prSet/>
      <dgm:spPr/>
      <dgm:t>
        <a:bodyPr/>
        <a:lstStyle/>
        <a:p>
          <a:endParaRPr lang="ru-RU"/>
        </a:p>
      </dgm:t>
    </dgm:pt>
    <dgm:pt modelId="{B976167E-53CA-430D-B2FE-0E3D5F41A69C}" type="sibTrans" cxnId="{7D077EC9-7646-47C5-997F-1AFE7A37EFA6}">
      <dgm:prSet/>
      <dgm:spPr/>
      <dgm:t>
        <a:bodyPr/>
        <a:lstStyle/>
        <a:p>
          <a:endParaRPr lang="ru-RU"/>
        </a:p>
      </dgm:t>
    </dgm:pt>
    <dgm:pt modelId="{D3B1B344-36F8-4A57-A4EC-EB14662359BC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реализация политики, направленной на  прозрачность и открытость бюджетного процесса</a:t>
          </a:r>
        </a:p>
      </dgm:t>
    </dgm:pt>
    <dgm:pt modelId="{317131CB-0D61-4E77-AE0E-D2C55189666E}" type="parTrans" cxnId="{050E1F78-D901-4BFA-A3AF-B3E70EADEBE5}">
      <dgm:prSet/>
      <dgm:spPr/>
      <dgm:t>
        <a:bodyPr/>
        <a:lstStyle/>
        <a:p>
          <a:endParaRPr lang="ru-RU"/>
        </a:p>
      </dgm:t>
    </dgm:pt>
    <dgm:pt modelId="{972264F4-9A8F-4EF8-B2A5-45617EEC0DFD}" type="sibTrans" cxnId="{050E1F78-D901-4BFA-A3AF-B3E70EADEBE5}">
      <dgm:prSet/>
      <dgm:spPr/>
      <dgm:t>
        <a:bodyPr/>
        <a:lstStyle/>
        <a:p>
          <a:endParaRPr lang="ru-RU"/>
        </a:p>
      </dgm:t>
    </dgm:pt>
    <dgm:pt modelId="{4C76E938-2B25-4B72-AC40-FFDE216C2498}" type="pres">
      <dgm:prSet presAssocID="{F52CF4C2-32D7-4AF9-B28A-C36F3C9266A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5AB714-310E-4F47-85E3-68D57FB14016}" type="pres">
      <dgm:prSet presAssocID="{BE4005B0-8836-47DF-AF47-EA4B2EAC41C4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57186D-185F-4ACB-BB6C-B98A5FAD5F2F}" type="pres">
      <dgm:prSet presAssocID="{45AD6953-6212-417A-8A2D-D27E6C4F5F5C}" presName="spacer" presStyleCnt="0"/>
      <dgm:spPr/>
    </dgm:pt>
    <dgm:pt modelId="{77AB9F6B-6801-4C29-B29B-4446172BC8E7}" type="pres">
      <dgm:prSet presAssocID="{F0AE6F17-A968-4056-A5D7-F634BE79CF64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168895-27E9-465E-93EE-5268DD10DB65}" type="pres">
      <dgm:prSet presAssocID="{7B65CC6B-7BA6-487E-8279-9B6ECC1926F4}" presName="spacer" presStyleCnt="0"/>
      <dgm:spPr/>
    </dgm:pt>
    <dgm:pt modelId="{91574ADE-3B28-4E3D-995C-D76EBBDC674B}" type="pres">
      <dgm:prSet presAssocID="{A7179A9A-B478-40FC-B7B7-E99D4BB43601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21F6D8-41F2-484B-844E-7FC4BF3E5537}" type="pres">
      <dgm:prSet presAssocID="{B976167E-53CA-430D-B2FE-0E3D5F41A69C}" presName="spacer" presStyleCnt="0"/>
      <dgm:spPr/>
    </dgm:pt>
    <dgm:pt modelId="{963324A2-E907-454F-AFFE-2332B9D01D86}" type="pres">
      <dgm:prSet presAssocID="{C3AC7988-4856-4E63-9E4E-257A54DB8050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C3B1D7-2335-4423-91B6-2A931A4DCBC3}" type="pres">
      <dgm:prSet presAssocID="{93876C6F-D08D-47A3-B990-93265B4196D9}" presName="spacer" presStyleCnt="0"/>
      <dgm:spPr/>
    </dgm:pt>
    <dgm:pt modelId="{524133A2-7690-43FC-A2DF-B39A2304A7B2}" type="pres">
      <dgm:prSet presAssocID="{CA978D41-DAF6-44DD-9B94-377ADBBEC819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B9E7F7-C32B-47FB-84AE-FB963D16D3A9}" type="pres">
      <dgm:prSet presAssocID="{33FD4611-0A0C-4AFD-ACCD-68B32B373337}" presName="spacer" presStyleCnt="0"/>
      <dgm:spPr/>
    </dgm:pt>
    <dgm:pt modelId="{7445F0CA-082E-4011-8158-A2481CF71F72}" type="pres">
      <dgm:prSet presAssocID="{D3B1B344-36F8-4A57-A4EC-EB14662359BC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3F79B94-B77D-4BA5-98FA-F1B422B99B60}" type="presOf" srcId="{D3B1B344-36F8-4A57-A4EC-EB14662359BC}" destId="{7445F0CA-082E-4011-8158-A2481CF71F72}" srcOrd="0" destOrd="0" presId="urn:microsoft.com/office/officeart/2005/8/layout/vList2"/>
    <dgm:cxn modelId="{ADFEF559-1208-477F-95C9-840109A52C35}" srcId="{F52CF4C2-32D7-4AF9-B28A-C36F3C9266AE}" destId="{CA978D41-DAF6-44DD-9B94-377ADBBEC819}" srcOrd="4" destOrd="0" parTransId="{962F20BE-268E-4342-850A-6E751EB02007}" sibTransId="{33FD4611-0A0C-4AFD-ACCD-68B32B373337}"/>
    <dgm:cxn modelId="{7D077EC9-7646-47C5-997F-1AFE7A37EFA6}" srcId="{F52CF4C2-32D7-4AF9-B28A-C36F3C9266AE}" destId="{A7179A9A-B478-40FC-B7B7-E99D4BB43601}" srcOrd="2" destOrd="0" parTransId="{422C35AD-663B-41C0-A6BA-C9E40A92101A}" sibTransId="{B976167E-53CA-430D-B2FE-0E3D5F41A69C}"/>
    <dgm:cxn modelId="{A2FAC4B5-1F0B-4C6F-81A9-E2D308521495}" type="presOf" srcId="{C3AC7988-4856-4E63-9E4E-257A54DB8050}" destId="{963324A2-E907-454F-AFFE-2332B9D01D86}" srcOrd="0" destOrd="0" presId="urn:microsoft.com/office/officeart/2005/8/layout/vList2"/>
    <dgm:cxn modelId="{EEE3DD1E-0A12-41B6-ACD5-DAF686286A1B}" type="presOf" srcId="{A7179A9A-B478-40FC-B7B7-E99D4BB43601}" destId="{91574ADE-3B28-4E3D-995C-D76EBBDC674B}" srcOrd="0" destOrd="0" presId="urn:microsoft.com/office/officeart/2005/8/layout/vList2"/>
    <dgm:cxn modelId="{FA2C1E05-ECD3-4BD6-8174-64BA834C74D6}" srcId="{F52CF4C2-32D7-4AF9-B28A-C36F3C9266AE}" destId="{BE4005B0-8836-47DF-AF47-EA4B2EAC41C4}" srcOrd="0" destOrd="0" parTransId="{2AC84E38-DC3F-4178-8ABF-1CAE31614387}" sibTransId="{45AD6953-6212-417A-8A2D-D27E6C4F5F5C}"/>
    <dgm:cxn modelId="{FDFBAD33-47B1-4E98-8625-8FDB95D3C5F3}" type="presOf" srcId="{F52CF4C2-32D7-4AF9-B28A-C36F3C9266AE}" destId="{4C76E938-2B25-4B72-AC40-FFDE216C2498}" srcOrd="0" destOrd="0" presId="urn:microsoft.com/office/officeart/2005/8/layout/vList2"/>
    <dgm:cxn modelId="{4FDE785B-EEDF-45E2-867E-5081FB8D7E61}" srcId="{F52CF4C2-32D7-4AF9-B28A-C36F3C9266AE}" destId="{F0AE6F17-A968-4056-A5D7-F634BE79CF64}" srcOrd="1" destOrd="0" parTransId="{785987AA-D8BB-4DDC-A081-5C107C21C08C}" sibTransId="{7B65CC6B-7BA6-487E-8279-9B6ECC1926F4}"/>
    <dgm:cxn modelId="{CF1A8F8D-25DB-4636-B4A4-F6F8DDE15905}" srcId="{F52CF4C2-32D7-4AF9-B28A-C36F3C9266AE}" destId="{C3AC7988-4856-4E63-9E4E-257A54DB8050}" srcOrd="3" destOrd="0" parTransId="{2378F620-28F2-4C0E-BF27-A38FA8EB7845}" sibTransId="{93876C6F-D08D-47A3-B990-93265B4196D9}"/>
    <dgm:cxn modelId="{41814CE0-CE49-4386-8A7C-5304B87BF05B}" type="presOf" srcId="{CA978D41-DAF6-44DD-9B94-377ADBBEC819}" destId="{524133A2-7690-43FC-A2DF-B39A2304A7B2}" srcOrd="0" destOrd="0" presId="urn:microsoft.com/office/officeart/2005/8/layout/vList2"/>
    <dgm:cxn modelId="{1AD4526F-8081-4900-BC66-33ACDE23465E}" type="presOf" srcId="{F0AE6F17-A968-4056-A5D7-F634BE79CF64}" destId="{77AB9F6B-6801-4C29-B29B-4446172BC8E7}" srcOrd="0" destOrd="0" presId="urn:microsoft.com/office/officeart/2005/8/layout/vList2"/>
    <dgm:cxn modelId="{050E1F78-D901-4BFA-A3AF-B3E70EADEBE5}" srcId="{F52CF4C2-32D7-4AF9-B28A-C36F3C9266AE}" destId="{D3B1B344-36F8-4A57-A4EC-EB14662359BC}" srcOrd="5" destOrd="0" parTransId="{317131CB-0D61-4E77-AE0E-D2C55189666E}" sibTransId="{972264F4-9A8F-4EF8-B2A5-45617EEC0DFD}"/>
    <dgm:cxn modelId="{FF14DD70-E454-4BF2-A291-0AF354C84C68}" type="presOf" srcId="{BE4005B0-8836-47DF-AF47-EA4B2EAC41C4}" destId="{545AB714-310E-4F47-85E3-68D57FB14016}" srcOrd="0" destOrd="0" presId="urn:microsoft.com/office/officeart/2005/8/layout/vList2"/>
    <dgm:cxn modelId="{CE708F58-C190-456E-B283-302EC356C6F0}" type="presParOf" srcId="{4C76E938-2B25-4B72-AC40-FFDE216C2498}" destId="{545AB714-310E-4F47-85E3-68D57FB14016}" srcOrd="0" destOrd="0" presId="urn:microsoft.com/office/officeart/2005/8/layout/vList2"/>
    <dgm:cxn modelId="{07DF6516-6586-40B7-AD3D-434A061BAEE6}" type="presParOf" srcId="{4C76E938-2B25-4B72-AC40-FFDE216C2498}" destId="{F657186D-185F-4ACB-BB6C-B98A5FAD5F2F}" srcOrd="1" destOrd="0" presId="urn:microsoft.com/office/officeart/2005/8/layout/vList2"/>
    <dgm:cxn modelId="{6836A9D4-F106-49FE-B136-3D9AFFF09A75}" type="presParOf" srcId="{4C76E938-2B25-4B72-AC40-FFDE216C2498}" destId="{77AB9F6B-6801-4C29-B29B-4446172BC8E7}" srcOrd="2" destOrd="0" presId="urn:microsoft.com/office/officeart/2005/8/layout/vList2"/>
    <dgm:cxn modelId="{79A6AFD9-8B91-4AC0-852E-8D893C4413BA}" type="presParOf" srcId="{4C76E938-2B25-4B72-AC40-FFDE216C2498}" destId="{56168895-27E9-465E-93EE-5268DD10DB65}" srcOrd="3" destOrd="0" presId="urn:microsoft.com/office/officeart/2005/8/layout/vList2"/>
    <dgm:cxn modelId="{6E9F9807-BEDE-4B49-AB37-C766F8BAD621}" type="presParOf" srcId="{4C76E938-2B25-4B72-AC40-FFDE216C2498}" destId="{91574ADE-3B28-4E3D-995C-D76EBBDC674B}" srcOrd="4" destOrd="0" presId="urn:microsoft.com/office/officeart/2005/8/layout/vList2"/>
    <dgm:cxn modelId="{A282C9E5-5920-4BAA-B69B-31751FA355FB}" type="presParOf" srcId="{4C76E938-2B25-4B72-AC40-FFDE216C2498}" destId="{E621F6D8-41F2-484B-844E-7FC4BF3E5537}" srcOrd="5" destOrd="0" presId="urn:microsoft.com/office/officeart/2005/8/layout/vList2"/>
    <dgm:cxn modelId="{1ABED6B4-C7B4-4FA7-8EE0-26CBC8269D0D}" type="presParOf" srcId="{4C76E938-2B25-4B72-AC40-FFDE216C2498}" destId="{963324A2-E907-454F-AFFE-2332B9D01D86}" srcOrd="6" destOrd="0" presId="urn:microsoft.com/office/officeart/2005/8/layout/vList2"/>
    <dgm:cxn modelId="{7F5540CF-CF56-475D-84E3-EAF795574243}" type="presParOf" srcId="{4C76E938-2B25-4B72-AC40-FFDE216C2498}" destId="{82C3B1D7-2335-4423-91B6-2A931A4DCBC3}" srcOrd="7" destOrd="0" presId="urn:microsoft.com/office/officeart/2005/8/layout/vList2"/>
    <dgm:cxn modelId="{68110572-870B-4336-905A-9C3948A6D38E}" type="presParOf" srcId="{4C76E938-2B25-4B72-AC40-FFDE216C2498}" destId="{524133A2-7690-43FC-A2DF-B39A2304A7B2}" srcOrd="8" destOrd="0" presId="urn:microsoft.com/office/officeart/2005/8/layout/vList2"/>
    <dgm:cxn modelId="{B4D78FF8-39E5-443B-B4D4-147D55082C37}" type="presParOf" srcId="{4C76E938-2B25-4B72-AC40-FFDE216C2498}" destId="{B9B9E7F7-C32B-47FB-84AE-FB963D16D3A9}" srcOrd="9" destOrd="0" presId="urn:microsoft.com/office/officeart/2005/8/layout/vList2"/>
    <dgm:cxn modelId="{7F530212-777F-4C76-81A6-D3516634465E}" type="presParOf" srcId="{4C76E938-2B25-4B72-AC40-FFDE216C2498}" destId="{7445F0CA-082E-4011-8158-A2481CF71F72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963EBFC-B327-4BA5-9AF2-A24225889EDA}" type="doc">
      <dgm:prSet loTypeId="urn:microsoft.com/office/officeart/2005/8/layout/cycle3" loCatId="cycle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71384CBA-4987-4F73-A292-F5D50884ED70}">
      <dgm:prSet phldrT="[Текст]" custT="1"/>
      <dgm:spPr/>
      <dgm:t>
        <a:bodyPr/>
        <a:lstStyle/>
        <a:p>
          <a:r>
            <a: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1. Составление проекта бюджета</a:t>
          </a:r>
        </a:p>
      </dgm:t>
    </dgm:pt>
    <dgm:pt modelId="{46767312-6FE1-4888-89EE-FD35E234A51C}" type="parTrans" cxnId="{F3BB9216-B2F0-4CFA-940A-E3D4D9FC1B6E}">
      <dgm:prSet/>
      <dgm:spPr/>
      <dgm:t>
        <a:bodyPr/>
        <a:lstStyle/>
        <a:p>
          <a:endParaRPr lang="ru-RU"/>
        </a:p>
      </dgm:t>
    </dgm:pt>
    <dgm:pt modelId="{997272F4-08A7-4490-A949-5C5BB83F14AF}" type="sibTrans" cxnId="{F3BB9216-B2F0-4CFA-940A-E3D4D9FC1B6E}">
      <dgm:prSet/>
      <dgm:spPr/>
      <dgm:t>
        <a:bodyPr/>
        <a:lstStyle/>
        <a:p>
          <a:endParaRPr lang="ru-RU"/>
        </a:p>
      </dgm:t>
    </dgm:pt>
    <dgm:pt modelId="{C6E70866-0597-44A6-96FE-2EF4E773221B}">
      <dgm:prSet phldrT="[Текст]" custT="1"/>
      <dgm:spPr/>
      <dgm:t>
        <a:bodyPr/>
        <a:lstStyle/>
        <a:p>
          <a:r>
            <a: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2. Рассмотрение и утверждение проекта бюджета</a:t>
          </a:r>
        </a:p>
      </dgm:t>
    </dgm:pt>
    <dgm:pt modelId="{1F81C678-60DF-4252-947D-414007E6EBF3}" type="parTrans" cxnId="{9D7A2B10-BC82-47F2-BA47-08A0331545FD}">
      <dgm:prSet/>
      <dgm:spPr/>
      <dgm:t>
        <a:bodyPr/>
        <a:lstStyle/>
        <a:p>
          <a:endParaRPr lang="ru-RU"/>
        </a:p>
      </dgm:t>
    </dgm:pt>
    <dgm:pt modelId="{71D375A2-5786-4C27-AE3F-48F46857288C}" type="sibTrans" cxnId="{9D7A2B10-BC82-47F2-BA47-08A0331545FD}">
      <dgm:prSet/>
      <dgm:spPr/>
      <dgm:t>
        <a:bodyPr/>
        <a:lstStyle/>
        <a:p>
          <a:endParaRPr lang="ru-RU"/>
        </a:p>
      </dgm:t>
    </dgm:pt>
    <dgm:pt modelId="{5BE9065C-41B0-4D72-BEB7-859A84F9431A}">
      <dgm:prSet phldrT="[Текст]" custT="1"/>
      <dgm:spPr/>
      <dgm:t>
        <a:bodyPr/>
        <a:lstStyle/>
        <a:p>
          <a:r>
            <a: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3. Исполнение бюджета</a:t>
          </a:r>
        </a:p>
      </dgm:t>
    </dgm:pt>
    <dgm:pt modelId="{6DE42172-9C53-452F-8982-7BB8410C758E}" type="parTrans" cxnId="{EF789737-7227-4154-9BAF-950C462B020F}">
      <dgm:prSet/>
      <dgm:spPr/>
      <dgm:t>
        <a:bodyPr/>
        <a:lstStyle/>
        <a:p>
          <a:endParaRPr lang="ru-RU"/>
        </a:p>
      </dgm:t>
    </dgm:pt>
    <dgm:pt modelId="{5F53721C-0CD2-45AA-BA92-3C16F2BA8BEA}" type="sibTrans" cxnId="{EF789737-7227-4154-9BAF-950C462B020F}">
      <dgm:prSet/>
      <dgm:spPr/>
      <dgm:t>
        <a:bodyPr/>
        <a:lstStyle/>
        <a:p>
          <a:endParaRPr lang="ru-RU"/>
        </a:p>
      </dgm:t>
    </dgm:pt>
    <dgm:pt modelId="{36A3ADA5-7A06-4420-BE6D-F6BE26E8B702}">
      <dgm:prSet phldrT="[Текст]" custT="1"/>
      <dgm:spPr/>
      <dgm:t>
        <a:bodyPr/>
        <a:lstStyle/>
        <a:p>
          <a:r>
            <a: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4. Формирование отчетности об исполнении бюджета</a:t>
          </a:r>
        </a:p>
      </dgm:t>
    </dgm:pt>
    <dgm:pt modelId="{CEB5DF4C-E574-48DA-9A1A-D2FAB4A99225}" type="parTrans" cxnId="{8DCF6B82-10CC-4D6B-B58E-AD26D680C44A}">
      <dgm:prSet/>
      <dgm:spPr/>
      <dgm:t>
        <a:bodyPr/>
        <a:lstStyle/>
        <a:p>
          <a:endParaRPr lang="ru-RU"/>
        </a:p>
      </dgm:t>
    </dgm:pt>
    <dgm:pt modelId="{021C4FBB-66AF-4448-B4C6-B3AA4E3B67A0}" type="sibTrans" cxnId="{8DCF6B82-10CC-4D6B-B58E-AD26D680C44A}">
      <dgm:prSet/>
      <dgm:spPr/>
      <dgm:t>
        <a:bodyPr/>
        <a:lstStyle/>
        <a:p>
          <a:endParaRPr lang="ru-RU"/>
        </a:p>
      </dgm:t>
    </dgm:pt>
    <dgm:pt modelId="{B623AB51-D961-4A3F-95D1-84FECE03C366}">
      <dgm:prSet phldrT="[Текст]" custT="1"/>
      <dgm:spPr/>
      <dgm:t>
        <a:bodyPr/>
        <a:lstStyle/>
        <a:p>
          <a:r>
            <a: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5. Осуществление финансового контроля за соблюдением бюджетного законодательства</a:t>
          </a:r>
        </a:p>
      </dgm:t>
    </dgm:pt>
    <dgm:pt modelId="{E20AFB37-FFF7-4B00-9776-5C5FFB638BEA}" type="parTrans" cxnId="{C63B0450-F7DA-427C-82AE-F78F1C479C52}">
      <dgm:prSet/>
      <dgm:spPr/>
      <dgm:t>
        <a:bodyPr/>
        <a:lstStyle/>
        <a:p>
          <a:endParaRPr lang="ru-RU"/>
        </a:p>
      </dgm:t>
    </dgm:pt>
    <dgm:pt modelId="{D0A10534-D5B6-47D8-A6E1-6D6151962609}" type="sibTrans" cxnId="{C63B0450-F7DA-427C-82AE-F78F1C479C52}">
      <dgm:prSet/>
      <dgm:spPr/>
      <dgm:t>
        <a:bodyPr/>
        <a:lstStyle/>
        <a:p>
          <a:endParaRPr lang="ru-RU"/>
        </a:p>
      </dgm:t>
    </dgm:pt>
    <dgm:pt modelId="{CC615FA7-0F3C-4078-BEE9-618C4CC8A525}" type="pres">
      <dgm:prSet presAssocID="{D963EBFC-B327-4BA5-9AF2-A24225889ED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7EBC5DD-EA60-4F3D-ACA9-CB2B91D4C96C}" type="pres">
      <dgm:prSet presAssocID="{D963EBFC-B327-4BA5-9AF2-A24225889EDA}" presName="cycle" presStyleCnt="0"/>
      <dgm:spPr/>
    </dgm:pt>
    <dgm:pt modelId="{5CAACCC7-0F77-4D1A-B311-97F846D8AA78}" type="pres">
      <dgm:prSet presAssocID="{71384CBA-4987-4F73-A292-F5D50884ED70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061A42-CB43-417C-81D6-7DEB38D0104A}" type="pres">
      <dgm:prSet presAssocID="{997272F4-08A7-4490-A949-5C5BB83F14AF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64CBF761-0933-4E38-8B6F-4E21B340A3BD}" type="pres">
      <dgm:prSet presAssocID="{C6E70866-0597-44A6-96FE-2EF4E773221B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9D77D2-F0C8-4B5C-B721-1977300A681A}" type="pres">
      <dgm:prSet presAssocID="{5BE9065C-41B0-4D72-BEB7-859A84F9431A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3DFD72-09FB-40FE-97B7-396F840AE375}" type="pres">
      <dgm:prSet presAssocID="{36A3ADA5-7A06-4420-BE6D-F6BE26E8B702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914C74-06D7-4994-AE82-9E40F833E2BC}" type="pres">
      <dgm:prSet presAssocID="{B623AB51-D961-4A3F-95D1-84FECE03C366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CF6B82-10CC-4D6B-B58E-AD26D680C44A}" srcId="{D963EBFC-B327-4BA5-9AF2-A24225889EDA}" destId="{36A3ADA5-7A06-4420-BE6D-F6BE26E8B702}" srcOrd="3" destOrd="0" parTransId="{CEB5DF4C-E574-48DA-9A1A-D2FAB4A99225}" sibTransId="{021C4FBB-66AF-4448-B4C6-B3AA4E3B67A0}"/>
    <dgm:cxn modelId="{C63B0450-F7DA-427C-82AE-F78F1C479C52}" srcId="{D963EBFC-B327-4BA5-9AF2-A24225889EDA}" destId="{B623AB51-D961-4A3F-95D1-84FECE03C366}" srcOrd="4" destOrd="0" parTransId="{E20AFB37-FFF7-4B00-9776-5C5FFB638BEA}" sibTransId="{D0A10534-D5B6-47D8-A6E1-6D6151962609}"/>
    <dgm:cxn modelId="{11FBFEAF-B0CD-47A7-A3D2-F6BDB02EEC67}" type="presOf" srcId="{D963EBFC-B327-4BA5-9AF2-A24225889EDA}" destId="{CC615FA7-0F3C-4078-BEE9-618C4CC8A525}" srcOrd="0" destOrd="0" presId="urn:microsoft.com/office/officeart/2005/8/layout/cycle3"/>
    <dgm:cxn modelId="{482540E8-95A9-41C8-BC9C-D9BA2AE960A4}" type="presOf" srcId="{B623AB51-D961-4A3F-95D1-84FECE03C366}" destId="{5E914C74-06D7-4994-AE82-9E40F833E2BC}" srcOrd="0" destOrd="0" presId="urn:microsoft.com/office/officeart/2005/8/layout/cycle3"/>
    <dgm:cxn modelId="{434732F4-989C-48F4-AB64-315B332B9A22}" type="presOf" srcId="{C6E70866-0597-44A6-96FE-2EF4E773221B}" destId="{64CBF761-0933-4E38-8B6F-4E21B340A3BD}" srcOrd="0" destOrd="0" presId="urn:microsoft.com/office/officeart/2005/8/layout/cycle3"/>
    <dgm:cxn modelId="{9D7A2B10-BC82-47F2-BA47-08A0331545FD}" srcId="{D963EBFC-B327-4BA5-9AF2-A24225889EDA}" destId="{C6E70866-0597-44A6-96FE-2EF4E773221B}" srcOrd="1" destOrd="0" parTransId="{1F81C678-60DF-4252-947D-414007E6EBF3}" sibTransId="{71D375A2-5786-4C27-AE3F-48F46857288C}"/>
    <dgm:cxn modelId="{D7787CE1-E652-4FEE-AB26-74C2F83C7BC4}" type="presOf" srcId="{71384CBA-4987-4F73-A292-F5D50884ED70}" destId="{5CAACCC7-0F77-4D1A-B311-97F846D8AA78}" srcOrd="0" destOrd="0" presId="urn:microsoft.com/office/officeart/2005/8/layout/cycle3"/>
    <dgm:cxn modelId="{66A2ADA1-2CFB-4329-B1FB-065E7380D27A}" type="presOf" srcId="{997272F4-08A7-4490-A949-5C5BB83F14AF}" destId="{3E061A42-CB43-417C-81D6-7DEB38D0104A}" srcOrd="0" destOrd="0" presId="urn:microsoft.com/office/officeart/2005/8/layout/cycle3"/>
    <dgm:cxn modelId="{DB960045-E7FB-44C7-94D5-8D18EB2A941F}" type="presOf" srcId="{36A3ADA5-7A06-4420-BE6D-F6BE26E8B702}" destId="{EA3DFD72-09FB-40FE-97B7-396F840AE375}" srcOrd="0" destOrd="0" presId="urn:microsoft.com/office/officeart/2005/8/layout/cycle3"/>
    <dgm:cxn modelId="{F3BB9216-B2F0-4CFA-940A-E3D4D9FC1B6E}" srcId="{D963EBFC-B327-4BA5-9AF2-A24225889EDA}" destId="{71384CBA-4987-4F73-A292-F5D50884ED70}" srcOrd="0" destOrd="0" parTransId="{46767312-6FE1-4888-89EE-FD35E234A51C}" sibTransId="{997272F4-08A7-4490-A949-5C5BB83F14AF}"/>
    <dgm:cxn modelId="{B45A15D8-0C3F-45B0-A090-7A3264BC081F}" type="presOf" srcId="{5BE9065C-41B0-4D72-BEB7-859A84F9431A}" destId="{3D9D77D2-F0C8-4B5C-B721-1977300A681A}" srcOrd="0" destOrd="0" presId="urn:microsoft.com/office/officeart/2005/8/layout/cycle3"/>
    <dgm:cxn modelId="{EF789737-7227-4154-9BAF-950C462B020F}" srcId="{D963EBFC-B327-4BA5-9AF2-A24225889EDA}" destId="{5BE9065C-41B0-4D72-BEB7-859A84F9431A}" srcOrd="2" destOrd="0" parTransId="{6DE42172-9C53-452F-8982-7BB8410C758E}" sibTransId="{5F53721C-0CD2-45AA-BA92-3C16F2BA8BEA}"/>
    <dgm:cxn modelId="{95162AD9-4B1B-4DEB-ABCA-30DDA1DE8393}" type="presParOf" srcId="{CC615FA7-0F3C-4078-BEE9-618C4CC8A525}" destId="{A7EBC5DD-EA60-4F3D-ACA9-CB2B91D4C96C}" srcOrd="0" destOrd="0" presId="urn:microsoft.com/office/officeart/2005/8/layout/cycle3"/>
    <dgm:cxn modelId="{3AD2F243-D6E4-4D20-B45F-2F5A2C5B42C1}" type="presParOf" srcId="{A7EBC5DD-EA60-4F3D-ACA9-CB2B91D4C96C}" destId="{5CAACCC7-0F77-4D1A-B311-97F846D8AA78}" srcOrd="0" destOrd="0" presId="urn:microsoft.com/office/officeart/2005/8/layout/cycle3"/>
    <dgm:cxn modelId="{56C5F3ED-F30E-43E0-88AC-1DD38027A088}" type="presParOf" srcId="{A7EBC5DD-EA60-4F3D-ACA9-CB2B91D4C96C}" destId="{3E061A42-CB43-417C-81D6-7DEB38D0104A}" srcOrd="1" destOrd="0" presId="urn:microsoft.com/office/officeart/2005/8/layout/cycle3"/>
    <dgm:cxn modelId="{B9F71B43-ED8A-469A-8874-C3A47803D5A4}" type="presParOf" srcId="{A7EBC5DD-EA60-4F3D-ACA9-CB2B91D4C96C}" destId="{64CBF761-0933-4E38-8B6F-4E21B340A3BD}" srcOrd="2" destOrd="0" presId="urn:microsoft.com/office/officeart/2005/8/layout/cycle3"/>
    <dgm:cxn modelId="{B10F5CEF-4E69-4DB8-B86E-2F099228991F}" type="presParOf" srcId="{A7EBC5DD-EA60-4F3D-ACA9-CB2B91D4C96C}" destId="{3D9D77D2-F0C8-4B5C-B721-1977300A681A}" srcOrd="3" destOrd="0" presId="urn:microsoft.com/office/officeart/2005/8/layout/cycle3"/>
    <dgm:cxn modelId="{85609F9A-887A-42FD-950C-58EB77EF45D5}" type="presParOf" srcId="{A7EBC5DD-EA60-4F3D-ACA9-CB2B91D4C96C}" destId="{EA3DFD72-09FB-40FE-97B7-396F840AE375}" srcOrd="4" destOrd="0" presId="urn:microsoft.com/office/officeart/2005/8/layout/cycle3"/>
    <dgm:cxn modelId="{952A64A6-F9BE-4536-85AD-E5C2673A2BAE}" type="presParOf" srcId="{A7EBC5DD-EA60-4F3D-ACA9-CB2B91D4C96C}" destId="{5E914C74-06D7-4994-AE82-9E40F833E2BC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DC2D7D3-6688-4261-9707-41FCA82C2C8F}" type="doc">
      <dgm:prSet loTypeId="urn:microsoft.com/office/officeart/2005/8/layout/vList2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D4B087F-7F91-45C7-954D-67A99E941283}">
      <dgm:prSet phldrT="[Текст]"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Администрация МО г. Краснодар</a:t>
          </a:r>
        </a:p>
      </dgm:t>
    </dgm:pt>
    <dgm:pt modelId="{A08F94EA-8F38-403F-AB83-D85F7069F2CE}" type="parTrans" cxnId="{0A1D5A65-B965-4E9A-B3D1-54F8924BD953}">
      <dgm:prSet/>
      <dgm:spPr/>
      <dgm:t>
        <a:bodyPr/>
        <a:lstStyle/>
        <a:p>
          <a:endParaRPr lang="ru-RU"/>
        </a:p>
      </dgm:t>
    </dgm:pt>
    <dgm:pt modelId="{841BDAD3-A398-4243-BBEC-BC615F1368DD}" type="sibTrans" cxnId="{0A1D5A65-B965-4E9A-B3D1-54F8924BD953}">
      <dgm:prSet/>
      <dgm:spPr/>
      <dgm:t>
        <a:bodyPr/>
        <a:lstStyle/>
        <a:p>
          <a:endParaRPr lang="ru-RU"/>
        </a:p>
      </dgm:t>
    </dgm:pt>
    <dgm:pt modelId="{3F710A14-5E4C-455B-9857-F489499A8C74}">
      <dgm:prSet phldrT="[Текст]"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обеспечивает составление проекта местного бюджета разработку основных направлений бюджетной политики , вносит на рассмотрение в городскую Думу Краснодара проекты решений о местном бюджете </a:t>
          </a:r>
        </a:p>
      </dgm:t>
    </dgm:pt>
    <dgm:pt modelId="{E8274E08-9F7C-403D-8C09-CDE1A54221D1}" type="parTrans" cxnId="{8BA603A2-6243-4B6E-9AC4-47B715AEE6A8}">
      <dgm:prSet/>
      <dgm:spPr/>
      <dgm:t>
        <a:bodyPr/>
        <a:lstStyle/>
        <a:p>
          <a:endParaRPr lang="ru-RU"/>
        </a:p>
      </dgm:t>
    </dgm:pt>
    <dgm:pt modelId="{2564199B-FE87-4F85-8EFC-50DFF5766BAB}" type="sibTrans" cxnId="{8BA603A2-6243-4B6E-9AC4-47B715AEE6A8}">
      <dgm:prSet/>
      <dgm:spPr/>
      <dgm:t>
        <a:bodyPr/>
        <a:lstStyle/>
        <a:p>
          <a:endParaRPr lang="ru-RU"/>
        </a:p>
      </dgm:t>
    </dgm:pt>
    <dgm:pt modelId="{066440B0-1BB2-4BF2-A74D-55AA0613AAA6}">
      <dgm:prSet phldrT="[Текст]"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Городская Дума Краснодара</a:t>
          </a:r>
        </a:p>
      </dgm:t>
    </dgm:pt>
    <dgm:pt modelId="{3AB442C5-86CB-4155-BF81-70B3DEE5F91B}" type="parTrans" cxnId="{33214677-6F23-4FDB-A4F3-4652F735A1A0}">
      <dgm:prSet/>
      <dgm:spPr/>
      <dgm:t>
        <a:bodyPr/>
        <a:lstStyle/>
        <a:p>
          <a:endParaRPr lang="ru-RU"/>
        </a:p>
      </dgm:t>
    </dgm:pt>
    <dgm:pt modelId="{5C7B1155-14D8-44B6-87EF-819E77ADC302}" type="sibTrans" cxnId="{33214677-6F23-4FDB-A4F3-4652F735A1A0}">
      <dgm:prSet/>
      <dgm:spPr/>
      <dgm:t>
        <a:bodyPr/>
        <a:lstStyle/>
        <a:p>
          <a:endParaRPr lang="ru-RU"/>
        </a:p>
      </dgm:t>
    </dgm:pt>
    <dgm:pt modelId="{76DE5B9F-3BF4-439A-A962-45A0338CDD35}">
      <dgm:prSet phldrT="[Текст]" custT="1"/>
      <dgm:spPr/>
      <dgm:t>
        <a:bodyPr/>
        <a:lstStyle/>
        <a:p>
          <a:r>
            <a:rPr lang="ru-RU" sz="1600" dirty="0">
              <a:latin typeface="Times New Roman" pitchFamily="18" charset="0"/>
              <a:cs typeface="Times New Roman" pitchFamily="18" charset="0"/>
            </a:rPr>
            <a:t>рассматривает и утверждает местный бюджет на очередной финансовый год и плановый период и годовой отчет об исполнении местного бюджета</a:t>
          </a:r>
        </a:p>
      </dgm:t>
    </dgm:pt>
    <dgm:pt modelId="{DBEB8AAA-B328-4272-BD6F-859202537CF4}" type="parTrans" cxnId="{E85A2618-6069-44F2-9983-C3487F16119A}">
      <dgm:prSet/>
      <dgm:spPr/>
      <dgm:t>
        <a:bodyPr/>
        <a:lstStyle/>
        <a:p>
          <a:endParaRPr lang="ru-RU"/>
        </a:p>
      </dgm:t>
    </dgm:pt>
    <dgm:pt modelId="{991CBCE9-3FE9-4B1B-9FA4-11C9501DC999}" type="sibTrans" cxnId="{E85A2618-6069-44F2-9983-C3487F16119A}">
      <dgm:prSet/>
      <dgm:spPr/>
      <dgm:t>
        <a:bodyPr/>
        <a:lstStyle/>
        <a:p>
          <a:endParaRPr lang="ru-RU"/>
        </a:p>
      </dgm:t>
    </dgm:pt>
    <dgm:pt modelId="{EF858A8C-2C85-4C76-938E-E1335CC31F7F}">
      <dgm:prSet phldrT="[Текст]"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Контрольно-счетная палата муниципального образования город Краснодар</a:t>
          </a:r>
        </a:p>
      </dgm:t>
    </dgm:pt>
    <dgm:pt modelId="{DB0C53D6-E9B6-48A0-BCEE-B1A019A87138}" type="parTrans" cxnId="{78F41891-09B0-479E-B4AA-F607B1D440D3}">
      <dgm:prSet/>
      <dgm:spPr/>
      <dgm:t>
        <a:bodyPr/>
        <a:lstStyle/>
        <a:p>
          <a:endParaRPr lang="ru-RU"/>
        </a:p>
      </dgm:t>
    </dgm:pt>
    <dgm:pt modelId="{FFD9AA55-ADC1-4C9B-9930-E9484D377B08}" type="sibTrans" cxnId="{78F41891-09B0-479E-B4AA-F607B1D440D3}">
      <dgm:prSet/>
      <dgm:spPr/>
      <dgm:t>
        <a:bodyPr/>
        <a:lstStyle/>
        <a:p>
          <a:endParaRPr lang="ru-RU"/>
        </a:p>
      </dgm:t>
    </dgm:pt>
    <dgm:pt modelId="{8ECBD7EB-8A46-41E4-A6B6-570B4CC6E0B5}">
      <dgm:prSet phldrT="[Текст]"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Осуществляет контроль за соблюдением бюджетного законодательства Российской Федерации и иных нормативных правовых актов, регулирующих бюджетные правоотношения, в ходе исполнения бюджета</a:t>
          </a:r>
        </a:p>
      </dgm:t>
    </dgm:pt>
    <dgm:pt modelId="{399F7FCB-A6ED-400C-BDC4-C08746835A55}" type="parTrans" cxnId="{AF95BFBD-C998-44AF-AB5A-2ECF61AC6F1F}">
      <dgm:prSet/>
      <dgm:spPr/>
      <dgm:t>
        <a:bodyPr/>
        <a:lstStyle/>
        <a:p>
          <a:endParaRPr lang="ru-RU"/>
        </a:p>
      </dgm:t>
    </dgm:pt>
    <dgm:pt modelId="{D20A3F58-4426-444F-9C30-A29F371BA292}" type="sibTrans" cxnId="{AF95BFBD-C998-44AF-AB5A-2ECF61AC6F1F}">
      <dgm:prSet/>
      <dgm:spPr/>
      <dgm:t>
        <a:bodyPr/>
        <a:lstStyle/>
        <a:p>
          <a:endParaRPr lang="ru-RU"/>
        </a:p>
      </dgm:t>
    </dgm:pt>
    <dgm:pt modelId="{C1A71BF1-CCB2-4546-BD06-3F3B35695016}">
      <dgm:prSet phldrT="[Текст]"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Глава муниципального образования город Краснодар </a:t>
          </a:r>
        </a:p>
      </dgm:t>
    </dgm:pt>
    <dgm:pt modelId="{F0A861CA-BC4A-4D13-8F2C-C06FCB5588DB}" type="parTrans" cxnId="{D12F7491-8E0E-406B-8A7E-09F2374563D9}">
      <dgm:prSet/>
      <dgm:spPr/>
      <dgm:t>
        <a:bodyPr/>
        <a:lstStyle/>
        <a:p>
          <a:endParaRPr lang="ru-RU"/>
        </a:p>
      </dgm:t>
    </dgm:pt>
    <dgm:pt modelId="{6439644C-9E69-406A-B370-158BA19A11FD}" type="sibTrans" cxnId="{D12F7491-8E0E-406B-8A7E-09F2374563D9}">
      <dgm:prSet/>
      <dgm:spPr/>
      <dgm:t>
        <a:bodyPr/>
        <a:lstStyle/>
        <a:p>
          <a:endParaRPr lang="ru-RU"/>
        </a:p>
      </dgm:t>
    </dgm:pt>
    <dgm:pt modelId="{1F797FFF-42E6-4A67-AD2B-FB2811398E54}">
      <dgm:prSet phldrT="[Текст]"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рассматривает проект решения городской Думы Краснодара о местном бюджете и иные документы и материалы, характеризующие бюджетно-финансовую политику в очередном финансовом году и плановом периоде, и назначает публичные слушания по указанному проекту в форме круглого стола</a:t>
          </a:r>
        </a:p>
      </dgm:t>
    </dgm:pt>
    <dgm:pt modelId="{C7549615-B2A2-457A-A8EF-D65BD6813627}" type="parTrans" cxnId="{C9C33119-7953-41F8-8AE9-0E1A78B03CD2}">
      <dgm:prSet/>
      <dgm:spPr/>
      <dgm:t>
        <a:bodyPr/>
        <a:lstStyle/>
        <a:p>
          <a:endParaRPr lang="ru-RU"/>
        </a:p>
      </dgm:t>
    </dgm:pt>
    <dgm:pt modelId="{14020AB8-4974-4078-AFDC-39CB61724B09}" type="sibTrans" cxnId="{C9C33119-7953-41F8-8AE9-0E1A78B03CD2}">
      <dgm:prSet/>
      <dgm:spPr/>
      <dgm:t>
        <a:bodyPr/>
        <a:lstStyle/>
        <a:p>
          <a:endParaRPr lang="ru-RU"/>
        </a:p>
      </dgm:t>
    </dgm:pt>
    <dgm:pt modelId="{2BE75BAC-0191-4A9D-94F9-2838BB277ACB}" type="pres">
      <dgm:prSet presAssocID="{7DC2D7D3-6688-4261-9707-41FCA82C2C8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EF907D-85DA-4BA6-ABE3-68A729F45572}" type="pres">
      <dgm:prSet presAssocID="{2D4B087F-7F91-45C7-954D-67A99E941283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199469-A407-4826-B426-3479BACFDEF2}" type="pres">
      <dgm:prSet presAssocID="{2D4B087F-7F91-45C7-954D-67A99E941283}" presName="childTex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42C1CB-8BE7-47F3-9920-0A2236F38353}" type="pres">
      <dgm:prSet presAssocID="{066440B0-1BB2-4BF2-A74D-55AA0613AAA6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231005-8E7B-4957-A0DC-5C4DAA733C10}" type="pres">
      <dgm:prSet presAssocID="{066440B0-1BB2-4BF2-A74D-55AA0613AAA6}" presName="childText" presStyleLbl="revTx" presStyleIdx="1" presStyleCnt="4" custScaleY="978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18A8B5-E846-4AF5-9A35-7D9B5C314AC2}" type="pres">
      <dgm:prSet presAssocID="{EF858A8C-2C85-4C76-938E-E1335CC31F7F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641D79-74CE-4AD3-89FF-012F5847BE48}" type="pres">
      <dgm:prSet presAssocID="{EF858A8C-2C85-4C76-938E-E1335CC31F7F}" presName="childTex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816648-2DD7-4A72-A14B-67EADF14D395}" type="pres">
      <dgm:prSet presAssocID="{C1A71BF1-CCB2-4546-BD06-3F3B35695016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B0237E-5376-497A-9939-63315FB1F370}" type="pres">
      <dgm:prSet presAssocID="{C1A71BF1-CCB2-4546-BD06-3F3B35695016}" presName="childTex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85A2618-6069-44F2-9983-C3487F16119A}" srcId="{066440B0-1BB2-4BF2-A74D-55AA0613AAA6}" destId="{76DE5B9F-3BF4-439A-A962-45A0338CDD35}" srcOrd="0" destOrd="0" parTransId="{DBEB8AAA-B328-4272-BD6F-859202537CF4}" sibTransId="{991CBCE9-3FE9-4B1B-9FA4-11C9501DC999}"/>
    <dgm:cxn modelId="{0A1D5A65-B965-4E9A-B3D1-54F8924BD953}" srcId="{7DC2D7D3-6688-4261-9707-41FCA82C2C8F}" destId="{2D4B087F-7F91-45C7-954D-67A99E941283}" srcOrd="0" destOrd="0" parTransId="{A08F94EA-8F38-403F-AB83-D85F7069F2CE}" sibTransId="{841BDAD3-A398-4243-BBEC-BC615F1368DD}"/>
    <dgm:cxn modelId="{C9C33119-7953-41F8-8AE9-0E1A78B03CD2}" srcId="{C1A71BF1-CCB2-4546-BD06-3F3B35695016}" destId="{1F797FFF-42E6-4A67-AD2B-FB2811398E54}" srcOrd="0" destOrd="0" parTransId="{C7549615-B2A2-457A-A8EF-D65BD6813627}" sibTransId="{14020AB8-4974-4078-AFDC-39CB61724B09}"/>
    <dgm:cxn modelId="{53218BFE-4D86-49F3-A111-4D34D35E3523}" type="presOf" srcId="{7DC2D7D3-6688-4261-9707-41FCA82C2C8F}" destId="{2BE75BAC-0191-4A9D-94F9-2838BB277ACB}" srcOrd="0" destOrd="0" presId="urn:microsoft.com/office/officeart/2005/8/layout/vList2"/>
    <dgm:cxn modelId="{33214677-6F23-4FDB-A4F3-4652F735A1A0}" srcId="{7DC2D7D3-6688-4261-9707-41FCA82C2C8F}" destId="{066440B0-1BB2-4BF2-A74D-55AA0613AAA6}" srcOrd="1" destOrd="0" parTransId="{3AB442C5-86CB-4155-BF81-70B3DEE5F91B}" sibTransId="{5C7B1155-14D8-44B6-87EF-819E77ADC302}"/>
    <dgm:cxn modelId="{59D04D28-86BB-4194-B33B-330F7B454A8A}" type="presOf" srcId="{066440B0-1BB2-4BF2-A74D-55AA0613AAA6}" destId="{0C42C1CB-8BE7-47F3-9920-0A2236F38353}" srcOrd="0" destOrd="0" presId="urn:microsoft.com/office/officeart/2005/8/layout/vList2"/>
    <dgm:cxn modelId="{C44FD589-D094-4728-9728-BEB03EC7F3A9}" type="presOf" srcId="{C1A71BF1-CCB2-4546-BD06-3F3B35695016}" destId="{7B816648-2DD7-4A72-A14B-67EADF14D395}" srcOrd="0" destOrd="0" presId="urn:microsoft.com/office/officeart/2005/8/layout/vList2"/>
    <dgm:cxn modelId="{BEFB0A47-6DD1-4D17-9F5F-A1B1E7E9C2BE}" type="presOf" srcId="{8ECBD7EB-8A46-41E4-A6B6-570B4CC6E0B5}" destId="{DB641D79-74CE-4AD3-89FF-012F5847BE48}" srcOrd="0" destOrd="0" presId="urn:microsoft.com/office/officeart/2005/8/layout/vList2"/>
    <dgm:cxn modelId="{8BA603A2-6243-4B6E-9AC4-47B715AEE6A8}" srcId="{2D4B087F-7F91-45C7-954D-67A99E941283}" destId="{3F710A14-5E4C-455B-9857-F489499A8C74}" srcOrd="0" destOrd="0" parTransId="{E8274E08-9F7C-403D-8C09-CDE1A54221D1}" sibTransId="{2564199B-FE87-4F85-8EFC-50DFF5766BAB}"/>
    <dgm:cxn modelId="{2EFF4C1B-DFED-4106-9A99-BA27A9C0C80F}" type="presOf" srcId="{3F710A14-5E4C-455B-9857-F489499A8C74}" destId="{8D199469-A407-4826-B426-3479BACFDEF2}" srcOrd="0" destOrd="0" presId="urn:microsoft.com/office/officeart/2005/8/layout/vList2"/>
    <dgm:cxn modelId="{5B5D9EFF-8C97-4C1E-AF51-9FEEBC5A6DD2}" type="presOf" srcId="{2D4B087F-7F91-45C7-954D-67A99E941283}" destId="{F2EF907D-85DA-4BA6-ABE3-68A729F45572}" srcOrd="0" destOrd="0" presId="urn:microsoft.com/office/officeart/2005/8/layout/vList2"/>
    <dgm:cxn modelId="{D12F7491-8E0E-406B-8A7E-09F2374563D9}" srcId="{7DC2D7D3-6688-4261-9707-41FCA82C2C8F}" destId="{C1A71BF1-CCB2-4546-BD06-3F3B35695016}" srcOrd="3" destOrd="0" parTransId="{F0A861CA-BC4A-4D13-8F2C-C06FCB5588DB}" sibTransId="{6439644C-9E69-406A-B370-158BA19A11FD}"/>
    <dgm:cxn modelId="{AB1E3F16-388C-48C5-A2EE-F3C07017C7C3}" type="presOf" srcId="{1F797FFF-42E6-4A67-AD2B-FB2811398E54}" destId="{63B0237E-5376-497A-9939-63315FB1F370}" srcOrd="0" destOrd="0" presId="urn:microsoft.com/office/officeart/2005/8/layout/vList2"/>
    <dgm:cxn modelId="{78F41891-09B0-479E-B4AA-F607B1D440D3}" srcId="{7DC2D7D3-6688-4261-9707-41FCA82C2C8F}" destId="{EF858A8C-2C85-4C76-938E-E1335CC31F7F}" srcOrd="2" destOrd="0" parTransId="{DB0C53D6-E9B6-48A0-BCEE-B1A019A87138}" sibTransId="{FFD9AA55-ADC1-4C9B-9930-E9484D377B08}"/>
    <dgm:cxn modelId="{AF95BFBD-C998-44AF-AB5A-2ECF61AC6F1F}" srcId="{EF858A8C-2C85-4C76-938E-E1335CC31F7F}" destId="{8ECBD7EB-8A46-41E4-A6B6-570B4CC6E0B5}" srcOrd="0" destOrd="0" parTransId="{399F7FCB-A6ED-400C-BDC4-C08746835A55}" sibTransId="{D20A3F58-4426-444F-9C30-A29F371BA292}"/>
    <dgm:cxn modelId="{8786A9BC-14B1-4514-8822-FEC797F78865}" type="presOf" srcId="{EF858A8C-2C85-4C76-938E-E1335CC31F7F}" destId="{A018A8B5-E846-4AF5-9A35-7D9B5C314AC2}" srcOrd="0" destOrd="0" presId="urn:microsoft.com/office/officeart/2005/8/layout/vList2"/>
    <dgm:cxn modelId="{E32E3130-567A-48D3-B92F-5F34F6DB665F}" type="presOf" srcId="{76DE5B9F-3BF4-439A-A962-45A0338CDD35}" destId="{FF231005-8E7B-4957-A0DC-5C4DAA733C10}" srcOrd="0" destOrd="0" presId="urn:microsoft.com/office/officeart/2005/8/layout/vList2"/>
    <dgm:cxn modelId="{58C7FCE4-B6A8-4979-9721-C192DEF5B95B}" type="presParOf" srcId="{2BE75BAC-0191-4A9D-94F9-2838BB277ACB}" destId="{F2EF907D-85DA-4BA6-ABE3-68A729F45572}" srcOrd="0" destOrd="0" presId="urn:microsoft.com/office/officeart/2005/8/layout/vList2"/>
    <dgm:cxn modelId="{F24A978E-40F0-455F-9018-4BA00E60AF32}" type="presParOf" srcId="{2BE75BAC-0191-4A9D-94F9-2838BB277ACB}" destId="{8D199469-A407-4826-B426-3479BACFDEF2}" srcOrd="1" destOrd="0" presId="urn:microsoft.com/office/officeart/2005/8/layout/vList2"/>
    <dgm:cxn modelId="{A19BCEAE-7626-491A-AA9A-2E167D8F10DD}" type="presParOf" srcId="{2BE75BAC-0191-4A9D-94F9-2838BB277ACB}" destId="{0C42C1CB-8BE7-47F3-9920-0A2236F38353}" srcOrd="2" destOrd="0" presId="urn:microsoft.com/office/officeart/2005/8/layout/vList2"/>
    <dgm:cxn modelId="{D17C5236-2640-490C-80FF-185294196FA3}" type="presParOf" srcId="{2BE75BAC-0191-4A9D-94F9-2838BB277ACB}" destId="{FF231005-8E7B-4957-A0DC-5C4DAA733C10}" srcOrd="3" destOrd="0" presId="urn:microsoft.com/office/officeart/2005/8/layout/vList2"/>
    <dgm:cxn modelId="{9C021FD2-C571-475E-A790-5B8AB829822A}" type="presParOf" srcId="{2BE75BAC-0191-4A9D-94F9-2838BB277ACB}" destId="{A018A8B5-E846-4AF5-9A35-7D9B5C314AC2}" srcOrd="4" destOrd="0" presId="urn:microsoft.com/office/officeart/2005/8/layout/vList2"/>
    <dgm:cxn modelId="{EE2B29DF-55B1-4FAE-8FD6-B73625A0CA62}" type="presParOf" srcId="{2BE75BAC-0191-4A9D-94F9-2838BB277ACB}" destId="{DB641D79-74CE-4AD3-89FF-012F5847BE48}" srcOrd="5" destOrd="0" presId="urn:microsoft.com/office/officeart/2005/8/layout/vList2"/>
    <dgm:cxn modelId="{B9811B27-462B-4726-BEEB-628411BD557B}" type="presParOf" srcId="{2BE75BAC-0191-4A9D-94F9-2838BB277ACB}" destId="{7B816648-2DD7-4A72-A14B-67EADF14D395}" srcOrd="6" destOrd="0" presId="urn:microsoft.com/office/officeart/2005/8/layout/vList2"/>
    <dgm:cxn modelId="{6C2703F4-2DA0-4981-B3F8-4659D159B935}" type="presParOf" srcId="{2BE75BAC-0191-4A9D-94F9-2838BB277ACB}" destId="{63B0237E-5376-497A-9939-63315FB1F370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4BA00AF-61FE-43CD-8D26-BC623DAD092F}" type="doc">
      <dgm:prSet loTypeId="urn:microsoft.com/office/officeart/2005/8/layout/list1" loCatId="list" qsTypeId="urn:microsoft.com/office/officeart/2005/8/quickstyle/3d1" qsCatId="3D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680829B2-FEDA-4843-ADAB-5E4F8219E4E6}">
      <dgm:prSet phldrT="[Текст]" custT="1"/>
      <dgm:spPr/>
      <dgm:t>
        <a:bodyPr/>
        <a:lstStyle/>
        <a:p>
          <a:r>
            <a:rPr lang="ru-RU" sz="2000" dirty="0">
              <a:solidFill>
                <a:schemeClr val="bg1">
                  <a:lumMod val="25000"/>
                </a:schemeClr>
              </a:solidFill>
            </a:rPr>
            <a:t>Бюджетный Кодекс РФ</a:t>
          </a:r>
        </a:p>
      </dgm:t>
    </dgm:pt>
    <dgm:pt modelId="{24294C6C-91EE-4443-AFE7-E6782DEC6A00}" type="parTrans" cxnId="{1159295E-46DC-4AC9-AFED-E849BEDEA29E}">
      <dgm:prSet/>
      <dgm:spPr/>
      <dgm:t>
        <a:bodyPr/>
        <a:lstStyle/>
        <a:p>
          <a:endParaRPr lang="ru-RU"/>
        </a:p>
      </dgm:t>
    </dgm:pt>
    <dgm:pt modelId="{7FBF5D96-916B-4A8D-ACF7-EF947EE5E976}" type="sibTrans" cxnId="{1159295E-46DC-4AC9-AFED-E849BEDEA29E}">
      <dgm:prSet/>
      <dgm:spPr/>
      <dgm:t>
        <a:bodyPr/>
        <a:lstStyle/>
        <a:p>
          <a:endParaRPr lang="ru-RU"/>
        </a:p>
      </dgm:t>
    </dgm:pt>
    <dgm:pt modelId="{9F4F00C9-CDB2-4135-AEFD-1C5FF1688EA0}">
      <dgm:prSet phldrT="[Текст]" custT="1"/>
      <dgm:spPr/>
      <dgm:t>
        <a:bodyPr/>
        <a:lstStyle/>
        <a:p>
          <a:r>
            <a:rPr lang="ru-RU" sz="2000" dirty="0">
              <a:solidFill>
                <a:schemeClr val="bg1">
                  <a:lumMod val="25000"/>
                </a:schemeClr>
              </a:solidFill>
            </a:rPr>
            <a:t>Законы субъектов Российской Федерации</a:t>
          </a:r>
        </a:p>
      </dgm:t>
    </dgm:pt>
    <dgm:pt modelId="{CA684DCE-1590-4908-93F9-9176B7003BB7}" type="parTrans" cxnId="{6CE58F9D-309E-4B26-9D85-44D323D1E935}">
      <dgm:prSet/>
      <dgm:spPr/>
      <dgm:t>
        <a:bodyPr/>
        <a:lstStyle/>
        <a:p>
          <a:endParaRPr lang="ru-RU"/>
        </a:p>
      </dgm:t>
    </dgm:pt>
    <dgm:pt modelId="{3038D9C4-E7CA-48AA-8C91-518C94C76576}" type="sibTrans" cxnId="{6CE58F9D-309E-4B26-9D85-44D323D1E935}">
      <dgm:prSet/>
      <dgm:spPr/>
      <dgm:t>
        <a:bodyPr/>
        <a:lstStyle/>
        <a:p>
          <a:endParaRPr lang="ru-RU"/>
        </a:p>
      </dgm:t>
    </dgm:pt>
    <dgm:pt modelId="{DB606740-A8F8-4221-A3E3-F1C6CFB62712}">
      <dgm:prSet phldrT="[Текст]" custT="1"/>
      <dgm:spPr/>
      <dgm:t>
        <a:bodyPr/>
        <a:lstStyle/>
        <a:p>
          <a:r>
            <a:rPr lang="ru-RU" sz="2000" dirty="0">
              <a:solidFill>
                <a:schemeClr val="bg1">
                  <a:lumMod val="25000"/>
                </a:schemeClr>
              </a:solidFill>
            </a:rPr>
            <a:t>Нормативно-правовые акты исполнительных органов государственной власти</a:t>
          </a:r>
        </a:p>
      </dgm:t>
    </dgm:pt>
    <dgm:pt modelId="{03FC1EC6-7D65-446E-9390-3304756720A9}" type="parTrans" cxnId="{1BDF53CD-C99C-4F56-899A-B4B5467206C3}">
      <dgm:prSet/>
      <dgm:spPr/>
      <dgm:t>
        <a:bodyPr/>
        <a:lstStyle/>
        <a:p>
          <a:endParaRPr lang="ru-RU"/>
        </a:p>
      </dgm:t>
    </dgm:pt>
    <dgm:pt modelId="{2C7AEC7D-B3C6-42DA-A723-769CC1284B29}" type="sibTrans" cxnId="{1BDF53CD-C99C-4F56-899A-B4B5467206C3}">
      <dgm:prSet/>
      <dgm:spPr/>
      <dgm:t>
        <a:bodyPr/>
        <a:lstStyle/>
        <a:p>
          <a:endParaRPr lang="ru-RU"/>
        </a:p>
      </dgm:t>
    </dgm:pt>
    <dgm:pt modelId="{1673B8E2-4892-4CA6-B6EF-61CEF529A62B}">
      <dgm:prSet phldrT="[Текст]" custT="1"/>
      <dgm:spPr/>
      <dgm:t>
        <a:bodyPr/>
        <a:lstStyle/>
        <a:p>
          <a:r>
            <a:rPr lang="ru-RU" sz="2000" dirty="0">
              <a:solidFill>
                <a:schemeClr val="bg1">
                  <a:lumMod val="25000"/>
                </a:schemeClr>
              </a:solidFill>
            </a:rPr>
            <a:t>Муниципальные правовые акты</a:t>
          </a:r>
        </a:p>
      </dgm:t>
    </dgm:pt>
    <dgm:pt modelId="{0D498BF2-74CD-4E85-B012-5E40AC7C6256}" type="parTrans" cxnId="{2A5F7CE5-EE7A-4D5B-8198-27C16D147936}">
      <dgm:prSet/>
      <dgm:spPr/>
      <dgm:t>
        <a:bodyPr/>
        <a:lstStyle/>
        <a:p>
          <a:endParaRPr lang="ru-RU"/>
        </a:p>
      </dgm:t>
    </dgm:pt>
    <dgm:pt modelId="{D6D454D9-D2D9-425E-8649-5A97A47F8B0B}" type="sibTrans" cxnId="{2A5F7CE5-EE7A-4D5B-8198-27C16D147936}">
      <dgm:prSet/>
      <dgm:spPr/>
      <dgm:t>
        <a:bodyPr/>
        <a:lstStyle/>
        <a:p>
          <a:endParaRPr lang="ru-RU"/>
        </a:p>
      </dgm:t>
    </dgm:pt>
    <dgm:pt modelId="{EC0B4F6E-2306-4F7E-81B8-9DBEEE19CD2C}" type="pres">
      <dgm:prSet presAssocID="{14BA00AF-61FE-43CD-8D26-BC623DAD092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7F54834-4223-471D-B964-D34AD573F7CC}" type="pres">
      <dgm:prSet presAssocID="{680829B2-FEDA-4843-ADAB-5E4F8219E4E6}" presName="parentLin" presStyleCnt="0"/>
      <dgm:spPr/>
    </dgm:pt>
    <dgm:pt modelId="{07342F7D-A171-416E-BC88-4FCDC7FF61EF}" type="pres">
      <dgm:prSet presAssocID="{680829B2-FEDA-4843-ADAB-5E4F8219E4E6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FC543499-41AA-4E16-8D7A-3FE3B92BB71E}" type="pres">
      <dgm:prSet presAssocID="{680829B2-FEDA-4843-ADAB-5E4F8219E4E6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D4E790-C7BB-4ECE-8719-C43B83E8C9EA}" type="pres">
      <dgm:prSet presAssocID="{680829B2-FEDA-4843-ADAB-5E4F8219E4E6}" presName="negativeSpace" presStyleCnt="0"/>
      <dgm:spPr/>
    </dgm:pt>
    <dgm:pt modelId="{7DAA85BD-E106-4C4A-9F83-C9597C81C524}" type="pres">
      <dgm:prSet presAssocID="{680829B2-FEDA-4843-ADAB-5E4F8219E4E6}" presName="childText" presStyleLbl="conFgAcc1" presStyleIdx="0" presStyleCnt="4">
        <dgm:presLayoutVars>
          <dgm:bulletEnabled val="1"/>
        </dgm:presLayoutVars>
      </dgm:prSet>
      <dgm:spPr/>
    </dgm:pt>
    <dgm:pt modelId="{8B31AA84-136E-489E-AC10-8EDA6F992A28}" type="pres">
      <dgm:prSet presAssocID="{7FBF5D96-916B-4A8D-ACF7-EF947EE5E976}" presName="spaceBetweenRectangles" presStyleCnt="0"/>
      <dgm:spPr/>
    </dgm:pt>
    <dgm:pt modelId="{AC342185-BCCA-43A0-B3F2-5A36F3274ABD}" type="pres">
      <dgm:prSet presAssocID="{9F4F00C9-CDB2-4135-AEFD-1C5FF1688EA0}" presName="parentLin" presStyleCnt="0"/>
      <dgm:spPr/>
    </dgm:pt>
    <dgm:pt modelId="{322DEB28-93F0-491F-B6BD-23BA6D1F0EAB}" type="pres">
      <dgm:prSet presAssocID="{9F4F00C9-CDB2-4135-AEFD-1C5FF1688EA0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A07AD52B-98FC-4A2B-8A84-163879582E5F}" type="pres">
      <dgm:prSet presAssocID="{9F4F00C9-CDB2-4135-AEFD-1C5FF1688EA0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E0EE7A-4A13-4875-B6A2-AF2DEB66C82B}" type="pres">
      <dgm:prSet presAssocID="{9F4F00C9-CDB2-4135-AEFD-1C5FF1688EA0}" presName="negativeSpace" presStyleCnt="0"/>
      <dgm:spPr/>
    </dgm:pt>
    <dgm:pt modelId="{89A1F79C-91D4-4CB5-80F6-099AC0832216}" type="pres">
      <dgm:prSet presAssocID="{9F4F00C9-CDB2-4135-AEFD-1C5FF1688EA0}" presName="childText" presStyleLbl="conFgAcc1" presStyleIdx="1" presStyleCnt="4">
        <dgm:presLayoutVars>
          <dgm:bulletEnabled val="1"/>
        </dgm:presLayoutVars>
      </dgm:prSet>
      <dgm:spPr/>
    </dgm:pt>
    <dgm:pt modelId="{9DCE0F14-12F7-4E80-9D13-6D49BE987B08}" type="pres">
      <dgm:prSet presAssocID="{3038D9C4-E7CA-48AA-8C91-518C94C76576}" presName="spaceBetweenRectangles" presStyleCnt="0"/>
      <dgm:spPr/>
    </dgm:pt>
    <dgm:pt modelId="{E1AF4D89-24AE-4B92-98BA-DA0B73762432}" type="pres">
      <dgm:prSet presAssocID="{DB606740-A8F8-4221-A3E3-F1C6CFB62712}" presName="parentLin" presStyleCnt="0"/>
      <dgm:spPr/>
    </dgm:pt>
    <dgm:pt modelId="{B8552329-3D5C-48EA-8ED7-D7630F964AAC}" type="pres">
      <dgm:prSet presAssocID="{DB606740-A8F8-4221-A3E3-F1C6CFB62712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B6E9824A-CC82-4534-8286-CFE4AF1D30DB}" type="pres">
      <dgm:prSet presAssocID="{DB606740-A8F8-4221-A3E3-F1C6CFB62712}" presName="parentText" presStyleLbl="node1" presStyleIdx="2" presStyleCnt="4" custScaleX="107061" custScaleY="7680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85FDD5-379C-4F8A-8811-8171AFE9D007}" type="pres">
      <dgm:prSet presAssocID="{DB606740-A8F8-4221-A3E3-F1C6CFB62712}" presName="negativeSpace" presStyleCnt="0"/>
      <dgm:spPr/>
    </dgm:pt>
    <dgm:pt modelId="{E005EF85-E451-4AB6-AFCA-E4B28FCF105F}" type="pres">
      <dgm:prSet presAssocID="{DB606740-A8F8-4221-A3E3-F1C6CFB62712}" presName="childText" presStyleLbl="conFgAcc1" presStyleIdx="2" presStyleCnt="4">
        <dgm:presLayoutVars>
          <dgm:bulletEnabled val="1"/>
        </dgm:presLayoutVars>
      </dgm:prSet>
      <dgm:spPr/>
    </dgm:pt>
    <dgm:pt modelId="{96444861-BDBB-4C95-AE51-B0E70AE64C4F}" type="pres">
      <dgm:prSet presAssocID="{2C7AEC7D-B3C6-42DA-A723-769CC1284B29}" presName="spaceBetweenRectangles" presStyleCnt="0"/>
      <dgm:spPr/>
    </dgm:pt>
    <dgm:pt modelId="{1AE34943-1CC9-446B-A4ED-D78332998D0A}" type="pres">
      <dgm:prSet presAssocID="{1673B8E2-4892-4CA6-B6EF-61CEF529A62B}" presName="parentLin" presStyleCnt="0"/>
      <dgm:spPr/>
    </dgm:pt>
    <dgm:pt modelId="{2B705298-373F-43BC-AF39-791D720EBF4B}" type="pres">
      <dgm:prSet presAssocID="{1673B8E2-4892-4CA6-B6EF-61CEF529A62B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270A5110-C596-4F73-9014-5C59EEA0B08B}" type="pres">
      <dgm:prSet presAssocID="{1673B8E2-4892-4CA6-B6EF-61CEF529A62B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F50EF2-E310-46A5-9FDF-5A64D8F17767}" type="pres">
      <dgm:prSet presAssocID="{1673B8E2-4892-4CA6-B6EF-61CEF529A62B}" presName="negativeSpace" presStyleCnt="0"/>
      <dgm:spPr/>
    </dgm:pt>
    <dgm:pt modelId="{97F0E9FF-68AD-44C9-B38C-BC63817D8DF0}" type="pres">
      <dgm:prSet presAssocID="{1673B8E2-4892-4CA6-B6EF-61CEF529A62B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3F635CD0-0331-452A-AB09-87D22763279B}" type="presOf" srcId="{680829B2-FEDA-4843-ADAB-5E4F8219E4E6}" destId="{07342F7D-A171-416E-BC88-4FCDC7FF61EF}" srcOrd="0" destOrd="0" presId="urn:microsoft.com/office/officeart/2005/8/layout/list1"/>
    <dgm:cxn modelId="{85906B6A-DD9A-42FC-82AA-5AE1900228C4}" type="presOf" srcId="{9F4F00C9-CDB2-4135-AEFD-1C5FF1688EA0}" destId="{322DEB28-93F0-491F-B6BD-23BA6D1F0EAB}" srcOrd="0" destOrd="0" presId="urn:microsoft.com/office/officeart/2005/8/layout/list1"/>
    <dgm:cxn modelId="{49C33355-E060-4E12-8ACF-9663FD592916}" type="presOf" srcId="{DB606740-A8F8-4221-A3E3-F1C6CFB62712}" destId="{B6E9824A-CC82-4534-8286-CFE4AF1D30DB}" srcOrd="1" destOrd="0" presId="urn:microsoft.com/office/officeart/2005/8/layout/list1"/>
    <dgm:cxn modelId="{EB9F0AC5-EB5E-4CA1-B1EC-527BCA89DE92}" type="presOf" srcId="{DB606740-A8F8-4221-A3E3-F1C6CFB62712}" destId="{B8552329-3D5C-48EA-8ED7-D7630F964AAC}" srcOrd="0" destOrd="0" presId="urn:microsoft.com/office/officeart/2005/8/layout/list1"/>
    <dgm:cxn modelId="{6CE58F9D-309E-4B26-9D85-44D323D1E935}" srcId="{14BA00AF-61FE-43CD-8D26-BC623DAD092F}" destId="{9F4F00C9-CDB2-4135-AEFD-1C5FF1688EA0}" srcOrd="1" destOrd="0" parTransId="{CA684DCE-1590-4908-93F9-9176B7003BB7}" sibTransId="{3038D9C4-E7CA-48AA-8C91-518C94C76576}"/>
    <dgm:cxn modelId="{1159295E-46DC-4AC9-AFED-E849BEDEA29E}" srcId="{14BA00AF-61FE-43CD-8D26-BC623DAD092F}" destId="{680829B2-FEDA-4843-ADAB-5E4F8219E4E6}" srcOrd="0" destOrd="0" parTransId="{24294C6C-91EE-4443-AFE7-E6782DEC6A00}" sibTransId="{7FBF5D96-916B-4A8D-ACF7-EF947EE5E976}"/>
    <dgm:cxn modelId="{56A651D0-CF7D-415C-8BE4-BA078E54BA1F}" type="presOf" srcId="{1673B8E2-4892-4CA6-B6EF-61CEF529A62B}" destId="{270A5110-C596-4F73-9014-5C59EEA0B08B}" srcOrd="1" destOrd="0" presId="urn:microsoft.com/office/officeart/2005/8/layout/list1"/>
    <dgm:cxn modelId="{273FE9F8-54BF-43BB-97C0-1540FFE0EA2D}" type="presOf" srcId="{9F4F00C9-CDB2-4135-AEFD-1C5FF1688EA0}" destId="{A07AD52B-98FC-4A2B-8A84-163879582E5F}" srcOrd="1" destOrd="0" presId="urn:microsoft.com/office/officeart/2005/8/layout/list1"/>
    <dgm:cxn modelId="{2A5F7CE5-EE7A-4D5B-8198-27C16D147936}" srcId="{14BA00AF-61FE-43CD-8D26-BC623DAD092F}" destId="{1673B8E2-4892-4CA6-B6EF-61CEF529A62B}" srcOrd="3" destOrd="0" parTransId="{0D498BF2-74CD-4E85-B012-5E40AC7C6256}" sibTransId="{D6D454D9-D2D9-425E-8649-5A97A47F8B0B}"/>
    <dgm:cxn modelId="{1BDF53CD-C99C-4F56-899A-B4B5467206C3}" srcId="{14BA00AF-61FE-43CD-8D26-BC623DAD092F}" destId="{DB606740-A8F8-4221-A3E3-F1C6CFB62712}" srcOrd="2" destOrd="0" parTransId="{03FC1EC6-7D65-446E-9390-3304756720A9}" sibTransId="{2C7AEC7D-B3C6-42DA-A723-769CC1284B29}"/>
    <dgm:cxn modelId="{354B7D3B-F0FE-46EC-B341-3FE8E9F102C4}" type="presOf" srcId="{1673B8E2-4892-4CA6-B6EF-61CEF529A62B}" destId="{2B705298-373F-43BC-AF39-791D720EBF4B}" srcOrd="0" destOrd="0" presId="urn:microsoft.com/office/officeart/2005/8/layout/list1"/>
    <dgm:cxn modelId="{CB2BCB2A-B413-4F97-B74E-7CD2E0D684A4}" type="presOf" srcId="{14BA00AF-61FE-43CD-8D26-BC623DAD092F}" destId="{EC0B4F6E-2306-4F7E-81B8-9DBEEE19CD2C}" srcOrd="0" destOrd="0" presId="urn:microsoft.com/office/officeart/2005/8/layout/list1"/>
    <dgm:cxn modelId="{B00CDCCF-4255-4491-88F7-9F549527F26E}" type="presOf" srcId="{680829B2-FEDA-4843-ADAB-5E4F8219E4E6}" destId="{FC543499-41AA-4E16-8D7A-3FE3B92BB71E}" srcOrd="1" destOrd="0" presId="urn:microsoft.com/office/officeart/2005/8/layout/list1"/>
    <dgm:cxn modelId="{47E2F6AD-774F-4046-81DB-7FB6828A6AF3}" type="presParOf" srcId="{EC0B4F6E-2306-4F7E-81B8-9DBEEE19CD2C}" destId="{D7F54834-4223-471D-B964-D34AD573F7CC}" srcOrd="0" destOrd="0" presId="urn:microsoft.com/office/officeart/2005/8/layout/list1"/>
    <dgm:cxn modelId="{A802F587-4C68-49EA-BBE6-9BD5917CBE4E}" type="presParOf" srcId="{D7F54834-4223-471D-B964-D34AD573F7CC}" destId="{07342F7D-A171-416E-BC88-4FCDC7FF61EF}" srcOrd="0" destOrd="0" presId="urn:microsoft.com/office/officeart/2005/8/layout/list1"/>
    <dgm:cxn modelId="{46A27402-1784-4981-9699-BE5CCB33CC4B}" type="presParOf" srcId="{D7F54834-4223-471D-B964-D34AD573F7CC}" destId="{FC543499-41AA-4E16-8D7A-3FE3B92BB71E}" srcOrd="1" destOrd="0" presId="urn:microsoft.com/office/officeart/2005/8/layout/list1"/>
    <dgm:cxn modelId="{7EF6A829-0854-4A9E-8422-11464EBA14E6}" type="presParOf" srcId="{EC0B4F6E-2306-4F7E-81B8-9DBEEE19CD2C}" destId="{D6D4E790-C7BB-4ECE-8719-C43B83E8C9EA}" srcOrd="1" destOrd="0" presId="urn:microsoft.com/office/officeart/2005/8/layout/list1"/>
    <dgm:cxn modelId="{9B2A8AF0-B95F-4C14-AB16-B4885280D348}" type="presParOf" srcId="{EC0B4F6E-2306-4F7E-81B8-9DBEEE19CD2C}" destId="{7DAA85BD-E106-4C4A-9F83-C9597C81C524}" srcOrd="2" destOrd="0" presId="urn:microsoft.com/office/officeart/2005/8/layout/list1"/>
    <dgm:cxn modelId="{FB5A47F7-2972-4011-B896-07D382CAE25A}" type="presParOf" srcId="{EC0B4F6E-2306-4F7E-81B8-9DBEEE19CD2C}" destId="{8B31AA84-136E-489E-AC10-8EDA6F992A28}" srcOrd="3" destOrd="0" presId="urn:microsoft.com/office/officeart/2005/8/layout/list1"/>
    <dgm:cxn modelId="{FFECF7BD-4B25-47C8-A003-8C4D05738C6A}" type="presParOf" srcId="{EC0B4F6E-2306-4F7E-81B8-9DBEEE19CD2C}" destId="{AC342185-BCCA-43A0-B3F2-5A36F3274ABD}" srcOrd="4" destOrd="0" presId="urn:microsoft.com/office/officeart/2005/8/layout/list1"/>
    <dgm:cxn modelId="{0C2C7926-56C0-4793-8D79-B6469E97BAE2}" type="presParOf" srcId="{AC342185-BCCA-43A0-B3F2-5A36F3274ABD}" destId="{322DEB28-93F0-491F-B6BD-23BA6D1F0EAB}" srcOrd="0" destOrd="0" presId="urn:microsoft.com/office/officeart/2005/8/layout/list1"/>
    <dgm:cxn modelId="{6434BE29-5E6B-44A8-9E4C-5E35DC9FD16A}" type="presParOf" srcId="{AC342185-BCCA-43A0-B3F2-5A36F3274ABD}" destId="{A07AD52B-98FC-4A2B-8A84-163879582E5F}" srcOrd="1" destOrd="0" presId="urn:microsoft.com/office/officeart/2005/8/layout/list1"/>
    <dgm:cxn modelId="{1BFCC5FF-184D-4F94-A9ED-178DC7008962}" type="presParOf" srcId="{EC0B4F6E-2306-4F7E-81B8-9DBEEE19CD2C}" destId="{38E0EE7A-4A13-4875-B6A2-AF2DEB66C82B}" srcOrd="5" destOrd="0" presId="urn:microsoft.com/office/officeart/2005/8/layout/list1"/>
    <dgm:cxn modelId="{C0C80E80-78F0-4CEC-97FA-CAC353E0ED74}" type="presParOf" srcId="{EC0B4F6E-2306-4F7E-81B8-9DBEEE19CD2C}" destId="{89A1F79C-91D4-4CB5-80F6-099AC0832216}" srcOrd="6" destOrd="0" presId="urn:microsoft.com/office/officeart/2005/8/layout/list1"/>
    <dgm:cxn modelId="{E7035907-334D-4715-88D1-AD76FD0BE271}" type="presParOf" srcId="{EC0B4F6E-2306-4F7E-81B8-9DBEEE19CD2C}" destId="{9DCE0F14-12F7-4E80-9D13-6D49BE987B08}" srcOrd="7" destOrd="0" presId="urn:microsoft.com/office/officeart/2005/8/layout/list1"/>
    <dgm:cxn modelId="{32737169-17D7-48C5-8BDE-3A93E7229EFE}" type="presParOf" srcId="{EC0B4F6E-2306-4F7E-81B8-9DBEEE19CD2C}" destId="{E1AF4D89-24AE-4B92-98BA-DA0B73762432}" srcOrd="8" destOrd="0" presId="urn:microsoft.com/office/officeart/2005/8/layout/list1"/>
    <dgm:cxn modelId="{FB6F815A-F6BB-4007-8813-21039519B42A}" type="presParOf" srcId="{E1AF4D89-24AE-4B92-98BA-DA0B73762432}" destId="{B8552329-3D5C-48EA-8ED7-D7630F964AAC}" srcOrd="0" destOrd="0" presId="urn:microsoft.com/office/officeart/2005/8/layout/list1"/>
    <dgm:cxn modelId="{F724AD19-4157-4044-B85B-F28205385D46}" type="presParOf" srcId="{E1AF4D89-24AE-4B92-98BA-DA0B73762432}" destId="{B6E9824A-CC82-4534-8286-CFE4AF1D30DB}" srcOrd="1" destOrd="0" presId="urn:microsoft.com/office/officeart/2005/8/layout/list1"/>
    <dgm:cxn modelId="{7EBD08C5-3F94-4B77-8F97-07A753623ED7}" type="presParOf" srcId="{EC0B4F6E-2306-4F7E-81B8-9DBEEE19CD2C}" destId="{FC85FDD5-379C-4F8A-8811-8171AFE9D007}" srcOrd="9" destOrd="0" presId="urn:microsoft.com/office/officeart/2005/8/layout/list1"/>
    <dgm:cxn modelId="{CE23AA15-8916-4A87-B08E-854A652572D9}" type="presParOf" srcId="{EC0B4F6E-2306-4F7E-81B8-9DBEEE19CD2C}" destId="{E005EF85-E451-4AB6-AFCA-E4B28FCF105F}" srcOrd="10" destOrd="0" presId="urn:microsoft.com/office/officeart/2005/8/layout/list1"/>
    <dgm:cxn modelId="{51F88084-0E90-4A9C-9AD0-48C1CFF2212B}" type="presParOf" srcId="{EC0B4F6E-2306-4F7E-81B8-9DBEEE19CD2C}" destId="{96444861-BDBB-4C95-AE51-B0E70AE64C4F}" srcOrd="11" destOrd="0" presId="urn:microsoft.com/office/officeart/2005/8/layout/list1"/>
    <dgm:cxn modelId="{BF404339-E2C9-40DF-8DEA-D2F3C52C5FBB}" type="presParOf" srcId="{EC0B4F6E-2306-4F7E-81B8-9DBEEE19CD2C}" destId="{1AE34943-1CC9-446B-A4ED-D78332998D0A}" srcOrd="12" destOrd="0" presId="urn:microsoft.com/office/officeart/2005/8/layout/list1"/>
    <dgm:cxn modelId="{53858BFC-FE9E-414E-9305-6DA68DA52AE9}" type="presParOf" srcId="{1AE34943-1CC9-446B-A4ED-D78332998D0A}" destId="{2B705298-373F-43BC-AF39-791D720EBF4B}" srcOrd="0" destOrd="0" presId="urn:microsoft.com/office/officeart/2005/8/layout/list1"/>
    <dgm:cxn modelId="{10F49483-97F4-4F4F-B68B-8B7C53A151D9}" type="presParOf" srcId="{1AE34943-1CC9-446B-A4ED-D78332998D0A}" destId="{270A5110-C596-4F73-9014-5C59EEA0B08B}" srcOrd="1" destOrd="0" presId="urn:microsoft.com/office/officeart/2005/8/layout/list1"/>
    <dgm:cxn modelId="{FBD2F053-36B5-4088-A41A-DA2F603317A1}" type="presParOf" srcId="{EC0B4F6E-2306-4F7E-81B8-9DBEEE19CD2C}" destId="{9FF50EF2-E310-46A5-9FDF-5A64D8F17767}" srcOrd="13" destOrd="0" presId="urn:microsoft.com/office/officeart/2005/8/layout/list1"/>
    <dgm:cxn modelId="{F93A7F22-AF70-4A53-B4AE-229AA8C41B5C}" type="presParOf" srcId="{EC0B4F6E-2306-4F7E-81B8-9DBEEE19CD2C}" destId="{97F0E9FF-68AD-44C9-B38C-BC63817D8DF0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04DE1EF-BB05-4060-AF0C-C6FCB63106A0}" type="doc">
      <dgm:prSet loTypeId="urn:microsoft.com/office/officeart/2005/8/layout/pyramid2" loCatId="list" qsTypeId="urn:microsoft.com/office/officeart/2005/8/quickstyle/3d2" qsCatId="3D" csTypeId="urn:microsoft.com/office/officeart/2005/8/colors/colorful3" csCatId="colorful" phldr="1"/>
      <dgm:spPr/>
    </dgm:pt>
    <dgm:pt modelId="{10A3BD13-9560-4D6A-B851-3F2E4E4C3E3E}">
      <dgm:prSet phldrT="[Текст]" custT="1"/>
      <dgm:spPr/>
      <dgm:t>
        <a:bodyPr/>
        <a:lstStyle/>
        <a:p>
          <a:r>
            <a:rPr lang="ru-RU" sz="1200" dirty="0"/>
            <a:t>федеральных налогов, в том числе налогов, предусмотренных специальными налоговыми режимами</a:t>
          </a:r>
        </a:p>
      </dgm:t>
    </dgm:pt>
    <dgm:pt modelId="{8529ADD4-ACAA-4A66-816C-3E64CAF42072}" type="parTrans" cxnId="{4E9B17A8-96DD-491A-B314-AF3C620F27F0}">
      <dgm:prSet/>
      <dgm:spPr/>
      <dgm:t>
        <a:bodyPr/>
        <a:lstStyle/>
        <a:p>
          <a:endParaRPr lang="ru-RU"/>
        </a:p>
      </dgm:t>
    </dgm:pt>
    <dgm:pt modelId="{B3230F4C-08D4-4E47-983C-1BC866B0FC0E}" type="sibTrans" cxnId="{4E9B17A8-96DD-491A-B314-AF3C620F27F0}">
      <dgm:prSet/>
      <dgm:spPr/>
      <dgm:t>
        <a:bodyPr/>
        <a:lstStyle/>
        <a:p>
          <a:endParaRPr lang="ru-RU"/>
        </a:p>
      </dgm:t>
    </dgm:pt>
    <dgm:pt modelId="{AD5A8BD8-6617-4145-9A92-8EA9AA7BED39}">
      <dgm:prSet phldrT="[Текст]" custT="1"/>
      <dgm:spPr/>
      <dgm:t>
        <a:bodyPr/>
        <a:lstStyle/>
        <a:p>
          <a:r>
            <a:rPr lang="ru-RU" sz="1200" dirty="0"/>
            <a:t>региональных налогов, зачисляемых в местный бюджет в соответствие с законодательством субъектов РФ и муниципальными правовыми актами</a:t>
          </a:r>
        </a:p>
      </dgm:t>
    </dgm:pt>
    <dgm:pt modelId="{7EECFAF3-D7D2-422F-A112-F8099380DF6D}" type="parTrans" cxnId="{B48AF557-D1DC-4BFF-B0C9-E811419A5FBB}">
      <dgm:prSet/>
      <dgm:spPr/>
      <dgm:t>
        <a:bodyPr/>
        <a:lstStyle/>
        <a:p>
          <a:endParaRPr lang="ru-RU"/>
        </a:p>
      </dgm:t>
    </dgm:pt>
    <dgm:pt modelId="{4A9FAFAC-476A-4255-B0B4-96A9BD5F6677}" type="sibTrans" cxnId="{B48AF557-D1DC-4BFF-B0C9-E811419A5FBB}">
      <dgm:prSet/>
      <dgm:spPr/>
      <dgm:t>
        <a:bodyPr/>
        <a:lstStyle/>
        <a:p>
          <a:endParaRPr lang="ru-RU"/>
        </a:p>
      </dgm:t>
    </dgm:pt>
    <dgm:pt modelId="{793DC781-54CF-4D7C-90E1-EC287FC2D1C0}">
      <dgm:prSet phldrT="[Текст]" custT="1"/>
      <dgm:spPr/>
      <dgm:t>
        <a:bodyPr/>
        <a:lstStyle/>
        <a:p>
          <a:r>
            <a:rPr lang="ru-RU" sz="1200" dirty="0"/>
            <a:t>местных налогов, зачисляемых в местный бюджет в соответствие с БК РФ и муниципальными правовыми актами</a:t>
          </a:r>
        </a:p>
      </dgm:t>
    </dgm:pt>
    <dgm:pt modelId="{D6A09059-25F9-4F7F-9729-3165AE83AE15}" type="parTrans" cxnId="{017EC0FC-C261-42F8-B08A-2BFEAAECAEA5}">
      <dgm:prSet/>
      <dgm:spPr/>
      <dgm:t>
        <a:bodyPr/>
        <a:lstStyle/>
        <a:p>
          <a:endParaRPr lang="ru-RU"/>
        </a:p>
      </dgm:t>
    </dgm:pt>
    <dgm:pt modelId="{2ED1C316-B526-4EC8-964D-7016C97767EA}" type="sibTrans" cxnId="{017EC0FC-C261-42F8-B08A-2BFEAAECAEA5}">
      <dgm:prSet/>
      <dgm:spPr/>
      <dgm:t>
        <a:bodyPr/>
        <a:lstStyle/>
        <a:p>
          <a:endParaRPr lang="ru-RU"/>
        </a:p>
      </dgm:t>
    </dgm:pt>
    <dgm:pt modelId="{03BFB7DC-4462-4E46-B5D3-4EA9F4271188}">
      <dgm:prSet phldrT="[Текст]" custT="1"/>
      <dgm:spPr/>
      <dgm:t>
        <a:bodyPr/>
        <a:lstStyle/>
        <a:p>
          <a:r>
            <a:rPr lang="ru-RU" sz="1200" dirty="0"/>
            <a:t>денежных взысканий в виде санкций и штрафов</a:t>
          </a:r>
        </a:p>
      </dgm:t>
    </dgm:pt>
    <dgm:pt modelId="{9258A6A7-6DB4-4602-B1DC-899329731A8A}" type="parTrans" cxnId="{B1BE3ACB-8E57-46CD-A58A-BD3D45D2C796}">
      <dgm:prSet/>
      <dgm:spPr/>
      <dgm:t>
        <a:bodyPr/>
        <a:lstStyle/>
        <a:p>
          <a:endParaRPr lang="ru-RU"/>
        </a:p>
      </dgm:t>
    </dgm:pt>
    <dgm:pt modelId="{A50DCD76-82D1-42AC-BFDD-BE7C3388DBBB}" type="sibTrans" cxnId="{B1BE3ACB-8E57-46CD-A58A-BD3D45D2C796}">
      <dgm:prSet/>
      <dgm:spPr/>
      <dgm:t>
        <a:bodyPr/>
        <a:lstStyle/>
        <a:p>
          <a:endParaRPr lang="ru-RU"/>
        </a:p>
      </dgm:t>
    </dgm:pt>
    <dgm:pt modelId="{4E21DFAC-D2E6-44C3-8511-2C58CDBAB7BD}">
      <dgm:prSet phldrT="[Текст]" custT="1"/>
      <dgm:spPr/>
      <dgm:t>
        <a:bodyPr/>
        <a:lstStyle/>
        <a:p>
          <a:r>
            <a:rPr lang="ru-RU" sz="1200" dirty="0"/>
            <a:t>доходов, передаваемых органами государственной власти субъектов РФ</a:t>
          </a:r>
        </a:p>
      </dgm:t>
    </dgm:pt>
    <dgm:pt modelId="{85B58EEC-6D73-40EC-88DB-056C615B1ED0}" type="parTrans" cxnId="{1862FE47-4E80-4007-A4ED-65D50C4FD3F7}">
      <dgm:prSet/>
      <dgm:spPr/>
      <dgm:t>
        <a:bodyPr/>
        <a:lstStyle/>
        <a:p>
          <a:endParaRPr lang="ru-RU"/>
        </a:p>
      </dgm:t>
    </dgm:pt>
    <dgm:pt modelId="{38D56659-162E-46B1-944E-26A603DF959F}" type="sibTrans" cxnId="{1862FE47-4E80-4007-A4ED-65D50C4FD3F7}">
      <dgm:prSet/>
      <dgm:spPr/>
      <dgm:t>
        <a:bodyPr/>
        <a:lstStyle/>
        <a:p>
          <a:endParaRPr lang="ru-RU"/>
        </a:p>
      </dgm:t>
    </dgm:pt>
    <dgm:pt modelId="{921F6DC2-DDA1-4186-902A-7B3BF6FF6D35}" type="pres">
      <dgm:prSet presAssocID="{D04DE1EF-BB05-4060-AF0C-C6FCB63106A0}" presName="compositeShape" presStyleCnt="0">
        <dgm:presLayoutVars>
          <dgm:dir/>
          <dgm:resizeHandles/>
        </dgm:presLayoutVars>
      </dgm:prSet>
      <dgm:spPr/>
    </dgm:pt>
    <dgm:pt modelId="{6B40A16B-7B67-48C8-BD91-E38DBB5C58F6}" type="pres">
      <dgm:prSet presAssocID="{D04DE1EF-BB05-4060-AF0C-C6FCB63106A0}" presName="pyramid" presStyleLbl="node1" presStyleIdx="0" presStyleCnt="1" custLinFactNeighborX="-1227"/>
      <dgm:spPr/>
    </dgm:pt>
    <dgm:pt modelId="{B873E14D-70B0-48AD-9556-52C195542916}" type="pres">
      <dgm:prSet presAssocID="{D04DE1EF-BB05-4060-AF0C-C6FCB63106A0}" presName="theList" presStyleCnt="0"/>
      <dgm:spPr/>
    </dgm:pt>
    <dgm:pt modelId="{62FEC539-9CFF-4102-95D9-E19DCCFEF9EA}" type="pres">
      <dgm:prSet presAssocID="{10A3BD13-9560-4D6A-B851-3F2E4E4C3E3E}" presName="aNode" presStyleLbl="fgAcc1" presStyleIdx="0" presStyleCnt="5" custLinFactY="59393" custLinFactNeighborX="2612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07112D-C633-4B29-B0C1-D737762621BA}" type="pres">
      <dgm:prSet presAssocID="{10A3BD13-9560-4D6A-B851-3F2E4E4C3E3E}" presName="aSpace" presStyleCnt="0"/>
      <dgm:spPr/>
    </dgm:pt>
    <dgm:pt modelId="{89E22ECA-741C-4185-A16B-0AF32CBD6210}" type="pres">
      <dgm:prSet presAssocID="{AD5A8BD8-6617-4145-9A92-8EA9AA7BED39}" presName="aNode" presStyleLbl="fgAcc1" presStyleIdx="1" presStyleCnt="5" custLinFactY="75981" custLinFactNeighborX="883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9A1532-8951-4F53-8B45-BE84F43B504A}" type="pres">
      <dgm:prSet presAssocID="{AD5A8BD8-6617-4145-9A92-8EA9AA7BED39}" presName="aSpace" presStyleCnt="0"/>
      <dgm:spPr/>
    </dgm:pt>
    <dgm:pt modelId="{349F9DF3-EFCB-4999-B782-E32DB6ACABD6}" type="pres">
      <dgm:prSet presAssocID="{793DC781-54CF-4D7C-90E1-EC287FC2D1C0}" presName="aNode" presStyleLbl="fgAcc1" presStyleIdx="2" presStyleCnt="5" custLinFactY="-241296" custLinFactNeighborX="2612" custLinFactNeighborY="-3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2C1E38-BC0D-493F-A5F7-BE9E3F8D5A60}" type="pres">
      <dgm:prSet presAssocID="{793DC781-54CF-4D7C-90E1-EC287FC2D1C0}" presName="aSpace" presStyleCnt="0"/>
      <dgm:spPr/>
    </dgm:pt>
    <dgm:pt modelId="{2A2C1000-376E-442A-8F1E-BB743BBEBE9F}" type="pres">
      <dgm:prSet presAssocID="{03BFB7DC-4462-4E46-B5D3-4EA9F4271188}" presName="aNode" presStyleLbl="fgAcc1" presStyleIdx="3" presStyleCnt="5" custLinFactY="-1879" custLinFactNeighborX="2612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2FFA60-2E8D-4DA6-A912-E671DDC0C931}" type="pres">
      <dgm:prSet presAssocID="{03BFB7DC-4462-4E46-B5D3-4EA9F4271188}" presName="aSpace" presStyleCnt="0"/>
      <dgm:spPr/>
    </dgm:pt>
    <dgm:pt modelId="{793AA492-19A1-4179-825C-61838882EBD2}" type="pres">
      <dgm:prSet presAssocID="{4E21DFAC-D2E6-44C3-8511-2C58CDBAB7BD}" presName="aNode" presStyleLbl="fgAcc1" presStyleIdx="4" presStyleCnt="5" custLinFactNeighborX="2612" custLinFactNeighborY="-345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FF1302-28D8-43CA-A735-FC1FAB3A4CB1}" type="pres">
      <dgm:prSet presAssocID="{4E21DFAC-D2E6-44C3-8511-2C58CDBAB7BD}" presName="aSpace" presStyleCnt="0"/>
      <dgm:spPr/>
    </dgm:pt>
  </dgm:ptLst>
  <dgm:cxnLst>
    <dgm:cxn modelId="{280DE720-BB30-4C21-BD9A-1085A8821849}" type="presOf" srcId="{D04DE1EF-BB05-4060-AF0C-C6FCB63106A0}" destId="{921F6DC2-DDA1-4186-902A-7B3BF6FF6D35}" srcOrd="0" destOrd="0" presId="urn:microsoft.com/office/officeart/2005/8/layout/pyramid2"/>
    <dgm:cxn modelId="{4E9B17A8-96DD-491A-B314-AF3C620F27F0}" srcId="{D04DE1EF-BB05-4060-AF0C-C6FCB63106A0}" destId="{10A3BD13-9560-4D6A-B851-3F2E4E4C3E3E}" srcOrd="0" destOrd="0" parTransId="{8529ADD4-ACAA-4A66-816C-3E64CAF42072}" sibTransId="{B3230F4C-08D4-4E47-983C-1BC866B0FC0E}"/>
    <dgm:cxn modelId="{70C6CE76-03A2-4A16-A873-4BA85BF22EA0}" type="presOf" srcId="{03BFB7DC-4462-4E46-B5D3-4EA9F4271188}" destId="{2A2C1000-376E-442A-8F1E-BB743BBEBE9F}" srcOrd="0" destOrd="0" presId="urn:microsoft.com/office/officeart/2005/8/layout/pyramid2"/>
    <dgm:cxn modelId="{FB58423D-77CE-469E-A79C-7EB68E7C5709}" type="presOf" srcId="{AD5A8BD8-6617-4145-9A92-8EA9AA7BED39}" destId="{89E22ECA-741C-4185-A16B-0AF32CBD6210}" srcOrd="0" destOrd="0" presId="urn:microsoft.com/office/officeart/2005/8/layout/pyramid2"/>
    <dgm:cxn modelId="{1862FE47-4E80-4007-A4ED-65D50C4FD3F7}" srcId="{D04DE1EF-BB05-4060-AF0C-C6FCB63106A0}" destId="{4E21DFAC-D2E6-44C3-8511-2C58CDBAB7BD}" srcOrd="4" destOrd="0" parTransId="{85B58EEC-6D73-40EC-88DB-056C615B1ED0}" sibTransId="{38D56659-162E-46B1-944E-26A603DF959F}"/>
    <dgm:cxn modelId="{E4A9A5F0-E252-41F1-B590-6C9CBF8CF917}" type="presOf" srcId="{793DC781-54CF-4D7C-90E1-EC287FC2D1C0}" destId="{349F9DF3-EFCB-4999-B782-E32DB6ACABD6}" srcOrd="0" destOrd="0" presId="urn:microsoft.com/office/officeart/2005/8/layout/pyramid2"/>
    <dgm:cxn modelId="{222EF63D-37F3-49CE-98AA-9A950FBCCE94}" type="presOf" srcId="{10A3BD13-9560-4D6A-B851-3F2E4E4C3E3E}" destId="{62FEC539-9CFF-4102-95D9-E19DCCFEF9EA}" srcOrd="0" destOrd="0" presId="urn:microsoft.com/office/officeart/2005/8/layout/pyramid2"/>
    <dgm:cxn modelId="{B48AF557-D1DC-4BFF-B0C9-E811419A5FBB}" srcId="{D04DE1EF-BB05-4060-AF0C-C6FCB63106A0}" destId="{AD5A8BD8-6617-4145-9A92-8EA9AA7BED39}" srcOrd="1" destOrd="0" parTransId="{7EECFAF3-D7D2-422F-A112-F8099380DF6D}" sibTransId="{4A9FAFAC-476A-4255-B0B4-96A9BD5F6677}"/>
    <dgm:cxn modelId="{B1BE3ACB-8E57-46CD-A58A-BD3D45D2C796}" srcId="{D04DE1EF-BB05-4060-AF0C-C6FCB63106A0}" destId="{03BFB7DC-4462-4E46-B5D3-4EA9F4271188}" srcOrd="3" destOrd="0" parTransId="{9258A6A7-6DB4-4602-B1DC-899329731A8A}" sibTransId="{A50DCD76-82D1-42AC-BFDD-BE7C3388DBBB}"/>
    <dgm:cxn modelId="{E866CAE2-1086-4357-8C9A-D62C97611B6C}" type="presOf" srcId="{4E21DFAC-D2E6-44C3-8511-2C58CDBAB7BD}" destId="{793AA492-19A1-4179-825C-61838882EBD2}" srcOrd="0" destOrd="0" presId="urn:microsoft.com/office/officeart/2005/8/layout/pyramid2"/>
    <dgm:cxn modelId="{017EC0FC-C261-42F8-B08A-2BFEAAECAEA5}" srcId="{D04DE1EF-BB05-4060-AF0C-C6FCB63106A0}" destId="{793DC781-54CF-4D7C-90E1-EC287FC2D1C0}" srcOrd="2" destOrd="0" parTransId="{D6A09059-25F9-4F7F-9729-3165AE83AE15}" sibTransId="{2ED1C316-B526-4EC8-964D-7016C97767EA}"/>
    <dgm:cxn modelId="{AD76C958-923B-4276-918C-CBE71D0C31AA}" type="presParOf" srcId="{921F6DC2-DDA1-4186-902A-7B3BF6FF6D35}" destId="{6B40A16B-7B67-48C8-BD91-E38DBB5C58F6}" srcOrd="0" destOrd="0" presId="urn:microsoft.com/office/officeart/2005/8/layout/pyramid2"/>
    <dgm:cxn modelId="{43C838F1-461C-47BF-91B5-9D4ABFC70D76}" type="presParOf" srcId="{921F6DC2-DDA1-4186-902A-7B3BF6FF6D35}" destId="{B873E14D-70B0-48AD-9556-52C195542916}" srcOrd="1" destOrd="0" presId="urn:microsoft.com/office/officeart/2005/8/layout/pyramid2"/>
    <dgm:cxn modelId="{34FB261D-6375-4E56-96CC-11D7C9BD2F65}" type="presParOf" srcId="{B873E14D-70B0-48AD-9556-52C195542916}" destId="{62FEC539-9CFF-4102-95D9-E19DCCFEF9EA}" srcOrd="0" destOrd="0" presId="urn:microsoft.com/office/officeart/2005/8/layout/pyramid2"/>
    <dgm:cxn modelId="{3AC91F94-30DF-49A2-8ACF-B571EB2C1CA8}" type="presParOf" srcId="{B873E14D-70B0-48AD-9556-52C195542916}" destId="{8C07112D-C633-4B29-B0C1-D737762621BA}" srcOrd="1" destOrd="0" presId="urn:microsoft.com/office/officeart/2005/8/layout/pyramid2"/>
    <dgm:cxn modelId="{0E2B0CEF-F2EC-4A6D-A299-19F9FAD703EC}" type="presParOf" srcId="{B873E14D-70B0-48AD-9556-52C195542916}" destId="{89E22ECA-741C-4185-A16B-0AF32CBD6210}" srcOrd="2" destOrd="0" presId="urn:microsoft.com/office/officeart/2005/8/layout/pyramid2"/>
    <dgm:cxn modelId="{A11341B8-CB10-4BE8-8DCA-0330C3617E5E}" type="presParOf" srcId="{B873E14D-70B0-48AD-9556-52C195542916}" destId="{479A1532-8951-4F53-8B45-BE84F43B504A}" srcOrd="3" destOrd="0" presId="urn:microsoft.com/office/officeart/2005/8/layout/pyramid2"/>
    <dgm:cxn modelId="{A167CC72-B483-4F4F-AEA1-98CC3748E72D}" type="presParOf" srcId="{B873E14D-70B0-48AD-9556-52C195542916}" destId="{349F9DF3-EFCB-4999-B782-E32DB6ACABD6}" srcOrd="4" destOrd="0" presId="urn:microsoft.com/office/officeart/2005/8/layout/pyramid2"/>
    <dgm:cxn modelId="{5FCF6808-82B0-49AC-8474-04F2023A9998}" type="presParOf" srcId="{B873E14D-70B0-48AD-9556-52C195542916}" destId="{222C1E38-BC0D-493F-A5F7-BE9E3F8D5A60}" srcOrd="5" destOrd="0" presId="urn:microsoft.com/office/officeart/2005/8/layout/pyramid2"/>
    <dgm:cxn modelId="{CD5741B0-9138-473A-B9B0-73DA532D4F39}" type="presParOf" srcId="{B873E14D-70B0-48AD-9556-52C195542916}" destId="{2A2C1000-376E-442A-8F1E-BB743BBEBE9F}" srcOrd="6" destOrd="0" presId="urn:microsoft.com/office/officeart/2005/8/layout/pyramid2"/>
    <dgm:cxn modelId="{4412679E-1344-4380-8F77-A1A9BD5E0FFA}" type="presParOf" srcId="{B873E14D-70B0-48AD-9556-52C195542916}" destId="{CE2FFA60-2E8D-4DA6-A912-E671DDC0C931}" srcOrd="7" destOrd="0" presId="urn:microsoft.com/office/officeart/2005/8/layout/pyramid2"/>
    <dgm:cxn modelId="{430E2D4B-0798-4C18-BA2C-4CF58ADEF086}" type="presParOf" srcId="{B873E14D-70B0-48AD-9556-52C195542916}" destId="{793AA492-19A1-4179-825C-61838882EBD2}" srcOrd="8" destOrd="0" presId="urn:microsoft.com/office/officeart/2005/8/layout/pyramid2"/>
    <dgm:cxn modelId="{AD6BA196-47F8-466B-9844-67FD282CF41E}" type="presParOf" srcId="{B873E14D-70B0-48AD-9556-52C195542916}" destId="{D5FF1302-28D8-43CA-A735-FC1FAB3A4CB1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C30B638-8D88-4821-9047-CE5C09DC6BC3}" type="doc">
      <dgm:prSet loTypeId="urn:microsoft.com/office/officeart/2005/8/layout/vList2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45C9025E-CC94-46E0-AA03-D00178F1337C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дотаций на выравнивание бюджетной обеспеченности муниципальных образований</a:t>
          </a:r>
        </a:p>
      </dgm:t>
    </dgm:pt>
    <dgm:pt modelId="{EBE3172E-C360-4384-98E2-C6F42BD33C3A}" type="parTrans" cxnId="{9A180964-37A1-4F85-93CB-160E4F855694}">
      <dgm:prSet/>
      <dgm:spPr/>
      <dgm:t>
        <a:bodyPr/>
        <a:lstStyle/>
        <a:p>
          <a:endParaRPr lang="ru-RU"/>
        </a:p>
      </dgm:t>
    </dgm:pt>
    <dgm:pt modelId="{5BC7D22F-0445-46CE-9E3A-32CF21A49686}" type="sibTrans" cxnId="{9A180964-37A1-4F85-93CB-160E4F855694}">
      <dgm:prSet/>
      <dgm:spPr/>
      <dgm:t>
        <a:bodyPr/>
        <a:lstStyle/>
        <a:p>
          <a:endParaRPr lang="ru-RU"/>
        </a:p>
      </dgm:t>
    </dgm:pt>
    <dgm:pt modelId="{8A5F4381-62A4-4F01-876B-B610654D246D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субсидий, предназначенных для </a:t>
          </a:r>
          <a:r>
            <a:rPr lang="ru-RU" dirty="0" err="1">
              <a:solidFill>
                <a:schemeClr val="tx1"/>
              </a:solidFill>
            </a:rPr>
            <a:t>софинансирования</a:t>
          </a:r>
          <a:r>
            <a:rPr lang="ru-RU" dirty="0">
              <a:solidFill>
                <a:schemeClr val="tx1"/>
              </a:solidFill>
            </a:rPr>
            <a:t> расходных обязательств органов местной власти по вопросам местного значения</a:t>
          </a:r>
        </a:p>
      </dgm:t>
    </dgm:pt>
    <dgm:pt modelId="{F0FB3BB1-FA2A-4C5B-AA6E-89AD9BF70D63}" type="parTrans" cxnId="{43191A55-5F44-4979-9DC2-DE9BEDEE2200}">
      <dgm:prSet/>
      <dgm:spPr/>
      <dgm:t>
        <a:bodyPr/>
        <a:lstStyle/>
        <a:p>
          <a:endParaRPr lang="ru-RU"/>
        </a:p>
      </dgm:t>
    </dgm:pt>
    <dgm:pt modelId="{5CD2E86E-3167-4A9D-8CB8-8D2DEE938F35}" type="sibTrans" cxnId="{43191A55-5F44-4979-9DC2-DE9BEDEE2200}">
      <dgm:prSet/>
      <dgm:spPr/>
      <dgm:t>
        <a:bodyPr/>
        <a:lstStyle/>
        <a:p>
          <a:endParaRPr lang="ru-RU"/>
        </a:p>
      </dgm:t>
    </dgm:pt>
    <dgm:pt modelId="{80F432F8-C379-43A8-98E3-471F722667FF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субвенций, представленных для финансирования делегированных органам местной власти государственных полномочий</a:t>
          </a:r>
        </a:p>
      </dgm:t>
    </dgm:pt>
    <dgm:pt modelId="{D8367098-C66C-42DB-88D5-ABF2F56F5CAF}" type="parTrans" cxnId="{57A66AD2-865E-436B-8E78-B77BC365A34F}">
      <dgm:prSet/>
      <dgm:spPr/>
      <dgm:t>
        <a:bodyPr/>
        <a:lstStyle/>
        <a:p>
          <a:endParaRPr lang="ru-RU"/>
        </a:p>
      </dgm:t>
    </dgm:pt>
    <dgm:pt modelId="{D58EACCB-0DA3-489B-994B-F50B855608BD}" type="sibTrans" cxnId="{57A66AD2-865E-436B-8E78-B77BC365A34F}">
      <dgm:prSet/>
      <dgm:spPr/>
      <dgm:t>
        <a:bodyPr/>
        <a:lstStyle/>
        <a:p>
          <a:endParaRPr lang="ru-RU"/>
        </a:p>
      </dgm:t>
    </dgm:pt>
    <dgm:pt modelId="{D9C7D84C-DAFA-42EC-81A3-33752FE79666}" type="pres">
      <dgm:prSet presAssocID="{EC30B638-8D88-4821-9047-CE5C09DC6BC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4473FE1-1459-47CA-9367-DB964C291D3F}" type="pres">
      <dgm:prSet presAssocID="{45C9025E-CC94-46E0-AA03-D00178F1337C}" presName="parentText" presStyleLbl="node1" presStyleIdx="0" presStyleCnt="3" custLinFactY="14119" custLinFactNeighborX="800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E871C8-153C-44F9-B9D3-63888D319A72}" type="pres">
      <dgm:prSet presAssocID="{5BC7D22F-0445-46CE-9E3A-32CF21A49686}" presName="spacer" presStyleCnt="0"/>
      <dgm:spPr/>
    </dgm:pt>
    <dgm:pt modelId="{EE834A03-75CF-41EB-87DE-60F78CEE84EB}" type="pres">
      <dgm:prSet presAssocID="{8A5F4381-62A4-4F01-876B-B610654D246D}" presName="parentText" presStyleLbl="node1" presStyleIdx="1" presStyleCnt="3" custLinFactY="6590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8AF1F7-6195-4212-BD09-6AB2A693C3AB}" type="pres">
      <dgm:prSet presAssocID="{5CD2E86E-3167-4A9D-8CB8-8D2DEE938F35}" presName="spacer" presStyleCnt="0"/>
      <dgm:spPr/>
    </dgm:pt>
    <dgm:pt modelId="{882DCFDD-83E0-4FFD-8FDD-E9FA7749A165}" type="pres">
      <dgm:prSet presAssocID="{80F432F8-C379-43A8-98E3-471F722667FF}" presName="parentText" presStyleLbl="node1" presStyleIdx="2" presStyleCnt="3" custLinFactY="12026" custLinFactNeighborX="800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7EA82C3-EBDC-486F-965B-FF90FF1D1D17}" type="presOf" srcId="{45C9025E-CC94-46E0-AA03-D00178F1337C}" destId="{84473FE1-1459-47CA-9367-DB964C291D3F}" srcOrd="0" destOrd="0" presId="urn:microsoft.com/office/officeart/2005/8/layout/vList2"/>
    <dgm:cxn modelId="{57A66AD2-865E-436B-8E78-B77BC365A34F}" srcId="{EC30B638-8D88-4821-9047-CE5C09DC6BC3}" destId="{80F432F8-C379-43A8-98E3-471F722667FF}" srcOrd="2" destOrd="0" parTransId="{D8367098-C66C-42DB-88D5-ABF2F56F5CAF}" sibTransId="{D58EACCB-0DA3-489B-994B-F50B855608BD}"/>
    <dgm:cxn modelId="{2FF2B0DA-EC38-42D2-8E2A-755583898ECF}" type="presOf" srcId="{8A5F4381-62A4-4F01-876B-B610654D246D}" destId="{EE834A03-75CF-41EB-87DE-60F78CEE84EB}" srcOrd="0" destOrd="0" presId="urn:microsoft.com/office/officeart/2005/8/layout/vList2"/>
    <dgm:cxn modelId="{43191A55-5F44-4979-9DC2-DE9BEDEE2200}" srcId="{EC30B638-8D88-4821-9047-CE5C09DC6BC3}" destId="{8A5F4381-62A4-4F01-876B-B610654D246D}" srcOrd="1" destOrd="0" parTransId="{F0FB3BB1-FA2A-4C5B-AA6E-89AD9BF70D63}" sibTransId="{5CD2E86E-3167-4A9D-8CB8-8D2DEE938F35}"/>
    <dgm:cxn modelId="{68EF7937-D5B9-4218-8BEB-E3FE3E0572BC}" type="presOf" srcId="{80F432F8-C379-43A8-98E3-471F722667FF}" destId="{882DCFDD-83E0-4FFD-8FDD-E9FA7749A165}" srcOrd="0" destOrd="0" presId="urn:microsoft.com/office/officeart/2005/8/layout/vList2"/>
    <dgm:cxn modelId="{E21E9964-2E73-47F4-AC44-9139C0C7CC1E}" type="presOf" srcId="{EC30B638-8D88-4821-9047-CE5C09DC6BC3}" destId="{D9C7D84C-DAFA-42EC-81A3-33752FE79666}" srcOrd="0" destOrd="0" presId="urn:microsoft.com/office/officeart/2005/8/layout/vList2"/>
    <dgm:cxn modelId="{9A180964-37A1-4F85-93CB-160E4F855694}" srcId="{EC30B638-8D88-4821-9047-CE5C09DC6BC3}" destId="{45C9025E-CC94-46E0-AA03-D00178F1337C}" srcOrd="0" destOrd="0" parTransId="{EBE3172E-C360-4384-98E2-C6F42BD33C3A}" sibTransId="{5BC7D22F-0445-46CE-9E3A-32CF21A49686}"/>
    <dgm:cxn modelId="{C46F90FB-C892-4269-9DEF-01A9B8DD4D86}" type="presParOf" srcId="{D9C7D84C-DAFA-42EC-81A3-33752FE79666}" destId="{84473FE1-1459-47CA-9367-DB964C291D3F}" srcOrd="0" destOrd="0" presId="urn:microsoft.com/office/officeart/2005/8/layout/vList2"/>
    <dgm:cxn modelId="{67CDB3C9-2063-43EE-8540-2E77F2DAE324}" type="presParOf" srcId="{D9C7D84C-DAFA-42EC-81A3-33752FE79666}" destId="{D3E871C8-153C-44F9-B9D3-63888D319A72}" srcOrd="1" destOrd="0" presId="urn:microsoft.com/office/officeart/2005/8/layout/vList2"/>
    <dgm:cxn modelId="{C9AA424E-9A62-471A-A4C4-6106BDB2A1E4}" type="presParOf" srcId="{D9C7D84C-DAFA-42EC-81A3-33752FE79666}" destId="{EE834A03-75CF-41EB-87DE-60F78CEE84EB}" srcOrd="2" destOrd="0" presId="urn:microsoft.com/office/officeart/2005/8/layout/vList2"/>
    <dgm:cxn modelId="{39004524-60F8-43DF-B26B-BE26E3C01284}" type="presParOf" srcId="{D9C7D84C-DAFA-42EC-81A3-33752FE79666}" destId="{5E8AF1F7-6195-4212-BD09-6AB2A693C3AB}" srcOrd="3" destOrd="0" presId="urn:microsoft.com/office/officeart/2005/8/layout/vList2"/>
    <dgm:cxn modelId="{B4769F9C-4C36-46BF-B629-7DF45640A643}" type="presParOf" srcId="{D9C7D84C-DAFA-42EC-81A3-33752FE79666}" destId="{882DCFDD-83E0-4FFD-8FDD-E9FA7749A16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482C832-39FB-40D1-85B5-B889A72FC329}" type="doc">
      <dgm:prSet loTypeId="urn:microsoft.com/office/officeart/2008/layout/VerticalCurvedList" loCatId="list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A7F1BAD3-D09C-477D-A866-7FF342453FD7}">
      <dgm:prSet phldrT="[Текст]" custT="1"/>
      <dgm:spPr/>
      <dgm:t>
        <a:bodyPr/>
        <a:lstStyle/>
        <a:p>
          <a:r>
            <a:rPr lang="ru-RU" sz="1400" dirty="0">
              <a:solidFill>
                <a:schemeClr val="bg1">
                  <a:lumMod val="25000"/>
                </a:schemeClr>
              </a:solidFill>
            </a:rPr>
            <a:t>пересмотр направления  бюджетных инвестиций на реализацию приоритетных объектов</a:t>
          </a:r>
        </a:p>
      </dgm:t>
    </dgm:pt>
    <dgm:pt modelId="{E459644E-3E60-45FD-9B65-F66378C68F97}" type="parTrans" cxnId="{E4442425-3D01-4F32-82F1-9B2CBE0E5940}">
      <dgm:prSet/>
      <dgm:spPr/>
      <dgm:t>
        <a:bodyPr/>
        <a:lstStyle/>
        <a:p>
          <a:endParaRPr lang="ru-RU"/>
        </a:p>
      </dgm:t>
    </dgm:pt>
    <dgm:pt modelId="{4C9274D7-8A52-484F-BA08-599652736B10}" type="sibTrans" cxnId="{E4442425-3D01-4F32-82F1-9B2CBE0E5940}">
      <dgm:prSet/>
      <dgm:spPr/>
      <dgm:t>
        <a:bodyPr/>
        <a:lstStyle/>
        <a:p>
          <a:endParaRPr lang="ru-RU"/>
        </a:p>
      </dgm:t>
    </dgm:pt>
    <dgm:pt modelId="{AA2F34D2-2554-4235-90FA-B427CA3E8F4D}">
      <dgm:prSet phldrT="[Текст]" custT="1"/>
      <dgm:spPr/>
      <dgm:t>
        <a:bodyPr/>
        <a:lstStyle/>
        <a:p>
          <a:r>
            <a:rPr lang="ru-RU" sz="1400" dirty="0">
              <a:solidFill>
                <a:schemeClr val="bg1">
                  <a:lumMod val="25000"/>
                </a:schemeClr>
              </a:solidFill>
            </a:rPr>
            <a:t>обеспечение доступности кредитных ресурсов для организаций реального сектора экономики </a:t>
          </a:r>
        </a:p>
      </dgm:t>
    </dgm:pt>
    <dgm:pt modelId="{DB4D211B-E948-4503-AE8B-48638DDAA982}" type="parTrans" cxnId="{77E88EF9-5B66-419D-A21D-47251C0AA617}">
      <dgm:prSet/>
      <dgm:spPr/>
      <dgm:t>
        <a:bodyPr/>
        <a:lstStyle/>
        <a:p>
          <a:endParaRPr lang="ru-RU"/>
        </a:p>
      </dgm:t>
    </dgm:pt>
    <dgm:pt modelId="{2206582B-ABFA-4594-BA8C-F6A17ABA3719}" type="sibTrans" cxnId="{77E88EF9-5B66-419D-A21D-47251C0AA617}">
      <dgm:prSet/>
      <dgm:spPr/>
      <dgm:t>
        <a:bodyPr/>
        <a:lstStyle/>
        <a:p>
          <a:endParaRPr lang="ru-RU"/>
        </a:p>
      </dgm:t>
    </dgm:pt>
    <dgm:pt modelId="{DFA4F8F0-EB54-4CA2-B603-5E1A919DECE0}">
      <dgm:prSet phldrT="[Текст]" custT="1"/>
      <dgm:spPr/>
      <dgm:t>
        <a:bodyPr/>
        <a:lstStyle/>
        <a:p>
          <a:r>
            <a:rPr lang="ru-RU" sz="1400" dirty="0">
              <a:solidFill>
                <a:schemeClr val="bg1">
                  <a:lumMod val="25000"/>
                </a:schemeClr>
              </a:solidFill>
            </a:rPr>
            <a:t>создание новых мощностей по производству импортозамещающих товаров, необходимых для обеспечения населения и бесперебойной работы предприятий города</a:t>
          </a:r>
        </a:p>
      </dgm:t>
    </dgm:pt>
    <dgm:pt modelId="{62094C13-6DF9-43E7-B3B8-6719AFA02E01}" type="parTrans" cxnId="{3FE90544-FC03-42D2-826F-566F7B02D335}">
      <dgm:prSet/>
      <dgm:spPr/>
      <dgm:t>
        <a:bodyPr/>
        <a:lstStyle/>
        <a:p>
          <a:endParaRPr lang="ru-RU"/>
        </a:p>
      </dgm:t>
    </dgm:pt>
    <dgm:pt modelId="{3FC7D21C-A7B4-47EB-8FEC-C7A7FC6DDC9E}" type="sibTrans" cxnId="{3FE90544-FC03-42D2-826F-566F7B02D335}">
      <dgm:prSet/>
      <dgm:spPr/>
      <dgm:t>
        <a:bodyPr/>
        <a:lstStyle/>
        <a:p>
          <a:endParaRPr lang="ru-RU"/>
        </a:p>
      </dgm:t>
    </dgm:pt>
    <dgm:pt modelId="{D1F69DF9-B698-447F-912E-328227AB8C80}">
      <dgm:prSet phldrT="[Текст]" custT="1"/>
      <dgm:spPr/>
      <dgm:t>
        <a:bodyPr/>
        <a:lstStyle/>
        <a:p>
          <a:r>
            <a:rPr lang="ru-RU" sz="1400" dirty="0">
              <a:solidFill>
                <a:schemeClr val="bg1">
                  <a:lumMod val="25000"/>
                </a:schemeClr>
              </a:solidFill>
            </a:rPr>
            <a:t>внесение изменений в муниципальные программы в части обеспечения выполнения неисполненных расходных обязательств в пределах утвержденных лимитов бюджетных обязательств</a:t>
          </a:r>
        </a:p>
      </dgm:t>
    </dgm:pt>
    <dgm:pt modelId="{4126A2DB-6B36-4A60-A693-A790F3D333BD}" type="parTrans" cxnId="{8A5184AD-69F0-499F-8129-0CDE645A3DC4}">
      <dgm:prSet/>
      <dgm:spPr/>
      <dgm:t>
        <a:bodyPr/>
        <a:lstStyle/>
        <a:p>
          <a:endParaRPr lang="ru-RU"/>
        </a:p>
      </dgm:t>
    </dgm:pt>
    <dgm:pt modelId="{2AC55D11-507C-4368-BDD9-15FCC76377F2}" type="sibTrans" cxnId="{8A5184AD-69F0-499F-8129-0CDE645A3DC4}">
      <dgm:prSet/>
      <dgm:spPr/>
      <dgm:t>
        <a:bodyPr/>
        <a:lstStyle/>
        <a:p>
          <a:endParaRPr lang="ru-RU"/>
        </a:p>
      </dgm:t>
    </dgm:pt>
    <dgm:pt modelId="{41259FB2-032E-4AFA-8A2D-91D0228E0548}">
      <dgm:prSet phldrT="[Текст]" custT="1"/>
      <dgm:spPr/>
      <dgm:t>
        <a:bodyPr/>
        <a:lstStyle/>
        <a:p>
          <a:r>
            <a:rPr lang="ru-RU" sz="1400" dirty="0">
              <a:solidFill>
                <a:schemeClr val="bg1">
                  <a:lumMod val="25000"/>
                </a:schemeClr>
              </a:solidFill>
            </a:rPr>
            <a:t>стабилизация долговой нагрузки на местный бюджет </a:t>
          </a:r>
        </a:p>
      </dgm:t>
    </dgm:pt>
    <dgm:pt modelId="{B1AF0C86-4166-45F2-A783-AB1F18145603}" type="parTrans" cxnId="{1FC9CCAF-EF4B-4F14-9852-5A9FCA0D304D}">
      <dgm:prSet/>
      <dgm:spPr/>
      <dgm:t>
        <a:bodyPr/>
        <a:lstStyle/>
        <a:p>
          <a:endParaRPr lang="ru-RU"/>
        </a:p>
      </dgm:t>
    </dgm:pt>
    <dgm:pt modelId="{DD8FDE02-8E8E-46E2-9BD7-D74BD3A49067}" type="sibTrans" cxnId="{1FC9CCAF-EF4B-4F14-9852-5A9FCA0D304D}">
      <dgm:prSet/>
      <dgm:spPr/>
      <dgm:t>
        <a:bodyPr/>
        <a:lstStyle/>
        <a:p>
          <a:endParaRPr lang="ru-RU"/>
        </a:p>
      </dgm:t>
    </dgm:pt>
    <dgm:pt modelId="{F22726C0-EE2C-42F3-80FD-926F38A940B4}" type="pres">
      <dgm:prSet presAssocID="{9482C832-39FB-40D1-85B5-B889A72FC32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366A186E-D633-4D2F-9603-0D239AA69411}" type="pres">
      <dgm:prSet presAssocID="{9482C832-39FB-40D1-85B5-B889A72FC329}" presName="Name1" presStyleCnt="0"/>
      <dgm:spPr/>
    </dgm:pt>
    <dgm:pt modelId="{2370E60D-C81C-4865-BF56-49915022794E}" type="pres">
      <dgm:prSet presAssocID="{9482C832-39FB-40D1-85B5-B889A72FC329}" presName="cycle" presStyleCnt="0"/>
      <dgm:spPr/>
    </dgm:pt>
    <dgm:pt modelId="{FDDBEDFA-7622-4619-A219-34455C7039E3}" type="pres">
      <dgm:prSet presAssocID="{9482C832-39FB-40D1-85B5-B889A72FC329}" presName="srcNode" presStyleLbl="node1" presStyleIdx="0" presStyleCnt="5"/>
      <dgm:spPr/>
    </dgm:pt>
    <dgm:pt modelId="{795BD5A7-6162-48F9-8067-E3A9116633C0}" type="pres">
      <dgm:prSet presAssocID="{9482C832-39FB-40D1-85B5-B889A72FC329}" presName="conn" presStyleLbl="parChTrans1D2" presStyleIdx="0" presStyleCnt="1"/>
      <dgm:spPr/>
      <dgm:t>
        <a:bodyPr/>
        <a:lstStyle/>
        <a:p>
          <a:endParaRPr lang="ru-RU"/>
        </a:p>
      </dgm:t>
    </dgm:pt>
    <dgm:pt modelId="{D003119C-83C1-4978-BF68-051A73562948}" type="pres">
      <dgm:prSet presAssocID="{9482C832-39FB-40D1-85B5-B889A72FC329}" presName="extraNode" presStyleLbl="node1" presStyleIdx="0" presStyleCnt="5"/>
      <dgm:spPr/>
    </dgm:pt>
    <dgm:pt modelId="{DDE960F1-01F9-450C-AE49-8F63C1F8E153}" type="pres">
      <dgm:prSet presAssocID="{9482C832-39FB-40D1-85B5-B889A72FC329}" presName="dstNode" presStyleLbl="node1" presStyleIdx="0" presStyleCnt="5"/>
      <dgm:spPr/>
    </dgm:pt>
    <dgm:pt modelId="{8998213A-9088-4916-8B71-CDF4DF32F464}" type="pres">
      <dgm:prSet presAssocID="{A7F1BAD3-D09C-477D-A866-7FF342453FD7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3DB96F-0D67-44ED-A165-A268FCDCF7B2}" type="pres">
      <dgm:prSet presAssocID="{A7F1BAD3-D09C-477D-A866-7FF342453FD7}" presName="accent_1" presStyleCnt="0"/>
      <dgm:spPr/>
    </dgm:pt>
    <dgm:pt modelId="{2CEF2BD0-69D3-4D85-82AA-74CC5517CDB2}" type="pres">
      <dgm:prSet presAssocID="{A7F1BAD3-D09C-477D-A866-7FF342453FD7}" presName="accentRepeatNode" presStyleLbl="solidFgAcc1" presStyleIdx="0" presStyleCnt="5"/>
      <dgm:spPr/>
    </dgm:pt>
    <dgm:pt modelId="{68C613B9-1F5A-45BE-9606-80DC1A2BE251}" type="pres">
      <dgm:prSet presAssocID="{AA2F34D2-2554-4235-90FA-B427CA3E8F4D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69170B-0DF2-4ADE-AFB9-6428447A48AB}" type="pres">
      <dgm:prSet presAssocID="{AA2F34D2-2554-4235-90FA-B427CA3E8F4D}" presName="accent_2" presStyleCnt="0"/>
      <dgm:spPr/>
    </dgm:pt>
    <dgm:pt modelId="{48B39CE9-756C-4A7C-8DC4-18ACAE692A0B}" type="pres">
      <dgm:prSet presAssocID="{AA2F34D2-2554-4235-90FA-B427CA3E8F4D}" presName="accentRepeatNode" presStyleLbl="solidFgAcc1" presStyleIdx="1" presStyleCnt="5"/>
      <dgm:spPr/>
    </dgm:pt>
    <dgm:pt modelId="{BD6585F3-9A0B-45BA-B45B-B625BC3D2CE6}" type="pres">
      <dgm:prSet presAssocID="{DFA4F8F0-EB54-4CA2-B603-5E1A919DECE0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277813-7817-4BEB-8A92-A5967A25D51F}" type="pres">
      <dgm:prSet presAssocID="{DFA4F8F0-EB54-4CA2-B603-5E1A919DECE0}" presName="accent_3" presStyleCnt="0"/>
      <dgm:spPr/>
    </dgm:pt>
    <dgm:pt modelId="{A837099F-4704-4F56-B2AC-60D58312ACC9}" type="pres">
      <dgm:prSet presAssocID="{DFA4F8F0-EB54-4CA2-B603-5E1A919DECE0}" presName="accentRepeatNode" presStyleLbl="solidFgAcc1" presStyleIdx="2" presStyleCnt="5"/>
      <dgm:spPr/>
    </dgm:pt>
    <dgm:pt modelId="{FAD1AF04-1C9C-437A-BF7F-D40021959232}" type="pres">
      <dgm:prSet presAssocID="{D1F69DF9-B698-447F-912E-328227AB8C80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43C7B3-6503-4AB0-A6AA-FFEB026A1911}" type="pres">
      <dgm:prSet presAssocID="{D1F69DF9-B698-447F-912E-328227AB8C80}" presName="accent_4" presStyleCnt="0"/>
      <dgm:spPr/>
    </dgm:pt>
    <dgm:pt modelId="{1FF85877-0B94-4505-9AAC-BCFEDFE6E43A}" type="pres">
      <dgm:prSet presAssocID="{D1F69DF9-B698-447F-912E-328227AB8C80}" presName="accentRepeatNode" presStyleLbl="solidFgAcc1" presStyleIdx="3" presStyleCnt="5"/>
      <dgm:spPr/>
    </dgm:pt>
    <dgm:pt modelId="{487F28BE-3AD0-4428-AAE3-D418C9B9928A}" type="pres">
      <dgm:prSet presAssocID="{41259FB2-032E-4AFA-8A2D-91D0228E0548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21969A-06F0-495A-B09D-2D213F3A5765}" type="pres">
      <dgm:prSet presAssocID="{41259FB2-032E-4AFA-8A2D-91D0228E0548}" presName="accent_5" presStyleCnt="0"/>
      <dgm:spPr/>
    </dgm:pt>
    <dgm:pt modelId="{912B5017-22CE-44F4-8123-EC275D2DF11D}" type="pres">
      <dgm:prSet presAssocID="{41259FB2-032E-4AFA-8A2D-91D0228E0548}" presName="accentRepeatNode" presStyleLbl="solidFgAcc1" presStyleIdx="4" presStyleCnt="5"/>
      <dgm:spPr/>
    </dgm:pt>
  </dgm:ptLst>
  <dgm:cxnLst>
    <dgm:cxn modelId="{54BC27D8-D15A-433F-8636-E6881ECDF050}" type="presOf" srcId="{D1F69DF9-B698-447F-912E-328227AB8C80}" destId="{FAD1AF04-1C9C-437A-BF7F-D40021959232}" srcOrd="0" destOrd="0" presId="urn:microsoft.com/office/officeart/2008/layout/VerticalCurvedList"/>
    <dgm:cxn modelId="{E65C056E-CD19-4990-BFD1-C4E19FF2145E}" type="presOf" srcId="{9482C832-39FB-40D1-85B5-B889A72FC329}" destId="{F22726C0-EE2C-42F3-80FD-926F38A940B4}" srcOrd="0" destOrd="0" presId="urn:microsoft.com/office/officeart/2008/layout/VerticalCurvedList"/>
    <dgm:cxn modelId="{E4442425-3D01-4F32-82F1-9B2CBE0E5940}" srcId="{9482C832-39FB-40D1-85B5-B889A72FC329}" destId="{A7F1BAD3-D09C-477D-A866-7FF342453FD7}" srcOrd="0" destOrd="0" parTransId="{E459644E-3E60-45FD-9B65-F66378C68F97}" sibTransId="{4C9274D7-8A52-484F-BA08-599652736B10}"/>
    <dgm:cxn modelId="{3C9CFB6E-C2E0-4658-97BD-6243D8593131}" type="presOf" srcId="{DFA4F8F0-EB54-4CA2-B603-5E1A919DECE0}" destId="{BD6585F3-9A0B-45BA-B45B-B625BC3D2CE6}" srcOrd="0" destOrd="0" presId="urn:microsoft.com/office/officeart/2008/layout/VerticalCurvedList"/>
    <dgm:cxn modelId="{14FCD614-AF52-49B9-870D-5C15141B0A53}" type="presOf" srcId="{41259FB2-032E-4AFA-8A2D-91D0228E0548}" destId="{487F28BE-3AD0-4428-AAE3-D418C9B9928A}" srcOrd="0" destOrd="0" presId="urn:microsoft.com/office/officeart/2008/layout/VerticalCurvedList"/>
    <dgm:cxn modelId="{3FE90544-FC03-42D2-826F-566F7B02D335}" srcId="{9482C832-39FB-40D1-85B5-B889A72FC329}" destId="{DFA4F8F0-EB54-4CA2-B603-5E1A919DECE0}" srcOrd="2" destOrd="0" parTransId="{62094C13-6DF9-43E7-B3B8-6719AFA02E01}" sibTransId="{3FC7D21C-A7B4-47EB-8FEC-C7A7FC6DDC9E}"/>
    <dgm:cxn modelId="{428B1E07-2A12-4644-89A1-6F95148E7D5D}" type="presOf" srcId="{4C9274D7-8A52-484F-BA08-599652736B10}" destId="{795BD5A7-6162-48F9-8067-E3A9116633C0}" srcOrd="0" destOrd="0" presId="urn:microsoft.com/office/officeart/2008/layout/VerticalCurvedList"/>
    <dgm:cxn modelId="{1FC9CCAF-EF4B-4F14-9852-5A9FCA0D304D}" srcId="{9482C832-39FB-40D1-85B5-B889A72FC329}" destId="{41259FB2-032E-4AFA-8A2D-91D0228E0548}" srcOrd="4" destOrd="0" parTransId="{B1AF0C86-4166-45F2-A783-AB1F18145603}" sibTransId="{DD8FDE02-8E8E-46E2-9BD7-D74BD3A49067}"/>
    <dgm:cxn modelId="{0AB6A430-3420-42C1-82FF-65992D0F229D}" type="presOf" srcId="{AA2F34D2-2554-4235-90FA-B427CA3E8F4D}" destId="{68C613B9-1F5A-45BE-9606-80DC1A2BE251}" srcOrd="0" destOrd="0" presId="urn:microsoft.com/office/officeart/2008/layout/VerticalCurvedList"/>
    <dgm:cxn modelId="{77E88EF9-5B66-419D-A21D-47251C0AA617}" srcId="{9482C832-39FB-40D1-85B5-B889A72FC329}" destId="{AA2F34D2-2554-4235-90FA-B427CA3E8F4D}" srcOrd="1" destOrd="0" parTransId="{DB4D211B-E948-4503-AE8B-48638DDAA982}" sibTransId="{2206582B-ABFA-4594-BA8C-F6A17ABA3719}"/>
    <dgm:cxn modelId="{8A5184AD-69F0-499F-8129-0CDE645A3DC4}" srcId="{9482C832-39FB-40D1-85B5-B889A72FC329}" destId="{D1F69DF9-B698-447F-912E-328227AB8C80}" srcOrd="3" destOrd="0" parTransId="{4126A2DB-6B36-4A60-A693-A790F3D333BD}" sibTransId="{2AC55D11-507C-4368-BDD9-15FCC76377F2}"/>
    <dgm:cxn modelId="{F6850617-838A-44D4-B9BD-5EF90761E722}" type="presOf" srcId="{A7F1BAD3-D09C-477D-A866-7FF342453FD7}" destId="{8998213A-9088-4916-8B71-CDF4DF32F464}" srcOrd="0" destOrd="0" presId="urn:microsoft.com/office/officeart/2008/layout/VerticalCurvedList"/>
    <dgm:cxn modelId="{4DA7E088-411B-43F9-A72A-8894BD19BC1D}" type="presParOf" srcId="{F22726C0-EE2C-42F3-80FD-926F38A940B4}" destId="{366A186E-D633-4D2F-9603-0D239AA69411}" srcOrd="0" destOrd="0" presId="urn:microsoft.com/office/officeart/2008/layout/VerticalCurvedList"/>
    <dgm:cxn modelId="{AA5EC4D8-765A-4CFD-8924-AE592F85BEE6}" type="presParOf" srcId="{366A186E-D633-4D2F-9603-0D239AA69411}" destId="{2370E60D-C81C-4865-BF56-49915022794E}" srcOrd="0" destOrd="0" presId="urn:microsoft.com/office/officeart/2008/layout/VerticalCurvedList"/>
    <dgm:cxn modelId="{DB39F8A2-5DB3-41D2-8231-C9E348FE66B0}" type="presParOf" srcId="{2370E60D-C81C-4865-BF56-49915022794E}" destId="{FDDBEDFA-7622-4619-A219-34455C7039E3}" srcOrd="0" destOrd="0" presId="urn:microsoft.com/office/officeart/2008/layout/VerticalCurvedList"/>
    <dgm:cxn modelId="{2A20B4E7-CECB-42DB-82D0-96BA97AC9AFA}" type="presParOf" srcId="{2370E60D-C81C-4865-BF56-49915022794E}" destId="{795BD5A7-6162-48F9-8067-E3A9116633C0}" srcOrd="1" destOrd="0" presId="urn:microsoft.com/office/officeart/2008/layout/VerticalCurvedList"/>
    <dgm:cxn modelId="{16AB0D47-4F29-4914-A66F-890F31A2A9A4}" type="presParOf" srcId="{2370E60D-C81C-4865-BF56-49915022794E}" destId="{D003119C-83C1-4978-BF68-051A73562948}" srcOrd="2" destOrd="0" presId="urn:microsoft.com/office/officeart/2008/layout/VerticalCurvedList"/>
    <dgm:cxn modelId="{F9DB056C-0EBC-428F-86BA-6C0DC33C5F95}" type="presParOf" srcId="{2370E60D-C81C-4865-BF56-49915022794E}" destId="{DDE960F1-01F9-450C-AE49-8F63C1F8E153}" srcOrd="3" destOrd="0" presId="urn:microsoft.com/office/officeart/2008/layout/VerticalCurvedList"/>
    <dgm:cxn modelId="{B552FC07-C77B-401A-A544-E590536DBBEC}" type="presParOf" srcId="{366A186E-D633-4D2F-9603-0D239AA69411}" destId="{8998213A-9088-4916-8B71-CDF4DF32F464}" srcOrd="1" destOrd="0" presId="urn:microsoft.com/office/officeart/2008/layout/VerticalCurvedList"/>
    <dgm:cxn modelId="{BA0A74AF-52F6-4230-A0E3-0B840B996098}" type="presParOf" srcId="{366A186E-D633-4D2F-9603-0D239AA69411}" destId="{853DB96F-0D67-44ED-A165-A268FCDCF7B2}" srcOrd="2" destOrd="0" presId="urn:microsoft.com/office/officeart/2008/layout/VerticalCurvedList"/>
    <dgm:cxn modelId="{FB5A9DA2-A8D0-42B1-8316-638CA605FD45}" type="presParOf" srcId="{853DB96F-0D67-44ED-A165-A268FCDCF7B2}" destId="{2CEF2BD0-69D3-4D85-82AA-74CC5517CDB2}" srcOrd="0" destOrd="0" presId="urn:microsoft.com/office/officeart/2008/layout/VerticalCurvedList"/>
    <dgm:cxn modelId="{16FD71FE-4050-42F2-9C42-AE7CB0339F8A}" type="presParOf" srcId="{366A186E-D633-4D2F-9603-0D239AA69411}" destId="{68C613B9-1F5A-45BE-9606-80DC1A2BE251}" srcOrd="3" destOrd="0" presId="urn:microsoft.com/office/officeart/2008/layout/VerticalCurvedList"/>
    <dgm:cxn modelId="{71F1A282-3386-45AA-A185-36400316FDBF}" type="presParOf" srcId="{366A186E-D633-4D2F-9603-0D239AA69411}" destId="{4069170B-0DF2-4ADE-AFB9-6428447A48AB}" srcOrd="4" destOrd="0" presId="urn:microsoft.com/office/officeart/2008/layout/VerticalCurvedList"/>
    <dgm:cxn modelId="{81542BF0-4EB0-492E-8A09-302565DBCC64}" type="presParOf" srcId="{4069170B-0DF2-4ADE-AFB9-6428447A48AB}" destId="{48B39CE9-756C-4A7C-8DC4-18ACAE692A0B}" srcOrd="0" destOrd="0" presId="urn:microsoft.com/office/officeart/2008/layout/VerticalCurvedList"/>
    <dgm:cxn modelId="{8F7F0B3C-2D16-4DB5-8EA6-527C64BD45AF}" type="presParOf" srcId="{366A186E-D633-4D2F-9603-0D239AA69411}" destId="{BD6585F3-9A0B-45BA-B45B-B625BC3D2CE6}" srcOrd="5" destOrd="0" presId="urn:microsoft.com/office/officeart/2008/layout/VerticalCurvedList"/>
    <dgm:cxn modelId="{CB18262E-49B4-46FB-8C4F-D056EA48695B}" type="presParOf" srcId="{366A186E-D633-4D2F-9603-0D239AA69411}" destId="{67277813-7817-4BEB-8A92-A5967A25D51F}" srcOrd="6" destOrd="0" presId="urn:microsoft.com/office/officeart/2008/layout/VerticalCurvedList"/>
    <dgm:cxn modelId="{36117070-97A1-4599-888F-719297587E5E}" type="presParOf" srcId="{67277813-7817-4BEB-8A92-A5967A25D51F}" destId="{A837099F-4704-4F56-B2AC-60D58312ACC9}" srcOrd="0" destOrd="0" presId="urn:microsoft.com/office/officeart/2008/layout/VerticalCurvedList"/>
    <dgm:cxn modelId="{6373F646-2A0D-4109-AA2D-2DDEF81DF030}" type="presParOf" srcId="{366A186E-D633-4D2F-9603-0D239AA69411}" destId="{FAD1AF04-1C9C-437A-BF7F-D40021959232}" srcOrd="7" destOrd="0" presId="urn:microsoft.com/office/officeart/2008/layout/VerticalCurvedList"/>
    <dgm:cxn modelId="{8047F634-EDB1-469F-B5BE-BC9055566008}" type="presParOf" srcId="{366A186E-D633-4D2F-9603-0D239AA69411}" destId="{2F43C7B3-6503-4AB0-A6AA-FFEB026A1911}" srcOrd="8" destOrd="0" presId="urn:microsoft.com/office/officeart/2008/layout/VerticalCurvedList"/>
    <dgm:cxn modelId="{2B70960C-F404-4FE0-91FE-9EA5E1524BCB}" type="presParOf" srcId="{2F43C7B3-6503-4AB0-A6AA-FFEB026A1911}" destId="{1FF85877-0B94-4505-9AAC-BCFEDFE6E43A}" srcOrd="0" destOrd="0" presId="urn:microsoft.com/office/officeart/2008/layout/VerticalCurvedList"/>
    <dgm:cxn modelId="{0AE82BBB-D6F3-4A46-92F6-11CDD12378F2}" type="presParOf" srcId="{366A186E-D633-4D2F-9603-0D239AA69411}" destId="{487F28BE-3AD0-4428-AAE3-D418C9B9928A}" srcOrd="9" destOrd="0" presId="urn:microsoft.com/office/officeart/2008/layout/VerticalCurvedList"/>
    <dgm:cxn modelId="{A67FA03A-E0CD-4796-A448-27FE14159264}" type="presParOf" srcId="{366A186E-D633-4D2F-9603-0D239AA69411}" destId="{B021969A-06F0-495A-B09D-2D213F3A5765}" srcOrd="10" destOrd="0" presId="urn:microsoft.com/office/officeart/2008/layout/VerticalCurvedList"/>
    <dgm:cxn modelId="{2B135E62-2E0A-4136-AA4B-3E4A048CE595}" type="presParOf" srcId="{B021969A-06F0-495A-B09D-2D213F3A5765}" destId="{912B5017-22CE-44F4-8123-EC275D2DF11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051358-979D-4613-B476-89A6F32F604F}">
      <dsp:nvSpPr>
        <dsp:cNvPr id="0" name=""/>
        <dsp:cNvSpPr/>
      </dsp:nvSpPr>
      <dsp:spPr>
        <a:xfrm>
          <a:off x="4087877" y="1446821"/>
          <a:ext cx="3469794" cy="5324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4476"/>
              </a:lnTo>
              <a:lnTo>
                <a:pt x="3469794" y="354476"/>
              </a:lnTo>
              <a:lnTo>
                <a:pt x="3469794" y="532422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BC3DA0-6338-4C32-80C2-DADD9E87142F}">
      <dsp:nvSpPr>
        <dsp:cNvPr id="0" name=""/>
        <dsp:cNvSpPr/>
      </dsp:nvSpPr>
      <dsp:spPr>
        <a:xfrm>
          <a:off x="4087877" y="1446821"/>
          <a:ext cx="625389" cy="5324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4476"/>
              </a:lnTo>
              <a:lnTo>
                <a:pt x="625389" y="354476"/>
              </a:lnTo>
              <a:lnTo>
                <a:pt x="625389" y="532422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47882C-B1B1-48C1-8627-F798A7E68C95}">
      <dsp:nvSpPr>
        <dsp:cNvPr id="0" name=""/>
        <dsp:cNvSpPr/>
      </dsp:nvSpPr>
      <dsp:spPr>
        <a:xfrm>
          <a:off x="1495468" y="1446821"/>
          <a:ext cx="2592409" cy="532422"/>
        </a:xfrm>
        <a:custGeom>
          <a:avLst/>
          <a:gdLst/>
          <a:ahLst/>
          <a:cxnLst/>
          <a:rect l="0" t="0" r="0" b="0"/>
          <a:pathLst>
            <a:path>
              <a:moveTo>
                <a:pt x="2592409" y="0"/>
              </a:moveTo>
              <a:lnTo>
                <a:pt x="2592409" y="354476"/>
              </a:lnTo>
              <a:lnTo>
                <a:pt x="0" y="354476"/>
              </a:lnTo>
              <a:lnTo>
                <a:pt x="0" y="532422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E7BA8E-2C56-4C8C-810B-9145F643E9F8}">
      <dsp:nvSpPr>
        <dsp:cNvPr id="0" name=""/>
        <dsp:cNvSpPr/>
      </dsp:nvSpPr>
      <dsp:spPr>
        <a:xfrm>
          <a:off x="2724296" y="227083"/>
          <a:ext cx="2727161" cy="12197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926273-7E10-4B5C-815A-A337DC6EC383}">
      <dsp:nvSpPr>
        <dsp:cNvPr id="0" name=""/>
        <dsp:cNvSpPr/>
      </dsp:nvSpPr>
      <dsp:spPr>
        <a:xfrm>
          <a:off x="2937724" y="429839"/>
          <a:ext cx="2727161" cy="12197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Бюджет муниципального образования</a:t>
          </a:r>
        </a:p>
      </dsp:txBody>
      <dsp:txXfrm>
        <a:off x="2973449" y="465564"/>
        <a:ext cx="2655711" cy="1148288"/>
      </dsp:txXfrm>
    </dsp:sp>
    <dsp:sp modelId="{ECC8BC44-F0B3-4A95-A01F-CADB4EB20247}">
      <dsp:nvSpPr>
        <dsp:cNvPr id="0" name=""/>
        <dsp:cNvSpPr/>
      </dsp:nvSpPr>
      <dsp:spPr>
        <a:xfrm>
          <a:off x="2941" y="1979243"/>
          <a:ext cx="2985054" cy="27222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22E34DB-83CC-4D9B-BA4C-A0C40F521511}">
      <dsp:nvSpPr>
        <dsp:cNvPr id="0" name=""/>
        <dsp:cNvSpPr/>
      </dsp:nvSpPr>
      <dsp:spPr>
        <a:xfrm>
          <a:off x="216368" y="2181999"/>
          <a:ext cx="2985054" cy="27222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kern="1200" dirty="0">
              <a:latin typeface="Times New Roman" pitchFamily="18" charset="0"/>
              <a:cs typeface="Times New Roman" pitchFamily="18" charset="0"/>
            </a:rPr>
            <a:t>по экономической сущности</a:t>
          </a:r>
          <a:r>
            <a:rPr lang="en-US" sz="1600" i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kern="1200" dirty="0">
              <a:latin typeface="Times New Roman" pitchFamily="18" charset="0"/>
              <a:cs typeface="Times New Roman" pitchFamily="18" charset="0"/>
            </a:rPr>
            <a:t>- </a:t>
          </a:r>
          <a:r>
            <a:rPr lang="ru-RU" sz="1600" b="0" kern="1200" dirty="0"/>
            <a:t>совокупность денежных отношений, связанных с перераспределением валового муниципального продукта, формированием финансовых ресурсов органов  местного самоуправления в виде фонда денежных средств и его использованием для удовлетворения локальных потребностей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6101" y="2261732"/>
        <a:ext cx="2825588" cy="2562806"/>
      </dsp:txXfrm>
    </dsp:sp>
    <dsp:sp modelId="{355AE3C3-7A71-4260-AEFB-E412EB217716}">
      <dsp:nvSpPr>
        <dsp:cNvPr id="0" name=""/>
        <dsp:cNvSpPr/>
      </dsp:nvSpPr>
      <dsp:spPr>
        <a:xfrm>
          <a:off x="3414851" y="1979243"/>
          <a:ext cx="2596832" cy="20389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AB7AE4F-1193-4E84-B492-AD0D186D9FF9}">
      <dsp:nvSpPr>
        <dsp:cNvPr id="0" name=""/>
        <dsp:cNvSpPr/>
      </dsp:nvSpPr>
      <dsp:spPr>
        <a:xfrm>
          <a:off x="3628278" y="2181999"/>
          <a:ext cx="2596832" cy="20389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kern="1200" dirty="0">
              <a:latin typeface="Times New Roman" pitchFamily="18" charset="0"/>
              <a:cs typeface="Times New Roman" pitchFamily="18" charset="0"/>
            </a:rPr>
            <a:t>по материальному воплощению</a:t>
          </a:r>
          <a:r>
            <a:rPr lang="en-US" sz="1600" i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kern="1200" dirty="0">
              <a:latin typeface="Times New Roman" pitchFamily="18" charset="0"/>
              <a:cs typeface="Times New Roman" pitchFamily="18" charset="0"/>
            </a:rPr>
            <a:t>- </a:t>
          </a:r>
          <a:r>
            <a:rPr lang="ru-RU" sz="1600" kern="1200" dirty="0"/>
            <a:t>форма образования и расходования денежных средств, которые предназначены для финансового обеспечения функций и задач органов местного самоуправления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687998" y="2241719"/>
        <a:ext cx="2477392" cy="1919559"/>
      </dsp:txXfrm>
    </dsp:sp>
    <dsp:sp modelId="{48A998E1-C3E8-4A4B-BACD-CD4046366F8A}">
      <dsp:nvSpPr>
        <dsp:cNvPr id="0" name=""/>
        <dsp:cNvSpPr/>
      </dsp:nvSpPr>
      <dsp:spPr>
        <a:xfrm>
          <a:off x="6438538" y="1979243"/>
          <a:ext cx="2238267" cy="27455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45E95BC-FD3F-4566-8B07-5516F0A20DD1}">
      <dsp:nvSpPr>
        <dsp:cNvPr id="0" name=""/>
        <dsp:cNvSpPr/>
      </dsp:nvSpPr>
      <dsp:spPr>
        <a:xfrm>
          <a:off x="6651966" y="2181999"/>
          <a:ext cx="2238267" cy="27455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kern="1200" dirty="0">
              <a:latin typeface="Times New Roman" pitchFamily="18" charset="0"/>
              <a:cs typeface="Times New Roman" pitchFamily="18" charset="0"/>
            </a:rPr>
            <a:t>по организационно-правовой форме </a:t>
          </a:r>
          <a:r>
            <a:rPr lang="ru-RU" sz="1600" kern="1200" dirty="0">
              <a:latin typeface="Times New Roman" pitchFamily="18" charset="0"/>
              <a:cs typeface="Times New Roman" pitchFamily="18" charset="0"/>
            </a:rPr>
            <a:t>-  </a:t>
          </a:r>
          <a:r>
            <a:rPr lang="ru-RU" sz="1600" kern="1200" dirty="0"/>
            <a:t>финансовый документ, разрабатываемый и утверждаемый в форме муниципальных правовых актов представительных органов местного самоуправления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717523" y="2247556"/>
        <a:ext cx="2107153" cy="26144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6D36F6-E33C-45E9-AEFC-E9CE29CAE751}">
      <dsp:nvSpPr>
        <dsp:cNvPr id="0" name=""/>
        <dsp:cNvSpPr/>
      </dsp:nvSpPr>
      <dsp:spPr>
        <a:xfrm>
          <a:off x="134918" y="1940665"/>
          <a:ext cx="1685454" cy="8427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>
              <a:solidFill>
                <a:schemeClr val="tx1"/>
              </a:solidFill>
            </a:rPr>
            <a:t>Местные бюджеты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159601" y="1965348"/>
        <a:ext cx="1636088" cy="793361"/>
      </dsp:txXfrm>
    </dsp:sp>
    <dsp:sp modelId="{1B31E531-428F-4DD4-8202-5FB85B3589FA}">
      <dsp:nvSpPr>
        <dsp:cNvPr id="0" name=""/>
        <dsp:cNvSpPr/>
      </dsp:nvSpPr>
      <dsp:spPr>
        <a:xfrm rot="17692822">
          <a:off x="1356249" y="1617287"/>
          <a:ext cx="1602428" cy="35780"/>
        </a:xfrm>
        <a:custGeom>
          <a:avLst/>
          <a:gdLst/>
          <a:ahLst/>
          <a:cxnLst/>
          <a:rect l="0" t="0" r="0" b="0"/>
          <a:pathLst>
            <a:path>
              <a:moveTo>
                <a:pt x="0" y="17890"/>
              </a:moveTo>
              <a:lnTo>
                <a:pt x="1602428" y="1789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2117402" y="1595116"/>
        <a:ext cx="80121" cy="80121"/>
      </dsp:txXfrm>
    </dsp:sp>
    <dsp:sp modelId="{7EBD0706-7847-4A1A-BDA4-3B2A9629D6D5}">
      <dsp:nvSpPr>
        <dsp:cNvPr id="0" name=""/>
        <dsp:cNvSpPr/>
      </dsp:nvSpPr>
      <dsp:spPr>
        <a:xfrm>
          <a:off x="2494554" y="486961"/>
          <a:ext cx="2010443" cy="8427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chemeClr val="tx1"/>
              </a:solidFill>
            </a:rPr>
            <a:t>Бюджеты муниципальных районов</a:t>
          </a:r>
        </a:p>
      </dsp:txBody>
      <dsp:txXfrm>
        <a:off x="2519237" y="511644"/>
        <a:ext cx="1961077" cy="793361"/>
      </dsp:txXfrm>
    </dsp:sp>
    <dsp:sp modelId="{7D4864C2-E5F1-441B-B42B-3EC8B9583CA0}">
      <dsp:nvSpPr>
        <dsp:cNvPr id="0" name=""/>
        <dsp:cNvSpPr/>
      </dsp:nvSpPr>
      <dsp:spPr>
        <a:xfrm rot="19457599">
          <a:off x="4426960" y="648150"/>
          <a:ext cx="830257" cy="35780"/>
        </a:xfrm>
        <a:custGeom>
          <a:avLst/>
          <a:gdLst/>
          <a:ahLst/>
          <a:cxnLst/>
          <a:rect l="0" t="0" r="0" b="0"/>
          <a:pathLst>
            <a:path>
              <a:moveTo>
                <a:pt x="0" y="17890"/>
              </a:moveTo>
              <a:lnTo>
                <a:pt x="830257" y="1789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821332" y="645284"/>
        <a:ext cx="41512" cy="41512"/>
      </dsp:txXfrm>
    </dsp:sp>
    <dsp:sp modelId="{46F4AA68-5A57-4917-987D-E02324DE8ABE}">
      <dsp:nvSpPr>
        <dsp:cNvPr id="0" name=""/>
        <dsp:cNvSpPr/>
      </dsp:nvSpPr>
      <dsp:spPr>
        <a:xfrm>
          <a:off x="5179180" y="2393"/>
          <a:ext cx="1685454" cy="8427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chemeClr val="tx1"/>
              </a:solidFill>
            </a:rPr>
            <a:t>Бюджеты сельских поселений</a:t>
          </a:r>
        </a:p>
      </dsp:txBody>
      <dsp:txXfrm>
        <a:off x="5203863" y="27076"/>
        <a:ext cx="1636088" cy="793361"/>
      </dsp:txXfrm>
    </dsp:sp>
    <dsp:sp modelId="{7206640B-13CF-49D5-8B99-51525A667664}">
      <dsp:nvSpPr>
        <dsp:cNvPr id="0" name=""/>
        <dsp:cNvSpPr/>
      </dsp:nvSpPr>
      <dsp:spPr>
        <a:xfrm rot="2142401">
          <a:off x="4426960" y="1132718"/>
          <a:ext cx="830257" cy="35780"/>
        </a:xfrm>
        <a:custGeom>
          <a:avLst/>
          <a:gdLst/>
          <a:ahLst/>
          <a:cxnLst/>
          <a:rect l="0" t="0" r="0" b="0"/>
          <a:pathLst>
            <a:path>
              <a:moveTo>
                <a:pt x="0" y="17890"/>
              </a:moveTo>
              <a:lnTo>
                <a:pt x="830257" y="1789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821332" y="1129852"/>
        <a:ext cx="41512" cy="41512"/>
      </dsp:txXfrm>
    </dsp:sp>
    <dsp:sp modelId="{1B2CD24E-F545-4D3A-9EFD-40642946777A}">
      <dsp:nvSpPr>
        <dsp:cNvPr id="0" name=""/>
        <dsp:cNvSpPr/>
      </dsp:nvSpPr>
      <dsp:spPr>
        <a:xfrm>
          <a:off x="5179180" y="971529"/>
          <a:ext cx="1685454" cy="8427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chemeClr val="tx1"/>
              </a:solidFill>
            </a:rPr>
            <a:t>Бюджеты городских поселений</a:t>
          </a:r>
        </a:p>
      </dsp:txBody>
      <dsp:txXfrm>
        <a:off x="5203863" y="996212"/>
        <a:ext cx="1636088" cy="793361"/>
      </dsp:txXfrm>
    </dsp:sp>
    <dsp:sp modelId="{70C8E9AF-6C25-4B27-B8CE-067DC3908EDF}">
      <dsp:nvSpPr>
        <dsp:cNvPr id="0" name=""/>
        <dsp:cNvSpPr/>
      </dsp:nvSpPr>
      <dsp:spPr>
        <a:xfrm rot="19457599">
          <a:off x="1742334" y="2101855"/>
          <a:ext cx="830257" cy="35780"/>
        </a:xfrm>
        <a:custGeom>
          <a:avLst/>
          <a:gdLst/>
          <a:ahLst/>
          <a:cxnLst/>
          <a:rect l="0" t="0" r="0" b="0"/>
          <a:pathLst>
            <a:path>
              <a:moveTo>
                <a:pt x="0" y="17890"/>
              </a:moveTo>
              <a:lnTo>
                <a:pt x="830257" y="1789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136707" y="2098989"/>
        <a:ext cx="41512" cy="41512"/>
      </dsp:txXfrm>
    </dsp:sp>
    <dsp:sp modelId="{702E954B-94B7-4D3F-9FBD-09AE99B896EA}">
      <dsp:nvSpPr>
        <dsp:cNvPr id="0" name=""/>
        <dsp:cNvSpPr/>
      </dsp:nvSpPr>
      <dsp:spPr>
        <a:xfrm>
          <a:off x="2494554" y="1456097"/>
          <a:ext cx="1685454" cy="8427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chemeClr val="tx1"/>
              </a:solidFill>
            </a:rPr>
            <a:t>Бюджеты городских округов </a:t>
          </a:r>
        </a:p>
      </dsp:txBody>
      <dsp:txXfrm>
        <a:off x="2519237" y="1480780"/>
        <a:ext cx="1636088" cy="793361"/>
      </dsp:txXfrm>
    </dsp:sp>
    <dsp:sp modelId="{AA760501-30AD-448D-A8CB-3928A25309E1}">
      <dsp:nvSpPr>
        <dsp:cNvPr id="0" name=""/>
        <dsp:cNvSpPr/>
      </dsp:nvSpPr>
      <dsp:spPr>
        <a:xfrm rot="2142401">
          <a:off x="1742334" y="2586423"/>
          <a:ext cx="830257" cy="35780"/>
        </a:xfrm>
        <a:custGeom>
          <a:avLst/>
          <a:gdLst/>
          <a:ahLst/>
          <a:cxnLst/>
          <a:rect l="0" t="0" r="0" b="0"/>
          <a:pathLst>
            <a:path>
              <a:moveTo>
                <a:pt x="0" y="17890"/>
              </a:moveTo>
              <a:lnTo>
                <a:pt x="830257" y="1789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136707" y="2583557"/>
        <a:ext cx="41512" cy="41512"/>
      </dsp:txXfrm>
    </dsp:sp>
    <dsp:sp modelId="{FA032468-F242-450E-9473-6AD545F1EDC6}">
      <dsp:nvSpPr>
        <dsp:cNvPr id="0" name=""/>
        <dsp:cNvSpPr/>
      </dsp:nvSpPr>
      <dsp:spPr>
        <a:xfrm>
          <a:off x="2494554" y="2425234"/>
          <a:ext cx="3396646" cy="8427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Бюджеты внутригородских территорий </a:t>
          </a:r>
          <a:r>
            <a:rPr lang="ru-RU" sz="2000" kern="1200" dirty="0">
              <a:solidFill>
                <a:schemeClr val="tx1"/>
              </a:solidFill>
            </a:rPr>
            <a:t>городов федерального значения</a:t>
          </a:r>
        </a:p>
      </dsp:txBody>
      <dsp:txXfrm>
        <a:off x="2519237" y="2449917"/>
        <a:ext cx="3347280" cy="793361"/>
      </dsp:txXfrm>
    </dsp:sp>
    <dsp:sp modelId="{C1C3F963-203C-4E01-AA32-9795B12259F4}">
      <dsp:nvSpPr>
        <dsp:cNvPr id="0" name=""/>
        <dsp:cNvSpPr/>
      </dsp:nvSpPr>
      <dsp:spPr>
        <a:xfrm rot="3907178">
          <a:off x="1356249" y="3070991"/>
          <a:ext cx="1602428" cy="35780"/>
        </a:xfrm>
        <a:custGeom>
          <a:avLst/>
          <a:gdLst/>
          <a:ahLst/>
          <a:cxnLst/>
          <a:rect l="0" t="0" r="0" b="0"/>
          <a:pathLst>
            <a:path>
              <a:moveTo>
                <a:pt x="0" y="17890"/>
              </a:moveTo>
              <a:lnTo>
                <a:pt x="1602428" y="1789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2117402" y="3048821"/>
        <a:ext cx="80121" cy="80121"/>
      </dsp:txXfrm>
    </dsp:sp>
    <dsp:sp modelId="{8A162B5A-10D4-49F8-8B4E-A5B2556AC993}">
      <dsp:nvSpPr>
        <dsp:cNvPr id="0" name=""/>
        <dsp:cNvSpPr/>
      </dsp:nvSpPr>
      <dsp:spPr>
        <a:xfrm>
          <a:off x="2494554" y="3394370"/>
          <a:ext cx="3200020" cy="8427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Бюджеты городских округов </a:t>
          </a:r>
          <a:r>
            <a:rPr lang="ru-RU" sz="2000" kern="1200" dirty="0">
              <a:solidFill>
                <a:schemeClr val="tx1"/>
              </a:solidFill>
            </a:rPr>
            <a:t>с внутригородским делением</a:t>
          </a:r>
        </a:p>
      </dsp:txBody>
      <dsp:txXfrm>
        <a:off x="2519237" y="3419053"/>
        <a:ext cx="3150654" cy="793361"/>
      </dsp:txXfrm>
    </dsp:sp>
    <dsp:sp modelId="{E3140572-BD51-4AE7-8FED-377038C24AB8}">
      <dsp:nvSpPr>
        <dsp:cNvPr id="0" name=""/>
        <dsp:cNvSpPr/>
      </dsp:nvSpPr>
      <dsp:spPr>
        <a:xfrm>
          <a:off x="5694575" y="3797843"/>
          <a:ext cx="674181" cy="35780"/>
        </a:xfrm>
        <a:custGeom>
          <a:avLst/>
          <a:gdLst/>
          <a:ahLst/>
          <a:cxnLst/>
          <a:rect l="0" t="0" r="0" b="0"/>
          <a:pathLst>
            <a:path>
              <a:moveTo>
                <a:pt x="0" y="17890"/>
              </a:moveTo>
              <a:lnTo>
                <a:pt x="674181" y="1789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014811" y="3798879"/>
        <a:ext cx="33709" cy="33709"/>
      </dsp:txXfrm>
    </dsp:sp>
    <dsp:sp modelId="{F9CEBA87-7A42-450A-BD15-56F4246FEB2D}">
      <dsp:nvSpPr>
        <dsp:cNvPr id="0" name=""/>
        <dsp:cNvSpPr/>
      </dsp:nvSpPr>
      <dsp:spPr>
        <a:xfrm>
          <a:off x="6368757" y="3394370"/>
          <a:ext cx="2093317" cy="8427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Бюджет внутригородского района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6393440" y="3419053"/>
        <a:ext cx="2043951" cy="7933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5AB714-310E-4F47-85E3-68D57FB14016}">
      <dsp:nvSpPr>
        <dsp:cNvPr id="0" name=""/>
        <dsp:cNvSpPr/>
      </dsp:nvSpPr>
      <dsp:spPr>
        <a:xfrm>
          <a:off x="0" y="49472"/>
          <a:ext cx="9144000" cy="793534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>
              <a:solidFill>
                <a:schemeClr val="tx1"/>
              </a:solidFill>
            </a:rPr>
            <a:t>обеспечение населения бюджетными услугами отраслей социальной сферы</a:t>
          </a:r>
        </a:p>
      </dsp:txBody>
      <dsp:txXfrm>
        <a:off x="38737" y="88209"/>
        <a:ext cx="9066526" cy="716060"/>
      </dsp:txXfrm>
    </dsp:sp>
    <dsp:sp modelId="{77AB9F6B-6801-4C29-B29B-4446172BC8E7}">
      <dsp:nvSpPr>
        <dsp:cNvPr id="0" name=""/>
        <dsp:cNvSpPr/>
      </dsp:nvSpPr>
      <dsp:spPr>
        <a:xfrm>
          <a:off x="0" y="903486"/>
          <a:ext cx="9144000" cy="793534"/>
        </a:xfrm>
        <a:prstGeom prst="roundRect">
          <a:avLst/>
        </a:prstGeom>
        <a:gradFill rotWithShape="0">
          <a:gsLst>
            <a:gs pos="0">
              <a:schemeClr val="accent3">
                <a:hueOff val="-881753"/>
                <a:satOff val="-13091"/>
                <a:lumOff val="1373"/>
                <a:alphaOff val="0"/>
                <a:shade val="51000"/>
                <a:satMod val="130000"/>
              </a:schemeClr>
            </a:gs>
            <a:gs pos="80000">
              <a:schemeClr val="accent3">
                <a:hueOff val="-881753"/>
                <a:satOff val="-13091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-881753"/>
                <a:satOff val="-13091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>
              <a:solidFill>
                <a:schemeClr val="tx1"/>
              </a:solidFill>
            </a:rPr>
            <a:t>обеспечение социальной и экономической  стабильности МО город Краснодар</a:t>
          </a:r>
        </a:p>
      </dsp:txBody>
      <dsp:txXfrm>
        <a:off x="38737" y="942223"/>
        <a:ext cx="9066526" cy="716060"/>
      </dsp:txXfrm>
    </dsp:sp>
    <dsp:sp modelId="{91574ADE-3B28-4E3D-995C-D76EBBDC674B}">
      <dsp:nvSpPr>
        <dsp:cNvPr id="0" name=""/>
        <dsp:cNvSpPr/>
      </dsp:nvSpPr>
      <dsp:spPr>
        <a:xfrm>
          <a:off x="0" y="1757500"/>
          <a:ext cx="9144000" cy="793534"/>
        </a:xfrm>
        <a:prstGeom prst="roundRect">
          <a:avLst/>
        </a:prstGeom>
        <a:gradFill rotWithShape="0">
          <a:gsLst>
            <a:gs pos="0">
              <a:schemeClr val="accent3">
                <a:hueOff val="-1763506"/>
                <a:satOff val="-26182"/>
                <a:lumOff val="2745"/>
                <a:alphaOff val="0"/>
                <a:shade val="51000"/>
                <a:satMod val="130000"/>
              </a:schemeClr>
            </a:gs>
            <a:gs pos="80000">
              <a:schemeClr val="accent3">
                <a:hueOff val="-1763506"/>
                <a:satOff val="-26182"/>
                <a:lumOff val="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-1763506"/>
                <a:satOff val="-26182"/>
                <a:lumOff val="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>
              <a:solidFill>
                <a:schemeClr val="tx1"/>
              </a:solidFill>
            </a:rPr>
            <a:t>гарантированное поэтапное повышение оплаты труда в бюджетном секторе экономике</a:t>
          </a:r>
        </a:p>
      </dsp:txBody>
      <dsp:txXfrm>
        <a:off x="38737" y="1796237"/>
        <a:ext cx="9066526" cy="716060"/>
      </dsp:txXfrm>
    </dsp:sp>
    <dsp:sp modelId="{963324A2-E907-454F-AFFE-2332B9D01D86}">
      <dsp:nvSpPr>
        <dsp:cNvPr id="0" name=""/>
        <dsp:cNvSpPr/>
      </dsp:nvSpPr>
      <dsp:spPr>
        <a:xfrm>
          <a:off x="0" y="2611514"/>
          <a:ext cx="9144000" cy="793534"/>
        </a:xfrm>
        <a:prstGeom prst="roundRect">
          <a:avLst/>
        </a:prstGeom>
        <a:gradFill rotWithShape="0">
          <a:gsLst>
            <a:gs pos="0">
              <a:schemeClr val="accent3">
                <a:hueOff val="-2645259"/>
                <a:satOff val="-39273"/>
                <a:lumOff val="4118"/>
                <a:alphaOff val="0"/>
                <a:shade val="51000"/>
                <a:satMod val="130000"/>
              </a:schemeClr>
            </a:gs>
            <a:gs pos="80000">
              <a:schemeClr val="accent3">
                <a:hueOff val="-2645259"/>
                <a:satOff val="-39273"/>
                <a:lumOff val="4118"/>
                <a:alphaOff val="0"/>
                <a:shade val="93000"/>
                <a:satMod val="130000"/>
              </a:schemeClr>
            </a:gs>
            <a:gs pos="100000">
              <a:schemeClr val="accent3">
                <a:hueOff val="-2645259"/>
                <a:satOff val="-39273"/>
                <a:lumOff val="411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>
              <a:solidFill>
                <a:schemeClr val="tx1"/>
              </a:solidFill>
            </a:rPr>
            <a:t>формирование и гарантированное исполнение расходов, исходя из приоритетных направлений расходования средств и поступления доходов</a:t>
          </a:r>
        </a:p>
      </dsp:txBody>
      <dsp:txXfrm>
        <a:off x="38737" y="2650251"/>
        <a:ext cx="9066526" cy="716060"/>
      </dsp:txXfrm>
    </dsp:sp>
    <dsp:sp modelId="{524133A2-7690-43FC-A2DF-B39A2304A7B2}">
      <dsp:nvSpPr>
        <dsp:cNvPr id="0" name=""/>
        <dsp:cNvSpPr/>
      </dsp:nvSpPr>
      <dsp:spPr>
        <a:xfrm>
          <a:off x="0" y="3465529"/>
          <a:ext cx="9144000" cy="793534"/>
        </a:xfrm>
        <a:prstGeom prst="roundRect">
          <a:avLst/>
        </a:prstGeom>
        <a:gradFill rotWithShape="0">
          <a:gsLst>
            <a:gs pos="0">
              <a:schemeClr val="accent3">
                <a:hueOff val="-3527012"/>
                <a:satOff val="-52364"/>
                <a:lumOff val="5490"/>
                <a:alphaOff val="0"/>
                <a:shade val="51000"/>
                <a:satMod val="130000"/>
              </a:schemeClr>
            </a:gs>
            <a:gs pos="80000">
              <a:schemeClr val="accent3">
                <a:hueOff val="-3527012"/>
                <a:satOff val="-52364"/>
                <a:lumOff val="5490"/>
                <a:alphaOff val="0"/>
                <a:shade val="93000"/>
                <a:satMod val="130000"/>
              </a:schemeClr>
            </a:gs>
            <a:gs pos="100000">
              <a:schemeClr val="accent3">
                <a:hueOff val="-3527012"/>
                <a:satOff val="-52364"/>
                <a:lumOff val="549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>
              <a:solidFill>
                <a:schemeClr val="tx1"/>
              </a:solidFill>
            </a:rPr>
            <a:t>обеспечение устойчивости и сбалансированности местного бюджета</a:t>
          </a:r>
        </a:p>
      </dsp:txBody>
      <dsp:txXfrm>
        <a:off x="38737" y="3504266"/>
        <a:ext cx="9066526" cy="716060"/>
      </dsp:txXfrm>
    </dsp:sp>
    <dsp:sp modelId="{7445F0CA-082E-4011-8158-A2481CF71F72}">
      <dsp:nvSpPr>
        <dsp:cNvPr id="0" name=""/>
        <dsp:cNvSpPr/>
      </dsp:nvSpPr>
      <dsp:spPr>
        <a:xfrm>
          <a:off x="0" y="4319543"/>
          <a:ext cx="9144000" cy="793534"/>
        </a:xfrm>
        <a:prstGeom prst="roundRect">
          <a:avLst/>
        </a:prstGeom>
        <a:gradFill rotWithShape="0">
          <a:gsLst>
            <a:gs pos="0">
              <a:schemeClr val="accent3">
                <a:hueOff val="-4408764"/>
                <a:satOff val="-65455"/>
                <a:lumOff val="6863"/>
                <a:alphaOff val="0"/>
                <a:shade val="51000"/>
                <a:satMod val="130000"/>
              </a:schemeClr>
            </a:gs>
            <a:gs pos="80000">
              <a:schemeClr val="accent3">
                <a:hueOff val="-4408764"/>
                <a:satOff val="-65455"/>
                <a:lumOff val="6863"/>
                <a:alphaOff val="0"/>
                <a:shade val="93000"/>
                <a:satMod val="130000"/>
              </a:schemeClr>
            </a:gs>
            <a:gs pos="100000">
              <a:schemeClr val="accent3">
                <a:hueOff val="-4408764"/>
                <a:satOff val="-65455"/>
                <a:lumOff val="686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>
              <a:solidFill>
                <a:schemeClr val="tx1"/>
              </a:solidFill>
            </a:rPr>
            <a:t>реализация политики, направленной на  прозрачность и открытость бюджетного процесса</a:t>
          </a:r>
        </a:p>
      </dsp:txBody>
      <dsp:txXfrm>
        <a:off x="38737" y="4358280"/>
        <a:ext cx="9066526" cy="7160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061A42-CB43-417C-81D6-7DEB38D0104A}">
      <dsp:nvSpPr>
        <dsp:cNvPr id="0" name=""/>
        <dsp:cNvSpPr/>
      </dsp:nvSpPr>
      <dsp:spPr>
        <a:xfrm>
          <a:off x="1912594" y="-33454"/>
          <a:ext cx="5208451" cy="5208451"/>
        </a:xfrm>
        <a:prstGeom prst="circularArrow">
          <a:avLst>
            <a:gd name="adj1" fmla="val 5544"/>
            <a:gd name="adj2" fmla="val 330680"/>
            <a:gd name="adj3" fmla="val 13754609"/>
            <a:gd name="adj4" fmla="val 17398951"/>
            <a:gd name="adj5" fmla="val 5757"/>
          </a:avLst>
        </a:prstGeom>
        <a:gradFill rotWithShape="0">
          <a:gsLst>
            <a:gs pos="0">
              <a:schemeClr val="accent3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5CAACCC7-0F77-4D1A-B311-97F846D8AA78}">
      <dsp:nvSpPr>
        <dsp:cNvPr id="0" name=""/>
        <dsp:cNvSpPr/>
      </dsp:nvSpPr>
      <dsp:spPr>
        <a:xfrm>
          <a:off x="3286163" y="636"/>
          <a:ext cx="2461314" cy="123065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1. Составление проекта бюджета</a:t>
          </a:r>
        </a:p>
      </dsp:txBody>
      <dsp:txXfrm>
        <a:off x="3346239" y="60712"/>
        <a:ext cx="2341162" cy="1110505"/>
      </dsp:txXfrm>
    </dsp:sp>
    <dsp:sp modelId="{64CBF761-0933-4E38-8B6F-4E21B340A3BD}">
      <dsp:nvSpPr>
        <dsp:cNvPr id="0" name=""/>
        <dsp:cNvSpPr/>
      </dsp:nvSpPr>
      <dsp:spPr>
        <a:xfrm>
          <a:off x="5398543" y="1535370"/>
          <a:ext cx="2461314" cy="1230657"/>
        </a:xfrm>
        <a:prstGeom prst="roundRect">
          <a:avLst/>
        </a:prstGeom>
        <a:gradFill rotWithShape="0">
          <a:gsLst>
            <a:gs pos="0">
              <a:schemeClr val="accent3">
                <a:hueOff val="-1102191"/>
                <a:satOff val="-16364"/>
                <a:lumOff val="1716"/>
                <a:alphaOff val="0"/>
                <a:shade val="51000"/>
                <a:satMod val="130000"/>
              </a:schemeClr>
            </a:gs>
            <a:gs pos="80000">
              <a:schemeClr val="accent3">
                <a:hueOff val="-1102191"/>
                <a:satOff val="-16364"/>
                <a:lumOff val="1716"/>
                <a:alphaOff val="0"/>
                <a:shade val="93000"/>
                <a:satMod val="130000"/>
              </a:schemeClr>
            </a:gs>
            <a:gs pos="100000">
              <a:schemeClr val="accent3">
                <a:hueOff val="-1102191"/>
                <a:satOff val="-16364"/>
                <a:lumOff val="171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2. Рассмотрение и утверждение проекта бюджета</a:t>
          </a:r>
        </a:p>
      </dsp:txBody>
      <dsp:txXfrm>
        <a:off x="5458619" y="1595446"/>
        <a:ext cx="2341162" cy="1110505"/>
      </dsp:txXfrm>
    </dsp:sp>
    <dsp:sp modelId="{3D9D77D2-F0C8-4B5C-B721-1977300A681A}">
      <dsp:nvSpPr>
        <dsp:cNvPr id="0" name=""/>
        <dsp:cNvSpPr/>
      </dsp:nvSpPr>
      <dsp:spPr>
        <a:xfrm>
          <a:off x="4591686" y="4018623"/>
          <a:ext cx="2461314" cy="1230657"/>
        </a:xfrm>
        <a:prstGeom prst="roundRect">
          <a:avLst/>
        </a:prstGeom>
        <a:gradFill rotWithShape="0">
          <a:gsLst>
            <a:gs pos="0">
              <a:schemeClr val="accent3">
                <a:hueOff val="-2204382"/>
                <a:satOff val="-32727"/>
                <a:lumOff val="3431"/>
                <a:alphaOff val="0"/>
                <a:shade val="51000"/>
                <a:satMod val="130000"/>
              </a:schemeClr>
            </a:gs>
            <a:gs pos="80000">
              <a:schemeClr val="accent3">
                <a:hueOff val="-2204382"/>
                <a:satOff val="-32727"/>
                <a:lumOff val="3431"/>
                <a:alphaOff val="0"/>
                <a:shade val="93000"/>
                <a:satMod val="130000"/>
              </a:schemeClr>
            </a:gs>
            <a:gs pos="100000">
              <a:schemeClr val="accent3">
                <a:hueOff val="-2204382"/>
                <a:satOff val="-32727"/>
                <a:lumOff val="343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3. Исполнение бюджета</a:t>
          </a:r>
        </a:p>
      </dsp:txBody>
      <dsp:txXfrm>
        <a:off x="4651762" y="4078699"/>
        <a:ext cx="2341162" cy="1110505"/>
      </dsp:txXfrm>
    </dsp:sp>
    <dsp:sp modelId="{EA3DFD72-09FB-40FE-97B7-396F840AE375}">
      <dsp:nvSpPr>
        <dsp:cNvPr id="0" name=""/>
        <dsp:cNvSpPr/>
      </dsp:nvSpPr>
      <dsp:spPr>
        <a:xfrm>
          <a:off x="1980640" y="4018623"/>
          <a:ext cx="2461314" cy="1230657"/>
        </a:xfrm>
        <a:prstGeom prst="roundRect">
          <a:avLst/>
        </a:prstGeom>
        <a:gradFill rotWithShape="0">
          <a:gsLst>
            <a:gs pos="0">
              <a:schemeClr val="accent3">
                <a:hueOff val="-3306573"/>
                <a:satOff val="-49091"/>
                <a:lumOff val="5147"/>
                <a:alphaOff val="0"/>
                <a:shade val="51000"/>
                <a:satMod val="130000"/>
              </a:schemeClr>
            </a:gs>
            <a:gs pos="80000">
              <a:schemeClr val="accent3">
                <a:hueOff val="-3306573"/>
                <a:satOff val="-49091"/>
                <a:lumOff val="5147"/>
                <a:alphaOff val="0"/>
                <a:shade val="93000"/>
                <a:satMod val="130000"/>
              </a:schemeClr>
            </a:gs>
            <a:gs pos="100000">
              <a:schemeClr val="accent3">
                <a:hueOff val="-3306573"/>
                <a:satOff val="-49091"/>
                <a:lumOff val="514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4. Формирование отчетности об исполнении бюджета</a:t>
          </a:r>
        </a:p>
      </dsp:txBody>
      <dsp:txXfrm>
        <a:off x="2040716" y="4078699"/>
        <a:ext cx="2341162" cy="1110505"/>
      </dsp:txXfrm>
    </dsp:sp>
    <dsp:sp modelId="{5E914C74-06D7-4994-AE82-9E40F833E2BC}">
      <dsp:nvSpPr>
        <dsp:cNvPr id="0" name=""/>
        <dsp:cNvSpPr/>
      </dsp:nvSpPr>
      <dsp:spPr>
        <a:xfrm>
          <a:off x="1173782" y="1535370"/>
          <a:ext cx="2461314" cy="1230657"/>
        </a:xfrm>
        <a:prstGeom prst="roundRect">
          <a:avLst/>
        </a:prstGeom>
        <a:gradFill rotWithShape="0">
          <a:gsLst>
            <a:gs pos="0">
              <a:schemeClr val="accent3">
                <a:hueOff val="-4408764"/>
                <a:satOff val="-65455"/>
                <a:lumOff val="6863"/>
                <a:alphaOff val="0"/>
                <a:shade val="51000"/>
                <a:satMod val="130000"/>
              </a:schemeClr>
            </a:gs>
            <a:gs pos="80000">
              <a:schemeClr val="accent3">
                <a:hueOff val="-4408764"/>
                <a:satOff val="-65455"/>
                <a:lumOff val="6863"/>
                <a:alphaOff val="0"/>
                <a:shade val="93000"/>
                <a:satMod val="130000"/>
              </a:schemeClr>
            </a:gs>
            <a:gs pos="100000">
              <a:schemeClr val="accent3">
                <a:hueOff val="-4408764"/>
                <a:satOff val="-65455"/>
                <a:lumOff val="686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5. Осуществление финансового контроля за соблюдением бюджетного законодательства</a:t>
          </a:r>
        </a:p>
      </dsp:txBody>
      <dsp:txXfrm>
        <a:off x="1233858" y="1595446"/>
        <a:ext cx="2341162" cy="111050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EF907D-85DA-4BA6-ABE3-68A729F45572}">
      <dsp:nvSpPr>
        <dsp:cNvPr id="0" name=""/>
        <dsp:cNvSpPr/>
      </dsp:nvSpPr>
      <dsp:spPr>
        <a:xfrm>
          <a:off x="0" y="9369"/>
          <a:ext cx="9144000" cy="7300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accent2">
              <a:hueOff val="0"/>
              <a:satOff val="0"/>
              <a:lumOff val="0"/>
              <a:alphaOff val="0"/>
              <a:shade val="25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Администрация МО г. Краснодар</a:t>
          </a:r>
        </a:p>
      </dsp:txBody>
      <dsp:txXfrm>
        <a:off x="35640" y="45009"/>
        <a:ext cx="9072720" cy="658800"/>
      </dsp:txXfrm>
    </dsp:sp>
    <dsp:sp modelId="{8D199469-A407-4826-B426-3479BACFDEF2}">
      <dsp:nvSpPr>
        <dsp:cNvPr id="0" name=""/>
        <dsp:cNvSpPr/>
      </dsp:nvSpPr>
      <dsp:spPr>
        <a:xfrm>
          <a:off x="0" y="739449"/>
          <a:ext cx="9144000" cy="6862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0322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обеспечивает составление проекта местного бюджета разработку основных направлений бюджетной политики , вносит на рассмотрение в городскую Думу Краснодара проекты решений о местном бюджете </a:t>
          </a:r>
        </a:p>
      </dsp:txBody>
      <dsp:txXfrm>
        <a:off x="0" y="739449"/>
        <a:ext cx="9144000" cy="686205"/>
      </dsp:txXfrm>
    </dsp:sp>
    <dsp:sp modelId="{0C42C1CB-8BE7-47F3-9920-0A2236F38353}">
      <dsp:nvSpPr>
        <dsp:cNvPr id="0" name=""/>
        <dsp:cNvSpPr/>
      </dsp:nvSpPr>
      <dsp:spPr>
        <a:xfrm>
          <a:off x="0" y="1425654"/>
          <a:ext cx="9144000" cy="7300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accent3">
              <a:hueOff val="0"/>
              <a:satOff val="0"/>
              <a:lumOff val="0"/>
              <a:alphaOff val="0"/>
              <a:shade val="25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Городская Дума Краснодара</a:t>
          </a:r>
        </a:p>
      </dsp:txBody>
      <dsp:txXfrm>
        <a:off x="35640" y="1461294"/>
        <a:ext cx="9072720" cy="658800"/>
      </dsp:txXfrm>
    </dsp:sp>
    <dsp:sp modelId="{FF231005-8E7B-4957-A0DC-5C4DAA733C10}">
      <dsp:nvSpPr>
        <dsp:cNvPr id="0" name=""/>
        <dsp:cNvSpPr/>
      </dsp:nvSpPr>
      <dsp:spPr>
        <a:xfrm>
          <a:off x="0" y="2155734"/>
          <a:ext cx="9144000" cy="6318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0322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>
              <a:latin typeface="Times New Roman" pitchFamily="18" charset="0"/>
              <a:cs typeface="Times New Roman" pitchFamily="18" charset="0"/>
            </a:rPr>
            <a:t>рассматривает и утверждает местный бюджет на очередной финансовый год и плановый период и годовой отчет об исполнении местного бюджета</a:t>
          </a:r>
        </a:p>
      </dsp:txBody>
      <dsp:txXfrm>
        <a:off x="0" y="2155734"/>
        <a:ext cx="9144000" cy="631864"/>
      </dsp:txXfrm>
    </dsp:sp>
    <dsp:sp modelId="{A018A8B5-E846-4AF5-9A35-7D9B5C314AC2}">
      <dsp:nvSpPr>
        <dsp:cNvPr id="0" name=""/>
        <dsp:cNvSpPr/>
      </dsp:nvSpPr>
      <dsp:spPr>
        <a:xfrm>
          <a:off x="0" y="2787598"/>
          <a:ext cx="9144000" cy="73008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accent4">
              <a:hueOff val="0"/>
              <a:satOff val="0"/>
              <a:lumOff val="0"/>
              <a:alphaOff val="0"/>
              <a:shade val="25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Контрольно-счетная палата муниципального образования город Краснодар</a:t>
          </a:r>
        </a:p>
      </dsp:txBody>
      <dsp:txXfrm>
        <a:off x="35640" y="2823238"/>
        <a:ext cx="9072720" cy="658800"/>
      </dsp:txXfrm>
    </dsp:sp>
    <dsp:sp modelId="{DB641D79-74CE-4AD3-89FF-012F5847BE48}">
      <dsp:nvSpPr>
        <dsp:cNvPr id="0" name=""/>
        <dsp:cNvSpPr/>
      </dsp:nvSpPr>
      <dsp:spPr>
        <a:xfrm>
          <a:off x="0" y="3517678"/>
          <a:ext cx="9144000" cy="6862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0322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Осуществляет контроль за соблюдением бюджетного законодательства Российской Федерации и иных нормативных правовых актов, регулирующих бюджетные правоотношения, в ходе исполнения бюджета</a:t>
          </a:r>
        </a:p>
      </dsp:txBody>
      <dsp:txXfrm>
        <a:off x="0" y="3517678"/>
        <a:ext cx="9144000" cy="686205"/>
      </dsp:txXfrm>
    </dsp:sp>
    <dsp:sp modelId="{7B816648-2DD7-4A72-A14B-67EADF14D395}">
      <dsp:nvSpPr>
        <dsp:cNvPr id="0" name=""/>
        <dsp:cNvSpPr/>
      </dsp:nvSpPr>
      <dsp:spPr>
        <a:xfrm>
          <a:off x="0" y="4203883"/>
          <a:ext cx="9144000" cy="73008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accent5">
              <a:hueOff val="0"/>
              <a:satOff val="0"/>
              <a:lumOff val="0"/>
              <a:alphaOff val="0"/>
              <a:shade val="25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Глава муниципального образования город Краснодар </a:t>
          </a:r>
        </a:p>
      </dsp:txBody>
      <dsp:txXfrm>
        <a:off x="35640" y="4239523"/>
        <a:ext cx="9072720" cy="658800"/>
      </dsp:txXfrm>
    </dsp:sp>
    <dsp:sp modelId="{63B0237E-5376-497A-9939-63315FB1F370}">
      <dsp:nvSpPr>
        <dsp:cNvPr id="0" name=""/>
        <dsp:cNvSpPr/>
      </dsp:nvSpPr>
      <dsp:spPr>
        <a:xfrm>
          <a:off x="0" y="4933963"/>
          <a:ext cx="9144000" cy="888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0322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рассматривает проект решения городской Думы Краснодара о местном бюджете и иные документы и материалы, характеризующие бюджетно-финансовую политику в очередном финансовом году и плановом периоде, и назначает публичные слушания по указанному проекту в форме круглого стола</a:t>
          </a:r>
        </a:p>
      </dsp:txBody>
      <dsp:txXfrm>
        <a:off x="0" y="4933963"/>
        <a:ext cx="9144000" cy="88803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0.11926</cdr:x>
      <cdr:y>0.74142</cdr:y>
    </cdr:from>
    <cdr:to>
      <cdr:x>0.52008</cdr:x>
      <cdr:y>0.84431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04316" y="3403887"/>
          <a:ext cx="2367043" cy="4723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dirty="0">
              <a:latin typeface="Times New Roman" pitchFamily="18" charset="0"/>
              <a:cs typeface="Times New Roman" pitchFamily="18" charset="0"/>
            </a:rPr>
            <a:t>2013 г</a:t>
          </a:r>
          <a:r>
            <a:rPr lang="ru-RU" sz="1400" dirty="0"/>
            <a:t>.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0.20057</cdr:x>
      <cdr:y>0.48715</cdr:y>
    </cdr:from>
    <cdr:to>
      <cdr:x>0.4624</cdr:x>
      <cdr:y>0.62091</cdr:y>
    </cdr:to>
    <cdr:sp macro="" textlink="">
      <cdr:nvSpPr>
        <cdr:cNvPr id="2" name="TextBox 1"/>
        <cdr:cNvSpPr txBox="1"/>
      </cdr:nvSpPr>
      <cdr:spPr>
        <a:xfrm xmlns:a="http://schemas.openxmlformats.org/drawingml/2006/main" rot="1052777">
          <a:off x="1834010" y="2598435"/>
          <a:ext cx="2394167" cy="7134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/>
            <a:t>ВСЕГО 24,5 МЛРД РУБ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65BE-0657-4A47-90AD-C21C55E16B19}" type="datetime4">
              <a:rPr lang="en-US" smtClean="0"/>
              <a:pPr/>
              <a:t>November 8,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mb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November 8,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2193-4505-4A75-99BB-880C6989A757}" type="datetime4">
              <a:rPr lang="en-US" smtClean="0"/>
              <a:pPr/>
              <a:t>November 8,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November 8, 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 spd="slow"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November 8, 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November 8, 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November 8, 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EAB0C-2220-4D0E-A0DD-DB7FA0F742F4}" type="datetime4">
              <a:rPr lang="en-US" smtClean="0"/>
              <a:pPr/>
              <a:t>November 8, 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6D63-31BF-4B94-B6C5-E20B2C63F515}" type="datetime4">
              <a:rPr lang="en-US" smtClean="0"/>
              <a:pPr/>
              <a:t>November 8, 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November 8,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November 8,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November 8, 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comb/>
  </p:transition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7.gi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diagramLayout" Target="../diagrams/layout3.xml"/><Relationship Id="rId7" Type="http://schemas.openxmlformats.org/officeDocument/2006/relationships/image" Target="../media/image1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22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10" Type="http://schemas.openxmlformats.org/officeDocument/2006/relationships/image" Target="../media/image25.png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26.gif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3" Type="http://schemas.openxmlformats.org/officeDocument/2006/relationships/diagramLayout" Target="../diagrams/layout9.xml"/><Relationship Id="rId7" Type="http://schemas.openxmlformats.org/officeDocument/2006/relationships/image" Target="../media/image34.gif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9.xml"/><Relationship Id="rId11" Type="http://schemas.openxmlformats.org/officeDocument/2006/relationships/image" Target="../media/image38.gif"/><Relationship Id="rId5" Type="http://schemas.openxmlformats.org/officeDocument/2006/relationships/diagramColors" Target="../diagrams/colors9.xml"/><Relationship Id="rId10" Type="http://schemas.openxmlformats.org/officeDocument/2006/relationships/image" Target="../media/image37.png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36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5850" y="180753"/>
            <a:ext cx="6629400" cy="1831482"/>
          </a:xfrm>
        </p:spPr>
        <p:txBody>
          <a:bodyPr/>
          <a:lstStyle/>
          <a:p>
            <a:pPr algn="ctr"/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ФГОБУ ВО Финансовый университет при Правительстве Российской Федерации </a:t>
            </a:r>
            <a:br>
              <a:rPr lang="ru-RU" sz="20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Краснодарский филиал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Кафедра «Экономика и финансы»</a:t>
            </a:r>
            <a:endParaRPr lang="en-US" sz="20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0800000" flipV="1">
            <a:off x="418531" y="2245909"/>
            <a:ext cx="8725469" cy="2411151"/>
          </a:xfrm>
        </p:spPr>
        <p:txBody>
          <a:bodyPr>
            <a:noAutofit/>
          </a:bodyPr>
          <a:lstStyle/>
          <a:p>
            <a:pPr algn="ctr"/>
            <a:r>
              <a:rPr lang="ru-RU" sz="2000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Номинация: Бюджет муниципального образования в вопросах и ответах</a:t>
            </a:r>
          </a:p>
          <a:p>
            <a:pPr algn="ctr"/>
            <a:endParaRPr lang="ru-RU" sz="2000" i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000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Тема: Бюджет муниципального образования в вопросах и ответах (На примере </a:t>
            </a:r>
            <a:r>
              <a:rPr lang="ru-RU" sz="2000" i="1" dirty="0" err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мо</a:t>
            </a:r>
            <a:r>
              <a:rPr lang="ru-RU" sz="2000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 город </a:t>
            </a:r>
            <a:r>
              <a:rPr lang="ru-RU" sz="2000" i="1" dirty="0" err="1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краснодар</a:t>
            </a:r>
            <a:r>
              <a:rPr lang="ru-RU" sz="2000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)</a:t>
            </a:r>
            <a:endParaRPr lang="en-US" sz="2000" i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 descr="mIff_iv69j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703840" y="0"/>
            <a:ext cx="1440160" cy="12051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550486" y="4539710"/>
            <a:ext cx="634365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i="1" dirty="0">
                <a:latin typeface="Times New Roman" pitchFamily="18" charset="0"/>
                <a:cs typeface="Times New Roman" pitchFamily="18" charset="0"/>
              </a:rPr>
              <a:t>Подготовила: Струкова А.А., </a:t>
            </a:r>
          </a:p>
          <a:p>
            <a:pPr algn="r"/>
            <a:r>
              <a:rPr lang="ru-RU" i="1" dirty="0">
                <a:latin typeface="Times New Roman" pitchFamily="18" charset="0"/>
                <a:cs typeface="Times New Roman" pitchFamily="18" charset="0"/>
              </a:rPr>
              <a:t>студентка 3-го курса, </a:t>
            </a:r>
          </a:p>
          <a:p>
            <a:pPr algn="r"/>
            <a:r>
              <a:rPr lang="ru-RU" i="1" dirty="0">
                <a:latin typeface="Times New Roman" pitchFamily="18" charset="0"/>
                <a:cs typeface="Times New Roman" pitchFamily="18" charset="0"/>
              </a:rPr>
              <a:t>направление «Экономика», </a:t>
            </a:r>
          </a:p>
          <a:p>
            <a:pPr algn="r"/>
            <a:r>
              <a:rPr lang="ru-RU" i="1" dirty="0">
                <a:latin typeface="Times New Roman" pitchFamily="18" charset="0"/>
                <a:cs typeface="Times New Roman" pitchFamily="18" charset="0"/>
              </a:rPr>
              <a:t>профиль «Финансы и кредит» </a:t>
            </a:r>
          </a:p>
          <a:p>
            <a:pPr algn="r"/>
            <a:r>
              <a:rPr lang="ru-RU" i="1" dirty="0">
                <a:latin typeface="Times New Roman" pitchFamily="18" charset="0"/>
                <a:cs typeface="Times New Roman" pitchFamily="18" charset="0"/>
              </a:rPr>
              <a:t>Научный руководитель:  Игонина Л.Л., </a:t>
            </a:r>
          </a:p>
          <a:p>
            <a:pPr algn="r"/>
            <a:r>
              <a:rPr lang="ru-RU" i="1" dirty="0">
                <a:latin typeface="Times New Roman" pitchFamily="18" charset="0"/>
                <a:cs typeface="Times New Roman" pitchFamily="18" charset="0"/>
              </a:rPr>
              <a:t>зав. кафедрой «Экономика и финансы»,</a:t>
            </a:r>
          </a:p>
          <a:p>
            <a:pPr algn="r"/>
            <a:r>
              <a:rPr lang="ru-RU" i="1" dirty="0">
                <a:latin typeface="Times New Roman" pitchFamily="18" charset="0"/>
                <a:cs typeface="Times New Roman" pitchFamily="18" charset="0"/>
              </a:rPr>
              <a:t> д.э.н., профессор </a:t>
            </a:r>
          </a:p>
        </p:txBody>
      </p:sp>
      <p:pic>
        <p:nvPicPr>
          <p:cNvPr id="8" name="Hallelujah - Leonard Cohen from backingtracks-mp3.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18531" y="29779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11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441434"/>
            <a:ext cx="9143998" cy="457200"/>
          </a:xfrm>
        </p:spPr>
        <p:txBody>
          <a:bodyPr/>
          <a:lstStyle/>
          <a:p>
            <a:pPr algn="ctr"/>
            <a:r>
              <a:rPr lang="ru-RU" sz="1800" i="1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ru-RU" sz="1800" i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2000" i="1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ru-RU" sz="2000" i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2400" b="1" i="1" cap="none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такое местный бюджет?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ru-RU" sz="1800" i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1600" i="1" dirty="0"/>
              <a:t>Бюджет муниципального образования (местный бюджет) предназначен для исполнения расходных обязательств муниципального образования</a:t>
            </a:r>
            <a:br>
              <a:rPr lang="ru-RU" sz="1600" i="1" dirty="0"/>
            </a:br>
            <a:r>
              <a:rPr lang="ru-RU" sz="1600" i="1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ru-RU" sz="1600" i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1200" i="1" dirty="0"/>
              <a:t>Бюджетный кодекс российской Федерации, ст. 15</a:t>
            </a:r>
            <a:r>
              <a:rPr lang="ru-RU" sz="2400" i="1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ru-RU" sz="2400" i="1" dirty="0">
                <a:solidFill>
                  <a:schemeClr val="bg1">
                    <a:lumMod val="50000"/>
                  </a:schemeClr>
                </a:solidFill>
              </a:rPr>
            </a:br>
            <a:endParaRPr lang="ru-RU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497876"/>
              </p:ext>
            </p:extLst>
          </p:nvPr>
        </p:nvGraphicFramePr>
        <p:xfrm>
          <a:off x="250825" y="1386708"/>
          <a:ext cx="8893175" cy="5128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9" name="Рисунок 8" descr="captasslewavediploma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79342" y="1386708"/>
            <a:ext cx="2964657" cy="15811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/>
          <a:p>
            <a:fld id="{2754ED01-E2A0-4C1E-8E21-014B99041579}" type="slidenum">
              <a:rPr lang="en-US" smtClean="0">
                <a:solidFill>
                  <a:schemeClr val="tx2"/>
                </a:solidFill>
              </a:rPr>
              <a:pPr/>
              <a:t>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ctrTitle" idx="4294967295"/>
          </p:nvPr>
        </p:nvSpPr>
        <p:spPr>
          <a:xfrm>
            <a:off x="28575" y="552893"/>
            <a:ext cx="9144000" cy="648219"/>
          </a:xfrm>
        </p:spPr>
        <p:txBody>
          <a:bodyPr/>
          <a:lstStyle/>
          <a:p>
            <a:pPr algn="ctr"/>
            <a:r>
              <a:rPr lang="ru-RU" sz="2000" b="1" i="1" cap="none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Какие виды местных бюджетов существуют </a:t>
            </a:r>
            <a:br>
              <a:rPr lang="ru-RU" sz="2000" b="1" i="1" cap="none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cap="none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Российской Федерации?</a:t>
            </a:r>
            <a:r>
              <a:rPr lang="ru-RU" sz="2400" b="1" i="1" cap="none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cap="none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cap="none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ru-RU" sz="2800" cap="none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В соответствии с административным устройством Российской Федерации выделяют следующие типы местных бюджетов:</a:t>
            </a: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683291959"/>
              </p:ext>
            </p:extLst>
          </p:nvPr>
        </p:nvGraphicFramePr>
        <p:xfrm>
          <a:off x="285750" y="1793174"/>
          <a:ext cx="8596993" cy="42394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 descr="girl_reading_hg_clr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82364" y="1545020"/>
            <a:ext cx="1301327" cy="21602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0" y="378372"/>
            <a:ext cx="8877300" cy="583324"/>
          </a:xfrm>
        </p:spPr>
        <p:txBody>
          <a:bodyPr/>
          <a:lstStyle/>
          <a:p>
            <a:r>
              <a:rPr lang="ru-RU" sz="2400" b="1" i="1" cap="none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 каких частей состоит местный бюджет?</a:t>
            </a:r>
            <a:r>
              <a:rPr lang="ru-RU" sz="2400" cap="none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none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cap="none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none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Бюджет Муниципального образования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состоит из доходной и расходной частей</a:t>
            </a:r>
          </a:p>
        </p:txBody>
      </p:sp>
      <p:pic>
        <p:nvPicPr>
          <p:cNvPr id="10" name="Содержимое 9" descr="120539136_2835299_VESI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47850" y="1032293"/>
            <a:ext cx="5734050" cy="4187407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381250" y="2915307"/>
            <a:ext cx="1714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10000"/>
                  </a:schemeClr>
                </a:solidFill>
              </a:rPr>
              <a:t>ДОХОДЫ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95900" y="2914650"/>
            <a:ext cx="1809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10000"/>
                  </a:schemeClr>
                </a:solidFill>
              </a:rPr>
              <a:t>РАСХОДЫ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7650" y="5219700"/>
            <a:ext cx="798195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Если доходы </a:t>
            </a:r>
            <a:r>
              <a:rPr lang="en-US" sz="2400" dirty="0"/>
              <a:t>&gt;</a:t>
            </a:r>
            <a:r>
              <a:rPr lang="ru-RU" sz="2400" dirty="0"/>
              <a:t> расходов, то наблюдается </a:t>
            </a:r>
            <a:r>
              <a:rPr lang="ru-RU" sz="2400" dirty="0" err="1"/>
              <a:t>профицит</a:t>
            </a:r>
            <a:r>
              <a:rPr lang="ru-RU" sz="2400" dirty="0"/>
              <a:t> бюджета.</a:t>
            </a:r>
          </a:p>
          <a:p>
            <a:endParaRPr lang="ru-RU" sz="2400" dirty="0"/>
          </a:p>
          <a:p>
            <a:r>
              <a:rPr lang="ru-RU" sz="2400" dirty="0"/>
              <a:t>Если расходы </a:t>
            </a:r>
            <a:r>
              <a:rPr lang="en-US" sz="2400" dirty="0"/>
              <a:t>&gt;</a:t>
            </a:r>
            <a:r>
              <a:rPr lang="ru-RU" sz="2400" dirty="0"/>
              <a:t> доходов,  то бюджет дефицитный.</a:t>
            </a:r>
          </a:p>
          <a:p>
            <a:endParaRPr lang="ru-RU" dirty="0"/>
          </a:p>
        </p:txBody>
      </p:sp>
      <p:pic>
        <p:nvPicPr>
          <p:cNvPr id="15" name="Рисунок 14" descr="WXQeYx6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7650" y="1971675"/>
            <a:ext cx="1600200" cy="1733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8728">
            <a:off x="6071839" y="147044"/>
            <a:ext cx="3347945" cy="20506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40524"/>
            <a:ext cx="9144000" cy="777766"/>
          </a:xfrm>
        </p:spPr>
        <p:txBody>
          <a:bodyPr/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Основные направления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бюджетной политики муниципального образования город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краснодар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841775079"/>
              </p:ext>
            </p:extLst>
          </p:nvPr>
        </p:nvGraphicFramePr>
        <p:xfrm>
          <a:off x="0" y="1695450"/>
          <a:ext cx="9144000" cy="5162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41890" y="3418"/>
            <a:ext cx="90021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чем заключаются приоритетные векторы развития бюджетной политики МО город Краснодар?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647" y="418916"/>
            <a:ext cx="780290" cy="7802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1163">
            <a:off x="7941827" y="57626"/>
            <a:ext cx="902629" cy="9026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350996" y="4643358"/>
            <a:ext cx="5650992" cy="1207509"/>
          </a:xfrm>
        </p:spPr>
        <p:txBody>
          <a:bodyPr/>
          <a:lstStyle/>
          <a:p>
            <a:r>
              <a:rPr lang="ru-RU" sz="2400" cap="none" dirty="0">
                <a:latin typeface="Times New Roman" pitchFamily="18" charset="0"/>
                <a:cs typeface="Times New Roman" pitchFamily="18" charset="0"/>
              </a:rPr>
              <a:t>Проект местного бюджета составляется и утверждается сроком на три года (очередной финансовый год и плановый период);</a:t>
            </a:r>
            <a:br>
              <a:rPr lang="ru-RU" sz="2400" cap="none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cap="none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none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cap="none" dirty="0">
                <a:latin typeface="Times New Roman" pitchFamily="18" charset="0"/>
                <a:cs typeface="Times New Roman" pitchFamily="18" charset="0"/>
              </a:rPr>
              <a:t>Решение о местном бюджете на очередной финансовый год и плановый период должно быть рассмотрено, утверждено городской думой Краснодара, подписано главой муниципального образования город Краснодар до начала очередного финансового года.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solidFill>
              <a:srgbClr val="0070C0"/>
            </a:solidFill>
          </a:ln>
        </p:spPr>
        <p:txBody>
          <a:bodyPr/>
          <a:lstStyle/>
          <a:p>
            <a:fld id="{2754ED01-E2A0-4C1E-8E21-014B99041579}" type="slidenum">
              <a:rPr lang="en-US" smtClean="0">
                <a:solidFill>
                  <a:sysClr val="windowText" lastClr="000000"/>
                </a:solidFill>
              </a:rPr>
              <a:pPr/>
              <a:t>6</a:t>
            </a:fld>
            <a:endParaRPr lang="en-US" dirty="0">
              <a:solidFill>
                <a:sysClr val="windowText" lastClr="00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840" y="1376670"/>
            <a:ext cx="718155" cy="6784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841" y="3036792"/>
            <a:ext cx="871595" cy="8233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4659" y="1478900"/>
            <a:ext cx="2857500" cy="47625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1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организован бюджетный процесс в МО г. Краснодар?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414" y="262100"/>
            <a:ext cx="1735620" cy="113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067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ln>
            <a:solidFill>
              <a:srgbClr val="00B0F0"/>
            </a:solidFill>
          </a:ln>
        </p:spPr>
        <p:txBody>
          <a:bodyPr/>
          <a:lstStyle/>
          <a:p>
            <a:fld id="{2754ED01-E2A0-4C1E-8E21-014B99041579}" type="slidenum">
              <a:rPr lang="en-US" smtClean="0">
                <a:solidFill>
                  <a:sysClr val="windowText" lastClr="000000"/>
                </a:solidFill>
              </a:rPr>
              <a:pPr/>
              <a:t>7</a:t>
            </a:fld>
            <a:endParaRPr lang="en-US">
              <a:solidFill>
                <a:sysClr val="windowText" lastClr="00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3345">
            <a:off x="2059633" y="656598"/>
            <a:ext cx="5611823" cy="5611823"/>
          </a:xfrm>
          <a:prstGeom prst="rect">
            <a:avLst/>
          </a:prstGeom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367981610"/>
              </p:ext>
            </p:extLst>
          </p:nvPr>
        </p:nvGraphicFramePr>
        <p:xfrm>
          <a:off x="0" y="1190643"/>
          <a:ext cx="9033641" cy="52499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26124" y="138722"/>
            <a:ext cx="9017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Этапы бюджетного процесса на территории МО г. Краснодар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6165">
            <a:off x="6872090" y="3664590"/>
            <a:ext cx="2634483" cy="26344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725103" y="2909387"/>
            <a:ext cx="14188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1 октября 2016 – 1 декабря 2016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70331" y="867098"/>
            <a:ext cx="2719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1 ноября 2015 – 1 октября 2016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062" y="6414481"/>
            <a:ext cx="2790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1 января 2017 – 31 декабря 2017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18440" y="6414481"/>
            <a:ext cx="2916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1 апреля 2018 – 1 октября 2018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1" y="2801665"/>
            <a:ext cx="11351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 течение всего бюджетного процесса</a:t>
            </a:r>
          </a:p>
        </p:txBody>
      </p:sp>
    </p:spTree>
    <p:extLst>
      <p:ext uri="{BB962C8B-B14F-4D97-AF65-F5344CB8AC3E}">
        <p14:creationId xmlns:p14="http://schemas.microsoft.com/office/powerpoint/2010/main" val="134154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heel spokes="1"/>
      </p:transition>
    </mc:Choice>
    <mc:Fallback xmlns="">
      <p:transition spd="slow">
        <p:wheel spokes="1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428738"/>
          </a:xfrm>
        </p:spPr>
        <p:txBody>
          <a:bodyPr/>
          <a:lstStyle/>
          <a:p>
            <a:pPr algn="ctr"/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Бюджетные полномочия основных участников бюджетного процесса на территории МО г. Краснодар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ln>
            <a:solidFill>
              <a:srgbClr val="0070C0"/>
            </a:solidFill>
          </a:ln>
        </p:spPr>
        <p:txBody>
          <a:bodyPr/>
          <a:lstStyle/>
          <a:p>
            <a:fld id="{2754ED01-E2A0-4C1E-8E21-014B99041579}" type="slidenum">
              <a:rPr lang="en-US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pPr/>
              <a:t>8</a:t>
            </a:fld>
            <a:endParaRPr lang="en-US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579916461"/>
              </p:ext>
            </p:extLst>
          </p:nvPr>
        </p:nvGraphicFramePr>
        <p:xfrm>
          <a:off x="0" y="664029"/>
          <a:ext cx="9144000" cy="5831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8733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0" y="1219200"/>
            <a:ext cx="9144000" cy="2557747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sz="2400" cap="none" dirty="0">
                <a:solidFill>
                  <a:srgbClr val="002060"/>
                </a:solidFill>
              </a:rPr>
              <a:t>Доходы местного бюджета как экономическая категория – бюджетные отношения, связанные с формированием фондов денежных средств, находящихся в распоряжении органов местного самоуправления.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1543050" y="4210050"/>
            <a:ext cx="7258050" cy="234315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400" b="0" dirty="0">
                <a:solidFill>
                  <a:srgbClr val="002060"/>
                </a:solidFill>
                <a:latin typeface="+mj-lt"/>
              </a:rPr>
              <a:t>Доходы местного бюджета по материальному воплощению – поступления денежных средств в централизованной денежной форме, предназначенные для финансового обеспечения задач и функций органов местного самоуправления, их расходных обязательств.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" name="Рисунок 5" descr="relax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667250"/>
            <a:ext cx="2212657" cy="219075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такое доходы местного бюджета?</a:t>
            </a:r>
          </a:p>
          <a:p>
            <a:endParaRPr lang="ru-RU" sz="2400" dirty="0">
              <a:solidFill>
                <a:srgbClr val="002060"/>
              </a:solidFill>
              <a:latin typeface="+mj-lt"/>
            </a:endParaRPr>
          </a:p>
          <a:p>
            <a:r>
              <a:rPr lang="ru-RU" sz="2400" dirty="0">
                <a:solidFill>
                  <a:srgbClr val="002060"/>
                </a:solidFill>
                <a:latin typeface="+mj-lt"/>
              </a:rPr>
              <a:t>Доходы местного бюджета – поступающие в бюджет денежные средства, за исключением средств, являющихся источником финансирования дефицита бюджета. </a:t>
            </a:r>
          </a:p>
          <a:p>
            <a:r>
              <a:rPr lang="ru-RU" sz="2400" i="1" dirty="0">
                <a:latin typeface="+mj-lt"/>
              </a:rPr>
              <a:t>(Бюджетный Кодекс Российской Федерации, ст. 6)</a:t>
            </a:r>
          </a:p>
        </p:txBody>
      </p:sp>
      <p:pic>
        <p:nvPicPr>
          <p:cNvPr id="11" name="Рисунок 10" descr="деньги-анимация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30660" y="2987565"/>
            <a:ext cx="1492665" cy="182403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931" y="380329"/>
            <a:ext cx="1450428" cy="19895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-1" y="44906"/>
            <a:ext cx="6991351" cy="1273255"/>
          </a:xfrm>
        </p:spPr>
        <p:txBody>
          <a:bodyPr>
            <a:noAutofit/>
          </a:bodyPr>
          <a:lstStyle/>
          <a:p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Формирование доходов местных бюджетов регламентируется нормативно-правовой базой, которая включает в себя: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/>
          <a:p>
            <a:fld id="{2754ED01-E2A0-4C1E-8E21-014B99041579}" type="slidenum">
              <a:rPr lang="en-US" smtClean="0">
                <a:solidFill>
                  <a:schemeClr val="tx2"/>
                </a:solidFill>
              </a:rPr>
              <a:pPr/>
              <a:t>10</a:t>
            </a:fld>
            <a:endParaRPr lang="en-US">
              <a:solidFill>
                <a:schemeClr val="tx2"/>
              </a:soli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674313385"/>
              </p:ext>
            </p:extLst>
          </p:nvPr>
        </p:nvGraphicFramePr>
        <p:xfrm>
          <a:off x="495300" y="1294410"/>
          <a:ext cx="8286750" cy="4744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Рисунок 7" descr="04461209.jpg"/>
          <p:cNvPicPr>
            <a:picLocks noChangeAspect="1"/>
          </p:cNvPicPr>
          <p:nvPr/>
        </p:nvPicPr>
        <p:blipFill>
          <a:blip r:embed="rId7" cstate="print"/>
          <a:srcRect l="18000" r="18500"/>
          <a:stretch>
            <a:fillRect/>
          </a:stretch>
        </p:blipFill>
        <p:spPr>
          <a:xfrm>
            <a:off x="7010400" y="175535"/>
            <a:ext cx="1428750" cy="225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1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983680" y="2425535"/>
            <a:ext cx="1638300" cy="1638300"/>
          </a:xfrm>
          <a:prstGeom prst="rect">
            <a:avLst/>
          </a:prstGeom>
        </p:spPr>
      </p:pic>
      <p:pic>
        <p:nvPicPr>
          <p:cNvPr id="11" name="Рисунок 10" descr="halloween_letter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926530" y="3391890"/>
            <a:ext cx="1752600" cy="1752600"/>
          </a:xfrm>
          <a:prstGeom prst="rect">
            <a:avLst/>
          </a:prstGeom>
        </p:spPr>
      </p:pic>
      <p:pic>
        <p:nvPicPr>
          <p:cNvPr id="12" name="Рисунок 11" descr="img0003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021641" y="4876729"/>
            <a:ext cx="1600339" cy="16003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531131"/>
            <a:ext cx="9144000" cy="527543"/>
          </a:xfrm>
        </p:spPr>
        <p:txBody>
          <a:bodyPr>
            <a:noAutofit/>
          </a:bodyPr>
          <a:lstStyle/>
          <a:p>
            <a:r>
              <a:rPr lang="ru-RU" sz="2000" cap="none" dirty="0"/>
              <a:t>Налоговые доходы местных бюджетов включают в себя доходы от: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/>
          <a:p>
            <a:fld id="{2754ED01-E2A0-4C1E-8E21-014B99041579}" type="slidenum">
              <a:rPr lang="en-US" smtClean="0">
                <a:solidFill>
                  <a:schemeClr val="tx2"/>
                </a:solidFill>
              </a:rPr>
              <a:pPr/>
              <a:t>11</a:t>
            </a:fld>
            <a:endParaRPr lang="en-US" dirty="0">
              <a:solidFill>
                <a:schemeClr val="tx2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660540408"/>
              </p:ext>
            </p:extLst>
          </p:nvPr>
        </p:nvGraphicFramePr>
        <p:xfrm>
          <a:off x="97345" y="1505412"/>
          <a:ext cx="6610350" cy="5200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 descr="42dd67616f5ab0234e495c7070290016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707695" y="1657350"/>
            <a:ext cx="2436305" cy="42005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85060" y="6273632"/>
            <a:ext cx="6515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/>
              <a:t>Бюджетный Кодекс Российской Федерации, ст. 61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89548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Каков состав налоговых доходов местного бюджета?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 isContent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927233"/>
            <a:ext cx="6938497" cy="5762846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1800" b="0" dirty="0">
                <a:solidFill>
                  <a:srgbClr val="7030A0"/>
                </a:solidFill>
              </a:rPr>
              <a:t>доходов от использования имущества, находящегося в муниципальной собственности;</a:t>
            </a:r>
          </a:p>
          <a:p>
            <a:pPr>
              <a:buFont typeface="Wingdings" pitchFamily="2" charset="2"/>
              <a:buChar char="ü"/>
            </a:pPr>
            <a:r>
              <a:rPr lang="ru-RU" sz="1800" b="0" dirty="0">
                <a:solidFill>
                  <a:srgbClr val="7030A0"/>
                </a:solidFill>
              </a:rPr>
              <a:t>доходов от продажи имущества (кроме акций и иных форм участия в капитале), находящегося в муниципальной собственности;</a:t>
            </a:r>
          </a:p>
          <a:p>
            <a:pPr>
              <a:buFont typeface="Wingdings" pitchFamily="2" charset="2"/>
              <a:buChar char="ü"/>
            </a:pPr>
            <a:r>
              <a:rPr lang="ru-RU" sz="1800" b="0" dirty="0">
                <a:solidFill>
                  <a:srgbClr val="7030A0"/>
                </a:solidFill>
              </a:rPr>
              <a:t>доходов от платных услуг, оказываемых муниципальными казенными учреждениями;</a:t>
            </a:r>
          </a:p>
          <a:p>
            <a:pPr>
              <a:buFont typeface="Wingdings" pitchFamily="2" charset="2"/>
              <a:buChar char="ü"/>
            </a:pPr>
            <a:r>
              <a:rPr lang="ru-RU" sz="1800" b="0" dirty="0">
                <a:solidFill>
                  <a:srgbClr val="7030A0"/>
                </a:solidFill>
              </a:rPr>
              <a:t>платы за использование лесов;</a:t>
            </a:r>
          </a:p>
          <a:p>
            <a:pPr>
              <a:buFont typeface="Wingdings" pitchFamily="2" charset="2"/>
              <a:buChar char="ü"/>
            </a:pPr>
            <a:r>
              <a:rPr lang="ru-RU" sz="1800" b="0" dirty="0">
                <a:solidFill>
                  <a:srgbClr val="7030A0"/>
                </a:solidFill>
              </a:rPr>
              <a:t>платы за увеличение площади земельных участков, находящихся в частной собственности, в результате перераспределения таких земельных участков и земельных участков, находящихся в муниципальной собственности;</a:t>
            </a:r>
          </a:p>
          <a:p>
            <a:pPr>
              <a:buFont typeface="Wingdings" pitchFamily="2" charset="2"/>
              <a:buChar char="ü"/>
            </a:pPr>
            <a:r>
              <a:rPr lang="ru-RU" sz="1800" b="0" dirty="0">
                <a:solidFill>
                  <a:srgbClr val="7030A0"/>
                </a:solidFill>
              </a:rPr>
              <a:t>части прибыли муниципальных унитарных предприятий, остающейся после уплаты налогов и иных обязательных платежей, в размерах, определяемых в порядке, установленном муниципальными правовыми актами представительных органов муниципальных образований.</a:t>
            </a:r>
          </a:p>
          <a:p>
            <a:pPr marL="0" indent="0"/>
            <a:r>
              <a:rPr lang="ru-RU" sz="1600" b="0" dirty="0"/>
              <a:t>Бюджетный кодекс РФ, ст. 62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0" y="614856"/>
            <a:ext cx="9144000" cy="1024759"/>
          </a:xfrm>
        </p:spPr>
        <p:txBody>
          <a:bodyPr>
            <a:noAutofit/>
          </a:bodyPr>
          <a:lstStyle/>
          <a:p>
            <a:r>
              <a:rPr lang="ru-RU" sz="20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Неналоговые доходы местных бюджетов формируются за счет: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8" name="Рисунок 7" descr="122220175_3509984_MoneyMachin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7400" y="1418132"/>
            <a:ext cx="3276600" cy="32766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" y="-141889"/>
            <a:ext cx="89039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счёт каких источников формируются неналоговые доходы местного бюджета?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57471" y="704517"/>
            <a:ext cx="8797159" cy="675947"/>
          </a:xfrm>
        </p:spPr>
        <p:txBody>
          <a:bodyPr/>
          <a:lstStyle/>
          <a:p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Безвозмездные поступления местным бюджетам осуществляются посредством межбюджетных трансфертов в форме: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7" name="Рисунок 6" descr="1199033406_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350" y="1476079"/>
            <a:ext cx="3371850" cy="3371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777514049"/>
              </p:ext>
            </p:extLst>
          </p:nvPr>
        </p:nvGraphicFramePr>
        <p:xfrm>
          <a:off x="3886200" y="996950"/>
          <a:ext cx="52578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18241" y="5334000"/>
            <a:ext cx="6438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/>
              <a:t>Бюджетный Кодекс Российской Федерации, ст. 41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-116958" y="0"/>
            <a:ext cx="934601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и в каких формах осуществляются безвозмездные поступления местным бюджетам?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281684"/>
            <a:ext cx="9021170" cy="900751"/>
          </a:xfrm>
        </p:spPr>
        <p:txBody>
          <a:bodyPr/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Доходы бюджета МО г. Краснодар в 2013-2016 гг., млн руб.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14</a:t>
            </a:fld>
            <a:endParaRPr lang="en-US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849653272"/>
              </p:ext>
            </p:extLst>
          </p:nvPr>
        </p:nvGraphicFramePr>
        <p:xfrm>
          <a:off x="451229" y="564882"/>
          <a:ext cx="3695700" cy="2705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343676261"/>
              </p:ext>
            </p:extLst>
          </p:nvPr>
        </p:nvGraphicFramePr>
        <p:xfrm>
          <a:off x="381000" y="2609850"/>
          <a:ext cx="2857501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16654261"/>
              </p:ext>
            </p:extLst>
          </p:nvPr>
        </p:nvGraphicFramePr>
        <p:xfrm>
          <a:off x="2774760" y="1276350"/>
          <a:ext cx="2673540" cy="24494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757968" y="3490699"/>
            <a:ext cx="7779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2015 г.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1465635" y="4836803"/>
            <a:ext cx="878729" cy="27049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2014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100" dirty="0"/>
              <a:t>.</a:t>
            </a: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4857750" y="876300"/>
          <a:ext cx="428625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829300" y="3619500"/>
            <a:ext cx="1504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2016 г.</a:t>
            </a:r>
          </a:p>
        </p:txBody>
      </p:sp>
    </p:spTree>
    <p:extLst>
      <p:ext uri="{BB962C8B-B14F-4D97-AF65-F5344CB8AC3E}">
        <p14:creationId xmlns:p14="http://schemas.microsoft.com/office/powerpoint/2010/main" val="393975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05" y="5770179"/>
            <a:ext cx="8496300" cy="914400"/>
          </a:xfrm>
        </p:spPr>
        <p:txBody>
          <a:bodyPr/>
          <a:lstStyle/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Динамика налоговых и неналоговых доходов бюджета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г.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краснодар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в 2013-2016 гг., млрд руб.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бюджетные назначения/исполнения)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15</a:t>
            </a:fld>
            <a:endParaRPr lang="en-US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870788440"/>
              </p:ext>
            </p:extLst>
          </p:nvPr>
        </p:nvGraphicFramePr>
        <p:xfrm>
          <a:off x="0" y="779125"/>
          <a:ext cx="9144000" cy="5060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0" y="0"/>
            <a:ext cx="90021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исполнялся бюджет МО г. Краснодар по доходам в 2013-2016 гг. ?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709313"/>
            <a:ext cx="9021170" cy="1148687"/>
          </a:xfrm>
        </p:spPr>
        <p:txBody>
          <a:bodyPr/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Налоговые доходы бюджета МО г. Краснодар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2013-201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гг.,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руб.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552115107"/>
              </p:ext>
            </p:extLst>
          </p:nvPr>
        </p:nvGraphicFramePr>
        <p:xfrm>
          <a:off x="0" y="0"/>
          <a:ext cx="9144000" cy="5664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764267"/>
            <a:ext cx="9144000" cy="704850"/>
          </a:xfrm>
        </p:spPr>
        <p:txBody>
          <a:bodyPr/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неналоговые доходы бюджета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МО г. Краснодар в 2013-201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гг.,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руб.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873356058"/>
              </p:ext>
            </p:extLst>
          </p:nvPr>
        </p:nvGraphicFramePr>
        <p:xfrm>
          <a:off x="0" y="0"/>
          <a:ext cx="9144000" cy="5044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escritor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10150" y="1635124"/>
            <a:ext cx="3752850" cy="3127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93759"/>
            <a:ext cx="9144000" cy="1390650"/>
          </a:xfrm>
        </p:spPr>
        <p:txBody>
          <a:bodyPr/>
          <a:lstStyle/>
          <a:p>
            <a:r>
              <a:rPr lang="ru-RU" sz="2400" cap="none" dirty="0">
                <a:solidFill>
                  <a:schemeClr val="bg1">
                    <a:lumMod val="25000"/>
                  </a:schemeClr>
                </a:solidFill>
              </a:rPr>
              <a:t>Расходы местного бюджета – денежные средства, направляемые на финансовое обеспечение задач и функций органов местного самоуправления.</a:t>
            </a:r>
            <a:br>
              <a:rPr lang="ru-RU" sz="2400" cap="none" dirty="0">
                <a:solidFill>
                  <a:schemeClr val="bg1">
                    <a:lumMod val="25000"/>
                  </a:schemeClr>
                </a:solidFill>
              </a:rPr>
            </a:br>
            <a:r>
              <a:rPr lang="ru-RU" sz="1600" i="1" dirty="0">
                <a:solidFill>
                  <a:schemeClr val="tx1"/>
                </a:solidFill>
              </a:rPr>
              <a:t>(Бюджетный Кодекс Российской Федерации, ст. 6)</a:t>
            </a:r>
            <a:r>
              <a:rPr lang="ru-RU" sz="2400" i="1" dirty="0"/>
              <a:t/>
            </a:r>
            <a:br>
              <a:rPr lang="ru-RU" sz="2400" i="1" dirty="0"/>
            </a:br>
            <a:r>
              <a:rPr lang="ru-RU" sz="2400" cap="none" dirty="0">
                <a:solidFill>
                  <a:schemeClr val="tx2"/>
                </a:solidFill>
              </a:rPr>
              <a:t/>
            </a:r>
            <a:br>
              <a:rPr lang="ru-RU" sz="2400" cap="none" dirty="0">
                <a:solidFill>
                  <a:schemeClr val="tx2"/>
                </a:solidFill>
              </a:rPr>
            </a:br>
            <a:endParaRPr lang="ru-RU" sz="2400" cap="none" dirty="0">
              <a:solidFill>
                <a:schemeClr val="tx2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5103864"/>
            <a:ext cx="7962900" cy="3182885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400" b="0" dirty="0">
                <a:solidFill>
                  <a:schemeClr val="bg1">
                    <a:lumMod val="25000"/>
                  </a:schemeClr>
                </a:solidFill>
                <a:latin typeface="+mj-lt"/>
              </a:rPr>
              <a:t>Расходы местного бюджета </a:t>
            </a:r>
          </a:p>
          <a:p>
            <a:pPr marL="0" indent="0"/>
            <a:r>
              <a:rPr lang="ru-RU" sz="2400" b="0" dirty="0">
                <a:solidFill>
                  <a:schemeClr val="bg1">
                    <a:lumMod val="25000"/>
                  </a:schemeClr>
                </a:solidFill>
                <a:latin typeface="+mj-lt"/>
              </a:rPr>
              <a:t>(по материальному воплощению) – выплаты денежных средств, связанные с финансовым обеспечением задач и функций органов местного самоуправления.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1989084"/>
            <a:ext cx="49149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ru-RU" sz="2400" dirty="0">
                <a:solidFill>
                  <a:schemeClr val="bg1">
                    <a:lumMod val="25000"/>
                  </a:schemeClr>
                </a:solidFill>
                <a:latin typeface="+mj-lt"/>
              </a:rPr>
              <a:t>Расходы местного бюджета </a:t>
            </a:r>
          </a:p>
          <a:p>
            <a:r>
              <a:rPr lang="ru-RU" sz="2400" dirty="0">
                <a:solidFill>
                  <a:schemeClr val="bg1">
                    <a:lumMod val="25000"/>
                  </a:schemeClr>
                </a:solidFill>
                <a:latin typeface="+mj-lt"/>
              </a:rPr>
              <a:t>(как экономическая категория) – бюджетные отношения, связанные с распределением и использованием фонда денежных средств, находящихся в распоряжении органов местного самоуправления.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8763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такое расходы местного бюджета?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496" y="5785945"/>
            <a:ext cx="8359666" cy="646386"/>
          </a:xfrm>
        </p:spPr>
        <p:txBody>
          <a:bodyPr/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Динамика Расходов бюджета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г. Краснодар в 2013-2016 гг., млн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руб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(утвержденные бюджетные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назначения/исполнения)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19</a:t>
            </a:fld>
            <a:endParaRPr lang="en-US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908441383"/>
              </p:ext>
            </p:extLst>
          </p:nvPr>
        </p:nvGraphicFramePr>
        <p:xfrm>
          <a:off x="0" y="0"/>
          <a:ext cx="9144000" cy="5060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07821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90155" y="5511104"/>
            <a:ext cx="7520940" cy="548640"/>
          </a:xfrm>
        </p:spPr>
        <p:txBody>
          <a:bodyPr/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Расходы бюджета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МО г. Краснодар в 2013-2015 гг., млн руб.</a:t>
            </a:r>
            <a:endParaRPr lang="ru-RU" sz="2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20</a:t>
            </a:fld>
            <a:endParaRPr lang="en-US" dirty="0"/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267977304"/>
              </p:ext>
            </p:extLst>
          </p:nvPr>
        </p:nvGraphicFramePr>
        <p:xfrm>
          <a:off x="0" y="0"/>
          <a:ext cx="2705100" cy="2686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252443062"/>
              </p:ext>
            </p:extLst>
          </p:nvPr>
        </p:nvGraphicFramePr>
        <p:xfrm>
          <a:off x="0" y="2463759"/>
          <a:ext cx="2571750" cy="2781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430232247"/>
              </p:ext>
            </p:extLst>
          </p:nvPr>
        </p:nvGraphicFramePr>
        <p:xfrm>
          <a:off x="2914650" y="161"/>
          <a:ext cx="622935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23900" y="2294482"/>
            <a:ext cx="895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02060"/>
                </a:solidFill>
              </a:rPr>
              <a:t>2013 г.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2950" y="4783884"/>
            <a:ext cx="876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02060"/>
                </a:solidFill>
              </a:rPr>
              <a:t>2014 г.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62450" y="4095750"/>
            <a:ext cx="11620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02060"/>
                </a:solidFill>
              </a:rPr>
              <a:t>2015 г.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05240"/>
            <a:ext cx="9144000" cy="1047750"/>
          </a:xfrm>
        </p:spPr>
        <p:txBody>
          <a:bodyPr/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исполнение бюджета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г.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краснодар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по расходам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2016 г., млн руб.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21</a:t>
            </a:fld>
            <a:endParaRPr lang="en-US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3821367"/>
              </p:ext>
            </p:extLst>
          </p:nvPr>
        </p:nvGraphicFramePr>
        <p:xfrm>
          <a:off x="378279" y="775003"/>
          <a:ext cx="8648700" cy="4693721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5334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232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8829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27563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Расходы всего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24 505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7563">
                <a:tc>
                  <a:txBody>
                    <a:bodyPr/>
                    <a:lstStyle/>
                    <a:p>
                      <a:r>
                        <a:rPr lang="ru-RU" sz="1400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Общегосударственные вопросы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2 410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5402">
                <a:tc>
                  <a:txBody>
                    <a:bodyPr/>
                    <a:lstStyle/>
                    <a:p>
                      <a:r>
                        <a:rPr lang="ru-RU" sz="1400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Национальная безопасность и правоохранительная деятельность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450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7563">
                <a:tc>
                  <a:txBody>
                    <a:bodyPr/>
                    <a:lstStyle/>
                    <a:p>
                      <a:r>
                        <a:rPr lang="ru-RU" sz="1400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Национальная экономика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2 915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7563">
                <a:tc>
                  <a:txBody>
                    <a:bodyPr/>
                    <a:lstStyle/>
                    <a:p>
                      <a:r>
                        <a:rPr lang="ru-RU" sz="1400" dirty="0"/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Жилищно-коммунальное</a:t>
                      </a:r>
                      <a:r>
                        <a:rPr lang="ru-RU" sz="1400" baseline="0" dirty="0"/>
                        <a:t> хозяйство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3 232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7563">
                <a:tc>
                  <a:txBody>
                    <a:bodyPr/>
                    <a:lstStyle/>
                    <a:p>
                      <a:r>
                        <a:rPr lang="ru-RU" sz="1400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Охрана окружающей среды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27563">
                <a:tc>
                  <a:txBody>
                    <a:bodyPr/>
                    <a:lstStyle/>
                    <a:p>
                      <a:r>
                        <a:rPr lang="ru-RU" sz="1400" dirty="0"/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Образование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11 767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27563">
                <a:tc>
                  <a:txBody>
                    <a:bodyPr/>
                    <a:lstStyle/>
                    <a:p>
                      <a:r>
                        <a:rPr lang="ru-RU" sz="1400" dirty="0"/>
                        <a:t>7.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Культура, кинематография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712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27563">
                <a:tc>
                  <a:txBody>
                    <a:bodyPr/>
                    <a:lstStyle/>
                    <a:p>
                      <a:r>
                        <a:rPr lang="ru-RU" sz="1400" dirty="0"/>
                        <a:t>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Здравоохранение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851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7563">
                <a:tc>
                  <a:txBody>
                    <a:bodyPr/>
                    <a:lstStyle/>
                    <a:p>
                      <a:r>
                        <a:rPr lang="ru-RU" sz="1400" dirty="0"/>
                        <a:t>9.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Социальная политика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794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27563">
                <a:tc>
                  <a:txBody>
                    <a:bodyPr/>
                    <a:lstStyle/>
                    <a:p>
                      <a:r>
                        <a:rPr lang="ru-RU" sz="1400" dirty="0"/>
                        <a:t>10.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Физическая культура и спорт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316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27563">
                <a:tc>
                  <a:txBody>
                    <a:bodyPr/>
                    <a:lstStyle/>
                    <a:p>
                      <a:r>
                        <a:rPr lang="ru-RU" sz="1400" dirty="0"/>
                        <a:t>11.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Средства массовой информации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102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27563">
                <a:tc>
                  <a:txBody>
                    <a:bodyPr/>
                    <a:lstStyle/>
                    <a:p>
                      <a:r>
                        <a:rPr lang="ru-RU" sz="1400" dirty="0"/>
                        <a:t>12.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Обслуживание</a:t>
                      </a:r>
                      <a:r>
                        <a:rPr lang="ru-RU" sz="1400" baseline="0" dirty="0"/>
                        <a:t> государственного и муниципального долга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949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27563">
                <a:tc>
                  <a:txBody>
                    <a:bodyPr/>
                    <a:lstStyle/>
                    <a:p>
                      <a:r>
                        <a:rPr lang="ru-RU" sz="1400" dirty="0"/>
                        <a:t>14.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Межбюджетные трансферты общего характера</a:t>
                      </a:r>
                      <a:r>
                        <a:rPr lang="ru-RU" sz="1400" baseline="0" dirty="0"/>
                        <a:t> бюджетам БС РФ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1,5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28600" y="5114426"/>
            <a:ext cx="8915400" cy="1257300"/>
          </a:xfrm>
        </p:spPr>
        <p:txBody>
          <a:bodyPr/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СТРУКТУРА БЮДЖЕТНЫХ АССИГНОВАНИЙ ПО РАЗДЕЛАМ КЛАССИФИКАЦИИ РАСХОДОВ БЮДЖЕТА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г.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краснодар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2016 Г.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22</a:t>
            </a:fld>
            <a:endParaRPr lang="en-US"/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575493548"/>
              </p:ext>
            </p:extLst>
          </p:nvPr>
        </p:nvGraphicFramePr>
        <p:xfrm>
          <a:off x="0" y="0"/>
          <a:ext cx="91440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149685"/>
            <a:ext cx="9144000" cy="1162050"/>
          </a:xfrm>
        </p:spPr>
        <p:txBody>
          <a:bodyPr/>
          <a:lstStyle/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Структура бюджетных ассигнований по муниципальным программам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г.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краснодар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и непрограммным направлениям деятельности в 2016 г.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23</a:t>
            </a:fld>
            <a:endParaRPr lang="en-US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236221070"/>
              </p:ext>
            </p:extLst>
          </p:nvPr>
        </p:nvGraphicFramePr>
        <p:xfrm>
          <a:off x="0" y="0"/>
          <a:ext cx="9144000" cy="5029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038350" y="2210363"/>
            <a:ext cx="1962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2016 г.</a:t>
            </a:r>
          </a:p>
          <a:p>
            <a:pPr algn="ctr"/>
            <a:r>
              <a:rPr lang="ru-RU" dirty="0"/>
              <a:t>24 505 </a:t>
            </a:r>
            <a:r>
              <a:rPr lang="ru-RU" dirty="0" err="1"/>
              <a:t>млн</a:t>
            </a:r>
            <a:r>
              <a:rPr lang="ru-RU" dirty="0"/>
              <a:t> руб.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61697"/>
            <a:ext cx="9144000" cy="1047750"/>
          </a:xfrm>
        </p:spPr>
        <p:txBody>
          <a:bodyPr/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Дефицит бюджета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г.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краснодар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2013-2019 гг., млн руб.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cap="none" dirty="0">
                <a:latin typeface="Times New Roman" pitchFamily="18" charset="0"/>
                <a:cs typeface="Times New Roman" pitchFamily="18" charset="0"/>
              </a:rPr>
              <a:t>Источник: официальный интернет-портал Администрации МО город Краснодар и Городской Думы Краснодара)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/>
          <a:p>
            <a:fld id="{2754ED01-E2A0-4C1E-8E21-014B99041579}" type="slidenum">
              <a:rPr lang="en-US" smtClean="0">
                <a:solidFill>
                  <a:schemeClr val="tx2"/>
                </a:solidFill>
              </a:rPr>
              <a:pPr/>
              <a:t>24</a:t>
            </a:fld>
            <a:endParaRPr lang="en-US">
              <a:solidFill>
                <a:schemeClr val="tx2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5667763"/>
              </p:ext>
            </p:extLst>
          </p:nvPr>
        </p:nvGraphicFramePr>
        <p:xfrm>
          <a:off x="625365" y="1766394"/>
          <a:ext cx="8152264" cy="1269525"/>
        </p:xfrm>
        <a:graphic>
          <a:graphicData uri="http://schemas.openxmlformats.org/drawingml/2006/table">
            <a:tbl>
              <a:tblPr firstRow="1" bandRow="1">
                <a:tableStyleId>{18603FDC-E32A-4AB5-989C-0864C3EAD2B8}</a:tableStyleId>
              </a:tblPr>
              <a:tblGrid>
                <a:gridCol w="116460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6460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6460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6460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6460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6461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16460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423175">
                <a:tc gridSpan="4"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bg1">
                              <a:lumMod val="25000"/>
                            </a:schemeClr>
                          </a:solidFill>
                        </a:rPr>
                        <a:t>Исполнено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bg1">
                            <a:lumMod val="25000"/>
                          </a:schemeClr>
                        </a:solidFill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bg1">
                              <a:lumMod val="25000"/>
                            </a:schemeClr>
                          </a:solidFill>
                        </a:rPr>
                        <a:t>Бюджетные назначения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>
                            <a:lumMod val="2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317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>
                              <a:lumMod val="25000"/>
                            </a:schemeClr>
                          </a:solidFill>
                        </a:rPr>
                        <a:t>2013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>
                              <a:lumMod val="25000"/>
                            </a:schemeClr>
                          </a:solidFill>
                        </a:rPr>
                        <a:t>2014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>
                              <a:lumMod val="25000"/>
                            </a:schemeClr>
                          </a:solidFill>
                        </a:rPr>
                        <a:t>2015 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>
                              <a:lumMod val="25000"/>
                            </a:schemeClr>
                          </a:solidFill>
                        </a:rPr>
                        <a:t>2016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>
                              <a:lumMod val="25000"/>
                            </a:schemeClr>
                          </a:solidFill>
                        </a:rPr>
                        <a:t>2017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>
                              <a:lumMod val="25000"/>
                            </a:schemeClr>
                          </a:solidFill>
                        </a:rPr>
                        <a:t>2018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>
                              <a:lumMod val="25000"/>
                            </a:schemeClr>
                          </a:solidFill>
                        </a:rPr>
                        <a:t>2019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2317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>
                              <a:lumMod val="25000"/>
                            </a:schemeClr>
                          </a:solidFill>
                        </a:rPr>
                        <a:t>-259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>
                              <a:lumMod val="25000"/>
                            </a:schemeClr>
                          </a:solidFill>
                        </a:rPr>
                        <a:t>-1 968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>
                              <a:lumMod val="25000"/>
                            </a:schemeClr>
                          </a:solidFill>
                        </a:rPr>
                        <a:t>-2 266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>
                              <a:lumMod val="25000"/>
                            </a:schemeClr>
                          </a:solidFill>
                        </a:rPr>
                        <a:t>-1 222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>
                              <a:lumMod val="25000"/>
                            </a:schemeClr>
                          </a:solidFill>
                        </a:rPr>
                        <a:t>-1 300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>
                              <a:lumMod val="25000"/>
                            </a:schemeClr>
                          </a:solidFill>
                        </a:rPr>
                        <a:t>-850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>
                              <a:lumMod val="25000"/>
                            </a:schemeClr>
                          </a:solidFill>
                        </a:rPr>
                        <a:t>-400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639760962"/>
              </p:ext>
            </p:extLst>
          </p:nvPr>
        </p:nvGraphicFramePr>
        <p:xfrm>
          <a:off x="438003" y="3287895"/>
          <a:ext cx="8591549" cy="318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-8957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Какова динамика дефицита бюджета МО г. Краснодар в 2013-2016 гг. (исполнение) и в перспективе ?</a:t>
            </a:r>
          </a:p>
        </p:txBody>
      </p:sp>
    </p:spTree>
  </p:cSld>
  <p:clrMapOvr>
    <a:masterClrMapping/>
  </p:clrMapOvr>
  <p:transition spd="slow">
    <p:wheel spokes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555885983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1880" y="1810083"/>
            <a:ext cx="3257550" cy="4324181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533900" y="2805836"/>
            <a:ext cx="4610100" cy="1709014"/>
          </a:xfrm>
        </p:spPr>
        <p:txBody>
          <a:bodyPr>
            <a:noAutofit/>
          </a:bodyPr>
          <a:lstStyle/>
          <a:p>
            <a:r>
              <a:rPr lang="ru-RU" sz="2400" b="0" dirty="0">
                <a:solidFill>
                  <a:schemeClr val="bg1">
                    <a:lumMod val="25000"/>
                  </a:schemeClr>
                </a:solidFill>
              </a:rPr>
              <a:t>По состоянию на 01.01.2017 объем муниципального долга муниципального образования город Краснодар составил 8 950,0 </a:t>
            </a:r>
            <a:r>
              <a:rPr lang="ru-RU" sz="2400" b="0" dirty="0" err="1">
                <a:solidFill>
                  <a:schemeClr val="bg1">
                    <a:lumMod val="25000"/>
                  </a:schemeClr>
                </a:solidFill>
              </a:rPr>
              <a:t>млн</a:t>
            </a:r>
            <a:r>
              <a:rPr lang="ru-RU" sz="2400" b="0" dirty="0">
                <a:solidFill>
                  <a:schemeClr val="bg1">
                    <a:lumMod val="25000"/>
                  </a:schemeClr>
                </a:solidFill>
              </a:rPr>
              <a:t> руб. </a:t>
            </a:r>
          </a:p>
          <a:p>
            <a:r>
              <a:rPr lang="ru-RU" sz="2400" b="0" dirty="0">
                <a:solidFill>
                  <a:schemeClr val="bg1">
                    <a:lumMod val="25000"/>
                  </a:schemeClr>
                </a:solidFill>
              </a:rPr>
              <a:t>Долговая нагрузка составляет 67,0% к собственным доходам местного бюджета.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2" name="Прямоугольник 1"/>
          <p:cNvSpPr/>
          <p:nvPr/>
        </p:nvSpPr>
        <p:spPr>
          <a:xfrm>
            <a:off x="1" y="233120"/>
            <a:ext cx="83435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Какова величина муниципального долга</a:t>
            </a:r>
          </a:p>
          <a:p>
            <a:r>
              <a:rPr lang="ru-RU" sz="2400" b="1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долговой нагрузки?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767" y="233120"/>
            <a:ext cx="3161110" cy="19588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-323849" y="2748802"/>
            <a:ext cx="9467849" cy="822754"/>
          </a:xfrm>
        </p:spPr>
        <p:txBody>
          <a:bodyPr/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Основные плановые показатели бюджета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МО г.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краснодар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2018-2019 гг.,  млн руб.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10" name="Рисунок 9" descr="775936116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14977" y="856931"/>
            <a:ext cx="2541204" cy="2541204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7953404"/>
              </p:ext>
            </p:extLst>
          </p:nvPr>
        </p:nvGraphicFramePr>
        <p:xfrm>
          <a:off x="517471" y="3581071"/>
          <a:ext cx="8191500" cy="247650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452537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5215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1396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2018 г.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2019 г.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ru-RU" dirty="0"/>
                        <a:t>Доходы</a:t>
                      </a:r>
                      <a:r>
                        <a:rPr lang="ru-RU" baseline="0" dirty="0"/>
                        <a:t> всего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22 324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22 843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ru-RU" dirty="0"/>
                        <a:t>Расходы всего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23 174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22 243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r>
                        <a:rPr lang="ru-RU" dirty="0"/>
                        <a:t>Источники финансирования</a:t>
                      </a:r>
                      <a:r>
                        <a:rPr lang="ru-RU" baseline="0" dirty="0"/>
                        <a:t> дефицита бюджета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r>
                        <a:rPr lang="ru-RU" dirty="0"/>
                        <a:t>Безвозмездные поступления из краевого бюджета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8 062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  <a:r>
                        <a:rPr lang="ru-RU" baseline="0" dirty="0"/>
                        <a:t> 067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530881" y="92326"/>
            <a:ext cx="64239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изменится бюджет МО г. Краснодар в плановом периоде 2018-2019 гг.?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90" y="78015"/>
            <a:ext cx="2830426" cy="29396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129893"/>
            <a:ext cx="9144000" cy="1466850"/>
          </a:xfrm>
        </p:spPr>
        <p:txBody>
          <a:bodyPr/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структура налоговых и неналоговых доходов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г.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краснодар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2015-2019 гг.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(бюджетные назначения/исполнения)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27</a:t>
            </a:fld>
            <a:endParaRPr lang="en-US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607971544"/>
              </p:ext>
            </p:extLst>
          </p:nvPr>
        </p:nvGraphicFramePr>
        <p:xfrm>
          <a:off x="0" y="0"/>
          <a:ext cx="9144000" cy="50890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65641" y="1510008"/>
            <a:ext cx="9034285" cy="709789"/>
          </a:xfrm>
        </p:spPr>
        <p:txBody>
          <a:bodyPr/>
          <a:lstStyle/>
          <a:p>
            <a:pPr algn="ctr"/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Ряд мероприятий по обеспечению устойчивого развития экономики и социальной стабильности МО г. Краснодар</a:t>
            </a:r>
            <a:br>
              <a:rPr lang="ru-RU" sz="2000" cap="none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на период с 2016-2019 гг.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/>
          <a:p>
            <a:fld id="{2754ED01-E2A0-4C1E-8E21-014B99041579}" type="slidenum">
              <a:rPr lang="en-US" smtClean="0">
                <a:solidFill>
                  <a:schemeClr val="tx2"/>
                </a:solidFill>
              </a:rPr>
              <a:pPr/>
              <a:t>28</a:t>
            </a:fld>
            <a:endParaRPr lang="en-US" dirty="0">
              <a:solidFill>
                <a:schemeClr val="tx2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236204506"/>
              </p:ext>
            </p:extLst>
          </p:nvPr>
        </p:nvGraphicFramePr>
        <p:xfrm>
          <a:off x="0" y="2191127"/>
          <a:ext cx="8823366" cy="41493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69" y="4590577"/>
            <a:ext cx="862181" cy="87121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7" y="5267447"/>
            <a:ext cx="839022" cy="101014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81" y="3829310"/>
            <a:ext cx="585184" cy="8825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10" y="2308557"/>
            <a:ext cx="706365" cy="70636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3" y="3014922"/>
            <a:ext cx="989392" cy="81438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-15766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Какие мероприятия необходимо реализовать в 2016-2019 гг. с целью обеспечения устойчивого социально-экономического развития в МО г. Краснодар?</a:t>
            </a:r>
          </a:p>
        </p:txBody>
      </p:sp>
    </p:spTree>
    <p:extLst>
      <p:ext uri="{BB962C8B-B14F-4D97-AF65-F5344CB8AC3E}">
        <p14:creationId xmlns:p14="http://schemas.microsoft.com/office/powerpoint/2010/main" val="342856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84" y="-750627"/>
            <a:ext cx="7233312" cy="36985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Content="1" isInverted="1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Другая 67">
      <a:dk1>
        <a:sysClr val="windowText" lastClr="000000"/>
      </a:dk1>
      <a:lt1>
        <a:srgbClr val="F0F8FF"/>
      </a:lt1>
      <a:dk2>
        <a:srgbClr val="5A6378"/>
      </a:dk2>
      <a:lt2>
        <a:srgbClr val="D4D4D6"/>
      </a:lt2>
      <a:accent1>
        <a:srgbClr val="F0AD00"/>
      </a:accent1>
      <a:accent2>
        <a:srgbClr val="E0FFFF"/>
      </a:accent2>
      <a:accent3>
        <a:srgbClr val="00BFFF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2010</TotalTime>
  <Words>1504</Words>
  <Application>Microsoft Office PowerPoint</Application>
  <PresentationFormat>Экран (4:3)</PresentationFormat>
  <Paragraphs>236</Paragraphs>
  <Slides>29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Angles</vt:lpstr>
      <vt:lpstr>ФГОБУ ВО Финансовый университет при Правительстве Российской Федерации   Краснодарский филиал  Кафедра «Экономика и финансы»</vt:lpstr>
      <vt:lpstr>  Что такое местный бюджет?  Бюджет муниципального образования (местный бюджет) предназначен для исполнения расходных обязательств муниципального образования  Бюджетный кодекс российской Федерации, ст. 15 </vt:lpstr>
      <vt:lpstr>Какие виды местных бюджетов существуют  в Российской Федерации?  В соответствии с административным устройством Российской Федерации выделяют следующие типы местных бюджетов:</vt:lpstr>
      <vt:lpstr>Из каких частей состоит местный бюджет?  Бюджет Муниципального образования  состоит из доходной и расходной частей</vt:lpstr>
      <vt:lpstr>Основные направления бюджетной политики муниципального образования город краснодар</vt:lpstr>
      <vt:lpstr>Проект местного бюджета составляется и утверждается сроком на три года (очередной финансовый год и плановый период);  Решение о местном бюджете на очередной финансовый год и плановый период должно быть рассмотрено, утверждено городской думой Краснодара, подписано главой муниципального образования город Краснодар до начала очередного финансового года. </vt:lpstr>
      <vt:lpstr>Презентация PowerPoint</vt:lpstr>
      <vt:lpstr>Бюджетные полномочия основных участников бюджетного процесса на территории МО г. Краснодар</vt:lpstr>
      <vt:lpstr>Доходы местного бюджета как экономическая категория – бюджетные отношения, связанные с формированием фондов денежных средств, находящихся в распоряжении органов местного самоуправления.</vt:lpstr>
      <vt:lpstr>Презентация PowerPoint</vt:lpstr>
      <vt:lpstr>Презентация PowerPoint</vt:lpstr>
      <vt:lpstr>Презентация PowerPoint</vt:lpstr>
      <vt:lpstr>Безвозмездные поступления местным бюджетам осуществляются посредством межбюджетных трансфертов в форме:</vt:lpstr>
      <vt:lpstr>Доходы бюджета МО г. Краснодар в 2013-2016 гг., млн руб.</vt:lpstr>
      <vt:lpstr>Динамика налоговых и неналоговых доходов бюджета мо г. краснодар в 2013-2016 гг., млрд руб.  (бюджетные назначения/исполнения)</vt:lpstr>
      <vt:lpstr>Налоговые доходы бюджета МО г. Краснодар  в 2013-2016 гг., млн руб. </vt:lpstr>
      <vt:lpstr>неналоговые доходы бюджета  МО г. Краснодар в 2013-2016 гг., млн руб.  </vt:lpstr>
      <vt:lpstr>Расходы местного бюджета – денежные средства, направляемые на финансовое обеспечение задач и функций органов местного самоуправления. (Бюджетный Кодекс Российской Федерации, ст. 6)  </vt:lpstr>
      <vt:lpstr>Динамика Расходов бюджета мо г. Краснодар в 2013-2016 гг., млн руб  (утвержденные бюджетные назначения/исполнения)</vt:lpstr>
      <vt:lpstr>Расходы бюджета  МО г. Краснодар в 2013-2015 гг., млн руб.</vt:lpstr>
      <vt:lpstr>исполнение бюджета мо г. краснодар по расходам  в 2016 г., млн руб.</vt:lpstr>
      <vt:lpstr>СТРУКТУРА БЮДЖЕТНЫХ АССИГНОВАНИЙ ПО РАЗДЕЛАМ КЛАССИФИКАЦИИ РАСХОДОВ БЮДЖЕТА мо г. краснодар В 2016 Г.</vt:lpstr>
      <vt:lpstr>Структура бюджетных ассигнований по муниципальным программам мо г. краснодар и непрограммным направлениям деятельности в 2016 г.</vt:lpstr>
      <vt:lpstr>Дефицит бюджета мо г. краснодар в 2013-2019 гг., млн руб.  (Источник: официальный интернет-портал Администрации МО город Краснодар и Городской Думы Краснодара)</vt:lpstr>
      <vt:lpstr>Презентация PowerPoint</vt:lpstr>
      <vt:lpstr>Основные плановые показатели бюджета   МО г. краснодар в 2018-2019 гг.,  млн руб.</vt:lpstr>
      <vt:lpstr>структура налоговых и неналоговых доходов  бюджета мо г. краснодар в 2015-2019 гг.  (бюджетные назначения/исполнения)</vt:lpstr>
      <vt:lpstr>Ряд мероприятий по обеспечению устойчивого развития экономики и социальной стабильности МО г. Краснодар  на период с 2016-2019 гг.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Библиотека - Угрюмова Елена Борисовна</cp:lastModifiedBy>
  <cp:revision>276</cp:revision>
  <dcterms:created xsi:type="dcterms:W3CDTF">2014-09-16T21:28:01Z</dcterms:created>
  <dcterms:modified xsi:type="dcterms:W3CDTF">2018-11-08T13:17:06Z</dcterms:modified>
</cp:coreProperties>
</file>