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tags/tag6.xml" ContentType="application/vnd.openxmlformats-officedocument.presentationml.tags+xml"/>
  <Override PartName="/ppt/charts/chart3.xml" ContentType="application/vnd.openxmlformats-officedocument.drawingml.chart+xml"/>
  <Override PartName="/ppt/tags/tag7.xml" ContentType="application/vnd.openxmlformats-officedocument.presentationml.tags+xml"/>
  <Override PartName="/ppt/charts/chart4.xml" ContentType="application/vnd.openxmlformats-officedocument.drawingml.chart+xml"/>
  <Override PartName="/ppt/tags/tag8.xml" ContentType="application/vnd.openxmlformats-officedocument.presentationml.tags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ags/tag9.xml" ContentType="application/vnd.openxmlformats-officedocument.presentationml.tags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tags/tag10.xml" ContentType="application/vnd.openxmlformats-officedocument.presentationml.tags+xml"/>
  <Override PartName="/ppt/charts/chart8.xml" ContentType="application/vnd.openxmlformats-officedocument.drawingml.chart+xml"/>
  <Override PartName="/ppt/tags/tag11.xml" ContentType="application/vnd.openxmlformats-officedocument.presentationml.tags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charts/chart13.xml" ContentType="application/vnd.openxmlformats-officedocument.drawingml.chart+xml"/>
  <Override PartName="/ppt/tags/tag16.xml" ContentType="application/vnd.openxmlformats-officedocument.presentationml.tags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tags/tag17.xml" ContentType="application/vnd.openxmlformats-officedocument.presentationml.tags+xml"/>
  <Override PartName="/ppt/charts/chart17.xml" ContentType="application/vnd.openxmlformats-officedocument.drawingml.chart+xml"/>
  <Override PartName="/ppt/tags/tag18.xml" ContentType="application/vnd.openxmlformats-officedocument.presentationml.tags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tags/tag19.xml" ContentType="application/vnd.openxmlformats-officedocument.presentationml.tags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ppt/tags/tag20.xml" ContentType="application/vnd.openxmlformats-officedocument.presentationml.tags+xml"/>
  <Override PartName="/ppt/charts/chart23.xml" ContentType="application/vnd.openxmlformats-officedocument.drawingml.chart+xml"/>
  <Override PartName="/ppt/tags/tag21.xml" ContentType="application/vnd.openxmlformats-officedocument.presentationml.tags+xml"/>
  <Override PartName="/ppt/charts/chart2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7"/>
  </p:notesMasterIdLst>
  <p:sldIdLst>
    <p:sldId id="257" r:id="rId2"/>
    <p:sldId id="258" r:id="rId3"/>
    <p:sldId id="282" r:id="rId4"/>
    <p:sldId id="256" r:id="rId5"/>
    <p:sldId id="302" r:id="rId6"/>
    <p:sldId id="259" r:id="rId7"/>
    <p:sldId id="278" r:id="rId8"/>
    <p:sldId id="292" r:id="rId9"/>
    <p:sldId id="290" r:id="rId10"/>
    <p:sldId id="291" r:id="rId11"/>
    <p:sldId id="293" r:id="rId12"/>
    <p:sldId id="260" r:id="rId13"/>
    <p:sldId id="303" r:id="rId14"/>
    <p:sldId id="261" r:id="rId15"/>
    <p:sldId id="308" r:id="rId16"/>
    <p:sldId id="283" r:id="rId17"/>
    <p:sldId id="289" r:id="rId18"/>
    <p:sldId id="262" r:id="rId19"/>
    <p:sldId id="305" r:id="rId20"/>
    <p:sldId id="304" r:id="rId21"/>
    <p:sldId id="280" r:id="rId22"/>
    <p:sldId id="309" r:id="rId23"/>
    <p:sldId id="284" r:id="rId24"/>
    <p:sldId id="296" r:id="rId25"/>
    <p:sldId id="300" r:id="rId26"/>
    <p:sldId id="299" r:id="rId27"/>
    <p:sldId id="264" r:id="rId28"/>
    <p:sldId id="306" r:id="rId29"/>
    <p:sldId id="265" r:id="rId30"/>
    <p:sldId id="285" r:id="rId31"/>
    <p:sldId id="281" r:id="rId32"/>
    <p:sldId id="297" r:id="rId33"/>
    <p:sldId id="266" r:id="rId34"/>
    <p:sldId id="307" r:id="rId35"/>
    <p:sldId id="286" r:id="rId36"/>
    <p:sldId id="310" r:id="rId37"/>
    <p:sldId id="267" r:id="rId38"/>
    <p:sldId id="298" r:id="rId39"/>
    <p:sldId id="301" r:id="rId40"/>
    <p:sldId id="268" r:id="rId41"/>
    <p:sldId id="294" r:id="rId42"/>
    <p:sldId id="287" r:id="rId43"/>
    <p:sldId id="277" r:id="rId44"/>
    <p:sldId id="288" r:id="rId45"/>
    <p:sldId id="295" r:id="rId46"/>
  </p:sldIdLst>
  <p:sldSz cx="9144000" cy="5143500" type="screen16x9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>
    <p:kiosk/>
    <p:sldRg st="1" end="45"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FF"/>
    <a:srgbClr val="3366CC"/>
    <a:srgbClr val="FFFF99"/>
    <a:srgbClr val="FFFFCC"/>
    <a:srgbClr val="FF9900"/>
    <a:srgbClr val="339966"/>
    <a:srgbClr val="FFCC99"/>
    <a:srgbClr val="009999"/>
    <a:srgbClr val="006666"/>
    <a:srgbClr val="33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210" y="-10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dep2\user_disk\&#1055;&#1040;&#1055;&#1050;&#1040;%20&#1057;&#1042;&#1054;&#1041;&#1054;&#1044;&#1053;&#1054;&#1043;&#1054;%20&#1044;&#1054;&#1057;&#1058;&#1059;&#1055;&#1040;\&#1044;&#1054;&#1050;&#1059;&#1052;&#1045;&#1053;&#1058;&#1067;%20&#1048;&#1047;%20&#1054;&#1052;&#1041;&#1055;\&#1054;&#1090;&#1082;&#1088;&#1099;&#1090;&#1099;&#1081;%20&#1073;&#1102;&#1076;&#1078;&#1077;&#1090;\&#1041;&#1102;&#1076;&#1078;&#1077;&#1090;%20&#1076;&#1083;&#1103;%20&#1075;&#1088;&#1072;&#1078;&#1076;&#1072;&#1085;\&#1050;&#1086;&#1085;&#1082;&#1091;&#1088;&#1089;%20&#1087;&#1086;%20&#1087;&#1088;&#1086;&#1077;&#1082;&#1090;&#1072;&#1084;%20&#1041;&#1044;&#1043;\2017\&#1044;&#1048;&#1040;&#1043;&#1056;&#1040;&#1052;&#1052;&#1067;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dep2\user_disk\&#1055;&#1040;&#1055;&#1050;&#1040;%20&#1057;&#1042;&#1054;&#1041;&#1054;&#1044;&#1053;&#1054;&#1043;&#1054;%20&#1044;&#1054;&#1057;&#1058;&#1059;&#1055;&#1040;\&#1044;&#1054;&#1050;&#1059;&#1052;&#1045;&#1053;&#1058;&#1067;%20&#1048;&#1047;%20&#1054;&#1052;&#1041;&#1055;\&#1054;&#1090;&#1082;&#1088;&#1099;&#1090;&#1099;&#1081;%20&#1073;&#1102;&#1076;&#1078;&#1077;&#1090;\&#1041;&#1102;&#1076;&#1078;&#1077;&#1090;%20&#1076;&#1083;&#1103;%20&#1075;&#1088;&#1072;&#1078;&#1076;&#1072;&#1085;\&#1050;&#1086;&#1085;&#1082;&#1091;&#1088;&#1089;%20&#1087;&#1086;%20&#1087;&#1088;&#1086;&#1077;&#1082;&#1090;&#1072;&#1084;%20&#1041;&#1044;&#1043;\2017\&#1044;&#1048;&#1040;&#1043;&#1056;&#1040;&#1052;&#1052;&#1067;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dep2\user_disk\&#1055;&#1040;&#1055;&#1050;&#1040;%20&#1057;&#1042;&#1054;&#1041;&#1054;&#1044;&#1053;&#1054;&#1043;&#1054;%20&#1044;&#1054;&#1057;&#1058;&#1059;&#1055;&#1040;\&#1044;&#1054;&#1050;&#1059;&#1052;&#1045;&#1053;&#1058;&#1067;%20&#1048;&#1047;%20&#1054;&#1052;&#1041;&#1055;\&#1054;&#1090;&#1082;&#1088;&#1099;&#1090;&#1099;&#1081;%20&#1073;&#1102;&#1076;&#1078;&#1077;&#1090;\&#1041;&#1102;&#1076;&#1078;&#1077;&#1090;%20&#1076;&#1083;&#1103;%20&#1075;&#1088;&#1072;&#1078;&#1076;&#1072;&#1085;\&#1050;&#1086;&#1085;&#1082;&#1091;&#1088;&#1089;%20&#1087;&#1086;%20&#1087;&#1088;&#1086;&#1077;&#1082;&#1090;&#1072;&#1084;%20&#1041;&#1044;&#1043;\2017\&#1044;&#1048;&#1040;&#1043;&#1056;&#1040;&#1052;&#1052;&#1067;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dep2\user_disk\&#1055;&#1040;&#1055;&#1050;&#1040;%20&#1057;&#1042;&#1054;&#1041;&#1054;&#1044;&#1053;&#1054;&#1043;&#1054;%20&#1044;&#1054;&#1057;&#1058;&#1059;&#1055;&#1040;\&#1044;&#1054;&#1050;&#1059;&#1052;&#1045;&#1053;&#1058;&#1067;%20&#1048;&#1047;%20&#1054;&#1052;&#1041;&#1055;\&#1054;&#1090;&#1082;&#1088;&#1099;&#1090;&#1099;&#1081;%20&#1073;&#1102;&#1076;&#1078;&#1077;&#1090;\&#1041;&#1102;&#1076;&#1078;&#1077;&#1090;%20&#1076;&#1083;&#1103;%20&#1075;&#1088;&#1072;&#1078;&#1076;&#1072;&#1085;\&#1050;&#1086;&#1085;&#1082;&#1091;&#1088;&#1089;%20&#1087;&#1086;%20&#1087;&#1088;&#1086;&#1077;&#1082;&#1090;&#1072;&#1084;%20&#1041;&#1044;&#1043;\2017\&#1044;&#1048;&#1040;&#1043;&#1056;&#1040;&#1052;&#1052;&#1067;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\\dep2\user_disk\&#1055;&#1040;&#1055;&#1050;&#1040;%20&#1057;&#1042;&#1054;&#1041;&#1054;&#1044;&#1053;&#1054;&#1043;&#1054;%20&#1044;&#1054;&#1057;&#1058;&#1059;&#1055;&#1040;\&#1044;&#1054;&#1050;&#1059;&#1052;&#1045;&#1053;&#1058;&#1067;%20&#1048;&#1047;%20&#1054;&#1052;&#1041;&#1055;\&#1054;&#1090;&#1082;&#1088;&#1099;&#1090;&#1099;&#1081;%20&#1073;&#1102;&#1076;&#1078;&#1077;&#1090;\&#1041;&#1102;&#1076;&#1078;&#1077;&#1090;%20&#1076;&#1083;&#1103;%20&#1075;&#1088;&#1072;&#1078;&#1076;&#1072;&#1085;\&#1050;&#1086;&#1085;&#1082;&#1091;&#1088;&#1089;%20&#1087;&#1086;%20&#1087;&#1088;&#1086;&#1077;&#1082;&#1090;&#1072;&#1084;%20&#1041;&#1044;&#1043;\2017\&#1044;&#1048;&#1040;&#1043;&#1056;&#1040;&#1052;&#1052;&#1067;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\\dep2\user_disk\&#1055;&#1040;&#1055;&#1050;&#1040;%20&#1057;&#1042;&#1054;&#1041;&#1054;&#1044;&#1053;&#1054;&#1043;&#1054;%20&#1044;&#1054;&#1057;&#1058;&#1059;&#1055;&#1040;\&#1044;&#1054;&#1050;&#1059;&#1052;&#1045;&#1053;&#1058;&#1067;%20&#1048;&#1047;%20&#1054;&#1052;&#1041;&#1055;\&#1054;&#1090;&#1082;&#1088;&#1099;&#1090;&#1099;&#1081;%20&#1073;&#1102;&#1076;&#1078;&#1077;&#1090;\&#1041;&#1102;&#1076;&#1078;&#1077;&#1090;%20&#1076;&#1083;&#1103;%20&#1075;&#1088;&#1072;&#1078;&#1076;&#1072;&#1085;\&#1050;&#1086;&#1085;&#1082;&#1091;&#1088;&#1089;%20&#1087;&#1086;%20&#1087;&#1088;&#1086;&#1077;&#1082;&#1090;&#1072;&#1084;%20&#1041;&#1044;&#1043;\2017\&#1044;&#1048;&#1040;&#1043;&#1056;&#1040;&#1052;&#1052;&#1067;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\\dep2\user_disk\&#1055;&#1040;&#1055;&#1050;&#1040;%20&#1057;&#1042;&#1054;&#1041;&#1054;&#1044;&#1053;&#1054;&#1043;&#1054;%20&#1044;&#1054;&#1057;&#1058;&#1059;&#1055;&#1040;\&#1044;&#1054;&#1050;&#1059;&#1052;&#1045;&#1053;&#1058;&#1067;%20&#1048;&#1047;%20&#1054;&#1052;&#1041;&#1055;\&#1054;&#1090;&#1082;&#1088;&#1099;&#1090;&#1099;&#1081;%20&#1073;&#1102;&#1076;&#1078;&#1077;&#1090;\&#1041;&#1102;&#1076;&#1078;&#1077;&#1090;%20&#1076;&#1083;&#1103;%20&#1075;&#1088;&#1072;&#1078;&#1076;&#1072;&#1085;\&#1050;&#1086;&#1085;&#1082;&#1091;&#1088;&#1089;%20&#1087;&#1086;%20&#1087;&#1088;&#1086;&#1077;&#1082;&#1090;&#1072;&#1084;%20&#1041;&#1044;&#1043;\2017\&#1044;&#1048;&#1040;&#1043;&#1056;&#1040;&#1052;&#1052;&#1067;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\\dep2\user_disk\&#1055;&#1040;&#1055;&#1050;&#1040;%20&#1057;&#1042;&#1054;&#1041;&#1054;&#1044;&#1053;&#1054;&#1043;&#1054;%20&#1044;&#1054;&#1057;&#1058;&#1059;&#1055;&#1040;\&#1044;&#1054;&#1050;&#1059;&#1052;&#1045;&#1053;&#1058;&#1067;%20&#1048;&#1047;%20&#1054;&#1052;&#1041;&#1055;\&#1054;&#1090;&#1082;&#1088;&#1099;&#1090;&#1099;&#1081;%20&#1073;&#1102;&#1076;&#1078;&#1077;&#1090;\&#1041;&#1102;&#1076;&#1078;&#1077;&#1090;%20&#1076;&#1083;&#1103;%20&#1075;&#1088;&#1072;&#1078;&#1076;&#1072;&#1085;\&#1050;&#1086;&#1085;&#1082;&#1091;&#1088;&#1089;%20&#1087;&#1086;%20&#1087;&#1088;&#1086;&#1077;&#1082;&#1090;&#1072;&#1084;%20&#1041;&#1044;&#1043;\2017\&#1044;&#1048;&#1040;&#1043;&#1056;&#1040;&#1052;&#1052;&#1067;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\\dep2\user_disk\&#1055;&#1040;&#1055;&#1050;&#1040;%20&#1057;&#1042;&#1054;&#1041;&#1054;&#1044;&#1053;&#1054;&#1043;&#1054;%20&#1044;&#1054;&#1057;&#1058;&#1059;&#1055;&#1040;\&#1044;&#1054;&#1050;&#1059;&#1052;&#1045;&#1053;&#1058;&#1067;%20&#1048;&#1047;%20&#1054;&#1052;&#1041;&#1055;\&#1054;&#1090;&#1082;&#1088;&#1099;&#1090;&#1099;&#1081;%20&#1073;&#1102;&#1076;&#1078;&#1077;&#1090;\&#1041;&#1102;&#1076;&#1078;&#1077;&#1090;%20&#1076;&#1083;&#1103;%20&#1075;&#1088;&#1072;&#1078;&#1076;&#1072;&#1085;\&#1050;&#1086;&#1085;&#1082;&#1091;&#1088;&#1089;%20&#1087;&#1086;%20&#1087;&#1088;&#1086;&#1077;&#1082;&#1090;&#1072;&#1084;%20&#1041;&#1044;&#1043;\2017\&#1044;&#1048;&#1040;&#1043;&#1056;&#1040;&#1052;&#1052;&#1067;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\\dep2\user_disk\&#1055;&#1040;&#1055;&#1050;&#1040;%20&#1057;&#1042;&#1054;&#1041;&#1054;&#1044;&#1053;&#1054;&#1043;&#1054;%20&#1044;&#1054;&#1057;&#1058;&#1059;&#1055;&#1040;\&#1044;&#1054;&#1050;&#1059;&#1052;&#1045;&#1053;&#1058;&#1067;%20&#1048;&#1047;%20&#1054;&#1052;&#1041;&#1055;\&#1054;&#1090;&#1082;&#1088;&#1099;&#1090;&#1099;&#1081;%20&#1073;&#1102;&#1076;&#1078;&#1077;&#1090;\&#1041;&#1102;&#1076;&#1078;&#1077;&#1090;%20&#1076;&#1083;&#1103;%20&#1075;&#1088;&#1072;&#1078;&#1076;&#1072;&#1085;\&#1050;&#1086;&#1085;&#1082;&#1091;&#1088;&#1089;%20&#1087;&#1086;%20&#1087;&#1088;&#1086;&#1077;&#1082;&#1090;&#1072;&#1084;%20&#1041;&#1044;&#1043;\2017\&#1044;&#1048;&#1040;&#1043;&#1056;&#1040;&#1052;&#1052;&#1067;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\\dep2\user_disk\&#1055;&#1040;&#1055;&#1050;&#1040;%20&#1057;&#1042;&#1054;&#1041;&#1054;&#1044;&#1053;&#1054;&#1043;&#1054;%20&#1044;&#1054;&#1057;&#1058;&#1059;&#1055;&#1040;\&#1044;&#1054;&#1050;&#1059;&#1052;&#1045;&#1053;&#1058;&#1067;%20&#1048;&#1047;%20&#1054;&#1052;&#1041;&#1055;\&#1054;&#1090;&#1082;&#1088;&#1099;&#1090;&#1099;&#1081;%20&#1073;&#1102;&#1076;&#1078;&#1077;&#1090;\&#1041;&#1102;&#1076;&#1078;&#1077;&#1090;%20&#1076;&#1083;&#1103;%20&#1075;&#1088;&#1072;&#1078;&#1076;&#1072;&#1085;\&#1050;&#1086;&#1085;&#1082;&#1091;&#1088;&#1089;%20&#1087;&#1086;%20&#1087;&#1088;&#1086;&#1077;&#1082;&#1090;&#1072;&#1084;%20&#1041;&#1044;&#1043;\2017\&#1044;&#1048;&#1040;&#1043;&#1056;&#1040;&#1052;&#1052;&#1067;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\\dep2\user_disk\&#1055;&#1040;&#1055;&#1050;&#1040;%20&#1057;&#1042;&#1054;&#1041;&#1054;&#1044;&#1053;&#1054;&#1043;&#1054;%20&#1044;&#1054;&#1057;&#1058;&#1059;&#1055;&#1040;\&#1044;&#1054;&#1050;&#1059;&#1052;&#1045;&#1053;&#1058;&#1067;%20&#1048;&#1047;%20&#1054;&#1052;&#1041;&#1055;\&#1054;&#1090;&#1082;&#1088;&#1099;&#1090;&#1099;&#1081;%20&#1073;&#1102;&#1076;&#1078;&#1077;&#1090;\&#1041;&#1102;&#1076;&#1078;&#1077;&#1090;%20&#1076;&#1083;&#1103;%20&#1075;&#1088;&#1072;&#1078;&#1076;&#1072;&#1085;\&#1050;&#1086;&#1085;&#1082;&#1091;&#1088;&#1089;%20&#1087;&#1086;%20&#1087;&#1088;&#1086;&#1077;&#1082;&#1090;&#1072;&#1084;%20&#1041;&#1044;&#1043;\2017\&#1044;&#1048;&#1040;&#1043;&#1056;&#1040;&#1052;&#1052;&#1067;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\\dep2\user_disk\&#1055;&#1040;&#1055;&#1050;&#1040;%20&#1057;&#1042;&#1054;&#1041;&#1054;&#1044;&#1053;&#1054;&#1043;&#1054;%20&#1044;&#1054;&#1057;&#1058;&#1059;&#1055;&#1040;\&#1044;&#1054;&#1050;&#1059;&#1052;&#1045;&#1053;&#1058;&#1067;%20&#1048;&#1047;%20&#1054;&#1052;&#1041;&#1055;\&#1054;&#1090;&#1082;&#1088;&#1099;&#1090;&#1099;&#1081;%20&#1073;&#1102;&#1076;&#1078;&#1077;&#1090;\&#1041;&#1102;&#1076;&#1078;&#1077;&#1090;%20&#1076;&#1083;&#1103;%20&#1075;&#1088;&#1072;&#1078;&#1076;&#1072;&#1085;\&#1050;&#1086;&#1085;&#1082;&#1091;&#1088;&#1089;%20&#1087;&#1086;%20&#1087;&#1088;&#1086;&#1077;&#1082;&#1090;&#1072;&#1084;%20&#1041;&#1044;&#1043;\2017\&#1044;&#1048;&#1040;&#1043;&#1056;&#1040;&#1052;&#1052;&#1067;.xlsx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\\dep2\user_disk\&#1055;&#1040;&#1055;&#1050;&#1040;%20&#1057;&#1042;&#1054;&#1041;&#1054;&#1044;&#1053;&#1054;&#1043;&#1054;%20&#1044;&#1054;&#1057;&#1058;&#1059;&#1055;&#1040;\&#1044;&#1054;&#1050;&#1059;&#1052;&#1045;&#1053;&#1058;&#1067;%20&#1048;&#1047;%20&#1054;&#1052;&#1041;&#1055;\&#1054;&#1090;&#1082;&#1088;&#1099;&#1090;&#1099;&#1081;%20&#1073;&#1102;&#1076;&#1078;&#1077;&#1090;\&#1041;&#1102;&#1076;&#1078;&#1077;&#1090;%20&#1076;&#1083;&#1103;%20&#1075;&#1088;&#1072;&#1078;&#1076;&#1072;&#1085;\&#1050;&#1086;&#1085;&#1082;&#1091;&#1088;&#1089;%20&#1087;&#1086;%20&#1087;&#1088;&#1086;&#1077;&#1082;&#1090;&#1072;&#1084;%20&#1041;&#1044;&#1043;\2017\&#1044;&#1048;&#1040;&#1043;&#1056;&#1040;&#1052;&#1052;&#1067;.xlsx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\\dep2\user_disk\&#1055;&#1040;&#1055;&#1050;&#1040;%20&#1057;&#1042;&#1054;&#1041;&#1054;&#1044;&#1053;&#1054;&#1043;&#1054;%20&#1044;&#1054;&#1057;&#1058;&#1059;&#1055;&#1040;\&#1044;&#1054;&#1050;&#1059;&#1052;&#1045;&#1053;&#1058;&#1067;%20&#1048;&#1047;%20&#1054;&#1052;&#1041;&#1055;\&#1054;&#1090;&#1082;&#1088;&#1099;&#1090;&#1099;&#1081;%20&#1073;&#1102;&#1076;&#1078;&#1077;&#1090;\&#1041;&#1102;&#1076;&#1078;&#1077;&#1090;%20&#1076;&#1083;&#1103;%20&#1075;&#1088;&#1072;&#1078;&#1076;&#1072;&#1085;\&#1050;&#1086;&#1085;&#1082;&#1091;&#1088;&#1089;%20&#1087;&#1086;%20&#1087;&#1088;&#1086;&#1077;&#1082;&#1090;&#1072;&#1084;%20&#1041;&#1044;&#1043;\2017\&#1044;&#1048;&#1040;&#1043;&#1056;&#1040;&#1052;&#1052;&#1067;.xlsx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file:///\\dep2\user_disk\&#1055;&#1040;&#1055;&#1050;&#1040;%20&#1057;&#1042;&#1054;&#1041;&#1054;&#1044;&#1053;&#1054;&#1043;&#1054;%20&#1044;&#1054;&#1057;&#1058;&#1059;&#1055;&#1040;\&#1044;&#1054;&#1050;&#1059;&#1052;&#1045;&#1053;&#1058;&#1067;%20&#1048;&#1047;%20&#1054;&#1052;&#1041;&#1055;\&#1054;&#1090;&#1082;&#1088;&#1099;&#1090;&#1099;&#1081;%20&#1073;&#1102;&#1076;&#1078;&#1077;&#1090;\&#1041;&#1102;&#1076;&#1078;&#1077;&#1090;%20&#1076;&#1083;&#1103;%20&#1075;&#1088;&#1072;&#1078;&#1076;&#1072;&#1085;\&#1050;&#1086;&#1085;&#1082;&#1091;&#1088;&#1089;%20&#1087;&#1086;%20&#1087;&#1088;&#1086;&#1077;&#1082;&#1090;&#1072;&#1084;%20&#1041;&#1044;&#1043;\2017\&#1044;&#1048;&#1040;&#1043;&#1056;&#1040;&#1052;&#1052;&#1067;.xlsx" TargetMode="Externa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oleObject" Target="file:///\\dep2\user_disk\&#1055;&#1040;&#1055;&#1050;&#1040;%20&#1057;&#1042;&#1054;&#1041;&#1054;&#1044;&#1053;&#1054;&#1043;&#1054;%20&#1044;&#1054;&#1057;&#1058;&#1059;&#1055;&#1040;\&#1044;&#1054;&#1050;&#1059;&#1052;&#1045;&#1053;&#1058;&#1067;%20&#1048;&#1047;%20&#1054;&#1052;&#1041;&#1055;\&#1054;&#1090;&#1082;&#1088;&#1099;&#1090;&#1099;&#1081;%20&#1073;&#1102;&#1076;&#1078;&#1077;&#1090;\&#1041;&#1102;&#1076;&#1078;&#1077;&#1090;%20&#1076;&#1083;&#1103;%20&#1075;&#1088;&#1072;&#1078;&#1076;&#1072;&#1085;\&#1050;&#1086;&#1085;&#1082;&#1091;&#1088;&#1089;%20&#1087;&#1086;%20&#1087;&#1088;&#1086;&#1077;&#1082;&#1090;&#1072;&#1084;%20&#1041;&#1044;&#1043;\2017\&#1044;&#1048;&#1040;&#1043;&#1056;&#1040;&#1052;&#1052;&#1067;.xlsx" TargetMode="Externa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oleObject" Target="file:///\\dep2\user_disk\&#1055;&#1040;&#1055;&#1050;&#1040;%20&#1057;&#1042;&#1054;&#1041;&#1054;&#1044;&#1053;&#1054;&#1043;&#1054;%20&#1044;&#1054;&#1057;&#1058;&#1059;&#1055;&#1040;\&#1044;&#1054;&#1050;&#1059;&#1052;&#1045;&#1053;&#1058;&#1067;%20&#1048;&#1047;%20&#1054;&#1052;&#1041;&#1055;\&#1054;&#1090;&#1082;&#1088;&#1099;&#1090;&#1099;&#1081;%20&#1073;&#1102;&#1076;&#1078;&#1077;&#1090;\&#1041;&#1102;&#1076;&#1078;&#1077;&#1090;%20&#1076;&#1083;&#1103;%20&#1075;&#1088;&#1072;&#1078;&#1076;&#1072;&#1085;\&#1050;&#1086;&#1085;&#1082;&#1091;&#1088;&#1089;%20&#1087;&#1086;%20&#1087;&#1088;&#1086;&#1077;&#1082;&#1090;&#1072;&#1084;%20&#1041;&#1044;&#1043;\2017\&#1044;&#1048;&#1040;&#1043;&#1056;&#1040;&#1052;&#1052;&#1067;.xlsx" TargetMode="External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oleObject" Target="file:///\\dep2\user_disk\&#1055;&#1040;&#1055;&#1050;&#1040;%20&#1057;&#1042;&#1054;&#1041;&#1054;&#1044;&#1053;&#1054;&#1043;&#1054;%20&#1044;&#1054;&#1057;&#1058;&#1059;&#1055;&#1040;\&#1044;&#1054;&#1050;&#1059;&#1052;&#1045;&#1053;&#1058;&#1067;%20&#1048;&#1047;%20&#1054;&#1052;&#1041;&#1055;\&#1054;&#1090;&#1082;&#1088;&#1099;&#1090;&#1099;&#1081;%20&#1073;&#1102;&#1076;&#1078;&#1077;&#1090;\&#1041;&#1102;&#1076;&#1078;&#1077;&#1090;%20&#1076;&#1083;&#1103;%20&#1075;&#1088;&#1072;&#1078;&#1076;&#1072;&#1085;\&#1050;&#1086;&#1085;&#1082;&#1091;&#1088;&#1089;%20&#1087;&#1086;%20&#1087;&#1088;&#1086;&#1077;&#1082;&#1090;&#1072;&#1084;%20&#1041;&#1044;&#1043;\2017\&#1044;&#1048;&#1040;&#1043;&#1056;&#1040;&#1052;&#1052;&#1067;.xlsx" TargetMode="External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oleObject" Target="file:///\\dep2\user_disk\&#1055;&#1040;&#1055;&#1050;&#1040;%20&#1057;&#1042;&#1054;&#1041;&#1054;&#1044;&#1053;&#1054;&#1043;&#1054;%20&#1044;&#1054;&#1057;&#1058;&#1059;&#1055;&#1040;\&#1044;&#1054;&#1050;&#1059;&#1052;&#1045;&#1053;&#1058;&#1067;%20&#1048;&#1047;%20&#1054;&#1052;&#1041;&#1055;\&#1054;&#1090;&#1082;&#1088;&#1099;&#1090;&#1099;&#1081;%20&#1073;&#1102;&#1076;&#1078;&#1077;&#1090;\&#1041;&#1102;&#1076;&#1078;&#1077;&#1090;%20&#1076;&#1083;&#1103;%20&#1075;&#1088;&#1072;&#1078;&#1076;&#1072;&#1085;\&#1050;&#1086;&#1085;&#1082;&#1091;&#1088;&#1089;%20&#1087;&#1086;%20&#1087;&#1088;&#1086;&#1077;&#1082;&#1090;&#1072;&#1084;%20&#1041;&#1044;&#1043;\2017\&#1044;&#1048;&#1040;&#1043;&#1056;&#1040;&#1052;&#1052;&#1067;.xlsx" TargetMode="External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oleObject" Target="file:///\\dep2\user_disk\&#1055;&#1040;&#1055;&#1050;&#1040;%20&#1057;&#1042;&#1054;&#1041;&#1054;&#1044;&#1053;&#1054;&#1043;&#1054;%20&#1044;&#1054;&#1057;&#1058;&#1059;&#1055;&#1040;\&#1044;&#1054;&#1050;&#1059;&#1052;&#1045;&#1053;&#1058;&#1067;%20&#1048;&#1047;%20&#1054;&#1052;&#1041;&#1055;\&#1054;&#1090;&#1082;&#1088;&#1099;&#1090;&#1099;&#1081;%20&#1073;&#1102;&#1076;&#1078;&#1077;&#1090;\&#1041;&#1102;&#1076;&#1078;&#1077;&#1090;%20&#1076;&#1083;&#1103;%20&#1075;&#1088;&#1072;&#1078;&#1076;&#1072;&#1085;\&#1050;&#1086;&#1085;&#1082;&#1091;&#1088;&#1089;%20&#1087;&#1086;%20&#1087;&#1088;&#1086;&#1077;&#1082;&#1090;&#1072;&#1084;%20&#1041;&#1044;&#1043;\2017\&#1044;&#1048;&#1040;&#1043;&#1056;&#1040;&#1052;&#1052;&#1067;.xlsx" TargetMode="External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oleObject" Target="file:///\\dep2\user_disk\&#1055;&#1040;&#1055;&#1050;&#1040;%20&#1057;&#1042;&#1054;&#1041;&#1054;&#1044;&#1053;&#1054;&#1043;&#1054;%20&#1044;&#1054;&#1057;&#1058;&#1059;&#1055;&#1040;\&#1044;&#1054;&#1050;&#1059;&#1052;&#1045;&#1053;&#1058;&#1067;%20&#1048;&#1047;%20&#1054;&#1052;&#1041;&#1055;\&#1054;&#1090;&#1082;&#1088;&#1099;&#1090;&#1099;&#1081;%20&#1073;&#1102;&#1076;&#1078;&#1077;&#1090;\&#1041;&#1102;&#1076;&#1078;&#1077;&#1090;%20&#1076;&#1083;&#1103;%20&#1075;&#1088;&#1072;&#1078;&#1076;&#1072;&#1085;\&#1050;&#1086;&#1085;&#1082;&#1091;&#1088;&#1089;%20&#1087;&#1086;%20&#1087;&#1088;&#1086;&#1077;&#1082;&#1090;&#1072;&#1084;%20&#1041;&#1044;&#1043;\2017\&#1044;&#1048;&#1040;&#1043;&#1056;&#1040;&#1052;&#1052;&#1067;.xlsx" TargetMode="External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oleObject" Target="file:///\\dep2\user_disk\&#1055;&#1040;&#1055;&#1050;&#1040;%20&#1057;&#1042;&#1054;&#1041;&#1054;&#1044;&#1053;&#1054;&#1043;&#1054;%20&#1044;&#1054;&#1057;&#1058;&#1059;&#1055;&#1040;\&#1044;&#1054;&#1050;&#1059;&#1052;&#1045;&#1053;&#1058;&#1067;%20&#1048;&#1047;%20&#1054;&#1052;&#1041;&#1055;\&#1054;&#1090;&#1082;&#1088;&#1099;&#1090;&#1099;&#1081;%20&#1073;&#1102;&#1076;&#1078;&#1077;&#1090;\&#1041;&#1102;&#1076;&#1078;&#1077;&#1090;%20&#1076;&#1083;&#1103;%20&#1075;&#1088;&#1072;&#1078;&#1076;&#1072;&#1085;\&#1050;&#1086;&#1085;&#1082;&#1091;&#1088;&#1089;%20&#1087;&#1086;%20&#1087;&#1088;&#1086;&#1077;&#1082;&#1090;&#1072;&#1084;%20&#1041;&#1044;&#1043;\2017\&#1044;&#1048;&#1040;&#1043;&#1056;&#1040;&#1052;&#1052;&#1067;.xlsx" TargetMode="External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oleObject" Target="file:///\\dep2\user_disk\&#1055;&#1040;&#1055;&#1050;&#1040;%20&#1057;&#1042;&#1054;&#1041;&#1054;&#1044;&#1053;&#1054;&#1043;&#1054;%20&#1044;&#1054;&#1057;&#1058;&#1059;&#1055;&#1040;\&#1044;&#1054;&#1050;&#1059;&#1052;&#1045;&#1053;&#1058;&#1067;%20&#1048;&#1047;%20&#1054;&#1052;&#1041;&#1055;\&#1054;&#1090;&#1082;&#1088;&#1099;&#1090;&#1099;&#1081;%20&#1073;&#1102;&#1076;&#1078;&#1077;&#1090;\&#1041;&#1102;&#1076;&#1078;&#1077;&#1090;%20&#1076;&#1083;&#1103;%20&#1075;&#1088;&#1072;&#1078;&#1076;&#1072;&#1085;\&#1050;&#1086;&#1085;&#1082;&#1091;&#1088;&#1089;%20&#1087;&#1086;%20&#1087;&#1088;&#1086;&#1077;&#1082;&#1090;&#1072;&#1084;%20&#1041;&#1044;&#1043;\2017\&#1044;&#1048;&#1040;&#1043;&#1056;&#1040;&#1052;&#1052;&#1067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2"/>
          <c:order val="2"/>
          <c:spPr>
            <a:solidFill>
              <a:schemeClr val="bg1">
                <a:lumMod val="50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dPt>
            <c:idx val="0"/>
            <c:bubble3D val="0"/>
            <c:spPr>
              <a:pattFill prst="openDmnd">
                <a:fgClr>
                  <a:schemeClr val="bg1">
                    <a:lumMod val="50000"/>
                  </a:schemeClr>
                </a:fgClr>
                <a:bgClr>
                  <a:schemeClr val="bg1"/>
                </a:bgClr>
              </a:patt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</c:dPt>
          <c:dPt>
            <c:idx val="1"/>
            <c:bubble3D val="0"/>
            <c:explosion val="24"/>
          </c:dPt>
          <c:dLbls>
            <c:spPr>
              <a:solidFill>
                <a:schemeClr val="lt1"/>
              </a:solidFill>
              <a:ln w="25400" cap="flat" cmpd="sng" algn="ctr">
                <a:solidFill>
                  <a:schemeClr val="dk1"/>
                </a:solidFill>
                <a:prstDash val="soli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 sz="1500" b="1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Лист1!$A$19:$A$20</c:f>
              <c:strCache>
                <c:ptCount val="2"/>
                <c:pt idx="0">
                  <c:v>количество услуг</c:v>
                </c:pt>
                <c:pt idx="1">
                  <c:v>количество работ</c:v>
                </c:pt>
              </c:strCache>
            </c:strRef>
          </c:cat>
          <c:val>
            <c:numRef>
              <c:f>Лист1!$B$19:$B$20</c:f>
              <c:numCache>
                <c:formatCode>General</c:formatCode>
                <c:ptCount val="2"/>
                <c:pt idx="0">
                  <c:v>24</c:v>
                </c:pt>
                <c:pt idx="1">
                  <c:v>11</c:v>
                </c:pt>
              </c:numCache>
            </c:numRef>
          </c:val>
        </c:ser>
        <c:ser>
          <c:idx val="3"/>
          <c:order val="3"/>
          <c:cat>
            <c:strRef>
              <c:f>Лист1!$A$19:$A$20</c:f>
              <c:strCache>
                <c:ptCount val="2"/>
                <c:pt idx="0">
                  <c:v>количество услуг</c:v>
                </c:pt>
                <c:pt idx="1">
                  <c:v>количество работ</c:v>
                </c:pt>
              </c:strCache>
            </c:strRef>
          </c:cat>
          <c:val>
            <c:numRef>
              <c:f>Лист1!$B$19:$B$20</c:f>
              <c:numCache>
                <c:formatCode>General</c:formatCode>
                <c:ptCount val="2"/>
                <c:pt idx="0">
                  <c:v>24</c:v>
                </c:pt>
                <c:pt idx="1">
                  <c:v>11</c:v>
                </c:pt>
              </c:numCache>
            </c:numRef>
          </c:val>
        </c:ser>
        <c:ser>
          <c:idx val="1"/>
          <c:order val="1"/>
          <c:cat>
            <c:strRef>
              <c:f>Лист1!$A$19:$A$20</c:f>
              <c:strCache>
                <c:ptCount val="2"/>
                <c:pt idx="0">
                  <c:v>количество услуг</c:v>
                </c:pt>
                <c:pt idx="1">
                  <c:v>количество работ</c:v>
                </c:pt>
              </c:strCache>
            </c:strRef>
          </c:cat>
          <c:val>
            <c:numRef>
              <c:f>Лист1!$B$19:$B$20</c:f>
              <c:numCache>
                <c:formatCode>General</c:formatCode>
                <c:ptCount val="2"/>
                <c:pt idx="0">
                  <c:v>24</c:v>
                </c:pt>
                <c:pt idx="1">
                  <c:v>11</c:v>
                </c:pt>
              </c:numCache>
            </c:numRef>
          </c:val>
        </c:ser>
        <c:ser>
          <c:idx val="0"/>
          <c:order val="0"/>
          <c:cat>
            <c:strRef>
              <c:f>Лист1!$A$19:$A$20</c:f>
              <c:strCache>
                <c:ptCount val="2"/>
                <c:pt idx="0">
                  <c:v>количество услуг</c:v>
                </c:pt>
                <c:pt idx="1">
                  <c:v>количество работ</c:v>
                </c:pt>
              </c:strCache>
            </c:strRef>
          </c:cat>
          <c:val>
            <c:numRef>
              <c:f>Лист1!$B$19:$B$20</c:f>
              <c:numCache>
                <c:formatCode>General</c:formatCode>
                <c:ptCount val="2"/>
                <c:pt idx="0">
                  <c:v>24</c:v>
                </c:pt>
                <c:pt idx="1">
                  <c:v>11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spPr>
    <a:gradFill>
      <a:gsLst>
        <a:gs pos="0">
          <a:srgbClr val="FFC000">
            <a:alpha val="32000"/>
          </a:srgbClr>
        </a:gs>
        <a:gs pos="43000">
          <a:srgbClr val="FF9900"/>
        </a:gs>
        <a:gs pos="48000">
          <a:srgbClr val="FF9900"/>
        </a:gs>
        <a:gs pos="100000">
          <a:srgbClr val="FF9900">
            <a:alpha val="20000"/>
          </a:srgbClr>
        </a:gs>
      </a:gsLst>
      <a:lin ang="5400000" scaled="0"/>
    </a:gradFill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spPr>
            <a:solidFill>
              <a:schemeClr val="bg1">
                <a:lumMod val="50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dPt>
            <c:idx val="0"/>
            <c:bubble3D val="0"/>
            <c:explosion val="21"/>
            <c:spPr>
              <a:pattFill prst="openDmnd">
                <a:fgClr>
                  <a:schemeClr val="bg1">
                    <a:lumMod val="50000"/>
                  </a:schemeClr>
                </a:fgClr>
                <a:bgClr>
                  <a:schemeClr val="bg1"/>
                </a:bgClr>
              </a:patt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</c:dPt>
          <c:dLbls>
            <c:spPr>
              <a:solidFill>
                <a:schemeClr val="lt1"/>
              </a:solidFill>
              <a:ln w="25400" cap="flat" cmpd="sng" algn="ctr">
                <a:solidFill>
                  <a:schemeClr val="dk1"/>
                </a:solidFill>
                <a:prstDash val="soli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/>
              <a:lstStyle/>
              <a:p>
                <a:pPr>
                  <a:defRPr sz="1500" b="1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Лист1!$A$24:$A$25</c:f>
              <c:strCache>
                <c:ptCount val="2"/>
                <c:pt idx="0">
                  <c:v>количество услуг</c:v>
                </c:pt>
                <c:pt idx="1">
                  <c:v>количество работ</c:v>
                </c:pt>
              </c:strCache>
            </c:strRef>
          </c:cat>
          <c:val>
            <c:numRef>
              <c:f>Лист1!$B$24:$B$25</c:f>
              <c:numCache>
                <c:formatCode>General</c:formatCode>
                <c:ptCount val="2"/>
                <c:pt idx="0">
                  <c:v>4</c:v>
                </c:pt>
                <c:pt idx="1">
                  <c:v>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spPr>
    <a:gradFill>
      <a:gsLst>
        <a:gs pos="0">
          <a:srgbClr val="FFC000">
            <a:alpha val="32000"/>
          </a:srgbClr>
        </a:gs>
        <a:gs pos="43000">
          <a:srgbClr val="FF9900"/>
        </a:gs>
        <a:gs pos="48000">
          <a:srgbClr val="FF9900"/>
        </a:gs>
        <a:gs pos="100000">
          <a:srgbClr val="FF9900">
            <a:alpha val="20000"/>
          </a:srgbClr>
        </a:gs>
      </a:gsLst>
      <a:lin ang="5400000" scaled="0"/>
    </a:gradFill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doughnutChart>
        <c:varyColors val="1"/>
        <c:ser>
          <c:idx val="1"/>
          <c:order val="0"/>
          <c:tx>
            <c:v>2</c:v>
          </c:tx>
          <c:spPr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dPt>
            <c:idx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rgbClr val="00B0F0">
                  <a:alpha val="70000"/>
                </a:srgb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rgbClr val="006666">
                  <a:alpha val="70000"/>
                </a:srgb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rgbClr val="009999">
                  <a:alpha val="70000"/>
                </a:srgb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</c:dPt>
          <c:dPt>
            <c:idx val="4"/>
            <c:bubble3D val="0"/>
            <c:spPr>
              <a:solidFill>
                <a:schemeClr val="bg1">
                  <a:lumMod val="50000"/>
                  <a:alpha val="7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</c:dPt>
          <c:dLbls>
            <c:dLbl>
              <c:idx val="0"/>
              <c:layout>
                <c:manualLayout>
                  <c:x val="-5.5020777148386026E-2"/>
                  <c:y val="0.15082932506739818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hlinkClick xmlns:r="http://schemas.openxmlformats.org/officeDocument/2006/relationships" r:id=""/>
                      </a:rPr>
                      <a:t>Архитектура, городское строительство и землепользование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8340066501315946E-2"/>
                  <c:y val="9.0497737556561094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hlinkClick xmlns:r="http://schemas.openxmlformats.org/officeDocument/2006/relationships" r:id=""/>
                      </a:rPr>
                      <a:t>Жилищная политика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1.6506189821182942E-2"/>
                  <c:y val="9.0497737556561094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hlinkClick xmlns:r="http://schemas.openxmlformats.org/officeDocument/2006/relationships" r:id=""/>
                      </a:rPr>
                      <a:t>Предпринимательство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3.4846400733608403E-2"/>
                  <c:y val="2.4132730015082957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hlinkClick xmlns:r="http://schemas.openxmlformats.org/officeDocument/2006/relationships" r:id=""/>
                      </a:rPr>
                      <a:t>Средства</a:t>
                    </a:r>
                    <a:r>
                      <a:rPr lang="ru-RU" baseline="0" dirty="0" smtClean="0">
                        <a:hlinkClick xmlns:r="http://schemas.openxmlformats.org/officeDocument/2006/relationships" r:id=""/>
                      </a:rPr>
                      <a:t> массовой информации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1.6506189821182942E-2"/>
                  <c:y val="3.6199095022624438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hlinkClick xmlns:r="http://schemas.openxmlformats.org/officeDocument/2006/relationships" r:id=""/>
                      </a:rPr>
                      <a:t>Муниципальный архив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val>
            <c:numRef>
              <c:f>Лист1!$B$7:$B$11</c:f>
              <c:numCache>
                <c:formatCode>0%</c:formatCode>
                <c:ptCount val="5"/>
                <c:pt idx="0">
                  <c:v>1.2048192771084338E-2</c:v>
                </c:pt>
                <c:pt idx="1">
                  <c:v>6.024096385542169E-3</c:v>
                </c:pt>
                <c:pt idx="2">
                  <c:v>6.024096385542169E-3</c:v>
                </c:pt>
                <c:pt idx="3">
                  <c:v>6.024096385542169E-3</c:v>
                </c:pt>
                <c:pt idx="4">
                  <c:v>6.024096385542169E-3</c:v>
                </c:pt>
              </c:numCache>
            </c:numRef>
          </c:val>
        </c:ser>
        <c:ser>
          <c:idx val="0"/>
          <c:order val="1"/>
          <c:spPr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dPt>
            <c:idx val="0"/>
            <c:bubble3D val="0"/>
            <c:spPr>
              <a:solidFill>
                <a:srgbClr val="FFFF99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rgbClr val="FF9900">
                  <a:alpha val="70000"/>
                </a:srgb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rgbClr val="C00000">
                  <a:alpha val="70000"/>
                </a:srgb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rgbClr val="9933FF">
                  <a:alpha val="70000"/>
                </a:srgb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</c:dPt>
          <c:dPt>
            <c:idx val="4"/>
            <c:bubble3D val="0"/>
            <c:spPr>
              <a:solidFill>
                <a:srgbClr val="0070C0">
                  <a:alpha val="70000"/>
                </a:srgb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</c:dPt>
          <c:dPt>
            <c:idx val="5"/>
            <c:bubble3D val="0"/>
            <c:spPr>
              <a:solidFill>
                <a:srgbClr val="00B0F0">
                  <a:alpha val="70000"/>
                </a:srgb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</c:dPt>
          <c:dPt>
            <c:idx val="6"/>
            <c:bubble3D val="0"/>
            <c:spPr>
              <a:solidFill>
                <a:srgbClr val="008080">
                  <a:alpha val="70000"/>
                </a:srgb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</c:dPt>
          <c:dPt>
            <c:idx val="7"/>
            <c:bubble3D val="0"/>
            <c:spPr>
              <a:solidFill>
                <a:srgbClr val="339966">
                  <a:alpha val="70000"/>
                </a:srgb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</c:dPt>
          <c:dPt>
            <c:idx val="8"/>
            <c:bubble3D val="0"/>
            <c:spPr>
              <a:solidFill>
                <a:schemeClr val="bg1">
                  <a:lumMod val="50000"/>
                  <a:alpha val="7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</c:dPt>
          <c:dLbls>
            <c:dLbl>
              <c:idx val="0"/>
              <c:layout>
                <c:manualLayout>
                  <c:x val="-7.3360843649701968E-2"/>
                  <c:y val="-0.2684766214177978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hlinkClick xmlns:r="http://schemas.openxmlformats.org/officeDocument/2006/relationships" r:id=""/>
                      </a:rPr>
                      <a:t>Дошкольное образование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7858780375974329E-2"/>
                  <c:y val="-0.34087481146304677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hlinkClick xmlns:r="http://schemas.openxmlformats.org/officeDocument/2006/relationships" r:id=""/>
                      </a:rPr>
                      <a:t>Образование</a:t>
                    </a:r>
                    <a:endParaRPr lang="ru-RU" dirty="0" smtClean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ru-RU" dirty="0" smtClean="0">
                        <a:hlinkClick xmlns:r="http://schemas.openxmlformats.org/officeDocument/2006/relationships" r:id=""/>
                      </a:rPr>
                      <a:t>Культура</a:t>
                    </a:r>
                    <a:endParaRPr lang="ru-RU" dirty="0" smtClean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ru-RU" dirty="0" smtClean="0">
                        <a:hlinkClick xmlns:r="http://schemas.openxmlformats.org/officeDocument/2006/relationships" r:id=""/>
                      </a:rPr>
                      <a:t>Спорт</a:t>
                    </a:r>
                    <a:endParaRPr lang="ru-RU" dirty="0" smtClean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val>
            <c:numRef>
              <c:f>Лист1!$B$3:$B$6</c:f>
              <c:numCache>
                <c:formatCode>0%</c:formatCode>
                <c:ptCount val="4"/>
                <c:pt idx="0">
                  <c:v>0.45180722891566266</c:v>
                </c:pt>
                <c:pt idx="1">
                  <c:v>0.34337349397590361</c:v>
                </c:pt>
                <c:pt idx="2">
                  <c:v>0.13253012048192772</c:v>
                </c:pt>
                <c:pt idx="3">
                  <c:v>0.03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dPt>
            <c:idx val="0"/>
            <c:bubble3D val="0"/>
            <c:explosion val="29"/>
            <c:spPr>
              <a:solidFill>
                <a:srgbClr val="FFFF99"/>
              </a:solidFill>
            </c:spPr>
          </c:dPt>
          <c:dPt>
            <c:idx val="1"/>
            <c:bubble3D val="0"/>
            <c:spPr>
              <a:solidFill>
                <a:srgbClr val="FF9933"/>
              </a:solidFill>
            </c:spPr>
          </c:dPt>
          <c:dPt>
            <c:idx val="2"/>
            <c:bubble3D val="0"/>
            <c:spPr>
              <a:solidFill>
                <a:srgbClr val="C00000"/>
              </a:solidFill>
            </c:spPr>
          </c:dPt>
          <c:dPt>
            <c:idx val="3"/>
            <c:bubble3D val="0"/>
            <c:spPr>
              <a:solidFill>
                <a:srgbClr val="6600FF"/>
              </a:solidFill>
            </c:spPr>
          </c:dPt>
          <c:dPt>
            <c:idx val="5"/>
            <c:bubble3D val="0"/>
            <c:spPr>
              <a:solidFill>
                <a:srgbClr val="00CCFF"/>
              </a:solidFill>
            </c:spPr>
          </c:dPt>
          <c:dPt>
            <c:idx val="6"/>
            <c:bubble3D val="0"/>
            <c:spPr>
              <a:solidFill>
                <a:srgbClr val="009999"/>
              </a:solidFill>
            </c:spPr>
          </c:dPt>
          <c:dPt>
            <c:idx val="7"/>
            <c:bubble3D val="0"/>
            <c:spPr>
              <a:solidFill>
                <a:srgbClr val="006666"/>
              </a:solidFill>
            </c:spPr>
          </c:dPt>
          <c:dPt>
            <c:idx val="8"/>
            <c:bubble3D val="0"/>
            <c:spPr>
              <a:solidFill>
                <a:schemeClr val="bg1">
                  <a:lumMod val="65000"/>
                </a:schemeClr>
              </a:solidFill>
            </c:spPr>
          </c:dPt>
          <c:cat>
            <c:strRef>
              <c:f>Лист1!$A$3:$A$11</c:f>
              <c:strCache>
                <c:ptCount val="9"/>
                <c:pt idx="0">
                  <c:v>УДО</c:v>
                </c:pt>
                <c:pt idx="1">
                  <c:v>УО</c:v>
                </c:pt>
                <c:pt idx="2">
                  <c:v>УК</c:v>
                </c:pt>
                <c:pt idx="3">
                  <c:v>УС</c:v>
                </c:pt>
                <c:pt idx="4">
                  <c:v>АРХИТЕКТУРА</c:v>
                </c:pt>
                <c:pt idx="5">
                  <c:v>КЖП</c:v>
                </c:pt>
                <c:pt idx="6">
                  <c:v>ПРЕДПРИНИМАТЕЛЬСТВО</c:v>
                </c:pt>
                <c:pt idx="7">
                  <c:v>мун. архив</c:v>
                </c:pt>
                <c:pt idx="8">
                  <c:v>Панорама</c:v>
                </c:pt>
              </c:strCache>
            </c:strRef>
          </c:cat>
          <c:val>
            <c:numRef>
              <c:f>Лист1!$B$3:$B$11</c:f>
              <c:numCache>
                <c:formatCode>0%</c:formatCode>
                <c:ptCount val="9"/>
                <c:pt idx="0">
                  <c:v>0.45180722891566266</c:v>
                </c:pt>
                <c:pt idx="1">
                  <c:v>0.34337349397590361</c:v>
                </c:pt>
                <c:pt idx="2">
                  <c:v>0.13253012048192772</c:v>
                </c:pt>
                <c:pt idx="3">
                  <c:v>0.03</c:v>
                </c:pt>
                <c:pt idx="4">
                  <c:v>1.2048192771084338E-2</c:v>
                </c:pt>
                <c:pt idx="5">
                  <c:v>6.024096385542169E-3</c:v>
                </c:pt>
                <c:pt idx="6">
                  <c:v>6.024096385542169E-3</c:v>
                </c:pt>
                <c:pt idx="7">
                  <c:v>6.024096385542169E-3</c:v>
                </c:pt>
                <c:pt idx="8">
                  <c:v>6.024096385542169E-3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  <c:spPr>
        <a:solidFill>
          <a:srgbClr val="FFFFCC"/>
        </a:solidFill>
      </c:spPr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0"/>
          <c:w val="1"/>
          <c:h val="0.960307212581612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удо!$B$2</c:f>
              <c:strCache>
                <c:ptCount val="1"/>
                <c:pt idx="0">
                  <c:v>2016</c:v>
                </c:pt>
              </c:strCache>
            </c:strRef>
          </c:tx>
          <c:spPr>
            <a:solidFill>
              <a:srgbClr val="FFFF99"/>
            </a:solidFill>
          </c:spPr>
          <c:invertIfNegative val="0"/>
          <c:dLbls>
            <c:spPr>
              <a:gradFill rotWithShape="1">
                <a:gsLst>
                  <a:gs pos="0">
                    <a:srgbClr val="FFFF99"/>
                  </a:gs>
                  <a:gs pos="80000">
                    <a:srgbClr val="FFFFCC"/>
                  </a:gs>
                  <a:gs pos="100000">
                    <a:srgbClr val="FFFF99"/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txPr>
              <a:bodyPr/>
              <a:lstStyle/>
              <a:p>
                <a:pPr>
                  <a:defRPr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удо!$A$3:$A$8</c:f>
              <c:strCache>
                <c:ptCount val="6"/>
                <c:pt idx="0">
                  <c:v>Реализация общеобразовательных программ дошкольного образования</c:v>
                </c:pt>
                <c:pt idx="1">
                  <c:v>Присмотр и уход</c:v>
                </c:pt>
                <c:pt idx="2">
                  <c:v>Реализация общеобразовательных программ начального общего образования</c:v>
                </c:pt>
                <c:pt idx="3">
                  <c:v>Психолого-медико-педагогическое обследование детей </c:v>
                </c:pt>
                <c:pt idx="4">
                  <c:v>Психолого-педагогическое консультирование обучающихся, их родителей (законных представителей) и педагогических работников</c:v>
                </c:pt>
                <c:pt idx="5">
                  <c:v>Коррекционно-развивающая, компенсирующая и логопедическая помощь обучающимся</c:v>
                </c:pt>
              </c:strCache>
            </c:strRef>
          </c:cat>
          <c:val>
            <c:numRef>
              <c:f>удо!$B$3:$B$8</c:f>
              <c:numCache>
                <c:formatCode>General</c:formatCode>
                <c:ptCount val="6"/>
                <c:pt idx="0">
                  <c:v>19600</c:v>
                </c:pt>
                <c:pt idx="1">
                  <c:v>2189</c:v>
                </c:pt>
                <c:pt idx="2">
                  <c:v>115</c:v>
                </c:pt>
                <c:pt idx="3">
                  <c:v>400</c:v>
                </c:pt>
                <c:pt idx="4">
                  <c:v>500</c:v>
                </c:pt>
                <c:pt idx="5">
                  <c:v>50</c:v>
                </c:pt>
              </c:numCache>
            </c:numRef>
          </c:val>
        </c:ser>
        <c:ser>
          <c:idx val="1"/>
          <c:order val="1"/>
          <c:tx>
            <c:strRef>
              <c:f>удо!$C$2</c:f>
              <c:strCache>
                <c:ptCount val="1"/>
                <c:pt idx="0">
                  <c:v>2017</c:v>
                </c:pt>
              </c:strCache>
            </c:strRef>
          </c:tx>
          <c:spPr>
            <a:pattFill prst="dkDnDiag">
              <a:fgClr>
                <a:schemeClr val="tx1"/>
              </a:fgClr>
              <a:bgClr>
                <a:schemeClr val="bg1"/>
              </a:bgClr>
            </a:pattFill>
          </c:spPr>
          <c:invertIfNegative val="0"/>
          <c:dLbls>
            <c:dLbl>
              <c:idx val="0"/>
              <c:layout>
                <c:manualLayout>
                  <c:x val="1.4008056777362589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7.7822537652014381E-3"/>
                  <c:y val="5.00333391442920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solidFill>
                <a:schemeClr val="lt1"/>
              </a:solidFill>
              <a:ln w="25400" cap="flat" cmpd="sng" algn="ctr">
                <a:solidFill>
                  <a:schemeClr val="dk1"/>
                </a:solidFill>
                <a:prstDash val="solid"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удо!$A$3:$A$8</c:f>
              <c:strCache>
                <c:ptCount val="6"/>
                <c:pt idx="0">
                  <c:v>Реализация общеобразовательных программ дошкольного образования</c:v>
                </c:pt>
                <c:pt idx="1">
                  <c:v>Присмотр и уход</c:v>
                </c:pt>
                <c:pt idx="2">
                  <c:v>Реализация общеобразовательных программ начального общего образования</c:v>
                </c:pt>
                <c:pt idx="3">
                  <c:v>Психолого-медико-педагогическое обследование детей </c:v>
                </c:pt>
                <c:pt idx="4">
                  <c:v>Психолого-педагогическое консультирование обучающихся, их родителей (законных представителей) и педагогических работников</c:v>
                </c:pt>
                <c:pt idx="5">
                  <c:v>Коррекционно-развивающая, компенсирующая и логопедическая помощь обучающимся</c:v>
                </c:pt>
              </c:strCache>
            </c:strRef>
          </c:cat>
          <c:val>
            <c:numRef>
              <c:f>удо!$C$3:$C$8</c:f>
              <c:numCache>
                <c:formatCode>General</c:formatCode>
                <c:ptCount val="6"/>
                <c:pt idx="0">
                  <c:v>19687</c:v>
                </c:pt>
                <c:pt idx="1">
                  <c:v>2184</c:v>
                </c:pt>
                <c:pt idx="2">
                  <c:v>112</c:v>
                </c:pt>
                <c:pt idx="3">
                  <c:v>400</c:v>
                </c:pt>
                <c:pt idx="4">
                  <c:v>550</c:v>
                </c:pt>
                <c:pt idx="5">
                  <c:v>50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69856000"/>
        <c:axId val="169861888"/>
        <c:axId val="0"/>
      </c:bar3DChart>
      <c:catAx>
        <c:axId val="169856000"/>
        <c:scaling>
          <c:orientation val="minMax"/>
        </c:scaling>
        <c:delete val="1"/>
        <c:axPos val="b"/>
        <c:majorTickMark val="out"/>
        <c:minorTickMark val="none"/>
        <c:tickLblPos val="nextTo"/>
        <c:crossAx val="169861888"/>
        <c:crosses val="autoZero"/>
        <c:auto val="1"/>
        <c:lblAlgn val="ctr"/>
        <c:lblOffset val="100"/>
        <c:noMultiLvlLbl val="0"/>
      </c:catAx>
      <c:valAx>
        <c:axId val="169861888"/>
        <c:scaling>
          <c:orientation val="minMax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169856000"/>
        <c:crosses val="autoZero"/>
        <c:crossBetween val="between"/>
        <c:majorUnit val="10000"/>
      </c:valAx>
    </c:plotArea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  <c:spPr>
        <a:solidFill>
          <a:srgbClr val="FFFFCC"/>
        </a:solidFill>
      </c:spPr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0.11966661241551811"/>
          <c:w val="1"/>
          <c:h val="0.76066677516896375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удо!$H$2</c:f>
              <c:strCache>
                <c:ptCount val="1"/>
                <c:pt idx="0">
                  <c:v>2016</c:v>
                </c:pt>
              </c:strCache>
            </c:strRef>
          </c:tx>
          <c:spPr>
            <a:solidFill>
              <a:srgbClr val="FFFF99"/>
            </a:solidFill>
          </c:spPr>
          <c:invertIfNegative val="0"/>
          <c:dLbls>
            <c:dLbl>
              <c:idx val="0"/>
              <c:layout>
                <c:manualLayout>
                  <c:x val="-1.5752886488105387E-2"/>
                  <c:y val="1.2465128128392639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solidFill>
                <a:srgbClr val="FFFFCC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txPr>
              <a:bodyPr/>
              <a:lstStyle/>
              <a:p>
                <a:pPr>
                  <a:defRPr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удо!$G$3:$G$8</c:f>
              <c:strCache>
                <c:ptCount val="6"/>
                <c:pt idx="0">
                  <c:v>Реализация общеобразовательных программ дошкольного образования</c:v>
                </c:pt>
                <c:pt idx="1">
                  <c:v>Присмотр и уход</c:v>
                </c:pt>
                <c:pt idx="2">
                  <c:v>Реализация общеобразовательных программ начального общего образования</c:v>
                </c:pt>
                <c:pt idx="3">
                  <c:v>Психолого-медико-педагогическое обследование детей </c:v>
                </c:pt>
                <c:pt idx="4">
                  <c:v>Психолого-педагогическое консультирование обучающихся, их родителей (законных представителей) и педагогических работников</c:v>
                </c:pt>
                <c:pt idx="5">
                  <c:v>Коррекционно-развивающая, компенсирующая и логопедическая помощь обучающимся</c:v>
                </c:pt>
              </c:strCache>
            </c:strRef>
          </c:cat>
          <c:val>
            <c:numRef>
              <c:f>удо!$H$3:$H$8</c:f>
              <c:numCache>
                <c:formatCode>General</c:formatCode>
                <c:ptCount val="6"/>
                <c:pt idx="0">
                  <c:v>1899.4</c:v>
                </c:pt>
                <c:pt idx="1">
                  <c:v>15.9</c:v>
                </c:pt>
                <c:pt idx="2">
                  <c:v>4.9000000000000004</c:v>
                </c:pt>
                <c:pt idx="3">
                  <c:v>2.9</c:v>
                </c:pt>
                <c:pt idx="4">
                  <c:v>3.6</c:v>
                </c:pt>
                <c:pt idx="5">
                  <c:v>0.4</c:v>
                </c:pt>
              </c:numCache>
            </c:numRef>
          </c:val>
        </c:ser>
        <c:ser>
          <c:idx val="1"/>
          <c:order val="1"/>
          <c:tx>
            <c:strRef>
              <c:f>удо!$I$2</c:f>
              <c:strCache>
                <c:ptCount val="1"/>
                <c:pt idx="0">
                  <c:v>2017</c:v>
                </c:pt>
              </c:strCache>
            </c:strRef>
          </c:tx>
          <c:spPr>
            <a:pattFill prst="dkDnDiag">
              <a:fgClr>
                <a:schemeClr val="tx1"/>
              </a:fgClr>
              <a:bgClr>
                <a:schemeClr val="bg1"/>
              </a:bgClr>
            </a:pattFill>
          </c:spPr>
          <c:invertIfNegative val="0"/>
          <c:dLbls>
            <c:spPr>
              <a:solidFill>
                <a:schemeClr val="lt1"/>
              </a:solidFill>
              <a:ln w="25400" cap="flat" cmpd="sng" algn="ctr">
                <a:solidFill>
                  <a:schemeClr val="dk1"/>
                </a:solidFill>
                <a:prstDash val="solid"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удо!$G$3:$G$8</c:f>
              <c:strCache>
                <c:ptCount val="6"/>
                <c:pt idx="0">
                  <c:v>Реализация общеобразовательных программ дошкольного образования</c:v>
                </c:pt>
                <c:pt idx="1">
                  <c:v>Присмотр и уход</c:v>
                </c:pt>
                <c:pt idx="2">
                  <c:v>Реализация общеобразовательных программ начального общего образования</c:v>
                </c:pt>
                <c:pt idx="3">
                  <c:v>Психолого-медико-педагогическое обследование детей </c:v>
                </c:pt>
                <c:pt idx="4">
                  <c:v>Психолого-педагогическое консультирование обучающихся, их родителей (законных представителей) и педагогических работников</c:v>
                </c:pt>
                <c:pt idx="5">
                  <c:v>Коррекционно-развивающая, компенсирующая и логопедическая помощь обучающимся</c:v>
                </c:pt>
              </c:strCache>
            </c:strRef>
          </c:cat>
          <c:val>
            <c:numRef>
              <c:f>удо!$I$3:$I$8</c:f>
              <c:numCache>
                <c:formatCode>General</c:formatCode>
                <c:ptCount val="6"/>
                <c:pt idx="0">
                  <c:v>1789.2</c:v>
                </c:pt>
                <c:pt idx="1">
                  <c:v>17.100000000000001</c:v>
                </c:pt>
                <c:pt idx="2">
                  <c:v>5.2</c:v>
                </c:pt>
                <c:pt idx="3">
                  <c:v>4.4000000000000004</c:v>
                </c:pt>
                <c:pt idx="4">
                  <c:v>5.9</c:v>
                </c:pt>
                <c:pt idx="5">
                  <c:v>0.4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70801024"/>
        <c:axId val="170802560"/>
        <c:axId val="0"/>
      </c:bar3DChart>
      <c:catAx>
        <c:axId val="170801024"/>
        <c:scaling>
          <c:orientation val="minMax"/>
        </c:scaling>
        <c:delete val="1"/>
        <c:axPos val="b"/>
        <c:majorTickMark val="out"/>
        <c:minorTickMark val="none"/>
        <c:tickLblPos val="nextTo"/>
        <c:crossAx val="170802560"/>
        <c:crosses val="autoZero"/>
        <c:auto val="1"/>
        <c:lblAlgn val="ctr"/>
        <c:lblOffset val="100"/>
        <c:noMultiLvlLbl val="0"/>
      </c:catAx>
      <c:valAx>
        <c:axId val="170802560"/>
        <c:scaling>
          <c:orientation val="minMax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170801024"/>
        <c:crosses val="autoZero"/>
        <c:crossBetween val="between"/>
        <c:majorUnit val="1000"/>
      </c:valAx>
    </c:plotArea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  <c:spPr>
        <a:solidFill>
          <a:srgbClr val="FFFFCC"/>
        </a:solidFill>
      </c:spPr>
    </c:sideWall>
    <c:backWall>
      <c:thickness val="0"/>
      <c:spPr>
        <a:solidFill>
          <a:srgbClr val="FFFFCC"/>
        </a:solidFill>
      </c:spPr>
    </c:backWall>
    <c:plotArea>
      <c:layout>
        <c:manualLayout>
          <c:layoutTarget val="inner"/>
          <c:xMode val="edge"/>
          <c:yMode val="edge"/>
          <c:x val="0.30497783470846046"/>
          <c:y val="7.6289709475970673E-3"/>
          <c:w val="0.50344439002540953"/>
          <c:h val="0.99237102905240293"/>
        </c:manualLayout>
      </c:layout>
      <c:bar3DChart>
        <c:barDir val="bar"/>
        <c:grouping val="clustered"/>
        <c:varyColors val="0"/>
        <c:ser>
          <c:idx val="4"/>
          <c:order val="0"/>
          <c:tx>
            <c:strRef>
              <c:f>образование_!$F$2</c:f>
              <c:strCache>
                <c:ptCount val="1"/>
                <c:pt idx="0">
                  <c:v>Фактическое значение за отчетный период/ отчетный финансовый год</c:v>
                </c:pt>
              </c:strCache>
            </c:strRef>
          </c:tx>
          <c:spPr>
            <a:pattFill prst="openDmnd">
              <a:fgClr>
                <a:schemeClr val="tx1"/>
              </a:fgClr>
              <a:bgClr>
                <a:schemeClr val="bg1"/>
              </a:bgClr>
            </a:pattFill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61,4</a:t>
                    </a:r>
                    <a:r>
                      <a:rPr lang="ru-RU" smtClean="0"/>
                      <a:t>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95,8</a:t>
                    </a:r>
                    <a:r>
                      <a:rPr lang="ru-RU" smtClean="0"/>
                      <a:t>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8763180954153979E-3"/>
                  <c:y val="2.0114942528735632E-2"/>
                </c:manualLayout>
              </c:layout>
              <c:tx>
                <c:rich>
                  <a:bodyPr/>
                  <a:lstStyle/>
                  <a:p>
                    <a:r>
                      <a:rPr lang="en-US" smtClean="0"/>
                      <a:t>98,3</a:t>
                    </a:r>
                    <a:r>
                      <a:rPr lang="ru-RU" smtClean="0"/>
                      <a:t>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2.0134226667907786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 smtClean="0"/>
                      <a:t>93,2</a:t>
                    </a:r>
                    <a:r>
                      <a:rPr lang="ru-RU" smtClean="0"/>
                      <a:t>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2.8763180954155037E-3"/>
                  <c:y val="2.2988505747126436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100</a:t>
                    </a:r>
                    <a:r>
                      <a:rPr lang="ru-RU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4.3144771431230973E-3"/>
                  <c:y val="1.1494252873563218E-2"/>
                </c:manualLayout>
              </c:layout>
              <c:tx>
                <c:rich>
                  <a:bodyPr/>
                  <a:lstStyle/>
                  <a:p>
                    <a:r>
                      <a:rPr lang="en-US" smtClean="0"/>
                      <a:t>100</a:t>
                    </a:r>
                    <a:r>
                      <a:rPr lang="ru-RU" smtClean="0"/>
                      <a:t>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mtClean="0"/>
                      <a:t>0</a:t>
                    </a:r>
                    <a:r>
                      <a:rPr lang="ru-RU" smtClean="0"/>
                      <a:t>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4.3144771431229915E-3"/>
                  <c:y val="3.4482758620689655E-2"/>
                </c:manualLayout>
              </c:layout>
              <c:tx>
                <c:rich>
                  <a:bodyPr/>
                  <a:lstStyle/>
                  <a:p>
                    <a:r>
                      <a:rPr lang="en-US" smtClean="0"/>
                      <a:t>100</a:t>
                    </a:r>
                    <a:r>
                      <a:rPr lang="ru-RU" smtClean="0"/>
                      <a:t>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/>
              <c:tx>
                <c:rich>
                  <a:bodyPr/>
                  <a:lstStyle/>
                  <a:p>
                    <a:r>
                      <a:rPr lang="en-US" smtClean="0"/>
                      <a:t>100</a:t>
                    </a:r>
                    <a:r>
                      <a:rPr lang="ru-RU" smtClean="0"/>
                      <a:t>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2.8763180954155037E-3"/>
                  <c:y val="2.8735632183908046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100</a:t>
                    </a:r>
                    <a:r>
                      <a:rPr lang="ru-RU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-5.7526361908307958E-3"/>
                  <c:y val="1.7241379310344827E-2"/>
                </c:manualLayout>
              </c:layout>
              <c:tx>
                <c:rich>
                  <a:bodyPr/>
                  <a:lstStyle/>
                  <a:p>
                    <a:r>
                      <a:rPr lang="en-US" smtClean="0"/>
                      <a:t>95</a:t>
                    </a:r>
                    <a:r>
                      <a:rPr lang="ru-RU" smtClean="0"/>
                      <a:t>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/>
              <c:tx>
                <c:rich>
                  <a:bodyPr/>
                  <a:lstStyle/>
                  <a:p>
                    <a:r>
                      <a:rPr lang="en-US" smtClean="0"/>
                      <a:t>100</a:t>
                    </a:r>
                    <a:r>
                      <a:rPr lang="ru-RU" smtClean="0"/>
                      <a:t>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solidFill>
                <a:schemeClr val="lt1"/>
              </a:solidFill>
              <a:ln w="25400" cap="flat" cmpd="sng" algn="ctr">
                <a:solidFill>
                  <a:schemeClr val="dk1"/>
                </a:solidFill>
                <a:prstDash val="solid"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образование_!$A$3:$A$18</c:f>
              <c:strCache>
                <c:ptCount val="12"/>
                <c:pt idx="0">
                  <c:v>Средняя посещаемость в квартал, всего</c:v>
                </c:pt>
                <c:pt idx="1">
                  <c:v>Объем реализации основной общеобразовательной программы дошкольного образования</c:v>
                </c:pt>
                <c:pt idx="2">
                  <c:v>Обеспеченность кадрами</c:v>
                </c:pt>
                <c:pt idx="3">
                  <c:v>Обеспеченноть учебно-методическим комплектом по реализуемой основной общеобразовательной программе дошкольного образования</c:v>
                </c:pt>
                <c:pt idx="4">
                  <c:v>Полнота пакета документов на ребенка, прошедшего обследование на ПМПК</c:v>
                </c:pt>
                <c:pt idx="5">
                  <c:v>Доля родителей (законных представителей), удовлетворенных качеством предоставления услуги</c:v>
                </c:pt>
                <c:pt idx="6">
                  <c:v>Наличие жалоб и замечаний</c:v>
                </c:pt>
                <c:pt idx="7">
                  <c:v>Доля родителей (законных представителей), получивших консультативную помощь</c:v>
                </c:pt>
                <c:pt idx="8">
                  <c:v>Доля родителей (законных представителей), удовлетворенных качеством предоставления услуги "психолого-педагогическое консультирование обучающихся, их родителей и педагогических работников"</c:v>
                </c:pt>
                <c:pt idx="9">
                  <c:v>Доля родителей (законных представителей), удовлетворенных качеством предоставления услуги "коррекционно-развивающая, компенсирующая и логопедическая помощь обучающимся"</c:v>
                </c:pt>
                <c:pt idx="10">
                  <c:v>Обеспечение деятельности ДОУ по оказанию консультативной помощи</c:v>
                </c:pt>
                <c:pt idx="11">
                  <c:v>Оценка выполнения муниципального задания по работе "Формирование финансовой (бухгалтерской) отчетности бюджетных и автономных учреждений"</c:v>
                </c:pt>
              </c:strCache>
            </c:strRef>
          </c:cat>
          <c:val>
            <c:numRef>
              <c:f>образование_!$F$3:$F$18</c:f>
              <c:numCache>
                <c:formatCode>General</c:formatCode>
                <c:ptCount val="12"/>
                <c:pt idx="0">
                  <c:v>61.4</c:v>
                </c:pt>
                <c:pt idx="1">
                  <c:v>95.8</c:v>
                </c:pt>
                <c:pt idx="2">
                  <c:v>98.3</c:v>
                </c:pt>
                <c:pt idx="3">
                  <c:v>93.2</c:v>
                </c:pt>
                <c:pt idx="4">
                  <c:v>100</c:v>
                </c:pt>
                <c:pt idx="5">
                  <c:v>100</c:v>
                </c:pt>
                <c:pt idx="6" formatCode="0">
                  <c:v>0</c:v>
                </c:pt>
                <c:pt idx="7">
                  <c:v>100</c:v>
                </c:pt>
                <c:pt idx="8">
                  <c:v>100</c:v>
                </c:pt>
                <c:pt idx="9">
                  <c:v>100</c:v>
                </c:pt>
                <c:pt idx="10" formatCode="0">
                  <c:v>95</c:v>
                </c:pt>
                <c:pt idx="11">
                  <c:v>100</c:v>
                </c:pt>
              </c:numCache>
            </c:numRef>
          </c:val>
        </c:ser>
        <c:ser>
          <c:idx val="1"/>
          <c:order val="1"/>
          <c:tx>
            <c:strRef>
              <c:f>образование_!$C$2</c:f>
              <c:strCache>
                <c:ptCount val="1"/>
                <c:pt idx="0">
                  <c:v>Значение, утвержденное в муниципальном задании на отчетный финансовый год 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70</a:t>
                    </a:r>
                    <a:r>
                      <a:rPr lang="ru-RU" smtClean="0"/>
                      <a:t>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1.2943431429369398E-2"/>
                  <c:y val="-5.7471264367817149E-3"/>
                </c:manualLayout>
              </c:layout>
              <c:tx>
                <c:rich>
                  <a:bodyPr/>
                  <a:lstStyle/>
                  <a:p>
                    <a:r>
                      <a:rPr lang="en-US" smtClean="0"/>
                      <a:t>90</a:t>
                    </a:r>
                    <a:r>
                      <a:rPr lang="ru-RU" smtClean="0"/>
                      <a:t>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0067113333953893E-2"/>
                  <c:y val="-8.6209159199927589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95</a:t>
                    </a:r>
                    <a:r>
                      <a:rPr lang="ru-RU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2.0134339908777579E-2"/>
                  <c:y val="-2.5862068965517241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90</a:t>
                    </a:r>
                    <a:r>
                      <a:rPr lang="ru-RU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100</a:t>
                    </a:r>
                    <a:r>
                      <a:rPr lang="ru-RU" smtClean="0"/>
                      <a:t>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95</a:t>
                    </a:r>
                    <a:r>
                      <a:rPr lang="ru-RU" smtClean="0"/>
                      <a:t>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ru-RU" smtClean="0"/>
                      <a:t>5%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smtClean="0"/>
                      <a:t>95</a:t>
                    </a:r>
                    <a:r>
                      <a:rPr lang="ru-RU" smtClean="0"/>
                      <a:t>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1.2943431429369398E-2"/>
                  <c:y val="-2.8735632183908046E-3"/>
                </c:manualLayout>
              </c:layout>
              <c:tx>
                <c:rich>
                  <a:bodyPr/>
                  <a:lstStyle/>
                  <a:p>
                    <a:r>
                      <a:rPr lang="en-US" smtClean="0"/>
                      <a:t>90</a:t>
                    </a:r>
                    <a:r>
                      <a:rPr lang="ru-RU" smtClean="0"/>
                      <a:t>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/>
              <c:tx>
                <c:rich>
                  <a:bodyPr/>
                  <a:lstStyle/>
                  <a:p>
                    <a:r>
                      <a:rPr lang="en-US" smtClean="0"/>
                      <a:t>95</a:t>
                    </a:r>
                    <a:r>
                      <a:rPr lang="ru-RU" smtClean="0"/>
                      <a:t>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-4.3144771431232022E-3"/>
                  <c:y val="-1.1494252873563204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95</a:t>
                    </a:r>
                    <a:r>
                      <a:rPr lang="ru-RU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-1.2943431429369398E-2"/>
                  <c:y val="-5.7471264367816091E-3"/>
                </c:manualLayout>
              </c:layout>
              <c:tx>
                <c:rich>
                  <a:bodyPr/>
                  <a:lstStyle/>
                  <a:p>
                    <a:r>
                      <a:rPr lang="en-US" smtClean="0"/>
                      <a:t>90</a:t>
                    </a:r>
                    <a:r>
                      <a:rPr lang="ru-RU" smtClean="0"/>
                      <a:t>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gradFill rotWithShape="1">
                <a:gsLst>
                  <a:gs pos="0">
                    <a:schemeClr val="dk1">
                      <a:tint val="50000"/>
                      <a:satMod val="300000"/>
                    </a:schemeClr>
                  </a:gs>
                  <a:gs pos="35000">
                    <a:schemeClr val="dk1">
                      <a:tint val="37000"/>
                      <a:satMod val="300000"/>
                    </a:schemeClr>
                  </a:gs>
                  <a:gs pos="100000">
                    <a:schemeClr val="dk1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dk1">
                    <a:shade val="95000"/>
                    <a:satMod val="105000"/>
                  </a:scheme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образование_!$A$3:$A$18</c:f>
              <c:strCache>
                <c:ptCount val="12"/>
                <c:pt idx="0">
                  <c:v>Средняя посещаемость в квартал, всего</c:v>
                </c:pt>
                <c:pt idx="1">
                  <c:v>Объем реализации основной общеобразовательной программы дошкольного образования</c:v>
                </c:pt>
                <c:pt idx="2">
                  <c:v>Обеспеченность кадрами</c:v>
                </c:pt>
                <c:pt idx="3">
                  <c:v>Обеспеченноть учебно-методическим комплектом по реализуемой основной общеобразовательной программе дошкольного образования</c:v>
                </c:pt>
                <c:pt idx="4">
                  <c:v>Полнота пакета документов на ребенка, прошедшего обследование на ПМПК</c:v>
                </c:pt>
                <c:pt idx="5">
                  <c:v>Доля родителей (законных представителей), удовлетворенных качеством предоставления услуги</c:v>
                </c:pt>
                <c:pt idx="6">
                  <c:v>Наличие жалоб и замечаний</c:v>
                </c:pt>
                <c:pt idx="7">
                  <c:v>Доля родителей (законных представителей), получивших консультативную помощь</c:v>
                </c:pt>
                <c:pt idx="8">
                  <c:v>Доля родителей (законных представителей), удовлетворенных качеством предоставления услуги "психолого-педагогическое консультирование обучающихся, их родителей и педагогических работников"</c:v>
                </c:pt>
                <c:pt idx="9">
                  <c:v>Доля родителей (законных представителей), удовлетворенных качеством предоставления услуги "коррекционно-развивающая, компенсирующая и логопедическая помощь обучающимся"</c:v>
                </c:pt>
                <c:pt idx="10">
                  <c:v>Обеспечение деятельности ДОУ по оказанию консультативной помощи</c:v>
                </c:pt>
                <c:pt idx="11">
                  <c:v>Оценка выполнения муниципального задания по работе "Формирование финансовой (бухгалтерской) отчетности бюджетных и автономных учреждений"</c:v>
                </c:pt>
              </c:strCache>
            </c:strRef>
          </c:cat>
          <c:val>
            <c:numRef>
              <c:f>образование_!$C$3:$C$18</c:f>
              <c:numCache>
                <c:formatCode>General</c:formatCode>
                <c:ptCount val="12"/>
                <c:pt idx="0">
                  <c:v>70</c:v>
                </c:pt>
                <c:pt idx="1">
                  <c:v>90</c:v>
                </c:pt>
                <c:pt idx="2">
                  <c:v>95</c:v>
                </c:pt>
                <c:pt idx="3">
                  <c:v>90</c:v>
                </c:pt>
                <c:pt idx="4">
                  <c:v>100</c:v>
                </c:pt>
                <c:pt idx="5">
                  <c:v>95</c:v>
                </c:pt>
                <c:pt idx="6" formatCode="0">
                  <c:v>5</c:v>
                </c:pt>
                <c:pt idx="7">
                  <c:v>95</c:v>
                </c:pt>
                <c:pt idx="8">
                  <c:v>90</c:v>
                </c:pt>
                <c:pt idx="9">
                  <c:v>95</c:v>
                </c:pt>
                <c:pt idx="10" formatCode="0">
                  <c:v>95</c:v>
                </c:pt>
                <c:pt idx="11">
                  <c:v>90</c:v>
                </c:pt>
              </c:numCache>
            </c:numRef>
          </c:val>
        </c:ser>
        <c:ser>
          <c:idx val="0"/>
          <c:order val="2"/>
          <c:tx>
            <c:strRef>
              <c:f>образование_!$B$2</c:f>
              <c:strCache>
                <c:ptCount val="1"/>
                <c:pt idx="0">
                  <c:v>Единица измерения</c:v>
                </c:pt>
              </c:strCache>
            </c:strRef>
          </c:tx>
          <c:invertIfNegative val="0"/>
          <c:cat>
            <c:strRef>
              <c:f>образование_!$A$3:$A$18</c:f>
              <c:strCache>
                <c:ptCount val="12"/>
                <c:pt idx="0">
                  <c:v>Средняя посещаемость в квартал, всего</c:v>
                </c:pt>
                <c:pt idx="1">
                  <c:v>Объем реализации основной общеобразовательной программы дошкольного образования</c:v>
                </c:pt>
                <c:pt idx="2">
                  <c:v>Обеспеченность кадрами</c:v>
                </c:pt>
                <c:pt idx="3">
                  <c:v>Обеспеченноть учебно-методическим комплектом по реализуемой основной общеобразовательной программе дошкольного образования</c:v>
                </c:pt>
                <c:pt idx="4">
                  <c:v>Полнота пакета документов на ребенка, прошедшего обследование на ПМПК</c:v>
                </c:pt>
                <c:pt idx="5">
                  <c:v>Доля родителей (законных представителей), удовлетворенных качеством предоставления услуги</c:v>
                </c:pt>
                <c:pt idx="6">
                  <c:v>Наличие жалоб и замечаний</c:v>
                </c:pt>
                <c:pt idx="7">
                  <c:v>Доля родителей (законных представителей), получивших консультативную помощь</c:v>
                </c:pt>
                <c:pt idx="8">
                  <c:v>Доля родителей (законных представителей), удовлетворенных качеством предоставления услуги "психолого-педагогическое консультирование обучающихся, их родителей и педагогических работников"</c:v>
                </c:pt>
                <c:pt idx="9">
                  <c:v>Доля родителей (законных представителей), удовлетворенных качеством предоставления услуги "коррекционно-развивающая, компенсирующая и логопедическая помощь обучающимся"</c:v>
                </c:pt>
                <c:pt idx="10">
                  <c:v>Обеспечение деятельности ДОУ по оказанию консультативной помощи</c:v>
                </c:pt>
                <c:pt idx="11">
                  <c:v>Оценка выполнения муниципального задания по работе "Формирование финансовой (бухгалтерской) отчетности бюджетных и автономных учреждений"</c:v>
                </c:pt>
              </c:strCache>
            </c:strRef>
          </c:cat>
          <c:val>
            <c:numRef>
              <c:f>образование_!$B$3:$B$18</c:f>
            </c:numRef>
          </c:val>
        </c:ser>
        <c:ser>
          <c:idx val="2"/>
          <c:order val="3"/>
          <c:tx>
            <c:strRef>
              <c:f>образование_!$D$2</c:f>
              <c:strCache>
                <c:ptCount val="1"/>
                <c:pt idx="0">
                  <c:v>Фактическое значение за отчетный период/ отчетный финансовый год</c:v>
                </c:pt>
              </c:strCache>
            </c:strRef>
          </c:tx>
          <c:invertIfNegative val="0"/>
          <c:cat>
            <c:strRef>
              <c:f>образование_!$A$3:$A$18</c:f>
              <c:strCache>
                <c:ptCount val="12"/>
                <c:pt idx="0">
                  <c:v>Средняя посещаемость в квартал, всего</c:v>
                </c:pt>
                <c:pt idx="1">
                  <c:v>Объем реализации основной общеобразовательной программы дошкольного образования</c:v>
                </c:pt>
                <c:pt idx="2">
                  <c:v>Обеспеченность кадрами</c:v>
                </c:pt>
                <c:pt idx="3">
                  <c:v>Обеспеченноть учебно-методическим комплектом по реализуемой основной общеобразовательной программе дошкольного образования</c:v>
                </c:pt>
                <c:pt idx="4">
                  <c:v>Полнота пакета документов на ребенка, прошедшего обследование на ПМПК</c:v>
                </c:pt>
                <c:pt idx="5">
                  <c:v>Доля родителей (законных представителей), удовлетворенных качеством предоставления услуги</c:v>
                </c:pt>
                <c:pt idx="6">
                  <c:v>Наличие жалоб и замечаний</c:v>
                </c:pt>
                <c:pt idx="7">
                  <c:v>Доля родителей (законных представителей), получивших консультативную помощь</c:v>
                </c:pt>
                <c:pt idx="8">
                  <c:v>Доля родителей (законных представителей), удовлетворенных качеством предоставления услуги "психолого-педагогическое консультирование обучающихся, их родителей и педагогических работников"</c:v>
                </c:pt>
                <c:pt idx="9">
                  <c:v>Доля родителей (законных представителей), удовлетворенных качеством предоставления услуги "коррекционно-развивающая, компенсирующая и логопедическая помощь обучающимся"</c:v>
                </c:pt>
                <c:pt idx="10">
                  <c:v>Обеспечение деятельности ДОУ по оказанию консультативной помощи</c:v>
                </c:pt>
                <c:pt idx="11">
                  <c:v>Оценка выполнения муниципального задания по работе "Формирование финансовой (бухгалтерской) отчетности бюджетных и автономных учреждений"</c:v>
                </c:pt>
              </c:strCache>
            </c:strRef>
          </c:cat>
          <c:val>
            <c:numRef>
              <c:f>образование_!$D$3:$D$18</c:f>
            </c:numRef>
          </c:val>
        </c:ser>
        <c:ser>
          <c:idx val="3"/>
          <c:order val="4"/>
          <c:tx>
            <c:strRef>
              <c:f>образование_!$E$2</c:f>
              <c:strCache>
                <c:ptCount val="1"/>
                <c:pt idx="0">
                  <c:v>Источник(и) информации о фактическом значении показателя</c:v>
                </c:pt>
              </c:strCache>
            </c:strRef>
          </c:tx>
          <c:invertIfNegative val="0"/>
          <c:cat>
            <c:strRef>
              <c:f>образование_!$A$3:$A$18</c:f>
              <c:strCache>
                <c:ptCount val="12"/>
                <c:pt idx="0">
                  <c:v>Средняя посещаемость в квартал, всего</c:v>
                </c:pt>
                <c:pt idx="1">
                  <c:v>Объем реализации основной общеобразовательной программы дошкольного образования</c:v>
                </c:pt>
                <c:pt idx="2">
                  <c:v>Обеспеченность кадрами</c:v>
                </c:pt>
                <c:pt idx="3">
                  <c:v>Обеспеченноть учебно-методическим комплектом по реализуемой основной общеобразовательной программе дошкольного образования</c:v>
                </c:pt>
                <c:pt idx="4">
                  <c:v>Полнота пакета документов на ребенка, прошедшего обследование на ПМПК</c:v>
                </c:pt>
                <c:pt idx="5">
                  <c:v>Доля родителей (законных представителей), удовлетворенных качеством предоставления услуги</c:v>
                </c:pt>
                <c:pt idx="6">
                  <c:v>Наличие жалоб и замечаний</c:v>
                </c:pt>
                <c:pt idx="7">
                  <c:v>Доля родителей (законных представителей), получивших консультативную помощь</c:v>
                </c:pt>
                <c:pt idx="8">
                  <c:v>Доля родителей (законных представителей), удовлетворенных качеством предоставления услуги "психолого-педагогическое консультирование обучающихся, их родителей и педагогических работников"</c:v>
                </c:pt>
                <c:pt idx="9">
                  <c:v>Доля родителей (законных представителей), удовлетворенных качеством предоставления услуги "коррекционно-развивающая, компенсирующая и логопедическая помощь обучающимся"</c:v>
                </c:pt>
                <c:pt idx="10">
                  <c:v>Обеспечение деятельности ДОУ по оказанию консультативной помощи</c:v>
                </c:pt>
                <c:pt idx="11">
                  <c:v>Оценка выполнения муниципального задания по работе "Формирование финансовой (бухгалтерской) отчетности бюджетных и автономных учреждений"</c:v>
                </c:pt>
              </c:strCache>
            </c:strRef>
          </c:cat>
          <c:val>
            <c:numRef>
              <c:f>образование_!$E$3:$E$18</c:f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69802368"/>
        <c:axId val="170914176"/>
        <c:axId val="0"/>
      </c:bar3DChart>
      <c:catAx>
        <c:axId val="169802368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600"/>
            </a:pPr>
            <a:endParaRPr lang="ru-RU"/>
          </a:p>
        </c:txPr>
        <c:crossAx val="170914176"/>
        <c:crosses val="autoZero"/>
        <c:auto val="1"/>
        <c:lblAlgn val="ctr"/>
        <c:lblOffset val="100"/>
        <c:noMultiLvlLbl val="0"/>
      </c:catAx>
      <c:valAx>
        <c:axId val="170914176"/>
        <c:scaling>
          <c:orientation val="minMax"/>
          <c:min val="0"/>
        </c:scaling>
        <c:delete val="1"/>
        <c:axPos val="b"/>
        <c:numFmt formatCode="General" sourceLinked="1"/>
        <c:majorTickMark val="out"/>
        <c:minorTickMark val="none"/>
        <c:tickLblPos val="nextTo"/>
        <c:crossAx val="169802368"/>
        <c:crosses val="autoZero"/>
        <c:crossBetween val="between"/>
        <c:majorUnit val="50"/>
        <c:minorUnit val="10"/>
      </c:valAx>
      <c:spPr>
        <a:noFill/>
      </c:spPr>
    </c:plotArea>
    <c:legend>
      <c:legendPos val="r"/>
      <c:layout>
        <c:manualLayout>
          <c:xMode val="edge"/>
          <c:yMode val="edge"/>
          <c:x val="0.86042553201126881"/>
          <c:y val="0.20330821793827494"/>
          <c:w val="0.12681527945468632"/>
          <c:h val="0.62786632274413978"/>
        </c:manualLayout>
      </c:layout>
      <c:overlay val="0"/>
      <c:txPr>
        <a:bodyPr/>
        <a:lstStyle/>
        <a:p>
          <a:pPr>
            <a:defRPr sz="800"/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rgbClr val="FFFF99"/>
              </a:solidFill>
            </c:spPr>
          </c:dPt>
          <c:dPt>
            <c:idx val="1"/>
            <c:bubble3D val="0"/>
            <c:explosion val="47"/>
            <c:spPr>
              <a:solidFill>
                <a:srgbClr val="FF9933"/>
              </a:solidFill>
            </c:spPr>
          </c:dPt>
          <c:dPt>
            <c:idx val="2"/>
            <c:bubble3D val="0"/>
            <c:spPr>
              <a:solidFill>
                <a:srgbClr val="C00000"/>
              </a:solidFill>
            </c:spPr>
          </c:dPt>
          <c:dPt>
            <c:idx val="3"/>
            <c:bubble3D val="0"/>
            <c:spPr>
              <a:solidFill>
                <a:srgbClr val="6600FF"/>
              </a:solidFill>
            </c:spPr>
          </c:dPt>
          <c:dPt>
            <c:idx val="5"/>
            <c:bubble3D val="0"/>
            <c:spPr>
              <a:solidFill>
                <a:srgbClr val="00CCFF"/>
              </a:solidFill>
            </c:spPr>
          </c:dPt>
          <c:dPt>
            <c:idx val="6"/>
            <c:bubble3D val="0"/>
            <c:spPr>
              <a:solidFill>
                <a:srgbClr val="009999"/>
              </a:solidFill>
            </c:spPr>
          </c:dPt>
          <c:dPt>
            <c:idx val="7"/>
            <c:bubble3D val="0"/>
            <c:spPr>
              <a:solidFill>
                <a:srgbClr val="006666"/>
              </a:solidFill>
            </c:spPr>
          </c:dPt>
          <c:dPt>
            <c:idx val="8"/>
            <c:bubble3D val="0"/>
            <c:spPr>
              <a:solidFill>
                <a:schemeClr val="bg1">
                  <a:lumMod val="65000"/>
                </a:schemeClr>
              </a:solidFill>
            </c:spPr>
          </c:dPt>
          <c:cat>
            <c:strRef>
              <c:f>Лист1!$A$3:$A$11</c:f>
              <c:strCache>
                <c:ptCount val="9"/>
                <c:pt idx="0">
                  <c:v>УДО</c:v>
                </c:pt>
                <c:pt idx="1">
                  <c:v>УО</c:v>
                </c:pt>
                <c:pt idx="2">
                  <c:v>УК</c:v>
                </c:pt>
                <c:pt idx="3">
                  <c:v>УС</c:v>
                </c:pt>
                <c:pt idx="4">
                  <c:v>АРХИТЕКТУРА</c:v>
                </c:pt>
                <c:pt idx="5">
                  <c:v>КЖП</c:v>
                </c:pt>
                <c:pt idx="6">
                  <c:v>ПРЕДПРИНИМАТЕЛЬСТВО</c:v>
                </c:pt>
                <c:pt idx="7">
                  <c:v>мун. архив</c:v>
                </c:pt>
                <c:pt idx="8">
                  <c:v>Панорама</c:v>
                </c:pt>
              </c:strCache>
            </c:strRef>
          </c:cat>
          <c:val>
            <c:numRef>
              <c:f>Лист1!$B$3:$B$11</c:f>
              <c:numCache>
                <c:formatCode>0%</c:formatCode>
                <c:ptCount val="9"/>
                <c:pt idx="0">
                  <c:v>0.45180722891566266</c:v>
                </c:pt>
                <c:pt idx="1">
                  <c:v>0.34337349397590361</c:v>
                </c:pt>
                <c:pt idx="2">
                  <c:v>0.13253012048192772</c:v>
                </c:pt>
                <c:pt idx="3">
                  <c:v>0.03</c:v>
                </c:pt>
                <c:pt idx="4">
                  <c:v>1.2048192771084338E-2</c:v>
                </c:pt>
                <c:pt idx="5">
                  <c:v>6.024096385542169E-3</c:v>
                </c:pt>
                <c:pt idx="6">
                  <c:v>6.024096385542169E-3</c:v>
                </c:pt>
                <c:pt idx="7">
                  <c:v>6.024096385542169E-3</c:v>
                </c:pt>
                <c:pt idx="8">
                  <c:v>6.024096385542169E-3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  <c:spPr>
        <a:solidFill>
          <a:srgbClr val="FF9900"/>
        </a:solidFill>
      </c:spPr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0.10824112434402547"/>
          <c:w val="1"/>
          <c:h val="0.78351775131194901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уо!$B$2</c:f>
              <c:strCache>
                <c:ptCount val="1"/>
                <c:pt idx="0">
                  <c:v>2016</c:v>
                </c:pt>
              </c:strCache>
            </c:strRef>
          </c:tx>
          <c:spPr>
            <a:solidFill>
              <a:srgbClr val="FF9900"/>
            </a:solidFill>
          </c:spPr>
          <c:invertIfNegative val="0"/>
          <c:dLbls>
            <c:dLbl>
              <c:idx val="0"/>
              <c:layout>
                <c:manualLayout>
                  <c:x val="-3.5118345578466839E-2"/>
                  <c:y val="2.95203066392796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1075383614724935E-3"/>
                  <c:y val="-6.80353964747640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2.5957038036258099E-2"/>
                  <c:y val="-1.9680204426186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6.1075383614724935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1.2215076722944987E-2"/>
                  <c:y val="-7.7481119788135625E-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delete val="1"/>
            </c:dLbl>
            <c:dLbl>
              <c:idx val="9"/>
              <c:layout>
                <c:manualLayout>
                  <c:x val="7.6344229518406177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gradFill rotWithShape="1">
                <a:gsLst>
                  <a:gs pos="0">
                    <a:schemeClr val="accent6">
                      <a:shade val="51000"/>
                      <a:satMod val="130000"/>
                    </a:schemeClr>
                  </a:gs>
                  <a:gs pos="80000">
                    <a:schemeClr val="accent6">
                      <a:shade val="93000"/>
                      <a:satMod val="130000"/>
                    </a:schemeClr>
                  </a:gs>
                  <a:gs pos="100000">
                    <a:schemeClr val="accent6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txPr>
              <a:bodyPr/>
              <a:lstStyle/>
              <a:p>
                <a: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уо!$A$3:$A$15</c:f>
              <c:strCache>
                <c:ptCount val="13"/>
                <c:pt idx="0">
                  <c:v>Реализация общеобразовательных программ начального общего образования (очная форма)</c:v>
                </c:pt>
                <c:pt idx="1">
                  <c:v>Реализация общеобразовательных программ основного общего образования (очная форма)</c:v>
                </c:pt>
                <c:pt idx="2">
                  <c:v>Реализация общеобразовательных программ среднего общего образования (очная форма)</c:v>
                </c:pt>
                <c:pt idx="3">
                  <c:v>Реализация общеобразовательных программ основного общего образования (заочная форма)</c:v>
                </c:pt>
                <c:pt idx="4">
                  <c:v>Реализация общеобразовательных программ среднего общего образования (заочная форма)</c:v>
                </c:pt>
                <c:pt idx="5">
                  <c:v>Реализация дополнительных общеобразовательных общеразвивающих программ 
очно-заочная форма</c:v>
                </c:pt>
                <c:pt idx="6">
                  <c:v>Реализация адаптированных основных общеобразовательных программ для детей с умственной отсталостью (очная форма)</c:v>
                </c:pt>
                <c:pt idx="7">
                  <c:v>Реализация адаптированных основных общеобразовательных программ начального общего образования
(очная форма)</c:v>
                </c:pt>
                <c:pt idx="8">
                  <c:v>Психолого-педагогическое консультирование обучающихся, их родителей (законных представителей) и педагогических работников </c:v>
                </c:pt>
                <c:pt idx="9">
                  <c:v>Реализация общеобразовательных программ начального общего образования (очно-заочная форма)</c:v>
                </c:pt>
                <c:pt idx="10">
                  <c:v>Предоставление консультационных и методических услуг </c:v>
                </c:pt>
                <c:pt idx="11">
                  <c:v>Административное обеспечение деятельности организации </c:v>
                </c:pt>
                <c:pt idx="12">
                  <c:v>Организация отдыха детей и молодежи</c:v>
                </c:pt>
              </c:strCache>
            </c:strRef>
          </c:cat>
          <c:val>
            <c:numRef>
              <c:f>уо!$B$3:$B$15</c:f>
              <c:numCache>
                <c:formatCode>#,##0</c:formatCode>
                <c:ptCount val="13"/>
                <c:pt idx="0">
                  <c:v>12306</c:v>
                </c:pt>
                <c:pt idx="1">
                  <c:v>13714</c:v>
                </c:pt>
                <c:pt idx="2">
                  <c:v>2471</c:v>
                </c:pt>
                <c:pt idx="3">
                  <c:v>55</c:v>
                </c:pt>
                <c:pt idx="4">
                  <c:v>84</c:v>
                </c:pt>
                <c:pt idx="5">
                  <c:v>0</c:v>
                </c:pt>
                <c:pt idx="9">
                  <c:v>1</c:v>
                </c:pt>
                <c:pt idx="10">
                  <c:v>495</c:v>
                </c:pt>
                <c:pt idx="11">
                  <c:v>240</c:v>
                </c:pt>
              </c:numCache>
            </c:numRef>
          </c:val>
        </c:ser>
        <c:ser>
          <c:idx val="1"/>
          <c:order val="1"/>
          <c:tx>
            <c:strRef>
              <c:f>уо!$C$2</c:f>
              <c:strCache>
                <c:ptCount val="1"/>
                <c:pt idx="0">
                  <c:v>2017</c:v>
                </c:pt>
              </c:strCache>
            </c:strRef>
          </c:tx>
          <c:spPr>
            <a:pattFill prst="dkUpDiag">
              <a:fgClr>
                <a:schemeClr val="tx1"/>
              </a:fgClr>
              <a:bgClr>
                <a:schemeClr val="bg1"/>
              </a:bgClr>
            </a:pattFill>
          </c:spPr>
          <c:invertIfNegative val="0"/>
          <c:dLbls>
            <c:dLbl>
              <c:idx val="1"/>
              <c:layout>
                <c:manualLayout>
                  <c:x val="1.2215076722944987E-2"/>
                  <c:y val="9.84010221309322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delete val="1"/>
            </c:dLbl>
            <c:spPr>
              <a:solidFill>
                <a:schemeClr val="lt1"/>
              </a:solidFill>
              <a:ln w="25400" cap="flat" cmpd="sng" algn="ctr">
                <a:solidFill>
                  <a:schemeClr val="dk1"/>
                </a:solidFill>
                <a:prstDash val="solid"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уо!$A$3:$A$15</c:f>
              <c:strCache>
                <c:ptCount val="13"/>
                <c:pt idx="0">
                  <c:v>Реализация общеобразовательных программ начального общего образования (очная форма)</c:v>
                </c:pt>
                <c:pt idx="1">
                  <c:v>Реализация общеобразовательных программ основного общего образования (очная форма)</c:v>
                </c:pt>
                <c:pt idx="2">
                  <c:v>Реализация общеобразовательных программ среднего общего образования (очная форма)</c:v>
                </c:pt>
                <c:pt idx="3">
                  <c:v>Реализация общеобразовательных программ основного общего образования (заочная форма)</c:v>
                </c:pt>
                <c:pt idx="4">
                  <c:v>Реализация общеобразовательных программ среднего общего образования (заочная форма)</c:v>
                </c:pt>
                <c:pt idx="5">
                  <c:v>Реализация дополнительных общеобразовательных общеразвивающих программ 
очно-заочная форма</c:v>
                </c:pt>
                <c:pt idx="6">
                  <c:v>Реализация адаптированных основных общеобразовательных программ для детей с умственной отсталостью (очная форма)</c:v>
                </c:pt>
                <c:pt idx="7">
                  <c:v>Реализация адаптированных основных общеобразовательных программ начального общего образования
(очная форма)</c:v>
                </c:pt>
                <c:pt idx="8">
                  <c:v>Психолого-педагогическое консультирование обучающихся, их родителей (законных представителей) и педагогических работников </c:v>
                </c:pt>
                <c:pt idx="9">
                  <c:v>Реализация общеобразовательных программ начального общего образования (очно-заочная форма)</c:v>
                </c:pt>
                <c:pt idx="10">
                  <c:v>Предоставление консультационных и методических услуг </c:v>
                </c:pt>
                <c:pt idx="11">
                  <c:v>Административное обеспечение деятельности организации </c:v>
                </c:pt>
                <c:pt idx="12">
                  <c:v>Организация отдыха детей и молодежи</c:v>
                </c:pt>
              </c:strCache>
            </c:strRef>
          </c:cat>
          <c:val>
            <c:numRef>
              <c:f>уо!$C$3:$C$15</c:f>
              <c:numCache>
                <c:formatCode>#,##0</c:formatCode>
                <c:ptCount val="13"/>
                <c:pt idx="0">
                  <c:v>12628</c:v>
                </c:pt>
                <c:pt idx="1">
                  <c:v>13871</c:v>
                </c:pt>
                <c:pt idx="2">
                  <c:v>2526</c:v>
                </c:pt>
                <c:pt idx="3">
                  <c:v>67</c:v>
                </c:pt>
                <c:pt idx="4">
                  <c:v>94</c:v>
                </c:pt>
                <c:pt idx="5">
                  <c:v>0</c:v>
                </c:pt>
                <c:pt idx="6">
                  <c:v>108</c:v>
                </c:pt>
                <c:pt idx="7">
                  <c:v>23</c:v>
                </c:pt>
                <c:pt idx="8">
                  <c:v>1450</c:v>
                </c:pt>
                <c:pt idx="12">
                  <c:v>9200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72579456"/>
        <c:axId val="172601728"/>
        <c:axId val="0"/>
      </c:bar3DChart>
      <c:catAx>
        <c:axId val="172579456"/>
        <c:scaling>
          <c:orientation val="minMax"/>
        </c:scaling>
        <c:delete val="1"/>
        <c:axPos val="b"/>
        <c:majorTickMark val="out"/>
        <c:minorTickMark val="none"/>
        <c:tickLblPos val="nextTo"/>
        <c:crossAx val="172601728"/>
        <c:crosses val="autoZero"/>
        <c:auto val="1"/>
        <c:lblAlgn val="ctr"/>
        <c:lblOffset val="100"/>
        <c:noMultiLvlLbl val="0"/>
      </c:catAx>
      <c:valAx>
        <c:axId val="172601728"/>
        <c:scaling>
          <c:orientation val="minMax"/>
          <c:min val="0"/>
        </c:scaling>
        <c:delete val="1"/>
        <c:axPos val="l"/>
        <c:numFmt formatCode="#,##0" sourceLinked="1"/>
        <c:majorTickMark val="out"/>
        <c:minorTickMark val="none"/>
        <c:tickLblPos val="nextTo"/>
        <c:crossAx val="172579456"/>
        <c:crosses val="autoZero"/>
        <c:crossBetween val="between"/>
        <c:majorUnit val="5000"/>
      </c:valAx>
    </c:plotArea>
    <c:plotVisOnly val="1"/>
    <c:dispBlanksAs val="gap"/>
    <c:showDLblsOverMax val="0"/>
  </c:chart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  <c:spPr>
        <a:solidFill>
          <a:schemeClr val="accent6">
            <a:lumMod val="75000"/>
          </a:schemeClr>
        </a:solidFill>
        <a:ln>
          <a:noFill/>
        </a:ln>
      </c:spPr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8788058527230648E-3"/>
          <c:y val="3.3329003187249948E-2"/>
          <c:w val="0.99512119414727684"/>
          <c:h val="0.91378941581080675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уо!$H$2</c:f>
              <c:strCache>
                <c:ptCount val="1"/>
                <c:pt idx="0">
                  <c:v>2016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</c:spPr>
          <c:invertIfNegative val="0"/>
          <c:dLbls>
            <c:spPr>
              <a:gradFill rotWithShape="1">
                <a:gsLst>
                  <a:gs pos="0">
                    <a:schemeClr val="accent6">
                      <a:shade val="51000"/>
                      <a:satMod val="130000"/>
                    </a:schemeClr>
                  </a:gs>
                  <a:gs pos="80000">
                    <a:schemeClr val="accent6">
                      <a:shade val="93000"/>
                      <a:satMod val="130000"/>
                    </a:schemeClr>
                  </a:gs>
                  <a:gs pos="100000">
                    <a:schemeClr val="accent6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txPr>
              <a:bodyPr/>
              <a:lstStyle/>
              <a:p>
                <a: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уо!$G$3:$G$15</c:f>
              <c:strCache>
                <c:ptCount val="13"/>
                <c:pt idx="0">
                  <c:v>Реализация общеобразовательных программ начального общего образования (очная форма)</c:v>
                </c:pt>
                <c:pt idx="1">
                  <c:v>Реализация общеобразовательных программ основного общего образования (очная форма)</c:v>
                </c:pt>
                <c:pt idx="2">
                  <c:v>Реализация общеобразовательных программ среднего общего образования (очная форма)</c:v>
                </c:pt>
                <c:pt idx="3">
                  <c:v>Реализация общеобразовательных программ основного общего образования (заочная форма)</c:v>
                </c:pt>
                <c:pt idx="4">
                  <c:v>Реализация общеобразовательных программ среднего общего образования (заочная форма)</c:v>
                </c:pt>
                <c:pt idx="5">
                  <c:v>Реализация дополнительных общеобразовательных общеразвивающих программ 
очно-заочная форма</c:v>
                </c:pt>
                <c:pt idx="6">
                  <c:v>Реализация адаптированных основных общеобразовательных программ для детей с умственной отсталостью (очная форма)</c:v>
                </c:pt>
                <c:pt idx="7">
                  <c:v>Реализация адаптированных основных общеобразовательных программ начального общего образования
(очная форма)</c:v>
                </c:pt>
                <c:pt idx="8">
                  <c:v>Психолого-педагогическое консультирование обучающихся, их родителей (законных представителей) и педагогических работников </c:v>
                </c:pt>
                <c:pt idx="9">
                  <c:v>Реализация общеобразовательных программ начального общего образования (очно-заочная форма)</c:v>
                </c:pt>
                <c:pt idx="10">
                  <c:v>Предоставление консультационных и методических услуг </c:v>
                </c:pt>
                <c:pt idx="11">
                  <c:v>Административное обеспечение деятельности организации </c:v>
                </c:pt>
                <c:pt idx="12">
                  <c:v>Организация отдыха детей и молодежи</c:v>
                </c:pt>
              </c:strCache>
            </c:strRef>
          </c:cat>
          <c:val>
            <c:numRef>
              <c:f>уо!$H$3:$H$15</c:f>
              <c:numCache>
                <c:formatCode>#,##0</c:formatCode>
                <c:ptCount val="13"/>
                <c:pt idx="0">
                  <c:v>710.81493</c:v>
                </c:pt>
                <c:pt idx="1">
                  <c:v>792.14332999999999</c:v>
                </c:pt>
                <c:pt idx="2">
                  <c:v>142.72905</c:v>
                </c:pt>
                <c:pt idx="3">
                  <c:v>3.1768900000000002</c:v>
                </c:pt>
                <c:pt idx="4">
                  <c:v>4.8519800000000002</c:v>
                </c:pt>
                <c:pt idx="5">
                  <c:v>184.63300000000001</c:v>
                </c:pt>
                <c:pt idx="9" formatCode="#,##0.0">
                  <c:v>5.7759999999999999E-2</c:v>
                </c:pt>
                <c:pt idx="10">
                  <c:v>16.144200000000001</c:v>
                </c:pt>
                <c:pt idx="11">
                  <c:v>6.9026100000000001</c:v>
                </c:pt>
              </c:numCache>
            </c:numRef>
          </c:val>
        </c:ser>
        <c:ser>
          <c:idx val="1"/>
          <c:order val="1"/>
          <c:tx>
            <c:strRef>
              <c:f>уо!$I$2</c:f>
              <c:strCache>
                <c:ptCount val="1"/>
                <c:pt idx="0">
                  <c:v>2017</c:v>
                </c:pt>
              </c:strCache>
            </c:strRef>
          </c:tx>
          <c:spPr>
            <a:pattFill prst="dkUpDiag">
              <a:fgClr>
                <a:schemeClr val="tx1"/>
              </a:fgClr>
              <a:bgClr>
                <a:schemeClr val="bg1"/>
              </a:bgClr>
            </a:pattFill>
          </c:spPr>
          <c:invertIfNegative val="0"/>
          <c:dLbls>
            <c:dLbl>
              <c:idx val="0"/>
              <c:layout>
                <c:manualLayout>
                  <c:x val="8.7222109728847981E-3"/>
                  <c:y val="2.3162460035637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1629614630513064E-2"/>
                  <c:y val="6.94873801069120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4537018288141331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1.4537018288141383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solidFill>
                <a:schemeClr val="lt1"/>
              </a:solidFill>
              <a:ln w="25400" cap="flat" cmpd="sng" algn="ctr">
                <a:solidFill>
                  <a:schemeClr val="dk1"/>
                </a:solidFill>
                <a:prstDash val="solid"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уо!$G$3:$G$15</c:f>
              <c:strCache>
                <c:ptCount val="13"/>
                <c:pt idx="0">
                  <c:v>Реализация общеобразовательных программ начального общего образования (очная форма)</c:v>
                </c:pt>
                <c:pt idx="1">
                  <c:v>Реализация общеобразовательных программ основного общего образования (очная форма)</c:v>
                </c:pt>
                <c:pt idx="2">
                  <c:v>Реализация общеобразовательных программ среднего общего образования (очная форма)</c:v>
                </c:pt>
                <c:pt idx="3">
                  <c:v>Реализация общеобразовательных программ основного общего образования (заочная форма)</c:v>
                </c:pt>
                <c:pt idx="4">
                  <c:v>Реализация общеобразовательных программ среднего общего образования (заочная форма)</c:v>
                </c:pt>
                <c:pt idx="5">
                  <c:v>Реализация дополнительных общеобразовательных общеразвивающих программ 
очно-заочная форма</c:v>
                </c:pt>
                <c:pt idx="6">
                  <c:v>Реализация адаптированных основных общеобразовательных программ для детей с умственной отсталостью (очная форма)</c:v>
                </c:pt>
                <c:pt idx="7">
                  <c:v>Реализация адаптированных основных общеобразовательных программ начального общего образования
(очная форма)</c:v>
                </c:pt>
                <c:pt idx="8">
                  <c:v>Психолого-педагогическое консультирование обучающихся, их родителей (законных представителей) и педагогических работников </c:v>
                </c:pt>
                <c:pt idx="9">
                  <c:v>Реализация общеобразовательных программ начального общего образования (очно-заочная форма)</c:v>
                </c:pt>
                <c:pt idx="10">
                  <c:v>Предоставление консультационных и методических услуг </c:v>
                </c:pt>
                <c:pt idx="11">
                  <c:v>Административное обеспечение деятельности организации </c:v>
                </c:pt>
                <c:pt idx="12">
                  <c:v>Организация отдыха детей и молодежи</c:v>
                </c:pt>
              </c:strCache>
            </c:strRef>
          </c:cat>
          <c:val>
            <c:numRef>
              <c:f>уо!$I$3:$I$15</c:f>
              <c:numCache>
                <c:formatCode>#,##0</c:formatCode>
                <c:ptCount val="13"/>
                <c:pt idx="0">
                  <c:v>720.5367</c:v>
                </c:pt>
                <c:pt idx="1">
                  <c:v>791.44758000000002</c:v>
                </c:pt>
                <c:pt idx="2">
                  <c:v>144.13015999999999</c:v>
                </c:pt>
                <c:pt idx="3">
                  <c:v>3.8229299999999999</c:v>
                </c:pt>
                <c:pt idx="4">
                  <c:v>5.3635099999999998</c:v>
                </c:pt>
                <c:pt idx="5">
                  <c:v>174.36211</c:v>
                </c:pt>
                <c:pt idx="6">
                  <c:v>6.1623400000000004</c:v>
                </c:pt>
                <c:pt idx="7">
                  <c:v>1.3123499999999999</c:v>
                </c:pt>
                <c:pt idx="8">
                  <c:v>6.6184599999999998</c:v>
                </c:pt>
                <c:pt idx="12">
                  <c:v>3.4608500000000002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72492288"/>
        <c:axId val="172493824"/>
        <c:axId val="0"/>
      </c:bar3DChart>
      <c:catAx>
        <c:axId val="172492288"/>
        <c:scaling>
          <c:orientation val="minMax"/>
        </c:scaling>
        <c:delete val="1"/>
        <c:axPos val="b"/>
        <c:majorTickMark val="out"/>
        <c:minorTickMark val="none"/>
        <c:tickLblPos val="nextTo"/>
        <c:crossAx val="172493824"/>
        <c:crosses val="autoZero"/>
        <c:auto val="1"/>
        <c:lblAlgn val="ctr"/>
        <c:lblOffset val="100"/>
        <c:noMultiLvlLbl val="0"/>
      </c:catAx>
      <c:valAx>
        <c:axId val="172493824"/>
        <c:scaling>
          <c:orientation val="minMax"/>
          <c:min val="0"/>
        </c:scaling>
        <c:delete val="1"/>
        <c:axPos val="l"/>
        <c:numFmt formatCode="#,##0" sourceLinked="1"/>
        <c:majorTickMark val="out"/>
        <c:minorTickMark val="none"/>
        <c:tickLblPos val="nextTo"/>
        <c:crossAx val="172492288"/>
        <c:crosses val="autoZero"/>
        <c:crossBetween val="between"/>
        <c:majorUnit val="500"/>
      </c:valAx>
    </c:plotArea>
    <c:plotVisOnly val="1"/>
    <c:dispBlanksAs val="gap"/>
    <c:showDLblsOverMax val="0"/>
  </c:chart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  <c:spPr>
        <a:solidFill>
          <a:schemeClr val="accent6">
            <a:lumMod val="40000"/>
            <a:lumOff val="60000"/>
          </a:schemeClr>
        </a:solidFill>
      </c:spPr>
    </c:floor>
    <c:sideWall>
      <c:thickness val="0"/>
      <c:spPr>
        <a:solidFill>
          <a:schemeClr val="accent6">
            <a:lumMod val="40000"/>
            <a:lumOff val="60000"/>
          </a:schemeClr>
        </a:solidFill>
      </c:spPr>
    </c:sideWall>
    <c:backWall>
      <c:thickness val="0"/>
      <c:spPr>
        <a:solidFill>
          <a:schemeClr val="accent6">
            <a:lumMod val="40000"/>
            <a:lumOff val="60000"/>
          </a:schemeClr>
        </a:solidFill>
      </c:spPr>
    </c:backWall>
    <c:plotArea>
      <c:layout>
        <c:manualLayout>
          <c:layoutTarget val="inner"/>
          <c:xMode val="edge"/>
          <c:yMode val="edge"/>
          <c:x val="0.30900592358004991"/>
          <c:y val="0"/>
          <c:w val="0.48263387401399843"/>
          <c:h val="0.99983263687994328"/>
        </c:manualLayout>
      </c:layout>
      <c:bar3DChart>
        <c:barDir val="bar"/>
        <c:grouping val="clustered"/>
        <c:varyColors val="0"/>
        <c:ser>
          <c:idx val="2"/>
          <c:order val="0"/>
          <c:tx>
            <c:strRef>
              <c:f>'образование_ (2)'!$D$26</c:f>
              <c:strCache>
                <c:ptCount val="1"/>
                <c:pt idx="0">
                  <c:v>Фактическое значение за отчетный период/ отчетный финансовый год</c:v>
                </c:pt>
              </c:strCache>
            </c:strRef>
          </c:tx>
          <c:spPr>
            <a:pattFill prst="openDmnd">
              <a:fgClr>
                <a:schemeClr val="tx1"/>
              </a:fgClr>
              <a:bgClr>
                <a:schemeClr val="bg1"/>
              </a:bgClr>
            </a:pattFill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89,1</a:t>
                    </a:r>
                    <a:r>
                      <a:rPr lang="ru-RU" smtClean="0"/>
                      <a:t>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99,8</a:t>
                    </a:r>
                    <a:r>
                      <a:rPr lang="ru-RU" smtClean="0"/>
                      <a:t>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99,8</a:t>
                    </a:r>
                    <a:r>
                      <a:rPr lang="ru-RU" smtClean="0"/>
                      <a:t>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99,3</a:t>
                    </a:r>
                    <a:r>
                      <a:rPr lang="ru-RU" smtClean="0"/>
                      <a:t>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99,9</a:t>
                    </a:r>
                    <a:r>
                      <a:rPr lang="ru-RU" smtClean="0"/>
                      <a:t>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99,7</a:t>
                    </a:r>
                    <a:r>
                      <a:rPr lang="ru-RU" smtClean="0"/>
                      <a:t>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mtClean="0"/>
                      <a:t>99,8</a:t>
                    </a:r>
                    <a:r>
                      <a:rPr lang="ru-RU" smtClean="0"/>
                      <a:t>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solidFill>
                <a:schemeClr val="lt1"/>
              </a:solidFill>
              <a:ln w="25400" cap="flat" cmpd="sng" algn="ctr">
                <a:solidFill>
                  <a:schemeClr val="dk1"/>
                </a:solidFill>
                <a:prstDash val="solid"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'образование_ (2)'!$A$27:$A$38</c:f>
              <c:strCache>
                <c:ptCount val="7"/>
                <c:pt idx="0">
                  <c:v>Доля родителей (законных представителей), удовлетворенных условиями и качеством предоставляемой услуги</c:v>
                </c:pt>
                <c:pt idx="1">
                  <c:v>Уровень освоения учащимися программы начального общего образования</c:v>
                </c:pt>
                <c:pt idx="2">
                  <c:v>Полнота реализации программы начального общего образования</c:v>
                </c:pt>
                <c:pt idx="3">
                  <c:v>Уровень освоения учащимися программы основного общего образования</c:v>
                </c:pt>
                <c:pt idx="4">
                  <c:v>Полнота реализации программы основного общего образования</c:v>
                </c:pt>
                <c:pt idx="5">
                  <c:v>Уровень освоения учащимися программы среднего общего образования</c:v>
                </c:pt>
                <c:pt idx="6">
                  <c:v>Полнота реализации программы среднего общего образования</c:v>
                </c:pt>
              </c:strCache>
            </c:strRef>
          </c:cat>
          <c:val>
            <c:numRef>
              <c:f>'образование_ (2)'!$D$27:$D$38</c:f>
              <c:numCache>
                <c:formatCode>General</c:formatCode>
                <c:ptCount val="7"/>
                <c:pt idx="0">
                  <c:v>89.1</c:v>
                </c:pt>
                <c:pt idx="1">
                  <c:v>99.8</c:v>
                </c:pt>
                <c:pt idx="2">
                  <c:v>99.8</c:v>
                </c:pt>
                <c:pt idx="3">
                  <c:v>99.3</c:v>
                </c:pt>
                <c:pt idx="4">
                  <c:v>99.9</c:v>
                </c:pt>
                <c:pt idx="5">
                  <c:v>99.7</c:v>
                </c:pt>
                <c:pt idx="6">
                  <c:v>99.8</c:v>
                </c:pt>
              </c:numCache>
            </c:numRef>
          </c:val>
        </c:ser>
        <c:ser>
          <c:idx val="0"/>
          <c:order val="1"/>
          <c:tx>
            <c:strRef>
              <c:f>'образование_ (2)'!$B$26</c:f>
              <c:strCache>
                <c:ptCount val="1"/>
                <c:pt idx="0">
                  <c:v>Единица измерения</c:v>
                </c:pt>
              </c:strCache>
            </c:strRef>
          </c:tx>
          <c:invertIfNegative val="0"/>
          <c:cat>
            <c:strRef>
              <c:f>'образование_ (2)'!$A$27:$A$38</c:f>
              <c:strCache>
                <c:ptCount val="7"/>
                <c:pt idx="0">
                  <c:v>Доля родителей (законных представителей), удовлетворенных условиями и качеством предоставляемой услуги</c:v>
                </c:pt>
                <c:pt idx="1">
                  <c:v>Уровень освоения учащимися программы начального общего образования</c:v>
                </c:pt>
                <c:pt idx="2">
                  <c:v>Полнота реализации программы начального общего образования</c:v>
                </c:pt>
                <c:pt idx="3">
                  <c:v>Уровень освоения учащимися программы основного общего образования</c:v>
                </c:pt>
                <c:pt idx="4">
                  <c:v>Полнота реализации программы основного общего образования</c:v>
                </c:pt>
                <c:pt idx="5">
                  <c:v>Уровень освоения учащимися программы среднего общего образования</c:v>
                </c:pt>
                <c:pt idx="6">
                  <c:v>Полнота реализации программы среднего общего образования</c:v>
                </c:pt>
              </c:strCache>
            </c:strRef>
          </c:cat>
          <c:val>
            <c:numRef>
              <c:f>'образование_ (2)'!$B$27:$B$38</c:f>
            </c:numRef>
          </c:val>
        </c:ser>
        <c:ser>
          <c:idx val="1"/>
          <c:order val="2"/>
          <c:tx>
            <c:strRef>
              <c:f>'образование_ (2)'!$C$26</c:f>
              <c:strCache>
                <c:ptCount val="1"/>
                <c:pt idx="0">
                  <c:v>Значение, утвержденное в муниципальном задании на отчетный финансовый год 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0"/>
              <c:layout>
                <c:manualLayout>
                  <c:x val="0"/>
                  <c:y val="-2.9160982656231186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87</a:t>
                    </a:r>
                    <a:r>
                      <a:rPr lang="ru-RU" dirty="0" smtClean="0"/>
                      <a:t>,0%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1.4456499368922578E-3"/>
                  <c:y val="-2.5920873472205605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100</a:t>
                    </a:r>
                    <a:r>
                      <a:rPr lang="ru-RU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1.4456499368922578E-3"/>
                  <c:y val="-2.2680764288179903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100</a:t>
                    </a:r>
                    <a:r>
                      <a:rPr lang="ru-RU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100</a:t>
                    </a:r>
                    <a:r>
                      <a:rPr lang="ru-RU" smtClean="0"/>
                      <a:t>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1.4456499368922578E-3"/>
                  <c:y val="-1.6200545920128501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100</a:t>
                    </a:r>
                    <a:r>
                      <a:rPr lang="ru-RU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4456499368922578E-3"/>
                  <c:y val="-3.2401091840257003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100</a:t>
                    </a:r>
                    <a:r>
                      <a:rPr lang="ru-RU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1.4456499368922578E-3"/>
                  <c:y val="-3.5641201024282705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100</a:t>
                    </a:r>
                    <a:r>
                      <a:rPr lang="ru-RU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gradFill rotWithShape="1">
                <a:gsLst>
                  <a:gs pos="0">
                    <a:schemeClr val="dk1">
                      <a:tint val="50000"/>
                      <a:satMod val="300000"/>
                    </a:schemeClr>
                  </a:gs>
                  <a:gs pos="35000">
                    <a:schemeClr val="dk1">
                      <a:tint val="37000"/>
                      <a:satMod val="300000"/>
                    </a:schemeClr>
                  </a:gs>
                  <a:gs pos="100000">
                    <a:schemeClr val="dk1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dk1">
                    <a:shade val="95000"/>
                    <a:satMod val="105000"/>
                  </a:scheme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'образование_ (2)'!$A$27:$A$38</c:f>
              <c:strCache>
                <c:ptCount val="7"/>
                <c:pt idx="0">
                  <c:v>Доля родителей (законных представителей), удовлетворенных условиями и качеством предоставляемой услуги</c:v>
                </c:pt>
                <c:pt idx="1">
                  <c:v>Уровень освоения учащимися программы начального общего образования</c:v>
                </c:pt>
                <c:pt idx="2">
                  <c:v>Полнота реализации программы начального общего образования</c:v>
                </c:pt>
                <c:pt idx="3">
                  <c:v>Уровень освоения учащимися программы основного общего образования</c:v>
                </c:pt>
                <c:pt idx="4">
                  <c:v>Полнота реализации программы основного общего образования</c:v>
                </c:pt>
                <c:pt idx="5">
                  <c:v>Уровень освоения учащимися программы среднего общего образования</c:v>
                </c:pt>
                <c:pt idx="6">
                  <c:v>Полнота реализации программы среднего общего образования</c:v>
                </c:pt>
              </c:strCache>
            </c:strRef>
          </c:cat>
          <c:val>
            <c:numRef>
              <c:f>'образование_ (2)'!$C$27:$C$38</c:f>
              <c:numCache>
                <c:formatCode>General</c:formatCode>
                <c:ptCount val="7"/>
                <c:pt idx="0">
                  <c:v>87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71999616"/>
        <c:axId val="172001152"/>
        <c:axId val="0"/>
      </c:bar3DChart>
      <c:catAx>
        <c:axId val="17199961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800"/>
            </a:pPr>
            <a:endParaRPr lang="ru-RU"/>
          </a:p>
        </c:txPr>
        <c:crossAx val="172001152"/>
        <c:crosses val="autoZero"/>
        <c:auto val="1"/>
        <c:lblAlgn val="ctr"/>
        <c:lblOffset val="100"/>
        <c:noMultiLvlLbl val="0"/>
      </c:catAx>
      <c:valAx>
        <c:axId val="172001152"/>
        <c:scaling>
          <c:orientation val="minMax"/>
          <c:min val="90"/>
        </c:scaling>
        <c:delete val="1"/>
        <c:axPos val="b"/>
        <c:majorGridlines/>
        <c:numFmt formatCode="General" sourceLinked="1"/>
        <c:majorTickMark val="out"/>
        <c:minorTickMark val="none"/>
        <c:tickLblPos val="nextTo"/>
        <c:crossAx val="171999616"/>
        <c:crosses val="autoZero"/>
        <c:crossBetween val="between"/>
        <c:majorUnit val="10"/>
      </c:valAx>
    </c:plotArea>
    <c:legend>
      <c:legendPos val="r"/>
      <c:layout>
        <c:manualLayout>
          <c:xMode val="edge"/>
          <c:yMode val="edge"/>
          <c:x val="0.85938663918945257"/>
          <c:y val="0.13009012861192445"/>
          <c:w val="0.13136871404088071"/>
          <c:h val="0.73333926928139226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  <c:spPr>
        <a:solidFill>
          <a:schemeClr val="accent6">
            <a:lumMod val="40000"/>
            <a:lumOff val="60000"/>
          </a:schemeClr>
        </a:solidFill>
      </c:spPr>
    </c:floor>
    <c:sideWall>
      <c:thickness val="0"/>
      <c:spPr>
        <a:solidFill>
          <a:schemeClr val="accent6">
            <a:lumMod val="40000"/>
            <a:lumOff val="60000"/>
          </a:schemeClr>
        </a:solidFill>
      </c:spPr>
    </c:sideWall>
    <c:backWall>
      <c:thickness val="0"/>
      <c:spPr>
        <a:solidFill>
          <a:schemeClr val="accent6">
            <a:lumMod val="40000"/>
            <a:lumOff val="60000"/>
          </a:schemeClr>
        </a:solidFill>
      </c:spPr>
    </c:backWall>
    <c:plotArea>
      <c:layout>
        <c:manualLayout>
          <c:layoutTarget val="inner"/>
          <c:xMode val="edge"/>
          <c:yMode val="edge"/>
          <c:x val="0.3363859630299959"/>
          <c:y val="3.345070211754677E-2"/>
          <c:w val="0.53143511738265248"/>
          <c:h val="0.9330985957649065"/>
        </c:manualLayout>
      </c:layout>
      <c:bar3DChart>
        <c:barDir val="bar"/>
        <c:grouping val="clustered"/>
        <c:varyColors val="0"/>
        <c:ser>
          <c:idx val="2"/>
          <c:order val="0"/>
          <c:tx>
            <c:strRef>
              <c:f>'образование_ (2)'!$D$40</c:f>
              <c:strCache>
                <c:ptCount val="1"/>
                <c:pt idx="0">
                  <c:v>Фактическое значение за отчетный период/ отчетный финансовый год</c:v>
                </c:pt>
              </c:strCache>
            </c:strRef>
          </c:tx>
          <c:spPr>
            <a:pattFill prst="openDmnd">
              <a:fgClr>
                <a:prstClr val="black"/>
              </a:fgClr>
              <a:bgClr>
                <a:prstClr val="white"/>
              </a:bgClr>
            </a:pattFill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7,7</a:t>
                    </a:r>
                    <a:r>
                      <a:rPr lang="ru-RU" smtClean="0"/>
                      <a:t>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70</a:t>
                    </a:r>
                    <a:r>
                      <a:rPr lang="ru-RU" smtClean="0"/>
                      <a:t>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25</a:t>
                    </a:r>
                    <a:r>
                      <a:rPr lang="ru-RU" smtClean="0"/>
                      <a:t>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20</a:t>
                    </a:r>
                    <a:r>
                      <a:rPr lang="ru-RU" smtClean="0"/>
                      <a:t>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20</a:t>
                    </a:r>
                    <a:r>
                      <a:rPr lang="ru-RU" smtClean="0"/>
                      <a:t>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20</a:t>
                    </a:r>
                    <a:r>
                      <a:rPr lang="ru-RU" smtClean="0"/>
                      <a:t>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mtClean="0"/>
                      <a:t>20</a:t>
                    </a:r>
                    <a:r>
                      <a:rPr lang="ru-RU" smtClean="0"/>
                      <a:t>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solidFill>
                <a:schemeClr val="lt1"/>
              </a:solidFill>
              <a:ln w="25400" cap="flat" cmpd="sng" algn="ctr">
                <a:solidFill>
                  <a:schemeClr val="dk1"/>
                </a:solidFill>
                <a:prstDash val="solid"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'образование_ (2)'!$A$41:$A$50</c:f>
              <c:strCache>
                <c:ptCount val="7"/>
                <c:pt idx="0">
                  <c:v>Доля детей, ставших победителями и призерами  мероприятий и конкурсов различного уровня</c:v>
                </c:pt>
                <c:pt idx="1">
                  <c:v>Доля педагогических и руководящих работников, охваченных методическими семинарами, конференциями, консультациями</c:v>
                </c:pt>
                <c:pt idx="2">
                  <c:v>Доля учащихся, участвующих в муниципальных, региональных и всероссийских конкурсах, олимпиадах, конференциях, соревнованиях</c:v>
                </c:pt>
                <c:pt idx="3">
                  <c:v>Доля молодежи в возрасте от 14 до 30 лет, охваченной добровольческой деятельностью и мероприятиями, направленными на развитие гражданской активности и формирование здорового образа жизни</c:v>
                </c:pt>
                <c:pt idx="4">
                  <c:v>Доля молодежи в возрасте от 14 до 30 лет, охваченной в рамках деятельности направленной на гражданское и патриотическое воспитание молодежи, воспитание толерантности в молодежной среде, формирование правовых, культурных и нравственных ценностей среди моло</c:v>
                </c:pt>
                <c:pt idx="5">
                  <c:v>Доля молодежи в возрасте от 14 до 30 лет, вовлеченной в культурно-досуговые, спортивно-массовые мероприятия</c:v>
                </c:pt>
                <c:pt idx="6">
                  <c:v>Доля молодежи в возрасте от 14 до 30 лет, охваченной иной досуговой деятельностью</c:v>
                </c:pt>
              </c:strCache>
            </c:strRef>
          </c:cat>
          <c:val>
            <c:numRef>
              <c:f>'образование_ (2)'!$D$41:$D$50</c:f>
              <c:numCache>
                <c:formatCode>General</c:formatCode>
                <c:ptCount val="7"/>
                <c:pt idx="0">
                  <c:v>7.7</c:v>
                </c:pt>
                <c:pt idx="1">
                  <c:v>70</c:v>
                </c:pt>
                <c:pt idx="2">
                  <c:v>25</c:v>
                </c:pt>
                <c:pt idx="3">
                  <c:v>20</c:v>
                </c:pt>
                <c:pt idx="4">
                  <c:v>20</c:v>
                </c:pt>
                <c:pt idx="5">
                  <c:v>20</c:v>
                </c:pt>
                <c:pt idx="6">
                  <c:v>20</c:v>
                </c:pt>
              </c:numCache>
            </c:numRef>
          </c:val>
        </c:ser>
        <c:ser>
          <c:idx val="1"/>
          <c:order val="1"/>
          <c:tx>
            <c:strRef>
              <c:f>'образование_ (2)'!$C$40</c:f>
              <c:strCache>
                <c:ptCount val="1"/>
                <c:pt idx="0">
                  <c:v>Значение, утвержденное в муниципальном задании на отчетный финансовый год 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10</a:t>
                    </a:r>
                    <a:r>
                      <a:rPr lang="ru-RU" smtClean="0"/>
                      <a:t>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70</a:t>
                    </a:r>
                    <a:r>
                      <a:rPr lang="ru-RU" smtClean="0"/>
                      <a:t>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25</a:t>
                    </a:r>
                    <a:r>
                      <a:rPr lang="ru-RU" smtClean="0"/>
                      <a:t>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20</a:t>
                    </a:r>
                    <a:r>
                      <a:rPr lang="ru-RU" smtClean="0"/>
                      <a:t>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20</a:t>
                    </a:r>
                    <a:r>
                      <a:rPr lang="ru-RU" smtClean="0"/>
                      <a:t>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20</a:t>
                    </a:r>
                    <a:r>
                      <a:rPr lang="ru-RU" smtClean="0"/>
                      <a:t>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mtClean="0"/>
                      <a:t>20</a:t>
                    </a:r>
                    <a:r>
                      <a:rPr lang="ru-RU" smtClean="0"/>
                      <a:t>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gradFill rotWithShape="1">
                <a:gsLst>
                  <a:gs pos="0">
                    <a:schemeClr val="dk1">
                      <a:tint val="50000"/>
                      <a:satMod val="300000"/>
                    </a:schemeClr>
                  </a:gs>
                  <a:gs pos="35000">
                    <a:schemeClr val="dk1">
                      <a:tint val="37000"/>
                      <a:satMod val="300000"/>
                    </a:schemeClr>
                  </a:gs>
                  <a:gs pos="100000">
                    <a:schemeClr val="dk1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dk1">
                    <a:shade val="95000"/>
                    <a:satMod val="105000"/>
                  </a:scheme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'образование_ (2)'!$A$41:$A$50</c:f>
              <c:strCache>
                <c:ptCount val="7"/>
                <c:pt idx="0">
                  <c:v>Доля детей, ставших победителями и призерами  мероприятий и конкурсов различного уровня</c:v>
                </c:pt>
                <c:pt idx="1">
                  <c:v>Доля педагогических и руководящих работников, охваченных методическими семинарами, конференциями, консультациями</c:v>
                </c:pt>
                <c:pt idx="2">
                  <c:v>Доля учащихся, участвующих в муниципальных, региональных и всероссийских конкурсах, олимпиадах, конференциях, соревнованиях</c:v>
                </c:pt>
                <c:pt idx="3">
                  <c:v>Доля молодежи в возрасте от 14 до 30 лет, охваченной добровольческой деятельностью и мероприятиями, направленными на развитие гражданской активности и формирование здорового образа жизни</c:v>
                </c:pt>
                <c:pt idx="4">
                  <c:v>Доля молодежи в возрасте от 14 до 30 лет, охваченной в рамках деятельности направленной на гражданское и патриотическое воспитание молодежи, воспитание толерантности в молодежной среде, формирование правовых, культурных и нравственных ценностей среди моло</c:v>
                </c:pt>
                <c:pt idx="5">
                  <c:v>Доля молодежи в возрасте от 14 до 30 лет, вовлеченной в культурно-досуговые, спортивно-массовые мероприятия</c:v>
                </c:pt>
                <c:pt idx="6">
                  <c:v>Доля молодежи в возрасте от 14 до 30 лет, охваченной иной досуговой деятельностью</c:v>
                </c:pt>
              </c:strCache>
            </c:strRef>
          </c:cat>
          <c:val>
            <c:numRef>
              <c:f>'образование_ (2)'!$C$41:$C$50</c:f>
              <c:numCache>
                <c:formatCode>General</c:formatCode>
                <c:ptCount val="7"/>
                <c:pt idx="0">
                  <c:v>10</c:v>
                </c:pt>
                <c:pt idx="1">
                  <c:v>70</c:v>
                </c:pt>
                <c:pt idx="2">
                  <c:v>25</c:v>
                </c:pt>
                <c:pt idx="3">
                  <c:v>20</c:v>
                </c:pt>
                <c:pt idx="4">
                  <c:v>20</c:v>
                </c:pt>
                <c:pt idx="5">
                  <c:v>20</c:v>
                </c:pt>
                <c:pt idx="6">
                  <c:v>20</c:v>
                </c:pt>
              </c:numCache>
            </c:numRef>
          </c:val>
        </c:ser>
        <c:ser>
          <c:idx val="0"/>
          <c:order val="2"/>
          <c:tx>
            <c:strRef>
              <c:f>'образование_ (2)'!$B$40</c:f>
              <c:strCache>
                <c:ptCount val="1"/>
                <c:pt idx="0">
                  <c:v>Единица измерения</c:v>
                </c:pt>
              </c:strCache>
            </c:strRef>
          </c:tx>
          <c:invertIfNegative val="0"/>
          <c:cat>
            <c:strRef>
              <c:f>'образование_ (2)'!$A$41:$A$50</c:f>
              <c:strCache>
                <c:ptCount val="7"/>
                <c:pt idx="0">
                  <c:v>Доля детей, ставших победителями и призерами  мероприятий и конкурсов различного уровня</c:v>
                </c:pt>
                <c:pt idx="1">
                  <c:v>Доля педагогических и руководящих работников, охваченных методическими семинарами, конференциями, консультациями</c:v>
                </c:pt>
                <c:pt idx="2">
                  <c:v>Доля учащихся, участвующих в муниципальных, региональных и всероссийских конкурсах, олимпиадах, конференциях, соревнованиях</c:v>
                </c:pt>
                <c:pt idx="3">
                  <c:v>Доля молодежи в возрасте от 14 до 30 лет, охваченной добровольческой деятельностью и мероприятиями, направленными на развитие гражданской активности и формирование здорового образа жизни</c:v>
                </c:pt>
                <c:pt idx="4">
                  <c:v>Доля молодежи в возрасте от 14 до 30 лет, охваченной в рамках деятельности направленной на гражданское и патриотическое воспитание молодежи, воспитание толерантности в молодежной среде, формирование правовых, культурных и нравственных ценностей среди моло</c:v>
                </c:pt>
                <c:pt idx="5">
                  <c:v>Доля молодежи в возрасте от 14 до 30 лет, вовлеченной в культурно-досуговые, спортивно-массовые мероприятия</c:v>
                </c:pt>
                <c:pt idx="6">
                  <c:v>Доля молодежи в возрасте от 14 до 30 лет, охваченной иной досуговой деятельностью</c:v>
                </c:pt>
              </c:strCache>
            </c:strRef>
          </c:cat>
          <c:val>
            <c:numRef>
              <c:f>'образование_ (2)'!$B$41:$B$50</c:f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71962752"/>
        <c:axId val="171964288"/>
        <c:axId val="0"/>
      </c:bar3DChart>
      <c:catAx>
        <c:axId val="171962752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600"/>
            </a:pPr>
            <a:endParaRPr lang="ru-RU"/>
          </a:p>
        </c:txPr>
        <c:crossAx val="171964288"/>
        <c:crosses val="autoZero"/>
        <c:auto val="1"/>
        <c:lblAlgn val="ctr"/>
        <c:lblOffset val="100"/>
        <c:noMultiLvlLbl val="0"/>
      </c:catAx>
      <c:valAx>
        <c:axId val="171964288"/>
        <c:scaling>
          <c:orientation val="minMax"/>
          <c:min val="0"/>
        </c:scaling>
        <c:delete val="1"/>
        <c:axPos val="b"/>
        <c:numFmt formatCode="General" sourceLinked="1"/>
        <c:majorTickMark val="out"/>
        <c:minorTickMark val="none"/>
        <c:tickLblPos val="nextTo"/>
        <c:crossAx val="171962752"/>
        <c:crosses val="autoZero"/>
        <c:crossBetween val="between"/>
        <c:majorUnit val="40"/>
        <c:minorUnit val="20"/>
      </c:valAx>
    </c:plotArea>
    <c:legend>
      <c:legendPos val="r"/>
      <c:layout>
        <c:manualLayout>
          <c:xMode val="edge"/>
          <c:yMode val="edge"/>
          <c:x val="0.87513109093676122"/>
          <c:y val="0.17107053021877047"/>
          <c:w val="0.11609689643430349"/>
          <c:h val="0.67306356471465734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rgbClr val="FFFF99"/>
              </a:solidFill>
            </c:spPr>
          </c:dPt>
          <c:dPt>
            <c:idx val="1"/>
            <c:bubble3D val="0"/>
            <c:spPr>
              <a:solidFill>
                <a:srgbClr val="FF9933"/>
              </a:solidFill>
            </c:spPr>
          </c:dPt>
          <c:dPt>
            <c:idx val="2"/>
            <c:bubble3D val="0"/>
            <c:explosion val="36"/>
            <c:spPr>
              <a:solidFill>
                <a:srgbClr val="C00000"/>
              </a:solidFill>
            </c:spPr>
          </c:dPt>
          <c:dPt>
            <c:idx val="3"/>
            <c:bubble3D val="0"/>
            <c:spPr>
              <a:solidFill>
                <a:srgbClr val="6600FF"/>
              </a:solidFill>
            </c:spPr>
          </c:dPt>
          <c:dPt>
            <c:idx val="5"/>
            <c:bubble3D val="0"/>
            <c:spPr>
              <a:solidFill>
                <a:srgbClr val="00CCFF"/>
              </a:solidFill>
            </c:spPr>
          </c:dPt>
          <c:dPt>
            <c:idx val="6"/>
            <c:bubble3D val="0"/>
            <c:spPr>
              <a:solidFill>
                <a:srgbClr val="009999"/>
              </a:solidFill>
            </c:spPr>
          </c:dPt>
          <c:dPt>
            <c:idx val="7"/>
            <c:bubble3D val="0"/>
            <c:spPr>
              <a:solidFill>
                <a:srgbClr val="006666"/>
              </a:solidFill>
            </c:spPr>
          </c:dPt>
          <c:dPt>
            <c:idx val="8"/>
            <c:bubble3D val="0"/>
            <c:spPr>
              <a:solidFill>
                <a:schemeClr val="bg1">
                  <a:lumMod val="65000"/>
                </a:schemeClr>
              </a:solidFill>
            </c:spPr>
          </c:dPt>
          <c:cat>
            <c:strRef>
              <c:f>Лист1!$A$3:$A$11</c:f>
              <c:strCache>
                <c:ptCount val="9"/>
                <c:pt idx="0">
                  <c:v>УДО</c:v>
                </c:pt>
                <c:pt idx="1">
                  <c:v>УО</c:v>
                </c:pt>
                <c:pt idx="2">
                  <c:v>УК</c:v>
                </c:pt>
                <c:pt idx="3">
                  <c:v>УС</c:v>
                </c:pt>
                <c:pt idx="4">
                  <c:v>АРХИТЕКТУРА</c:v>
                </c:pt>
                <c:pt idx="5">
                  <c:v>КЖП</c:v>
                </c:pt>
                <c:pt idx="6">
                  <c:v>ПРЕДПРИНИМАТЕЛЬСТВО</c:v>
                </c:pt>
                <c:pt idx="7">
                  <c:v>мун. архив</c:v>
                </c:pt>
                <c:pt idx="8">
                  <c:v>Панорама</c:v>
                </c:pt>
              </c:strCache>
            </c:strRef>
          </c:cat>
          <c:val>
            <c:numRef>
              <c:f>Лист1!$B$3:$B$11</c:f>
              <c:numCache>
                <c:formatCode>0%</c:formatCode>
                <c:ptCount val="9"/>
                <c:pt idx="0">
                  <c:v>0.45180722891566266</c:v>
                </c:pt>
                <c:pt idx="1">
                  <c:v>0.34337349397590361</c:v>
                </c:pt>
                <c:pt idx="2">
                  <c:v>0.13253012048192772</c:v>
                </c:pt>
                <c:pt idx="3">
                  <c:v>0.03</c:v>
                </c:pt>
                <c:pt idx="4">
                  <c:v>1.2048192771084338E-2</c:v>
                </c:pt>
                <c:pt idx="5">
                  <c:v>6.024096385542169E-3</c:v>
                </c:pt>
                <c:pt idx="6">
                  <c:v>6.024096385542169E-3</c:v>
                </c:pt>
                <c:pt idx="7">
                  <c:v>6.024096385542169E-3</c:v>
                </c:pt>
                <c:pt idx="8">
                  <c:v>6.024096385542169E-3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  <c:spPr>
        <a:solidFill>
          <a:srgbClr val="C00000">
            <a:alpha val="50000"/>
          </a:srgbClr>
        </a:solidFill>
      </c:spPr>
    </c:floor>
    <c:sideWall>
      <c:thickness val="0"/>
      <c:spPr>
        <a:noFill/>
      </c:spPr>
    </c:sideWall>
    <c:backWall>
      <c:thickness val="0"/>
      <c:spPr>
        <a:noFill/>
      </c:spPr>
    </c:backWall>
    <c:plotArea>
      <c:layout>
        <c:manualLayout>
          <c:layoutTarget val="inner"/>
          <c:xMode val="edge"/>
          <c:yMode val="edge"/>
          <c:x val="0"/>
          <c:y val="0"/>
          <c:w val="1"/>
          <c:h val="0.93743891673760216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культура!$H$3</c:f>
              <c:strCache>
                <c:ptCount val="1"/>
                <c:pt idx="0">
                  <c:v>2016</c:v>
                </c:pt>
              </c:strCache>
            </c:strRef>
          </c:tx>
          <c:spPr>
            <a:solidFill>
              <a:srgbClr val="C00000">
                <a:alpha val="80000"/>
              </a:srgbClr>
            </a:solidFill>
          </c:spPr>
          <c:invertIfNegative val="0"/>
          <c:dLbls>
            <c:spPr>
              <a:gradFill rotWithShape="1">
                <a:gsLst>
                  <a:gs pos="0">
                    <a:schemeClr val="accent2">
                      <a:shade val="51000"/>
                      <a:satMod val="130000"/>
                    </a:schemeClr>
                  </a:gs>
                  <a:gs pos="80000">
                    <a:schemeClr val="accent2">
                      <a:shade val="93000"/>
                      <a:satMod val="130000"/>
                    </a:schemeClr>
                  </a:gs>
                  <a:gs pos="100000">
                    <a:schemeClr val="accent2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txPr>
              <a:bodyPr/>
              <a:lstStyle/>
              <a:p>
                <a: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культура!$G$4:$G$9</c:f>
              <c:strCache>
                <c:ptCount val="6"/>
                <c:pt idx="0">
                  <c:v>Библиотечное, библиографическое и информационное обслуживание пользователей библиотеки</c:v>
                </c:pt>
                <c:pt idx="1">
                  <c:v>Формирование, учет, изучение, обеспечение физического сохранения и безопасности фондов библиотеки</c:v>
                </c:pt>
                <c:pt idx="2">
                  <c:v>Реализация дополнительных общеразвивающих программ</c:v>
                </c:pt>
                <c:pt idx="3">
                  <c:v>Реализация дополнительных предпрофессиональных программ в области искусства </c:v>
                </c:pt>
                <c:pt idx="4">
                  <c:v>Публичный показ музейных предметов, музейных коллекций</c:v>
                </c:pt>
                <c:pt idx="5">
                  <c:v>Формирование, учет, изучение, обеспечение физического сохранения и безопасности музейных предметов, музейных коллекций </c:v>
                </c:pt>
              </c:strCache>
            </c:strRef>
          </c:cat>
          <c:val>
            <c:numRef>
              <c:f>культура!$H$4:$H$9</c:f>
              <c:numCache>
                <c:formatCode>#,##0</c:formatCode>
                <c:ptCount val="6"/>
                <c:pt idx="0">
                  <c:v>39.061030000000002</c:v>
                </c:pt>
                <c:pt idx="1">
                  <c:v>16.74044</c:v>
                </c:pt>
                <c:pt idx="2">
                  <c:v>54.913130000000002</c:v>
                </c:pt>
                <c:pt idx="3">
                  <c:v>68.063789999999997</c:v>
                </c:pt>
                <c:pt idx="4">
                  <c:v>2.9035500000000001</c:v>
                </c:pt>
                <c:pt idx="5">
                  <c:v>2.9035500000000001</c:v>
                </c:pt>
              </c:numCache>
            </c:numRef>
          </c:val>
        </c:ser>
        <c:ser>
          <c:idx val="1"/>
          <c:order val="1"/>
          <c:tx>
            <c:strRef>
              <c:f>культура!$I$3</c:f>
              <c:strCache>
                <c:ptCount val="1"/>
                <c:pt idx="0">
                  <c:v>2017</c:v>
                </c:pt>
              </c:strCache>
            </c:strRef>
          </c:tx>
          <c:spPr>
            <a:pattFill prst="dkDnDiag">
              <a:fgClr>
                <a:schemeClr val="tx1"/>
              </a:fgClr>
              <a:bgClr>
                <a:schemeClr val="bg1"/>
              </a:bgClr>
            </a:pattFill>
          </c:spPr>
          <c:invertIfNegative val="0"/>
          <c:dLbls>
            <c:dLbl>
              <c:idx val="0"/>
              <c:layout>
                <c:manualLayout>
                  <c:x val="2.3321559312509812E-2"/>
                  <c:y val="-1.24645080494222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5.4757816762507541E-3"/>
                  <c:y val="4.202922538541568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solidFill>
                <a:schemeClr val="lt1"/>
              </a:solidFill>
              <a:ln w="25400" cap="flat" cmpd="sng" algn="ctr">
                <a:solidFill>
                  <a:schemeClr val="dk1"/>
                </a:solidFill>
                <a:prstDash val="solid"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культура!$G$4:$G$9</c:f>
              <c:strCache>
                <c:ptCount val="6"/>
                <c:pt idx="0">
                  <c:v>Библиотечное, библиографическое и информационное обслуживание пользователей библиотеки</c:v>
                </c:pt>
                <c:pt idx="1">
                  <c:v>Формирование, учет, изучение, обеспечение физического сохранения и безопасности фондов библиотеки</c:v>
                </c:pt>
                <c:pt idx="2">
                  <c:v>Реализация дополнительных общеразвивающих программ</c:v>
                </c:pt>
                <c:pt idx="3">
                  <c:v>Реализация дополнительных предпрофессиональных программ в области искусства </c:v>
                </c:pt>
                <c:pt idx="4">
                  <c:v>Публичный показ музейных предметов, музейных коллекций</c:v>
                </c:pt>
                <c:pt idx="5">
                  <c:v>Формирование, учет, изучение, обеспечение физического сохранения и безопасности музейных предметов, музейных коллекций </c:v>
                </c:pt>
              </c:strCache>
            </c:strRef>
          </c:cat>
          <c:val>
            <c:numRef>
              <c:f>культура!$I$4:$I$9</c:f>
              <c:numCache>
                <c:formatCode>#,##0</c:formatCode>
                <c:ptCount val="6"/>
                <c:pt idx="0">
                  <c:v>39.322971099999997</c:v>
                </c:pt>
                <c:pt idx="1">
                  <c:v>16.8527019</c:v>
                </c:pt>
                <c:pt idx="2">
                  <c:v>45.86219535</c:v>
                </c:pt>
                <c:pt idx="3">
                  <c:v>77.664524650000004</c:v>
                </c:pt>
                <c:pt idx="4">
                  <c:v>2.9635989999999999</c:v>
                </c:pt>
                <c:pt idx="5">
                  <c:v>2.9635989999999999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72458752"/>
        <c:axId val="172460288"/>
        <c:axId val="0"/>
      </c:bar3DChart>
      <c:catAx>
        <c:axId val="172458752"/>
        <c:scaling>
          <c:orientation val="minMax"/>
        </c:scaling>
        <c:delete val="1"/>
        <c:axPos val="b"/>
        <c:majorTickMark val="out"/>
        <c:minorTickMark val="none"/>
        <c:tickLblPos val="nextTo"/>
        <c:crossAx val="172460288"/>
        <c:crosses val="autoZero"/>
        <c:auto val="1"/>
        <c:lblAlgn val="ctr"/>
        <c:lblOffset val="100"/>
        <c:noMultiLvlLbl val="0"/>
      </c:catAx>
      <c:valAx>
        <c:axId val="172460288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extTo"/>
        <c:crossAx val="17245875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  <c:spPr>
        <a:solidFill>
          <a:srgbClr val="C00000">
            <a:alpha val="50000"/>
          </a:srgbClr>
        </a:solidFill>
      </c:spPr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9.8104828204190073E-2"/>
          <c:w val="1"/>
          <c:h val="0.80379034359161983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культура!$B$3</c:f>
              <c:strCache>
                <c:ptCount val="1"/>
                <c:pt idx="0">
                  <c:v>2016</c:v>
                </c:pt>
              </c:strCache>
            </c:strRef>
          </c:tx>
          <c:spPr>
            <a:solidFill>
              <a:srgbClr val="C00000">
                <a:alpha val="70000"/>
              </a:srgbClr>
            </a:solidFill>
          </c:spPr>
          <c:invertIfNegative val="0"/>
          <c:dLbls>
            <c:dLbl>
              <c:idx val="0"/>
              <c:layout>
                <c:manualLayout>
                  <c:x val="-2.5727534381597195E-2"/>
                  <c:y val="-8.918620745835459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1.8580997053375743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2.286891945030866E-2"/>
                  <c:y val="-8.918620745835459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1.4293074656442879E-2"/>
                  <c:y val="-8.918620745835459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863767190798696E-2"/>
                  <c:y val="8.1753079084945876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gradFill rotWithShape="1">
                <a:gsLst>
                  <a:gs pos="0">
                    <a:schemeClr val="accent2">
                      <a:shade val="51000"/>
                      <a:satMod val="130000"/>
                    </a:schemeClr>
                  </a:gs>
                  <a:gs pos="80000">
                    <a:schemeClr val="accent2">
                      <a:shade val="93000"/>
                      <a:satMod val="130000"/>
                    </a:schemeClr>
                  </a:gs>
                  <a:gs pos="100000">
                    <a:schemeClr val="accent2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txPr>
              <a:bodyPr/>
              <a:lstStyle/>
              <a:p>
                <a: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культура!$A$4:$A$9</c:f>
              <c:strCache>
                <c:ptCount val="6"/>
                <c:pt idx="0">
                  <c:v>Библиотечное, библиографическое и информационное обслуживание пользователей библиотеки</c:v>
                </c:pt>
                <c:pt idx="1">
                  <c:v>Формирование, учет, изучение, обеспечение физического сохранения и безопасности фондов библиотеки</c:v>
                </c:pt>
                <c:pt idx="2">
                  <c:v>Реализация дополнительных общеразвивающих программ</c:v>
                </c:pt>
                <c:pt idx="3">
                  <c:v>Реализация дополнительных предпрофессиональных программ в области искусства </c:v>
                </c:pt>
                <c:pt idx="4">
                  <c:v>Публичный показ музейных предметов, музейных коллекций</c:v>
                </c:pt>
                <c:pt idx="5">
                  <c:v>Формирование, учет, изучение, обеспечение физического сохранения и безопасности музейных предметов, музейных коллекций </c:v>
                </c:pt>
              </c:strCache>
            </c:strRef>
          </c:cat>
          <c:val>
            <c:numRef>
              <c:f>культура!$B$4:$B$9</c:f>
              <c:numCache>
                <c:formatCode>#,##0</c:formatCode>
                <c:ptCount val="6"/>
                <c:pt idx="0">
                  <c:v>390000</c:v>
                </c:pt>
                <c:pt idx="1">
                  <c:v>460000</c:v>
                </c:pt>
                <c:pt idx="2">
                  <c:v>222652</c:v>
                </c:pt>
                <c:pt idx="3">
                  <c:v>275973</c:v>
                </c:pt>
                <c:pt idx="4">
                  <c:v>19700</c:v>
                </c:pt>
                <c:pt idx="5">
                  <c:v>12100</c:v>
                </c:pt>
              </c:numCache>
            </c:numRef>
          </c:val>
        </c:ser>
        <c:ser>
          <c:idx val="1"/>
          <c:order val="1"/>
          <c:tx>
            <c:strRef>
              <c:f>культура!$C$3</c:f>
              <c:strCache>
                <c:ptCount val="1"/>
                <c:pt idx="0">
                  <c:v>2017</c:v>
                </c:pt>
              </c:strCache>
            </c:strRef>
          </c:tx>
          <c:spPr>
            <a:pattFill prst="dkUpDiag">
              <a:fgClr>
                <a:schemeClr val="tx1"/>
              </a:fgClr>
              <a:bgClr>
                <a:schemeClr val="bg1"/>
              </a:bgClr>
            </a:pattFill>
          </c:spPr>
          <c:invertIfNegative val="0"/>
          <c:dLbls>
            <c:spPr>
              <a:solidFill>
                <a:schemeClr val="lt1"/>
              </a:solidFill>
              <a:ln w="25400" cap="flat" cmpd="sng" algn="ctr">
                <a:solidFill>
                  <a:schemeClr val="dk1"/>
                </a:solidFill>
                <a:prstDash val="solid"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культура!$A$4:$A$9</c:f>
              <c:strCache>
                <c:ptCount val="6"/>
                <c:pt idx="0">
                  <c:v>Библиотечное, библиографическое и информационное обслуживание пользователей библиотеки</c:v>
                </c:pt>
                <c:pt idx="1">
                  <c:v>Формирование, учет, изучение, обеспечение физического сохранения и безопасности фондов библиотеки</c:v>
                </c:pt>
                <c:pt idx="2">
                  <c:v>Реализация дополнительных общеразвивающих программ</c:v>
                </c:pt>
                <c:pt idx="3">
                  <c:v>Реализация дополнительных предпрофессиональных программ в области искусства </c:v>
                </c:pt>
                <c:pt idx="4">
                  <c:v>Публичный показ музейных предметов, музейных коллекций</c:v>
                </c:pt>
                <c:pt idx="5">
                  <c:v>Формирование, учет, изучение, обеспечение физического сохранения и безопасности музейных предметов, музейных коллекций </c:v>
                </c:pt>
              </c:strCache>
            </c:strRef>
          </c:cat>
          <c:val>
            <c:numRef>
              <c:f>культура!$C$4:$C$9</c:f>
              <c:numCache>
                <c:formatCode>#,##0</c:formatCode>
                <c:ptCount val="6"/>
                <c:pt idx="0">
                  <c:v>393000</c:v>
                </c:pt>
                <c:pt idx="1">
                  <c:v>461000</c:v>
                </c:pt>
                <c:pt idx="2">
                  <c:v>176031.38</c:v>
                </c:pt>
                <c:pt idx="3">
                  <c:v>1057</c:v>
                </c:pt>
                <c:pt idx="4">
                  <c:v>19700</c:v>
                </c:pt>
                <c:pt idx="5">
                  <c:v>12700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73247872"/>
        <c:axId val="173266048"/>
        <c:axId val="0"/>
      </c:bar3DChart>
      <c:catAx>
        <c:axId val="173247872"/>
        <c:scaling>
          <c:orientation val="minMax"/>
        </c:scaling>
        <c:delete val="1"/>
        <c:axPos val="b"/>
        <c:majorTickMark val="out"/>
        <c:minorTickMark val="none"/>
        <c:tickLblPos val="nextTo"/>
        <c:crossAx val="173266048"/>
        <c:crosses val="autoZero"/>
        <c:auto val="1"/>
        <c:lblAlgn val="ctr"/>
        <c:lblOffset val="100"/>
        <c:noMultiLvlLbl val="0"/>
      </c:catAx>
      <c:valAx>
        <c:axId val="173266048"/>
        <c:scaling>
          <c:orientation val="minMax"/>
          <c:min val="0"/>
        </c:scaling>
        <c:delete val="1"/>
        <c:axPos val="l"/>
        <c:numFmt formatCode="#,##0" sourceLinked="1"/>
        <c:majorTickMark val="out"/>
        <c:minorTickMark val="none"/>
        <c:tickLblPos val="nextTo"/>
        <c:crossAx val="173247872"/>
        <c:crosses val="autoZero"/>
        <c:crossBetween val="between"/>
        <c:majorUnit val="500000"/>
      </c:valAx>
    </c:plotArea>
    <c:plotVisOnly val="1"/>
    <c:dispBlanksAs val="gap"/>
    <c:showDLblsOverMax val="0"/>
  </c:chart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  <c:spPr>
        <a:solidFill>
          <a:srgbClr val="C00000">
            <a:alpha val="50000"/>
          </a:srgbClr>
        </a:solidFill>
      </c:spPr>
    </c:sideWall>
    <c:backWall>
      <c:thickness val="0"/>
      <c:spPr>
        <a:solidFill>
          <a:srgbClr val="C00000">
            <a:alpha val="50000"/>
          </a:srgbClr>
        </a:solidFill>
      </c:spPr>
    </c:backWall>
    <c:plotArea>
      <c:layout>
        <c:manualLayout>
          <c:layoutTarget val="inner"/>
          <c:xMode val="edge"/>
          <c:yMode val="edge"/>
          <c:x val="0.33501115912436485"/>
          <c:y val="3.1609195402298854E-2"/>
          <c:w val="0.50912876767399218"/>
          <c:h val="0.89640329441578426"/>
        </c:manualLayout>
      </c:layout>
      <c:bar3DChart>
        <c:barDir val="bar"/>
        <c:grouping val="clustered"/>
        <c:varyColors val="0"/>
        <c:ser>
          <c:idx val="1"/>
          <c:order val="0"/>
          <c:tx>
            <c:strRef>
              <c:f>культура_!$D$3</c:f>
              <c:strCache>
                <c:ptCount val="1"/>
                <c:pt idx="0">
                  <c:v>Фактическое значение за отчетный период/ отчетный финансовый год</c:v>
                </c:pt>
              </c:strCache>
            </c:strRef>
          </c:tx>
          <c:spPr>
            <a:pattFill prst="openDmnd">
              <a:fgClr>
                <a:schemeClr val="bg1">
                  <a:lumMod val="50000"/>
                </a:schemeClr>
              </a:fgClr>
              <a:bgClr>
                <a:schemeClr val="bg1"/>
              </a:bgClr>
            </a:patt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3"/>
              <c:layout>
                <c:manualLayout>
                  <c:x val="1.4637562428627476E-3"/>
                  <c:y val="1.72413793103448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1.4637562428627476E-3"/>
                  <c:y val="1.72413793103448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1.4637562428627476E-3"/>
                  <c:y val="8.620689655172413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solidFill>
                <a:schemeClr val="lt1"/>
              </a:solidFill>
              <a:ln w="25400" cap="flat" cmpd="sng" algn="ctr">
                <a:solidFill>
                  <a:schemeClr val="dk1"/>
                </a:solidFill>
                <a:prstDash val="solid"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культура_!$A$4:$B$12</c:f>
              <c:strCache>
                <c:ptCount val="7"/>
                <c:pt idx="0">
                  <c:v>Удовлетворенность качеством оказания услуги, %</c:v>
                </c:pt>
                <c:pt idx="1">
                  <c:v>Открытость и доступность информации об организации культуры, балл</c:v>
                </c:pt>
                <c:pt idx="2">
                  <c:v>Открытость и доступность информации об организации культуры по организации мероприятий, балл</c:v>
                </c:pt>
                <c:pt idx="3">
                  <c:v>Открытость и доступность информации об организации культуры по организации клубных формирований, балл</c:v>
                </c:pt>
                <c:pt idx="4">
                  <c:v>Удовлетворенность качеством оказания услуги,%</c:v>
                </c:pt>
                <c:pt idx="5">
                  <c:v>Открытость и доступность информации об организации культуры, балл</c:v>
                </c:pt>
                <c:pt idx="6">
                  <c:v>Открытость и доступность информации об организации,%</c:v>
                </c:pt>
              </c:strCache>
            </c:strRef>
          </c:cat>
          <c:val>
            <c:numRef>
              <c:f>культура_!$D$4:$D$12</c:f>
              <c:numCache>
                <c:formatCode>0</c:formatCode>
                <c:ptCount val="7"/>
                <c:pt idx="0">
                  <c:v>97.5</c:v>
                </c:pt>
                <c:pt idx="1">
                  <c:v>98</c:v>
                </c:pt>
                <c:pt idx="2" formatCode="General">
                  <c:v>96</c:v>
                </c:pt>
                <c:pt idx="3" formatCode="General">
                  <c:v>95</c:v>
                </c:pt>
                <c:pt idx="4" formatCode="#,##0">
                  <c:v>96</c:v>
                </c:pt>
                <c:pt idx="5" formatCode="#,##0">
                  <c:v>95</c:v>
                </c:pt>
                <c:pt idx="6" formatCode="#,##0">
                  <c:v>95</c:v>
                </c:pt>
              </c:numCache>
            </c:numRef>
          </c:val>
        </c:ser>
        <c:ser>
          <c:idx val="0"/>
          <c:order val="1"/>
          <c:tx>
            <c:strRef>
              <c:f>культура_!$C$3</c:f>
              <c:strCache>
                <c:ptCount val="1"/>
                <c:pt idx="0">
                  <c:v>Значение, утвержденное в муниципальном задании на отчетный финансовый год 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spPr>
              <a:gradFill rotWithShape="1">
                <a:gsLst>
                  <a:gs pos="0">
                    <a:schemeClr val="dk1">
                      <a:tint val="50000"/>
                      <a:satMod val="300000"/>
                    </a:schemeClr>
                  </a:gs>
                  <a:gs pos="35000">
                    <a:schemeClr val="dk1">
                      <a:tint val="37000"/>
                      <a:satMod val="300000"/>
                    </a:schemeClr>
                  </a:gs>
                  <a:gs pos="100000">
                    <a:schemeClr val="dk1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dk1">
                    <a:shade val="95000"/>
                    <a:satMod val="105000"/>
                  </a:scheme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культура_!$A$4:$B$12</c:f>
              <c:strCache>
                <c:ptCount val="7"/>
                <c:pt idx="0">
                  <c:v>Удовлетворенность качеством оказания услуги, %</c:v>
                </c:pt>
                <c:pt idx="1">
                  <c:v>Открытость и доступность информации об организации культуры, балл</c:v>
                </c:pt>
                <c:pt idx="2">
                  <c:v>Открытость и доступность информации об организации культуры по организации мероприятий, балл</c:v>
                </c:pt>
                <c:pt idx="3">
                  <c:v>Открытость и доступность информации об организации культуры по организации клубных формирований, балл</c:v>
                </c:pt>
                <c:pt idx="4">
                  <c:v>Удовлетворенность качеством оказания услуги,%</c:v>
                </c:pt>
                <c:pt idx="5">
                  <c:v>Открытость и доступность информации об организации культуры, балл</c:v>
                </c:pt>
                <c:pt idx="6">
                  <c:v>Открытость и доступность информации об организации,%</c:v>
                </c:pt>
              </c:strCache>
            </c:strRef>
          </c:cat>
          <c:val>
            <c:numRef>
              <c:f>культура_!$C$4:$C$12</c:f>
              <c:numCache>
                <c:formatCode>General</c:formatCode>
                <c:ptCount val="7"/>
                <c:pt idx="0">
                  <c:v>95</c:v>
                </c:pt>
                <c:pt idx="1">
                  <c:v>95</c:v>
                </c:pt>
                <c:pt idx="2">
                  <c:v>95</c:v>
                </c:pt>
                <c:pt idx="3">
                  <c:v>95</c:v>
                </c:pt>
                <c:pt idx="4">
                  <c:v>95</c:v>
                </c:pt>
                <c:pt idx="5">
                  <c:v>95</c:v>
                </c:pt>
                <c:pt idx="6">
                  <c:v>95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73602688"/>
        <c:axId val="173604224"/>
        <c:axId val="0"/>
      </c:bar3DChart>
      <c:catAx>
        <c:axId val="173602688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800"/>
            </a:pPr>
            <a:endParaRPr lang="ru-RU"/>
          </a:p>
        </c:txPr>
        <c:crossAx val="173604224"/>
        <c:crosses val="autoZero"/>
        <c:auto val="1"/>
        <c:lblAlgn val="ctr"/>
        <c:lblOffset val="100"/>
        <c:noMultiLvlLbl val="0"/>
      </c:catAx>
      <c:valAx>
        <c:axId val="173604224"/>
        <c:scaling>
          <c:orientation val="minMax"/>
        </c:scaling>
        <c:delete val="1"/>
        <c:axPos val="b"/>
        <c:numFmt formatCode="0" sourceLinked="1"/>
        <c:majorTickMark val="out"/>
        <c:minorTickMark val="none"/>
        <c:tickLblPos val="nextTo"/>
        <c:crossAx val="17360268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5887995216398494"/>
          <c:y val="0.22366141732283465"/>
          <c:w val="0.13233751037883856"/>
          <c:h val="0.58715992397502037"/>
        </c:manualLayout>
      </c:layout>
      <c:overlay val="0"/>
      <c:txPr>
        <a:bodyPr/>
        <a:lstStyle/>
        <a:p>
          <a:pPr>
            <a:defRPr sz="8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0"/>
          <c:w val="0.95782473444979543"/>
          <c:h val="0.92490858143871291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rgbClr val="FFFF99"/>
              </a:solidFill>
            </c:spPr>
          </c:dPt>
          <c:dPt>
            <c:idx val="1"/>
            <c:bubble3D val="0"/>
            <c:spPr>
              <a:solidFill>
                <a:srgbClr val="FF9933"/>
              </a:solidFill>
            </c:spPr>
          </c:dPt>
          <c:dPt>
            <c:idx val="2"/>
            <c:bubble3D val="0"/>
            <c:spPr>
              <a:solidFill>
                <a:srgbClr val="C00000"/>
              </a:solidFill>
            </c:spPr>
          </c:dPt>
          <c:dPt>
            <c:idx val="3"/>
            <c:bubble3D val="0"/>
            <c:explosion val="47"/>
            <c:spPr>
              <a:solidFill>
                <a:srgbClr val="6600FF">
                  <a:alpha val="80000"/>
                </a:srgbClr>
              </a:solidFill>
            </c:spPr>
          </c:dPt>
          <c:dPt>
            <c:idx val="5"/>
            <c:bubble3D val="0"/>
            <c:spPr>
              <a:solidFill>
                <a:srgbClr val="00CCFF"/>
              </a:solidFill>
            </c:spPr>
          </c:dPt>
          <c:dPt>
            <c:idx val="6"/>
            <c:bubble3D val="0"/>
            <c:spPr>
              <a:solidFill>
                <a:srgbClr val="009999"/>
              </a:solidFill>
            </c:spPr>
          </c:dPt>
          <c:dPt>
            <c:idx val="7"/>
            <c:bubble3D val="0"/>
            <c:spPr>
              <a:solidFill>
                <a:srgbClr val="006666"/>
              </a:solidFill>
            </c:spPr>
          </c:dPt>
          <c:dPt>
            <c:idx val="8"/>
            <c:bubble3D val="0"/>
            <c:spPr>
              <a:solidFill>
                <a:schemeClr val="bg1">
                  <a:lumMod val="65000"/>
                </a:schemeClr>
              </a:solidFill>
            </c:spPr>
          </c:dPt>
          <c:cat>
            <c:strRef>
              <c:f>Лист1!$A$3:$A$11</c:f>
              <c:strCache>
                <c:ptCount val="9"/>
                <c:pt idx="0">
                  <c:v>УДО</c:v>
                </c:pt>
                <c:pt idx="1">
                  <c:v>УО</c:v>
                </c:pt>
                <c:pt idx="2">
                  <c:v>УК</c:v>
                </c:pt>
                <c:pt idx="3">
                  <c:v>УС</c:v>
                </c:pt>
                <c:pt idx="4">
                  <c:v>АРХИТЕКТУРА</c:v>
                </c:pt>
                <c:pt idx="5">
                  <c:v>КЖП</c:v>
                </c:pt>
                <c:pt idx="6">
                  <c:v>ПРЕДПРИНИМАТЕЛЬСТВО</c:v>
                </c:pt>
                <c:pt idx="7">
                  <c:v>мун. архив</c:v>
                </c:pt>
                <c:pt idx="8">
                  <c:v>Панорама</c:v>
                </c:pt>
              </c:strCache>
            </c:strRef>
          </c:cat>
          <c:val>
            <c:numRef>
              <c:f>Лист1!$B$3:$B$11</c:f>
              <c:numCache>
                <c:formatCode>0%</c:formatCode>
                <c:ptCount val="9"/>
                <c:pt idx="0">
                  <c:v>0.45180722891566266</c:v>
                </c:pt>
                <c:pt idx="1">
                  <c:v>0.34337349397590361</c:v>
                </c:pt>
                <c:pt idx="2">
                  <c:v>0.13253012048192772</c:v>
                </c:pt>
                <c:pt idx="3">
                  <c:v>0.03</c:v>
                </c:pt>
                <c:pt idx="4">
                  <c:v>1.2048192771084338E-2</c:v>
                </c:pt>
                <c:pt idx="5">
                  <c:v>6.024096385542169E-3</c:v>
                </c:pt>
                <c:pt idx="6">
                  <c:v>6.024096385542169E-3</c:v>
                </c:pt>
                <c:pt idx="7">
                  <c:v>6.024096385542169E-3</c:v>
                </c:pt>
                <c:pt idx="8">
                  <c:v>6.024096385542169E-3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  <c:spPr>
        <a:solidFill>
          <a:srgbClr val="6600FF">
            <a:alpha val="50000"/>
          </a:srgbClr>
        </a:solidFill>
      </c:spPr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'физ-ра'!$G$2</c:f>
              <c:strCache>
                <c:ptCount val="1"/>
                <c:pt idx="0">
                  <c:v>2016</c:v>
                </c:pt>
              </c:strCache>
            </c:strRef>
          </c:tx>
          <c:spPr>
            <a:solidFill>
              <a:srgbClr val="6600FF">
                <a:alpha val="80000"/>
              </a:srgbClr>
            </a:solidFill>
          </c:spPr>
          <c:invertIfNegative val="0"/>
          <c:dLbls>
            <c:spPr>
              <a:gradFill rotWithShape="1">
                <a:gsLst>
                  <a:gs pos="0">
                    <a:schemeClr val="accent4">
                      <a:shade val="51000"/>
                      <a:satMod val="130000"/>
                    </a:schemeClr>
                  </a:gs>
                  <a:gs pos="80000">
                    <a:schemeClr val="accent4">
                      <a:shade val="93000"/>
                      <a:satMod val="130000"/>
                    </a:schemeClr>
                  </a:gs>
                  <a:gs pos="100000">
                    <a:schemeClr val="accent4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txPr>
              <a:bodyPr/>
              <a:lstStyle/>
              <a:p>
                <a: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'физ-ра'!$F$3:$F$4</c:f>
              <c:strCache>
                <c:ptCount val="2"/>
                <c:pt idx="0">
                  <c:v>Реализация дополнительных общеобразовательных программ </c:v>
                </c:pt>
                <c:pt idx="1">
                  <c:v>Реализация дополнительных предпрофессиональных программ в области физической культуры и спорта </c:v>
                </c:pt>
              </c:strCache>
            </c:strRef>
          </c:cat>
          <c:val>
            <c:numRef>
              <c:f>'физ-ра'!$G$3:$G$4</c:f>
              <c:numCache>
                <c:formatCode>#,##0</c:formatCode>
                <c:ptCount val="2"/>
                <c:pt idx="0">
                  <c:v>37.445</c:v>
                </c:pt>
                <c:pt idx="1">
                  <c:v>85.054720000000003</c:v>
                </c:pt>
              </c:numCache>
            </c:numRef>
          </c:val>
        </c:ser>
        <c:ser>
          <c:idx val="1"/>
          <c:order val="1"/>
          <c:tx>
            <c:strRef>
              <c:f>'физ-ра'!$H$2</c:f>
              <c:strCache>
                <c:ptCount val="1"/>
                <c:pt idx="0">
                  <c:v>2017</c:v>
                </c:pt>
              </c:strCache>
            </c:strRef>
          </c:tx>
          <c:spPr>
            <a:pattFill prst="dkDnDiag">
              <a:fgClr>
                <a:schemeClr val="tx1"/>
              </a:fgClr>
              <a:bgClr>
                <a:schemeClr val="bg1"/>
              </a:bgClr>
            </a:pattFill>
          </c:spPr>
          <c:invertIfNegative val="0"/>
          <c:dLbls>
            <c:spPr>
              <a:solidFill>
                <a:schemeClr val="lt1"/>
              </a:solidFill>
              <a:ln w="25400" cap="flat" cmpd="sng" algn="ctr">
                <a:solidFill>
                  <a:schemeClr val="dk1"/>
                </a:solidFill>
                <a:prstDash val="solid"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'физ-ра'!$F$3:$F$4</c:f>
              <c:strCache>
                <c:ptCount val="2"/>
                <c:pt idx="0">
                  <c:v>Реализация дополнительных общеобразовательных программ </c:v>
                </c:pt>
                <c:pt idx="1">
                  <c:v>Реализация дополнительных предпрофессиональных программ в области физической культуры и спорта </c:v>
                </c:pt>
              </c:strCache>
            </c:strRef>
          </c:cat>
          <c:val>
            <c:numRef>
              <c:f>'физ-ра'!$H$3:$H$4</c:f>
              <c:numCache>
                <c:formatCode>#,##0</c:formatCode>
                <c:ptCount val="2"/>
                <c:pt idx="0">
                  <c:v>40.44</c:v>
                </c:pt>
                <c:pt idx="1">
                  <c:v>95.451599999999999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74294528"/>
        <c:axId val="174296064"/>
        <c:axId val="0"/>
      </c:bar3DChart>
      <c:catAx>
        <c:axId val="17429452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74296064"/>
        <c:crosses val="autoZero"/>
        <c:auto val="1"/>
        <c:lblAlgn val="ctr"/>
        <c:lblOffset val="100"/>
        <c:noMultiLvlLbl val="0"/>
      </c:catAx>
      <c:valAx>
        <c:axId val="174296064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extTo"/>
        <c:crossAx val="174294528"/>
        <c:crosses val="autoZero"/>
        <c:crossBetween val="between"/>
      </c:valAx>
      <c:spPr>
        <a:noFill/>
      </c:spPr>
    </c:plotArea>
    <c:plotVisOnly val="1"/>
    <c:dispBlanksAs val="gap"/>
    <c:showDLblsOverMax val="0"/>
  </c:chart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  <c:spPr>
        <a:solidFill>
          <a:srgbClr val="6600FF">
            <a:alpha val="50000"/>
          </a:srgbClr>
        </a:solidFill>
      </c:spPr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'физ-ра'!$A$3</c:f>
              <c:strCache>
                <c:ptCount val="1"/>
                <c:pt idx="0">
                  <c:v>Реализация дополнительных общеобразовательных программ </c:v>
                </c:pt>
              </c:strCache>
            </c:strRef>
          </c:tx>
          <c:spPr>
            <a:solidFill>
              <a:srgbClr val="6600FF">
                <a:alpha val="80000"/>
              </a:srgbClr>
            </a:solidFill>
          </c:spPr>
          <c:invertIfNegative val="0"/>
          <c:dLbls>
            <c:spPr>
              <a:gradFill rotWithShape="1">
                <a:gsLst>
                  <a:gs pos="0">
                    <a:schemeClr val="accent4">
                      <a:shade val="51000"/>
                      <a:satMod val="130000"/>
                    </a:schemeClr>
                  </a:gs>
                  <a:gs pos="80000">
                    <a:schemeClr val="accent4">
                      <a:shade val="93000"/>
                      <a:satMod val="130000"/>
                    </a:schemeClr>
                  </a:gs>
                  <a:gs pos="100000">
                    <a:schemeClr val="accent4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txPr>
              <a:bodyPr/>
              <a:lstStyle/>
              <a:p>
                <a: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'физ-ра'!$B$2:$C$2</c:f>
              <c:numCache>
                <c:formatCode>General</c:formatCode>
                <c:ptCount val="2"/>
                <c:pt idx="0">
                  <c:v>2016</c:v>
                </c:pt>
                <c:pt idx="1">
                  <c:v>2017</c:v>
                </c:pt>
              </c:numCache>
            </c:numRef>
          </c:cat>
          <c:val>
            <c:numRef>
              <c:f>'физ-ра'!$B$3:$C$3</c:f>
              <c:numCache>
                <c:formatCode>#,##0</c:formatCode>
                <c:ptCount val="2"/>
                <c:pt idx="0">
                  <c:v>419244</c:v>
                </c:pt>
                <c:pt idx="1">
                  <c:v>422452</c:v>
                </c:pt>
              </c:numCache>
            </c:numRef>
          </c:val>
        </c:ser>
        <c:ser>
          <c:idx val="1"/>
          <c:order val="1"/>
          <c:tx>
            <c:strRef>
              <c:f>'физ-ра'!$A$4</c:f>
              <c:strCache>
                <c:ptCount val="1"/>
                <c:pt idx="0">
                  <c:v>Реализация дополнительных предпрофессиональных программ в области физической культуры и спорта </c:v>
                </c:pt>
              </c:strCache>
            </c:strRef>
          </c:tx>
          <c:spPr>
            <a:pattFill prst="dkDnDiag">
              <a:fgClr>
                <a:schemeClr val="tx1"/>
              </a:fgClr>
              <a:bgClr>
                <a:schemeClr val="bg1"/>
              </a:bgClr>
            </a:pattFill>
          </c:spPr>
          <c:invertIfNegative val="0"/>
          <c:dLbls>
            <c:spPr>
              <a:solidFill>
                <a:schemeClr val="lt1"/>
              </a:solidFill>
              <a:ln w="25400" cap="flat" cmpd="sng" algn="ctr">
                <a:solidFill>
                  <a:schemeClr val="dk1"/>
                </a:solidFill>
                <a:prstDash val="solid"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'физ-ра'!$B$2:$C$2</c:f>
              <c:numCache>
                <c:formatCode>General</c:formatCode>
                <c:ptCount val="2"/>
                <c:pt idx="0">
                  <c:v>2016</c:v>
                </c:pt>
                <c:pt idx="1">
                  <c:v>2017</c:v>
                </c:pt>
              </c:numCache>
            </c:numRef>
          </c:cat>
          <c:val>
            <c:numRef>
              <c:f>'физ-ра'!$B$4:$C$4</c:f>
              <c:numCache>
                <c:formatCode>#,##0</c:formatCode>
                <c:ptCount val="2"/>
                <c:pt idx="0">
                  <c:v>952285</c:v>
                </c:pt>
                <c:pt idx="1">
                  <c:v>997124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74367104"/>
        <c:axId val="174368640"/>
        <c:axId val="0"/>
      </c:bar3DChart>
      <c:catAx>
        <c:axId val="17436710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74368640"/>
        <c:crosses val="autoZero"/>
        <c:auto val="1"/>
        <c:lblAlgn val="ctr"/>
        <c:lblOffset val="100"/>
        <c:noMultiLvlLbl val="0"/>
      </c:catAx>
      <c:valAx>
        <c:axId val="174368640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extTo"/>
        <c:crossAx val="17436710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  <c:spPr>
        <a:solidFill>
          <a:srgbClr val="6600FF">
            <a:alpha val="50000"/>
          </a:srgbClr>
        </a:solidFill>
      </c:spPr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'физ-ра'!$A$10</c:f>
              <c:strCache>
                <c:ptCount val="1"/>
                <c:pt idx="0">
                  <c:v>Проведение занятий физкультурно-спортивной направленности по месту проживания граждан</c:v>
                </c:pt>
              </c:strCache>
            </c:strRef>
          </c:tx>
          <c:spPr>
            <a:solidFill>
              <a:srgbClr val="6600FF">
                <a:alpha val="80000"/>
              </a:srgbClr>
            </a:solidFill>
          </c:spPr>
          <c:invertIfNegative val="0"/>
          <c:dLbls>
            <c:spPr>
              <a:gradFill rotWithShape="1">
                <a:gsLst>
                  <a:gs pos="0">
                    <a:schemeClr val="accent4">
                      <a:shade val="51000"/>
                      <a:satMod val="130000"/>
                    </a:schemeClr>
                  </a:gs>
                  <a:gs pos="80000">
                    <a:schemeClr val="accent4">
                      <a:shade val="93000"/>
                      <a:satMod val="130000"/>
                    </a:schemeClr>
                  </a:gs>
                  <a:gs pos="100000">
                    <a:schemeClr val="accent4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txPr>
              <a:bodyPr/>
              <a:lstStyle/>
              <a:p>
                <a: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'физ-ра'!$B$9:$C$9</c:f>
              <c:numCache>
                <c:formatCode>General</c:formatCode>
                <c:ptCount val="2"/>
                <c:pt idx="0">
                  <c:v>2016</c:v>
                </c:pt>
                <c:pt idx="1">
                  <c:v>2017</c:v>
                </c:pt>
              </c:numCache>
            </c:numRef>
          </c:cat>
          <c:val>
            <c:numRef>
              <c:f>'физ-ра'!$B$10:$C$10</c:f>
              <c:numCache>
                <c:formatCode>#,##0</c:formatCode>
                <c:ptCount val="2"/>
                <c:pt idx="0">
                  <c:v>2365</c:v>
                </c:pt>
                <c:pt idx="1">
                  <c:v>2365</c:v>
                </c:pt>
              </c:numCache>
            </c:numRef>
          </c:val>
        </c:ser>
        <c:ser>
          <c:idx val="1"/>
          <c:order val="1"/>
          <c:tx>
            <c:strRef>
              <c:f>'физ-ра'!$A$11</c:f>
              <c:strCache>
                <c:ptCount val="1"/>
                <c:pt idx="0">
                  <c:v>Организация и проведение официальных спортивных мероприятий</c:v>
                </c:pt>
              </c:strCache>
            </c:strRef>
          </c:tx>
          <c:spPr>
            <a:pattFill prst="dkDnDiag">
              <a:fgClr>
                <a:schemeClr val="tx1"/>
              </a:fgClr>
              <a:bgClr>
                <a:schemeClr val="bg1"/>
              </a:bgClr>
            </a:pattFill>
          </c:spPr>
          <c:invertIfNegative val="0"/>
          <c:dLbls>
            <c:spPr>
              <a:solidFill>
                <a:schemeClr val="lt1"/>
              </a:solidFill>
              <a:ln w="25400" cap="flat" cmpd="sng" algn="ctr">
                <a:solidFill>
                  <a:schemeClr val="dk1"/>
                </a:solidFill>
                <a:prstDash val="solid"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'физ-ра'!$B$9:$C$9</c:f>
              <c:numCache>
                <c:formatCode>General</c:formatCode>
                <c:ptCount val="2"/>
                <c:pt idx="0">
                  <c:v>2016</c:v>
                </c:pt>
                <c:pt idx="1">
                  <c:v>2017</c:v>
                </c:pt>
              </c:numCache>
            </c:numRef>
          </c:cat>
          <c:val>
            <c:numRef>
              <c:f>'физ-ра'!$B$11:$C$11</c:f>
              <c:numCache>
                <c:formatCode>#,##0</c:formatCode>
                <c:ptCount val="2"/>
                <c:pt idx="0">
                  <c:v>250</c:v>
                </c:pt>
                <c:pt idx="1">
                  <c:v>270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75455232"/>
        <c:axId val="175469312"/>
        <c:axId val="0"/>
      </c:bar3DChart>
      <c:catAx>
        <c:axId val="17545523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75469312"/>
        <c:crosses val="autoZero"/>
        <c:auto val="1"/>
        <c:lblAlgn val="ctr"/>
        <c:lblOffset val="100"/>
        <c:noMultiLvlLbl val="0"/>
      </c:catAx>
      <c:valAx>
        <c:axId val="175469312"/>
        <c:scaling>
          <c:orientation val="minMax"/>
          <c:min val="0"/>
        </c:scaling>
        <c:delete val="1"/>
        <c:axPos val="l"/>
        <c:numFmt formatCode="#,##0" sourceLinked="1"/>
        <c:majorTickMark val="out"/>
        <c:minorTickMark val="none"/>
        <c:tickLblPos val="nextTo"/>
        <c:crossAx val="175455232"/>
        <c:crosses val="autoZero"/>
        <c:crossBetween val="between"/>
        <c:majorUnit val="2000"/>
      </c:valAx>
    </c:plotArea>
    <c:plotVisOnly val="1"/>
    <c:dispBlanksAs val="gap"/>
    <c:showDLblsOverMax val="0"/>
  </c:chart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  <c:spPr>
        <a:solidFill>
          <a:srgbClr val="6600FF">
            <a:alpha val="50000"/>
          </a:srgbClr>
        </a:solidFill>
      </c:spPr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'физ-ра'!$G$2</c:f>
              <c:strCache>
                <c:ptCount val="1"/>
                <c:pt idx="0">
                  <c:v>2016</c:v>
                </c:pt>
              </c:strCache>
            </c:strRef>
          </c:tx>
          <c:spPr>
            <a:solidFill>
              <a:srgbClr val="6600FF">
                <a:alpha val="80000"/>
              </a:srgbClr>
            </a:solidFill>
          </c:spPr>
          <c:invertIfNegative val="0"/>
          <c:dLbls>
            <c:spPr>
              <a:gradFill rotWithShape="1">
                <a:gsLst>
                  <a:gs pos="0">
                    <a:schemeClr val="accent4">
                      <a:shade val="51000"/>
                      <a:satMod val="130000"/>
                    </a:schemeClr>
                  </a:gs>
                  <a:gs pos="80000">
                    <a:schemeClr val="accent4">
                      <a:shade val="93000"/>
                      <a:satMod val="130000"/>
                    </a:schemeClr>
                  </a:gs>
                  <a:gs pos="100000">
                    <a:schemeClr val="accent4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txPr>
              <a:bodyPr/>
              <a:lstStyle/>
              <a:p>
                <a: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'физ-ра'!$F$3:$F$4</c:f>
              <c:strCache>
                <c:ptCount val="2"/>
                <c:pt idx="0">
                  <c:v>Реализация дополнительных общеобразовательных программ </c:v>
                </c:pt>
                <c:pt idx="1">
                  <c:v>Реализация дополнительных предпрофессиональных программ в области физической культуры и спорта </c:v>
                </c:pt>
              </c:strCache>
            </c:strRef>
          </c:cat>
          <c:val>
            <c:numRef>
              <c:f>'физ-ра'!$G$3:$G$4</c:f>
              <c:numCache>
                <c:formatCode>#,##0</c:formatCode>
                <c:ptCount val="2"/>
                <c:pt idx="0">
                  <c:v>37.445</c:v>
                </c:pt>
                <c:pt idx="1">
                  <c:v>85.054720000000003</c:v>
                </c:pt>
              </c:numCache>
            </c:numRef>
          </c:val>
        </c:ser>
        <c:ser>
          <c:idx val="1"/>
          <c:order val="1"/>
          <c:tx>
            <c:strRef>
              <c:f>'физ-ра'!$H$2</c:f>
              <c:strCache>
                <c:ptCount val="1"/>
                <c:pt idx="0">
                  <c:v>2017</c:v>
                </c:pt>
              </c:strCache>
            </c:strRef>
          </c:tx>
          <c:spPr>
            <a:pattFill prst="dkDnDiag">
              <a:fgClr>
                <a:schemeClr val="tx1"/>
              </a:fgClr>
              <a:bgClr>
                <a:schemeClr val="bg1"/>
              </a:bgClr>
            </a:pattFill>
          </c:spPr>
          <c:invertIfNegative val="0"/>
          <c:dLbls>
            <c:spPr>
              <a:solidFill>
                <a:schemeClr val="lt1"/>
              </a:solidFill>
              <a:ln w="25400" cap="flat" cmpd="sng" algn="ctr">
                <a:solidFill>
                  <a:schemeClr val="dk1"/>
                </a:solidFill>
                <a:prstDash val="solid"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'физ-ра'!$F$3:$F$4</c:f>
              <c:strCache>
                <c:ptCount val="2"/>
                <c:pt idx="0">
                  <c:v>Реализация дополнительных общеобразовательных программ </c:v>
                </c:pt>
                <c:pt idx="1">
                  <c:v>Реализация дополнительных предпрофессиональных программ в области физической культуры и спорта </c:v>
                </c:pt>
              </c:strCache>
            </c:strRef>
          </c:cat>
          <c:val>
            <c:numRef>
              <c:f>'физ-ра'!$H$3:$H$4</c:f>
              <c:numCache>
                <c:formatCode>#,##0</c:formatCode>
                <c:ptCount val="2"/>
                <c:pt idx="0">
                  <c:v>40.44</c:v>
                </c:pt>
                <c:pt idx="1">
                  <c:v>95.451599999999999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74393216"/>
        <c:axId val="174394752"/>
        <c:axId val="0"/>
      </c:bar3DChart>
      <c:catAx>
        <c:axId val="17439321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74394752"/>
        <c:crosses val="autoZero"/>
        <c:auto val="1"/>
        <c:lblAlgn val="ctr"/>
        <c:lblOffset val="100"/>
        <c:noMultiLvlLbl val="0"/>
      </c:catAx>
      <c:valAx>
        <c:axId val="174394752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extTo"/>
        <c:crossAx val="174393216"/>
        <c:crosses val="autoZero"/>
        <c:crossBetween val="between"/>
      </c:valAx>
      <c:spPr>
        <a:noFill/>
      </c:spPr>
    </c:plotArea>
    <c:plotVisOnly val="1"/>
    <c:dispBlanksAs val="gap"/>
    <c:showDLblsOverMax val="0"/>
  </c:chart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  <c:spPr>
        <a:solidFill>
          <a:srgbClr val="6600FF">
            <a:alpha val="50000"/>
          </a:srgbClr>
        </a:solidFill>
      </c:spPr>
    </c:floor>
    <c:sideWall>
      <c:thickness val="0"/>
      <c:spPr>
        <a:solidFill>
          <a:srgbClr val="6600FF">
            <a:alpha val="50000"/>
          </a:srgbClr>
        </a:solidFill>
      </c:spPr>
    </c:sideWall>
    <c:backWall>
      <c:thickness val="0"/>
      <c:spPr>
        <a:solidFill>
          <a:srgbClr val="6600FF">
            <a:alpha val="50000"/>
          </a:srgbClr>
        </a:solidFill>
      </c:spPr>
    </c:backWall>
    <c:plotArea>
      <c:layout>
        <c:manualLayout>
          <c:layoutTarget val="inner"/>
          <c:xMode val="edge"/>
          <c:yMode val="edge"/>
          <c:x val="0.35078311404552931"/>
          <c:y val="3.7786086930179319E-2"/>
          <c:w val="0.4017849868533126"/>
          <c:h val="0.92442782613964136"/>
        </c:manualLayout>
      </c:layout>
      <c:bar3DChart>
        <c:barDir val="bar"/>
        <c:grouping val="clustered"/>
        <c:varyColors val="0"/>
        <c:ser>
          <c:idx val="2"/>
          <c:order val="0"/>
          <c:tx>
            <c:strRef>
              <c:f>спорт_!$D$3</c:f>
              <c:strCache>
                <c:ptCount val="1"/>
                <c:pt idx="0">
                  <c:v>Фактическое значение за отчетный период/отчетный финансовый год</c:v>
                </c:pt>
              </c:strCache>
            </c:strRef>
          </c:tx>
          <c:spPr>
            <a:pattFill prst="openDmnd">
              <a:fgClr>
                <a:schemeClr val="bg1">
                  <a:lumMod val="50000"/>
                </a:schemeClr>
              </a:fgClr>
              <a:bgClr>
                <a:schemeClr val="bg1"/>
              </a:bgClr>
            </a:pattFill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spPr>
              <a:solidFill>
                <a:schemeClr val="lt1"/>
              </a:solidFill>
              <a:ln w="25400" cap="flat" cmpd="sng" algn="ctr">
                <a:solidFill>
                  <a:schemeClr val="dk1"/>
                </a:solidFill>
                <a:prstDash val="solid"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спорт_!$A$4:$A$6</c:f>
              <c:strCache>
                <c:ptCount val="2"/>
                <c:pt idx="0">
                  <c:v>Удовлетворенность качеством оказания услуг, %</c:v>
                </c:pt>
                <c:pt idx="1">
                  <c:v>Открытость и доступность информации о спортивной организации,балл</c:v>
                </c:pt>
              </c:strCache>
            </c:strRef>
          </c:cat>
          <c:val>
            <c:numRef>
              <c:f>спорт_!$D$4:$D$6</c:f>
              <c:numCache>
                <c:formatCode>#,##0.0</c:formatCode>
                <c:ptCount val="2"/>
                <c:pt idx="0" formatCode="0">
                  <c:v>98</c:v>
                </c:pt>
                <c:pt idx="1">
                  <c:v>97</c:v>
                </c:pt>
              </c:numCache>
            </c:numRef>
          </c:val>
        </c:ser>
        <c:ser>
          <c:idx val="0"/>
          <c:order val="1"/>
          <c:tx>
            <c:strRef>
              <c:f>спорт_!$B$3</c:f>
              <c:strCache>
                <c:ptCount val="1"/>
                <c:pt idx="0">
                  <c:v>Единица измерения</c:v>
                </c:pt>
              </c:strCache>
            </c:strRef>
          </c:tx>
          <c:invertIfNegative val="0"/>
          <c:cat>
            <c:strRef>
              <c:f>спорт_!$A$4:$A$6</c:f>
              <c:strCache>
                <c:ptCount val="2"/>
                <c:pt idx="0">
                  <c:v>Удовлетворенность качеством оказания услуг, %</c:v>
                </c:pt>
                <c:pt idx="1">
                  <c:v>Открытость и доступность информации о спортивной организации,балл</c:v>
                </c:pt>
              </c:strCache>
            </c:strRef>
          </c:cat>
          <c:val>
            <c:numRef>
              <c:f>спорт_!$B$4:$B$6</c:f>
            </c:numRef>
          </c:val>
        </c:ser>
        <c:ser>
          <c:idx val="1"/>
          <c:order val="2"/>
          <c:tx>
            <c:strRef>
              <c:f>спорт_!$C$3</c:f>
              <c:strCache>
                <c:ptCount val="1"/>
                <c:pt idx="0">
                  <c:v>Значение, утвержденное в муниципальном задании на отчетный финансовый год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spPr>
              <a:gradFill rotWithShape="1">
                <a:gsLst>
                  <a:gs pos="0">
                    <a:schemeClr val="dk1">
                      <a:tint val="50000"/>
                      <a:satMod val="300000"/>
                    </a:schemeClr>
                  </a:gs>
                  <a:gs pos="35000">
                    <a:schemeClr val="dk1">
                      <a:tint val="37000"/>
                      <a:satMod val="300000"/>
                    </a:schemeClr>
                  </a:gs>
                  <a:gs pos="100000">
                    <a:schemeClr val="dk1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dk1">
                    <a:shade val="95000"/>
                    <a:satMod val="105000"/>
                  </a:scheme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спорт_!$A$4:$A$6</c:f>
              <c:strCache>
                <c:ptCount val="2"/>
                <c:pt idx="0">
                  <c:v>Удовлетворенность качеством оказания услуг, %</c:v>
                </c:pt>
                <c:pt idx="1">
                  <c:v>Открытость и доступность информации о спортивной организации,балл</c:v>
                </c:pt>
              </c:strCache>
            </c:strRef>
          </c:cat>
          <c:val>
            <c:numRef>
              <c:f>спорт_!$C$4:$C$6</c:f>
              <c:numCache>
                <c:formatCode>General</c:formatCode>
                <c:ptCount val="2"/>
                <c:pt idx="0">
                  <c:v>91</c:v>
                </c:pt>
                <c:pt idx="1">
                  <c:v>91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75265664"/>
        <c:axId val="175267200"/>
        <c:axId val="0"/>
      </c:bar3DChart>
      <c:catAx>
        <c:axId val="175265664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RU"/>
          </a:p>
        </c:txPr>
        <c:crossAx val="175267200"/>
        <c:crosses val="autoZero"/>
        <c:auto val="1"/>
        <c:lblAlgn val="ctr"/>
        <c:lblOffset val="100"/>
        <c:noMultiLvlLbl val="0"/>
      </c:catAx>
      <c:valAx>
        <c:axId val="175267200"/>
        <c:scaling>
          <c:orientation val="minMax"/>
        </c:scaling>
        <c:delete val="1"/>
        <c:axPos val="b"/>
        <c:majorGridlines/>
        <c:numFmt formatCode="0" sourceLinked="1"/>
        <c:majorTickMark val="out"/>
        <c:minorTickMark val="none"/>
        <c:tickLblPos val="nextTo"/>
        <c:crossAx val="17526566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5983806032133994"/>
          <c:y val="0.2005767720241225"/>
          <c:w val="0.21024211595537004"/>
          <c:h val="0.66411333337661016"/>
        </c:manualLayout>
      </c:layout>
      <c:overlay val="0"/>
      <c:txPr>
        <a:bodyPr/>
        <a:lstStyle/>
        <a:p>
          <a:pPr>
            <a:defRPr sz="800">
              <a:latin typeface="Arial" panose="020B0604020202020204" pitchFamily="34" charset="0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0"/>
          <c:w val="0.95782473444979543"/>
          <c:h val="0.92490858143871291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rgbClr val="FFFF99"/>
              </a:solidFill>
            </c:spPr>
          </c:dPt>
          <c:dPt>
            <c:idx val="1"/>
            <c:bubble3D val="0"/>
            <c:spPr>
              <a:solidFill>
                <a:srgbClr val="FF9933"/>
              </a:solidFill>
            </c:spPr>
          </c:dPt>
          <c:dPt>
            <c:idx val="2"/>
            <c:bubble3D val="0"/>
            <c:spPr>
              <a:solidFill>
                <a:srgbClr val="C00000"/>
              </a:solidFill>
            </c:spPr>
          </c:dPt>
          <c:dPt>
            <c:idx val="3"/>
            <c:bubble3D val="0"/>
            <c:spPr>
              <a:solidFill>
                <a:srgbClr val="6600FF">
                  <a:alpha val="80000"/>
                </a:srgbClr>
              </a:solidFill>
            </c:spPr>
          </c:dPt>
          <c:dPt>
            <c:idx val="4"/>
            <c:bubble3D val="0"/>
            <c:explosion val="63"/>
            <c:spPr>
              <a:solidFill>
                <a:srgbClr val="0070C0"/>
              </a:solidFill>
            </c:spPr>
          </c:dPt>
          <c:dPt>
            <c:idx val="5"/>
            <c:bubble3D val="0"/>
            <c:explosion val="49"/>
            <c:spPr>
              <a:solidFill>
                <a:srgbClr val="00CCFF"/>
              </a:solidFill>
            </c:spPr>
          </c:dPt>
          <c:dPt>
            <c:idx val="6"/>
            <c:bubble3D val="0"/>
            <c:explosion val="44"/>
            <c:spPr>
              <a:solidFill>
                <a:srgbClr val="009999"/>
              </a:solidFill>
            </c:spPr>
          </c:dPt>
          <c:dPt>
            <c:idx val="7"/>
            <c:bubble3D val="0"/>
            <c:explosion val="28"/>
            <c:spPr>
              <a:solidFill>
                <a:srgbClr val="006666"/>
              </a:solidFill>
            </c:spPr>
          </c:dPt>
          <c:dPt>
            <c:idx val="8"/>
            <c:bubble3D val="0"/>
            <c:explosion val="18"/>
            <c:spPr>
              <a:solidFill>
                <a:schemeClr val="bg1">
                  <a:lumMod val="65000"/>
                </a:schemeClr>
              </a:solidFill>
            </c:spPr>
          </c:dPt>
          <c:cat>
            <c:strRef>
              <c:f>Лист1!$A$3:$A$11</c:f>
              <c:strCache>
                <c:ptCount val="9"/>
                <c:pt idx="0">
                  <c:v>УДО</c:v>
                </c:pt>
                <c:pt idx="1">
                  <c:v>УО</c:v>
                </c:pt>
                <c:pt idx="2">
                  <c:v>УК</c:v>
                </c:pt>
                <c:pt idx="3">
                  <c:v>УС</c:v>
                </c:pt>
                <c:pt idx="4">
                  <c:v>АРХИТЕКТУРА</c:v>
                </c:pt>
                <c:pt idx="5">
                  <c:v>КЖП</c:v>
                </c:pt>
                <c:pt idx="6">
                  <c:v>ПРЕДПРИНИМАТЕЛЬСТВО</c:v>
                </c:pt>
                <c:pt idx="7">
                  <c:v>мун. архив</c:v>
                </c:pt>
                <c:pt idx="8">
                  <c:v>Панорама</c:v>
                </c:pt>
              </c:strCache>
            </c:strRef>
          </c:cat>
          <c:val>
            <c:numRef>
              <c:f>Лист1!$B$3:$B$11</c:f>
              <c:numCache>
                <c:formatCode>0%</c:formatCode>
                <c:ptCount val="9"/>
                <c:pt idx="0">
                  <c:v>0.45180722891566266</c:v>
                </c:pt>
                <c:pt idx="1">
                  <c:v>0.34337349397590361</c:v>
                </c:pt>
                <c:pt idx="2">
                  <c:v>0.13253012048192772</c:v>
                </c:pt>
                <c:pt idx="3">
                  <c:v>0.03</c:v>
                </c:pt>
                <c:pt idx="4">
                  <c:v>1.2048192771084338E-2</c:v>
                </c:pt>
                <c:pt idx="5">
                  <c:v>6.024096385542169E-3</c:v>
                </c:pt>
                <c:pt idx="6">
                  <c:v>6.024096385542169E-3</c:v>
                </c:pt>
                <c:pt idx="7">
                  <c:v>6.024096385542169E-3</c:v>
                </c:pt>
                <c:pt idx="8">
                  <c:v>6.024096385542169E-3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  <c:spPr>
        <a:solidFill>
          <a:schemeClr val="accent1">
            <a:tint val="20000"/>
          </a:schemeClr>
        </a:solidFill>
      </c:spPr>
    </c:backWall>
    <c:plotArea>
      <c:layout>
        <c:manualLayout>
          <c:layoutTarget val="inner"/>
          <c:xMode val="edge"/>
          <c:yMode val="edge"/>
          <c:x val="0.31440539362595987"/>
          <c:y val="8.3015485716641374E-4"/>
          <c:w val="0.56102087794842714"/>
          <c:h val="0.94303497650062174"/>
        </c:manualLayout>
      </c:layout>
      <c:bar3DChart>
        <c:barDir val="bar"/>
        <c:grouping val="clustered"/>
        <c:varyColors val="0"/>
        <c:ser>
          <c:idx val="2"/>
          <c:order val="0"/>
          <c:tx>
            <c:strRef>
              <c:f>прочие_!$D$2:$D$6</c:f>
              <c:strCache>
                <c:ptCount val="1"/>
                <c:pt idx="0">
                  <c:v>Фактическое значение за отчетный период/ отчетный финансовый год</c:v>
                </c:pt>
              </c:strCache>
            </c:strRef>
          </c:tx>
          <c:spPr>
            <a:pattFill prst="openDmnd">
              <a:fgClr>
                <a:schemeClr val="bg1">
                  <a:lumMod val="50000"/>
                </a:schemeClr>
              </a:fgClr>
              <a:bgClr>
                <a:schemeClr val="bg1"/>
              </a:bgClr>
            </a:patt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5"/>
              <c:layout>
                <c:manualLayout>
                  <c:x val="3.0408498672561284E-3"/>
                  <c:y val="2.68447864042782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4.5612748008841929E-3"/>
                  <c:y val="2.68447864042782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4.5612748008841929E-3"/>
                  <c:y val="2.4160307763850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solidFill>
                <a:schemeClr val="lt1"/>
              </a:solidFill>
              <a:ln w="25400" cap="flat" cmpd="sng" algn="ctr">
                <a:solidFill>
                  <a:schemeClr val="dk1"/>
                </a:solidFill>
                <a:prstDash val="solid"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прочие_!$A$7:$A$23</c:f>
              <c:strCache>
                <c:ptCount val="11"/>
                <c:pt idx="0">
                  <c:v>Удельный вес рассмотренных в установленный срок заявлений на предоставление муниципальной услуги, в общем количестве заявлений на предоставление муниципальной услуг (архитектурно-планировочное бюро), %</c:v>
                </c:pt>
                <c:pt idx="1">
                  <c:v>Удельный вес количества обоснованных жалоб в общем количестве заявлений на предоставление муниципальной услуги  (архитектурно-планировочное бюро),%</c:v>
                </c:pt>
                <c:pt idx="2">
                  <c:v>Удовлетворенность потребителей качеством предоставляемых услуг (центр предпринимательства и инноваций),%</c:v>
                </c:pt>
                <c:pt idx="3">
                  <c:v>Наличие представлений прокуратуры, письменных обращений органов государственной власти, граждан о некачественном предоставлении услуги, ед.</c:v>
                </c:pt>
                <c:pt idx="4">
                  <c:v>Цветность полос (количество цветных полос публикации социально-значимой информации в номере), количество полос</c:v>
                </c:pt>
                <c:pt idx="5">
                  <c:v>Удельный вес рассмотренных в установленный срок заявок на оказание работы в общем количестве заявок на оказание работ (Программный комплекс «Архивный фонд»), %</c:v>
                </c:pt>
                <c:pt idx="6">
                  <c:v>Удельный вес количества обоснованных жалоб в общем количестве  заявок на оказание работы,%</c:v>
                </c:pt>
                <c:pt idx="7">
                  <c:v>Удельный вес рассмотренных в установленный срок заявок на оказание работы в общем количестве заявок на оказание работ (Программный комплекс «Архивный фонд»),%</c:v>
                </c:pt>
                <c:pt idx="8">
                  <c:v>Удельный вес количества обоснованных жалоб в общем количестве  заявок на оказание работы (Программный комплекс «Архивный фонд»),%</c:v>
                </c:pt>
                <c:pt idx="9">
                  <c:v>Удельный вес рассмотренных в установленный срок заявок на оказание работы в общем количестве заявок на оказание работ (Программный комплекс «Архивный фонд»),%</c:v>
                </c:pt>
                <c:pt idx="10">
                  <c:v>Удельный вес количества обоснованных жалоб в общем количестве заявок на оказание работы (Программный комплекс «Архивный фонд»),%</c:v>
                </c:pt>
              </c:strCache>
            </c:strRef>
          </c:cat>
          <c:val>
            <c:numRef>
              <c:f>прочие_!$D$7:$D$23</c:f>
              <c:numCache>
                <c:formatCode>General</c:formatCode>
                <c:ptCount val="11"/>
                <c:pt idx="0">
                  <c:v>97.9</c:v>
                </c:pt>
                <c:pt idx="1">
                  <c:v>0</c:v>
                </c:pt>
                <c:pt idx="2">
                  <c:v>100</c:v>
                </c:pt>
                <c:pt idx="3">
                  <c:v>0</c:v>
                </c:pt>
                <c:pt idx="4">
                  <c:v>4</c:v>
                </c:pt>
                <c:pt idx="5">
                  <c:v>100</c:v>
                </c:pt>
                <c:pt idx="6">
                  <c:v>0</c:v>
                </c:pt>
                <c:pt idx="7">
                  <c:v>100</c:v>
                </c:pt>
                <c:pt idx="8">
                  <c:v>0</c:v>
                </c:pt>
                <c:pt idx="9">
                  <c:v>100</c:v>
                </c:pt>
                <c:pt idx="10">
                  <c:v>0</c:v>
                </c:pt>
              </c:numCache>
            </c:numRef>
          </c:val>
        </c:ser>
        <c:ser>
          <c:idx val="0"/>
          <c:order val="1"/>
          <c:tx>
            <c:strRef>
              <c:f>прочие_!$B$2:$B$6</c:f>
              <c:strCache>
                <c:ptCount val="1"/>
                <c:pt idx="0">
                  <c:v>Единица измерения</c:v>
                </c:pt>
              </c:strCache>
            </c:strRef>
          </c:tx>
          <c:invertIfNegative val="0"/>
          <c:cat>
            <c:strRef>
              <c:f>прочие_!$A$7:$A$23</c:f>
              <c:strCache>
                <c:ptCount val="11"/>
                <c:pt idx="0">
                  <c:v>Удельный вес рассмотренных в установленный срок заявлений на предоставление муниципальной услуги, в общем количестве заявлений на предоставление муниципальной услуг (архитектурно-планировочное бюро), %</c:v>
                </c:pt>
                <c:pt idx="1">
                  <c:v>Удельный вес количества обоснованных жалоб в общем количестве заявлений на предоставление муниципальной услуги  (архитектурно-планировочное бюро),%</c:v>
                </c:pt>
                <c:pt idx="2">
                  <c:v>Удовлетворенность потребителей качеством предоставляемых услуг (центр предпринимательства и инноваций),%</c:v>
                </c:pt>
                <c:pt idx="3">
                  <c:v>Наличие представлений прокуратуры, письменных обращений органов государственной власти, граждан о некачественном предоставлении услуги, ед.</c:v>
                </c:pt>
                <c:pt idx="4">
                  <c:v>Цветность полос (количество цветных полос публикации социально-значимой информации в номере), количество полос</c:v>
                </c:pt>
                <c:pt idx="5">
                  <c:v>Удельный вес рассмотренных в установленный срок заявок на оказание работы в общем количестве заявок на оказание работ (Программный комплекс «Архивный фонд»), %</c:v>
                </c:pt>
                <c:pt idx="6">
                  <c:v>Удельный вес количества обоснованных жалоб в общем количестве  заявок на оказание работы,%</c:v>
                </c:pt>
                <c:pt idx="7">
                  <c:v>Удельный вес рассмотренных в установленный срок заявок на оказание работы в общем количестве заявок на оказание работ (Программный комплекс «Архивный фонд»),%</c:v>
                </c:pt>
                <c:pt idx="8">
                  <c:v>Удельный вес количества обоснованных жалоб в общем количестве  заявок на оказание работы (Программный комплекс «Архивный фонд»),%</c:v>
                </c:pt>
                <c:pt idx="9">
                  <c:v>Удельный вес рассмотренных в установленный срок заявок на оказание работы в общем количестве заявок на оказание работ (Программный комплекс «Архивный фонд»),%</c:v>
                </c:pt>
                <c:pt idx="10">
                  <c:v>Удельный вес количества обоснованных жалоб в общем количестве заявок на оказание работы (Программный комплекс «Архивный фонд»),%</c:v>
                </c:pt>
              </c:strCache>
            </c:strRef>
          </c:cat>
          <c:val>
            <c:numRef>
              <c:f>прочие_!$B$7:$B$23</c:f>
            </c:numRef>
          </c:val>
        </c:ser>
        <c:ser>
          <c:idx val="1"/>
          <c:order val="2"/>
          <c:tx>
            <c:strRef>
              <c:f>прочие_!$C$2:$C$6</c:f>
              <c:strCache>
                <c:ptCount val="1"/>
                <c:pt idx="0">
                  <c:v>Значение, утвержденное в муниципальном задании на отчетный финансовый год        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0"/>
              <c:layout>
                <c:manualLayout>
                  <c:x val="3.0408498672561284E-3"/>
                  <c:y val="-1.87913504829946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5204249336280642E-3"/>
                  <c:y val="-1.87913504829947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5204249336280642E-3"/>
                  <c:y val="-1.87913504829947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1.5204249336280642E-3"/>
                  <c:y val="-1.34223932021391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1.5204249336280642E-3"/>
                  <c:y val="-1.61068718425669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1.5204249336280642E-3"/>
                  <c:y val="-1.61068718425669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1.5204249336280642E-3"/>
                  <c:y val="-1.87913504829947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gradFill rotWithShape="1">
                <a:gsLst>
                  <a:gs pos="0">
                    <a:schemeClr val="dk1">
                      <a:tint val="50000"/>
                      <a:satMod val="300000"/>
                    </a:schemeClr>
                  </a:gs>
                  <a:gs pos="35000">
                    <a:schemeClr val="dk1">
                      <a:tint val="37000"/>
                      <a:satMod val="300000"/>
                    </a:schemeClr>
                  </a:gs>
                  <a:gs pos="100000">
                    <a:schemeClr val="dk1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dk1">
                    <a:shade val="95000"/>
                    <a:satMod val="105000"/>
                  </a:scheme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txPr>
              <a:bodyPr/>
              <a:lstStyle/>
              <a:p>
                <a:pPr>
                  <a:defRPr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прочие_!$A$7:$A$23</c:f>
              <c:strCache>
                <c:ptCount val="11"/>
                <c:pt idx="0">
                  <c:v>Удельный вес рассмотренных в установленный срок заявлений на предоставление муниципальной услуги, в общем количестве заявлений на предоставление муниципальной услуг (архитектурно-планировочное бюро), %</c:v>
                </c:pt>
                <c:pt idx="1">
                  <c:v>Удельный вес количества обоснованных жалоб в общем количестве заявлений на предоставление муниципальной услуги  (архитектурно-планировочное бюро),%</c:v>
                </c:pt>
                <c:pt idx="2">
                  <c:v>Удовлетворенность потребителей качеством предоставляемых услуг (центр предпринимательства и инноваций),%</c:v>
                </c:pt>
                <c:pt idx="3">
                  <c:v>Наличие представлений прокуратуры, письменных обращений органов государственной власти, граждан о некачественном предоставлении услуги, ед.</c:v>
                </c:pt>
                <c:pt idx="4">
                  <c:v>Цветность полос (количество цветных полос публикации социально-значимой информации в номере), количество полос</c:v>
                </c:pt>
                <c:pt idx="5">
                  <c:v>Удельный вес рассмотренных в установленный срок заявок на оказание работы в общем количестве заявок на оказание работ (Программный комплекс «Архивный фонд»), %</c:v>
                </c:pt>
                <c:pt idx="6">
                  <c:v>Удельный вес количества обоснованных жалоб в общем количестве  заявок на оказание работы,%</c:v>
                </c:pt>
                <c:pt idx="7">
                  <c:v>Удельный вес рассмотренных в установленный срок заявок на оказание работы в общем количестве заявок на оказание работ (Программный комплекс «Архивный фонд»),%</c:v>
                </c:pt>
                <c:pt idx="8">
                  <c:v>Удельный вес количества обоснованных жалоб в общем количестве  заявок на оказание работы (Программный комплекс «Архивный фонд»),%</c:v>
                </c:pt>
                <c:pt idx="9">
                  <c:v>Удельный вес рассмотренных в установленный срок заявок на оказание работы в общем количестве заявок на оказание работ (Программный комплекс «Архивный фонд»),%</c:v>
                </c:pt>
                <c:pt idx="10">
                  <c:v>Удельный вес количества обоснованных жалоб в общем количестве заявок на оказание работы (Программный комплекс «Архивный фонд»),%</c:v>
                </c:pt>
              </c:strCache>
            </c:strRef>
          </c:cat>
          <c:val>
            <c:numRef>
              <c:f>прочие_!$C$7:$C$23</c:f>
              <c:numCache>
                <c:formatCode>General</c:formatCode>
                <c:ptCount val="11"/>
                <c:pt idx="0">
                  <c:v>100</c:v>
                </c:pt>
                <c:pt idx="1">
                  <c:v>0</c:v>
                </c:pt>
                <c:pt idx="2">
                  <c:v>80</c:v>
                </c:pt>
                <c:pt idx="3">
                  <c:v>0</c:v>
                </c:pt>
                <c:pt idx="4">
                  <c:v>4</c:v>
                </c:pt>
                <c:pt idx="5">
                  <c:v>100</c:v>
                </c:pt>
                <c:pt idx="6">
                  <c:v>0</c:v>
                </c:pt>
                <c:pt idx="7">
                  <c:v>100</c:v>
                </c:pt>
                <c:pt idx="8">
                  <c:v>0</c:v>
                </c:pt>
                <c:pt idx="9">
                  <c:v>100</c:v>
                </c:pt>
                <c:pt idx="10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76122880"/>
        <c:axId val="176124672"/>
        <c:axId val="0"/>
      </c:bar3DChart>
      <c:catAx>
        <c:axId val="17612288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6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RU"/>
          </a:p>
        </c:txPr>
        <c:crossAx val="176124672"/>
        <c:crosses val="autoZero"/>
        <c:auto val="1"/>
        <c:lblAlgn val="l"/>
        <c:lblOffset val="100"/>
        <c:noMultiLvlLbl val="0"/>
      </c:catAx>
      <c:valAx>
        <c:axId val="176124672"/>
        <c:scaling>
          <c:orientation val="minMax"/>
        </c:scaling>
        <c:delete val="1"/>
        <c:axPos val="b"/>
        <c:majorGridlines/>
        <c:numFmt formatCode="General" sourceLinked="1"/>
        <c:majorTickMark val="out"/>
        <c:minorTickMark val="none"/>
        <c:tickLblPos val="nextTo"/>
        <c:crossAx val="176122880"/>
        <c:crosses val="autoZero"/>
        <c:crossBetween val="between"/>
      </c:valAx>
      <c:spPr>
        <a:solidFill>
          <a:schemeClr val="bg1">
            <a:alpha val="50000"/>
          </a:schemeClr>
        </a:solidFill>
      </c:spPr>
    </c:plotArea>
    <c:legend>
      <c:legendPos val="r"/>
      <c:layout>
        <c:manualLayout>
          <c:xMode val="edge"/>
          <c:yMode val="edge"/>
          <c:x val="0.89417830490098804"/>
          <c:y val="0.11939165909235029"/>
          <c:w val="0.10129923101539617"/>
          <c:h val="0.73974090598120679"/>
        </c:manualLayout>
      </c:layout>
      <c:overlay val="0"/>
      <c:txPr>
        <a:bodyPr/>
        <a:lstStyle/>
        <a:p>
          <a:pPr>
            <a:defRPr sz="700">
              <a:latin typeface="Arial" panose="020B0604020202020204" pitchFamily="34" charset="0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slide" Target="../slides/slide43.xml"/><Relationship Id="rId13" Type="http://schemas.openxmlformats.org/officeDocument/2006/relationships/image" Target="../media/image6.jpeg"/><Relationship Id="rId3" Type="http://schemas.openxmlformats.org/officeDocument/2006/relationships/slide" Target="../slides/slide33.xml"/><Relationship Id="rId7" Type="http://schemas.openxmlformats.org/officeDocument/2006/relationships/slide" Target="../slides/slide42.xml"/><Relationship Id="rId12" Type="http://schemas.openxmlformats.org/officeDocument/2006/relationships/image" Target="../media/image5.png"/><Relationship Id="rId17" Type="http://schemas.openxmlformats.org/officeDocument/2006/relationships/image" Target="../media/image10.jpeg"/><Relationship Id="rId2" Type="http://schemas.openxmlformats.org/officeDocument/2006/relationships/slide" Target="../slides/slide12.xml"/><Relationship Id="rId16" Type="http://schemas.openxmlformats.org/officeDocument/2006/relationships/image" Target="../media/image9.jpeg"/><Relationship Id="rId1" Type="http://schemas.openxmlformats.org/officeDocument/2006/relationships/slide" Target="../slides/slide40.xml"/><Relationship Id="rId6" Type="http://schemas.openxmlformats.org/officeDocument/2006/relationships/slide" Target="../slides/slide41.xml"/><Relationship Id="rId11" Type="http://schemas.openxmlformats.org/officeDocument/2006/relationships/image" Target="../media/image4.png"/><Relationship Id="rId5" Type="http://schemas.openxmlformats.org/officeDocument/2006/relationships/slide" Target="../slides/slide18.xml"/><Relationship Id="rId15" Type="http://schemas.openxmlformats.org/officeDocument/2006/relationships/image" Target="../media/image8.png"/><Relationship Id="rId10" Type="http://schemas.openxmlformats.org/officeDocument/2006/relationships/image" Target="../media/image3.jpeg"/><Relationship Id="rId4" Type="http://schemas.openxmlformats.org/officeDocument/2006/relationships/slide" Target="../slides/slide27.xml"/><Relationship Id="rId9" Type="http://schemas.openxmlformats.org/officeDocument/2006/relationships/image" Target="../media/image2.jpeg"/><Relationship Id="rId14" Type="http://schemas.openxmlformats.org/officeDocument/2006/relationships/image" Target="../media/image7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image" Target="../media/image2.jpeg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png"/><Relationship Id="rId9" Type="http://schemas.openxmlformats.org/officeDocument/2006/relationships/image" Target="../media/image10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6_4">
  <dgm:title val=""/>
  <dgm:desc val=""/>
  <dgm:catLst>
    <dgm:cat type="accent6" pri="11400"/>
  </dgm:catLst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52E5E20-9041-4D3E-A423-9A1F7CF63EDA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98BC4F8-053C-4B0B-9086-6ED1113D705E}">
      <dgm:prSet phldrT="[Текст]"/>
      <dgm:spPr>
        <a:solidFill>
          <a:srgbClr val="3366CC">
            <a:alpha val="49804"/>
          </a:srgb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b="1" dirty="0" smtClean="0"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  <a:hlinkClick xmlns:r="http://schemas.openxmlformats.org/officeDocument/2006/relationships" r:id="rId1" action="ppaction://hlinksldjump"/>
            </a:rPr>
            <a:t>АРХИТЕКТУРА, ГОРОДСКОЕ СТРОИТЕЛЬСТВО И ЗЕМЛЕПОЛЬЗОВАНИЕ</a:t>
          </a:r>
          <a:endParaRPr lang="ru-RU" b="1" dirty="0"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7E38BE7-3B9D-45C1-9B21-0F244DB32A90}" type="parTrans" cxnId="{EA7E7E5D-2439-4271-88CA-1C98DDB6D437}">
      <dgm:prSet/>
      <dgm:spPr/>
      <dgm:t>
        <a:bodyPr/>
        <a:lstStyle/>
        <a:p>
          <a:endParaRPr lang="ru-RU" b="1"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D20B986-2483-4F36-A3B4-9B100B2FB23B}" type="sibTrans" cxnId="{EA7E7E5D-2439-4271-88CA-1C98DDB6D437}">
      <dgm:prSet/>
      <dgm:spPr/>
      <dgm:t>
        <a:bodyPr/>
        <a:lstStyle/>
        <a:p>
          <a:endParaRPr lang="ru-RU" b="1"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88DB1FD-E199-4A24-92D5-A8E3896476A3}">
      <dgm:prSet phldrT="[Текст]"/>
      <dgm:spPr>
        <a:solidFill>
          <a:srgbClr val="00CCFF">
            <a:alpha val="49804"/>
          </a:srgb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b="1" dirty="0" smtClean="0"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  <a:hlinkClick xmlns:r="http://schemas.openxmlformats.org/officeDocument/2006/relationships" r:id="rId1" action="ppaction://hlinksldjump"/>
            </a:rPr>
            <a:t>ЖИЛИЩНАЯ ПОЛИТИКА</a:t>
          </a:r>
          <a:endParaRPr lang="ru-RU" b="1" dirty="0"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3B89FD3-2F64-48A2-9267-B174F252A9EA}" type="parTrans" cxnId="{629F0939-5234-46ED-893E-C249E1BD55B4}">
      <dgm:prSet/>
      <dgm:spPr/>
      <dgm:t>
        <a:bodyPr/>
        <a:lstStyle/>
        <a:p>
          <a:endParaRPr lang="ru-RU" b="1"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6CF5A6E-9054-4FA0-98A0-DE43CCAF2BFD}" type="sibTrans" cxnId="{629F0939-5234-46ED-893E-C249E1BD55B4}">
      <dgm:prSet/>
      <dgm:spPr/>
      <dgm:t>
        <a:bodyPr/>
        <a:lstStyle/>
        <a:p>
          <a:endParaRPr lang="ru-RU" b="1"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6A00DC4-E741-40FE-9CE9-74FA7B0AE65F}">
      <dgm:prSet phldrT="[Текст]"/>
      <dgm:spPr>
        <a:solidFill>
          <a:srgbClr val="FFFF99">
            <a:alpha val="49804"/>
          </a:srgb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b="1" dirty="0" smtClean="0"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  <a:hlinkClick xmlns:r="http://schemas.openxmlformats.org/officeDocument/2006/relationships" r:id="rId2" action="ppaction://hlinksldjump"/>
            </a:rPr>
            <a:t>ДОШКОЛЬНОЕ ОБРАЗОВАНИЕ</a:t>
          </a:r>
          <a:endParaRPr lang="ru-RU" b="1" dirty="0"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C7A06C3-9373-4E6C-AF1D-49CEC5BE2A01}" type="parTrans" cxnId="{64246C49-B5A4-4409-B17F-75489EF409B4}">
      <dgm:prSet/>
      <dgm:spPr/>
      <dgm:t>
        <a:bodyPr/>
        <a:lstStyle/>
        <a:p>
          <a:endParaRPr lang="ru-RU" b="1"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1D5423C-A403-4120-92F5-CBD804C50ACF}" type="sibTrans" cxnId="{64246C49-B5A4-4409-B17F-75489EF409B4}">
      <dgm:prSet/>
      <dgm:spPr/>
      <dgm:t>
        <a:bodyPr/>
        <a:lstStyle/>
        <a:p>
          <a:endParaRPr lang="ru-RU" b="1"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D6DDE72-3571-4EF7-8506-E8DFD4843D10}">
      <dgm:prSet phldrT="[Текст]"/>
      <dgm:spPr>
        <a:solidFill>
          <a:srgbClr val="6600FF">
            <a:alpha val="49804"/>
          </a:srgb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b="1" dirty="0" smtClean="0"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  <a:hlinkClick xmlns:r="http://schemas.openxmlformats.org/officeDocument/2006/relationships" r:id="rId3" action="ppaction://hlinksldjump"/>
            </a:rPr>
            <a:t>ФИЗИЧЕСКАЯ КУЛЬТУРА И СПОРТ</a:t>
          </a:r>
          <a:endParaRPr lang="ru-RU" b="1" dirty="0"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B6305B7-D752-41AF-941A-6B4E0FD21C4B}" type="parTrans" cxnId="{7922D17A-D0B7-426B-8D3D-5F3F27D7AF9B}">
      <dgm:prSet/>
      <dgm:spPr/>
      <dgm:t>
        <a:bodyPr/>
        <a:lstStyle/>
        <a:p>
          <a:endParaRPr lang="ru-RU" b="1"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2AC7A3C-DA63-4D77-B925-E4F1ABF4637B}" type="sibTrans" cxnId="{7922D17A-D0B7-426B-8D3D-5F3F27D7AF9B}">
      <dgm:prSet/>
      <dgm:spPr/>
      <dgm:t>
        <a:bodyPr/>
        <a:lstStyle/>
        <a:p>
          <a:endParaRPr lang="ru-RU" b="1"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540A31A-8F9A-440B-97E1-944F0AA45103}">
      <dgm:prSet/>
      <dgm:spPr>
        <a:solidFill>
          <a:srgbClr val="FF0000">
            <a:alpha val="50000"/>
          </a:srgb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b="1" dirty="0" smtClean="0"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  <a:hlinkClick xmlns:r="http://schemas.openxmlformats.org/officeDocument/2006/relationships" r:id="rId4" action="ppaction://hlinksldjump"/>
            </a:rPr>
            <a:t>КУЛЬТУРА</a:t>
          </a:r>
          <a:endParaRPr lang="ru-RU" b="1" dirty="0"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43F7B14-26A0-4649-9754-0F5046B11C2D}" type="parTrans" cxnId="{904EA531-BB38-4F77-8428-464FCE00A485}">
      <dgm:prSet/>
      <dgm:spPr/>
      <dgm:t>
        <a:bodyPr/>
        <a:lstStyle/>
        <a:p>
          <a:endParaRPr lang="ru-RU" b="1"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BD8F09E-0CB4-4771-8996-5B332C2392D9}" type="sibTrans" cxnId="{904EA531-BB38-4F77-8428-464FCE00A485}">
      <dgm:prSet/>
      <dgm:spPr/>
      <dgm:t>
        <a:bodyPr/>
        <a:lstStyle/>
        <a:p>
          <a:endParaRPr lang="ru-RU" b="1"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9A95248-CEA3-48BC-A81D-47C06631BDC6}">
      <dgm:prSet phldrT="[Текст]"/>
      <dgm:spPr>
        <a:solidFill>
          <a:srgbClr val="FF9933">
            <a:alpha val="49804"/>
          </a:srgb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b="1" dirty="0" smtClean="0"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  <a:hlinkClick xmlns:r="http://schemas.openxmlformats.org/officeDocument/2006/relationships" r:id="rId5" action="ppaction://hlinksldjump"/>
            </a:rPr>
            <a:t>ОБРАЗОВАНИЕ</a:t>
          </a:r>
          <a:endParaRPr lang="ru-RU" b="1" dirty="0"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E7C6885-3A4F-4EB5-89A6-D67C519D3F62}" type="parTrans" cxnId="{DE25A45B-ED21-4A6A-94D1-14E5E02CF3DF}">
      <dgm:prSet/>
      <dgm:spPr/>
      <dgm:t>
        <a:bodyPr/>
        <a:lstStyle/>
        <a:p>
          <a:endParaRPr lang="ru-RU" b="1"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21262E1-62E5-4CBB-AD18-ADF7A67C290A}" type="sibTrans" cxnId="{DE25A45B-ED21-4A6A-94D1-14E5E02CF3DF}">
      <dgm:prSet/>
      <dgm:spPr/>
      <dgm:t>
        <a:bodyPr/>
        <a:lstStyle/>
        <a:p>
          <a:endParaRPr lang="ru-RU" b="1"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5483B35-B03C-4036-8CE4-1D45E2F60A91}">
      <dgm:prSet phldrT="[Текст]"/>
      <dgm:spPr>
        <a:solidFill>
          <a:srgbClr val="009999">
            <a:alpha val="50000"/>
          </a:srgb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b="1" dirty="0" smtClean="0"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  <a:hlinkClick xmlns:r="http://schemas.openxmlformats.org/officeDocument/2006/relationships" r:id="rId6" action="ppaction://hlinksldjump"/>
            </a:rPr>
            <a:t>ПРЕДПРИНИМАТЕЛЬСТВО</a:t>
          </a:r>
          <a:endParaRPr lang="ru-RU" b="1" dirty="0"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EBD26C7-A77F-4645-8066-ACDA37235969}" type="parTrans" cxnId="{3C9DCCD3-1777-4F6A-A7AC-42924A199CE2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A95CB32-055B-4A54-BA56-3AE78E700444}" type="sibTrans" cxnId="{3C9DCCD3-1777-4F6A-A7AC-42924A199CE2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E40089E-D0B4-46B9-A9B6-BCC95A197529}">
      <dgm:prSet phldrT="[Текст]"/>
      <dgm:spPr>
        <a:solidFill>
          <a:srgbClr val="006666">
            <a:alpha val="49804"/>
          </a:srgb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b="1" dirty="0" smtClean="0"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  <a:hlinkClick xmlns:r="http://schemas.openxmlformats.org/officeDocument/2006/relationships" r:id="rId7" action="ppaction://hlinksldjump"/>
            </a:rPr>
            <a:t>СРЕДСВА МАССОВОЙ ИНФОРМАЦИИ</a:t>
          </a:r>
          <a:endParaRPr lang="ru-RU" b="1" dirty="0"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A5855B6-5484-4A03-90B6-A9E6510FFE33}" type="parTrans" cxnId="{17DAEFF6-8FD5-44E1-AA06-B330947B36C8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1613A55-73CF-49E6-ADC2-5017FEAA4CAE}" type="sibTrans" cxnId="{17DAEFF6-8FD5-44E1-AA06-B330947B36C8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EDCFB17-9268-4628-9B29-46E538F81236}">
      <dgm:prSet phldrT="[Текст]"/>
      <dgm:spPr>
        <a:solidFill>
          <a:schemeClr val="bg1">
            <a:lumMod val="50000"/>
            <a:alpha val="5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b="1" dirty="0" smtClean="0"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  <a:hlinkClick xmlns:r="http://schemas.openxmlformats.org/officeDocument/2006/relationships" r:id="rId8" action="ppaction://hlinksldjump"/>
            </a:rPr>
            <a:t>МУНИЦИПАЛЬНЫЙ АРХИВ</a:t>
          </a:r>
          <a:endParaRPr lang="ru-RU" b="1" dirty="0"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284F53E-BC9E-46CB-9936-E7D8A9E76193}" type="parTrans" cxnId="{0C5DCEF9-BD29-4F27-9315-CDC2311457F4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3A982E9-0123-4724-84CB-33F597A18056}" type="sibTrans" cxnId="{0C5DCEF9-BD29-4F27-9315-CDC2311457F4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15EA95C-37B2-4E8D-A7D3-236E609B8AA8}" type="pres">
      <dgm:prSet presAssocID="{252E5E20-9041-4D3E-A423-9A1F7CF63EDA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AA40F90-FA6D-4C7A-8889-ED5C73E39134}" type="pres">
      <dgm:prSet presAssocID="{46A00DC4-E741-40FE-9CE9-74FA7B0AE65F}" presName="comp" presStyleCnt="0"/>
      <dgm:spPr/>
    </dgm:pt>
    <dgm:pt modelId="{93345BC0-2C9E-42FE-B4B2-D90B08EC7FD0}" type="pres">
      <dgm:prSet presAssocID="{46A00DC4-E741-40FE-9CE9-74FA7B0AE65F}" presName="box" presStyleLbl="node1" presStyleIdx="0" presStyleCnt="9"/>
      <dgm:spPr/>
      <dgm:t>
        <a:bodyPr/>
        <a:lstStyle/>
        <a:p>
          <a:endParaRPr lang="ru-RU"/>
        </a:p>
      </dgm:t>
    </dgm:pt>
    <dgm:pt modelId="{E23454C3-4319-40D2-A9F7-71D13CF7051C}" type="pres">
      <dgm:prSet presAssocID="{46A00DC4-E741-40FE-9CE9-74FA7B0AE65F}" presName="img" presStyleLbl="fgImgPlace1" presStyleIdx="0" presStyleCnt="9"/>
      <dgm:spPr>
        <a:prstGeom prst="hexagon">
          <a:avLst/>
        </a:prstGeom>
        <a:blipFill>
          <a:blip xmlns:r="http://schemas.openxmlformats.org/officeDocument/2006/relationships"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1000" b="-21000"/>
          </a:stretch>
        </a:blipFill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/>
        <a:lstStyle/>
        <a:p>
          <a:endParaRPr lang="ru-RU"/>
        </a:p>
      </dgm:t>
    </dgm:pt>
    <dgm:pt modelId="{A3832987-50DD-4366-B42E-2CCEE89F1E05}" type="pres">
      <dgm:prSet presAssocID="{46A00DC4-E741-40FE-9CE9-74FA7B0AE65F}" presName="text" presStyleLbl="node1" presStyleIdx="0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38919B0-E28E-4FFB-9452-EBAEFFDFED41}" type="pres">
      <dgm:prSet presAssocID="{01D5423C-A403-4120-92F5-CBD804C50ACF}" presName="spacer" presStyleCnt="0"/>
      <dgm:spPr/>
    </dgm:pt>
    <dgm:pt modelId="{602CA55A-0C9A-46B6-A198-9F2F1D3E5757}" type="pres">
      <dgm:prSet presAssocID="{49A95248-CEA3-48BC-A81D-47C06631BDC6}" presName="comp" presStyleCnt="0"/>
      <dgm:spPr/>
    </dgm:pt>
    <dgm:pt modelId="{AB222027-A891-4860-9EBE-198787CAE1FB}" type="pres">
      <dgm:prSet presAssocID="{49A95248-CEA3-48BC-A81D-47C06631BDC6}" presName="box" presStyleLbl="node1" presStyleIdx="1" presStyleCnt="9"/>
      <dgm:spPr/>
      <dgm:t>
        <a:bodyPr/>
        <a:lstStyle/>
        <a:p>
          <a:endParaRPr lang="ru-RU"/>
        </a:p>
      </dgm:t>
    </dgm:pt>
    <dgm:pt modelId="{E5DFC863-F60B-4717-A9E1-8299172F95F9}" type="pres">
      <dgm:prSet presAssocID="{49A95248-CEA3-48BC-A81D-47C06631BDC6}" presName="img" presStyleLbl="fgImgPlace1" presStyleIdx="1" presStyleCnt="9"/>
      <dgm:spPr>
        <a:prstGeom prst="hexagon">
          <a:avLst/>
        </a:prstGeom>
        <a:blipFill rotWithShape="1">
          <a:blip xmlns:r="http://schemas.openxmlformats.org/officeDocument/2006/relationships" r:embed="rId10"/>
          <a:stretch>
            <a:fillRect/>
          </a:stretch>
        </a:blip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endParaRPr lang="ru-RU"/>
        </a:p>
      </dgm:t>
    </dgm:pt>
    <dgm:pt modelId="{0B778202-12CE-4DD1-A63D-11212856869F}" type="pres">
      <dgm:prSet presAssocID="{49A95248-CEA3-48BC-A81D-47C06631BDC6}" presName="text" presStyleLbl="node1" presStyleIdx="1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4988E9A-8A0D-40E9-AB9B-BE8F1ED300C3}" type="pres">
      <dgm:prSet presAssocID="{F21262E1-62E5-4CBB-AD18-ADF7A67C290A}" presName="spacer" presStyleCnt="0"/>
      <dgm:spPr/>
    </dgm:pt>
    <dgm:pt modelId="{FE6BD63F-F79E-4A80-ADF8-D6FEACD5E3F0}" type="pres">
      <dgm:prSet presAssocID="{4540A31A-8F9A-440B-97E1-944F0AA45103}" presName="comp" presStyleCnt="0"/>
      <dgm:spPr/>
    </dgm:pt>
    <dgm:pt modelId="{6563CFF2-8D99-46F1-A84E-4C11C1EA3493}" type="pres">
      <dgm:prSet presAssocID="{4540A31A-8F9A-440B-97E1-944F0AA45103}" presName="box" presStyleLbl="node1" presStyleIdx="2" presStyleCnt="9"/>
      <dgm:spPr/>
      <dgm:t>
        <a:bodyPr/>
        <a:lstStyle/>
        <a:p>
          <a:endParaRPr lang="ru-RU"/>
        </a:p>
      </dgm:t>
    </dgm:pt>
    <dgm:pt modelId="{7A9F33A2-B93C-4DC9-B609-235FDEBE3767}" type="pres">
      <dgm:prSet presAssocID="{4540A31A-8F9A-440B-97E1-944F0AA45103}" presName="img" presStyleLbl="fgImgPlace1" presStyleIdx="2" presStyleCnt="9"/>
      <dgm:spPr>
        <a:prstGeom prst="hexagon">
          <a:avLst/>
        </a:prstGeom>
        <a:blipFill>
          <a:blip xmlns:r="http://schemas.openxmlformats.org/officeDocument/2006/relationships"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6000" b="-16000"/>
          </a:stretch>
        </a:blip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endParaRPr lang="ru-RU"/>
        </a:p>
      </dgm:t>
    </dgm:pt>
    <dgm:pt modelId="{EB07F21F-B3B2-402C-948F-F995513FEE39}" type="pres">
      <dgm:prSet presAssocID="{4540A31A-8F9A-440B-97E1-944F0AA45103}" presName="text" presStyleLbl="node1" presStyleIdx="2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E4DE9EB-FA93-4C82-9FAA-264BD8421D44}" type="pres">
      <dgm:prSet presAssocID="{EBD8F09E-0CB4-4771-8996-5B332C2392D9}" presName="spacer" presStyleCnt="0"/>
      <dgm:spPr/>
    </dgm:pt>
    <dgm:pt modelId="{EA85EEB5-59F4-46F3-96DA-D33E0A76AC02}" type="pres">
      <dgm:prSet presAssocID="{1D6DDE72-3571-4EF7-8506-E8DFD4843D10}" presName="comp" presStyleCnt="0"/>
      <dgm:spPr/>
    </dgm:pt>
    <dgm:pt modelId="{FB6A0D36-E942-447F-8A29-AD9B103D5F33}" type="pres">
      <dgm:prSet presAssocID="{1D6DDE72-3571-4EF7-8506-E8DFD4843D10}" presName="box" presStyleLbl="node1" presStyleIdx="3" presStyleCnt="9"/>
      <dgm:spPr/>
      <dgm:t>
        <a:bodyPr/>
        <a:lstStyle/>
        <a:p>
          <a:endParaRPr lang="ru-RU"/>
        </a:p>
      </dgm:t>
    </dgm:pt>
    <dgm:pt modelId="{8A5AA4EB-0751-4A4B-9732-B8894CE35919}" type="pres">
      <dgm:prSet presAssocID="{1D6DDE72-3571-4EF7-8506-E8DFD4843D10}" presName="img" presStyleLbl="fgImgPlace1" presStyleIdx="3" presStyleCnt="9"/>
      <dgm:spPr>
        <a:prstGeom prst="hexagon">
          <a:avLst/>
        </a:prstGeom>
        <a:blipFill>
          <a:blip xmlns:r="http://schemas.openxmlformats.org/officeDocument/2006/relationships"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4000" b="-14000"/>
          </a:stretch>
        </a:blip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endParaRPr lang="ru-RU"/>
        </a:p>
      </dgm:t>
    </dgm:pt>
    <dgm:pt modelId="{373EAB43-0E0F-4070-933A-CC6AF3B70A79}" type="pres">
      <dgm:prSet presAssocID="{1D6DDE72-3571-4EF7-8506-E8DFD4843D10}" presName="text" presStyleLbl="node1" presStyleIdx="3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56A1AA6-AADF-4FDE-A092-033BC68406F8}" type="pres">
      <dgm:prSet presAssocID="{12AC7A3C-DA63-4D77-B925-E4F1ABF4637B}" presName="spacer" presStyleCnt="0"/>
      <dgm:spPr/>
    </dgm:pt>
    <dgm:pt modelId="{8EB8EDB0-D1A1-4622-97D2-B90D70C9CC24}" type="pres">
      <dgm:prSet presAssocID="{798BC4F8-053C-4B0B-9086-6ED1113D705E}" presName="comp" presStyleCnt="0"/>
      <dgm:spPr/>
    </dgm:pt>
    <dgm:pt modelId="{2D4570FD-8461-45B3-9389-18A2CE62F7E6}" type="pres">
      <dgm:prSet presAssocID="{798BC4F8-053C-4B0B-9086-6ED1113D705E}" presName="box" presStyleLbl="node1" presStyleIdx="4" presStyleCnt="9"/>
      <dgm:spPr/>
      <dgm:t>
        <a:bodyPr/>
        <a:lstStyle/>
        <a:p>
          <a:endParaRPr lang="ru-RU"/>
        </a:p>
      </dgm:t>
    </dgm:pt>
    <dgm:pt modelId="{B90CCC77-A1ED-4CBA-92FF-AD80C8436FA1}" type="pres">
      <dgm:prSet presAssocID="{798BC4F8-053C-4B0B-9086-6ED1113D705E}" presName="img" presStyleLbl="fgImgPlace1" presStyleIdx="4" presStyleCnt="9"/>
      <dgm:spPr>
        <a:prstGeom prst="hexagon">
          <a:avLst/>
        </a:prstGeom>
        <a:blipFill>
          <a:blip xmlns:r="http://schemas.openxmlformats.org/officeDocument/2006/relationships"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8000" r="-18000"/>
          </a:stretch>
        </a:blip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endParaRPr lang="ru-RU"/>
        </a:p>
      </dgm:t>
    </dgm:pt>
    <dgm:pt modelId="{6E8CC81F-A038-4CB4-991F-0D6BA89E3982}" type="pres">
      <dgm:prSet presAssocID="{798BC4F8-053C-4B0B-9086-6ED1113D705E}" presName="text" presStyleLbl="node1" presStyleIdx="4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F7F1421-ED2A-4CC7-9D57-CB3B52F637EB}" type="pres">
      <dgm:prSet presAssocID="{0D20B986-2483-4F36-A3B4-9B100B2FB23B}" presName="spacer" presStyleCnt="0"/>
      <dgm:spPr/>
    </dgm:pt>
    <dgm:pt modelId="{1600838C-BCFF-43B4-84CD-79599CCF689E}" type="pres">
      <dgm:prSet presAssocID="{788DB1FD-E199-4A24-92D5-A8E3896476A3}" presName="comp" presStyleCnt="0"/>
      <dgm:spPr/>
    </dgm:pt>
    <dgm:pt modelId="{4B6A0CD1-49CF-4F08-BB97-74DBD7028C76}" type="pres">
      <dgm:prSet presAssocID="{788DB1FD-E199-4A24-92D5-A8E3896476A3}" presName="box" presStyleLbl="node1" presStyleIdx="5" presStyleCnt="9"/>
      <dgm:spPr/>
      <dgm:t>
        <a:bodyPr/>
        <a:lstStyle/>
        <a:p>
          <a:endParaRPr lang="ru-RU"/>
        </a:p>
      </dgm:t>
    </dgm:pt>
    <dgm:pt modelId="{5ABE34BB-E75F-4E99-B083-DDFBC922B44C}" type="pres">
      <dgm:prSet presAssocID="{788DB1FD-E199-4A24-92D5-A8E3896476A3}" presName="img" presStyleLbl="fgImgPlace1" presStyleIdx="5" presStyleCnt="9"/>
      <dgm:spPr>
        <a:prstGeom prst="hexagon">
          <a:avLst/>
        </a:prstGeom>
        <a:blipFill>
          <a:blip xmlns:r="http://schemas.openxmlformats.org/officeDocument/2006/relationships"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5000" b="-15000"/>
          </a:stretch>
        </a:blip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endParaRPr lang="ru-RU"/>
        </a:p>
      </dgm:t>
    </dgm:pt>
    <dgm:pt modelId="{CAAE61E9-AE89-425C-8217-C8E172DC9EC3}" type="pres">
      <dgm:prSet presAssocID="{788DB1FD-E199-4A24-92D5-A8E3896476A3}" presName="text" presStyleLbl="node1" presStyleIdx="5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26B2911-CE14-430A-9921-FC05F61FAEB0}" type="pres">
      <dgm:prSet presAssocID="{86CF5A6E-9054-4FA0-98A0-DE43CCAF2BFD}" presName="spacer" presStyleCnt="0"/>
      <dgm:spPr/>
    </dgm:pt>
    <dgm:pt modelId="{F1EE9406-94E9-49EA-9F54-E3745E4EA713}" type="pres">
      <dgm:prSet presAssocID="{15483B35-B03C-4036-8CE4-1D45E2F60A91}" presName="comp" presStyleCnt="0"/>
      <dgm:spPr/>
    </dgm:pt>
    <dgm:pt modelId="{16DD00C9-46E5-4DBB-8A11-88501CDCE081}" type="pres">
      <dgm:prSet presAssocID="{15483B35-B03C-4036-8CE4-1D45E2F60A91}" presName="box" presStyleLbl="node1" presStyleIdx="6" presStyleCnt="9"/>
      <dgm:spPr/>
      <dgm:t>
        <a:bodyPr/>
        <a:lstStyle/>
        <a:p>
          <a:endParaRPr lang="ru-RU"/>
        </a:p>
      </dgm:t>
    </dgm:pt>
    <dgm:pt modelId="{050042C9-E460-4593-B642-821BBFBAF52B}" type="pres">
      <dgm:prSet presAssocID="{15483B35-B03C-4036-8CE4-1D45E2F60A91}" presName="img" presStyleLbl="fgImgPlace1" presStyleIdx="6" presStyleCnt="9"/>
      <dgm:spPr>
        <a:prstGeom prst="hexagon">
          <a:avLst/>
        </a:prstGeom>
        <a:blipFill>
          <a:blip xmlns:r="http://schemas.openxmlformats.org/officeDocument/2006/relationships"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  <a:effectLst>
          <a:outerShdw blurRad="50800" dist="38100" algn="l" rotWithShape="0">
            <a:prstClr val="black">
              <a:alpha val="40000"/>
            </a:prstClr>
          </a:outerShdw>
        </a:effectLst>
      </dgm:spPr>
      <dgm:t>
        <a:bodyPr/>
        <a:lstStyle/>
        <a:p>
          <a:endParaRPr lang="ru-RU"/>
        </a:p>
      </dgm:t>
    </dgm:pt>
    <dgm:pt modelId="{F515642F-B162-4358-9DEE-84185D4E810B}" type="pres">
      <dgm:prSet presAssocID="{15483B35-B03C-4036-8CE4-1D45E2F60A91}" presName="text" presStyleLbl="node1" presStyleIdx="6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3B0D272-D7BC-4563-9FCB-DD6E1CC1F5A6}" type="pres">
      <dgm:prSet presAssocID="{6A95CB32-055B-4A54-BA56-3AE78E700444}" presName="spacer" presStyleCnt="0"/>
      <dgm:spPr/>
    </dgm:pt>
    <dgm:pt modelId="{26908B8C-53F8-422D-9C90-D15CA73FD210}" type="pres">
      <dgm:prSet presAssocID="{FE40089E-D0B4-46B9-A9B6-BCC95A197529}" presName="comp" presStyleCnt="0"/>
      <dgm:spPr/>
    </dgm:pt>
    <dgm:pt modelId="{A491F5AD-8C42-4D2B-89F3-51BFD0AA2BEF}" type="pres">
      <dgm:prSet presAssocID="{FE40089E-D0B4-46B9-A9B6-BCC95A197529}" presName="box" presStyleLbl="node1" presStyleIdx="7" presStyleCnt="9"/>
      <dgm:spPr/>
      <dgm:t>
        <a:bodyPr/>
        <a:lstStyle/>
        <a:p>
          <a:endParaRPr lang="ru-RU"/>
        </a:p>
      </dgm:t>
    </dgm:pt>
    <dgm:pt modelId="{D0A18FA0-64F4-4E23-B6C2-1A6770601DDB}" type="pres">
      <dgm:prSet presAssocID="{FE40089E-D0B4-46B9-A9B6-BCC95A197529}" presName="img" presStyleLbl="fgImgPlace1" presStyleIdx="7" presStyleCnt="9"/>
      <dgm:spPr>
        <a:prstGeom prst="hexagon">
          <a:avLst/>
        </a:prstGeom>
        <a:blipFill rotWithShape="1">
          <a:blip xmlns:r="http://schemas.openxmlformats.org/officeDocument/2006/relationships" r:embed="rId16"/>
          <a:stretch>
            <a:fillRect/>
          </a:stretch>
        </a:blip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endParaRPr lang="ru-RU"/>
        </a:p>
      </dgm:t>
    </dgm:pt>
    <dgm:pt modelId="{F7DA98CA-10E3-4507-A3A9-FA2F012BFD39}" type="pres">
      <dgm:prSet presAssocID="{FE40089E-D0B4-46B9-A9B6-BCC95A197529}" presName="text" presStyleLbl="node1" presStyleIdx="7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E335902-474E-4921-867A-9F702C8A4364}" type="pres">
      <dgm:prSet presAssocID="{21613A55-73CF-49E6-ADC2-5017FEAA4CAE}" presName="spacer" presStyleCnt="0"/>
      <dgm:spPr/>
    </dgm:pt>
    <dgm:pt modelId="{B4D9876F-C715-4547-87F0-17E559A4B87A}" type="pres">
      <dgm:prSet presAssocID="{5EDCFB17-9268-4628-9B29-46E538F81236}" presName="comp" presStyleCnt="0"/>
      <dgm:spPr/>
    </dgm:pt>
    <dgm:pt modelId="{ECCAB16B-6C41-4BEA-8047-E8817A5E7A45}" type="pres">
      <dgm:prSet presAssocID="{5EDCFB17-9268-4628-9B29-46E538F81236}" presName="box" presStyleLbl="node1" presStyleIdx="8" presStyleCnt="9"/>
      <dgm:spPr/>
      <dgm:t>
        <a:bodyPr/>
        <a:lstStyle/>
        <a:p>
          <a:endParaRPr lang="ru-RU"/>
        </a:p>
      </dgm:t>
    </dgm:pt>
    <dgm:pt modelId="{97CB5F7E-AF39-4113-AB21-77317C09AFD6}" type="pres">
      <dgm:prSet presAssocID="{5EDCFB17-9268-4628-9B29-46E538F81236}" presName="img" presStyleLbl="fgImgPlace1" presStyleIdx="8" presStyleCnt="9"/>
      <dgm:spPr>
        <a:prstGeom prst="hexagon">
          <a:avLst/>
        </a:prstGeom>
        <a:blipFill rotWithShape="1">
          <a:blip xmlns:r="http://schemas.openxmlformats.org/officeDocument/2006/relationships" r:embed="rId17"/>
          <a:stretch>
            <a:fillRect/>
          </a:stretch>
        </a:blipFill>
        <a:effectLst>
          <a:outerShdw blurRad="50800" dist="38100" algn="l" rotWithShape="0">
            <a:prstClr val="black">
              <a:alpha val="40000"/>
            </a:prstClr>
          </a:outerShdw>
        </a:effectLst>
      </dgm:spPr>
      <dgm:t>
        <a:bodyPr/>
        <a:lstStyle/>
        <a:p>
          <a:endParaRPr lang="ru-RU"/>
        </a:p>
      </dgm:t>
    </dgm:pt>
    <dgm:pt modelId="{1426A282-AEF2-4FB8-997A-64FFBC58AAF6}" type="pres">
      <dgm:prSet presAssocID="{5EDCFB17-9268-4628-9B29-46E538F81236}" presName="text" presStyleLbl="node1" presStyleIdx="8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25F195F-CE9E-4AFF-A8C6-F9CB490CD428}" type="presOf" srcId="{49A95248-CEA3-48BC-A81D-47C06631BDC6}" destId="{AB222027-A891-4860-9EBE-198787CAE1FB}" srcOrd="0" destOrd="0" presId="urn:microsoft.com/office/officeart/2005/8/layout/vList4"/>
    <dgm:cxn modelId="{3C9DCCD3-1777-4F6A-A7AC-42924A199CE2}" srcId="{252E5E20-9041-4D3E-A423-9A1F7CF63EDA}" destId="{15483B35-B03C-4036-8CE4-1D45E2F60A91}" srcOrd="6" destOrd="0" parTransId="{CEBD26C7-A77F-4645-8066-ACDA37235969}" sibTransId="{6A95CB32-055B-4A54-BA56-3AE78E700444}"/>
    <dgm:cxn modelId="{17189DF6-B12A-426F-95EC-DBC1B75D5FFC}" type="presOf" srcId="{788DB1FD-E199-4A24-92D5-A8E3896476A3}" destId="{CAAE61E9-AE89-425C-8217-C8E172DC9EC3}" srcOrd="1" destOrd="0" presId="urn:microsoft.com/office/officeart/2005/8/layout/vList4"/>
    <dgm:cxn modelId="{85C0F8BB-2059-46B0-8CFA-3618FCF187E1}" type="presOf" srcId="{252E5E20-9041-4D3E-A423-9A1F7CF63EDA}" destId="{C15EA95C-37B2-4E8D-A7D3-236E609B8AA8}" srcOrd="0" destOrd="0" presId="urn:microsoft.com/office/officeart/2005/8/layout/vList4"/>
    <dgm:cxn modelId="{86DBD13A-678F-47D5-A8A5-27BA1AFA0A6D}" type="presOf" srcId="{788DB1FD-E199-4A24-92D5-A8E3896476A3}" destId="{4B6A0CD1-49CF-4F08-BB97-74DBD7028C76}" srcOrd="0" destOrd="0" presId="urn:microsoft.com/office/officeart/2005/8/layout/vList4"/>
    <dgm:cxn modelId="{20FB7EA2-796E-4BA3-B2E2-C74B51D1654E}" type="presOf" srcId="{46A00DC4-E741-40FE-9CE9-74FA7B0AE65F}" destId="{A3832987-50DD-4366-B42E-2CCEE89F1E05}" srcOrd="1" destOrd="0" presId="urn:microsoft.com/office/officeart/2005/8/layout/vList4"/>
    <dgm:cxn modelId="{105D4374-B212-4911-8580-AECE4735B64D}" type="presOf" srcId="{15483B35-B03C-4036-8CE4-1D45E2F60A91}" destId="{16DD00C9-46E5-4DBB-8A11-88501CDCE081}" srcOrd="0" destOrd="0" presId="urn:microsoft.com/office/officeart/2005/8/layout/vList4"/>
    <dgm:cxn modelId="{DAF521AC-457B-40F5-BB8B-4C3746B307D8}" type="presOf" srcId="{1D6DDE72-3571-4EF7-8506-E8DFD4843D10}" destId="{FB6A0D36-E942-447F-8A29-AD9B103D5F33}" srcOrd="0" destOrd="0" presId="urn:microsoft.com/office/officeart/2005/8/layout/vList4"/>
    <dgm:cxn modelId="{0C5DCEF9-BD29-4F27-9315-CDC2311457F4}" srcId="{252E5E20-9041-4D3E-A423-9A1F7CF63EDA}" destId="{5EDCFB17-9268-4628-9B29-46E538F81236}" srcOrd="8" destOrd="0" parTransId="{D284F53E-BC9E-46CB-9936-E7D8A9E76193}" sibTransId="{C3A982E9-0123-4724-84CB-33F597A18056}"/>
    <dgm:cxn modelId="{904EA531-BB38-4F77-8428-464FCE00A485}" srcId="{252E5E20-9041-4D3E-A423-9A1F7CF63EDA}" destId="{4540A31A-8F9A-440B-97E1-944F0AA45103}" srcOrd="2" destOrd="0" parTransId="{043F7B14-26A0-4649-9754-0F5046B11C2D}" sibTransId="{EBD8F09E-0CB4-4771-8996-5B332C2392D9}"/>
    <dgm:cxn modelId="{35FF39F1-61D8-418B-B937-1089DC84F173}" type="presOf" srcId="{15483B35-B03C-4036-8CE4-1D45E2F60A91}" destId="{F515642F-B162-4358-9DEE-84185D4E810B}" srcOrd="1" destOrd="0" presId="urn:microsoft.com/office/officeart/2005/8/layout/vList4"/>
    <dgm:cxn modelId="{984C916D-6946-471E-A9D8-34144CD8C425}" type="presOf" srcId="{46A00DC4-E741-40FE-9CE9-74FA7B0AE65F}" destId="{93345BC0-2C9E-42FE-B4B2-D90B08EC7FD0}" srcOrd="0" destOrd="0" presId="urn:microsoft.com/office/officeart/2005/8/layout/vList4"/>
    <dgm:cxn modelId="{7922D17A-D0B7-426B-8D3D-5F3F27D7AF9B}" srcId="{252E5E20-9041-4D3E-A423-9A1F7CF63EDA}" destId="{1D6DDE72-3571-4EF7-8506-E8DFD4843D10}" srcOrd="3" destOrd="0" parTransId="{4B6305B7-D752-41AF-941A-6B4E0FD21C4B}" sibTransId="{12AC7A3C-DA63-4D77-B925-E4F1ABF4637B}"/>
    <dgm:cxn modelId="{442C387A-E9D2-4082-9CC4-95C2A508E1E8}" type="presOf" srcId="{4540A31A-8F9A-440B-97E1-944F0AA45103}" destId="{6563CFF2-8D99-46F1-A84E-4C11C1EA3493}" srcOrd="0" destOrd="0" presId="urn:microsoft.com/office/officeart/2005/8/layout/vList4"/>
    <dgm:cxn modelId="{664C7330-21F8-40F8-9FB1-C9543A3AFC98}" type="presOf" srcId="{5EDCFB17-9268-4628-9B29-46E538F81236}" destId="{ECCAB16B-6C41-4BEA-8047-E8817A5E7A45}" srcOrd="0" destOrd="0" presId="urn:microsoft.com/office/officeart/2005/8/layout/vList4"/>
    <dgm:cxn modelId="{DE25A45B-ED21-4A6A-94D1-14E5E02CF3DF}" srcId="{252E5E20-9041-4D3E-A423-9A1F7CF63EDA}" destId="{49A95248-CEA3-48BC-A81D-47C06631BDC6}" srcOrd="1" destOrd="0" parTransId="{FE7C6885-3A4F-4EB5-89A6-D67C519D3F62}" sibTransId="{F21262E1-62E5-4CBB-AD18-ADF7A67C290A}"/>
    <dgm:cxn modelId="{B1C4A837-6A01-42CB-9FE8-59CAB4391D29}" type="presOf" srcId="{FE40089E-D0B4-46B9-A9B6-BCC95A197529}" destId="{F7DA98CA-10E3-4507-A3A9-FA2F012BFD39}" srcOrd="1" destOrd="0" presId="urn:microsoft.com/office/officeart/2005/8/layout/vList4"/>
    <dgm:cxn modelId="{17DAEFF6-8FD5-44E1-AA06-B330947B36C8}" srcId="{252E5E20-9041-4D3E-A423-9A1F7CF63EDA}" destId="{FE40089E-D0B4-46B9-A9B6-BCC95A197529}" srcOrd="7" destOrd="0" parTransId="{9A5855B6-5484-4A03-90B6-A9E6510FFE33}" sibTransId="{21613A55-73CF-49E6-ADC2-5017FEAA4CAE}"/>
    <dgm:cxn modelId="{273AF1BC-4841-4048-B150-C6AE0E5AB0C9}" type="presOf" srcId="{798BC4F8-053C-4B0B-9086-6ED1113D705E}" destId="{2D4570FD-8461-45B3-9389-18A2CE62F7E6}" srcOrd="0" destOrd="0" presId="urn:microsoft.com/office/officeart/2005/8/layout/vList4"/>
    <dgm:cxn modelId="{629F0939-5234-46ED-893E-C249E1BD55B4}" srcId="{252E5E20-9041-4D3E-A423-9A1F7CF63EDA}" destId="{788DB1FD-E199-4A24-92D5-A8E3896476A3}" srcOrd="5" destOrd="0" parTransId="{33B89FD3-2F64-48A2-9267-B174F252A9EA}" sibTransId="{86CF5A6E-9054-4FA0-98A0-DE43CCAF2BFD}"/>
    <dgm:cxn modelId="{4C326243-BB8D-4711-BD4E-835C42B48811}" type="presOf" srcId="{798BC4F8-053C-4B0B-9086-6ED1113D705E}" destId="{6E8CC81F-A038-4CB4-991F-0D6BA89E3982}" srcOrd="1" destOrd="0" presId="urn:microsoft.com/office/officeart/2005/8/layout/vList4"/>
    <dgm:cxn modelId="{64246C49-B5A4-4409-B17F-75489EF409B4}" srcId="{252E5E20-9041-4D3E-A423-9A1F7CF63EDA}" destId="{46A00DC4-E741-40FE-9CE9-74FA7B0AE65F}" srcOrd="0" destOrd="0" parTransId="{5C7A06C3-9373-4E6C-AF1D-49CEC5BE2A01}" sibTransId="{01D5423C-A403-4120-92F5-CBD804C50ACF}"/>
    <dgm:cxn modelId="{F8AEEEBA-22B3-4C45-8BAF-4322382F3B93}" type="presOf" srcId="{4540A31A-8F9A-440B-97E1-944F0AA45103}" destId="{EB07F21F-B3B2-402C-948F-F995513FEE39}" srcOrd="1" destOrd="0" presId="urn:microsoft.com/office/officeart/2005/8/layout/vList4"/>
    <dgm:cxn modelId="{6A2F828C-6B05-4DDC-9566-018236D20F66}" type="presOf" srcId="{5EDCFB17-9268-4628-9B29-46E538F81236}" destId="{1426A282-AEF2-4FB8-997A-64FFBC58AAF6}" srcOrd="1" destOrd="0" presId="urn:microsoft.com/office/officeart/2005/8/layout/vList4"/>
    <dgm:cxn modelId="{EA7E7E5D-2439-4271-88CA-1C98DDB6D437}" srcId="{252E5E20-9041-4D3E-A423-9A1F7CF63EDA}" destId="{798BC4F8-053C-4B0B-9086-6ED1113D705E}" srcOrd="4" destOrd="0" parTransId="{37E38BE7-3B9D-45C1-9B21-0F244DB32A90}" sibTransId="{0D20B986-2483-4F36-A3B4-9B100B2FB23B}"/>
    <dgm:cxn modelId="{4DDD3E2D-CA4B-4BDE-A436-FFA8DEE9788E}" type="presOf" srcId="{1D6DDE72-3571-4EF7-8506-E8DFD4843D10}" destId="{373EAB43-0E0F-4070-933A-CC6AF3B70A79}" srcOrd="1" destOrd="0" presId="urn:microsoft.com/office/officeart/2005/8/layout/vList4"/>
    <dgm:cxn modelId="{46E55887-56FC-43C5-8245-E2422DE63834}" type="presOf" srcId="{49A95248-CEA3-48BC-A81D-47C06631BDC6}" destId="{0B778202-12CE-4DD1-A63D-11212856869F}" srcOrd="1" destOrd="0" presId="urn:microsoft.com/office/officeart/2005/8/layout/vList4"/>
    <dgm:cxn modelId="{8EA8F913-6CC2-428F-9564-508DCF2B41F2}" type="presOf" srcId="{FE40089E-D0B4-46B9-A9B6-BCC95A197529}" destId="{A491F5AD-8C42-4D2B-89F3-51BFD0AA2BEF}" srcOrd="0" destOrd="0" presId="urn:microsoft.com/office/officeart/2005/8/layout/vList4"/>
    <dgm:cxn modelId="{ABD26B78-DBD1-4043-B63E-7F77AA82440D}" type="presParOf" srcId="{C15EA95C-37B2-4E8D-A7D3-236E609B8AA8}" destId="{DAA40F90-FA6D-4C7A-8889-ED5C73E39134}" srcOrd="0" destOrd="0" presId="urn:microsoft.com/office/officeart/2005/8/layout/vList4"/>
    <dgm:cxn modelId="{C0C95E75-F341-4D2C-B165-C962EE14FDC7}" type="presParOf" srcId="{DAA40F90-FA6D-4C7A-8889-ED5C73E39134}" destId="{93345BC0-2C9E-42FE-B4B2-D90B08EC7FD0}" srcOrd="0" destOrd="0" presId="urn:microsoft.com/office/officeart/2005/8/layout/vList4"/>
    <dgm:cxn modelId="{49350C61-2E3E-41EB-A86B-507D23C631E8}" type="presParOf" srcId="{DAA40F90-FA6D-4C7A-8889-ED5C73E39134}" destId="{E23454C3-4319-40D2-A9F7-71D13CF7051C}" srcOrd="1" destOrd="0" presId="urn:microsoft.com/office/officeart/2005/8/layout/vList4"/>
    <dgm:cxn modelId="{FC3FDC47-1BFD-482E-8FA3-D8FF28473725}" type="presParOf" srcId="{DAA40F90-FA6D-4C7A-8889-ED5C73E39134}" destId="{A3832987-50DD-4366-B42E-2CCEE89F1E05}" srcOrd="2" destOrd="0" presId="urn:microsoft.com/office/officeart/2005/8/layout/vList4"/>
    <dgm:cxn modelId="{B1F1AA17-3A78-4DE7-AFCC-48DD0799249B}" type="presParOf" srcId="{C15EA95C-37B2-4E8D-A7D3-236E609B8AA8}" destId="{A38919B0-E28E-4FFB-9452-EBAEFFDFED41}" srcOrd="1" destOrd="0" presId="urn:microsoft.com/office/officeart/2005/8/layout/vList4"/>
    <dgm:cxn modelId="{3C0F2112-7CC2-41A1-B6E9-B5995E6444E2}" type="presParOf" srcId="{C15EA95C-37B2-4E8D-A7D3-236E609B8AA8}" destId="{602CA55A-0C9A-46B6-A198-9F2F1D3E5757}" srcOrd="2" destOrd="0" presId="urn:microsoft.com/office/officeart/2005/8/layout/vList4"/>
    <dgm:cxn modelId="{18139C12-8097-4F86-B62B-7563A976638F}" type="presParOf" srcId="{602CA55A-0C9A-46B6-A198-9F2F1D3E5757}" destId="{AB222027-A891-4860-9EBE-198787CAE1FB}" srcOrd="0" destOrd="0" presId="urn:microsoft.com/office/officeart/2005/8/layout/vList4"/>
    <dgm:cxn modelId="{85B0832F-3F77-4407-B54B-1D9815DB4005}" type="presParOf" srcId="{602CA55A-0C9A-46B6-A198-9F2F1D3E5757}" destId="{E5DFC863-F60B-4717-A9E1-8299172F95F9}" srcOrd="1" destOrd="0" presId="urn:microsoft.com/office/officeart/2005/8/layout/vList4"/>
    <dgm:cxn modelId="{1332D4DE-EFA9-423F-8D19-FD06B9FF8AAE}" type="presParOf" srcId="{602CA55A-0C9A-46B6-A198-9F2F1D3E5757}" destId="{0B778202-12CE-4DD1-A63D-11212856869F}" srcOrd="2" destOrd="0" presId="urn:microsoft.com/office/officeart/2005/8/layout/vList4"/>
    <dgm:cxn modelId="{57C79893-43AB-4E4C-A9BC-AA6B67782BBF}" type="presParOf" srcId="{C15EA95C-37B2-4E8D-A7D3-236E609B8AA8}" destId="{64988E9A-8A0D-40E9-AB9B-BE8F1ED300C3}" srcOrd="3" destOrd="0" presId="urn:microsoft.com/office/officeart/2005/8/layout/vList4"/>
    <dgm:cxn modelId="{B3C449CD-93FC-4426-A322-D278EF5D26B4}" type="presParOf" srcId="{C15EA95C-37B2-4E8D-A7D3-236E609B8AA8}" destId="{FE6BD63F-F79E-4A80-ADF8-D6FEACD5E3F0}" srcOrd="4" destOrd="0" presId="urn:microsoft.com/office/officeart/2005/8/layout/vList4"/>
    <dgm:cxn modelId="{21E90BD5-40E6-4E57-88D8-A635447459C0}" type="presParOf" srcId="{FE6BD63F-F79E-4A80-ADF8-D6FEACD5E3F0}" destId="{6563CFF2-8D99-46F1-A84E-4C11C1EA3493}" srcOrd="0" destOrd="0" presId="urn:microsoft.com/office/officeart/2005/8/layout/vList4"/>
    <dgm:cxn modelId="{5E4C2E39-5002-4F56-A17B-70721C62C12B}" type="presParOf" srcId="{FE6BD63F-F79E-4A80-ADF8-D6FEACD5E3F0}" destId="{7A9F33A2-B93C-4DC9-B609-235FDEBE3767}" srcOrd="1" destOrd="0" presId="urn:microsoft.com/office/officeart/2005/8/layout/vList4"/>
    <dgm:cxn modelId="{75C375E6-B831-4119-B1E3-BA140611EC90}" type="presParOf" srcId="{FE6BD63F-F79E-4A80-ADF8-D6FEACD5E3F0}" destId="{EB07F21F-B3B2-402C-948F-F995513FEE39}" srcOrd="2" destOrd="0" presId="urn:microsoft.com/office/officeart/2005/8/layout/vList4"/>
    <dgm:cxn modelId="{DED030EF-4B0E-4398-B976-0EE0E081BF70}" type="presParOf" srcId="{C15EA95C-37B2-4E8D-A7D3-236E609B8AA8}" destId="{CE4DE9EB-FA93-4C82-9FAA-264BD8421D44}" srcOrd="5" destOrd="0" presId="urn:microsoft.com/office/officeart/2005/8/layout/vList4"/>
    <dgm:cxn modelId="{2F9A6FF2-2CF8-437E-9D78-169F2FDDAF23}" type="presParOf" srcId="{C15EA95C-37B2-4E8D-A7D3-236E609B8AA8}" destId="{EA85EEB5-59F4-46F3-96DA-D33E0A76AC02}" srcOrd="6" destOrd="0" presId="urn:microsoft.com/office/officeart/2005/8/layout/vList4"/>
    <dgm:cxn modelId="{7DB4DB47-D4E5-45E4-989E-7E909113AADC}" type="presParOf" srcId="{EA85EEB5-59F4-46F3-96DA-D33E0A76AC02}" destId="{FB6A0D36-E942-447F-8A29-AD9B103D5F33}" srcOrd="0" destOrd="0" presId="urn:microsoft.com/office/officeart/2005/8/layout/vList4"/>
    <dgm:cxn modelId="{EA31099A-82AF-4F99-BEB5-D200A8596602}" type="presParOf" srcId="{EA85EEB5-59F4-46F3-96DA-D33E0A76AC02}" destId="{8A5AA4EB-0751-4A4B-9732-B8894CE35919}" srcOrd="1" destOrd="0" presId="urn:microsoft.com/office/officeart/2005/8/layout/vList4"/>
    <dgm:cxn modelId="{C8FD96F7-DF81-4C19-B5E7-26BAA2FC7F19}" type="presParOf" srcId="{EA85EEB5-59F4-46F3-96DA-D33E0A76AC02}" destId="{373EAB43-0E0F-4070-933A-CC6AF3B70A79}" srcOrd="2" destOrd="0" presId="urn:microsoft.com/office/officeart/2005/8/layout/vList4"/>
    <dgm:cxn modelId="{454A89D4-CC44-4B36-A828-0E083C53908E}" type="presParOf" srcId="{C15EA95C-37B2-4E8D-A7D3-236E609B8AA8}" destId="{F56A1AA6-AADF-4FDE-A092-033BC68406F8}" srcOrd="7" destOrd="0" presId="urn:microsoft.com/office/officeart/2005/8/layout/vList4"/>
    <dgm:cxn modelId="{1F5F2A08-6B1F-44CF-A4D1-578E9F8933F1}" type="presParOf" srcId="{C15EA95C-37B2-4E8D-A7D3-236E609B8AA8}" destId="{8EB8EDB0-D1A1-4622-97D2-B90D70C9CC24}" srcOrd="8" destOrd="0" presId="urn:microsoft.com/office/officeart/2005/8/layout/vList4"/>
    <dgm:cxn modelId="{89563004-C75E-4A30-AB8F-C6A9B9BD38EB}" type="presParOf" srcId="{8EB8EDB0-D1A1-4622-97D2-B90D70C9CC24}" destId="{2D4570FD-8461-45B3-9389-18A2CE62F7E6}" srcOrd="0" destOrd="0" presId="urn:microsoft.com/office/officeart/2005/8/layout/vList4"/>
    <dgm:cxn modelId="{794E73CC-8F0E-487C-AF58-D6A4EDDE05A7}" type="presParOf" srcId="{8EB8EDB0-D1A1-4622-97D2-B90D70C9CC24}" destId="{B90CCC77-A1ED-4CBA-92FF-AD80C8436FA1}" srcOrd="1" destOrd="0" presId="urn:microsoft.com/office/officeart/2005/8/layout/vList4"/>
    <dgm:cxn modelId="{B75E9361-AD67-4DBE-AA73-19BD293444F8}" type="presParOf" srcId="{8EB8EDB0-D1A1-4622-97D2-B90D70C9CC24}" destId="{6E8CC81F-A038-4CB4-991F-0D6BA89E3982}" srcOrd="2" destOrd="0" presId="urn:microsoft.com/office/officeart/2005/8/layout/vList4"/>
    <dgm:cxn modelId="{9FCF8316-5E45-4FB4-BFB1-0FA1C8F72834}" type="presParOf" srcId="{C15EA95C-37B2-4E8D-A7D3-236E609B8AA8}" destId="{2F7F1421-ED2A-4CC7-9D57-CB3B52F637EB}" srcOrd="9" destOrd="0" presId="urn:microsoft.com/office/officeart/2005/8/layout/vList4"/>
    <dgm:cxn modelId="{E3E62905-E261-4042-9368-4341481AE1D5}" type="presParOf" srcId="{C15EA95C-37B2-4E8D-A7D3-236E609B8AA8}" destId="{1600838C-BCFF-43B4-84CD-79599CCF689E}" srcOrd="10" destOrd="0" presId="urn:microsoft.com/office/officeart/2005/8/layout/vList4"/>
    <dgm:cxn modelId="{7C5375FF-81AD-4449-BB3E-420C815BC419}" type="presParOf" srcId="{1600838C-BCFF-43B4-84CD-79599CCF689E}" destId="{4B6A0CD1-49CF-4F08-BB97-74DBD7028C76}" srcOrd="0" destOrd="0" presId="urn:microsoft.com/office/officeart/2005/8/layout/vList4"/>
    <dgm:cxn modelId="{83F93A79-0D74-4728-99AE-8323D17F95C4}" type="presParOf" srcId="{1600838C-BCFF-43B4-84CD-79599CCF689E}" destId="{5ABE34BB-E75F-4E99-B083-DDFBC922B44C}" srcOrd="1" destOrd="0" presId="urn:microsoft.com/office/officeart/2005/8/layout/vList4"/>
    <dgm:cxn modelId="{C71F7627-EEA8-469F-A2D6-72DE0A320A3C}" type="presParOf" srcId="{1600838C-BCFF-43B4-84CD-79599CCF689E}" destId="{CAAE61E9-AE89-425C-8217-C8E172DC9EC3}" srcOrd="2" destOrd="0" presId="urn:microsoft.com/office/officeart/2005/8/layout/vList4"/>
    <dgm:cxn modelId="{464CC2DB-0092-4D00-962E-57E699112E31}" type="presParOf" srcId="{C15EA95C-37B2-4E8D-A7D3-236E609B8AA8}" destId="{A26B2911-CE14-430A-9921-FC05F61FAEB0}" srcOrd="11" destOrd="0" presId="urn:microsoft.com/office/officeart/2005/8/layout/vList4"/>
    <dgm:cxn modelId="{5AED0018-B800-42D5-8A1F-7834148BD35A}" type="presParOf" srcId="{C15EA95C-37B2-4E8D-A7D3-236E609B8AA8}" destId="{F1EE9406-94E9-49EA-9F54-E3745E4EA713}" srcOrd="12" destOrd="0" presId="urn:microsoft.com/office/officeart/2005/8/layout/vList4"/>
    <dgm:cxn modelId="{806F27E5-3BD9-47F3-92B8-3BF1E6C183C5}" type="presParOf" srcId="{F1EE9406-94E9-49EA-9F54-E3745E4EA713}" destId="{16DD00C9-46E5-4DBB-8A11-88501CDCE081}" srcOrd="0" destOrd="0" presId="urn:microsoft.com/office/officeart/2005/8/layout/vList4"/>
    <dgm:cxn modelId="{9BB92DFD-2893-4DA3-A1DF-5E6ECB4EFDF2}" type="presParOf" srcId="{F1EE9406-94E9-49EA-9F54-E3745E4EA713}" destId="{050042C9-E460-4593-B642-821BBFBAF52B}" srcOrd="1" destOrd="0" presId="urn:microsoft.com/office/officeart/2005/8/layout/vList4"/>
    <dgm:cxn modelId="{1AC58DD6-145F-4DF8-B8E6-D6B4DEA49A54}" type="presParOf" srcId="{F1EE9406-94E9-49EA-9F54-E3745E4EA713}" destId="{F515642F-B162-4358-9DEE-84185D4E810B}" srcOrd="2" destOrd="0" presId="urn:microsoft.com/office/officeart/2005/8/layout/vList4"/>
    <dgm:cxn modelId="{BA64FDB0-4467-4371-B771-B81DCC10BE71}" type="presParOf" srcId="{C15EA95C-37B2-4E8D-A7D3-236E609B8AA8}" destId="{33B0D272-D7BC-4563-9FCB-DD6E1CC1F5A6}" srcOrd="13" destOrd="0" presId="urn:microsoft.com/office/officeart/2005/8/layout/vList4"/>
    <dgm:cxn modelId="{2CDF8824-E711-4B82-B6C2-4E959EAEE575}" type="presParOf" srcId="{C15EA95C-37B2-4E8D-A7D3-236E609B8AA8}" destId="{26908B8C-53F8-422D-9C90-D15CA73FD210}" srcOrd="14" destOrd="0" presId="urn:microsoft.com/office/officeart/2005/8/layout/vList4"/>
    <dgm:cxn modelId="{87FECE8F-9A75-471E-B4B8-1A9CFF61C2CC}" type="presParOf" srcId="{26908B8C-53F8-422D-9C90-D15CA73FD210}" destId="{A491F5AD-8C42-4D2B-89F3-51BFD0AA2BEF}" srcOrd="0" destOrd="0" presId="urn:microsoft.com/office/officeart/2005/8/layout/vList4"/>
    <dgm:cxn modelId="{218B5682-02C0-4963-88E6-34D019E051A5}" type="presParOf" srcId="{26908B8C-53F8-422D-9C90-D15CA73FD210}" destId="{D0A18FA0-64F4-4E23-B6C2-1A6770601DDB}" srcOrd="1" destOrd="0" presId="urn:microsoft.com/office/officeart/2005/8/layout/vList4"/>
    <dgm:cxn modelId="{7508F38F-E6DA-44DC-AC2C-86F81A49C072}" type="presParOf" srcId="{26908B8C-53F8-422D-9C90-D15CA73FD210}" destId="{F7DA98CA-10E3-4507-A3A9-FA2F012BFD39}" srcOrd="2" destOrd="0" presId="urn:microsoft.com/office/officeart/2005/8/layout/vList4"/>
    <dgm:cxn modelId="{316446FF-4032-46DD-A7BE-81ADF2589722}" type="presParOf" srcId="{C15EA95C-37B2-4E8D-A7D3-236E609B8AA8}" destId="{FE335902-474E-4921-867A-9F702C8A4364}" srcOrd="15" destOrd="0" presId="urn:microsoft.com/office/officeart/2005/8/layout/vList4"/>
    <dgm:cxn modelId="{D1434FAB-9231-445F-9A25-3667C0164A30}" type="presParOf" srcId="{C15EA95C-37B2-4E8D-A7D3-236E609B8AA8}" destId="{B4D9876F-C715-4547-87F0-17E559A4B87A}" srcOrd="16" destOrd="0" presId="urn:microsoft.com/office/officeart/2005/8/layout/vList4"/>
    <dgm:cxn modelId="{16EC9D26-8DB7-4B17-A806-78E67286BB7F}" type="presParOf" srcId="{B4D9876F-C715-4547-87F0-17E559A4B87A}" destId="{ECCAB16B-6C41-4BEA-8047-E8817A5E7A45}" srcOrd="0" destOrd="0" presId="urn:microsoft.com/office/officeart/2005/8/layout/vList4"/>
    <dgm:cxn modelId="{DA16CF9C-D386-40CB-93E3-001F2653CFF6}" type="presParOf" srcId="{B4D9876F-C715-4547-87F0-17E559A4B87A}" destId="{97CB5F7E-AF39-4113-AB21-77317C09AFD6}" srcOrd="1" destOrd="0" presId="urn:microsoft.com/office/officeart/2005/8/layout/vList4"/>
    <dgm:cxn modelId="{6229A0F9-9422-4384-8C1B-FB4A0DC5D18A}" type="presParOf" srcId="{B4D9876F-C715-4547-87F0-17E559A4B87A}" destId="{1426A282-AEF2-4FB8-997A-64FFBC58AAF6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D0F17F8-4CFA-49A8-B1A3-945BDC79B226}" type="doc">
      <dgm:prSet loTypeId="urn:microsoft.com/office/officeart/2005/8/layout/cycle8" loCatId="cycle" qsTypeId="urn:microsoft.com/office/officeart/2005/8/quickstyle/simple1" qsCatId="simple" csTypeId="urn:microsoft.com/office/officeart/2005/8/colors/accent6_2" csCatId="accent6" phldr="1"/>
      <dgm:spPr/>
    </dgm:pt>
    <dgm:pt modelId="{643433C9-40B1-4293-AE7B-BBE0D8DEE8DF}">
      <dgm:prSet phldrT="[Текст]" custT="1"/>
      <dgm:spPr>
        <a:solidFill>
          <a:srgbClr val="FFFF99"/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sz="900" b="1" dirty="0" smtClean="0"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Присмотр и уход</a:t>
          </a:r>
          <a:endParaRPr lang="ru-RU" sz="900" b="1" dirty="0"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E4A27B5-F5DE-419B-9651-C97A6C7EFA23}" type="parTrans" cxnId="{B25680D6-E03F-4D9D-9FB9-DE4EBFBAF394}">
      <dgm:prSet/>
      <dgm:spPr/>
      <dgm:t>
        <a:bodyPr/>
        <a:lstStyle/>
        <a:p>
          <a:endParaRPr lang="ru-RU" sz="9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E008B03-4AAB-4DE3-B5B0-FF9BE5E01D45}" type="sibTrans" cxnId="{B25680D6-E03F-4D9D-9FB9-DE4EBFBAF394}">
      <dgm:prSet/>
      <dgm:spPr/>
      <dgm:t>
        <a:bodyPr/>
        <a:lstStyle/>
        <a:p>
          <a:endParaRPr lang="ru-RU" sz="9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9090C54-3012-4225-9FE6-59E89B49B347}">
      <dgm:prSet phldrT="[Текст]" custT="1"/>
      <dgm:spPr>
        <a:solidFill>
          <a:srgbClr val="FFFF99"/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sz="900" b="1" dirty="0" smtClean="0"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Психолого-медико-педагогическое обследование детей </a:t>
          </a:r>
          <a:endParaRPr lang="ru-RU" sz="900" b="1" dirty="0"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DCA500F-9D3C-41C6-A544-C2FF9C094C38}" type="parTrans" cxnId="{3C962FAD-7AF1-4163-AB55-0F4EC76B2073}">
      <dgm:prSet/>
      <dgm:spPr/>
      <dgm:t>
        <a:bodyPr/>
        <a:lstStyle/>
        <a:p>
          <a:endParaRPr lang="ru-RU" sz="9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3F48B21-F4A0-4AEA-965E-577E825B057F}" type="sibTrans" cxnId="{3C962FAD-7AF1-4163-AB55-0F4EC76B2073}">
      <dgm:prSet/>
      <dgm:spPr/>
      <dgm:t>
        <a:bodyPr/>
        <a:lstStyle/>
        <a:p>
          <a:endParaRPr lang="ru-RU" sz="9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31E8EA0-3745-46CB-B72D-11A00F8284D9}">
      <dgm:prSet phldrT="[Текст]" custT="1"/>
      <dgm:spPr>
        <a:solidFill>
          <a:srgbClr val="FFFF99"/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sz="900" b="1" dirty="0" smtClean="0"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Реализация общеобразовательных программ дошкольного образования</a:t>
          </a:r>
          <a:endParaRPr lang="ru-RU" sz="900" b="1" dirty="0"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A4F1951-8816-4536-8694-3F55E3DC688B}" type="parTrans" cxnId="{2FD0FD31-CA00-417C-9792-C6544E608C5E}">
      <dgm:prSet/>
      <dgm:spPr/>
      <dgm:t>
        <a:bodyPr/>
        <a:lstStyle/>
        <a:p>
          <a:endParaRPr lang="ru-RU" sz="9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3816400-1284-4B3F-B612-4BB78C152380}" type="sibTrans" cxnId="{2FD0FD31-CA00-417C-9792-C6544E608C5E}">
      <dgm:prSet/>
      <dgm:spPr/>
      <dgm:t>
        <a:bodyPr/>
        <a:lstStyle/>
        <a:p>
          <a:endParaRPr lang="ru-RU" sz="9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9459E8B-7387-49FC-BB78-1B760D9EA4E9}">
      <dgm:prSet phldrT="[Текст]" custT="1"/>
      <dgm:spPr>
        <a:solidFill>
          <a:srgbClr val="FFFF99"/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sz="900" b="1" i="0" u="none" dirty="0" smtClean="0"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Коррекционно-развивающая, компенсирующая и логопедическая помощь обучающимся</a:t>
          </a:r>
          <a:endParaRPr lang="ru-RU" sz="900" b="1" dirty="0"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4DA50B5-4762-4796-BA65-DD22D552BA3E}" type="parTrans" cxnId="{D5B3DFBA-BE8F-4440-A8BA-9452B734A814}">
      <dgm:prSet/>
      <dgm:spPr/>
      <dgm:t>
        <a:bodyPr/>
        <a:lstStyle/>
        <a:p>
          <a:endParaRPr lang="ru-RU" sz="9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700F279-D1C9-4F02-B7B7-98EBEE0FC72E}" type="sibTrans" cxnId="{D5B3DFBA-BE8F-4440-A8BA-9452B734A814}">
      <dgm:prSet/>
      <dgm:spPr/>
      <dgm:t>
        <a:bodyPr/>
        <a:lstStyle/>
        <a:p>
          <a:endParaRPr lang="ru-RU" sz="9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A1E0845-3568-4448-83BD-1E076C1BE638}">
      <dgm:prSet phldrT="[Текст]" custT="1"/>
      <dgm:spPr>
        <a:solidFill>
          <a:srgbClr val="FFFF99"/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sz="900" b="1" dirty="0" smtClean="0"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Психолого-педагогическое консультирование обучающихся, их родителей (законных представителей) и педагогических работников</a:t>
          </a:r>
          <a:endParaRPr lang="ru-RU" sz="900" b="1" dirty="0"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75CA8F5-C7FB-422C-83EF-CEAB9067CDCA}" type="parTrans" cxnId="{572D126A-493F-4996-8036-8C8BF380AC82}">
      <dgm:prSet/>
      <dgm:spPr/>
      <dgm:t>
        <a:bodyPr/>
        <a:lstStyle/>
        <a:p>
          <a:endParaRPr lang="ru-RU" sz="9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1A66681-83C6-4FB7-B454-EBC6C435D88F}" type="sibTrans" cxnId="{572D126A-493F-4996-8036-8C8BF380AC82}">
      <dgm:prSet/>
      <dgm:spPr/>
      <dgm:t>
        <a:bodyPr/>
        <a:lstStyle/>
        <a:p>
          <a:endParaRPr lang="ru-RU" sz="9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081D804-8E49-473A-B95A-C399F459D7A5}">
      <dgm:prSet phldrT="[Текст]" custT="1"/>
      <dgm:spPr>
        <a:solidFill>
          <a:srgbClr val="FFFF99"/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sz="900" b="1" dirty="0" smtClean="0"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Реализация общеобразовательных программ начального общего образования</a:t>
          </a:r>
          <a:endParaRPr lang="ru-RU" sz="900" b="1" dirty="0"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1721680-6358-4112-B96B-FB757B7FBF3E}" type="parTrans" cxnId="{E1800FAA-8358-4209-9A66-57F052075A73}">
      <dgm:prSet/>
      <dgm:spPr/>
      <dgm:t>
        <a:bodyPr/>
        <a:lstStyle/>
        <a:p>
          <a:endParaRPr lang="ru-RU" sz="9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10AAEDE-CEF3-4A53-9FD9-4E2960AE3ACD}" type="sibTrans" cxnId="{E1800FAA-8358-4209-9A66-57F052075A73}">
      <dgm:prSet/>
      <dgm:spPr/>
      <dgm:t>
        <a:bodyPr/>
        <a:lstStyle/>
        <a:p>
          <a:endParaRPr lang="ru-RU" sz="9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49BA37E-B398-438F-BDF0-C4A0940A3818}" type="pres">
      <dgm:prSet presAssocID="{4D0F17F8-4CFA-49A8-B1A3-945BDC79B226}" presName="compositeShape" presStyleCnt="0">
        <dgm:presLayoutVars>
          <dgm:chMax val="7"/>
          <dgm:dir/>
          <dgm:resizeHandles val="exact"/>
        </dgm:presLayoutVars>
      </dgm:prSet>
      <dgm:spPr/>
    </dgm:pt>
    <dgm:pt modelId="{EEF1FC61-E72B-4C12-A96F-E324F2B7D755}" type="pres">
      <dgm:prSet presAssocID="{4D0F17F8-4CFA-49A8-B1A3-945BDC79B226}" presName="wedge1" presStyleLbl="node1" presStyleIdx="0" presStyleCnt="6"/>
      <dgm:spPr/>
      <dgm:t>
        <a:bodyPr/>
        <a:lstStyle/>
        <a:p>
          <a:endParaRPr lang="ru-RU"/>
        </a:p>
      </dgm:t>
    </dgm:pt>
    <dgm:pt modelId="{F6D3139D-15FA-476B-A730-A016C800079C}" type="pres">
      <dgm:prSet presAssocID="{4D0F17F8-4CFA-49A8-B1A3-945BDC79B226}" presName="dummy1a" presStyleCnt="0"/>
      <dgm:spPr/>
    </dgm:pt>
    <dgm:pt modelId="{5695AFA7-BC08-4B6F-BC18-A98EBEECBED2}" type="pres">
      <dgm:prSet presAssocID="{4D0F17F8-4CFA-49A8-B1A3-945BDC79B226}" presName="dummy1b" presStyleCnt="0"/>
      <dgm:spPr/>
    </dgm:pt>
    <dgm:pt modelId="{82DB4A57-B2CF-49A2-9656-80CF38480408}" type="pres">
      <dgm:prSet presAssocID="{4D0F17F8-4CFA-49A8-B1A3-945BDC79B226}" presName="wedge1Tx" presStyleLbl="node1" presStyleIdx="0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24491DF-369F-4712-946A-FE05FE45D10F}" type="pres">
      <dgm:prSet presAssocID="{4D0F17F8-4CFA-49A8-B1A3-945BDC79B226}" presName="wedge2" presStyleLbl="node1" presStyleIdx="1" presStyleCnt="6"/>
      <dgm:spPr/>
      <dgm:t>
        <a:bodyPr/>
        <a:lstStyle/>
        <a:p>
          <a:endParaRPr lang="ru-RU"/>
        </a:p>
      </dgm:t>
    </dgm:pt>
    <dgm:pt modelId="{6486A28F-574E-4620-8C69-89344C264380}" type="pres">
      <dgm:prSet presAssocID="{4D0F17F8-4CFA-49A8-B1A3-945BDC79B226}" presName="dummy2a" presStyleCnt="0"/>
      <dgm:spPr/>
    </dgm:pt>
    <dgm:pt modelId="{13200CE0-9E8E-4AD2-9270-CA4D9FD0ABC9}" type="pres">
      <dgm:prSet presAssocID="{4D0F17F8-4CFA-49A8-B1A3-945BDC79B226}" presName="dummy2b" presStyleCnt="0"/>
      <dgm:spPr/>
    </dgm:pt>
    <dgm:pt modelId="{E3D5EBD9-51E4-4913-87D5-CAC0C9DB7AC7}" type="pres">
      <dgm:prSet presAssocID="{4D0F17F8-4CFA-49A8-B1A3-945BDC79B226}" presName="wedge2Tx" presStyleLbl="node1" presStyleIdx="1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91A20D3-732A-49FB-8141-B5BA048454BB}" type="pres">
      <dgm:prSet presAssocID="{4D0F17F8-4CFA-49A8-B1A3-945BDC79B226}" presName="wedge3" presStyleLbl="node1" presStyleIdx="2" presStyleCnt="6"/>
      <dgm:spPr/>
      <dgm:t>
        <a:bodyPr/>
        <a:lstStyle/>
        <a:p>
          <a:endParaRPr lang="ru-RU"/>
        </a:p>
      </dgm:t>
    </dgm:pt>
    <dgm:pt modelId="{37CC8BFC-7829-4B37-BAC3-325390F54DB5}" type="pres">
      <dgm:prSet presAssocID="{4D0F17F8-4CFA-49A8-B1A3-945BDC79B226}" presName="dummy3a" presStyleCnt="0"/>
      <dgm:spPr/>
    </dgm:pt>
    <dgm:pt modelId="{D647C86F-D948-4B6F-8759-B88BB5A867AC}" type="pres">
      <dgm:prSet presAssocID="{4D0F17F8-4CFA-49A8-B1A3-945BDC79B226}" presName="dummy3b" presStyleCnt="0"/>
      <dgm:spPr/>
    </dgm:pt>
    <dgm:pt modelId="{1504D163-9120-4E55-9175-1F5298BBD9A2}" type="pres">
      <dgm:prSet presAssocID="{4D0F17F8-4CFA-49A8-B1A3-945BDC79B226}" presName="wedge3Tx" presStyleLbl="node1" presStyleIdx="2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88DDFB1-E5C6-4EBC-BCA0-CC51688BCBC5}" type="pres">
      <dgm:prSet presAssocID="{4D0F17F8-4CFA-49A8-B1A3-945BDC79B226}" presName="wedge4" presStyleLbl="node1" presStyleIdx="3" presStyleCnt="6" custScaleX="104990" custScaleY="102634"/>
      <dgm:spPr/>
      <dgm:t>
        <a:bodyPr/>
        <a:lstStyle/>
        <a:p>
          <a:endParaRPr lang="ru-RU"/>
        </a:p>
      </dgm:t>
    </dgm:pt>
    <dgm:pt modelId="{3A9B8F89-5D2B-4F08-B7ED-8424DA50440E}" type="pres">
      <dgm:prSet presAssocID="{4D0F17F8-4CFA-49A8-B1A3-945BDC79B226}" presName="dummy4a" presStyleCnt="0"/>
      <dgm:spPr/>
    </dgm:pt>
    <dgm:pt modelId="{464E0E1C-742A-4FEF-980F-513A8E121901}" type="pres">
      <dgm:prSet presAssocID="{4D0F17F8-4CFA-49A8-B1A3-945BDC79B226}" presName="dummy4b" presStyleCnt="0"/>
      <dgm:spPr/>
    </dgm:pt>
    <dgm:pt modelId="{3CBBFAA1-DB5D-4CD8-A455-A74A280C001D}" type="pres">
      <dgm:prSet presAssocID="{4D0F17F8-4CFA-49A8-B1A3-945BDC79B226}" presName="wedge4Tx" presStyleLbl="node1" presStyleIdx="3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971050F-EDC1-4341-B24F-5CA6A7D2B1BE}" type="pres">
      <dgm:prSet presAssocID="{4D0F17F8-4CFA-49A8-B1A3-945BDC79B226}" presName="wedge5" presStyleLbl="node1" presStyleIdx="4" presStyleCnt="6" custScaleX="107069"/>
      <dgm:spPr/>
      <dgm:t>
        <a:bodyPr/>
        <a:lstStyle/>
        <a:p>
          <a:endParaRPr lang="ru-RU"/>
        </a:p>
      </dgm:t>
    </dgm:pt>
    <dgm:pt modelId="{DDE94946-E9F9-47D3-BF29-24391BD8E966}" type="pres">
      <dgm:prSet presAssocID="{4D0F17F8-4CFA-49A8-B1A3-945BDC79B226}" presName="dummy5a" presStyleCnt="0"/>
      <dgm:spPr/>
    </dgm:pt>
    <dgm:pt modelId="{40001C05-E01D-423F-85B5-86F87F8043C9}" type="pres">
      <dgm:prSet presAssocID="{4D0F17F8-4CFA-49A8-B1A3-945BDC79B226}" presName="dummy5b" presStyleCnt="0"/>
      <dgm:spPr/>
    </dgm:pt>
    <dgm:pt modelId="{863CDE6B-72EA-451D-9A2A-50D822C03212}" type="pres">
      <dgm:prSet presAssocID="{4D0F17F8-4CFA-49A8-B1A3-945BDC79B226}" presName="wedge5Tx" presStyleLbl="node1" presStyleIdx="4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D3549FC-CF3B-4A60-9FA1-0EEF6C35C0AF}" type="pres">
      <dgm:prSet presAssocID="{4D0F17F8-4CFA-49A8-B1A3-945BDC79B226}" presName="wedge6" presStyleLbl="node1" presStyleIdx="5" presStyleCnt="6" custScaleX="111492"/>
      <dgm:spPr/>
      <dgm:t>
        <a:bodyPr/>
        <a:lstStyle/>
        <a:p>
          <a:endParaRPr lang="ru-RU"/>
        </a:p>
      </dgm:t>
    </dgm:pt>
    <dgm:pt modelId="{8B08925E-60DD-4936-991F-218E2BC85DC7}" type="pres">
      <dgm:prSet presAssocID="{4D0F17F8-4CFA-49A8-B1A3-945BDC79B226}" presName="dummy6a" presStyleCnt="0"/>
      <dgm:spPr/>
    </dgm:pt>
    <dgm:pt modelId="{55C81731-F4A8-4D1F-B0FF-C26F0FE2C323}" type="pres">
      <dgm:prSet presAssocID="{4D0F17F8-4CFA-49A8-B1A3-945BDC79B226}" presName="dummy6b" presStyleCnt="0"/>
      <dgm:spPr/>
    </dgm:pt>
    <dgm:pt modelId="{24E286DA-D4A6-4931-B9DE-FA00018AC7E5}" type="pres">
      <dgm:prSet presAssocID="{4D0F17F8-4CFA-49A8-B1A3-945BDC79B226}" presName="wedge6Tx" presStyleLbl="node1" presStyleIdx="5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84F4E60-C237-43A5-B709-C16CCB88B1CD}" type="pres">
      <dgm:prSet presAssocID="{EE008B03-4AAB-4DE3-B5B0-FF9BE5E01D45}" presName="arrowWedge1" presStyleLbl="fgSibTrans2D1" presStyleIdx="0" presStyleCnt="6" custLinFactNeighborX="1122" custLinFactNeighborY="-2266"/>
      <dgm:spPr>
        <a:solidFill>
          <a:schemeClr val="bg1">
            <a:lumMod val="50000"/>
          </a:schemeClr>
        </a:solidFill>
        <a:scene3d>
          <a:camera prst="orthographicFront"/>
          <a:lightRig rig="threePt" dir="t"/>
        </a:scene3d>
        <a:sp3d>
          <a:bevelT/>
        </a:sp3d>
      </dgm:spPr>
    </dgm:pt>
    <dgm:pt modelId="{F0632195-2C17-401F-8E4F-D4648E634BBD}" type="pres">
      <dgm:prSet presAssocID="{03F48B21-F4A0-4AEA-965E-577E825B057F}" presName="arrowWedge2" presStyleLbl="fgSibTrans2D1" presStyleIdx="1" presStyleCnt="6" custLinFactNeighborX="1718" custLinFactNeighborY="-897"/>
      <dgm:spPr>
        <a:solidFill>
          <a:schemeClr val="bg1">
            <a:lumMod val="50000"/>
          </a:schemeClr>
        </a:solidFill>
        <a:scene3d>
          <a:camera prst="orthographicFront"/>
          <a:lightRig rig="threePt" dir="t"/>
        </a:scene3d>
        <a:sp3d>
          <a:bevelT/>
        </a:sp3d>
      </dgm:spPr>
    </dgm:pt>
    <dgm:pt modelId="{A4D51F62-AF95-4AA4-8082-59503FB77D98}" type="pres">
      <dgm:prSet presAssocID="{9700F279-D1C9-4F02-B7B7-98EBEE0FC72E}" presName="arrowWedge3" presStyleLbl="fgSibTrans2D1" presStyleIdx="2" presStyleCnt="6" custLinFactNeighborX="1122" custLinFactNeighborY="1563"/>
      <dgm:spPr>
        <a:solidFill>
          <a:schemeClr val="bg1">
            <a:lumMod val="50000"/>
          </a:schemeClr>
        </a:solidFill>
        <a:scene3d>
          <a:camera prst="orthographicFront"/>
          <a:lightRig rig="threePt" dir="t"/>
        </a:scene3d>
        <a:sp3d>
          <a:bevelT/>
        </a:sp3d>
      </dgm:spPr>
    </dgm:pt>
    <dgm:pt modelId="{D39C8EAA-1FE9-41FE-B541-EC2A620812FC}" type="pres">
      <dgm:prSet presAssocID="{51A66681-83C6-4FB7-B454-EBC6C435D88F}" presName="arrowWedge4" presStyleLbl="fgSibTrans2D1" presStyleIdx="3" presStyleCnt="6" custLinFactNeighborX="-1370" custLinFactNeighborY="1867"/>
      <dgm:spPr>
        <a:solidFill>
          <a:schemeClr val="bg1">
            <a:lumMod val="50000"/>
          </a:schemeClr>
        </a:solidFill>
        <a:scene3d>
          <a:camera prst="orthographicFront"/>
          <a:lightRig rig="threePt" dir="t"/>
        </a:scene3d>
        <a:sp3d>
          <a:bevelT/>
        </a:sp3d>
      </dgm:spPr>
    </dgm:pt>
    <dgm:pt modelId="{6F12C5FF-79ED-4388-A167-CB2801FC518A}" type="pres">
      <dgm:prSet presAssocID="{810AAEDE-CEF3-4A53-9FD9-4E2960AE3ACD}" presName="arrowWedge5" presStyleLbl="fgSibTrans2D1" presStyleIdx="4" presStyleCnt="6" custLinFactNeighborX="-2327" custLinFactNeighborY="-897"/>
      <dgm:spPr>
        <a:solidFill>
          <a:schemeClr val="bg1">
            <a:lumMod val="50000"/>
          </a:schemeClr>
        </a:solidFill>
        <a:scene3d>
          <a:camera prst="orthographicFront"/>
          <a:lightRig rig="threePt" dir="t"/>
        </a:scene3d>
        <a:sp3d>
          <a:bevelT/>
        </a:sp3d>
      </dgm:spPr>
    </dgm:pt>
    <dgm:pt modelId="{45BC535C-9677-402E-8373-1E4C52CB2913}" type="pres">
      <dgm:prSet presAssocID="{A3816400-1284-4B3F-B612-4BB78C152380}" presName="arrowWedge6" presStyleLbl="fgSibTrans2D1" presStyleIdx="5" presStyleCnt="6" custLinFactNeighborX="-1731" custLinFactNeighborY="-720"/>
      <dgm:spPr>
        <a:solidFill>
          <a:schemeClr val="bg1">
            <a:lumMod val="50000"/>
          </a:schemeClr>
        </a:solidFill>
        <a:scene3d>
          <a:camera prst="orthographicFront"/>
          <a:lightRig rig="threePt" dir="t"/>
        </a:scene3d>
        <a:sp3d>
          <a:bevelT/>
        </a:sp3d>
      </dgm:spPr>
    </dgm:pt>
  </dgm:ptLst>
  <dgm:cxnLst>
    <dgm:cxn modelId="{AC80D0E3-B2BF-4734-AB9B-D0E659E21CB4}" type="presOf" srcId="{09459E8B-7387-49FC-BB78-1B760D9EA4E9}" destId="{1504D163-9120-4E55-9175-1F5298BBD9A2}" srcOrd="1" destOrd="0" presId="urn:microsoft.com/office/officeart/2005/8/layout/cycle8"/>
    <dgm:cxn modelId="{2FD0FD31-CA00-417C-9792-C6544E608C5E}" srcId="{4D0F17F8-4CFA-49A8-B1A3-945BDC79B226}" destId="{B31E8EA0-3745-46CB-B72D-11A00F8284D9}" srcOrd="5" destOrd="0" parTransId="{6A4F1951-8816-4536-8694-3F55E3DC688B}" sibTransId="{A3816400-1284-4B3F-B612-4BB78C152380}"/>
    <dgm:cxn modelId="{F7B22FF0-6979-44AA-BE73-BE1F8DC5E5DC}" type="presOf" srcId="{B31E8EA0-3745-46CB-B72D-11A00F8284D9}" destId="{4D3549FC-CF3B-4A60-9FA1-0EEF6C35C0AF}" srcOrd="0" destOrd="0" presId="urn:microsoft.com/office/officeart/2005/8/layout/cycle8"/>
    <dgm:cxn modelId="{D5B3DFBA-BE8F-4440-A8BA-9452B734A814}" srcId="{4D0F17F8-4CFA-49A8-B1A3-945BDC79B226}" destId="{09459E8B-7387-49FC-BB78-1B760D9EA4E9}" srcOrd="2" destOrd="0" parTransId="{F4DA50B5-4762-4796-BA65-DD22D552BA3E}" sibTransId="{9700F279-D1C9-4F02-B7B7-98EBEE0FC72E}"/>
    <dgm:cxn modelId="{3C962FAD-7AF1-4163-AB55-0F4EC76B2073}" srcId="{4D0F17F8-4CFA-49A8-B1A3-945BDC79B226}" destId="{09090C54-3012-4225-9FE6-59E89B49B347}" srcOrd="1" destOrd="0" parTransId="{3DCA500F-9D3C-41C6-A544-C2FF9C094C38}" sibTransId="{03F48B21-F4A0-4AEA-965E-577E825B057F}"/>
    <dgm:cxn modelId="{868B44C3-330C-458B-9F5C-E17D0ECBBBBF}" type="presOf" srcId="{643433C9-40B1-4293-AE7B-BBE0D8DEE8DF}" destId="{82DB4A57-B2CF-49A2-9656-80CF38480408}" srcOrd="1" destOrd="0" presId="urn:microsoft.com/office/officeart/2005/8/layout/cycle8"/>
    <dgm:cxn modelId="{572D126A-493F-4996-8036-8C8BF380AC82}" srcId="{4D0F17F8-4CFA-49A8-B1A3-945BDC79B226}" destId="{AA1E0845-3568-4448-83BD-1E076C1BE638}" srcOrd="3" destOrd="0" parTransId="{375CA8F5-C7FB-422C-83EF-CEAB9067CDCA}" sibTransId="{51A66681-83C6-4FB7-B454-EBC6C435D88F}"/>
    <dgm:cxn modelId="{64A4780F-B76C-4412-96BF-01D146C6583A}" type="presOf" srcId="{AA1E0845-3568-4448-83BD-1E076C1BE638}" destId="{3CBBFAA1-DB5D-4CD8-A455-A74A280C001D}" srcOrd="1" destOrd="0" presId="urn:microsoft.com/office/officeart/2005/8/layout/cycle8"/>
    <dgm:cxn modelId="{B25680D6-E03F-4D9D-9FB9-DE4EBFBAF394}" srcId="{4D0F17F8-4CFA-49A8-B1A3-945BDC79B226}" destId="{643433C9-40B1-4293-AE7B-BBE0D8DEE8DF}" srcOrd="0" destOrd="0" parTransId="{7E4A27B5-F5DE-419B-9651-C97A6C7EFA23}" sibTransId="{EE008B03-4AAB-4DE3-B5B0-FF9BE5E01D45}"/>
    <dgm:cxn modelId="{82E7D910-D44E-435F-957F-EFB18E635BDD}" type="presOf" srcId="{B31E8EA0-3745-46CB-B72D-11A00F8284D9}" destId="{24E286DA-D4A6-4931-B9DE-FA00018AC7E5}" srcOrd="1" destOrd="0" presId="urn:microsoft.com/office/officeart/2005/8/layout/cycle8"/>
    <dgm:cxn modelId="{2EA909F5-DF8D-43D5-BE77-2A9D3ECDAED6}" type="presOf" srcId="{1081D804-8E49-473A-B95A-C399F459D7A5}" destId="{863CDE6B-72EA-451D-9A2A-50D822C03212}" srcOrd="1" destOrd="0" presId="urn:microsoft.com/office/officeart/2005/8/layout/cycle8"/>
    <dgm:cxn modelId="{727CB030-5D99-4481-AB2D-F4C8EEF25BA9}" type="presOf" srcId="{09090C54-3012-4225-9FE6-59E89B49B347}" destId="{E3D5EBD9-51E4-4913-87D5-CAC0C9DB7AC7}" srcOrd="1" destOrd="0" presId="urn:microsoft.com/office/officeart/2005/8/layout/cycle8"/>
    <dgm:cxn modelId="{E1800FAA-8358-4209-9A66-57F052075A73}" srcId="{4D0F17F8-4CFA-49A8-B1A3-945BDC79B226}" destId="{1081D804-8E49-473A-B95A-C399F459D7A5}" srcOrd="4" destOrd="0" parTransId="{A1721680-6358-4112-B96B-FB757B7FBF3E}" sibTransId="{810AAEDE-CEF3-4A53-9FD9-4E2960AE3ACD}"/>
    <dgm:cxn modelId="{E5C2A265-6D2B-45F7-B256-9B472F8C896F}" type="presOf" srcId="{1081D804-8E49-473A-B95A-C399F459D7A5}" destId="{B971050F-EDC1-4341-B24F-5CA6A7D2B1BE}" srcOrd="0" destOrd="0" presId="urn:microsoft.com/office/officeart/2005/8/layout/cycle8"/>
    <dgm:cxn modelId="{27DDD6D5-1E2F-4AF2-AC73-D5BF87B82B19}" type="presOf" srcId="{AA1E0845-3568-4448-83BD-1E076C1BE638}" destId="{B88DDFB1-E5C6-4EBC-BCA0-CC51688BCBC5}" srcOrd="0" destOrd="0" presId="urn:microsoft.com/office/officeart/2005/8/layout/cycle8"/>
    <dgm:cxn modelId="{A30A7258-DB58-4DAC-AE71-DF63C14DCAB8}" type="presOf" srcId="{09090C54-3012-4225-9FE6-59E89B49B347}" destId="{624491DF-369F-4712-946A-FE05FE45D10F}" srcOrd="0" destOrd="0" presId="urn:microsoft.com/office/officeart/2005/8/layout/cycle8"/>
    <dgm:cxn modelId="{C61BE943-4220-468B-8000-6E3AEF293179}" type="presOf" srcId="{09459E8B-7387-49FC-BB78-1B760D9EA4E9}" destId="{891A20D3-732A-49FB-8141-B5BA048454BB}" srcOrd="0" destOrd="0" presId="urn:microsoft.com/office/officeart/2005/8/layout/cycle8"/>
    <dgm:cxn modelId="{2CE908EB-3839-4DE7-9AED-4E2390F8EFE3}" type="presOf" srcId="{4D0F17F8-4CFA-49A8-B1A3-945BDC79B226}" destId="{949BA37E-B398-438F-BDF0-C4A0940A3818}" srcOrd="0" destOrd="0" presId="urn:microsoft.com/office/officeart/2005/8/layout/cycle8"/>
    <dgm:cxn modelId="{04B891DD-D031-4532-93E4-B2F18AFA8914}" type="presOf" srcId="{643433C9-40B1-4293-AE7B-BBE0D8DEE8DF}" destId="{EEF1FC61-E72B-4C12-A96F-E324F2B7D755}" srcOrd="0" destOrd="0" presId="urn:microsoft.com/office/officeart/2005/8/layout/cycle8"/>
    <dgm:cxn modelId="{B8B4EC2B-04B0-4B6D-8111-AFD24E029059}" type="presParOf" srcId="{949BA37E-B398-438F-BDF0-C4A0940A3818}" destId="{EEF1FC61-E72B-4C12-A96F-E324F2B7D755}" srcOrd="0" destOrd="0" presId="urn:microsoft.com/office/officeart/2005/8/layout/cycle8"/>
    <dgm:cxn modelId="{3FCD2E48-DDBF-470A-853C-E22D3B571BEB}" type="presParOf" srcId="{949BA37E-B398-438F-BDF0-C4A0940A3818}" destId="{F6D3139D-15FA-476B-A730-A016C800079C}" srcOrd="1" destOrd="0" presId="urn:microsoft.com/office/officeart/2005/8/layout/cycle8"/>
    <dgm:cxn modelId="{82694EBF-DEF6-44EC-A23E-5D2D79B2CED4}" type="presParOf" srcId="{949BA37E-B398-438F-BDF0-C4A0940A3818}" destId="{5695AFA7-BC08-4B6F-BC18-A98EBEECBED2}" srcOrd="2" destOrd="0" presId="urn:microsoft.com/office/officeart/2005/8/layout/cycle8"/>
    <dgm:cxn modelId="{0C6DA21B-83B6-40D2-8EFE-7510EABD1E92}" type="presParOf" srcId="{949BA37E-B398-438F-BDF0-C4A0940A3818}" destId="{82DB4A57-B2CF-49A2-9656-80CF38480408}" srcOrd="3" destOrd="0" presId="urn:microsoft.com/office/officeart/2005/8/layout/cycle8"/>
    <dgm:cxn modelId="{B0AE4F30-0DC0-4F81-BA0D-843B881A73BC}" type="presParOf" srcId="{949BA37E-B398-438F-BDF0-C4A0940A3818}" destId="{624491DF-369F-4712-946A-FE05FE45D10F}" srcOrd="4" destOrd="0" presId="urn:microsoft.com/office/officeart/2005/8/layout/cycle8"/>
    <dgm:cxn modelId="{E8BF1BD8-D951-431C-969C-661C50B62792}" type="presParOf" srcId="{949BA37E-B398-438F-BDF0-C4A0940A3818}" destId="{6486A28F-574E-4620-8C69-89344C264380}" srcOrd="5" destOrd="0" presId="urn:microsoft.com/office/officeart/2005/8/layout/cycle8"/>
    <dgm:cxn modelId="{C23F5344-16B9-4992-99CC-05E480624A73}" type="presParOf" srcId="{949BA37E-B398-438F-BDF0-C4A0940A3818}" destId="{13200CE0-9E8E-4AD2-9270-CA4D9FD0ABC9}" srcOrd="6" destOrd="0" presId="urn:microsoft.com/office/officeart/2005/8/layout/cycle8"/>
    <dgm:cxn modelId="{D818BA88-B970-4E2F-BBE5-A5004AE42C05}" type="presParOf" srcId="{949BA37E-B398-438F-BDF0-C4A0940A3818}" destId="{E3D5EBD9-51E4-4913-87D5-CAC0C9DB7AC7}" srcOrd="7" destOrd="0" presId="urn:microsoft.com/office/officeart/2005/8/layout/cycle8"/>
    <dgm:cxn modelId="{A5236237-F627-4244-962D-5977EAB206EA}" type="presParOf" srcId="{949BA37E-B398-438F-BDF0-C4A0940A3818}" destId="{891A20D3-732A-49FB-8141-B5BA048454BB}" srcOrd="8" destOrd="0" presId="urn:microsoft.com/office/officeart/2005/8/layout/cycle8"/>
    <dgm:cxn modelId="{DBCA3A57-19AF-48EC-8B22-F7942C81100C}" type="presParOf" srcId="{949BA37E-B398-438F-BDF0-C4A0940A3818}" destId="{37CC8BFC-7829-4B37-BAC3-325390F54DB5}" srcOrd="9" destOrd="0" presId="urn:microsoft.com/office/officeart/2005/8/layout/cycle8"/>
    <dgm:cxn modelId="{A7A8C4A3-6720-41F5-A200-5EFCF7DF0486}" type="presParOf" srcId="{949BA37E-B398-438F-BDF0-C4A0940A3818}" destId="{D647C86F-D948-4B6F-8759-B88BB5A867AC}" srcOrd="10" destOrd="0" presId="urn:microsoft.com/office/officeart/2005/8/layout/cycle8"/>
    <dgm:cxn modelId="{C9EF5D1B-EEF2-45BD-8CAA-E1CF4BF3653B}" type="presParOf" srcId="{949BA37E-B398-438F-BDF0-C4A0940A3818}" destId="{1504D163-9120-4E55-9175-1F5298BBD9A2}" srcOrd="11" destOrd="0" presId="urn:microsoft.com/office/officeart/2005/8/layout/cycle8"/>
    <dgm:cxn modelId="{C9B39E69-2B25-4BBC-808B-A383D9D422C7}" type="presParOf" srcId="{949BA37E-B398-438F-BDF0-C4A0940A3818}" destId="{B88DDFB1-E5C6-4EBC-BCA0-CC51688BCBC5}" srcOrd="12" destOrd="0" presId="urn:microsoft.com/office/officeart/2005/8/layout/cycle8"/>
    <dgm:cxn modelId="{609C7425-B7A3-46CC-8A48-4793753DD6F9}" type="presParOf" srcId="{949BA37E-B398-438F-BDF0-C4A0940A3818}" destId="{3A9B8F89-5D2B-4F08-B7ED-8424DA50440E}" srcOrd="13" destOrd="0" presId="urn:microsoft.com/office/officeart/2005/8/layout/cycle8"/>
    <dgm:cxn modelId="{0FB63A87-F2F1-4C75-8837-CF4153BD0F3C}" type="presParOf" srcId="{949BA37E-B398-438F-BDF0-C4A0940A3818}" destId="{464E0E1C-742A-4FEF-980F-513A8E121901}" srcOrd="14" destOrd="0" presId="urn:microsoft.com/office/officeart/2005/8/layout/cycle8"/>
    <dgm:cxn modelId="{C7BC8FEF-579A-44A9-80CF-AD4E0236EA38}" type="presParOf" srcId="{949BA37E-B398-438F-BDF0-C4A0940A3818}" destId="{3CBBFAA1-DB5D-4CD8-A455-A74A280C001D}" srcOrd="15" destOrd="0" presId="urn:microsoft.com/office/officeart/2005/8/layout/cycle8"/>
    <dgm:cxn modelId="{1B050843-B1B2-4EFE-881D-0E00287CAA6E}" type="presParOf" srcId="{949BA37E-B398-438F-BDF0-C4A0940A3818}" destId="{B971050F-EDC1-4341-B24F-5CA6A7D2B1BE}" srcOrd="16" destOrd="0" presId="urn:microsoft.com/office/officeart/2005/8/layout/cycle8"/>
    <dgm:cxn modelId="{434EFAAD-1EE2-443B-8847-37765268AB10}" type="presParOf" srcId="{949BA37E-B398-438F-BDF0-C4A0940A3818}" destId="{DDE94946-E9F9-47D3-BF29-24391BD8E966}" srcOrd="17" destOrd="0" presId="urn:microsoft.com/office/officeart/2005/8/layout/cycle8"/>
    <dgm:cxn modelId="{BE327B3B-7F82-4D9B-9AF8-5267D54A2DFB}" type="presParOf" srcId="{949BA37E-B398-438F-BDF0-C4A0940A3818}" destId="{40001C05-E01D-423F-85B5-86F87F8043C9}" srcOrd="18" destOrd="0" presId="urn:microsoft.com/office/officeart/2005/8/layout/cycle8"/>
    <dgm:cxn modelId="{FF4EEDA0-842D-44D6-90D3-94E3F446BBBC}" type="presParOf" srcId="{949BA37E-B398-438F-BDF0-C4A0940A3818}" destId="{863CDE6B-72EA-451D-9A2A-50D822C03212}" srcOrd="19" destOrd="0" presId="urn:microsoft.com/office/officeart/2005/8/layout/cycle8"/>
    <dgm:cxn modelId="{257EE527-E6E6-4830-AF1E-F7ECA93273B1}" type="presParOf" srcId="{949BA37E-B398-438F-BDF0-C4A0940A3818}" destId="{4D3549FC-CF3B-4A60-9FA1-0EEF6C35C0AF}" srcOrd="20" destOrd="0" presId="urn:microsoft.com/office/officeart/2005/8/layout/cycle8"/>
    <dgm:cxn modelId="{EE3D7208-F00D-4109-B63E-B50FD48C04BC}" type="presParOf" srcId="{949BA37E-B398-438F-BDF0-C4A0940A3818}" destId="{8B08925E-60DD-4936-991F-218E2BC85DC7}" srcOrd="21" destOrd="0" presId="urn:microsoft.com/office/officeart/2005/8/layout/cycle8"/>
    <dgm:cxn modelId="{56B86606-9CA8-4620-90AD-2A2A674DD678}" type="presParOf" srcId="{949BA37E-B398-438F-BDF0-C4A0940A3818}" destId="{55C81731-F4A8-4D1F-B0FF-C26F0FE2C323}" srcOrd="22" destOrd="0" presId="urn:microsoft.com/office/officeart/2005/8/layout/cycle8"/>
    <dgm:cxn modelId="{1E91B652-392C-4CBD-8AE1-71BDC5F8CD74}" type="presParOf" srcId="{949BA37E-B398-438F-BDF0-C4A0940A3818}" destId="{24E286DA-D4A6-4931-B9DE-FA00018AC7E5}" srcOrd="23" destOrd="0" presId="urn:microsoft.com/office/officeart/2005/8/layout/cycle8"/>
    <dgm:cxn modelId="{5AF09076-7EB3-419F-853A-34227F08A033}" type="presParOf" srcId="{949BA37E-B398-438F-BDF0-C4A0940A3818}" destId="{C84F4E60-C237-43A5-B709-C16CCB88B1CD}" srcOrd="24" destOrd="0" presId="urn:microsoft.com/office/officeart/2005/8/layout/cycle8"/>
    <dgm:cxn modelId="{EDF1EEC5-E3C5-4231-B338-19B1D76329FC}" type="presParOf" srcId="{949BA37E-B398-438F-BDF0-C4A0940A3818}" destId="{F0632195-2C17-401F-8E4F-D4648E634BBD}" srcOrd="25" destOrd="0" presId="urn:microsoft.com/office/officeart/2005/8/layout/cycle8"/>
    <dgm:cxn modelId="{4EB4721B-4F37-44BF-ADFA-C805464B7D61}" type="presParOf" srcId="{949BA37E-B398-438F-BDF0-C4A0940A3818}" destId="{A4D51F62-AF95-4AA4-8082-59503FB77D98}" srcOrd="26" destOrd="0" presId="urn:microsoft.com/office/officeart/2005/8/layout/cycle8"/>
    <dgm:cxn modelId="{16D8615D-9C23-472E-9B27-AE08CAD473C4}" type="presParOf" srcId="{949BA37E-B398-438F-BDF0-C4A0940A3818}" destId="{D39C8EAA-1FE9-41FE-B541-EC2A620812FC}" srcOrd="27" destOrd="0" presId="urn:microsoft.com/office/officeart/2005/8/layout/cycle8"/>
    <dgm:cxn modelId="{5720C9D1-3FE1-44C6-A941-5358A6803451}" type="presParOf" srcId="{949BA37E-B398-438F-BDF0-C4A0940A3818}" destId="{6F12C5FF-79ED-4388-A167-CB2801FC518A}" srcOrd="28" destOrd="0" presId="urn:microsoft.com/office/officeart/2005/8/layout/cycle8"/>
    <dgm:cxn modelId="{E35678CC-36B6-44F7-911F-C1153D44EB2D}" type="presParOf" srcId="{949BA37E-B398-438F-BDF0-C4A0940A3818}" destId="{45BC535C-9677-402E-8373-1E4C52CB2913}" srcOrd="29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6AB14A1-570E-4529-A0DA-8E2F26FE44CB}" type="doc">
      <dgm:prSet loTypeId="urn:microsoft.com/office/officeart/2005/8/layout/cycle3" loCatId="cycle" qsTypeId="urn:microsoft.com/office/officeart/2005/8/quickstyle/simple1" qsCatId="simple" csTypeId="urn:microsoft.com/office/officeart/2005/8/colors/accent6_4" csCatId="accent6" phldr="1"/>
      <dgm:spPr/>
      <dgm:t>
        <a:bodyPr/>
        <a:lstStyle/>
        <a:p>
          <a:endParaRPr lang="ru-RU"/>
        </a:p>
      </dgm:t>
    </dgm:pt>
    <dgm:pt modelId="{2C87CA23-7C08-45DF-9FBE-24E41A4E54BC}">
      <dgm:prSet phldrT="[Текст]"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sz="9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Реализация адаптированных основных общеобразовательных программ для детей с умственной отсталостью (очная форма)</a:t>
          </a:r>
          <a:endParaRPr lang="ru-RU" sz="9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894C357-89D2-46B3-BB92-48CDE5792C7D}" type="parTrans" cxnId="{9390A358-B481-4A32-A4ED-0774F31F61A3}">
      <dgm:prSet/>
      <dgm:spPr/>
      <dgm:t>
        <a:bodyPr/>
        <a:lstStyle/>
        <a:p>
          <a:endParaRPr lang="ru-RU" sz="10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47453DE-84F7-446B-88B4-30F85DBD7E7D}" type="sibTrans" cxnId="{9390A358-B481-4A32-A4ED-0774F31F61A3}">
      <dgm:prSet/>
      <dgm:spPr>
        <a:gradFill rotWithShape="0">
          <a:gsLst>
            <a:gs pos="0">
              <a:schemeClr val="dk1">
                <a:tint val="50000"/>
                <a:satMod val="300000"/>
              </a:schemeClr>
            </a:gs>
            <a:gs pos="35000">
              <a:schemeClr val="dk1">
                <a:tint val="37000"/>
                <a:satMod val="300000"/>
              </a:schemeClr>
            </a:gs>
            <a:gs pos="100000">
              <a:schemeClr val="dk1">
                <a:tint val="15000"/>
                <a:satMod val="350000"/>
              </a:schemeClr>
            </a:gs>
          </a:gsLst>
          <a:lin ang="16200000" scaled="1"/>
        </a:gradFill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ru-RU" sz="10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BF8ABCF-B0A5-4ACA-9FA2-116CAFDC92F6}">
      <dgm:prSet phldrT="[Текст]"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sz="9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Реализация адаптированных основных общеобразовательных программ начального общего образования(очная форма)</a:t>
          </a:r>
          <a:endParaRPr lang="ru-RU" sz="9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79B1C64-6D07-4C49-A8CD-A6072A508E58}" type="parTrans" cxnId="{C976EC12-1F35-4E13-B5D9-38BDFC8775AA}">
      <dgm:prSet/>
      <dgm:spPr/>
      <dgm:t>
        <a:bodyPr/>
        <a:lstStyle/>
        <a:p>
          <a:endParaRPr lang="ru-RU" sz="10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EB7805B-9532-4693-8382-1A42655E125D}" type="sibTrans" cxnId="{C976EC12-1F35-4E13-B5D9-38BDFC8775AA}">
      <dgm:prSet/>
      <dgm:spPr/>
      <dgm:t>
        <a:bodyPr/>
        <a:lstStyle/>
        <a:p>
          <a:endParaRPr lang="ru-RU" sz="10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2250081-584F-4FC0-BC8A-A8C4DB2C3C48}">
      <dgm:prSet phldrT="[Текст]"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sz="9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Психолого-педагогическое консультирование обучающихся, их родителей (законных представителей) и педагогических работников </a:t>
          </a:r>
          <a:endParaRPr lang="ru-RU" sz="9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3D34650-9917-45BA-A8FF-FDB8CB5702C1}" type="parTrans" cxnId="{ACBF3354-1E23-48CB-B4EE-ED5B6A0C1FD3}">
      <dgm:prSet/>
      <dgm:spPr/>
      <dgm:t>
        <a:bodyPr/>
        <a:lstStyle/>
        <a:p>
          <a:endParaRPr lang="ru-RU" sz="10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CD4B8F2-FB59-47D0-8424-0BF5626092CB}" type="sibTrans" cxnId="{ACBF3354-1E23-48CB-B4EE-ED5B6A0C1FD3}">
      <dgm:prSet/>
      <dgm:spPr/>
      <dgm:t>
        <a:bodyPr/>
        <a:lstStyle/>
        <a:p>
          <a:endParaRPr lang="ru-RU" sz="10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D113E98-A2A5-41F0-92B0-DAC3BADCC337}">
      <dgm:prSet phldrT="[Текст]"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sz="9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Организация отдыха детей и молодежи</a:t>
          </a:r>
          <a:endParaRPr lang="ru-RU" sz="9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A50FCF9-ED0C-469C-8DF1-7525EE428A9C}" type="parTrans" cxnId="{2DF163F2-BC4C-4394-9633-AC2A7B034F4C}">
      <dgm:prSet/>
      <dgm:spPr/>
      <dgm:t>
        <a:bodyPr/>
        <a:lstStyle/>
        <a:p>
          <a:endParaRPr lang="ru-RU" sz="10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C760015-3427-40CF-9C4C-3E4AECD4FB9D}" type="sibTrans" cxnId="{2DF163F2-BC4C-4394-9633-AC2A7B034F4C}">
      <dgm:prSet/>
      <dgm:spPr/>
      <dgm:t>
        <a:bodyPr/>
        <a:lstStyle/>
        <a:p>
          <a:endParaRPr lang="ru-RU" sz="10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AED0DAA-261A-48F5-863C-7D86E5A20244}">
      <dgm:prSet phldrT="[Текст]"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sz="9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Реализация дополнительных общеобразовательных общеразвивающих программ (очно-заочная форма)</a:t>
          </a:r>
          <a:endParaRPr lang="ru-RU" sz="9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6C9681F-5313-4718-AFA4-23E9E31D9D27}" type="parTrans" cxnId="{2BEE0BF3-2490-4769-BA56-24A620639E1A}">
      <dgm:prSet/>
      <dgm:spPr/>
      <dgm:t>
        <a:bodyPr/>
        <a:lstStyle/>
        <a:p>
          <a:endParaRPr lang="ru-RU" sz="10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0AAFE61-C0A5-4B77-9C3C-FBDF2B04B696}" type="sibTrans" cxnId="{2BEE0BF3-2490-4769-BA56-24A620639E1A}">
      <dgm:prSet/>
      <dgm:spPr/>
      <dgm:t>
        <a:bodyPr/>
        <a:lstStyle/>
        <a:p>
          <a:endParaRPr lang="ru-RU" sz="10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AD29231-2461-42AA-B493-40E5F99EE88C}">
      <dgm:prSet phldrT="[Текст]"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sz="9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Реализация общеобразовательных программ среднего общего образования (заочная форма)</a:t>
          </a:r>
          <a:endParaRPr lang="ru-RU" sz="9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58D0233-2861-4EBF-BBEE-02E0BCB11FAB}" type="parTrans" cxnId="{0A9D3FC7-3A35-4241-8CBC-CEED1F5FA47E}">
      <dgm:prSet/>
      <dgm:spPr/>
      <dgm:t>
        <a:bodyPr/>
        <a:lstStyle/>
        <a:p>
          <a:endParaRPr lang="ru-RU" sz="10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2C3AAE1-0D4F-41AD-8A08-BA7BE786587A}" type="sibTrans" cxnId="{0A9D3FC7-3A35-4241-8CBC-CEED1F5FA47E}">
      <dgm:prSet/>
      <dgm:spPr/>
      <dgm:t>
        <a:bodyPr/>
        <a:lstStyle/>
        <a:p>
          <a:endParaRPr lang="ru-RU" sz="10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54F8E1C-33EE-4E21-849A-2A95895F1452}">
      <dgm:prSet phldrT="[Текст]"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sz="9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Реализация общеобразовательных программ среднего общего образования (очная форма)</a:t>
          </a:r>
          <a:endParaRPr lang="ru-RU" sz="9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13D4702-A540-4DE9-9F86-9F0C4BE86DF6}" type="parTrans" cxnId="{664D77F4-BB06-4422-AEF4-CA590724E282}">
      <dgm:prSet/>
      <dgm:spPr/>
      <dgm:t>
        <a:bodyPr/>
        <a:lstStyle/>
        <a:p>
          <a:endParaRPr lang="ru-RU" sz="10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38B60D2-4328-4A07-9DB1-651F99F0C331}" type="sibTrans" cxnId="{664D77F4-BB06-4422-AEF4-CA590724E282}">
      <dgm:prSet/>
      <dgm:spPr/>
      <dgm:t>
        <a:bodyPr/>
        <a:lstStyle/>
        <a:p>
          <a:endParaRPr lang="ru-RU" sz="10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76AFBDB-105E-4CBD-873A-2967DA0E3194}">
      <dgm:prSet phldrT="[Текст]"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sz="9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Реализация общеобразовательных программ основного общего образования (очная форма)</a:t>
          </a:r>
          <a:endParaRPr lang="ru-RU" sz="9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4D58C35-124F-494E-978C-FD06FAA023CA}" type="parTrans" cxnId="{F0FAEFDB-71AA-4975-90DC-4375164ED3CE}">
      <dgm:prSet/>
      <dgm:spPr/>
      <dgm:t>
        <a:bodyPr/>
        <a:lstStyle/>
        <a:p>
          <a:endParaRPr lang="ru-RU" sz="10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D7E099A-689E-4D16-B3A7-98907FC7E8D2}" type="sibTrans" cxnId="{F0FAEFDB-71AA-4975-90DC-4375164ED3CE}">
      <dgm:prSet/>
      <dgm:spPr/>
      <dgm:t>
        <a:bodyPr/>
        <a:lstStyle/>
        <a:p>
          <a:endParaRPr lang="ru-RU" sz="10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F68F34D-87AA-41AE-8FFC-F70BC8E63A77}">
      <dgm:prSet phldrT="[Текст]"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sz="9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Реализация общеобразовательных программ начального общего образования (очная форма)</a:t>
          </a:r>
          <a:endParaRPr lang="ru-RU" sz="9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AADD0D6-7214-453A-B1D9-20E5EA5AD24F}" type="parTrans" cxnId="{0B051687-95F2-4FF4-A8D0-00ACE65E6419}">
      <dgm:prSet/>
      <dgm:spPr/>
      <dgm:t>
        <a:bodyPr/>
        <a:lstStyle/>
        <a:p>
          <a:endParaRPr lang="ru-RU" sz="10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C1F6855-EF6D-4A53-9F84-7F24E9F97312}" type="sibTrans" cxnId="{0B051687-95F2-4FF4-A8D0-00ACE65E6419}">
      <dgm:prSet/>
      <dgm:spPr/>
      <dgm:t>
        <a:bodyPr/>
        <a:lstStyle/>
        <a:p>
          <a:endParaRPr lang="ru-RU" sz="100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913EA8F-08EC-4073-B729-2F4A9A26AC8E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sz="9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Реализация общеобразовательных программ основного общего образования (заочная форма)</a:t>
          </a:r>
          <a:endParaRPr lang="ru-RU" sz="9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952B0AA-6CFB-4389-AD5F-1041E1390982}" type="parTrans" cxnId="{4A8C938D-8158-4CE5-8C55-A3E4E68BA6B2}">
      <dgm:prSet/>
      <dgm:spPr/>
      <dgm:t>
        <a:bodyPr/>
        <a:lstStyle/>
        <a:p>
          <a:endParaRPr lang="ru-RU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41D3DDF-FE3D-4E75-9B09-7D692DCA00EB}" type="sibTrans" cxnId="{4A8C938D-8158-4CE5-8C55-A3E4E68BA6B2}">
      <dgm:prSet/>
      <dgm:spPr/>
      <dgm:t>
        <a:bodyPr/>
        <a:lstStyle/>
        <a:p>
          <a:endParaRPr lang="ru-RU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58D19D5-7C72-4618-9795-4D889985FB59}" type="pres">
      <dgm:prSet presAssocID="{C6AB14A1-570E-4529-A0DA-8E2F26FE44CB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5968220-4005-4FA9-90EC-E6E3B197574F}" type="pres">
      <dgm:prSet presAssocID="{C6AB14A1-570E-4529-A0DA-8E2F26FE44CB}" presName="cycle" presStyleCnt="0"/>
      <dgm:spPr/>
    </dgm:pt>
    <dgm:pt modelId="{8AA47AA2-18D5-4CE3-B85B-F993107AA9A0}" type="pres">
      <dgm:prSet presAssocID="{2C87CA23-7C08-45DF-9FBE-24E41A4E54BC}" presName="nodeFirstNode" presStyleLbl="node1" presStyleIdx="0" presStyleCnt="10" custScaleX="299448" custRadScaleRad="93030" custRadScaleInc="-54978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139C7D-EA7B-4FF5-9A1B-EC63560417EB}" type="pres">
      <dgm:prSet presAssocID="{A47453DE-84F7-446B-88B4-30F85DBD7E7D}" presName="sibTransFirstNode" presStyleLbl="bgShp" presStyleIdx="0" presStyleCnt="1" custLinFactNeighborX="726" custLinFactNeighborY="-69006"/>
      <dgm:spPr/>
      <dgm:t>
        <a:bodyPr/>
        <a:lstStyle/>
        <a:p>
          <a:endParaRPr lang="ru-RU"/>
        </a:p>
      </dgm:t>
    </dgm:pt>
    <dgm:pt modelId="{A3FBFD39-7B3F-4E97-A19D-39419239E037}" type="pres">
      <dgm:prSet presAssocID="{EBF8ABCF-B0A5-4ACA-9FA2-116CAFDC92F6}" presName="nodeFollowingNodes" presStyleLbl="node1" presStyleIdx="1" presStyleCnt="10" custScaleX="322625" custRadScaleRad="158813" custRadScaleInc="9170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E2252D4-0CA6-4ECB-BCB6-E6B5091BD6C2}" type="pres">
      <dgm:prSet presAssocID="{92250081-584F-4FC0-BC8A-A8C4DB2C3C48}" presName="nodeFollowingNodes" presStyleLbl="node1" presStyleIdx="2" presStyleCnt="10" custScaleX="322852" custRadScaleRad="144560" custRadScaleInc="2320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5B92EF1-BB85-44D6-A19F-9724F7973F2A}" type="pres">
      <dgm:prSet presAssocID="{7D113E98-A2A5-41F0-92B0-DAC3BADCC337}" presName="nodeFollowingNodes" presStyleLbl="node1" presStyleIdx="3" presStyleCnt="10" custScaleX="316746" custRadScaleRad="156259" custRadScaleInc="-4116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1AB63E7-578F-42F0-87FD-A4CC4BE7FB2A}" type="pres">
      <dgm:prSet presAssocID="{2AED0DAA-261A-48F5-863C-7D86E5A20244}" presName="nodeFollowingNodes" presStyleLbl="node1" presStyleIdx="4" presStyleCnt="10" custScaleX="317359" custRadScaleRad="147736" custRadScaleInc="-10356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EA8984-44A7-4EC2-9390-4C8831D153CD}" type="pres">
      <dgm:prSet presAssocID="{8AD29231-2461-42AA-B493-40E5F99EE88C}" presName="nodeFollowingNodes" presStyleLbl="node1" presStyleIdx="5" presStyleCnt="10" custScaleX="307084" custRadScaleRad="95382" custRadScaleInc="-54882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08485CB-8C22-44C4-AB51-8C61A4FAB737}" type="pres">
      <dgm:prSet presAssocID="{7913EA8F-08EC-4073-B729-2F4A9A26AC8E}" presName="nodeFollowingNodes" presStyleLbl="node1" presStyleIdx="6" presStyleCnt="10" custScaleX="313485" custRadScaleRad="147105" custRadScaleInc="9987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750302-D824-448B-A598-3B3BACC0EBC1}" type="pres">
      <dgm:prSet presAssocID="{054F8E1C-33EE-4E21-849A-2A95895F1452}" presName="nodeFollowingNodes" presStyleLbl="node1" presStyleIdx="7" presStyleCnt="10" custScaleX="314681" custRadScaleRad="141134" custRadScaleInc="3503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7316D7-FFD2-450A-A4AA-61664011FFA7}" type="pres">
      <dgm:prSet presAssocID="{476AFBDB-105E-4CBD-873A-2967DA0E3194}" presName="nodeFollowingNodes" presStyleLbl="node1" presStyleIdx="8" presStyleCnt="10" custScaleX="315787" custRadScaleRad="140427" custRadScaleInc="-2416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F2CAD6-3897-469A-B08F-1F3E03340AB4}" type="pres">
      <dgm:prSet presAssocID="{7F68F34D-87AA-41AE-8FFC-F70BC8E63A77}" presName="nodeFollowingNodes" presStyleLbl="node1" presStyleIdx="9" presStyleCnt="10" custScaleX="314105" custRadScaleRad="150916" custRadScaleInc="-8954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CABA5AD-C4B4-4598-BF53-80A901B86E1C}" type="presOf" srcId="{C6AB14A1-570E-4529-A0DA-8E2F26FE44CB}" destId="{458D19D5-7C72-4618-9795-4D889985FB59}" srcOrd="0" destOrd="0" presId="urn:microsoft.com/office/officeart/2005/8/layout/cycle3"/>
    <dgm:cxn modelId="{C976EC12-1F35-4E13-B5D9-38BDFC8775AA}" srcId="{C6AB14A1-570E-4529-A0DA-8E2F26FE44CB}" destId="{EBF8ABCF-B0A5-4ACA-9FA2-116CAFDC92F6}" srcOrd="1" destOrd="0" parTransId="{B79B1C64-6D07-4C49-A8CD-A6072A508E58}" sibTransId="{FEB7805B-9532-4693-8382-1A42655E125D}"/>
    <dgm:cxn modelId="{2DF163F2-BC4C-4394-9633-AC2A7B034F4C}" srcId="{C6AB14A1-570E-4529-A0DA-8E2F26FE44CB}" destId="{7D113E98-A2A5-41F0-92B0-DAC3BADCC337}" srcOrd="3" destOrd="0" parTransId="{BA50FCF9-ED0C-469C-8DF1-7525EE428A9C}" sibTransId="{3C760015-3427-40CF-9C4C-3E4AECD4FB9D}"/>
    <dgm:cxn modelId="{43C1082A-22B0-4CAC-9143-CC4A8BC8E853}" type="presOf" srcId="{92250081-584F-4FC0-BC8A-A8C4DB2C3C48}" destId="{FE2252D4-0CA6-4ECB-BCB6-E6B5091BD6C2}" srcOrd="0" destOrd="0" presId="urn:microsoft.com/office/officeart/2005/8/layout/cycle3"/>
    <dgm:cxn modelId="{7B4FBCBD-A192-4D7F-924B-132ACE84230C}" type="presOf" srcId="{7F68F34D-87AA-41AE-8FFC-F70BC8E63A77}" destId="{EEF2CAD6-3897-469A-B08F-1F3E03340AB4}" srcOrd="0" destOrd="0" presId="urn:microsoft.com/office/officeart/2005/8/layout/cycle3"/>
    <dgm:cxn modelId="{03166C4A-4B59-4A1D-A05F-F942ED9309E8}" type="presOf" srcId="{A47453DE-84F7-446B-88B4-30F85DBD7E7D}" destId="{92139C7D-EA7B-4FF5-9A1B-EC63560417EB}" srcOrd="0" destOrd="0" presId="urn:microsoft.com/office/officeart/2005/8/layout/cycle3"/>
    <dgm:cxn modelId="{16101522-A491-4F95-8899-397A85FEEC8E}" type="presOf" srcId="{2AED0DAA-261A-48F5-863C-7D86E5A20244}" destId="{71AB63E7-578F-42F0-87FD-A4CC4BE7FB2A}" srcOrd="0" destOrd="0" presId="urn:microsoft.com/office/officeart/2005/8/layout/cycle3"/>
    <dgm:cxn modelId="{56D9A520-4E90-4B68-9ED3-A30FF06829FD}" type="presOf" srcId="{476AFBDB-105E-4CBD-873A-2967DA0E3194}" destId="{617316D7-FFD2-450A-A4AA-61664011FFA7}" srcOrd="0" destOrd="0" presId="urn:microsoft.com/office/officeart/2005/8/layout/cycle3"/>
    <dgm:cxn modelId="{2BEE0BF3-2490-4769-BA56-24A620639E1A}" srcId="{C6AB14A1-570E-4529-A0DA-8E2F26FE44CB}" destId="{2AED0DAA-261A-48F5-863C-7D86E5A20244}" srcOrd="4" destOrd="0" parTransId="{F6C9681F-5313-4718-AFA4-23E9E31D9D27}" sibTransId="{60AAFE61-C0A5-4B77-9C3C-FBDF2B04B696}"/>
    <dgm:cxn modelId="{664D77F4-BB06-4422-AEF4-CA590724E282}" srcId="{C6AB14A1-570E-4529-A0DA-8E2F26FE44CB}" destId="{054F8E1C-33EE-4E21-849A-2A95895F1452}" srcOrd="7" destOrd="0" parTransId="{513D4702-A540-4DE9-9F86-9F0C4BE86DF6}" sibTransId="{B38B60D2-4328-4A07-9DB1-651F99F0C331}"/>
    <dgm:cxn modelId="{10BC8E13-4B91-4A4C-B351-D4946DF1CEBB}" type="presOf" srcId="{8AD29231-2461-42AA-B493-40E5F99EE88C}" destId="{61EA8984-44A7-4EC2-9390-4C8831D153CD}" srcOrd="0" destOrd="0" presId="urn:microsoft.com/office/officeart/2005/8/layout/cycle3"/>
    <dgm:cxn modelId="{ACBF3354-1E23-48CB-B4EE-ED5B6A0C1FD3}" srcId="{C6AB14A1-570E-4529-A0DA-8E2F26FE44CB}" destId="{92250081-584F-4FC0-BC8A-A8C4DB2C3C48}" srcOrd="2" destOrd="0" parTransId="{63D34650-9917-45BA-A8FF-FDB8CB5702C1}" sibTransId="{2CD4B8F2-FB59-47D0-8424-0BF5626092CB}"/>
    <dgm:cxn modelId="{70E49FE8-A6D6-4D27-BE50-7AB463D4B63D}" type="presOf" srcId="{7913EA8F-08EC-4073-B729-2F4A9A26AC8E}" destId="{608485CB-8C22-44C4-AB51-8C61A4FAB737}" srcOrd="0" destOrd="0" presId="urn:microsoft.com/office/officeart/2005/8/layout/cycle3"/>
    <dgm:cxn modelId="{9961AA4A-4C92-4089-9AD2-90696A732146}" type="presOf" srcId="{054F8E1C-33EE-4E21-849A-2A95895F1452}" destId="{28750302-D824-448B-A598-3B3BACC0EBC1}" srcOrd="0" destOrd="0" presId="urn:microsoft.com/office/officeart/2005/8/layout/cycle3"/>
    <dgm:cxn modelId="{0A9D3FC7-3A35-4241-8CBC-CEED1F5FA47E}" srcId="{C6AB14A1-570E-4529-A0DA-8E2F26FE44CB}" destId="{8AD29231-2461-42AA-B493-40E5F99EE88C}" srcOrd="5" destOrd="0" parTransId="{058D0233-2861-4EBF-BBEE-02E0BCB11FAB}" sibTransId="{52C3AAE1-0D4F-41AD-8A08-BA7BE786587A}"/>
    <dgm:cxn modelId="{71C11CFB-1643-4C92-A208-84C21F1FB0D3}" type="presOf" srcId="{EBF8ABCF-B0A5-4ACA-9FA2-116CAFDC92F6}" destId="{A3FBFD39-7B3F-4E97-A19D-39419239E037}" srcOrd="0" destOrd="0" presId="urn:microsoft.com/office/officeart/2005/8/layout/cycle3"/>
    <dgm:cxn modelId="{9390A358-B481-4A32-A4ED-0774F31F61A3}" srcId="{C6AB14A1-570E-4529-A0DA-8E2F26FE44CB}" destId="{2C87CA23-7C08-45DF-9FBE-24E41A4E54BC}" srcOrd="0" destOrd="0" parTransId="{8894C357-89D2-46B3-BB92-48CDE5792C7D}" sibTransId="{A47453DE-84F7-446B-88B4-30F85DBD7E7D}"/>
    <dgm:cxn modelId="{0B051687-95F2-4FF4-A8D0-00ACE65E6419}" srcId="{C6AB14A1-570E-4529-A0DA-8E2F26FE44CB}" destId="{7F68F34D-87AA-41AE-8FFC-F70BC8E63A77}" srcOrd="9" destOrd="0" parTransId="{2AADD0D6-7214-453A-B1D9-20E5EA5AD24F}" sibTransId="{9C1F6855-EF6D-4A53-9F84-7F24E9F97312}"/>
    <dgm:cxn modelId="{F0FAEFDB-71AA-4975-90DC-4375164ED3CE}" srcId="{C6AB14A1-570E-4529-A0DA-8E2F26FE44CB}" destId="{476AFBDB-105E-4CBD-873A-2967DA0E3194}" srcOrd="8" destOrd="0" parTransId="{E4D58C35-124F-494E-978C-FD06FAA023CA}" sibTransId="{5D7E099A-689E-4D16-B3A7-98907FC7E8D2}"/>
    <dgm:cxn modelId="{4A8C938D-8158-4CE5-8C55-A3E4E68BA6B2}" srcId="{C6AB14A1-570E-4529-A0DA-8E2F26FE44CB}" destId="{7913EA8F-08EC-4073-B729-2F4A9A26AC8E}" srcOrd="6" destOrd="0" parTransId="{3952B0AA-6CFB-4389-AD5F-1041E1390982}" sibTransId="{F41D3DDF-FE3D-4E75-9B09-7D692DCA00EB}"/>
    <dgm:cxn modelId="{DE144DA1-1D47-470A-9566-3740AFFB6FA4}" type="presOf" srcId="{2C87CA23-7C08-45DF-9FBE-24E41A4E54BC}" destId="{8AA47AA2-18D5-4CE3-B85B-F993107AA9A0}" srcOrd="0" destOrd="0" presId="urn:microsoft.com/office/officeart/2005/8/layout/cycle3"/>
    <dgm:cxn modelId="{AE34D766-BB0A-484B-9889-96A92452164C}" type="presOf" srcId="{7D113E98-A2A5-41F0-92B0-DAC3BADCC337}" destId="{B5B92EF1-BB85-44D6-A19F-9724F7973F2A}" srcOrd="0" destOrd="0" presId="urn:microsoft.com/office/officeart/2005/8/layout/cycle3"/>
    <dgm:cxn modelId="{47704967-0C9F-4AEA-B4FE-2C8FC2E84483}" type="presParOf" srcId="{458D19D5-7C72-4618-9795-4D889985FB59}" destId="{B5968220-4005-4FA9-90EC-E6E3B197574F}" srcOrd="0" destOrd="0" presId="urn:microsoft.com/office/officeart/2005/8/layout/cycle3"/>
    <dgm:cxn modelId="{3B084F2D-B5FE-419F-A616-EBD112A9526F}" type="presParOf" srcId="{B5968220-4005-4FA9-90EC-E6E3B197574F}" destId="{8AA47AA2-18D5-4CE3-B85B-F993107AA9A0}" srcOrd="0" destOrd="0" presId="urn:microsoft.com/office/officeart/2005/8/layout/cycle3"/>
    <dgm:cxn modelId="{4860C73E-2973-4BEA-BC69-FD86433F90AD}" type="presParOf" srcId="{B5968220-4005-4FA9-90EC-E6E3B197574F}" destId="{92139C7D-EA7B-4FF5-9A1B-EC63560417EB}" srcOrd="1" destOrd="0" presId="urn:microsoft.com/office/officeart/2005/8/layout/cycle3"/>
    <dgm:cxn modelId="{0B9A076B-689F-46FA-B239-F896148043B9}" type="presParOf" srcId="{B5968220-4005-4FA9-90EC-E6E3B197574F}" destId="{A3FBFD39-7B3F-4E97-A19D-39419239E037}" srcOrd="2" destOrd="0" presId="urn:microsoft.com/office/officeart/2005/8/layout/cycle3"/>
    <dgm:cxn modelId="{F05B0D9C-1410-4134-A801-395B7AEC1D19}" type="presParOf" srcId="{B5968220-4005-4FA9-90EC-E6E3B197574F}" destId="{FE2252D4-0CA6-4ECB-BCB6-E6B5091BD6C2}" srcOrd="3" destOrd="0" presId="urn:microsoft.com/office/officeart/2005/8/layout/cycle3"/>
    <dgm:cxn modelId="{55184E27-348D-40A1-BAD3-C44D3FD9B71E}" type="presParOf" srcId="{B5968220-4005-4FA9-90EC-E6E3B197574F}" destId="{B5B92EF1-BB85-44D6-A19F-9724F7973F2A}" srcOrd="4" destOrd="0" presId="urn:microsoft.com/office/officeart/2005/8/layout/cycle3"/>
    <dgm:cxn modelId="{2ED3DDF5-E627-41B3-9CCF-C6A8B5CE2463}" type="presParOf" srcId="{B5968220-4005-4FA9-90EC-E6E3B197574F}" destId="{71AB63E7-578F-42F0-87FD-A4CC4BE7FB2A}" srcOrd="5" destOrd="0" presId="urn:microsoft.com/office/officeart/2005/8/layout/cycle3"/>
    <dgm:cxn modelId="{7C5753EB-20FD-485C-9F7F-7D147FBA0B36}" type="presParOf" srcId="{B5968220-4005-4FA9-90EC-E6E3B197574F}" destId="{61EA8984-44A7-4EC2-9390-4C8831D153CD}" srcOrd="6" destOrd="0" presId="urn:microsoft.com/office/officeart/2005/8/layout/cycle3"/>
    <dgm:cxn modelId="{85B4810B-1B17-4C81-BC6A-DCE5D8EACEF1}" type="presParOf" srcId="{B5968220-4005-4FA9-90EC-E6E3B197574F}" destId="{608485CB-8C22-44C4-AB51-8C61A4FAB737}" srcOrd="7" destOrd="0" presId="urn:microsoft.com/office/officeart/2005/8/layout/cycle3"/>
    <dgm:cxn modelId="{9DF8D75B-727E-41E2-87A4-7CC6E43F3E51}" type="presParOf" srcId="{B5968220-4005-4FA9-90EC-E6E3B197574F}" destId="{28750302-D824-448B-A598-3B3BACC0EBC1}" srcOrd="8" destOrd="0" presId="urn:microsoft.com/office/officeart/2005/8/layout/cycle3"/>
    <dgm:cxn modelId="{43480AD4-56E9-445E-93F3-C54DA58938E6}" type="presParOf" srcId="{B5968220-4005-4FA9-90EC-E6E3B197574F}" destId="{617316D7-FFD2-450A-A4AA-61664011FFA7}" srcOrd="9" destOrd="0" presId="urn:microsoft.com/office/officeart/2005/8/layout/cycle3"/>
    <dgm:cxn modelId="{0B70B261-CEA1-4C5F-BB02-534AA824A752}" type="presParOf" srcId="{B5968220-4005-4FA9-90EC-E6E3B197574F}" destId="{EEF2CAD6-3897-469A-B08F-1F3E03340AB4}" srcOrd="10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DC23408-0280-44CC-98B5-9296BBDA9BC7}" type="doc">
      <dgm:prSet loTypeId="urn:microsoft.com/office/officeart/2005/8/layout/list1" loCatId="list" qsTypeId="urn:microsoft.com/office/officeart/2005/8/quickstyle/3d1" qsCatId="3D" csTypeId="urn:microsoft.com/office/officeart/2005/8/colors/accent6_2" csCatId="accent6" phldr="1"/>
      <dgm:spPr/>
      <dgm:t>
        <a:bodyPr/>
        <a:lstStyle/>
        <a:p>
          <a:endParaRPr lang="ru-RU"/>
        </a:p>
      </dgm:t>
    </dgm:pt>
    <dgm:pt modelId="{2C615BBF-0821-4148-BE28-31814CCB95F0}">
      <dgm:prSet phldrT="[Текст]" custT="1"/>
      <dgm:spPr/>
      <dgm:t>
        <a:bodyPr/>
        <a:lstStyle/>
        <a:p>
          <a:r>
            <a:rPr lang="ru-RU" sz="11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Ведение информационных ресурсов и баз данных</a:t>
          </a:r>
          <a:endParaRPr lang="ru-RU" sz="11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95501D7-B9B5-4B32-8B8D-B58A13068A9A}" type="parTrans" cxnId="{94B21621-CE4E-46D1-A36D-5CA08289B131}">
      <dgm:prSet/>
      <dgm:spPr/>
      <dgm:t>
        <a:bodyPr/>
        <a:lstStyle/>
        <a:p>
          <a:endParaRPr lang="ru-RU" sz="110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1D189C1-FBD1-42EE-9CE2-F88983B48239}" type="sibTrans" cxnId="{94B21621-CE4E-46D1-A36D-5CA08289B131}">
      <dgm:prSet/>
      <dgm:spPr/>
      <dgm:t>
        <a:bodyPr/>
        <a:lstStyle/>
        <a:p>
          <a:endParaRPr lang="ru-RU" sz="110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32B292B-F97A-4C65-9AF4-DEBBBA60A3AE}">
      <dgm:prSet phldrT="[Текст]" custT="1"/>
      <dgm:spPr/>
      <dgm:t>
        <a:bodyPr/>
        <a:lstStyle/>
        <a:p>
          <a:r>
            <a:rPr lang="ru-RU" sz="11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Содержание (эксплуатация) имущества, находящегося в государственной (муниципальной) собственности</a:t>
          </a:r>
          <a:endParaRPr lang="ru-RU" sz="11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FA16482-EE23-41E0-9530-A2E94086EBE3}" type="parTrans" cxnId="{03FB1338-9B2B-4C54-BD38-C51C19F00F60}">
      <dgm:prSet/>
      <dgm:spPr/>
      <dgm:t>
        <a:bodyPr/>
        <a:lstStyle/>
        <a:p>
          <a:endParaRPr lang="ru-RU" sz="110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2294267-FFBF-46E6-AB62-E5831F966F51}" type="sibTrans" cxnId="{03FB1338-9B2B-4C54-BD38-C51C19F00F60}">
      <dgm:prSet/>
      <dgm:spPr/>
      <dgm:t>
        <a:bodyPr/>
        <a:lstStyle/>
        <a:p>
          <a:endParaRPr lang="ru-RU" sz="110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9879074-5FAE-4C01-81EB-49B932AB6E93}">
      <dgm:prSet phldrT="[Текст]" custT="1"/>
      <dgm:spPr/>
      <dgm:t>
        <a:bodyPr/>
        <a:lstStyle/>
        <a:p>
          <a:r>
            <a:rPr lang="ru-RU" sz="11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Организация и проведение олимпиад, конкурсов, мероприятий, направленных на выявление и развитие у обучающихся интеллектуальных и творческих способностей, способностей к занятиям физической культурой и спортом, интереса к научной (научно-исследовательской) деятельности, творческой деятельности, физкультурно-спортивной деятельности</a:t>
          </a:r>
          <a:endParaRPr lang="ru-RU" sz="11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247B78A-1070-402E-A0D7-6A5A34104FBB}" type="parTrans" cxnId="{52BF57D8-E330-48F3-BA1B-8C6D0B973164}">
      <dgm:prSet/>
      <dgm:spPr/>
      <dgm:t>
        <a:bodyPr/>
        <a:lstStyle/>
        <a:p>
          <a:endParaRPr lang="ru-RU" sz="110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0B11F60-12C4-45DB-8603-DA6DA89C630A}" type="sibTrans" cxnId="{52BF57D8-E330-48F3-BA1B-8C6D0B973164}">
      <dgm:prSet/>
      <dgm:spPr/>
      <dgm:t>
        <a:bodyPr/>
        <a:lstStyle/>
        <a:p>
          <a:endParaRPr lang="ru-RU" sz="110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43E54B1-8AA3-442C-81CD-FBB1A76E20E9}">
      <dgm:prSet phldrT="[Текст]" custT="1"/>
      <dgm:spPr/>
      <dgm:t>
        <a:bodyPr/>
        <a:lstStyle/>
        <a:p>
          <a:r>
            <a:rPr lang="ru-RU" sz="11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Формирование финансовой (бухгалтерской) отчётности бюджетных и автономных учреждений </a:t>
          </a:r>
          <a:endParaRPr lang="ru-RU" sz="11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BE71F49-A016-4EAE-A129-B920A26D7219}" type="parTrans" cxnId="{E01BE320-AB16-4A5C-BEE9-8AD9935A1579}">
      <dgm:prSet/>
      <dgm:spPr/>
      <dgm:t>
        <a:bodyPr/>
        <a:lstStyle/>
        <a:p>
          <a:endParaRPr lang="ru-RU" sz="110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2656D1D-098C-4CDA-A63C-A3557B1017C1}" type="sibTrans" cxnId="{E01BE320-AB16-4A5C-BEE9-8AD9935A1579}">
      <dgm:prSet/>
      <dgm:spPr/>
      <dgm:t>
        <a:bodyPr/>
        <a:lstStyle/>
        <a:p>
          <a:endParaRPr lang="ru-RU" sz="110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A697A75-FE57-4AAE-91C9-DEE3A870F9F3}">
      <dgm:prSet phldrT="[Текст]" custT="1"/>
      <dgm:spPr/>
      <dgm:t>
        <a:bodyPr/>
        <a:lstStyle/>
        <a:p>
          <a:r>
            <a:rPr lang="ru-RU" sz="11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Организация мероприятий в сфере молодёжной политики, направленных на вовлечение молодёжи в инновационную, предпринимательскую, добровольческую деятельность, а так же на развитие гражданской активности молодёжи и формирования здорового образа жизни </a:t>
          </a:r>
          <a:endParaRPr lang="ru-RU" sz="11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1FE738E-CBAD-4852-B7B6-89F6D3242A42}" type="parTrans" cxnId="{47039FD4-78E9-4279-803F-B68D3ADF9D13}">
      <dgm:prSet/>
      <dgm:spPr/>
      <dgm:t>
        <a:bodyPr/>
        <a:lstStyle/>
        <a:p>
          <a:endParaRPr lang="ru-RU" sz="110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9CA94F4-BCBC-4800-A395-8EA92293E254}" type="sibTrans" cxnId="{47039FD4-78E9-4279-803F-B68D3ADF9D13}">
      <dgm:prSet/>
      <dgm:spPr/>
      <dgm:t>
        <a:bodyPr/>
        <a:lstStyle/>
        <a:p>
          <a:endParaRPr lang="ru-RU" sz="110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F1A3E34-1026-4949-9F37-8D141A567BE5}" type="pres">
      <dgm:prSet presAssocID="{EDC23408-0280-44CC-98B5-9296BBDA9BC7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B6DF0AF-18F4-442F-B9FF-534DC98769AA}" type="pres">
      <dgm:prSet presAssocID="{2C615BBF-0821-4148-BE28-31814CCB95F0}" presName="parentLin" presStyleCnt="0"/>
      <dgm:spPr/>
    </dgm:pt>
    <dgm:pt modelId="{74143297-5BA4-4CF5-939C-137716B62B67}" type="pres">
      <dgm:prSet presAssocID="{2C615BBF-0821-4148-BE28-31814CCB95F0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429BA2E7-D9AB-4BA4-9780-5043F2198115}" type="pres">
      <dgm:prSet presAssocID="{2C615BBF-0821-4148-BE28-31814CCB95F0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6927F09-FBAE-4687-894E-BAA95A3DD85D}" type="pres">
      <dgm:prSet presAssocID="{2C615BBF-0821-4148-BE28-31814CCB95F0}" presName="negativeSpace" presStyleCnt="0"/>
      <dgm:spPr/>
    </dgm:pt>
    <dgm:pt modelId="{9F4EFDB0-D308-4303-AA3C-F61EFB466607}" type="pres">
      <dgm:prSet presAssocID="{2C615BBF-0821-4148-BE28-31814CCB95F0}" presName="childText" presStyleLbl="conFgAcc1" presStyleIdx="0" presStyleCnt="5">
        <dgm:presLayoutVars>
          <dgm:bulletEnabled val="1"/>
        </dgm:presLayoutVars>
      </dgm:prSet>
      <dgm:spPr/>
    </dgm:pt>
    <dgm:pt modelId="{3A58797D-4626-4B22-B181-A0B0F46C4A24}" type="pres">
      <dgm:prSet presAssocID="{A1D189C1-FBD1-42EE-9CE2-F88983B48239}" presName="spaceBetweenRectangles" presStyleCnt="0"/>
      <dgm:spPr/>
    </dgm:pt>
    <dgm:pt modelId="{B55C6856-2E47-448B-8CE6-4B39EAE81E96}" type="pres">
      <dgm:prSet presAssocID="{132B292B-F97A-4C65-9AF4-DEBBBA60A3AE}" presName="parentLin" presStyleCnt="0"/>
      <dgm:spPr/>
    </dgm:pt>
    <dgm:pt modelId="{862444BF-1238-466D-B5CF-AA506CE9D1B4}" type="pres">
      <dgm:prSet presAssocID="{132B292B-F97A-4C65-9AF4-DEBBBA60A3AE}" presName="parentLeftMargin" presStyleLbl="node1" presStyleIdx="0" presStyleCnt="5"/>
      <dgm:spPr/>
      <dgm:t>
        <a:bodyPr/>
        <a:lstStyle/>
        <a:p>
          <a:endParaRPr lang="ru-RU"/>
        </a:p>
      </dgm:t>
    </dgm:pt>
    <dgm:pt modelId="{214807B3-E5C6-4C3A-9542-A546A5327637}" type="pres">
      <dgm:prSet presAssocID="{132B292B-F97A-4C65-9AF4-DEBBBA60A3AE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A8EF4C5-46EA-4E4D-966A-D34B3BD02E40}" type="pres">
      <dgm:prSet presAssocID="{132B292B-F97A-4C65-9AF4-DEBBBA60A3AE}" presName="negativeSpace" presStyleCnt="0"/>
      <dgm:spPr/>
    </dgm:pt>
    <dgm:pt modelId="{A8EA0620-6E1D-411A-8613-817DE91CF031}" type="pres">
      <dgm:prSet presAssocID="{132B292B-F97A-4C65-9AF4-DEBBBA60A3AE}" presName="childText" presStyleLbl="conFgAcc1" presStyleIdx="1" presStyleCnt="5">
        <dgm:presLayoutVars>
          <dgm:bulletEnabled val="1"/>
        </dgm:presLayoutVars>
      </dgm:prSet>
      <dgm:spPr/>
    </dgm:pt>
    <dgm:pt modelId="{F22ED753-6817-48DE-9FBC-A59AD530850A}" type="pres">
      <dgm:prSet presAssocID="{F2294267-FFBF-46E6-AB62-E5831F966F51}" presName="spaceBetweenRectangles" presStyleCnt="0"/>
      <dgm:spPr/>
    </dgm:pt>
    <dgm:pt modelId="{8D8C59F3-5E31-4C73-81E5-9D01B245C7D2}" type="pres">
      <dgm:prSet presAssocID="{79879074-5FAE-4C01-81EB-49B932AB6E93}" presName="parentLin" presStyleCnt="0"/>
      <dgm:spPr/>
    </dgm:pt>
    <dgm:pt modelId="{7D5E82C6-7C31-482A-9038-C98C8FCCCED8}" type="pres">
      <dgm:prSet presAssocID="{79879074-5FAE-4C01-81EB-49B932AB6E93}" presName="parentLeftMargin" presStyleLbl="node1" presStyleIdx="1" presStyleCnt="5"/>
      <dgm:spPr/>
      <dgm:t>
        <a:bodyPr/>
        <a:lstStyle/>
        <a:p>
          <a:endParaRPr lang="ru-RU"/>
        </a:p>
      </dgm:t>
    </dgm:pt>
    <dgm:pt modelId="{CA1C065B-BB01-494C-BF67-7376A86E908C}" type="pres">
      <dgm:prSet presAssocID="{79879074-5FAE-4C01-81EB-49B932AB6E93}" presName="parentText" presStyleLbl="node1" presStyleIdx="2" presStyleCnt="5" custScaleY="17256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F5F070A-5C7D-4581-BE41-450707668ADE}" type="pres">
      <dgm:prSet presAssocID="{79879074-5FAE-4C01-81EB-49B932AB6E93}" presName="negativeSpace" presStyleCnt="0"/>
      <dgm:spPr/>
    </dgm:pt>
    <dgm:pt modelId="{4EA89865-4AB5-47A9-A485-F6CC3F9D034E}" type="pres">
      <dgm:prSet presAssocID="{79879074-5FAE-4C01-81EB-49B932AB6E93}" presName="childText" presStyleLbl="conFgAcc1" presStyleIdx="2" presStyleCnt="5">
        <dgm:presLayoutVars>
          <dgm:bulletEnabled val="1"/>
        </dgm:presLayoutVars>
      </dgm:prSet>
      <dgm:spPr/>
    </dgm:pt>
    <dgm:pt modelId="{D4A0ABE0-F0BC-4E0D-9E47-AA0C8703C480}" type="pres">
      <dgm:prSet presAssocID="{10B11F60-12C4-45DB-8603-DA6DA89C630A}" presName="spaceBetweenRectangles" presStyleCnt="0"/>
      <dgm:spPr/>
    </dgm:pt>
    <dgm:pt modelId="{FCF282C7-BC78-446E-B004-2900CC2395D5}" type="pres">
      <dgm:prSet presAssocID="{043E54B1-8AA3-442C-81CD-FBB1A76E20E9}" presName="parentLin" presStyleCnt="0"/>
      <dgm:spPr/>
    </dgm:pt>
    <dgm:pt modelId="{8167F2EA-2A12-4669-91ED-9E8AF437859F}" type="pres">
      <dgm:prSet presAssocID="{043E54B1-8AA3-442C-81CD-FBB1A76E20E9}" presName="parentLeftMargin" presStyleLbl="node1" presStyleIdx="2" presStyleCnt="5"/>
      <dgm:spPr/>
      <dgm:t>
        <a:bodyPr/>
        <a:lstStyle/>
        <a:p>
          <a:endParaRPr lang="ru-RU"/>
        </a:p>
      </dgm:t>
    </dgm:pt>
    <dgm:pt modelId="{67BDC6D2-02A6-4877-B564-4D47DF75E3E9}" type="pres">
      <dgm:prSet presAssocID="{043E54B1-8AA3-442C-81CD-FBB1A76E20E9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F7D60F2-404C-46B0-B6F3-4470B97994F0}" type="pres">
      <dgm:prSet presAssocID="{043E54B1-8AA3-442C-81CD-FBB1A76E20E9}" presName="negativeSpace" presStyleCnt="0"/>
      <dgm:spPr/>
    </dgm:pt>
    <dgm:pt modelId="{6B12D20E-E8AD-47E7-9AD9-82B710DEE956}" type="pres">
      <dgm:prSet presAssocID="{043E54B1-8AA3-442C-81CD-FBB1A76E20E9}" presName="childText" presStyleLbl="conFgAcc1" presStyleIdx="3" presStyleCnt="5">
        <dgm:presLayoutVars>
          <dgm:bulletEnabled val="1"/>
        </dgm:presLayoutVars>
      </dgm:prSet>
      <dgm:spPr/>
    </dgm:pt>
    <dgm:pt modelId="{239CB8FE-0E07-4F28-B292-4C484505C74B}" type="pres">
      <dgm:prSet presAssocID="{C2656D1D-098C-4CDA-A63C-A3557B1017C1}" presName="spaceBetweenRectangles" presStyleCnt="0"/>
      <dgm:spPr/>
    </dgm:pt>
    <dgm:pt modelId="{7148B4CF-A21F-456A-A75B-EBEF959B9A1A}" type="pres">
      <dgm:prSet presAssocID="{DA697A75-FE57-4AAE-91C9-DEE3A870F9F3}" presName="parentLin" presStyleCnt="0"/>
      <dgm:spPr/>
    </dgm:pt>
    <dgm:pt modelId="{6158511B-6EB6-404B-A81E-2358B12DCDC9}" type="pres">
      <dgm:prSet presAssocID="{DA697A75-FE57-4AAE-91C9-DEE3A870F9F3}" presName="parentLeftMargin" presStyleLbl="node1" presStyleIdx="3" presStyleCnt="5"/>
      <dgm:spPr/>
      <dgm:t>
        <a:bodyPr/>
        <a:lstStyle/>
        <a:p>
          <a:endParaRPr lang="ru-RU"/>
        </a:p>
      </dgm:t>
    </dgm:pt>
    <dgm:pt modelId="{611A1046-1320-4395-AB2B-CE3F0DA57933}" type="pres">
      <dgm:prSet presAssocID="{DA697A75-FE57-4AAE-91C9-DEE3A870F9F3}" presName="parentText" presStyleLbl="node1" presStyleIdx="4" presStyleCnt="5" custScaleY="13425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8EA1803-F86D-4D74-AAAE-345AB5857B42}" type="pres">
      <dgm:prSet presAssocID="{DA697A75-FE57-4AAE-91C9-DEE3A870F9F3}" presName="negativeSpace" presStyleCnt="0"/>
      <dgm:spPr/>
    </dgm:pt>
    <dgm:pt modelId="{22B99784-D6F8-4177-9CCC-26C00EA20BE8}" type="pres">
      <dgm:prSet presAssocID="{DA697A75-FE57-4AAE-91C9-DEE3A870F9F3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E01BE320-AB16-4A5C-BEE9-8AD9935A1579}" srcId="{EDC23408-0280-44CC-98B5-9296BBDA9BC7}" destId="{043E54B1-8AA3-442C-81CD-FBB1A76E20E9}" srcOrd="3" destOrd="0" parTransId="{EBE71F49-A016-4EAE-A129-B920A26D7219}" sibTransId="{C2656D1D-098C-4CDA-A63C-A3557B1017C1}"/>
    <dgm:cxn modelId="{B34FB235-28E0-4386-ACA1-F44F32D51D45}" type="presOf" srcId="{043E54B1-8AA3-442C-81CD-FBB1A76E20E9}" destId="{67BDC6D2-02A6-4877-B564-4D47DF75E3E9}" srcOrd="1" destOrd="0" presId="urn:microsoft.com/office/officeart/2005/8/layout/list1"/>
    <dgm:cxn modelId="{3B7374C7-630A-4A55-B4CE-985B3FF92D65}" type="presOf" srcId="{EDC23408-0280-44CC-98B5-9296BBDA9BC7}" destId="{DF1A3E34-1026-4949-9F37-8D141A567BE5}" srcOrd="0" destOrd="0" presId="urn:microsoft.com/office/officeart/2005/8/layout/list1"/>
    <dgm:cxn modelId="{86061229-C763-45C7-8ECC-A7B705FEF7B2}" type="presOf" srcId="{DA697A75-FE57-4AAE-91C9-DEE3A870F9F3}" destId="{6158511B-6EB6-404B-A81E-2358B12DCDC9}" srcOrd="0" destOrd="0" presId="urn:microsoft.com/office/officeart/2005/8/layout/list1"/>
    <dgm:cxn modelId="{94B21621-CE4E-46D1-A36D-5CA08289B131}" srcId="{EDC23408-0280-44CC-98B5-9296BBDA9BC7}" destId="{2C615BBF-0821-4148-BE28-31814CCB95F0}" srcOrd="0" destOrd="0" parTransId="{695501D7-B9B5-4B32-8B8D-B58A13068A9A}" sibTransId="{A1D189C1-FBD1-42EE-9CE2-F88983B48239}"/>
    <dgm:cxn modelId="{E7E4BBC0-980E-46EB-90BA-72BD801BF988}" type="presOf" srcId="{2C615BBF-0821-4148-BE28-31814CCB95F0}" destId="{74143297-5BA4-4CF5-939C-137716B62B67}" srcOrd="0" destOrd="0" presId="urn:microsoft.com/office/officeart/2005/8/layout/list1"/>
    <dgm:cxn modelId="{03FB1338-9B2B-4C54-BD38-C51C19F00F60}" srcId="{EDC23408-0280-44CC-98B5-9296BBDA9BC7}" destId="{132B292B-F97A-4C65-9AF4-DEBBBA60A3AE}" srcOrd="1" destOrd="0" parTransId="{6FA16482-EE23-41E0-9530-A2E94086EBE3}" sibTransId="{F2294267-FFBF-46E6-AB62-E5831F966F51}"/>
    <dgm:cxn modelId="{47039FD4-78E9-4279-803F-B68D3ADF9D13}" srcId="{EDC23408-0280-44CC-98B5-9296BBDA9BC7}" destId="{DA697A75-FE57-4AAE-91C9-DEE3A870F9F3}" srcOrd="4" destOrd="0" parTransId="{21FE738E-CBAD-4852-B7B6-89F6D3242A42}" sibTransId="{49CA94F4-BCBC-4800-A395-8EA92293E254}"/>
    <dgm:cxn modelId="{778D2D04-1A89-4030-929C-DD4FB6E3211E}" type="presOf" srcId="{132B292B-F97A-4C65-9AF4-DEBBBA60A3AE}" destId="{862444BF-1238-466D-B5CF-AA506CE9D1B4}" srcOrd="0" destOrd="0" presId="urn:microsoft.com/office/officeart/2005/8/layout/list1"/>
    <dgm:cxn modelId="{9EA0E6B3-DC67-414A-B52A-F4AA7C344373}" type="presOf" srcId="{DA697A75-FE57-4AAE-91C9-DEE3A870F9F3}" destId="{611A1046-1320-4395-AB2B-CE3F0DA57933}" srcOrd="1" destOrd="0" presId="urn:microsoft.com/office/officeart/2005/8/layout/list1"/>
    <dgm:cxn modelId="{52BF57D8-E330-48F3-BA1B-8C6D0B973164}" srcId="{EDC23408-0280-44CC-98B5-9296BBDA9BC7}" destId="{79879074-5FAE-4C01-81EB-49B932AB6E93}" srcOrd="2" destOrd="0" parTransId="{B247B78A-1070-402E-A0D7-6A5A34104FBB}" sibTransId="{10B11F60-12C4-45DB-8603-DA6DA89C630A}"/>
    <dgm:cxn modelId="{E94FEDB9-0C53-45CA-ADFE-398FD1AB5C7F}" type="presOf" srcId="{79879074-5FAE-4C01-81EB-49B932AB6E93}" destId="{CA1C065B-BB01-494C-BF67-7376A86E908C}" srcOrd="1" destOrd="0" presId="urn:microsoft.com/office/officeart/2005/8/layout/list1"/>
    <dgm:cxn modelId="{0FD805AC-452A-442D-996A-4BE0185D8DA6}" type="presOf" srcId="{043E54B1-8AA3-442C-81CD-FBB1A76E20E9}" destId="{8167F2EA-2A12-4669-91ED-9E8AF437859F}" srcOrd="0" destOrd="0" presId="urn:microsoft.com/office/officeart/2005/8/layout/list1"/>
    <dgm:cxn modelId="{7867D711-F18C-4117-A843-8169A8D581B7}" type="presOf" srcId="{132B292B-F97A-4C65-9AF4-DEBBBA60A3AE}" destId="{214807B3-E5C6-4C3A-9542-A546A5327637}" srcOrd="1" destOrd="0" presId="urn:microsoft.com/office/officeart/2005/8/layout/list1"/>
    <dgm:cxn modelId="{57E4DAE2-B48E-486D-8D86-B904FE6DFEE4}" type="presOf" srcId="{2C615BBF-0821-4148-BE28-31814CCB95F0}" destId="{429BA2E7-D9AB-4BA4-9780-5043F2198115}" srcOrd="1" destOrd="0" presId="urn:microsoft.com/office/officeart/2005/8/layout/list1"/>
    <dgm:cxn modelId="{AF7D772D-54CC-4FA9-BB1A-C44698FA32BA}" type="presOf" srcId="{79879074-5FAE-4C01-81EB-49B932AB6E93}" destId="{7D5E82C6-7C31-482A-9038-C98C8FCCCED8}" srcOrd="0" destOrd="0" presId="urn:microsoft.com/office/officeart/2005/8/layout/list1"/>
    <dgm:cxn modelId="{A338CBA3-CCA3-4B92-A9D9-6886481C6FC2}" type="presParOf" srcId="{DF1A3E34-1026-4949-9F37-8D141A567BE5}" destId="{2B6DF0AF-18F4-442F-B9FF-534DC98769AA}" srcOrd="0" destOrd="0" presId="urn:microsoft.com/office/officeart/2005/8/layout/list1"/>
    <dgm:cxn modelId="{07A0A628-6C7B-4F0F-9F90-C759AFA1B30C}" type="presParOf" srcId="{2B6DF0AF-18F4-442F-B9FF-534DC98769AA}" destId="{74143297-5BA4-4CF5-939C-137716B62B67}" srcOrd="0" destOrd="0" presId="urn:microsoft.com/office/officeart/2005/8/layout/list1"/>
    <dgm:cxn modelId="{15096961-7AEF-4DF8-BAA3-A9FF0BCAF953}" type="presParOf" srcId="{2B6DF0AF-18F4-442F-B9FF-534DC98769AA}" destId="{429BA2E7-D9AB-4BA4-9780-5043F2198115}" srcOrd="1" destOrd="0" presId="urn:microsoft.com/office/officeart/2005/8/layout/list1"/>
    <dgm:cxn modelId="{534916AB-08A2-41AF-B72F-264161580728}" type="presParOf" srcId="{DF1A3E34-1026-4949-9F37-8D141A567BE5}" destId="{56927F09-FBAE-4687-894E-BAA95A3DD85D}" srcOrd="1" destOrd="0" presId="urn:microsoft.com/office/officeart/2005/8/layout/list1"/>
    <dgm:cxn modelId="{30C08ED1-FFCC-4E48-B3AC-E3BE36222ABD}" type="presParOf" srcId="{DF1A3E34-1026-4949-9F37-8D141A567BE5}" destId="{9F4EFDB0-D308-4303-AA3C-F61EFB466607}" srcOrd="2" destOrd="0" presId="urn:microsoft.com/office/officeart/2005/8/layout/list1"/>
    <dgm:cxn modelId="{DC2A281A-CEF3-4314-AEDD-CD2BE272B626}" type="presParOf" srcId="{DF1A3E34-1026-4949-9F37-8D141A567BE5}" destId="{3A58797D-4626-4B22-B181-A0B0F46C4A24}" srcOrd="3" destOrd="0" presId="urn:microsoft.com/office/officeart/2005/8/layout/list1"/>
    <dgm:cxn modelId="{B94F291E-9EB3-46CD-8EB2-CB71A45DC9F4}" type="presParOf" srcId="{DF1A3E34-1026-4949-9F37-8D141A567BE5}" destId="{B55C6856-2E47-448B-8CE6-4B39EAE81E96}" srcOrd="4" destOrd="0" presId="urn:microsoft.com/office/officeart/2005/8/layout/list1"/>
    <dgm:cxn modelId="{624E25D5-7793-49B6-AF3A-E994363506F9}" type="presParOf" srcId="{B55C6856-2E47-448B-8CE6-4B39EAE81E96}" destId="{862444BF-1238-466D-B5CF-AA506CE9D1B4}" srcOrd="0" destOrd="0" presId="urn:microsoft.com/office/officeart/2005/8/layout/list1"/>
    <dgm:cxn modelId="{62074F14-79C0-46FC-9B49-22F4056C7439}" type="presParOf" srcId="{B55C6856-2E47-448B-8CE6-4B39EAE81E96}" destId="{214807B3-E5C6-4C3A-9542-A546A5327637}" srcOrd="1" destOrd="0" presId="urn:microsoft.com/office/officeart/2005/8/layout/list1"/>
    <dgm:cxn modelId="{58538B27-24E9-4CC4-9537-F85506807B74}" type="presParOf" srcId="{DF1A3E34-1026-4949-9F37-8D141A567BE5}" destId="{0A8EF4C5-46EA-4E4D-966A-D34B3BD02E40}" srcOrd="5" destOrd="0" presId="urn:microsoft.com/office/officeart/2005/8/layout/list1"/>
    <dgm:cxn modelId="{DA6ED435-8C72-477D-AA80-A40A0AC6F7D9}" type="presParOf" srcId="{DF1A3E34-1026-4949-9F37-8D141A567BE5}" destId="{A8EA0620-6E1D-411A-8613-817DE91CF031}" srcOrd="6" destOrd="0" presId="urn:microsoft.com/office/officeart/2005/8/layout/list1"/>
    <dgm:cxn modelId="{69B5050A-A71D-4FF3-8E55-A2568CB8BC88}" type="presParOf" srcId="{DF1A3E34-1026-4949-9F37-8D141A567BE5}" destId="{F22ED753-6817-48DE-9FBC-A59AD530850A}" srcOrd="7" destOrd="0" presId="urn:microsoft.com/office/officeart/2005/8/layout/list1"/>
    <dgm:cxn modelId="{599E1AF7-45EA-43D7-8286-620203B9A098}" type="presParOf" srcId="{DF1A3E34-1026-4949-9F37-8D141A567BE5}" destId="{8D8C59F3-5E31-4C73-81E5-9D01B245C7D2}" srcOrd="8" destOrd="0" presId="urn:microsoft.com/office/officeart/2005/8/layout/list1"/>
    <dgm:cxn modelId="{AD20646F-4A6A-46D2-820C-F16697DD5103}" type="presParOf" srcId="{8D8C59F3-5E31-4C73-81E5-9D01B245C7D2}" destId="{7D5E82C6-7C31-482A-9038-C98C8FCCCED8}" srcOrd="0" destOrd="0" presId="urn:microsoft.com/office/officeart/2005/8/layout/list1"/>
    <dgm:cxn modelId="{81AC2F1B-F36F-430D-82E9-C716A1B7F16F}" type="presParOf" srcId="{8D8C59F3-5E31-4C73-81E5-9D01B245C7D2}" destId="{CA1C065B-BB01-494C-BF67-7376A86E908C}" srcOrd="1" destOrd="0" presId="urn:microsoft.com/office/officeart/2005/8/layout/list1"/>
    <dgm:cxn modelId="{7EA68C01-D6D1-4140-A0CA-DA7941096C8D}" type="presParOf" srcId="{DF1A3E34-1026-4949-9F37-8D141A567BE5}" destId="{8F5F070A-5C7D-4581-BE41-450707668ADE}" srcOrd="9" destOrd="0" presId="urn:microsoft.com/office/officeart/2005/8/layout/list1"/>
    <dgm:cxn modelId="{264CA7A1-E09D-499A-924B-11FCB365AA8C}" type="presParOf" srcId="{DF1A3E34-1026-4949-9F37-8D141A567BE5}" destId="{4EA89865-4AB5-47A9-A485-F6CC3F9D034E}" srcOrd="10" destOrd="0" presId="urn:microsoft.com/office/officeart/2005/8/layout/list1"/>
    <dgm:cxn modelId="{43AF9DEF-08EF-4DA1-B4B6-C04613D7CCBF}" type="presParOf" srcId="{DF1A3E34-1026-4949-9F37-8D141A567BE5}" destId="{D4A0ABE0-F0BC-4E0D-9E47-AA0C8703C480}" srcOrd="11" destOrd="0" presId="urn:microsoft.com/office/officeart/2005/8/layout/list1"/>
    <dgm:cxn modelId="{416FD67F-AFDC-4012-A493-425BF7C26E9B}" type="presParOf" srcId="{DF1A3E34-1026-4949-9F37-8D141A567BE5}" destId="{FCF282C7-BC78-446E-B004-2900CC2395D5}" srcOrd="12" destOrd="0" presId="urn:microsoft.com/office/officeart/2005/8/layout/list1"/>
    <dgm:cxn modelId="{5D86974F-2D8E-4D42-9EBD-18F18C7A1D80}" type="presParOf" srcId="{FCF282C7-BC78-446E-B004-2900CC2395D5}" destId="{8167F2EA-2A12-4669-91ED-9E8AF437859F}" srcOrd="0" destOrd="0" presId="urn:microsoft.com/office/officeart/2005/8/layout/list1"/>
    <dgm:cxn modelId="{45C2EF6C-55F6-4F48-BFDD-21CBFBCA6814}" type="presParOf" srcId="{FCF282C7-BC78-446E-B004-2900CC2395D5}" destId="{67BDC6D2-02A6-4877-B564-4D47DF75E3E9}" srcOrd="1" destOrd="0" presId="urn:microsoft.com/office/officeart/2005/8/layout/list1"/>
    <dgm:cxn modelId="{9EA56D7F-CDD3-4F3F-AFDE-199E517C1CA0}" type="presParOf" srcId="{DF1A3E34-1026-4949-9F37-8D141A567BE5}" destId="{0F7D60F2-404C-46B0-B6F3-4470B97994F0}" srcOrd="13" destOrd="0" presId="urn:microsoft.com/office/officeart/2005/8/layout/list1"/>
    <dgm:cxn modelId="{3AF3FA1C-66D4-4CFF-A15B-CB1470DE7251}" type="presParOf" srcId="{DF1A3E34-1026-4949-9F37-8D141A567BE5}" destId="{6B12D20E-E8AD-47E7-9AD9-82B710DEE956}" srcOrd="14" destOrd="0" presId="urn:microsoft.com/office/officeart/2005/8/layout/list1"/>
    <dgm:cxn modelId="{15EC5396-1CCF-4552-8DD9-BAF7135A97B9}" type="presParOf" srcId="{DF1A3E34-1026-4949-9F37-8D141A567BE5}" destId="{239CB8FE-0E07-4F28-B292-4C484505C74B}" srcOrd="15" destOrd="0" presId="urn:microsoft.com/office/officeart/2005/8/layout/list1"/>
    <dgm:cxn modelId="{06D7C259-E68C-4F6B-9238-27AA8047E32B}" type="presParOf" srcId="{DF1A3E34-1026-4949-9F37-8D141A567BE5}" destId="{7148B4CF-A21F-456A-A75B-EBEF959B9A1A}" srcOrd="16" destOrd="0" presId="urn:microsoft.com/office/officeart/2005/8/layout/list1"/>
    <dgm:cxn modelId="{D09E32B1-C775-4BD7-AAEF-D742C37FE2E8}" type="presParOf" srcId="{7148B4CF-A21F-456A-A75B-EBEF959B9A1A}" destId="{6158511B-6EB6-404B-A81E-2358B12DCDC9}" srcOrd="0" destOrd="0" presId="urn:microsoft.com/office/officeart/2005/8/layout/list1"/>
    <dgm:cxn modelId="{9AF777C5-AF27-4B01-84D8-8B86CEC17E7F}" type="presParOf" srcId="{7148B4CF-A21F-456A-A75B-EBEF959B9A1A}" destId="{611A1046-1320-4395-AB2B-CE3F0DA57933}" srcOrd="1" destOrd="0" presId="urn:microsoft.com/office/officeart/2005/8/layout/list1"/>
    <dgm:cxn modelId="{1CD4C2CB-95CB-409F-92B8-19B8BE63C23A}" type="presParOf" srcId="{DF1A3E34-1026-4949-9F37-8D141A567BE5}" destId="{48EA1803-F86D-4D74-AAAE-345AB5857B42}" srcOrd="17" destOrd="0" presId="urn:microsoft.com/office/officeart/2005/8/layout/list1"/>
    <dgm:cxn modelId="{45D60652-C046-434B-9C61-B85369E9A97A}" type="presParOf" srcId="{DF1A3E34-1026-4949-9F37-8D141A567BE5}" destId="{22B99784-D6F8-4177-9CCC-26C00EA20BE8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1ACC121-66B4-483A-9AC6-5D3589869B00}" type="doc">
      <dgm:prSet loTypeId="urn:microsoft.com/office/officeart/2005/8/layout/list1" loCatId="list" qsTypeId="urn:microsoft.com/office/officeart/2005/8/quickstyle/3d1" qsCatId="3D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19278714-951D-40F0-ADB5-B6C787FC42D0}">
      <dgm:prSet phldrT="[Текст]" custT="1"/>
      <dgm:spPr/>
      <dgm:t>
        <a:bodyPr/>
        <a:lstStyle/>
        <a:p>
          <a:r>
            <a:rPr lang="ru-RU" sz="1900" dirty="0" smtClean="0">
              <a:latin typeface="Arial" panose="020B0604020202020204" pitchFamily="34" charset="0"/>
              <a:cs typeface="Arial" panose="020B0604020202020204" pitchFamily="34" charset="0"/>
            </a:rPr>
            <a:t>Организация мероприятий учреждений клубного типа </a:t>
          </a:r>
          <a:endParaRPr lang="ru-RU" sz="19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917FB8A-F630-4C57-B1CA-6FE1CA55A803}" type="parTrans" cxnId="{00FABE79-E7B0-4623-8B7F-82ED9C962A90}">
      <dgm:prSet/>
      <dgm:spPr/>
      <dgm:t>
        <a:bodyPr/>
        <a:lstStyle/>
        <a:p>
          <a:endParaRPr lang="ru-RU" sz="19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E74A4CC-64F2-4661-9172-11915987EF4B}" type="sibTrans" cxnId="{00FABE79-E7B0-4623-8B7F-82ED9C962A90}">
      <dgm:prSet/>
      <dgm:spPr/>
      <dgm:t>
        <a:bodyPr/>
        <a:lstStyle/>
        <a:p>
          <a:endParaRPr lang="ru-RU" sz="19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1D8B1F5-3E89-430E-AE12-F68AEB65670A}">
      <dgm:prSet phldrT="[Текст]" custT="1"/>
      <dgm:spPr/>
      <dgm:t>
        <a:bodyPr/>
        <a:lstStyle/>
        <a:p>
          <a:r>
            <a:rPr lang="ru-RU" sz="1900" dirty="0" smtClean="0">
              <a:latin typeface="Arial" panose="020B0604020202020204" pitchFamily="34" charset="0"/>
              <a:cs typeface="Arial" panose="020B0604020202020204" pitchFamily="34" charset="0"/>
            </a:rPr>
            <a:t>Организация деятельности клубных формирований самодеятельного народного творчества</a:t>
          </a:r>
          <a:endParaRPr lang="ru-RU" sz="19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EA709AB-563F-420D-93BD-2ACA52190883}" type="parTrans" cxnId="{2008A2C5-23F3-486A-A239-1BE16D93AF36}">
      <dgm:prSet/>
      <dgm:spPr/>
      <dgm:t>
        <a:bodyPr/>
        <a:lstStyle/>
        <a:p>
          <a:endParaRPr lang="ru-RU" sz="19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B8AFCF7-2F80-4F6D-A7F2-ECC493F600AB}" type="sibTrans" cxnId="{2008A2C5-23F3-486A-A239-1BE16D93AF36}">
      <dgm:prSet/>
      <dgm:spPr/>
      <dgm:t>
        <a:bodyPr/>
        <a:lstStyle/>
        <a:p>
          <a:endParaRPr lang="ru-RU" sz="19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40A5F36-7A4A-4DB5-B61A-91AAD58B1820}">
      <dgm:prSet phldrT="[Текст]" custT="1"/>
      <dgm:spPr/>
      <dgm:t>
        <a:bodyPr/>
        <a:lstStyle/>
        <a:p>
          <a:r>
            <a:rPr lang="ru-RU" sz="1900" dirty="0" smtClean="0">
              <a:latin typeface="Arial" panose="020B0604020202020204" pitchFamily="34" charset="0"/>
              <a:cs typeface="Arial" panose="020B0604020202020204" pitchFamily="34" charset="0"/>
            </a:rPr>
            <a:t>Формирование финансовой (бухгалтерской) отчётности бюджетных и автономных учреждений (УК)</a:t>
          </a:r>
          <a:endParaRPr lang="ru-RU" sz="19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87D82DE-A49F-43E2-8DD8-F2567553BE4E}" type="parTrans" cxnId="{C21B4EAF-2C0E-4529-A7F3-668C021AC739}">
      <dgm:prSet/>
      <dgm:spPr/>
      <dgm:t>
        <a:bodyPr/>
        <a:lstStyle/>
        <a:p>
          <a:endParaRPr lang="ru-RU" sz="19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9F96AC4-2221-41C5-982A-231BBB30C3D1}" type="sibTrans" cxnId="{C21B4EAF-2C0E-4529-A7F3-668C021AC739}">
      <dgm:prSet/>
      <dgm:spPr/>
      <dgm:t>
        <a:bodyPr/>
        <a:lstStyle/>
        <a:p>
          <a:endParaRPr lang="ru-RU" sz="19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2B6D042-B00A-4474-ACEC-A4ED03F24853}" type="pres">
      <dgm:prSet presAssocID="{21ACC121-66B4-483A-9AC6-5D3589869B00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6F2C589-1E5C-40A2-B8A4-848504770C73}" type="pres">
      <dgm:prSet presAssocID="{19278714-951D-40F0-ADB5-B6C787FC42D0}" presName="parentLin" presStyleCnt="0"/>
      <dgm:spPr/>
    </dgm:pt>
    <dgm:pt modelId="{6AFE55E1-86CC-495C-9977-4D2F0CA5EE80}" type="pres">
      <dgm:prSet presAssocID="{19278714-951D-40F0-ADB5-B6C787FC42D0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8F6EDDA5-ED81-4960-81C0-A9277E2C5B2E}" type="pres">
      <dgm:prSet presAssocID="{19278714-951D-40F0-ADB5-B6C787FC42D0}" presName="parentText" presStyleLbl="node1" presStyleIdx="0" presStyleCnt="3" custLinFactNeighborX="7528" custLinFactNeighborY="-320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98336D5-2CA9-4843-A9F8-E0F33C25E3A1}" type="pres">
      <dgm:prSet presAssocID="{19278714-951D-40F0-ADB5-B6C787FC42D0}" presName="negativeSpace" presStyleCnt="0"/>
      <dgm:spPr/>
    </dgm:pt>
    <dgm:pt modelId="{F5C08D96-817A-4549-BE56-9D9B010A4B0F}" type="pres">
      <dgm:prSet presAssocID="{19278714-951D-40F0-ADB5-B6C787FC42D0}" presName="childText" presStyleLbl="conFgAcc1" presStyleIdx="0" presStyleCnt="3">
        <dgm:presLayoutVars>
          <dgm:bulletEnabled val="1"/>
        </dgm:presLayoutVars>
      </dgm:prSet>
      <dgm:spPr/>
    </dgm:pt>
    <dgm:pt modelId="{3674884A-464F-49D9-AF2D-9FB58ED63A4F}" type="pres">
      <dgm:prSet presAssocID="{0E74A4CC-64F2-4661-9172-11915987EF4B}" presName="spaceBetweenRectangles" presStyleCnt="0"/>
      <dgm:spPr/>
    </dgm:pt>
    <dgm:pt modelId="{497796F5-B276-4FCD-A5AC-203542D4F0A8}" type="pres">
      <dgm:prSet presAssocID="{91D8B1F5-3E89-430E-AE12-F68AEB65670A}" presName="parentLin" presStyleCnt="0"/>
      <dgm:spPr/>
    </dgm:pt>
    <dgm:pt modelId="{FC71B359-9866-48C7-B97E-18163DF23D06}" type="pres">
      <dgm:prSet presAssocID="{91D8B1F5-3E89-430E-AE12-F68AEB65670A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F126A302-A346-4F25-B201-28E3E0B26ACE}" type="pres">
      <dgm:prSet presAssocID="{91D8B1F5-3E89-430E-AE12-F68AEB65670A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E3ECC02-DD84-4438-90E7-017004862131}" type="pres">
      <dgm:prSet presAssocID="{91D8B1F5-3E89-430E-AE12-F68AEB65670A}" presName="negativeSpace" presStyleCnt="0"/>
      <dgm:spPr/>
    </dgm:pt>
    <dgm:pt modelId="{7EB4E333-A922-419D-9840-E605901BAA10}" type="pres">
      <dgm:prSet presAssocID="{91D8B1F5-3E89-430E-AE12-F68AEB65670A}" presName="childText" presStyleLbl="conFgAcc1" presStyleIdx="1" presStyleCnt="3">
        <dgm:presLayoutVars>
          <dgm:bulletEnabled val="1"/>
        </dgm:presLayoutVars>
      </dgm:prSet>
      <dgm:spPr/>
    </dgm:pt>
    <dgm:pt modelId="{D4B34C59-0BCC-431F-84D7-1A6D0672EF40}" type="pres">
      <dgm:prSet presAssocID="{6B8AFCF7-2F80-4F6D-A7F2-ECC493F600AB}" presName="spaceBetweenRectangles" presStyleCnt="0"/>
      <dgm:spPr/>
    </dgm:pt>
    <dgm:pt modelId="{2EC1CF7E-8751-47BA-B5E2-2BD80D18785A}" type="pres">
      <dgm:prSet presAssocID="{A40A5F36-7A4A-4DB5-B61A-91AAD58B1820}" presName="parentLin" presStyleCnt="0"/>
      <dgm:spPr/>
    </dgm:pt>
    <dgm:pt modelId="{E27198C1-2A7A-4E3D-804F-00A6D0D3E6C8}" type="pres">
      <dgm:prSet presAssocID="{A40A5F36-7A4A-4DB5-B61A-91AAD58B1820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B2A4EDA4-8F1B-449C-BC65-DE11C2490FE9}" type="pres">
      <dgm:prSet presAssocID="{A40A5F36-7A4A-4DB5-B61A-91AAD58B1820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E7C5DA4-62A4-4DE8-9EB6-EDA5C8886057}" type="pres">
      <dgm:prSet presAssocID="{A40A5F36-7A4A-4DB5-B61A-91AAD58B1820}" presName="negativeSpace" presStyleCnt="0"/>
      <dgm:spPr/>
    </dgm:pt>
    <dgm:pt modelId="{CD4F3898-BB0C-4978-893F-E0A9BD0DD737}" type="pres">
      <dgm:prSet presAssocID="{A40A5F36-7A4A-4DB5-B61A-91AAD58B1820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D8A2CCF1-FF48-4776-8809-8EE461F75143}" type="presOf" srcId="{19278714-951D-40F0-ADB5-B6C787FC42D0}" destId="{6AFE55E1-86CC-495C-9977-4D2F0CA5EE80}" srcOrd="0" destOrd="0" presId="urn:microsoft.com/office/officeart/2005/8/layout/list1"/>
    <dgm:cxn modelId="{38729EBC-1569-404E-961A-516A44A134B4}" type="presOf" srcId="{91D8B1F5-3E89-430E-AE12-F68AEB65670A}" destId="{F126A302-A346-4F25-B201-28E3E0B26ACE}" srcOrd="1" destOrd="0" presId="urn:microsoft.com/office/officeart/2005/8/layout/list1"/>
    <dgm:cxn modelId="{00FABE79-E7B0-4623-8B7F-82ED9C962A90}" srcId="{21ACC121-66B4-483A-9AC6-5D3589869B00}" destId="{19278714-951D-40F0-ADB5-B6C787FC42D0}" srcOrd="0" destOrd="0" parTransId="{6917FB8A-F630-4C57-B1CA-6FE1CA55A803}" sibTransId="{0E74A4CC-64F2-4661-9172-11915987EF4B}"/>
    <dgm:cxn modelId="{38B259E4-AE0F-45F9-BAB0-78742B78ABAF}" type="presOf" srcId="{21ACC121-66B4-483A-9AC6-5D3589869B00}" destId="{02B6D042-B00A-4474-ACEC-A4ED03F24853}" srcOrd="0" destOrd="0" presId="urn:microsoft.com/office/officeart/2005/8/layout/list1"/>
    <dgm:cxn modelId="{7876AF7F-6E60-4519-9127-656BCBE53426}" type="presOf" srcId="{19278714-951D-40F0-ADB5-B6C787FC42D0}" destId="{8F6EDDA5-ED81-4960-81C0-A9277E2C5B2E}" srcOrd="1" destOrd="0" presId="urn:microsoft.com/office/officeart/2005/8/layout/list1"/>
    <dgm:cxn modelId="{8F9E683E-06D2-4D42-AF82-23F4931BD8C7}" type="presOf" srcId="{A40A5F36-7A4A-4DB5-B61A-91AAD58B1820}" destId="{B2A4EDA4-8F1B-449C-BC65-DE11C2490FE9}" srcOrd="1" destOrd="0" presId="urn:microsoft.com/office/officeart/2005/8/layout/list1"/>
    <dgm:cxn modelId="{CF975913-F6E6-42A5-B0FF-88C32952EEA7}" type="presOf" srcId="{A40A5F36-7A4A-4DB5-B61A-91AAD58B1820}" destId="{E27198C1-2A7A-4E3D-804F-00A6D0D3E6C8}" srcOrd="0" destOrd="0" presId="urn:microsoft.com/office/officeart/2005/8/layout/list1"/>
    <dgm:cxn modelId="{2008A2C5-23F3-486A-A239-1BE16D93AF36}" srcId="{21ACC121-66B4-483A-9AC6-5D3589869B00}" destId="{91D8B1F5-3E89-430E-AE12-F68AEB65670A}" srcOrd="1" destOrd="0" parTransId="{6EA709AB-563F-420D-93BD-2ACA52190883}" sibTransId="{6B8AFCF7-2F80-4F6D-A7F2-ECC493F600AB}"/>
    <dgm:cxn modelId="{C21B4EAF-2C0E-4529-A7F3-668C021AC739}" srcId="{21ACC121-66B4-483A-9AC6-5D3589869B00}" destId="{A40A5F36-7A4A-4DB5-B61A-91AAD58B1820}" srcOrd="2" destOrd="0" parTransId="{087D82DE-A49F-43E2-8DD8-F2567553BE4E}" sibTransId="{89F96AC4-2221-41C5-982A-231BBB30C3D1}"/>
    <dgm:cxn modelId="{231192C9-2F04-4792-9FE4-E98E0344EEA0}" type="presOf" srcId="{91D8B1F5-3E89-430E-AE12-F68AEB65670A}" destId="{FC71B359-9866-48C7-B97E-18163DF23D06}" srcOrd="0" destOrd="0" presId="urn:microsoft.com/office/officeart/2005/8/layout/list1"/>
    <dgm:cxn modelId="{DAB9EFAF-13AE-4550-BAF0-4441979D53E3}" type="presParOf" srcId="{02B6D042-B00A-4474-ACEC-A4ED03F24853}" destId="{86F2C589-1E5C-40A2-B8A4-848504770C73}" srcOrd="0" destOrd="0" presId="urn:microsoft.com/office/officeart/2005/8/layout/list1"/>
    <dgm:cxn modelId="{15D6B423-F727-40A4-8ACB-F3F5E85DC996}" type="presParOf" srcId="{86F2C589-1E5C-40A2-B8A4-848504770C73}" destId="{6AFE55E1-86CC-495C-9977-4D2F0CA5EE80}" srcOrd="0" destOrd="0" presId="urn:microsoft.com/office/officeart/2005/8/layout/list1"/>
    <dgm:cxn modelId="{581F40F1-AA7E-401A-8474-39E76857340E}" type="presParOf" srcId="{86F2C589-1E5C-40A2-B8A4-848504770C73}" destId="{8F6EDDA5-ED81-4960-81C0-A9277E2C5B2E}" srcOrd="1" destOrd="0" presId="urn:microsoft.com/office/officeart/2005/8/layout/list1"/>
    <dgm:cxn modelId="{8E80D8F9-0CC9-4EBA-8E6B-496D6B91207A}" type="presParOf" srcId="{02B6D042-B00A-4474-ACEC-A4ED03F24853}" destId="{598336D5-2CA9-4843-A9F8-E0F33C25E3A1}" srcOrd="1" destOrd="0" presId="urn:microsoft.com/office/officeart/2005/8/layout/list1"/>
    <dgm:cxn modelId="{A3644CF7-C8DE-4B92-AB1B-16934216DB4F}" type="presParOf" srcId="{02B6D042-B00A-4474-ACEC-A4ED03F24853}" destId="{F5C08D96-817A-4549-BE56-9D9B010A4B0F}" srcOrd="2" destOrd="0" presId="urn:microsoft.com/office/officeart/2005/8/layout/list1"/>
    <dgm:cxn modelId="{D762F930-1C66-4C24-9864-EA1E228B33FE}" type="presParOf" srcId="{02B6D042-B00A-4474-ACEC-A4ED03F24853}" destId="{3674884A-464F-49D9-AF2D-9FB58ED63A4F}" srcOrd="3" destOrd="0" presId="urn:microsoft.com/office/officeart/2005/8/layout/list1"/>
    <dgm:cxn modelId="{83314AF3-659D-4D17-A08F-AAE8C40FF02C}" type="presParOf" srcId="{02B6D042-B00A-4474-ACEC-A4ED03F24853}" destId="{497796F5-B276-4FCD-A5AC-203542D4F0A8}" srcOrd="4" destOrd="0" presId="urn:microsoft.com/office/officeart/2005/8/layout/list1"/>
    <dgm:cxn modelId="{25109794-951A-4E32-B693-7912085066FB}" type="presParOf" srcId="{497796F5-B276-4FCD-A5AC-203542D4F0A8}" destId="{FC71B359-9866-48C7-B97E-18163DF23D06}" srcOrd="0" destOrd="0" presId="urn:microsoft.com/office/officeart/2005/8/layout/list1"/>
    <dgm:cxn modelId="{503721A3-57D2-4E6F-B0AD-4AD82C54B8DF}" type="presParOf" srcId="{497796F5-B276-4FCD-A5AC-203542D4F0A8}" destId="{F126A302-A346-4F25-B201-28E3E0B26ACE}" srcOrd="1" destOrd="0" presId="urn:microsoft.com/office/officeart/2005/8/layout/list1"/>
    <dgm:cxn modelId="{B4906296-B3D6-4E15-9943-278C7575593F}" type="presParOf" srcId="{02B6D042-B00A-4474-ACEC-A4ED03F24853}" destId="{0E3ECC02-DD84-4438-90E7-017004862131}" srcOrd="5" destOrd="0" presId="urn:microsoft.com/office/officeart/2005/8/layout/list1"/>
    <dgm:cxn modelId="{DBEBC0AA-7033-4B62-A635-62CAA73BB624}" type="presParOf" srcId="{02B6D042-B00A-4474-ACEC-A4ED03F24853}" destId="{7EB4E333-A922-419D-9840-E605901BAA10}" srcOrd="6" destOrd="0" presId="urn:microsoft.com/office/officeart/2005/8/layout/list1"/>
    <dgm:cxn modelId="{71E3CC40-5B49-4D7D-B31E-6DEFF8309B57}" type="presParOf" srcId="{02B6D042-B00A-4474-ACEC-A4ED03F24853}" destId="{D4B34C59-0BCC-431F-84D7-1A6D0672EF40}" srcOrd="7" destOrd="0" presId="urn:microsoft.com/office/officeart/2005/8/layout/list1"/>
    <dgm:cxn modelId="{D009B851-25F8-4E4B-85C0-B39320FFF05B}" type="presParOf" srcId="{02B6D042-B00A-4474-ACEC-A4ED03F24853}" destId="{2EC1CF7E-8751-47BA-B5E2-2BD80D18785A}" srcOrd="8" destOrd="0" presId="urn:microsoft.com/office/officeart/2005/8/layout/list1"/>
    <dgm:cxn modelId="{BA7358E2-6C3B-4F8E-8F5A-10E83306DA87}" type="presParOf" srcId="{2EC1CF7E-8751-47BA-B5E2-2BD80D18785A}" destId="{E27198C1-2A7A-4E3D-804F-00A6D0D3E6C8}" srcOrd="0" destOrd="0" presId="urn:microsoft.com/office/officeart/2005/8/layout/list1"/>
    <dgm:cxn modelId="{35356303-B438-4DE1-B47E-CD8E0C839127}" type="presParOf" srcId="{2EC1CF7E-8751-47BA-B5E2-2BD80D18785A}" destId="{B2A4EDA4-8F1B-449C-BC65-DE11C2490FE9}" srcOrd="1" destOrd="0" presId="urn:microsoft.com/office/officeart/2005/8/layout/list1"/>
    <dgm:cxn modelId="{B1DF12AE-6C26-4924-B1C1-EA42E76E4EB2}" type="presParOf" srcId="{02B6D042-B00A-4474-ACEC-A4ED03F24853}" destId="{9E7C5DA4-62A4-4DE8-9EB6-EDA5C8886057}" srcOrd="9" destOrd="0" presId="urn:microsoft.com/office/officeart/2005/8/layout/list1"/>
    <dgm:cxn modelId="{1DC76FBB-1322-4C3E-81CB-2EBB818F805E}" type="presParOf" srcId="{02B6D042-B00A-4474-ACEC-A4ED03F24853}" destId="{CD4F3898-BB0C-4978-893F-E0A9BD0DD737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F591751-361E-4BFE-9A10-F0EF91F5A01C}" type="doc">
      <dgm:prSet loTypeId="urn:microsoft.com/office/officeart/2005/8/layout/hierarchy3" loCatId="hierarchy" qsTypeId="urn:microsoft.com/office/officeart/2005/8/quickstyle/simple1" qsCatId="simple" csTypeId="urn:microsoft.com/office/officeart/2005/8/colors/accent4_2" csCatId="accent4" phldr="1"/>
      <dgm:spPr/>
      <dgm:t>
        <a:bodyPr/>
        <a:lstStyle/>
        <a:p>
          <a:endParaRPr lang="ru-RU"/>
        </a:p>
      </dgm:t>
    </dgm:pt>
    <dgm:pt modelId="{88336D9E-4C18-4749-B341-26F9F1B1BE36}">
      <dgm:prSet phldrT="[Текст]"/>
      <dgm:spPr>
        <a:solidFill>
          <a:srgbClr val="6600FF">
            <a:alpha val="30000"/>
          </a:srgb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dirty="0" smtClean="0">
              <a:latin typeface="Arial" panose="020B0604020202020204" pitchFamily="34" charset="0"/>
              <a:cs typeface="Arial" panose="020B0604020202020204" pitchFamily="34" charset="0"/>
            </a:rPr>
            <a:t>Муниципальные услуги</a:t>
          </a:r>
          <a:endParaRPr lang="ru-RU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9DD277A-AA0F-4668-9046-4CAC7F325814}" type="parTrans" cxnId="{89C3902B-02D1-43D3-8F2C-D006BD477F38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20750B1-963F-4BB7-BDF4-88E57307F7FC}" type="sibTrans" cxnId="{89C3902B-02D1-43D3-8F2C-D006BD477F38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98488E1-3908-4874-9C68-AE7C3A9A34F4}">
      <dgm:prSet phldrT="[Текст]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dirty="0" smtClean="0">
              <a:latin typeface="Arial" panose="020B0604020202020204" pitchFamily="34" charset="0"/>
              <a:cs typeface="Arial" panose="020B0604020202020204" pitchFamily="34" charset="0"/>
            </a:rPr>
            <a:t>Реализация дополнительных общеобразовательных программ </a:t>
          </a:r>
          <a:endParaRPr lang="ru-RU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AAF2CA0-0198-4464-93F0-37435D1D1E85}" type="parTrans" cxnId="{E9101E6D-5DE1-40A2-A2FA-AFC50CA20720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0444F64-54FC-48DE-8958-CD3433574B2B}" type="sibTrans" cxnId="{E9101E6D-5DE1-40A2-A2FA-AFC50CA20720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48590E5-480A-46F8-99C1-387E3858D635}">
      <dgm:prSet phldrT="[Текст]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dirty="0" smtClean="0">
              <a:latin typeface="Arial" panose="020B0604020202020204" pitchFamily="34" charset="0"/>
              <a:cs typeface="Arial" panose="020B0604020202020204" pitchFamily="34" charset="0"/>
            </a:rPr>
            <a:t>Реализация дополнительных предпрофессиональных программ в области физической культуры и спорта </a:t>
          </a:r>
          <a:endParaRPr lang="ru-RU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5F11C0F-5EA6-4E30-8D5B-B331E4CE4876}" type="parTrans" cxnId="{83728332-77A7-4219-8666-900FB8D0E4B4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4209718-2906-45CF-845E-21ABFF85ACCE}" type="sibTrans" cxnId="{83728332-77A7-4219-8666-900FB8D0E4B4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0E572F2-32D3-4764-B59B-FD115F8A554F}">
      <dgm:prSet phldrT="[Текст]"/>
      <dgm:spPr>
        <a:solidFill>
          <a:srgbClr val="6600FF">
            <a:alpha val="30000"/>
          </a:srgb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dirty="0" smtClean="0">
              <a:latin typeface="Arial" panose="020B0604020202020204" pitchFamily="34" charset="0"/>
              <a:cs typeface="Arial" panose="020B0604020202020204" pitchFamily="34" charset="0"/>
            </a:rPr>
            <a:t>Муниципальные работы</a:t>
          </a:r>
          <a:endParaRPr lang="ru-RU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6BE95A9-3C37-46B6-A22C-852A92EEFAE0}" type="parTrans" cxnId="{B05D70F0-00EB-4862-880D-8CF2417F361A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B055A74-B9D6-428F-BAEF-EBE8838B9EFA}" type="sibTrans" cxnId="{B05D70F0-00EB-4862-880D-8CF2417F361A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EE8AF11-51AB-4520-AD78-5CCE5D7120FB}">
      <dgm:prSet phldrT="[Текст]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dirty="0" smtClean="0">
              <a:latin typeface="Arial" panose="020B0604020202020204" pitchFamily="34" charset="0"/>
              <a:cs typeface="Arial" panose="020B0604020202020204" pitchFamily="34" charset="0"/>
            </a:rPr>
            <a:t>Проведение занятий физкультурно-спортивной направленности по месту проживания граждан</a:t>
          </a:r>
          <a:endParaRPr lang="ru-RU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692233E-9E80-4977-9E59-8517D3FABA72}" type="parTrans" cxnId="{9B75281E-594D-4C94-A1DB-2FAC1558A0A0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8B15558-29B5-4211-936F-8D9904BAC347}" type="sibTrans" cxnId="{9B75281E-594D-4C94-A1DB-2FAC1558A0A0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FC6F2B3-D4CB-4C98-BAF9-3A5A390273F1}">
      <dgm:prSet phldrT="[Текст]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ru-RU" dirty="0" smtClean="0">
              <a:latin typeface="Arial" panose="020B0604020202020204" pitchFamily="34" charset="0"/>
              <a:cs typeface="Arial" panose="020B0604020202020204" pitchFamily="34" charset="0"/>
            </a:rPr>
            <a:t>Организация и проведение официальных спортивных мероприятий</a:t>
          </a:r>
          <a:endParaRPr lang="ru-RU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5C1ED13-D035-4C3A-B029-1FE2322620DF}" type="parTrans" cxnId="{BD254F33-8C00-43AE-9428-7E54432C5F61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EE653D9-1CBC-4FC7-9258-D668B1ADEFB7}" type="sibTrans" cxnId="{BD254F33-8C00-43AE-9428-7E54432C5F61}">
      <dgm:prSet/>
      <dgm:spPr/>
      <dgm:t>
        <a:bodyPr/>
        <a:lstStyle/>
        <a:p>
          <a:endParaRPr lang="ru-RU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D6D0D29-B924-4E2E-AB54-C63BD6E2EF80}" type="pres">
      <dgm:prSet presAssocID="{5F591751-361E-4BFE-9A10-F0EF91F5A01C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CADEC070-AB4A-4F53-935F-A926C63335B0}" type="pres">
      <dgm:prSet presAssocID="{88336D9E-4C18-4749-B341-26F9F1B1BE36}" presName="root" presStyleCnt="0"/>
      <dgm:spPr/>
    </dgm:pt>
    <dgm:pt modelId="{B532FBA9-7444-4888-932B-53D902034C17}" type="pres">
      <dgm:prSet presAssocID="{88336D9E-4C18-4749-B341-26F9F1B1BE36}" presName="rootComposite" presStyleCnt="0"/>
      <dgm:spPr/>
    </dgm:pt>
    <dgm:pt modelId="{00BEA20D-F2BF-44F7-8DF8-CD05147B021D}" type="pres">
      <dgm:prSet presAssocID="{88336D9E-4C18-4749-B341-26F9F1B1BE36}" presName="rootText" presStyleLbl="node1" presStyleIdx="0" presStyleCnt="2"/>
      <dgm:spPr/>
      <dgm:t>
        <a:bodyPr/>
        <a:lstStyle/>
        <a:p>
          <a:endParaRPr lang="ru-RU"/>
        </a:p>
      </dgm:t>
    </dgm:pt>
    <dgm:pt modelId="{7FB49969-D7D8-46B2-847B-5B7FF4A8F3B2}" type="pres">
      <dgm:prSet presAssocID="{88336D9E-4C18-4749-B341-26F9F1B1BE36}" presName="rootConnector" presStyleLbl="node1" presStyleIdx="0" presStyleCnt="2"/>
      <dgm:spPr/>
      <dgm:t>
        <a:bodyPr/>
        <a:lstStyle/>
        <a:p>
          <a:endParaRPr lang="ru-RU"/>
        </a:p>
      </dgm:t>
    </dgm:pt>
    <dgm:pt modelId="{6EE670CF-F7CA-4DE0-819F-57150229C8F4}" type="pres">
      <dgm:prSet presAssocID="{88336D9E-4C18-4749-B341-26F9F1B1BE36}" presName="childShape" presStyleCnt="0"/>
      <dgm:spPr/>
    </dgm:pt>
    <dgm:pt modelId="{AB85F5C1-D7AD-4B56-8112-3361CE2B96D0}" type="pres">
      <dgm:prSet presAssocID="{4AAF2CA0-0198-4464-93F0-37435D1D1E85}" presName="Name13" presStyleLbl="parChTrans1D2" presStyleIdx="0" presStyleCnt="4"/>
      <dgm:spPr/>
      <dgm:t>
        <a:bodyPr/>
        <a:lstStyle/>
        <a:p>
          <a:endParaRPr lang="ru-RU"/>
        </a:p>
      </dgm:t>
    </dgm:pt>
    <dgm:pt modelId="{665B5255-E20F-41DB-95B4-1B8C7F250149}" type="pres">
      <dgm:prSet presAssocID="{E98488E1-3908-4874-9C68-AE7C3A9A34F4}" presName="childText" presStyleLbl="bgAcc1" presStyleIdx="0" presStyleCnt="4" custScaleX="16628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D43A6A-54A1-4506-AAB9-95C05B21DEE0}" type="pres">
      <dgm:prSet presAssocID="{75F11C0F-5EA6-4E30-8D5B-B331E4CE4876}" presName="Name13" presStyleLbl="parChTrans1D2" presStyleIdx="1" presStyleCnt="4"/>
      <dgm:spPr/>
      <dgm:t>
        <a:bodyPr/>
        <a:lstStyle/>
        <a:p>
          <a:endParaRPr lang="ru-RU"/>
        </a:p>
      </dgm:t>
    </dgm:pt>
    <dgm:pt modelId="{CF069DDA-0BC0-45C9-AA41-7B14EEDF6CBE}" type="pres">
      <dgm:prSet presAssocID="{848590E5-480A-46F8-99C1-387E3858D635}" presName="childText" presStyleLbl="bgAcc1" presStyleIdx="1" presStyleCnt="4" custScaleX="16463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2F20F22-C9DB-425B-A803-B8BB1B39A90C}" type="pres">
      <dgm:prSet presAssocID="{30E572F2-32D3-4764-B59B-FD115F8A554F}" presName="root" presStyleCnt="0"/>
      <dgm:spPr/>
    </dgm:pt>
    <dgm:pt modelId="{EB5A407E-DBE4-4D9C-BC47-15463D75B51D}" type="pres">
      <dgm:prSet presAssocID="{30E572F2-32D3-4764-B59B-FD115F8A554F}" presName="rootComposite" presStyleCnt="0"/>
      <dgm:spPr/>
    </dgm:pt>
    <dgm:pt modelId="{3A400AAF-49CD-4FBD-8A82-455558EE8F65}" type="pres">
      <dgm:prSet presAssocID="{30E572F2-32D3-4764-B59B-FD115F8A554F}" presName="rootText" presStyleLbl="node1" presStyleIdx="1" presStyleCnt="2"/>
      <dgm:spPr/>
      <dgm:t>
        <a:bodyPr/>
        <a:lstStyle/>
        <a:p>
          <a:endParaRPr lang="ru-RU"/>
        </a:p>
      </dgm:t>
    </dgm:pt>
    <dgm:pt modelId="{AB1FBCB6-D590-4D05-A5A7-31A2D5C9D49E}" type="pres">
      <dgm:prSet presAssocID="{30E572F2-32D3-4764-B59B-FD115F8A554F}" presName="rootConnector" presStyleLbl="node1" presStyleIdx="1" presStyleCnt="2"/>
      <dgm:spPr/>
      <dgm:t>
        <a:bodyPr/>
        <a:lstStyle/>
        <a:p>
          <a:endParaRPr lang="ru-RU"/>
        </a:p>
      </dgm:t>
    </dgm:pt>
    <dgm:pt modelId="{8CA10C32-BC04-4887-946C-94C2D4921433}" type="pres">
      <dgm:prSet presAssocID="{30E572F2-32D3-4764-B59B-FD115F8A554F}" presName="childShape" presStyleCnt="0"/>
      <dgm:spPr/>
    </dgm:pt>
    <dgm:pt modelId="{497D862D-662D-4EC8-BF48-98EE39339839}" type="pres">
      <dgm:prSet presAssocID="{5692233E-9E80-4977-9E59-8517D3FABA72}" presName="Name13" presStyleLbl="parChTrans1D2" presStyleIdx="2" presStyleCnt="4"/>
      <dgm:spPr/>
      <dgm:t>
        <a:bodyPr/>
        <a:lstStyle/>
        <a:p>
          <a:endParaRPr lang="ru-RU"/>
        </a:p>
      </dgm:t>
    </dgm:pt>
    <dgm:pt modelId="{04C1A2C9-C616-4FD3-A2B2-0BE764D8A2D9}" type="pres">
      <dgm:prSet presAssocID="{BEE8AF11-51AB-4520-AD78-5CCE5D7120FB}" presName="childText" presStyleLbl="bgAcc1" presStyleIdx="2" presStyleCnt="4" custScaleX="15454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2DCFAF4-5731-493D-8F1A-E5FA933F2FF3}" type="pres">
      <dgm:prSet presAssocID="{55C1ED13-D035-4C3A-B029-1FE2322620DF}" presName="Name13" presStyleLbl="parChTrans1D2" presStyleIdx="3" presStyleCnt="4"/>
      <dgm:spPr/>
      <dgm:t>
        <a:bodyPr/>
        <a:lstStyle/>
        <a:p>
          <a:endParaRPr lang="ru-RU"/>
        </a:p>
      </dgm:t>
    </dgm:pt>
    <dgm:pt modelId="{F475EAF5-9C4D-41DD-9BC3-BC8F0C85DC55}" type="pres">
      <dgm:prSet presAssocID="{6FC6F2B3-D4CB-4C98-BAF9-3A5A390273F1}" presName="childText" presStyleLbl="bgAcc1" presStyleIdx="3" presStyleCnt="4" custScaleX="15509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FBD5C18-C03E-4801-A2B7-3EAD3189A745}" type="presOf" srcId="{6FC6F2B3-D4CB-4C98-BAF9-3A5A390273F1}" destId="{F475EAF5-9C4D-41DD-9BC3-BC8F0C85DC55}" srcOrd="0" destOrd="0" presId="urn:microsoft.com/office/officeart/2005/8/layout/hierarchy3"/>
    <dgm:cxn modelId="{E9101E6D-5DE1-40A2-A2FA-AFC50CA20720}" srcId="{88336D9E-4C18-4749-B341-26F9F1B1BE36}" destId="{E98488E1-3908-4874-9C68-AE7C3A9A34F4}" srcOrd="0" destOrd="0" parTransId="{4AAF2CA0-0198-4464-93F0-37435D1D1E85}" sibTransId="{80444F64-54FC-48DE-8958-CD3433574B2B}"/>
    <dgm:cxn modelId="{4A3A215E-A3C2-44B6-9B61-28197A8F0407}" type="presOf" srcId="{55C1ED13-D035-4C3A-B029-1FE2322620DF}" destId="{52DCFAF4-5731-493D-8F1A-E5FA933F2FF3}" srcOrd="0" destOrd="0" presId="urn:microsoft.com/office/officeart/2005/8/layout/hierarchy3"/>
    <dgm:cxn modelId="{B05D70F0-00EB-4862-880D-8CF2417F361A}" srcId="{5F591751-361E-4BFE-9A10-F0EF91F5A01C}" destId="{30E572F2-32D3-4764-B59B-FD115F8A554F}" srcOrd="1" destOrd="0" parTransId="{66BE95A9-3C37-46B6-A22C-852A92EEFAE0}" sibTransId="{8B055A74-B9D6-428F-BAEF-EBE8838B9EFA}"/>
    <dgm:cxn modelId="{D5B1FB05-3105-4CEA-964E-4EAFF06535F9}" type="presOf" srcId="{E98488E1-3908-4874-9C68-AE7C3A9A34F4}" destId="{665B5255-E20F-41DB-95B4-1B8C7F250149}" srcOrd="0" destOrd="0" presId="urn:microsoft.com/office/officeart/2005/8/layout/hierarchy3"/>
    <dgm:cxn modelId="{C8BB41DD-F9BE-410A-96F5-491A6799AFEE}" type="presOf" srcId="{848590E5-480A-46F8-99C1-387E3858D635}" destId="{CF069DDA-0BC0-45C9-AA41-7B14EEDF6CBE}" srcOrd="0" destOrd="0" presId="urn:microsoft.com/office/officeart/2005/8/layout/hierarchy3"/>
    <dgm:cxn modelId="{83728332-77A7-4219-8666-900FB8D0E4B4}" srcId="{88336D9E-4C18-4749-B341-26F9F1B1BE36}" destId="{848590E5-480A-46F8-99C1-387E3858D635}" srcOrd="1" destOrd="0" parTransId="{75F11C0F-5EA6-4E30-8D5B-B331E4CE4876}" sibTransId="{54209718-2906-45CF-845E-21ABFF85ACCE}"/>
    <dgm:cxn modelId="{DFCCBC9D-C662-4FC2-958C-D1FE169B4CDB}" type="presOf" srcId="{4AAF2CA0-0198-4464-93F0-37435D1D1E85}" destId="{AB85F5C1-D7AD-4B56-8112-3361CE2B96D0}" srcOrd="0" destOrd="0" presId="urn:microsoft.com/office/officeart/2005/8/layout/hierarchy3"/>
    <dgm:cxn modelId="{869B56D4-2E8E-409F-B342-1DA6A584B063}" type="presOf" srcId="{BEE8AF11-51AB-4520-AD78-5CCE5D7120FB}" destId="{04C1A2C9-C616-4FD3-A2B2-0BE764D8A2D9}" srcOrd="0" destOrd="0" presId="urn:microsoft.com/office/officeart/2005/8/layout/hierarchy3"/>
    <dgm:cxn modelId="{5E9283BE-EE59-4F28-BBB6-629E281BA6E5}" type="presOf" srcId="{30E572F2-32D3-4764-B59B-FD115F8A554F}" destId="{AB1FBCB6-D590-4D05-A5A7-31A2D5C9D49E}" srcOrd="1" destOrd="0" presId="urn:microsoft.com/office/officeart/2005/8/layout/hierarchy3"/>
    <dgm:cxn modelId="{9552DF7D-9C4D-4823-A5A4-FDB53072BCDC}" type="presOf" srcId="{88336D9E-4C18-4749-B341-26F9F1B1BE36}" destId="{7FB49969-D7D8-46B2-847B-5B7FF4A8F3B2}" srcOrd="1" destOrd="0" presId="urn:microsoft.com/office/officeart/2005/8/layout/hierarchy3"/>
    <dgm:cxn modelId="{686982AF-06D5-4740-B390-C315596AE938}" type="presOf" srcId="{5692233E-9E80-4977-9E59-8517D3FABA72}" destId="{497D862D-662D-4EC8-BF48-98EE39339839}" srcOrd="0" destOrd="0" presId="urn:microsoft.com/office/officeart/2005/8/layout/hierarchy3"/>
    <dgm:cxn modelId="{8AF7A601-74A6-4422-89E1-2D518921CF01}" type="presOf" srcId="{30E572F2-32D3-4764-B59B-FD115F8A554F}" destId="{3A400AAF-49CD-4FBD-8A82-455558EE8F65}" srcOrd="0" destOrd="0" presId="urn:microsoft.com/office/officeart/2005/8/layout/hierarchy3"/>
    <dgm:cxn modelId="{BD254F33-8C00-43AE-9428-7E54432C5F61}" srcId="{30E572F2-32D3-4764-B59B-FD115F8A554F}" destId="{6FC6F2B3-D4CB-4C98-BAF9-3A5A390273F1}" srcOrd="1" destOrd="0" parTransId="{55C1ED13-D035-4C3A-B029-1FE2322620DF}" sibTransId="{4EE653D9-1CBC-4FC7-9258-D668B1ADEFB7}"/>
    <dgm:cxn modelId="{9B75281E-594D-4C94-A1DB-2FAC1558A0A0}" srcId="{30E572F2-32D3-4764-B59B-FD115F8A554F}" destId="{BEE8AF11-51AB-4520-AD78-5CCE5D7120FB}" srcOrd="0" destOrd="0" parTransId="{5692233E-9E80-4977-9E59-8517D3FABA72}" sibTransId="{A8B15558-29B5-4211-936F-8D9904BAC347}"/>
    <dgm:cxn modelId="{48BB5B5C-C480-4333-9B1B-EABE0A22D8D9}" type="presOf" srcId="{75F11C0F-5EA6-4E30-8D5B-B331E4CE4876}" destId="{92D43A6A-54A1-4506-AAB9-95C05B21DEE0}" srcOrd="0" destOrd="0" presId="urn:microsoft.com/office/officeart/2005/8/layout/hierarchy3"/>
    <dgm:cxn modelId="{256E18C9-C523-4EA6-B0DB-D68E833E906C}" type="presOf" srcId="{5F591751-361E-4BFE-9A10-F0EF91F5A01C}" destId="{DD6D0D29-B924-4E2E-AB54-C63BD6E2EF80}" srcOrd="0" destOrd="0" presId="urn:microsoft.com/office/officeart/2005/8/layout/hierarchy3"/>
    <dgm:cxn modelId="{628934A5-2404-44B8-B8F7-BB809D54B0CB}" type="presOf" srcId="{88336D9E-4C18-4749-B341-26F9F1B1BE36}" destId="{00BEA20D-F2BF-44F7-8DF8-CD05147B021D}" srcOrd="0" destOrd="0" presId="urn:microsoft.com/office/officeart/2005/8/layout/hierarchy3"/>
    <dgm:cxn modelId="{89C3902B-02D1-43D3-8F2C-D006BD477F38}" srcId="{5F591751-361E-4BFE-9A10-F0EF91F5A01C}" destId="{88336D9E-4C18-4749-B341-26F9F1B1BE36}" srcOrd="0" destOrd="0" parTransId="{09DD277A-AA0F-4668-9046-4CAC7F325814}" sibTransId="{520750B1-963F-4BB7-BDF4-88E57307F7FC}"/>
    <dgm:cxn modelId="{671D2812-D4CF-406E-B1D1-5A2AF87D2EEA}" type="presParOf" srcId="{DD6D0D29-B924-4E2E-AB54-C63BD6E2EF80}" destId="{CADEC070-AB4A-4F53-935F-A926C63335B0}" srcOrd="0" destOrd="0" presId="urn:microsoft.com/office/officeart/2005/8/layout/hierarchy3"/>
    <dgm:cxn modelId="{B6ECEBDB-0C2A-4F59-B57A-B03B8E0F0835}" type="presParOf" srcId="{CADEC070-AB4A-4F53-935F-A926C63335B0}" destId="{B532FBA9-7444-4888-932B-53D902034C17}" srcOrd="0" destOrd="0" presId="urn:microsoft.com/office/officeart/2005/8/layout/hierarchy3"/>
    <dgm:cxn modelId="{50BDE802-6B8C-4301-A12F-66C1E82D5E27}" type="presParOf" srcId="{B532FBA9-7444-4888-932B-53D902034C17}" destId="{00BEA20D-F2BF-44F7-8DF8-CD05147B021D}" srcOrd="0" destOrd="0" presId="urn:microsoft.com/office/officeart/2005/8/layout/hierarchy3"/>
    <dgm:cxn modelId="{8D052A49-339B-459D-AE0B-DB6B3F55D2A0}" type="presParOf" srcId="{B532FBA9-7444-4888-932B-53D902034C17}" destId="{7FB49969-D7D8-46B2-847B-5B7FF4A8F3B2}" srcOrd="1" destOrd="0" presId="urn:microsoft.com/office/officeart/2005/8/layout/hierarchy3"/>
    <dgm:cxn modelId="{3A64580D-2BA1-408B-99AE-173743F0753A}" type="presParOf" srcId="{CADEC070-AB4A-4F53-935F-A926C63335B0}" destId="{6EE670CF-F7CA-4DE0-819F-57150229C8F4}" srcOrd="1" destOrd="0" presId="urn:microsoft.com/office/officeart/2005/8/layout/hierarchy3"/>
    <dgm:cxn modelId="{AFD31CC6-84E2-459D-AEB9-C1BFA80A2442}" type="presParOf" srcId="{6EE670CF-F7CA-4DE0-819F-57150229C8F4}" destId="{AB85F5C1-D7AD-4B56-8112-3361CE2B96D0}" srcOrd="0" destOrd="0" presId="urn:microsoft.com/office/officeart/2005/8/layout/hierarchy3"/>
    <dgm:cxn modelId="{F0352AE1-79F2-47F8-B41D-09B1EFD2B021}" type="presParOf" srcId="{6EE670CF-F7CA-4DE0-819F-57150229C8F4}" destId="{665B5255-E20F-41DB-95B4-1B8C7F250149}" srcOrd="1" destOrd="0" presId="urn:microsoft.com/office/officeart/2005/8/layout/hierarchy3"/>
    <dgm:cxn modelId="{767A276E-D65C-48E0-A167-98D577B5CE24}" type="presParOf" srcId="{6EE670CF-F7CA-4DE0-819F-57150229C8F4}" destId="{92D43A6A-54A1-4506-AAB9-95C05B21DEE0}" srcOrd="2" destOrd="0" presId="urn:microsoft.com/office/officeart/2005/8/layout/hierarchy3"/>
    <dgm:cxn modelId="{2DBA48B6-70A5-4C09-8DC7-DB2FF920F0FD}" type="presParOf" srcId="{6EE670CF-F7CA-4DE0-819F-57150229C8F4}" destId="{CF069DDA-0BC0-45C9-AA41-7B14EEDF6CBE}" srcOrd="3" destOrd="0" presId="urn:microsoft.com/office/officeart/2005/8/layout/hierarchy3"/>
    <dgm:cxn modelId="{F28AA1AA-B4FE-4BE6-829B-4CD926864F09}" type="presParOf" srcId="{DD6D0D29-B924-4E2E-AB54-C63BD6E2EF80}" destId="{A2F20F22-C9DB-425B-A803-B8BB1B39A90C}" srcOrd="1" destOrd="0" presId="urn:microsoft.com/office/officeart/2005/8/layout/hierarchy3"/>
    <dgm:cxn modelId="{FD142B4E-9806-4A33-AD7D-BD6F5A4FDC01}" type="presParOf" srcId="{A2F20F22-C9DB-425B-A803-B8BB1B39A90C}" destId="{EB5A407E-DBE4-4D9C-BC47-15463D75B51D}" srcOrd="0" destOrd="0" presId="urn:microsoft.com/office/officeart/2005/8/layout/hierarchy3"/>
    <dgm:cxn modelId="{24B81C37-4269-4244-969B-87B93BDF08B7}" type="presParOf" srcId="{EB5A407E-DBE4-4D9C-BC47-15463D75B51D}" destId="{3A400AAF-49CD-4FBD-8A82-455558EE8F65}" srcOrd="0" destOrd="0" presId="urn:microsoft.com/office/officeart/2005/8/layout/hierarchy3"/>
    <dgm:cxn modelId="{4A014170-A9F5-43B8-BC61-C610E5FEC1E8}" type="presParOf" srcId="{EB5A407E-DBE4-4D9C-BC47-15463D75B51D}" destId="{AB1FBCB6-D590-4D05-A5A7-31A2D5C9D49E}" srcOrd="1" destOrd="0" presId="urn:microsoft.com/office/officeart/2005/8/layout/hierarchy3"/>
    <dgm:cxn modelId="{0090DD99-72F8-4424-B11E-149D013427BB}" type="presParOf" srcId="{A2F20F22-C9DB-425B-A803-B8BB1B39A90C}" destId="{8CA10C32-BC04-4887-946C-94C2D4921433}" srcOrd="1" destOrd="0" presId="urn:microsoft.com/office/officeart/2005/8/layout/hierarchy3"/>
    <dgm:cxn modelId="{91164D8F-F274-4880-88AC-95A9074648BC}" type="presParOf" srcId="{8CA10C32-BC04-4887-946C-94C2D4921433}" destId="{497D862D-662D-4EC8-BF48-98EE39339839}" srcOrd="0" destOrd="0" presId="urn:microsoft.com/office/officeart/2005/8/layout/hierarchy3"/>
    <dgm:cxn modelId="{6A65ABFB-33F2-4589-9031-A9E22A8A62F4}" type="presParOf" srcId="{8CA10C32-BC04-4887-946C-94C2D4921433}" destId="{04C1A2C9-C616-4FD3-A2B2-0BE764D8A2D9}" srcOrd="1" destOrd="0" presId="urn:microsoft.com/office/officeart/2005/8/layout/hierarchy3"/>
    <dgm:cxn modelId="{B79CC247-AA10-4DCD-A20A-A5C3F315B87B}" type="presParOf" srcId="{8CA10C32-BC04-4887-946C-94C2D4921433}" destId="{52DCFAF4-5731-493D-8F1A-E5FA933F2FF3}" srcOrd="2" destOrd="0" presId="urn:microsoft.com/office/officeart/2005/8/layout/hierarchy3"/>
    <dgm:cxn modelId="{82380C62-324B-4529-8CA9-A98F73FC8359}" type="presParOf" srcId="{8CA10C32-BC04-4887-946C-94C2D4921433}" destId="{F475EAF5-9C4D-41DD-9BC3-BC8F0C85DC55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7A5C7127-F0B5-4EB0-A4DC-BCEA1CA6E536}" type="doc">
      <dgm:prSet loTypeId="urn:microsoft.com/office/officeart/2005/8/layout/radial6" loCatId="cycle" qsTypeId="urn:microsoft.com/office/officeart/2005/8/quickstyle/simple1" qsCatId="simple" csTypeId="urn:microsoft.com/office/officeart/2005/8/colors/accent4_2" csCatId="accent4" phldr="1"/>
      <dgm:spPr/>
      <dgm:t>
        <a:bodyPr/>
        <a:lstStyle/>
        <a:p>
          <a:endParaRPr lang="ru-RU"/>
        </a:p>
      </dgm:t>
    </dgm:pt>
    <dgm:pt modelId="{C8F35379-F33A-4CCC-9E5A-C9EB3FF8AB28}">
      <dgm:prSet phldrT="[Текст]" custT="1"/>
      <dgm:spPr>
        <a:solidFill>
          <a:srgbClr val="6600FF"/>
        </a:solidFill>
      </dgm:spPr>
      <dgm:t>
        <a:bodyPr/>
        <a:lstStyle/>
        <a:p>
          <a:r>
            <a:rPr lang="ru-RU" sz="1500" dirty="0" smtClean="0"/>
            <a:t>виды спорта на базе учреждений </a:t>
          </a:r>
          <a:endParaRPr lang="ru-RU" sz="1500" dirty="0"/>
        </a:p>
      </dgm:t>
    </dgm:pt>
    <dgm:pt modelId="{8EC41838-40BC-48F8-924E-CEDEAEF1733B}" type="parTrans" cxnId="{99CE84FE-39F9-4400-A307-6FCA0E51B9F2}">
      <dgm:prSet/>
      <dgm:spPr/>
      <dgm:t>
        <a:bodyPr/>
        <a:lstStyle/>
        <a:p>
          <a:endParaRPr lang="ru-RU" sz="1500"/>
        </a:p>
      </dgm:t>
    </dgm:pt>
    <dgm:pt modelId="{1014E783-A68C-4642-940E-3534DA1C2C21}" type="sibTrans" cxnId="{99CE84FE-39F9-4400-A307-6FCA0E51B9F2}">
      <dgm:prSet/>
      <dgm:spPr/>
      <dgm:t>
        <a:bodyPr/>
        <a:lstStyle/>
        <a:p>
          <a:endParaRPr lang="ru-RU" sz="1500"/>
        </a:p>
      </dgm:t>
    </dgm:pt>
    <dgm:pt modelId="{CADC5CA6-EE57-4BFA-96E1-886EE2388EC2}">
      <dgm:prSet phldrT="[Текст]" custT="1"/>
      <dgm:spPr>
        <a:solidFill>
          <a:srgbClr val="6600FF">
            <a:alpha val="70000"/>
          </a:srgbClr>
        </a:solidFill>
      </dgm:spPr>
      <dgm:t>
        <a:bodyPr/>
        <a:lstStyle/>
        <a:p>
          <a:r>
            <a:rPr lang="ru-RU" sz="1500" i="1" dirty="0" smtClean="0"/>
            <a:t>циклические</a:t>
          </a:r>
          <a:endParaRPr lang="ru-RU" sz="1500" dirty="0"/>
        </a:p>
      </dgm:t>
    </dgm:pt>
    <dgm:pt modelId="{5EF62AC9-408F-4EC9-874B-C9023AF09C2E}" type="parTrans" cxnId="{F166ED73-C6FB-4D6A-BD6B-E7A9677FEEFE}">
      <dgm:prSet/>
      <dgm:spPr/>
      <dgm:t>
        <a:bodyPr/>
        <a:lstStyle/>
        <a:p>
          <a:endParaRPr lang="ru-RU" sz="1500"/>
        </a:p>
      </dgm:t>
    </dgm:pt>
    <dgm:pt modelId="{79BC99DB-652B-431A-9165-5915DD450165}" type="sibTrans" cxnId="{F166ED73-C6FB-4D6A-BD6B-E7A9677FEEFE}">
      <dgm:prSet/>
      <dgm:spPr/>
      <dgm:t>
        <a:bodyPr/>
        <a:lstStyle/>
        <a:p>
          <a:endParaRPr lang="ru-RU" sz="1500"/>
        </a:p>
      </dgm:t>
    </dgm:pt>
    <dgm:pt modelId="{B1180F40-635C-47B8-9CB8-24C140E60E81}">
      <dgm:prSet phldrT="[Текст]" custT="1"/>
      <dgm:spPr>
        <a:solidFill>
          <a:srgbClr val="6600FF">
            <a:alpha val="70000"/>
          </a:srgbClr>
        </a:solidFill>
      </dgm:spPr>
      <dgm:t>
        <a:bodyPr/>
        <a:lstStyle/>
        <a:p>
          <a:r>
            <a:rPr lang="ru-RU" sz="1500" i="1" dirty="0" smtClean="0"/>
            <a:t>скоростно-силовые</a:t>
          </a:r>
          <a:endParaRPr lang="ru-RU" sz="1500" dirty="0"/>
        </a:p>
      </dgm:t>
    </dgm:pt>
    <dgm:pt modelId="{B7114137-B899-413C-9BCA-AF5EDD04D119}" type="parTrans" cxnId="{08A24904-A984-44F3-9BC0-6D325FB581EE}">
      <dgm:prSet/>
      <dgm:spPr/>
      <dgm:t>
        <a:bodyPr/>
        <a:lstStyle/>
        <a:p>
          <a:endParaRPr lang="ru-RU" sz="1500"/>
        </a:p>
      </dgm:t>
    </dgm:pt>
    <dgm:pt modelId="{E3BAE9F9-7C7E-4FF6-9442-411B6FA4C381}" type="sibTrans" cxnId="{08A24904-A984-44F3-9BC0-6D325FB581EE}">
      <dgm:prSet/>
      <dgm:spPr/>
      <dgm:t>
        <a:bodyPr/>
        <a:lstStyle/>
        <a:p>
          <a:endParaRPr lang="ru-RU" sz="1500"/>
        </a:p>
      </dgm:t>
    </dgm:pt>
    <dgm:pt modelId="{AFBE9F0E-C1E2-4CE0-9011-1FFAD071F77E}">
      <dgm:prSet phldrT="[Текст]" custT="1"/>
      <dgm:spPr>
        <a:solidFill>
          <a:srgbClr val="6600FF">
            <a:alpha val="70000"/>
          </a:srgbClr>
        </a:solidFill>
      </dgm:spPr>
      <dgm:t>
        <a:bodyPr/>
        <a:lstStyle/>
        <a:p>
          <a:r>
            <a:rPr lang="ru-RU" sz="1500" i="1" dirty="0" smtClean="0"/>
            <a:t>сложнокоординационные</a:t>
          </a:r>
          <a:endParaRPr lang="ru-RU" sz="1500" dirty="0"/>
        </a:p>
      </dgm:t>
    </dgm:pt>
    <dgm:pt modelId="{304FC0EC-782B-486B-B6DA-636778A7C5B8}" type="parTrans" cxnId="{8BE4C6F5-1A3B-49F5-9583-6ADF17BB5E73}">
      <dgm:prSet/>
      <dgm:spPr/>
      <dgm:t>
        <a:bodyPr/>
        <a:lstStyle/>
        <a:p>
          <a:endParaRPr lang="ru-RU" sz="1500"/>
        </a:p>
      </dgm:t>
    </dgm:pt>
    <dgm:pt modelId="{2398BD41-D105-4BA7-AD5B-BD1265149017}" type="sibTrans" cxnId="{8BE4C6F5-1A3B-49F5-9583-6ADF17BB5E73}">
      <dgm:prSet/>
      <dgm:spPr/>
      <dgm:t>
        <a:bodyPr/>
        <a:lstStyle/>
        <a:p>
          <a:endParaRPr lang="ru-RU" sz="1500"/>
        </a:p>
      </dgm:t>
    </dgm:pt>
    <dgm:pt modelId="{6EE53140-7DC5-4148-BF04-BC6D737DCED5}">
      <dgm:prSet phldrT="[Текст]" custT="1"/>
      <dgm:spPr>
        <a:solidFill>
          <a:srgbClr val="6600FF">
            <a:alpha val="70000"/>
          </a:srgbClr>
        </a:solidFill>
      </dgm:spPr>
      <dgm:t>
        <a:bodyPr/>
        <a:lstStyle/>
        <a:p>
          <a:r>
            <a:rPr lang="ru-RU" sz="1500" i="1" dirty="0" smtClean="0"/>
            <a:t>единоборства</a:t>
          </a:r>
          <a:endParaRPr lang="ru-RU" sz="1500" dirty="0"/>
        </a:p>
      </dgm:t>
    </dgm:pt>
    <dgm:pt modelId="{788C03E3-98B5-4A1E-9660-F9DA4992FB81}" type="parTrans" cxnId="{72C2BF2F-8590-47D3-AB72-F5F6E5D58C53}">
      <dgm:prSet/>
      <dgm:spPr/>
      <dgm:t>
        <a:bodyPr/>
        <a:lstStyle/>
        <a:p>
          <a:endParaRPr lang="ru-RU" sz="1500"/>
        </a:p>
      </dgm:t>
    </dgm:pt>
    <dgm:pt modelId="{606C1D0C-74C0-43E3-ACC3-DA4CCC7D3915}" type="sibTrans" cxnId="{72C2BF2F-8590-47D3-AB72-F5F6E5D58C53}">
      <dgm:prSet/>
      <dgm:spPr>
        <a:solidFill>
          <a:schemeClr val="bg1">
            <a:lumMod val="85000"/>
          </a:schemeClr>
        </a:solidFill>
      </dgm:spPr>
      <dgm:t>
        <a:bodyPr/>
        <a:lstStyle/>
        <a:p>
          <a:endParaRPr lang="ru-RU" sz="1500"/>
        </a:p>
      </dgm:t>
    </dgm:pt>
    <dgm:pt modelId="{CC2F4CE6-4DF4-433B-978C-AF93D4B266D8}">
      <dgm:prSet phldrT="[Текст]" custT="1"/>
      <dgm:spPr>
        <a:solidFill>
          <a:srgbClr val="6600FF">
            <a:alpha val="70000"/>
          </a:srgbClr>
        </a:solidFill>
      </dgm:spPr>
      <dgm:t>
        <a:bodyPr/>
        <a:lstStyle/>
        <a:p>
          <a:r>
            <a:rPr lang="ru-RU" sz="1500" i="1" dirty="0" smtClean="0"/>
            <a:t>спортивные игры</a:t>
          </a:r>
          <a:endParaRPr lang="ru-RU" sz="1500" dirty="0"/>
        </a:p>
      </dgm:t>
    </dgm:pt>
    <dgm:pt modelId="{8E5044BF-FD6E-4535-9C2D-A37536C8AD84}" type="parTrans" cxnId="{1DB06AD6-649B-4873-BD89-BBCA00989D69}">
      <dgm:prSet/>
      <dgm:spPr/>
      <dgm:t>
        <a:bodyPr/>
        <a:lstStyle/>
        <a:p>
          <a:endParaRPr lang="ru-RU" sz="1500"/>
        </a:p>
      </dgm:t>
    </dgm:pt>
    <dgm:pt modelId="{05FF6AC4-9E48-4A9B-8B65-479C19175651}" type="sibTrans" cxnId="{1DB06AD6-649B-4873-BD89-BBCA00989D69}">
      <dgm:prSet/>
      <dgm:spPr/>
      <dgm:t>
        <a:bodyPr/>
        <a:lstStyle/>
        <a:p>
          <a:endParaRPr lang="ru-RU" sz="1500"/>
        </a:p>
      </dgm:t>
    </dgm:pt>
    <dgm:pt modelId="{BB2321D5-7969-4191-9DF1-0060AEAC8DCD}" type="pres">
      <dgm:prSet presAssocID="{7A5C7127-F0B5-4EB0-A4DC-BCEA1CA6E536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1491C21-E3D2-4193-AED1-51D3C92005F4}" type="pres">
      <dgm:prSet presAssocID="{C8F35379-F33A-4CCC-9E5A-C9EB3FF8AB28}" presName="centerShape" presStyleLbl="node0" presStyleIdx="0" presStyleCnt="1"/>
      <dgm:spPr/>
      <dgm:t>
        <a:bodyPr/>
        <a:lstStyle/>
        <a:p>
          <a:endParaRPr lang="ru-RU"/>
        </a:p>
      </dgm:t>
    </dgm:pt>
    <dgm:pt modelId="{82C30988-CB41-4CFE-8FF5-8EB4D9B8A4D9}" type="pres">
      <dgm:prSet presAssocID="{CADC5CA6-EE57-4BFA-96E1-886EE2388EC2}" presName="node" presStyleLbl="node1" presStyleIdx="0" presStyleCnt="5" custScaleX="134703" custRadScaleRad="82913" custRadScaleInc="-4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944DACE-1664-4BB2-8C93-E62F36C5C129}" type="pres">
      <dgm:prSet presAssocID="{CADC5CA6-EE57-4BFA-96E1-886EE2388EC2}" presName="dummy" presStyleCnt="0"/>
      <dgm:spPr/>
    </dgm:pt>
    <dgm:pt modelId="{9CD774F1-36B5-4A22-BB58-5597AF3FEDBC}" type="pres">
      <dgm:prSet presAssocID="{79BC99DB-652B-431A-9165-5915DD450165}" presName="sibTrans" presStyleLbl="sibTrans2D1" presStyleIdx="0" presStyleCnt="5"/>
      <dgm:spPr/>
      <dgm:t>
        <a:bodyPr/>
        <a:lstStyle/>
        <a:p>
          <a:endParaRPr lang="ru-RU"/>
        </a:p>
      </dgm:t>
    </dgm:pt>
    <dgm:pt modelId="{C843E74D-B4F9-43AB-9DDA-27AF06A5BF94}" type="pres">
      <dgm:prSet presAssocID="{B1180F40-635C-47B8-9CB8-24C140E60E81}" presName="node" presStyleLbl="node1" presStyleIdx="1" presStyleCnt="5" custScaleX="148772" custRadScaleRad="94082" custRadScaleInc="658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56C2FF5-70FF-4A03-BA48-EB4625309D5C}" type="pres">
      <dgm:prSet presAssocID="{B1180F40-635C-47B8-9CB8-24C140E60E81}" presName="dummy" presStyleCnt="0"/>
      <dgm:spPr/>
    </dgm:pt>
    <dgm:pt modelId="{D0961539-C91D-4D0F-BE08-915F1A4C426D}" type="pres">
      <dgm:prSet presAssocID="{E3BAE9F9-7C7E-4FF6-9442-411B6FA4C381}" presName="sibTrans" presStyleLbl="sibTrans2D1" presStyleIdx="1" presStyleCnt="5"/>
      <dgm:spPr/>
      <dgm:t>
        <a:bodyPr/>
        <a:lstStyle/>
        <a:p>
          <a:endParaRPr lang="ru-RU"/>
        </a:p>
      </dgm:t>
    </dgm:pt>
    <dgm:pt modelId="{60FE4117-1365-4FD1-9F01-C5D20CB5FB20}" type="pres">
      <dgm:prSet presAssocID="{AFBE9F0E-C1E2-4CE0-9011-1FFAD071F77E}" presName="node" presStyleLbl="node1" presStyleIdx="2" presStyleCnt="5" custScaleX="146895" custRadScaleRad="91159" custRadScaleInc="-5247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BAAD4FE-8EDD-49DB-8FED-C7B35F30530D}" type="pres">
      <dgm:prSet presAssocID="{AFBE9F0E-C1E2-4CE0-9011-1FFAD071F77E}" presName="dummy" presStyleCnt="0"/>
      <dgm:spPr/>
    </dgm:pt>
    <dgm:pt modelId="{691A25E0-9760-4872-BF38-807B85EBC9FB}" type="pres">
      <dgm:prSet presAssocID="{2398BD41-D105-4BA7-AD5B-BD1265149017}" presName="sibTrans" presStyleLbl="sibTrans2D1" presStyleIdx="2" presStyleCnt="5"/>
      <dgm:spPr/>
      <dgm:t>
        <a:bodyPr/>
        <a:lstStyle/>
        <a:p>
          <a:endParaRPr lang="ru-RU"/>
        </a:p>
      </dgm:t>
    </dgm:pt>
    <dgm:pt modelId="{A27AA6AD-8526-4E21-8CF2-163A51D8C810}" type="pres">
      <dgm:prSet presAssocID="{6EE53140-7DC5-4148-BF04-BC6D737DCED5}" presName="node" presStyleLbl="node1" presStyleIdx="3" presStyleCnt="5" custScaleX="157943" custRadScaleRad="89644" custRadScaleInc="277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4D84DEF-E4EA-4E74-96F1-B4F7BBF35A4E}" type="pres">
      <dgm:prSet presAssocID="{6EE53140-7DC5-4148-BF04-BC6D737DCED5}" presName="dummy" presStyleCnt="0"/>
      <dgm:spPr/>
    </dgm:pt>
    <dgm:pt modelId="{CC399F37-6571-42E7-B5C0-A9C14A5A1BB3}" type="pres">
      <dgm:prSet presAssocID="{606C1D0C-74C0-43E3-ACC3-DA4CCC7D3915}" presName="sibTrans" presStyleLbl="sibTrans2D1" presStyleIdx="3" presStyleCnt="5"/>
      <dgm:spPr/>
      <dgm:t>
        <a:bodyPr/>
        <a:lstStyle/>
        <a:p>
          <a:endParaRPr lang="ru-RU"/>
        </a:p>
      </dgm:t>
    </dgm:pt>
    <dgm:pt modelId="{D8C08889-C84B-40D9-96F1-7CFB225D2131}" type="pres">
      <dgm:prSet presAssocID="{CC2F4CE6-4DF4-433B-978C-AF93D4B266D8}" presName="node" presStyleLbl="node1" presStyleIdx="4" presStyleCnt="5" custScaleX="137821" custRadScaleRad="92216" custRadScaleInc="-516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7E9EC8D-DF00-43CC-BD85-586B60CC8436}" type="pres">
      <dgm:prSet presAssocID="{CC2F4CE6-4DF4-433B-978C-AF93D4B266D8}" presName="dummy" presStyleCnt="0"/>
      <dgm:spPr/>
    </dgm:pt>
    <dgm:pt modelId="{5781DBFA-C7C5-4E59-9953-CF9F81894616}" type="pres">
      <dgm:prSet presAssocID="{05FF6AC4-9E48-4A9B-8B65-479C19175651}" presName="sibTrans" presStyleLbl="sibTrans2D1" presStyleIdx="4" presStyleCnt="5"/>
      <dgm:spPr/>
      <dgm:t>
        <a:bodyPr/>
        <a:lstStyle/>
        <a:p>
          <a:endParaRPr lang="ru-RU"/>
        </a:p>
      </dgm:t>
    </dgm:pt>
  </dgm:ptLst>
  <dgm:cxnLst>
    <dgm:cxn modelId="{9E5E53F9-A40E-460F-B2DE-6DD3840B638C}" type="presOf" srcId="{E3BAE9F9-7C7E-4FF6-9442-411B6FA4C381}" destId="{D0961539-C91D-4D0F-BE08-915F1A4C426D}" srcOrd="0" destOrd="0" presId="urn:microsoft.com/office/officeart/2005/8/layout/radial6"/>
    <dgm:cxn modelId="{1DB06AD6-649B-4873-BD89-BBCA00989D69}" srcId="{C8F35379-F33A-4CCC-9E5A-C9EB3FF8AB28}" destId="{CC2F4CE6-4DF4-433B-978C-AF93D4B266D8}" srcOrd="4" destOrd="0" parTransId="{8E5044BF-FD6E-4535-9C2D-A37536C8AD84}" sibTransId="{05FF6AC4-9E48-4A9B-8B65-479C19175651}"/>
    <dgm:cxn modelId="{48497846-DF2C-427B-BBAD-7DECFA5BF71E}" type="presOf" srcId="{6EE53140-7DC5-4148-BF04-BC6D737DCED5}" destId="{A27AA6AD-8526-4E21-8CF2-163A51D8C810}" srcOrd="0" destOrd="0" presId="urn:microsoft.com/office/officeart/2005/8/layout/radial6"/>
    <dgm:cxn modelId="{3A1011E8-6E59-4160-9EB2-86B5165BC81F}" type="presOf" srcId="{606C1D0C-74C0-43E3-ACC3-DA4CCC7D3915}" destId="{CC399F37-6571-42E7-B5C0-A9C14A5A1BB3}" srcOrd="0" destOrd="0" presId="urn:microsoft.com/office/officeart/2005/8/layout/radial6"/>
    <dgm:cxn modelId="{08A24904-A984-44F3-9BC0-6D325FB581EE}" srcId="{C8F35379-F33A-4CCC-9E5A-C9EB3FF8AB28}" destId="{B1180F40-635C-47B8-9CB8-24C140E60E81}" srcOrd="1" destOrd="0" parTransId="{B7114137-B899-413C-9BCA-AF5EDD04D119}" sibTransId="{E3BAE9F9-7C7E-4FF6-9442-411B6FA4C381}"/>
    <dgm:cxn modelId="{E4BFE89A-FA46-4642-80D7-229A1E1C1436}" type="presOf" srcId="{B1180F40-635C-47B8-9CB8-24C140E60E81}" destId="{C843E74D-B4F9-43AB-9DDA-27AF06A5BF94}" srcOrd="0" destOrd="0" presId="urn:microsoft.com/office/officeart/2005/8/layout/radial6"/>
    <dgm:cxn modelId="{284DD962-18C3-48B1-8DF8-4C04B55FEB64}" type="presOf" srcId="{CADC5CA6-EE57-4BFA-96E1-886EE2388EC2}" destId="{82C30988-CB41-4CFE-8FF5-8EB4D9B8A4D9}" srcOrd="0" destOrd="0" presId="urn:microsoft.com/office/officeart/2005/8/layout/radial6"/>
    <dgm:cxn modelId="{8BE4C6F5-1A3B-49F5-9583-6ADF17BB5E73}" srcId="{C8F35379-F33A-4CCC-9E5A-C9EB3FF8AB28}" destId="{AFBE9F0E-C1E2-4CE0-9011-1FFAD071F77E}" srcOrd="2" destOrd="0" parTransId="{304FC0EC-782B-486B-B6DA-636778A7C5B8}" sibTransId="{2398BD41-D105-4BA7-AD5B-BD1265149017}"/>
    <dgm:cxn modelId="{80B2137D-39A9-47ED-962E-70D2B3F26425}" type="presOf" srcId="{2398BD41-D105-4BA7-AD5B-BD1265149017}" destId="{691A25E0-9760-4872-BF38-807B85EBC9FB}" srcOrd="0" destOrd="0" presId="urn:microsoft.com/office/officeart/2005/8/layout/radial6"/>
    <dgm:cxn modelId="{46F04476-7117-4FD7-944E-D2B2AF8BF884}" type="presOf" srcId="{AFBE9F0E-C1E2-4CE0-9011-1FFAD071F77E}" destId="{60FE4117-1365-4FD1-9F01-C5D20CB5FB20}" srcOrd="0" destOrd="0" presId="urn:microsoft.com/office/officeart/2005/8/layout/radial6"/>
    <dgm:cxn modelId="{8C79A580-F3C1-40F8-B294-03D5922FE263}" type="presOf" srcId="{CC2F4CE6-4DF4-433B-978C-AF93D4B266D8}" destId="{D8C08889-C84B-40D9-96F1-7CFB225D2131}" srcOrd="0" destOrd="0" presId="urn:microsoft.com/office/officeart/2005/8/layout/radial6"/>
    <dgm:cxn modelId="{D27E0CF6-4383-4C7E-BEAE-3EE16944367E}" type="presOf" srcId="{7A5C7127-F0B5-4EB0-A4DC-BCEA1CA6E536}" destId="{BB2321D5-7969-4191-9DF1-0060AEAC8DCD}" srcOrd="0" destOrd="0" presId="urn:microsoft.com/office/officeart/2005/8/layout/radial6"/>
    <dgm:cxn modelId="{0CCFD05B-E1BB-430B-BF2B-C624E5F9CBF2}" type="presOf" srcId="{79BC99DB-652B-431A-9165-5915DD450165}" destId="{9CD774F1-36B5-4A22-BB58-5597AF3FEDBC}" srcOrd="0" destOrd="0" presId="urn:microsoft.com/office/officeart/2005/8/layout/radial6"/>
    <dgm:cxn modelId="{99CE84FE-39F9-4400-A307-6FCA0E51B9F2}" srcId="{7A5C7127-F0B5-4EB0-A4DC-BCEA1CA6E536}" destId="{C8F35379-F33A-4CCC-9E5A-C9EB3FF8AB28}" srcOrd="0" destOrd="0" parTransId="{8EC41838-40BC-48F8-924E-CEDEAEF1733B}" sibTransId="{1014E783-A68C-4642-940E-3534DA1C2C21}"/>
    <dgm:cxn modelId="{5D163306-C282-4D1D-9A49-EA53D99B57AE}" type="presOf" srcId="{C8F35379-F33A-4CCC-9E5A-C9EB3FF8AB28}" destId="{21491C21-E3D2-4193-AED1-51D3C92005F4}" srcOrd="0" destOrd="0" presId="urn:microsoft.com/office/officeart/2005/8/layout/radial6"/>
    <dgm:cxn modelId="{17A50C07-49D7-4F77-92AB-6DEE93EACA63}" type="presOf" srcId="{05FF6AC4-9E48-4A9B-8B65-479C19175651}" destId="{5781DBFA-C7C5-4E59-9953-CF9F81894616}" srcOrd="0" destOrd="0" presId="urn:microsoft.com/office/officeart/2005/8/layout/radial6"/>
    <dgm:cxn modelId="{72C2BF2F-8590-47D3-AB72-F5F6E5D58C53}" srcId="{C8F35379-F33A-4CCC-9E5A-C9EB3FF8AB28}" destId="{6EE53140-7DC5-4148-BF04-BC6D737DCED5}" srcOrd="3" destOrd="0" parTransId="{788C03E3-98B5-4A1E-9660-F9DA4992FB81}" sibTransId="{606C1D0C-74C0-43E3-ACC3-DA4CCC7D3915}"/>
    <dgm:cxn modelId="{F166ED73-C6FB-4D6A-BD6B-E7A9677FEEFE}" srcId="{C8F35379-F33A-4CCC-9E5A-C9EB3FF8AB28}" destId="{CADC5CA6-EE57-4BFA-96E1-886EE2388EC2}" srcOrd="0" destOrd="0" parTransId="{5EF62AC9-408F-4EC9-874B-C9023AF09C2E}" sibTransId="{79BC99DB-652B-431A-9165-5915DD450165}"/>
    <dgm:cxn modelId="{C61AA032-A940-4745-824C-42B3F5BFD720}" type="presParOf" srcId="{BB2321D5-7969-4191-9DF1-0060AEAC8DCD}" destId="{21491C21-E3D2-4193-AED1-51D3C92005F4}" srcOrd="0" destOrd="0" presId="urn:microsoft.com/office/officeart/2005/8/layout/radial6"/>
    <dgm:cxn modelId="{8F182730-610D-47AB-BD09-C83EA15C0D59}" type="presParOf" srcId="{BB2321D5-7969-4191-9DF1-0060AEAC8DCD}" destId="{82C30988-CB41-4CFE-8FF5-8EB4D9B8A4D9}" srcOrd="1" destOrd="0" presId="urn:microsoft.com/office/officeart/2005/8/layout/radial6"/>
    <dgm:cxn modelId="{6E59D350-1BE6-4C3A-B267-9EECEA0B30BB}" type="presParOf" srcId="{BB2321D5-7969-4191-9DF1-0060AEAC8DCD}" destId="{A944DACE-1664-4BB2-8C93-E62F36C5C129}" srcOrd="2" destOrd="0" presId="urn:microsoft.com/office/officeart/2005/8/layout/radial6"/>
    <dgm:cxn modelId="{2EE4A75E-9521-4D87-A28B-11C17B3E064B}" type="presParOf" srcId="{BB2321D5-7969-4191-9DF1-0060AEAC8DCD}" destId="{9CD774F1-36B5-4A22-BB58-5597AF3FEDBC}" srcOrd="3" destOrd="0" presId="urn:microsoft.com/office/officeart/2005/8/layout/radial6"/>
    <dgm:cxn modelId="{DD61F698-FBEC-43D5-8A44-8ED0246FB600}" type="presParOf" srcId="{BB2321D5-7969-4191-9DF1-0060AEAC8DCD}" destId="{C843E74D-B4F9-43AB-9DDA-27AF06A5BF94}" srcOrd="4" destOrd="0" presId="urn:microsoft.com/office/officeart/2005/8/layout/radial6"/>
    <dgm:cxn modelId="{D4F0E9BC-1887-41B1-9284-89C15FCFD833}" type="presParOf" srcId="{BB2321D5-7969-4191-9DF1-0060AEAC8DCD}" destId="{156C2FF5-70FF-4A03-BA48-EB4625309D5C}" srcOrd="5" destOrd="0" presId="urn:microsoft.com/office/officeart/2005/8/layout/radial6"/>
    <dgm:cxn modelId="{634E93EB-B37B-46B0-B7E1-3A33AD25F1E7}" type="presParOf" srcId="{BB2321D5-7969-4191-9DF1-0060AEAC8DCD}" destId="{D0961539-C91D-4D0F-BE08-915F1A4C426D}" srcOrd="6" destOrd="0" presId="urn:microsoft.com/office/officeart/2005/8/layout/radial6"/>
    <dgm:cxn modelId="{68DE1499-B4C3-402F-85D9-E66F485EF4A5}" type="presParOf" srcId="{BB2321D5-7969-4191-9DF1-0060AEAC8DCD}" destId="{60FE4117-1365-4FD1-9F01-C5D20CB5FB20}" srcOrd="7" destOrd="0" presId="urn:microsoft.com/office/officeart/2005/8/layout/radial6"/>
    <dgm:cxn modelId="{F934CD50-6B59-453D-945C-E9092EE22607}" type="presParOf" srcId="{BB2321D5-7969-4191-9DF1-0060AEAC8DCD}" destId="{DBAAD4FE-8EDD-49DB-8FED-C7B35F30530D}" srcOrd="8" destOrd="0" presId="urn:microsoft.com/office/officeart/2005/8/layout/radial6"/>
    <dgm:cxn modelId="{9A1B5004-E2F1-4CCA-B656-37E8DE646889}" type="presParOf" srcId="{BB2321D5-7969-4191-9DF1-0060AEAC8DCD}" destId="{691A25E0-9760-4872-BF38-807B85EBC9FB}" srcOrd="9" destOrd="0" presId="urn:microsoft.com/office/officeart/2005/8/layout/radial6"/>
    <dgm:cxn modelId="{CF951388-630C-455C-BB95-A980059ECD30}" type="presParOf" srcId="{BB2321D5-7969-4191-9DF1-0060AEAC8DCD}" destId="{A27AA6AD-8526-4E21-8CF2-163A51D8C810}" srcOrd="10" destOrd="0" presId="urn:microsoft.com/office/officeart/2005/8/layout/radial6"/>
    <dgm:cxn modelId="{7F714BA6-5226-494F-A638-B26A1F9AB159}" type="presParOf" srcId="{BB2321D5-7969-4191-9DF1-0060AEAC8DCD}" destId="{F4D84DEF-E4EA-4E74-96F1-B4F7BBF35A4E}" srcOrd="11" destOrd="0" presId="urn:microsoft.com/office/officeart/2005/8/layout/radial6"/>
    <dgm:cxn modelId="{1564334C-FD94-4BD9-BECA-59A4BC4250F6}" type="presParOf" srcId="{BB2321D5-7969-4191-9DF1-0060AEAC8DCD}" destId="{CC399F37-6571-42E7-B5C0-A9C14A5A1BB3}" srcOrd="12" destOrd="0" presId="urn:microsoft.com/office/officeart/2005/8/layout/radial6"/>
    <dgm:cxn modelId="{49EA5B84-0FC1-4487-8915-425C0ED6DB43}" type="presParOf" srcId="{BB2321D5-7969-4191-9DF1-0060AEAC8DCD}" destId="{D8C08889-C84B-40D9-96F1-7CFB225D2131}" srcOrd="13" destOrd="0" presId="urn:microsoft.com/office/officeart/2005/8/layout/radial6"/>
    <dgm:cxn modelId="{7EC39F49-5AD1-4AE2-9B8C-06E3AF3C1166}" type="presParOf" srcId="{BB2321D5-7969-4191-9DF1-0060AEAC8DCD}" destId="{E7E9EC8D-DF00-43CC-BD85-586B60CC8436}" srcOrd="14" destOrd="0" presId="urn:microsoft.com/office/officeart/2005/8/layout/radial6"/>
    <dgm:cxn modelId="{385417D9-EDC0-4B6E-A31B-DCD8AB9035CC}" type="presParOf" srcId="{BB2321D5-7969-4191-9DF1-0060AEAC8DCD}" destId="{5781DBFA-C7C5-4E59-9953-CF9F81894616}" srcOrd="15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345BC0-2C9E-42FE-B4B2-D90B08EC7FD0}">
      <dsp:nvSpPr>
        <dsp:cNvPr id="0" name=""/>
        <dsp:cNvSpPr/>
      </dsp:nvSpPr>
      <dsp:spPr>
        <a:xfrm>
          <a:off x="0" y="0"/>
          <a:ext cx="2337963" cy="442311"/>
        </a:xfrm>
        <a:prstGeom prst="roundRect">
          <a:avLst>
            <a:gd name="adj" fmla="val 10000"/>
          </a:avLst>
        </a:prstGeom>
        <a:solidFill>
          <a:srgbClr val="FFFF99">
            <a:alpha val="49804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1" kern="1200" dirty="0" smtClean="0"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  <a:hlinkClick xmlns:r="http://schemas.openxmlformats.org/officeDocument/2006/relationships" r:id="" action="ppaction://hlinksldjump"/>
            </a:rPr>
            <a:t>ДОШКОЛЬНОЕ ОБРАЗОВАНИЕ</a:t>
          </a:r>
          <a:endParaRPr lang="ru-RU" sz="800" b="1" kern="1200" dirty="0"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11823" y="0"/>
        <a:ext cx="1826140" cy="442311"/>
      </dsp:txXfrm>
    </dsp:sp>
    <dsp:sp modelId="{E23454C3-4319-40D2-A9F7-71D13CF7051C}">
      <dsp:nvSpPr>
        <dsp:cNvPr id="0" name=""/>
        <dsp:cNvSpPr/>
      </dsp:nvSpPr>
      <dsp:spPr>
        <a:xfrm>
          <a:off x="44231" y="44231"/>
          <a:ext cx="467592" cy="353849"/>
        </a:xfrm>
        <a:prstGeom prst="hexagon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1000" b="-21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B222027-A891-4860-9EBE-198787CAE1FB}">
      <dsp:nvSpPr>
        <dsp:cNvPr id="0" name=""/>
        <dsp:cNvSpPr/>
      </dsp:nvSpPr>
      <dsp:spPr>
        <a:xfrm>
          <a:off x="0" y="486543"/>
          <a:ext cx="2337963" cy="442311"/>
        </a:xfrm>
        <a:prstGeom prst="roundRect">
          <a:avLst>
            <a:gd name="adj" fmla="val 10000"/>
          </a:avLst>
        </a:prstGeom>
        <a:solidFill>
          <a:srgbClr val="FF9933">
            <a:alpha val="49804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1" kern="1200" dirty="0" smtClean="0"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  <a:hlinkClick xmlns:r="http://schemas.openxmlformats.org/officeDocument/2006/relationships" r:id="" action="ppaction://hlinksldjump"/>
            </a:rPr>
            <a:t>ОБРАЗОВАНИЕ</a:t>
          </a:r>
          <a:endParaRPr lang="ru-RU" sz="800" b="1" kern="1200" dirty="0"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11823" y="486543"/>
        <a:ext cx="1826140" cy="442311"/>
      </dsp:txXfrm>
    </dsp:sp>
    <dsp:sp modelId="{E5DFC863-F60B-4717-A9E1-8299172F95F9}">
      <dsp:nvSpPr>
        <dsp:cNvPr id="0" name=""/>
        <dsp:cNvSpPr/>
      </dsp:nvSpPr>
      <dsp:spPr>
        <a:xfrm>
          <a:off x="44231" y="530774"/>
          <a:ext cx="467592" cy="353849"/>
        </a:xfrm>
        <a:prstGeom prst="hexagon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563CFF2-8D99-46F1-A84E-4C11C1EA3493}">
      <dsp:nvSpPr>
        <dsp:cNvPr id="0" name=""/>
        <dsp:cNvSpPr/>
      </dsp:nvSpPr>
      <dsp:spPr>
        <a:xfrm>
          <a:off x="0" y="973086"/>
          <a:ext cx="2337963" cy="442311"/>
        </a:xfrm>
        <a:prstGeom prst="roundRect">
          <a:avLst>
            <a:gd name="adj" fmla="val 10000"/>
          </a:avLst>
        </a:prstGeom>
        <a:solidFill>
          <a:srgbClr val="FF0000">
            <a:alpha val="5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1" kern="1200" dirty="0" smtClean="0"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  <a:hlinkClick xmlns:r="http://schemas.openxmlformats.org/officeDocument/2006/relationships" r:id="" action="ppaction://hlinksldjump"/>
            </a:rPr>
            <a:t>КУЛЬТУРА</a:t>
          </a:r>
          <a:endParaRPr lang="ru-RU" sz="800" b="1" kern="1200" dirty="0"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11823" y="973086"/>
        <a:ext cx="1826140" cy="442311"/>
      </dsp:txXfrm>
    </dsp:sp>
    <dsp:sp modelId="{7A9F33A2-B93C-4DC9-B609-235FDEBE3767}">
      <dsp:nvSpPr>
        <dsp:cNvPr id="0" name=""/>
        <dsp:cNvSpPr/>
      </dsp:nvSpPr>
      <dsp:spPr>
        <a:xfrm>
          <a:off x="44231" y="1017317"/>
          <a:ext cx="467592" cy="353849"/>
        </a:xfrm>
        <a:prstGeom prst="hexagon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6000" b="-16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B6A0D36-E942-447F-8A29-AD9B103D5F33}">
      <dsp:nvSpPr>
        <dsp:cNvPr id="0" name=""/>
        <dsp:cNvSpPr/>
      </dsp:nvSpPr>
      <dsp:spPr>
        <a:xfrm>
          <a:off x="0" y="1459629"/>
          <a:ext cx="2337963" cy="442311"/>
        </a:xfrm>
        <a:prstGeom prst="roundRect">
          <a:avLst>
            <a:gd name="adj" fmla="val 10000"/>
          </a:avLst>
        </a:prstGeom>
        <a:solidFill>
          <a:srgbClr val="6600FF">
            <a:alpha val="49804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1" kern="1200" dirty="0" smtClean="0"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  <a:hlinkClick xmlns:r="http://schemas.openxmlformats.org/officeDocument/2006/relationships" r:id="" action="ppaction://hlinksldjump"/>
            </a:rPr>
            <a:t>ФИЗИЧЕСКАЯ КУЛЬТУРА И СПОРТ</a:t>
          </a:r>
          <a:endParaRPr lang="ru-RU" sz="800" b="1" kern="1200" dirty="0"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11823" y="1459629"/>
        <a:ext cx="1826140" cy="442311"/>
      </dsp:txXfrm>
    </dsp:sp>
    <dsp:sp modelId="{8A5AA4EB-0751-4A4B-9732-B8894CE35919}">
      <dsp:nvSpPr>
        <dsp:cNvPr id="0" name=""/>
        <dsp:cNvSpPr/>
      </dsp:nvSpPr>
      <dsp:spPr>
        <a:xfrm>
          <a:off x="44231" y="1503860"/>
          <a:ext cx="467592" cy="353849"/>
        </a:xfrm>
        <a:prstGeom prst="hexagon">
          <a:avLst/>
        </a:prstGeom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4000" b="-14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D4570FD-8461-45B3-9389-18A2CE62F7E6}">
      <dsp:nvSpPr>
        <dsp:cNvPr id="0" name=""/>
        <dsp:cNvSpPr/>
      </dsp:nvSpPr>
      <dsp:spPr>
        <a:xfrm>
          <a:off x="0" y="1946172"/>
          <a:ext cx="2337963" cy="442311"/>
        </a:xfrm>
        <a:prstGeom prst="roundRect">
          <a:avLst>
            <a:gd name="adj" fmla="val 10000"/>
          </a:avLst>
        </a:prstGeom>
        <a:solidFill>
          <a:srgbClr val="3366CC">
            <a:alpha val="49804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1" kern="1200" dirty="0" smtClean="0"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  <a:hlinkClick xmlns:r="http://schemas.openxmlformats.org/officeDocument/2006/relationships" r:id="" action="ppaction://hlinksldjump"/>
            </a:rPr>
            <a:t>АРХИТЕКТУРА, ГОРОДСКОЕ СТРОИТЕЛЬСТВО И ЗЕМЛЕПОЛЬЗОВАНИЕ</a:t>
          </a:r>
          <a:endParaRPr lang="ru-RU" sz="800" b="1" kern="1200" dirty="0"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11823" y="1946172"/>
        <a:ext cx="1826140" cy="442311"/>
      </dsp:txXfrm>
    </dsp:sp>
    <dsp:sp modelId="{B90CCC77-A1ED-4CBA-92FF-AD80C8436FA1}">
      <dsp:nvSpPr>
        <dsp:cNvPr id="0" name=""/>
        <dsp:cNvSpPr/>
      </dsp:nvSpPr>
      <dsp:spPr>
        <a:xfrm>
          <a:off x="44231" y="1990403"/>
          <a:ext cx="467592" cy="353849"/>
        </a:xfrm>
        <a:prstGeom prst="hexagon">
          <a:avLst/>
        </a:prstGeom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8000" r="-18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B6A0CD1-49CF-4F08-BB97-74DBD7028C76}">
      <dsp:nvSpPr>
        <dsp:cNvPr id="0" name=""/>
        <dsp:cNvSpPr/>
      </dsp:nvSpPr>
      <dsp:spPr>
        <a:xfrm>
          <a:off x="0" y="2432715"/>
          <a:ext cx="2337963" cy="442311"/>
        </a:xfrm>
        <a:prstGeom prst="roundRect">
          <a:avLst>
            <a:gd name="adj" fmla="val 10000"/>
          </a:avLst>
        </a:prstGeom>
        <a:solidFill>
          <a:srgbClr val="00CCFF">
            <a:alpha val="49804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1" kern="1200" dirty="0" smtClean="0"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  <a:hlinkClick xmlns:r="http://schemas.openxmlformats.org/officeDocument/2006/relationships" r:id="" action="ppaction://hlinksldjump"/>
            </a:rPr>
            <a:t>ЖИЛИЩНАЯ ПОЛИТИКА</a:t>
          </a:r>
          <a:endParaRPr lang="ru-RU" sz="800" b="1" kern="1200" dirty="0"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11823" y="2432715"/>
        <a:ext cx="1826140" cy="442311"/>
      </dsp:txXfrm>
    </dsp:sp>
    <dsp:sp modelId="{5ABE34BB-E75F-4E99-B083-DDFBC922B44C}">
      <dsp:nvSpPr>
        <dsp:cNvPr id="0" name=""/>
        <dsp:cNvSpPr/>
      </dsp:nvSpPr>
      <dsp:spPr>
        <a:xfrm>
          <a:off x="44231" y="2476947"/>
          <a:ext cx="467592" cy="353849"/>
        </a:xfrm>
        <a:prstGeom prst="hexagon">
          <a:avLst/>
        </a:prstGeom>
        <a:blipFill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5000" b="-15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6DD00C9-46E5-4DBB-8A11-88501CDCE081}">
      <dsp:nvSpPr>
        <dsp:cNvPr id="0" name=""/>
        <dsp:cNvSpPr/>
      </dsp:nvSpPr>
      <dsp:spPr>
        <a:xfrm>
          <a:off x="0" y="2919259"/>
          <a:ext cx="2337963" cy="442311"/>
        </a:xfrm>
        <a:prstGeom prst="roundRect">
          <a:avLst>
            <a:gd name="adj" fmla="val 10000"/>
          </a:avLst>
        </a:prstGeom>
        <a:solidFill>
          <a:srgbClr val="009999">
            <a:alpha val="5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1" kern="1200" dirty="0" smtClean="0"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  <a:hlinkClick xmlns:r="http://schemas.openxmlformats.org/officeDocument/2006/relationships" r:id="" action="ppaction://hlinksldjump"/>
            </a:rPr>
            <a:t>ПРЕДПРИНИМАТЕЛЬСТВО</a:t>
          </a:r>
          <a:endParaRPr lang="ru-RU" sz="800" b="1" kern="1200" dirty="0"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11823" y="2919259"/>
        <a:ext cx="1826140" cy="442311"/>
      </dsp:txXfrm>
    </dsp:sp>
    <dsp:sp modelId="{050042C9-E460-4593-B642-821BBFBAF52B}">
      <dsp:nvSpPr>
        <dsp:cNvPr id="0" name=""/>
        <dsp:cNvSpPr/>
      </dsp:nvSpPr>
      <dsp:spPr>
        <a:xfrm>
          <a:off x="44231" y="2963490"/>
          <a:ext cx="467592" cy="353849"/>
        </a:xfrm>
        <a:prstGeom prst="hexagon">
          <a:avLst/>
        </a:prstGeom>
        <a:blipFill>
          <a:blip xmlns:r="http://schemas.openxmlformats.org/officeDocument/2006/relationships"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algn="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491F5AD-8C42-4D2B-89F3-51BFD0AA2BEF}">
      <dsp:nvSpPr>
        <dsp:cNvPr id="0" name=""/>
        <dsp:cNvSpPr/>
      </dsp:nvSpPr>
      <dsp:spPr>
        <a:xfrm>
          <a:off x="0" y="3405802"/>
          <a:ext cx="2337963" cy="442311"/>
        </a:xfrm>
        <a:prstGeom prst="roundRect">
          <a:avLst>
            <a:gd name="adj" fmla="val 10000"/>
          </a:avLst>
        </a:prstGeom>
        <a:solidFill>
          <a:srgbClr val="006666">
            <a:alpha val="49804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1" kern="1200" dirty="0" smtClean="0"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  <a:hlinkClick xmlns:r="http://schemas.openxmlformats.org/officeDocument/2006/relationships" r:id="" action="ppaction://hlinksldjump"/>
            </a:rPr>
            <a:t>СРЕДСВА МАССОВОЙ ИНФОРМАЦИИ</a:t>
          </a:r>
          <a:endParaRPr lang="ru-RU" sz="800" b="1" kern="1200" dirty="0"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11823" y="3405802"/>
        <a:ext cx="1826140" cy="442311"/>
      </dsp:txXfrm>
    </dsp:sp>
    <dsp:sp modelId="{D0A18FA0-64F4-4E23-B6C2-1A6770601DDB}">
      <dsp:nvSpPr>
        <dsp:cNvPr id="0" name=""/>
        <dsp:cNvSpPr/>
      </dsp:nvSpPr>
      <dsp:spPr>
        <a:xfrm>
          <a:off x="44231" y="3450033"/>
          <a:ext cx="467592" cy="353849"/>
        </a:xfrm>
        <a:prstGeom prst="hexagon">
          <a:avLst/>
        </a:prstGeom>
        <a:blipFill rotWithShape="1">
          <a:blip xmlns:r="http://schemas.openxmlformats.org/officeDocument/2006/relationships" r:embed="rId8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CCAB16B-6C41-4BEA-8047-E8817A5E7A45}">
      <dsp:nvSpPr>
        <dsp:cNvPr id="0" name=""/>
        <dsp:cNvSpPr/>
      </dsp:nvSpPr>
      <dsp:spPr>
        <a:xfrm>
          <a:off x="0" y="3892345"/>
          <a:ext cx="2337963" cy="442311"/>
        </a:xfrm>
        <a:prstGeom prst="roundRect">
          <a:avLst>
            <a:gd name="adj" fmla="val 10000"/>
          </a:avLst>
        </a:prstGeom>
        <a:solidFill>
          <a:schemeClr val="bg1">
            <a:lumMod val="50000"/>
            <a:alpha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b="1" kern="1200" dirty="0" smtClean="0"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  <a:hlinkClick xmlns:r="http://schemas.openxmlformats.org/officeDocument/2006/relationships" r:id="" action="ppaction://hlinksldjump"/>
            </a:rPr>
            <a:t>МУНИЦИПАЛЬНЫЙ АРХИВ</a:t>
          </a:r>
          <a:endParaRPr lang="ru-RU" sz="800" b="1" kern="1200" dirty="0"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11823" y="3892345"/>
        <a:ext cx="1826140" cy="442311"/>
      </dsp:txXfrm>
    </dsp:sp>
    <dsp:sp modelId="{97CB5F7E-AF39-4113-AB21-77317C09AFD6}">
      <dsp:nvSpPr>
        <dsp:cNvPr id="0" name=""/>
        <dsp:cNvSpPr/>
      </dsp:nvSpPr>
      <dsp:spPr>
        <a:xfrm>
          <a:off x="44231" y="3936576"/>
          <a:ext cx="467592" cy="353849"/>
        </a:xfrm>
        <a:prstGeom prst="hexagon">
          <a:avLst/>
        </a:prstGeom>
        <a:blipFill rotWithShape="1">
          <a:blip xmlns:r="http://schemas.openxmlformats.org/officeDocument/2006/relationships" r:embed="rId9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algn="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F1FC61-E72B-4C12-A96F-E324F2B7D755}">
      <dsp:nvSpPr>
        <dsp:cNvPr id="0" name=""/>
        <dsp:cNvSpPr/>
      </dsp:nvSpPr>
      <dsp:spPr>
        <a:xfrm>
          <a:off x="1155640" y="270458"/>
          <a:ext cx="3973956" cy="3973956"/>
        </a:xfrm>
        <a:prstGeom prst="pie">
          <a:avLst>
            <a:gd name="adj1" fmla="val 16200000"/>
            <a:gd name="adj2" fmla="val 19800000"/>
          </a:avLst>
        </a:prstGeom>
        <a:solidFill>
          <a:srgbClr val="FFFF99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b="1" kern="1200" dirty="0" smtClean="0"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Присмотр и уход</a:t>
          </a:r>
          <a:endParaRPr lang="ru-RU" sz="900" b="1" kern="1200" dirty="0"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237236" y="778084"/>
        <a:ext cx="1040798" cy="804253"/>
      </dsp:txXfrm>
    </dsp:sp>
    <dsp:sp modelId="{624491DF-369F-4712-946A-FE05FE45D10F}">
      <dsp:nvSpPr>
        <dsp:cNvPr id="0" name=""/>
        <dsp:cNvSpPr/>
      </dsp:nvSpPr>
      <dsp:spPr>
        <a:xfrm>
          <a:off x="1202949" y="352303"/>
          <a:ext cx="3973956" cy="3973956"/>
        </a:xfrm>
        <a:prstGeom prst="pie">
          <a:avLst>
            <a:gd name="adj1" fmla="val 19800000"/>
            <a:gd name="adj2" fmla="val 1800000"/>
          </a:avLst>
        </a:prstGeom>
        <a:solidFill>
          <a:srgbClr val="FFFF99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b="1" kern="1200" dirty="0" smtClean="0"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Психолого-медико-педагогическое обследование детей </a:t>
          </a:r>
          <a:endParaRPr lang="ru-RU" sz="900" b="1" kern="1200" dirty="0"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899562" y="1960809"/>
        <a:ext cx="1088107" cy="780598"/>
      </dsp:txXfrm>
    </dsp:sp>
    <dsp:sp modelId="{891A20D3-732A-49FB-8141-B5BA048454BB}">
      <dsp:nvSpPr>
        <dsp:cNvPr id="0" name=""/>
        <dsp:cNvSpPr/>
      </dsp:nvSpPr>
      <dsp:spPr>
        <a:xfrm>
          <a:off x="1155640" y="434148"/>
          <a:ext cx="3973956" cy="3973956"/>
        </a:xfrm>
        <a:prstGeom prst="pie">
          <a:avLst>
            <a:gd name="adj1" fmla="val 1800000"/>
            <a:gd name="adj2" fmla="val 5400000"/>
          </a:avLst>
        </a:prstGeom>
        <a:solidFill>
          <a:srgbClr val="FFFF99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b="1" i="0" u="none" kern="1200" dirty="0" smtClean="0"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Коррекционно-развивающая, компенсирующая и логопедическая помощь обучающимся</a:t>
          </a:r>
          <a:endParaRPr lang="ru-RU" sz="900" b="1" kern="1200" dirty="0"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237236" y="3119879"/>
        <a:ext cx="1040798" cy="804253"/>
      </dsp:txXfrm>
    </dsp:sp>
    <dsp:sp modelId="{B88DDFB1-E5C6-4EBC-BCA0-CC51688BCBC5}">
      <dsp:nvSpPr>
        <dsp:cNvPr id="0" name=""/>
        <dsp:cNvSpPr/>
      </dsp:nvSpPr>
      <dsp:spPr>
        <a:xfrm>
          <a:off x="961871" y="381811"/>
          <a:ext cx="4172256" cy="4078630"/>
        </a:xfrm>
        <a:prstGeom prst="pie">
          <a:avLst>
            <a:gd name="adj1" fmla="val 5400000"/>
            <a:gd name="adj2" fmla="val 9000000"/>
          </a:avLst>
        </a:prstGeom>
        <a:solidFill>
          <a:srgbClr val="FFFF99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b="1" kern="1200" dirty="0" smtClean="0"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Психолого-педагогическое консультирование обучающихся, их родителей (законных представителей) и педагогических работников</a:t>
          </a:r>
          <a:endParaRPr lang="ru-RU" sz="900" b="1" kern="1200" dirty="0"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855926" y="3138285"/>
        <a:ext cx="1092733" cy="825437"/>
      </dsp:txXfrm>
    </dsp:sp>
    <dsp:sp modelId="{B971050F-EDC1-4341-B24F-5CA6A7D2B1BE}">
      <dsp:nvSpPr>
        <dsp:cNvPr id="0" name=""/>
        <dsp:cNvSpPr/>
      </dsp:nvSpPr>
      <dsp:spPr>
        <a:xfrm>
          <a:off x="873253" y="352303"/>
          <a:ext cx="4254874" cy="3973956"/>
        </a:xfrm>
        <a:prstGeom prst="pie">
          <a:avLst>
            <a:gd name="adj1" fmla="val 9000000"/>
            <a:gd name="adj2" fmla="val 12600000"/>
          </a:avLst>
        </a:prstGeom>
        <a:solidFill>
          <a:srgbClr val="FFFF99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b="1" kern="1200" dirty="0" smtClean="0"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Реализация общеобразовательных программ начального общего образования</a:t>
          </a:r>
          <a:endParaRPr lang="ru-RU" sz="900" b="1" kern="1200" dirty="0"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075866" y="1960809"/>
        <a:ext cx="1165025" cy="780598"/>
      </dsp:txXfrm>
    </dsp:sp>
    <dsp:sp modelId="{4D3549FC-CF3B-4A60-9FA1-0EEF6C35C0AF}">
      <dsp:nvSpPr>
        <dsp:cNvPr id="0" name=""/>
        <dsp:cNvSpPr/>
      </dsp:nvSpPr>
      <dsp:spPr>
        <a:xfrm>
          <a:off x="832678" y="270458"/>
          <a:ext cx="4430643" cy="3973956"/>
        </a:xfrm>
        <a:prstGeom prst="pie">
          <a:avLst>
            <a:gd name="adj1" fmla="val 12600000"/>
            <a:gd name="adj2" fmla="val 16200000"/>
          </a:avLst>
        </a:prstGeom>
        <a:solidFill>
          <a:srgbClr val="FFFF99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b="1" kern="1200" dirty="0" smtClean="0"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Реализация общеобразовательных программ дошкольного образования</a:t>
          </a:r>
          <a:endParaRPr lang="ru-RU" sz="900" b="1" kern="1200" dirty="0"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782101" y="778084"/>
        <a:ext cx="1160406" cy="804253"/>
      </dsp:txXfrm>
    </dsp:sp>
    <dsp:sp modelId="{C84F4E60-C237-43A5-B709-C16CCB88B1CD}">
      <dsp:nvSpPr>
        <dsp:cNvPr id="0" name=""/>
        <dsp:cNvSpPr/>
      </dsp:nvSpPr>
      <dsp:spPr>
        <a:xfrm>
          <a:off x="959596" y="-76746"/>
          <a:ext cx="4465969" cy="4465969"/>
        </a:xfrm>
        <a:prstGeom prst="circularArrow">
          <a:avLst>
            <a:gd name="adj1" fmla="val 5085"/>
            <a:gd name="adj2" fmla="val 327528"/>
            <a:gd name="adj3" fmla="val 19472472"/>
            <a:gd name="adj4" fmla="val 16200251"/>
            <a:gd name="adj5" fmla="val 5932"/>
          </a:avLst>
        </a:prstGeom>
        <a:solidFill>
          <a:schemeClr val="bg1">
            <a:lumMod val="50000"/>
          </a:schemeClr>
        </a:solidFill>
        <a:ln>
          <a:noFill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0632195-2C17-401F-8E4F-D4648E634BBD}">
      <dsp:nvSpPr>
        <dsp:cNvPr id="0" name=""/>
        <dsp:cNvSpPr/>
      </dsp:nvSpPr>
      <dsp:spPr>
        <a:xfrm>
          <a:off x="1033522" y="66236"/>
          <a:ext cx="4465969" cy="4465969"/>
        </a:xfrm>
        <a:prstGeom prst="circularArrow">
          <a:avLst>
            <a:gd name="adj1" fmla="val 5085"/>
            <a:gd name="adj2" fmla="val 327528"/>
            <a:gd name="adj3" fmla="val 1472472"/>
            <a:gd name="adj4" fmla="val 19800000"/>
            <a:gd name="adj5" fmla="val 5932"/>
          </a:avLst>
        </a:prstGeom>
        <a:solidFill>
          <a:schemeClr val="bg1">
            <a:lumMod val="50000"/>
          </a:schemeClr>
        </a:solidFill>
        <a:ln>
          <a:noFill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D51F62-AF95-4AA4-8082-59503FB77D98}">
      <dsp:nvSpPr>
        <dsp:cNvPr id="0" name=""/>
        <dsp:cNvSpPr/>
      </dsp:nvSpPr>
      <dsp:spPr>
        <a:xfrm>
          <a:off x="959596" y="257944"/>
          <a:ext cx="4465969" cy="4465969"/>
        </a:xfrm>
        <a:prstGeom prst="circularArrow">
          <a:avLst>
            <a:gd name="adj1" fmla="val 5085"/>
            <a:gd name="adj2" fmla="val 327528"/>
            <a:gd name="adj3" fmla="val 5072221"/>
            <a:gd name="adj4" fmla="val 1800000"/>
            <a:gd name="adj5" fmla="val 5932"/>
          </a:avLst>
        </a:prstGeom>
        <a:solidFill>
          <a:schemeClr val="bg1">
            <a:lumMod val="50000"/>
          </a:schemeClr>
        </a:solidFill>
        <a:ln>
          <a:noFill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39C8EAA-1FE9-41FE-B541-EC2A620812FC}">
      <dsp:nvSpPr>
        <dsp:cNvPr id="0" name=""/>
        <dsp:cNvSpPr/>
      </dsp:nvSpPr>
      <dsp:spPr>
        <a:xfrm>
          <a:off x="753033" y="271034"/>
          <a:ext cx="4465969" cy="4465969"/>
        </a:xfrm>
        <a:prstGeom prst="circularArrow">
          <a:avLst>
            <a:gd name="adj1" fmla="val 5085"/>
            <a:gd name="adj2" fmla="val 327528"/>
            <a:gd name="adj3" fmla="val 8672472"/>
            <a:gd name="adj4" fmla="val 5400251"/>
            <a:gd name="adj5" fmla="val 5932"/>
          </a:avLst>
        </a:prstGeom>
        <a:solidFill>
          <a:schemeClr val="bg1">
            <a:lumMod val="50000"/>
          </a:schemeClr>
        </a:solidFill>
        <a:ln>
          <a:noFill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F12C5FF-79ED-4388-A167-CB2801FC518A}">
      <dsp:nvSpPr>
        <dsp:cNvPr id="0" name=""/>
        <dsp:cNvSpPr/>
      </dsp:nvSpPr>
      <dsp:spPr>
        <a:xfrm>
          <a:off x="662565" y="66236"/>
          <a:ext cx="4465969" cy="4465969"/>
        </a:xfrm>
        <a:prstGeom prst="circularArrow">
          <a:avLst>
            <a:gd name="adj1" fmla="val 5085"/>
            <a:gd name="adj2" fmla="val 327528"/>
            <a:gd name="adj3" fmla="val 12272472"/>
            <a:gd name="adj4" fmla="val 9000000"/>
            <a:gd name="adj5" fmla="val 5932"/>
          </a:avLst>
        </a:prstGeom>
        <a:solidFill>
          <a:schemeClr val="bg1">
            <a:lumMod val="50000"/>
          </a:schemeClr>
        </a:solidFill>
        <a:ln>
          <a:noFill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5BC535C-9677-402E-8373-1E4C52CB2913}">
      <dsp:nvSpPr>
        <dsp:cNvPr id="0" name=""/>
        <dsp:cNvSpPr/>
      </dsp:nvSpPr>
      <dsp:spPr>
        <a:xfrm>
          <a:off x="735548" y="-7702"/>
          <a:ext cx="4465969" cy="4465969"/>
        </a:xfrm>
        <a:prstGeom prst="circularArrow">
          <a:avLst>
            <a:gd name="adj1" fmla="val 5085"/>
            <a:gd name="adj2" fmla="val 327528"/>
            <a:gd name="adj3" fmla="val 15872221"/>
            <a:gd name="adj4" fmla="val 12600000"/>
            <a:gd name="adj5" fmla="val 5932"/>
          </a:avLst>
        </a:prstGeom>
        <a:solidFill>
          <a:schemeClr val="bg1">
            <a:lumMod val="50000"/>
          </a:schemeClr>
        </a:solidFill>
        <a:ln>
          <a:noFill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139C7D-EA7B-4FF5-9A1B-EC63560417EB}">
      <dsp:nvSpPr>
        <dsp:cNvPr id="0" name=""/>
        <dsp:cNvSpPr/>
      </dsp:nvSpPr>
      <dsp:spPr>
        <a:xfrm>
          <a:off x="2028420" y="-175489"/>
          <a:ext cx="4391526" cy="4391526"/>
        </a:xfrm>
        <a:prstGeom prst="circularArrow">
          <a:avLst>
            <a:gd name="adj1" fmla="val 5544"/>
            <a:gd name="adj2" fmla="val 330680"/>
            <a:gd name="adj3" fmla="val 12424774"/>
            <a:gd name="adj4" fmla="val 18274637"/>
            <a:gd name="adj5" fmla="val 5757"/>
          </a:avLst>
        </a:prstGeom>
        <a:gradFill rotWithShape="0">
          <a:gsLst>
            <a:gs pos="0">
              <a:schemeClr val="dk1">
                <a:tint val="50000"/>
                <a:satMod val="300000"/>
              </a:schemeClr>
            </a:gs>
            <a:gs pos="35000">
              <a:schemeClr val="dk1">
                <a:tint val="37000"/>
                <a:satMod val="300000"/>
              </a:schemeClr>
            </a:gs>
            <a:gs pos="100000">
              <a:schemeClr val="dk1"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AA47AA2-18D5-4CE3-B85B-F993107AA9A0}">
      <dsp:nvSpPr>
        <dsp:cNvPr id="0" name=""/>
        <dsp:cNvSpPr/>
      </dsp:nvSpPr>
      <dsp:spPr>
        <a:xfrm>
          <a:off x="2640079" y="3615133"/>
          <a:ext cx="3104443" cy="518361"/>
        </a:xfrm>
        <a:prstGeom prst="roundRect">
          <a:avLst/>
        </a:prstGeom>
        <a:solidFill>
          <a:schemeClr val="accent6">
            <a:shade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Реализация адаптированных основных общеобразовательных программ для детей с умственной отсталостью (очная форма)</a:t>
          </a:r>
          <a:endParaRPr lang="ru-RU" sz="9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665383" y="3640437"/>
        <a:ext cx="3053835" cy="467753"/>
      </dsp:txXfrm>
    </dsp:sp>
    <dsp:sp modelId="{A3FBFD39-7B3F-4E97-A19D-39419239E037}">
      <dsp:nvSpPr>
        <dsp:cNvPr id="0" name=""/>
        <dsp:cNvSpPr/>
      </dsp:nvSpPr>
      <dsp:spPr>
        <a:xfrm>
          <a:off x="5080699" y="663838"/>
          <a:ext cx="3344724" cy="518361"/>
        </a:xfrm>
        <a:prstGeom prst="roundRect">
          <a:avLst/>
        </a:prstGeom>
        <a:solidFill>
          <a:schemeClr val="accent6">
            <a:shade val="50000"/>
            <a:hueOff val="-92339"/>
            <a:satOff val="6156"/>
            <a:lumOff val="803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Реализация адаптированных основных общеобразовательных программ начального общего образования(очная форма)</a:t>
          </a:r>
          <a:endParaRPr lang="ru-RU" sz="9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106003" y="689142"/>
        <a:ext cx="3294116" cy="467753"/>
      </dsp:txXfrm>
    </dsp:sp>
    <dsp:sp modelId="{FE2252D4-0CA6-4ECB-BCB6-E6B5091BD6C2}">
      <dsp:nvSpPr>
        <dsp:cNvPr id="0" name=""/>
        <dsp:cNvSpPr/>
      </dsp:nvSpPr>
      <dsp:spPr>
        <a:xfrm>
          <a:off x="5078345" y="1383933"/>
          <a:ext cx="3347078" cy="518361"/>
        </a:xfrm>
        <a:prstGeom prst="roundRect">
          <a:avLst/>
        </a:prstGeom>
        <a:solidFill>
          <a:schemeClr val="accent6">
            <a:shade val="50000"/>
            <a:hueOff val="-184678"/>
            <a:satOff val="12312"/>
            <a:lumOff val="1607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Психолого-педагогическое консультирование обучающихся, их родителей (законных представителей) и педагогических работников </a:t>
          </a:r>
          <a:endParaRPr lang="ru-RU" sz="9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103649" y="1409237"/>
        <a:ext cx="3296470" cy="467753"/>
      </dsp:txXfrm>
    </dsp:sp>
    <dsp:sp modelId="{B5B92EF1-BB85-44D6-A19F-9724F7973F2A}">
      <dsp:nvSpPr>
        <dsp:cNvPr id="0" name=""/>
        <dsp:cNvSpPr/>
      </dsp:nvSpPr>
      <dsp:spPr>
        <a:xfrm>
          <a:off x="5141648" y="2104004"/>
          <a:ext cx="3283775" cy="518361"/>
        </a:xfrm>
        <a:prstGeom prst="roundRect">
          <a:avLst/>
        </a:prstGeom>
        <a:solidFill>
          <a:schemeClr val="accent6">
            <a:shade val="50000"/>
            <a:hueOff val="-277016"/>
            <a:satOff val="18468"/>
            <a:lumOff val="2411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Организация отдыха детей и молодежи</a:t>
          </a:r>
          <a:endParaRPr lang="ru-RU" sz="9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166952" y="2129308"/>
        <a:ext cx="3233167" cy="467753"/>
      </dsp:txXfrm>
    </dsp:sp>
    <dsp:sp modelId="{71AB63E7-578F-42F0-87FD-A4CC4BE7FB2A}">
      <dsp:nvSpPr>
        <dsp:cNvPr id="0" name=""/>
        <dsp:cNvSpPr/>
      </dsp:nvSpPr>
      <dsp:spPr>
        <a:xfrm>
          <a:off x="5135293" y="2824086"/>
          <a:ext cx="3290130" cy="518361"/>
        </a:xfrm>
        <a:prstGeom prst="roundRect">
          <a:avLst/>
        </a:prstGeom>
        <a:solidFill>
          <a:schemeClr val="accent6">
            <a:shade val="50000"/>
            <a:hueOff val="-369355"/>
            <a:satOff val="24624"/>
            <a:lumOff val="3214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Реализация дополнительных общеобразовательных общеразвивающих программ (очно-заочная форма)</a:t>
          </a:r>
          <a:endParaRPr lang="ru-RU" sz="9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160597" y="2849390"/>
        <a:ext cx="3239522" cy="467753"/>
      </dsp:txXfrm>
    </dsp:sp>
    <dsp:sp modelId="{61EA8984-44A7-4EC2-9390-4C8831D153CD}">
      <dsp:nvSpPr>
        <dsp:cNvPr id="0" name=""/>
        <dsp:cNvSpPr/>
      </dsp:nvSpPr>
      <dsp:spPr>
        <a:xfrm>
          <a:off x="2614575" y="86746"/>
          <a:ext cx="3183607" cy="518361"/>
        </a:xfrm>
        <a:prstGeom prst="roundRect">
          <a:avLst/>
        </a:prstGeom>
        <a:solidFill>
          <a:schemeClr val="accent6">
            <a:shade val="50000"/>
            <a:hueOff val="-461694"/>
            <a:satOff val="30780"/>
            <a:lumOff val="4018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Реализация общеобразовательных программ среднего общего образования (заочная форма)</a:t>
          </a:r>
          <a:endParaRPr lang="ru-RU" sz="9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639879" y="112050"/>
        <a:ext cx="3132999" cy="467753"/>
      </dsp:txXfrm>
    </dsp:sp>
    <dsp:sp modelId="{608485CB-8C22-44C4-AB51-8C61A4FAB737}">
      <dsp:nvSpPr>
        <dsp:cNvPr id="0" name=""/>
        <dsp:cNvSpPr/>
      </dsp:nvSpPr>
      <dsp:spPr>
        <a:xfrm>
          <a:off x="2978" y="2874276"/>
          <a:ext cx="3249968" cy="518361"/>
        </a:xfrm>
        <a:prstGeom prst="roundRect">
          <a:avLst/>
        </a:prstGeom>
        <a:solidFill>
          <a:schemeClr val="accent6">
            <a:shade val="50000"/>
            <a:hueOff val="-369355"/>
            <a:satOff val="24624"/>
            <a:lumOff val="3214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Реализация общеобразовательных программ основного общего образования (заочная форма)</a:t>
          </a:r>
          <a:endParaRPr lang="ru-RU" sz="9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8282" y="2899580"/>
        <a:ext cx="3199360" cy="467753"/>
      </dsp:txXfrm>
    </dsp:sp>
    <dsp:sp modelId="{28750302-D824-448B-A598-3B3BACC0EBC1}">
      <dsp:nvSpPr>
        <dsp:cNvPr id="0" name=""/>
        <dsp:cNvSpPr/>
      </dsp:nvSpPr>
      <dsp:spPr>
        <a:xfrm>
          <a:off x="0" y="2173732"/>
          <a:ext cx="3262367" cy="518361"/>
        </a:xfrm>
        <a:prstGeom prst="roundRect">
          <a:avLst/>
        </a:prstGeom>
        <a:solidFill>
          <a:schemeClr val="accent6">
            <a:shade val="50000"/>
            <a:hueOff val="-277016"/>
            <a:satOff val="18468"/>
            <a:lumOff val="2411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Реализация общеобразовательных программ среднего общего образования (очная форма)</a:t>
          </a:r>
          <a:endParaRPr lang="ru-RU" sz="9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5304" y="2199036"/>
        <a:ext cx="3211759" cy="467753"/>
      </dsp:txXfrm>
    </dsp:sp>
    <dsp:sp modelId="{617316D7-FFD2-450A-A4AA-61664011FFA7}">
      <dsp:nvSpPr>
        <dsp:cNvPr id="0" name=""/>
        <dsp:cNvSpPr/>
      </dsp:nvSpPr>
      <dsp:spPr>
        <a:xfrm>
          <a:off x="0" y="1412208"/>
          <a:ext cx="3273833" cy="518361"/>
        </a:xfrm>
        <a:prstGeom prst="roundRect">
          <a:avLst/>
        </a:prstGeom>
        <a:solidFill>
          <a:schemeClr val="accent6">
            <a:shade val="50000"/>
            <a:hueOff val="-184678"/>
            <a:satOff val="12312"/>
            <a:lumOff val="1607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Реализация общеобразовательных программ основного общего образования (очная форма)</a:t>
          </a:r>
          <a:endParaRPr lang="ru-RU" sz="9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5304" y="1437512"/>
        <a:ext cx="3223225" cy="467753"/>
      </dsp:txXfrm>
    </dsp:sp>
    <dsp:sp modelId="{EEF2CAD6-3897-469A-B08F-1F3E03340AB4}">
      <dsp:nvSpPr>
        <dsp:cNvPr id="0" name=""/>
        <dsp:cNvSpPr/>
      </dsp:nvSpPr>
      <dsp:spPr>
        <a:xfrm>
          <a:off x="0" y="692132"/>
          <a:ext cx="3256395" cy="518361"/>
        </a:xfrm>
        <a:prstGeom prst="roundRect">
          <a:avLst/>
        </a:prstGeom>
        <a:solidFill>
          <a:schemeClr val="accent6">
            <a:shade val="50000"/>
            <a:hueOff val="-92339"/>
            <a:satOff val="6156"/>
            <a:lumOff val="803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Реализация общеобразовательных программ начального общего образования (очная форма)</a:t>
          </a:r>
          <a:endParaRPr lang="ru-RU" sz="9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5304" y="717436"/>
        <a:ext cx="3205787" cy="46775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4EFDB0-D308-4303-AA3C-F61EFB466607}">
      <dsp:nvSpPr>
        <dsp:cNvPr id="0" name=""/>
        <dsp:cNvSpPr/>
      </dsp:nvSpPr>
      <dsp:spPr>
        <a:xfrm>
          <a:off x="0" y="324706"/>
          <a:ext cx="8301869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29BA2E7-D9AB-4BA4-9780-5043F2198115}">
      <dsp:nvSpPr>
        <dsp:cNvPr id="0" name=""/>
        <dsp:cNvSpPr/>
      </dsp:nvSpPr>
      <dsp:spPr>
        <a:xfrm>
          <a:off x="415093" y="88546"/>
          <a:ext cx="5811308" cy="472320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9654" tIns="0" rIns="219654" bIns="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Ведение информационных ресурсов и баз данных</a:t>
          </a:r>
          <a:endParaRPr lang="ru-RU" sz="11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38150" y="111603"/>
        <a:ext cx="5765194" cy="426206"/>
      </dsp:txXfrm>
    </dsp:sp>
    <dsp:sp modelId="{A8EA0620-6E1D-411A-8613-817DE91CF031}">
      <dsp:nvSpPr>
        <dsp:cNvPr id="0" name=""/>
        <dsp:cNvSpPr/>
      </dsp:nvSpPr>
      <dsp:spPr>
        <a:xfrm>
          <a:off x="0" y="1050466"/>
          <a:ext cx="8301869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14807B3-E5C6-4C3A-9542-A546A5327637}">
      <dsp:nvSpPr>
        <dsp:cNvPr id="0" name=""/>
        <dsp:cNvSpPr/>
      </dsp:nvSpPr>
      <dsp:spPr>
        <a:xfrm>
          <a:off x="415093" y="814306"/>
          <a:ext cx="5811308" cy="472320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9654" tIns="0" rIns="219654" bIns="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Содержание (эксплуатация) имущества, находящегося в государственной (муниципальной) собственности</a:t>
          </a:r>
          <a:endParaRPr lang="ru-RU" sz="11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38150" y="837363"/>
        <a:ext cx="5765194" cy="426206"/>
      </dsp:txXfrm>
    </dsp:sp>
    <dsp:sp modelId="{4EA89865-4AB5-47A9-A485-F6CC3F9D034E}">
      <dsp:nvSpPr>
        <dsp:cNvPr id="0" name=""/>
        <dsp:cNvSpPr/>
      </dsp:nvSpPr>
      <dsp:spPr>
        <a:xfrm>
          <a:off x="0" y="2118975"/>
          <a:ext cx="8301869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A1C065B-BB01-494C-BF67-7376A86E908C}">
      <dsp:nvSpPr>
        <dsp:cNvPr id="0" name=""/>
        <dsp:cNvSpPr/>
      </dsp:nvSpPr>
      <dsp:spPr>
        <a:xfrm>
          <a:off x="415093" y="1540066"/>
          <a:ext cx="5811308" cy="815068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9654" tIns="0" rIns="219654" bIns="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Организация и проведение олимпиад, конкурсов, мероприятий, направленных на выявление и развитие у обучающихся интеллектуальных и творческих способностей, способностей к занятиям физической культурой и спортом, интереса к научной (научно-исследовательской) деятельности, творческой деятельности, физкультурно-спортивной деятельности</a:t>
          </a:r>
          <a:endParaRPr lang="ru-RU" sz="11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54881" y="1579854"/>
        <a:ext cx="5731732" cy="735492"/>
      </dsp:txXfrm>
    </dsp:sp>
    <dsp:sp modelId="{6B12D20E-E8AD-47E7-9AD9-82B710DEE956}">
      <dsp:nvSpPr>
        <dsp:cNvPr id="0" name=""/>
        <dsp:cNvSpPr/>
      </dsp:nvSpPr>
      <dsp:spPr>
        <a:xfrm>
          <a:off x="0" y="2844735"/>
          <a:ext cx="8301869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7BDC6D2-02A6-4877-B564-4D47DF75E3E9}">
      <dsp:nvSpPr>
        <dsp:cNvPr id="0" name=""/>
        <dsp:cNvSpPr/>
      </dsp:nvSpPr>
      <dsp:spPr>
        <a:xfrm>
          <a:off x="415093" y="2608575"/>
          <a:ext cx="5811308" cy="472320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9654" tIns="0" rIns="219654" bIns="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Формирование финансовой (бухгалтерской) отчётности бюджетных и автономных учреждений </a:t>
          </a:r>
          <a:endParaRPr lang="ru-RU" sz="11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38150" y="2631632"/>
        <a:ext cx="5765194" cy="426206"/>
      </dsp:txXfrm>
    </dsp:sp>
    <dsp:sp modelId="{22B99784-D6F8-4177-9CCC-26C00EA20BE8}">
      <dsp:nvSpPr>
        <dsp:cNvPr id="0" name=""/>
        <dsp:cNvSpPr/>
      </dsp:nvSpPr>
      <dsp:spPr>
        <a:xfrm>
          <a:off x="0" y="3732293"/>
          <a:ext cx="8301869" cy="403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11A1046-1320-4395-AB2B-CE3F0DA57933}">
      <dsp:nvSpPr>
        <dsp:cNvPr id="0" name=""/>
        <dsp:cNvSpPr/>
      </dsp:nvSpPr>
      <dsp:spPr>
        <a:xfrm>
          <a:off x="415093" y="3334335"/>
          <a:ext cx="5811308" cy="634117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19654" tIns="0" rIns="219654" bIns="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Организация мероприятий в сфере молодёжной политики, направленных на вовлечение молодёжи в инновационную, предпринимательскую, добровольческую деятельность, а так же на развитие гражданской активности молодёжи и формирования здорового образа жизни </a:t>
          </a:r>
          <a:endParaRPr lang="ru-RU" sz="11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46048" y="3365290"/>
        <a:ext cx="5749398" cy="57220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C08D96-817A-4549-BE56-9D9B010A4B0F}">
      <dsp:nvSpPr>
        <dsp:cNvPr id="0" name=""/>
        <dsp:cNvSpPr/>
      </dsp:nvSpPr>
      <dsp:spPr>
        <a:xfrm>
          <a:off x="0" y="535344"/>
          <a:ext cx="7920880" cy="85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F6EDDA5-ED81-4960-81C0-A9277E2C5B2E}">
      <dsp:nvSpPr>
        <dsp:cNvPr id="0" name=""/>
        <dsp:cNvSpPr/>
      </dsp:nvSpPr>
      <dsp:spPr>
        <a:xfrm>
          <a:off x="425858" y="1337"/>
          <a:ext cx="5544616" cy="100368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9573" tIns="0" rIns="209573" bIns="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>
              <a:latin typeface="Arial" panose="020B0604020202020204" pitchFamily="34" charset="0"/>
              <a:cs typeface="Arial" panose="020B0604020202020204" pitchFamily="34" charset="0"/>
            </a:rPr>
            <a:t>Организация мероприятий учреждений клубного типа </a:t>
          </a:r>
          <a:endParaRPr lang="ru-RU" sz="19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74854" y="50333"/>
        <a:ext cx="5446624" cy="905688"/>
      </dsp:txXfrm>
    </dsp:sp>
    <dsp:sp modelId="{7EB4E333-A922-419D-9840-E605901BAA10}">
      <dsp:nvSpPr>
        <dsp:cNvPr id="0" name=""/>
        <dsp:cNvSpPr/>
      </dsp:nvSpPr>
      <dsp:spPr>
        <a:xfrm>
          <a:off x="0" y="2077585"/>
          <a:ext cx="7920880" cy="85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126A302-A346-4F25-B201-28E3E0B26ACE}">
      <dsp:nvSpPr>
        <dsp:cNvPr id="0" name=""/>
        <dsp:cNvSpPr/>
      </dsp:nvSpPr>
      <dsp:spPr>
        <a:xfrm>
          <a:off x="396044" y="1575745"/>
          <a:ext cx="5544616" cy="100368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9573" tIns="0" rIns="209573" bIns="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>
              <a:latin typeface="Arial" panose="020B0604020202020204" pitchFamily="34" charset="0"/>
              <a:cs typeface="Arial" panose="020B0604020202020204" pitchFamily="34" charset="0"/>
            </a:rPr>
            <a:t>Организация деятельности клубных формирований самодеятельного народного творчества</a:t>
          </a:r>
          <a:endParaRPr lang="ru-RU" sz="19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45040" y="1624741"/>
        <a:ext cx="5446624" cy="905688"/>
      </dsp:txXfrm>
    </dsp:sp>
    <dsp:sp modelId="{CD4F3898-BB0C-4978-893F-E0A9BD0DD737}">
      <dsp:nvSpPr>
        <dsp:cNvPr id="0" name=""/>
        <dsp:cNvSpPr/>
      </dsp:nvSpPr>
      <dsp:spPr>
        <a:xfrm>
          <a:off x="0" y="3619825"/>
          <a:ext cx="7920880" cy="85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2A4EDA4-8F1B-449C-BC65-DE11C2490FE9}">
      <dsp:nvSpPr>
        <dsp:cNvPr id="0" name=""/>
        <dsp:cNvSpPr/>
      </dsp:nvSpPr>
      <dsp:spPr>
        <a:xfrm>
          <a:off x="396044" y="3117984"/>
          <a:ext cx="5544616" cy="100368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9573" tIns="0" rIns="209573" bIns="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kern="1200" dirty="0" smtClean="0">
              <a:latin typeface="Arial" panose="020B0604020202020204" pitchFamily="34" charset="0"/>
              <a:cs typeface="Arial" panose="020B0604020202020204" pitchFamily="34" charset="0"/>
            </a:rPr>
            <a:t>Формирование финансовой (бухгалтерской) отчётности бюджетных и автономных учреждений (УК)</a:t>
          </a:r>
          <a:endParaRPr lang="ru-RU" sz="19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45040" y="3166980"/>
        <a:ext cx="5446624" cy="90568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BEA20D-F2BF-44F7-8DF8-CD05147B021D}">
      <dsp:nvSpPr>
        <dsp:cNvPr id="0" name=""/>
        <dsp:cNvSpPr/>
      </dsp:nvSpPr>
      <dsp:spPr>
        <a:xfrm>
          <a:off x="575621" y="936"/>
          <a:ext cx="2312342" cy="1156171"/>
        </a:xfrm>
        <a:prstGeom prst="roundRect">
          <a:avLst>
            <a:gd name="adj" fmla="val 10000"/>
          </a:avLst>
        </a:prstGeom>
        <a:solidFill>
          <a:srgbClr val="6600FF">
            <a:alpha val="3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27940" rIns="4191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>
              <a:latin typeface="Arial" panose="020B0604020202020204" pitchFamily="34" charset="0"/>
              <a:cs typeface="Arial" panose="020B0604020202020204" pitchFamily="34" charset="0"/>
            </a:rPr>
            <a:t>Муниципальные услуги</a:t>
          </a:r>
          <a:endParaRPr lang="ru-RU" sz="2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09484" y="34799"/>
        <a:ext cx="2244616" cy="1088445"/>
      </dsp:txXfrm>
    </dsp:sp>
    <dsp:sp modelId="{AB85F5C1-D7AD-4B56-8112-3361CE2B96D0}">
      <dsp:nvSpPr>
        <dsp:cNvPr id="0" name=""/>
        <dsp:cNvSpPr/>
      </dsp:nvSpPr>
      <dsp:spPr>
        <a:xfrm>
          <a:off x="806855" y="1157107"/>
          <a:ext cx="231234" cy="86712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67128"/>
              </a:lnTo>
              <a:lnTo>
                <a:pt x="231234" y="867128"/>
              </a:lnTo>
            </a:path>
          </a:pathLst>
        </a:custGeom>
        <a:noFill/>
        <a:ln w="25400" cap="flat" cmpd="sng" algn="ctr">
          <a:solidFill>
            <a:schemeClr val="accent4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65B5255-E20F-41DB-95B4-1B8C7F250149}">
      <dsp:nvSpPr>
        <dsp:cNvPr id="0" name=""/>
        <dsp:cNvSpPr/>
      </dsp:nvSpPr>
      <dsp:spPr>
        <a:xfrm>
          <a:off x="1038089" y="1446150"/>
          <a:ext cx="3076026" cy="115617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Arial" panose="020B0604020202020204" pitchFamily="34" charset="0"/>
              <a:cs typeface="Arial" panose="020B0604020202020204" pitchFamily="34" charset="0"/>
            </a:rPr>
            <a:t>Реализация дополнительных общеобразовательных программ </a:t>
          </a:r>
          <a:endParaRPr lang="ru-RU" sz="1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071952" y="1480013"/>
        <a:ext cx="3008300" cy="1088445"/>
      </dsp:txXfrm>
    </dsp:sp>
    <dsp:sp modelId="{92D43A6A-54A1-4506-AAB9-95C05B21DEE0}">
      <dsp:nvSpPr>
        <dsp:cNvPr id="0" name=""/>
        <dsp:cNvSpPr/>
      </dsp:nvSpPr>
      <dsp:spPr>
        <a:xfrm>
          <a:off x="806855" y="1157107"/>
          <a:ext cx="231234" cy="231234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12342"/>
              </a:lnTo>
              <a:lnTo>
                <a:pt x="231234" y="2312342"/>
              </a:lnTo>
            </a:path>
          </a:pathLst>
        </a:custGeom>
        <a:noFill/>
        <a:ln w="25400" cap="flat" cmpd="sng" algn="ctr">
          <a:solidFill>
            <a:schemeClr val="accent4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F069DDA-0BC0-45C9-AA41-7B14EEDF6CBE}">
      <dsp:nvSpPr>
        <dsp:cNvPr id="0" name=""/>
        <dsp:cNvSpPr/>
      </dsp:nvSpPr>
      <dsp:spPr>
        <a:xfrm>
          <a:off x="1038089" y="2891364"/>
          <a:ext cx="3045614" cy="115617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Arial" panose="020B0604020202020204" pitchFamily="34" charset="0"/>
              <a:cs typeface="Arial" panose="020B0604020202020204" pitchFamily="34" charset="0"/>
            </a:rPr>
            <a:t>Реализация дополнительных предпрофессиональных программ в области физической культуры и спорта </a:t>
          </a:r>
          <a:endParaRPr lang="ru-RU" sz="1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071952" y="2925227"/>
        <a:ext cx="2977888" cy="1088445"/>
      </dsp:txXfrm>
    </dsp:sp>
    <dsp:sp modelId="{3A400AAF-49CD-4FBD-8A82-455558EE8F65}">
      <dsp:nvSpPr>
        <dsp:cNvPr id="0" name=""/>
        <dsp:cNvSpPr/>
      </dsp:nvSpPr>
      <dsp:spPr>
        <a:xfrm>
          <a:off x="4229733" y="936"/>
          <a:ext cx="2312342" cy="1156171"/>
        </a:xfrm>
        <a:prstGeom prst="roundRect">
          <a:avLst>
            <a:gd name="adj" fmla="val 10000"/>
          </a:avLst>
        </a:prstGeom>
        <a:solidFill>
          <a:srgbClr val="6600FF">
            <a:alpha val="3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27940" rIns="4191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>
              <a:latin typeface="Arial" panose="020B0604020202020204" pitchFamily="34" charset="0"/>
              <a:cs typeface="Arial" panose="020B0604020202020204" pitchFamily="34" charset="0"/>
            </a:rPr>
            <a:t>Муниципальные работы</a:t>
          </a:r>
          <a:endParaRPr lang="ru-RU" sz="2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263596" y="34799"/>
        <a:ext cx="2244616" cy="1088445"/>
      </dsp:txXfrm>
    </dsp:sp>
    <dsp:sp modelId="{497D862D-662D-4EC8-BF48-98EE39339839}">
      <dsp:nvSpPr>
        <dsp:cNvPr id="0" name=""/>
        <dsp:cNvSpPr/>
      </dsp:nvSpPr>
      <dsp:spPr>
        <a:xfrm>
          <a:off x="4460967" y="1157107"/>
          <a:ext cx="231234" cy="86712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67128"/>
              </a:lnTo>
              <a:lnTo>
                <a:pt x="231234" y="867128"/>
              </a:lnTo>
            </a:path>
          </a:pathLst>
        </a:custGeom>
        <a:noFill/>
        <a:ln w="25400" cap="flat" cmpd="sng" algn="ctr">
          <a:solidFill>
            <a:schemeClr val="accent4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4C1A2C9-C616-4FD3-A2B2-0BE764D8A2D9}">
      <dsp:nvSpPr>
        <dsp:cNvPr id="0" name=""/>
        <dsp:cNvSpPr/>
      </dsp:nvSpPr>
      <dsp:spPr>
        <a:xfrm>
          <a:off x="4692201" y="1446150"/>
          <a:ext cx="2858869" cy="115617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Arial" panose="020B0604020202020204" pitchFamily="34" charset="0"/>
              <a:cs typeface="Arial" panose="020B0604020202020204" pitchFamily="34" charset="0"/>
            </a:rPr>
            <a:t>Проведение занятий физкультурно-спортивной направленности по месту проживания граждан</a:t>
          </a:r>
          <a:endParaRPr lang="ru-RU" sz="1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726064" y="1480013"/>
        <a:ext cx="2791143" cy="1088445"/>
      </dsp:txXfrm>
    </dsp:sp>
    <dsp:sp modelId="{52DCFAF4-5731-493D-8F1A-E5FA933F2FF3}">
      <dsp:nvSpPr>
        <dsp:cNvPr id="0" name=""/>
        <dsp:cNvSpPr/>
      </dsp:nvSpPr>
      <dsp:spPr>
        <a:xfrm>
          <a:off x="4460967" y="1157107"/>
          <a:ext cx="231234" cy="231234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12342"/>
              </a:lnTo>
              <a:lnTo>
                <a:pt x="231234" y="2312342"/>
              </a:lnTo>
            </a:path>
          </a:pathLst>
        </a:custGeom>
        <a:noFill/>
        <a:ln w="25400" cap="flat" cmpd="sng" algn="ctr">
          <a:solidFill>
            <a:schemeClr val="accent4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75EAF5-9C4D-41DD-9BC3-BC8F0C85DC55}">
      <dsp:nvSpPr>
        <dsp:cNvPr id="0" name=""/>
        <dsp:cNvSpPr/>
      </dsp:nvSpPr>
      <dsp:spPr>
        <a:xfrm>
          <a:off x="4692201" y="2891364"/>
          <a:ext cx="2869080" cy="115617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20320" rIns="3048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Arial" panose="020B0604020202020204" pitchFamily="34" charset="0"/>
              <a:cs typeface="Arial" panose="020B0604020202020204" pitchFamily="34" charset="0"/>
            </a:rPr>
            <a:t>Организация и проведение официальных спортивных мероприятий</a:t>
          </a:r>
          <a:endParaRPr lang="ru-RU" sz="16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726064" y="2925227"/>
        <a:ext cx="2801354" cy="1088445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81DBFA-C7C5-4E59-9953-CF9F81894616}">
      <dsp:nvSpPr>
        <dsp:cNvPr id="0" name=""/>
        <dsp:cNvSpPr/>
      </dsp:nvSpPr>
      <dsp:spPr>
        <a:xfrm>
          <a:off x="1513335" y="855000"/>
          <a:ext cx="3664984" cy="3664984"/>
        </a:xfrm>
        <a:prstGeom prst="blockArc">
          <a:avLst>
            <a:gd name="adj1" fmla="val 12353457"/>
            <a:gd name="adj2" fmla="val 16142245"/>
            <a:gd name="adj3" fmla="val 4641"/>
          </a:avLst>
        </a:prstGeom>
        <a:solidFill>
          <a:schemeClr val="accent4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C399F37-6571-42E7-B5C0-A9C14A5A1BB3}">
      <dsp:nvSpPr>
        <dsp:cNvPr id="0" name=""/>
        <dsp:cNvSpPr/>
      </dsp:nvSpPr>
      <dsp:spPr>
        <a:xfrm>
          <a:off x="1652078" y="453953"/>
          <a:ext cx="3664984" cy="3664984"/>
        </a:xfrm>
        <a:prstGeom prst="blockArc">
          <a:avLst>
            <a:gd name="adj1" fmla="val 8072951"/>
            <a:gd name="adj2" fmla="val 11536512"/>
            <a:gd name="adj3" fmla="val 4641"/>
          </a:avLst>
        </a:prstGeom>
        <a:solidFill>
          <a:schemeClr val="bg1">
            <a:lumMod val="8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91A25E0-9760-4872-BF38-807B85EBC9FB}">
      <dsp:nvSpPr>
        <dsp:cNvPr id="0" name=""/>
        <dsp:cNvSpPr/>
      </dsp:nvSpPr>
      <dsp:spPr>
        <a:xfrm>
          <a:off x="1492261" y="314289"/>
          <a:ext cx="3664984" cy="3664984"/>
        </a:xfrm>
        <a:prstGeom prst="blockArc">
          <a:avLst>
            <a:gd name="adj1" fmla="val 2834743"/>
            <a:gd name="adj2" fmla="val 7665086"/>
            <a:gd name="adj3" fmla="val 4641"/>
          </a:avLst>
        </a:prstGeom>
        <a:solidFill>
          <a:schemeClr val="accent4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961539-C91D-4D0F-BE08-915F1A4C426D}">
      <dsp:nvSpPr>
        <dsp:cNvPr id="0" name=""/>
        <dsp:cNvSpPr/>
      </dsp:nvSpPr>
      <dsp:spPr>
        <a:xfrm>
          <a:off x="1351261" y="460324"/>
          <a:ext cx="3664984" cy="3664984"/>
        </a:xfrm>
        <a:prstGeom prst="blockArc">
          <a:avLst>
            <a:gd name="adj1" fmla="val 20850964"/>
            <a:gd name="adj2" fmla="val 2444668"/>
            <a:gd name="adj3" fmla="val 4641"/>
          </a:avLst>
        </a:prstGeom>
        <a:solidFill>
          <a:schemeClr val="accent4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D774F1-36B5-4A22-BB58-5597AF3FEDBC}">
      <dsp:nvSpPr>
        <dsp:cNvPr id="0" name=""/>
        <dsp:cNvSpPr/>
      </dsp:nvSpPr>
      <dsp:spPr>
        <a:xfrm>
          <a:off x="1488723" y="855245"/>
          <a:ext cx="3664984" cy="3664984"/>
        </a:xfrm>
        <a:prstGeom prst="blockArc">
          <a:avLst>
            <a:gd name="adj1" fmla="val 16189516"/>
            <a:gd name="adj2" fmla="val 20046025"/>
            <a:gd name="adj3" fmla="val 4641"/>
          </a:avLst>
        </a:prstGeom>
        <a:solidFill>
          <a:schemeClr val="accent4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1491C21-E3D2-4193-AED1-51D3C92005F4}">
      <dsp:nvSpPr>
        <dsp:cNvPr id="0" name=""/>
        <dsp:cNvSpPr/>
      </dsp:nvSpPr>
      <dsp:spPr>
        <a:xfrm>
          <a:off x="2472404" y="1538259"/>
          <a:ext cx="1687265" cy="1687265"/>
        </a:xfrm>
        <a:prstGeom prst="ellipse">
          <a:avLst/>
        </a:prstGeom>
        <a:solidFill>
          <a:srgbClr val="6600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виды спорта на базе учреждений </a:t>
          </a:r>
          <a:endParaRPr lang="ru-RU" sz="1500" kern="1200" dirty="0"/>
        </a:p>
      </dsp:txBody>
      <dsp:txXfrm>
        <a:off x="2719498" y="1785353"/>
        <a:ext cx="1193077" cy="1193077"/>
      </dsp:txXfrm>
    </dsp:sp>
    <dsp:sp modelId="{82C30988-CB41-4CFE-8FF5-8EB4D9B8A4D9}">
      <dsp:nvSpPr>
        <dsp:cNvPr id="0" name=""/>
        <dsp:cNvSpPr/>
      </dsp:nvSpPr>
      <dsp:spPr>
        <a:xfrm>
          <a:off x="2520277" y="307229"/>
          <a:ext cx="1590958" cy="1181085"/>
        </a:xfrm>
        <a:prstGeom prst="ellipse">
          <a:avLst/>
        </a:prstGeom>
        <a:solidFill>
          <a:srgbClr val="6600FF">
            <a:alpha val="7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i="1" kern="1200" dirty="0" smtClean="0"/>
            <a:t>циклические</a:t>
          </a:r>
          <a:endParaRPr lang="ru-RU" sz="1500" kern="1200" dirty="0"/>
        </a:p>
      </dsp:txBody>
      <dsp:txXfrm>
        <a:off x="2753267" y="480195"/>
        <a:ext cx="1124978" cy="835153"/>
      </dsp:txXfrm>
    </dsp:sp>
    <dsp:sp modelId="{C843E74D-B4F9-43AB-9DDA-27AF06A5BF94}">
      <dsp:nvSpPr>
        <dsp:cNvPr id="0" name=""/>
        <dsp:cNvSpPr/>
      </dsp:nvSpPr>
      <dsp:spPr>
        <a:xfrm>
          <a:off x="4052842" y="1315342"/>
          <a:ext cx="1757125" cy="1181085"/>
        </a:xfrm>
        <a:prstGeom prst="ellipse">
          <a:avLst/>
        </a:prstGeom>
        <a:solidFill>
          <a:srgbClr val="6600FF">
            <a:alpha val="7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i="1" kern="1200" dirty="0" smtClean="0"/>
            <a:t>скоростно-силовые</a:t>
          </a:r>
          <a:endParaRPr lang="ru-RU" sz="1500" kern="1200" dirty="0"/>
        </a:p>
      </dsp:txBody>
      <dsp:txXfrm>
        <a:off x="4310167" y="1488308"/>
        <a:ext cx="1242475" cy="835153"/>
      </dsp:txXfrm>
    </dsp:sp>
    <dsp:sp modelId="{60FE4117-1365-4FD1-9F01-C5D20CB5FB20}">
      <dsp:nvSpPr>
        <dsp:cNvPr id="0" name=""/>
        <dsp:cNvSpPr/>
      </dsp:nvSpPr>
      <dsp:spPr>
        <a:xfrm>
          <a:off x="3672409" y="2870564"/>
          <a:ext cx="1734956" cy="1181085"/>
        </a:xfrm>
        <a:prstGeom prst="ellipse">
          <a:avLst/>
        </a:prstGeom>
        <a:solidFill>
          <a:srgbClr val="6600FF">
            <a:alpha val="7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i="1" kern="1200" dirty="0" smtClean="0"/>
            <a:t>сложнокоординационные</a:t>
          </a:r>
          <a:endParaRPr lang="ru-RU" sz="1500" kern="1200" dirty="0"/>
        </a:p>
      </dsp:txBody>
      <dsp:txXfrm>
        <a:off x="3926487" y="3043530"/>
        <a:ext cx="1226800" cy="835153"/>
      </dsp:txXfrm>
    </dsp:sp>
    <dsp:sp modelId="{A27AA6AD-8526-4E21-8CF2-163A51D8C810}">
      <dsp:nvSpPr>
        <dsp:cNvPr id="0" name=""/>
        <dsp:cNvSpPr/>
      </dsp:nvSpPr>
      <dsp:spPr>
        <a:xfrm>
          <a:off x="1296144" y="2971524"/>
          <a:ext cx="1865442" cy="1181085"/>
        </a:xfrm>
        <a:prstGeom prst="ellipse">
          <a:avLst/>
        </a:prstGeom>
        <a:solidFill>
          <a:srgbClr val="6600FF">
            <a:alpha val="7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i="1" kern="1200" dirty="0" smtClean="0"/>
            <a:t>единоборства</a:t>
          </a:r>
          <a:endParaRPr lang="ru-RU" sz="1500" kern="1200" dirty="0"/>
        </a:p>
      </dsp:txBody>
      <dsp:txXfrm>
        <a:off x="1569332" y="3144490"/>
        <a:ext cx="1319066" cy="835153"/>
      </dsp:txXfrm>
    </dsp:sp>
    <dsp:sp modelId="{D8C08889-C84B-40D9-96F1-7CFB225D2131}">
      <dsp:nvSpPr>
        <dsp:cNvPr id="0" name=""/>
        <dsp:cNvSpPr/>
      </dsp:nvSpPr>
      <dsp:spPr>
        <a:xfrm>
          <a:off x="921627" y="1315340"/>
          <a:ext cx="1627784" cy="1181085"/>
        </a:xfrm>
        <a:prstGeom prst="ellipse">
          <a:avLst/>
        </a:prstGeom>
        <a:solidFill>
          <a:srgbClr val="6600FF">
            <a:alpha val="7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i="1" kern="1200" dirty="0" smtClean="0"/>
            <a:t>спортивные игры</a:t>
          </a:r>
          <a:endParaRPr lang="ru-RU" sz="1500" kern="1200" dirty="0"/>
        </a:p>
      </dsp:txBody>
      <dsp:txXfrm>
        <a:off x="1160010" y="1488306"/>
        <a:ext cx="1151018" cy="83515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D102FF-C59B-45A5-B7E4-2CC7ECF5F594}" type="datetimeFigureOut">
              <a:rPr lang="ru-RU" smtClean="0"/>
              <a:t>04.10.2018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A9F428-3382-45EB-96F5-E7D8AFA2B1A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91659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D9BD4-2AE6-4859-B0C2-D091BDD3DD7C}" type="datetime1">
              <a:rPr lang="ru-RU" smtClean="0"/>
              <a:t>04.10.2018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B7B1E5-1357-49B4-A3A0-056EA1D8AECB}" type="datetime1">
              <a:rPr lang="ru-RU" smtClean="0"/>
              <a:t>04.10.2018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0BE88D-B118-4465-BE47-AE1157C2D31B}" type="datetime1">
              <a:rPr lang="ru-RU" smtClean="0"/>
              <a:t>04.10.2018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95075-72D0-4ACE-A7AE-747DBF54F614}" type="datetime1">
              <a:rPr lang="ru-RU" smtClean="0"/>
              <a:t>04.10.2018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EC8F4-68BC-467C-835C-8435D064895E}" type="datetime1">
              <a:rPr lang="ru-RU" smtClean="0"/>
              <a:t>04.10.2018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CDD27-F7B1-4AEA-A5F6-EABF9E487B9D}" type="datetime1">
              <a:rPr lang="ru-RU" smtClean="0"/>
              <a:t>04.10.2018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BB533-24E6-407C-82D2-83D7028356CC}" type="datetime1">
              <a:rPr lang="ru-RU" smtClean="0"/>
              <a:t>04.10.2018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C7604-03F5-4139-ADCE-453A8A6155CC}" type="datetime1">
              <a:rPr lang="ru-RU" smtClean="0"/>
              <a:t>04.10.2018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542C3-1742-473C-B488-8018C7DAA297}" type="datetime1">
              <a:rPr lang="ru-RU" smtClean="0"/>
              <a:t>04.10.2018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E705D2-FC6A-4B22-8187-E4C5D0DD8D41}" type="datetime1">
              <a:rPr lang="ru-RU" smtClean="0"/>
              <a:t>04.10.2018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5694E-7B58-4C07-B300-AC886480FFA8}" type="datetime1">
              <a:rPr lang="ru-RU" smtClean="0"/>
              <a:t>04.10.2018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1F442F-7F62-4BD1-834A-C87FDF4A972C}" type="datetime1">
              <a:rPr lang="ru-RU" smtClean="0"/>
              <a:t>04.10.2018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1.xml"/><Relationship Id="rId13" Type="http://schemas.openxmlformats.org/officeDocument/2006/relationships/slide" Target="slide15.xml"/><Relationship Id="rId18" Type="http://schemas.openxmlformats.org/officeDocument/2006/relationships/slide" Target="slide22.xml"/><Relationship Id="rId3" Type="http://schemas.openxmlformats.org/officeDocument/2006/relationships/slide" Target="slide6.xml"/><Relationship Id="rId21" Type="http://schemas.openxmlformats.org/officeDocument/2006/relationships/image" Target="../media/image1.png"/><Relationship Id="rId7" Type="http://schemas.openxmlformats.org/officeDocument/2006/relationships/slide" Target="slide10.xml"/><Relationship Id="rId12" Type="http://schemas.openxmlformats.org/officeDocument/2006/relationships/slide" Target="slide14.xml"/><Relationship Id="rId17" Type="http://schemas.openxmlformats.org/officeDocument/2006/relationships/slide" Target="slide21.xml"/><Relationship Id="rId2" Type="http://schemas.openxmlformats.org/officeDocument/2006/relationships/slide" Target="slide4.xml"/><Relationship Id="rId16" Type="http://schemas.openxmlformats.org/officeDocument/2006/relationships/slide" Target="slide19.xml"/><Relationship Id="rId20" Type="http://schemas.openxmlformats.org/officeDocument/2006/relationships/slide" Target="slide24.xml"/><Relationship Id="rId1" Type="http://schemas.openxmlformats.org/officeDocument/2006/relationships/slideLayout" Target="../slideLayouts/slideLayout7.xml"/><Relationship Id="rId6" Type="http://schemas.openxmlformats.org/officeDocument/2006/relationships/slide" Target="slide9.xml"/><Relationship Id="rId11" Type="http://schemas.openxmlformats.org/officeDocument/2006/relationships/slide" Target="slide16.xml"/><Relationship Id="rId5" Type="http://schemas.openxmlformats.org/officeDocument/2006/relationships/slide" Target="slide5.xml"/><Relationship Id="rId15" Type="http://schemas.openxmlformats.org/officeDocument/2006/relationships/slide" Target="slide18.xml"/><Relationship Id="rId10" Type="http://schemas.openxmlformats.org/officeDocument/2006/relationships/slide" Target="slide13.xml"/><Relationship Id="rId19" Type="http://schemas.openxmlformats.org/officeDocument/2006/relationships/slide" Target="slide23.xml"/><Relationship Id="rId4" Type="http://schemas.openxmlformats.org/officeDocument/2006/relationships/slide" Target="slide8.xml"/><Relationship Id="rId9" Type="http://schemas.openxmlformats.org/officeDocument/2006/relationships/slide" Target="slide12.xml"/><Relationship Id="rId14" Type="http://schemas.openxmlformats.org/officeDocument/2006/relationships/slide" Target="slide17.xml"/><Relationship Id="rId22" Type="http://schemas.openxmlformats.org/officeDocument/2006/relationships/slide" Target="slide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33.xml"/><Relationship Id="rId13" Type="http://schemas.openxmlformats.org/officeDocument/2006/relationships/slide" Target="slide38.xml"/><Relationship Id="rId18" Type="http://schemas.openxmlformats.org/officeDocument/2006/relationships/slide" Target="slide45.xml"/><Relationship Id="rId3" Type="http://schemas.openxmlformats.org/officeDocument/2006/relationships/slide" Target="slide28.xml"/><Relationship Id="rId7" Type="http://schemas.openxmlformats.org/officeDocument/2006/relationships/slide" Target="slide32.xml"/><Relationship Id="rId12" Type="http://schemas.openxmlformats.org/officeDocument/2006/relationships/slide" Target="slide37.xml"/><Relationship Id="rId17" Type="http://schemas.openxmlformats.org/officeDocument/2006/relationships/slide" Target="slide44.xml"/><Relationship Id="rId2" Type="http://schemas.openxmlformats.org/officeDocument/2006/relationships/slide" Target="slide27.xml"/><Relationship Id="rId16" Type="http://schemas.openxmlformats.org/officeDocument/2006/relationships/slide" Target="slide43.xml"/><Relationship Id="rId20" Type="http://schemas.openxmlformats.org/officeDocument/2006/relationships/slide" Target="slide2.xml"/><Relationship Id="rId1" Type="http://schemas.openxmlformats.org/officeDocument/2006/relationships/slideLayout" Target="../slideLayouts/slideLayout7.xml"/><Relationship Id="rId6" Type="http://schemas.openxmlformats.org/officeDocument/2006/relationships/slide" Target="slide31.xml"/><Relationship Id="rId11" Type="http://schemas.openxmlformats.org/officeDocument/2006/relationships/slide" Target="slide36.xml"/><Relationship Id="rId5" Type="http://schemas.openxmlformats.org/officeDocument/2006/relationships/slide" Target="slide30.xml"/><Relationship Id="rId15" Type="http://schemas.openxmlformats.org/officeDocument/2006/relationships/slide" Target="slide42.xml"/><Relationship Id="rId10" Type="http://schemas.openxmlformats.org/officeDocument/2006/relationships/slide" Target="slide35.xml"/><Relationship Id="rId19" Type="http://schemas.openxmlformats.org/officeDocument/2006/relationships/image" Target="../media/image1.png"/><Relationship Id="rId4" Type="http://schemas.openxmlformats.org/officeDocument/2006/relationships/slide" Target="slide29.xml"/><Relationship Id="rId9" Type="http://schemas.openxmlformats.org/officeDocument/2006/relationships/slide" Target="slide34.xml"/><Relationship Id="rId14" Type="http://schemas.openxmlformats.org/officeDocument/2006/relationships/slide" Target="slide39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13" Type="http://schemas.openxmlformats.org/officeDocument/2006/relationships/slide" Target="slide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6" Type="http://schemas.openxmlformats.org/officeDocument/2006/relationships/diagramColors" Target="../diagrams/colors1.xml"/><Relationship Id="rId11" Type="http://schemas.openxmlformats.org/officeDocument/2006/relationships/slide" Target="slide7.xml"/><Relationship Id="rId5" Type="http://schemas.openxmlformats.org/officeDocument/2006/relationships/diagramQuickStyle" Target="../diagrams/quickStyle1.xml"/><Relationship Id="rId10" Type="http://schemas.openxmlformats.org/officeDocument/2006/relationships/slide" Target="slide6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3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6" Type="http://schemas.openxmlformats.org/officeDocument/2006/relationships/hyperlink" Target="https://www.gosuslugi.ru/" TargetMode="External"/><Relationship Id="rId5" Type="http://schemas.openxmlformats.org/officeDocument/2006/relationships/hyperlink" Target="http://&#1089;&#1099;&#1082;&#1090;&#1099;&#1074;&#1082;&#1072;&#1088;.&#1088;&#1092;/" TargetMode="External"/><Relationship Id="rId4" Type="http://schemas.openxmlformats.org/officeDocument/2006/relationships/slide" Target="sl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4" Type="http://schemas.openxmlformats.org/officeDocument/2006/relationships/slide" Target="slid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5" Type="http://schemas.openxmlformats.org/officeDocument/2006/relationships/hyperlink" Target="http://&#1089;&#1099;&#1082;&#1090;&#1099;&#1074;&#1082;&#1072;&#1088;.&#1088;&#1092;/administration/ekonomika/normativ-zatrat-na-okazanie-munitsipalnykh-uslug-vypolnenie-rabot-munitsipalnymi-byudzhetnymi-uchrezhdeniyami" TargetMode="External"/><Relationship Id="rId4" Type="http://schemas.openxmlformats.org/officeDocument/2006/relationships/slide" Target="slid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3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6" Type="http://schemas.openxmlformats.org/officeDocument/2006/relationships/chart" Target="../charts/chart2.xml"/><Relationship Id="rId5" Type="http://schemas.openxmlformats.org/officeDocument/2006/relationships/chart" Target="../charts/chart1.xml"/><Relationship Id="rId4" Type="http://schemas.openxmlformats.org/officeDocument/2006/relationships/slide" Target="slid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5" Type="http://schemas.openxmlformats.org/officeDocument/2006/relationships/chart" Target="../charts/chart3.xml"/><Relationship Id="rId4" Type="http://schemas.openxmlformats.org/officeDocument/2006/relationships/slide" Target="slid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7" Type="http://schemas.openxmlformats.org/officeDocument/2006/relationships/image" Target="../media/image16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6" Type="http://schemas.openxmlformats.org/officeDocument/2006/relationships/slide" Target="slide2.xml"/><Relationship Id="rId5" Type="http://schemas.openxmlformats.org/officeDocument/2006/relationships/image" Target="../media/image1.png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.png"/><Relationship Id="rId7" Type="http://schemas.openxmlformats.org/officeDocument/2006/relationships/hyperlink" Target="mailto:udo@syktyvkar.komi.com" TargetMode="Externa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Relationship Id="rId6" Type="http://schemas.openxmlformats.org/officeDocument/2006/relationships/image" Target="../media/image17.png"/><Relationship Id="rId11" Type="http://schemas.microsoft.com/office/2007/relationships/hdphoto" Target="../media/hdphoto1.wdp"/><Relationship Id="rId5" Type="http://schemas.openxmlformats.org/officeDocument/2006/relationships/image" Target="../media/image16.jpeg"/><Relationship Id="rId10" Type="http://schemas.openxmlformats.org/officeDocument/2006/relationships/image" Target="../media/image20.png"/><Relationship Id="rId4" Type="http://schemas.openxmlformats.org/officeDocument/2006/relationships/slide" Target="slide2.xml"/><Relationship Id="rId9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21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10" Type="http://schemas.openxmlformats.org/officeDocument/2006/relationships/image" Target="../media/image16.jpeg"/><Relationship Id="rId4" Type="http://schemas.openxmlformats.org/officeDocument/2006/relationships/diagramQuickStyle" Target="../diagrams/quickStyle2.xml"/><Relationship Id="rId9" Type="http://schemas.openxmlformats.org/officeDocument/2006/relationships/slide" Target="slide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6.jpeg"/><Relationship Id="rId7" Type="http://schemas.openxmlformats.org/officeDocument/2006/relationships/image" Target="../media/image23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Relationship Id="rId6" Type="http://schemas.openxmlformats.org/officeDocument/2006/relationships/slide" Target="slide2.xml"/><Relationship Id="rId5" Type="http://schemas.openxmlformats.org/officeDocument/2006/relationships/image" Target="../media/image1.png"/><Relationship Id="rId4" Type="http://schemas.openxmlformats.org/officeDocument/2006/relationships/image" Target="../media/image2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6.xml"/><Relationship Id="rId5" Type="http://schemas.openxmlformats.org/officeDocument/2006/relationships/chart" Target="../charts/chart5.xml"/><Relationship Id="rId4" Type="http://schemas.openxmlformats.org/officeDocument/2006/relationships/image" Target="../media/image1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7.xml"/><Relationship Id="rId4" Type="http://schemas.openxmlformats.org/officeDocument/2006/relationships/slide" Target="slide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7" Type="http://schemas.openxmlformats.org/officeDocument/2006/relationships/image" Target="../media/image3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Relationship Id="rId6" Type="http://schemas.openxmlformats.org/officeDocument/2006/relationships/slide" Target="slide2.xml"/><Relationship Id="rId5" Type="http://schemas.openxmlformats.org/officeDocument/2006/relationships/image" Target="../media/image1.png"/><Relationship Id="rId4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.png"/><Relationship Id="rId7" Type="http://schemas.openxmlformats.org/officeDocument/2006/relationships/image" Target="../media/image18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Relationship Id="rId6" Type="http://schemas.openxmlformats.org/officeDocument/2006/relationships/hyperlink" Target="mailto:uo@syktyvkar.komi.com" TargetMode="External"/><Relationship Id="rId11" Type="http://schemas.openxmlformats.org/officeDocument/2006/relationships/image" Target="../media/image3.jpeg"/><Relationship Id="rId5" Type="http://schemas.openxmlformats.org/officeDocument/2006/relationships/image" Target="../media/image17.png"/><Relationship Id="rId10" Type="http://schemas.microsoft.com/office/2007/relationships/hdphoto" Target="../media/hdphoto1.wdp"/><Relationship Id="rId4" Type="http://schemas.openxmlformats.org/officeDocument/2006/relationships/slide" Target="slide2.xml"/><Relationship Id="rId9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10" Type="http://schemas.openxmlformats.org/officeDocument/2006/relationships/image" Target="../media/image3.jpeg"/><Relationship Id="rId4" Type="http://schemas.openxmlformats.org/officeDocument/2006/relationships/diagramLayout" Target="../diagrams/layout3.xml"/><Relationship Id="rId9" Type="http://schemas.openxmlformats.org/officeDocument/2006/relationships/slide" Target="slide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diagramLayout" Target="../diagrams/layout4.xml"/><Relationship Id="rId7" Type="http://schemas.openxmlformats.org/officeDocument/2006/relationships/image" Target="../media/image27.jpeg"/><Relationship Id="rId12" Type="http://schemas.openxmlformats.org/officeDocument/2006/relationships/image" Target="../media/image3.jpe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11" Type="http://schemas.openxmlformats.org/officeDocument/2006/relationships/slide" Target="slide2.xml"/><Relationship Id="rId5" Type="http://schemas.openxmlformats.org/officeDocument/2006/relationships/diagramColors" Target="../diagrams/colors4.xml"/><Relationship Id="rId10" Type="http://schemas.openxmlformats.org/officeDocument/2006/relationships/image" Target="../media/image1.png"/><Relationship Id="rId4" Type="http://schemas.openxmlformats.org/officeDocument/2006/relationships/diagramQuickStyle" Target="../diagrams/quickStyle4.xml"/><Relationship Id="rId9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1.png"/><Relationship Id="rId7" Type="http://schemas.openxmlformats.org/officeDocument/2006/relationships/image" Target="../media/image31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.xml"/><Relationship Id="rId6" Type="http://schemas.openxmlformats.org/officeDocument/2006/relationships/image" Target="../media/image30.png"/><Relationship Id="rId5" Type="http://schemas.openxmlformats.org/officeDocument/2006/relationships/image" Target="../media/image3.jpeg"/><Relationship Id="rId4" Type="http://schemas.openxmlformats.org/officeDocument/2006/relationships/slide" Target="slide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chart" Target="../charts/chart1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.xml"/><Relationship Id="rId6" Type="http://schemas.openxmlformats.org/officeDocument/2006/relationships/chart" Target="../charts/chart9.xml"/><Relationship Id="rId5" Type="http://schemas.openxmlformats.org/officeDocument/2006/relationships/image" Target="../media/image3.jpeg"/><Relationship Id="rId4" Type="http://schemas.openxmlformats.org/officeDocument/2006/relationships/slide" Target="slide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11.xml"/><Relationship Id="rId4" Type="http://schemas.openxmlformats.org/officeDocument/2006/relationships/slide" Target="slide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slide" Target="slide2.xml"/><Relationship Id="rId4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.xml"/><Relationship Id="rId6" Type="http://schemas.openxmlformats.org/officeDocument/2006/relationships/image" Target="../media/image33.jpeg"/><Relationship Id="rId5" Type="http://schemas.openxmlformats.org/officeDocument/2006/relationships/slide" Target="slide2.xml"/><Relationship Id="rId4" Type="http://schemas.openxmlformats.org/officeDocument/2006/relationships/image" Target="../media/image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7" Type="http://schemas.openxmlformats.org/officeDocument/2006/relationships/image" Target="../media/image35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5.xml"/><Relationship Id="rId6" Type="http://schemas.openxmlformats.org/officeDocument/2006/relationships/slide" Target="slide2.xml"/><Relationship Id="rId5" Type="http://schemas.openxmlformats.org/officeDocument/2006/relationships/image" Target="../media/image1.png"/><Relationship Id="rId4" Type="http://schemas.openxmlformats.org/officeDocument/2006/relationships/image" Target="../media/image34.jpe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.png"/><Relationship Id="rId7" Type="http://schemas.openxmlformats.org/officeDocument/2006/relationships/image" Target="../media/image18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.xml"/><Relationship Id="rId6" Type="http://schemas.openxmlformats.org/officeDocument/2006/relationships/hyperlink" Target="mailto:kultura@syktyvkar.komi.com" TargetMode="External"/><Relationship Id="rId11" Type="http://schemas.openxmlformats.org/officeDocument/2006/relationships/image" Target="../media/image35.png"/><Relationship Id="rId5" Type="http://schemas.openxmlformats.org/officeDocument/2006/relationships/image" Target="../media/image17.png"/><Relationship Id="rId10" Type="http://schemas.microsoft.com/office/2007/relationships/hdphoto" Target="../media/hdphoto1.wdp"/><Relationship Id="rId4" Type="http://schemas.openxmlformats.org/officeDocument/2006/relationships/slide" Target="slide2.xml"/><Relationship Id="rId9" Type="http://schemas.openxmlformats.org/officeDocument/2006/relationships/image" Target="../media/image2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slide" Target="slide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diagramLayout" Target="../diagrams/layout5.xml"/><Relationship Id="rId7" Type="http://schemas.openxmlformats.org/officeDocument/2006/relationships/image" Target="../media/image29.png"/><Relationship Id="rId12" Type="http://schemas.openxmlformats.org/officeDocument/2006/relationships/image" Target="../media/image35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11" Type="http://schemas.openxmlformats.org/officeDocument/2006/relationships/slide" Target="slide2.xml"/><Relationship Id="rId5" Type="http://schemas.openxmlformats.org/officeDocument/2006/relationships/diagramColors" Target="../diagrams/colors5.xml"/><Relationship Id="rId10" Type="http://schemas.openxmlformats.org/officeDocument/2006/relationships/image" Target="../media/image1.png"/><Relationship Id="rId4" Type="http://schemas.openxmlformats.org/officeDocument/2006/relationships/diagramQuickStyle" Target="../diagrams/quickStyle5.xml"/><Relationship Id="rId9" Type="http://schemas.openxmlformats.org/officeDocument/2006/relationships/image" Target="../media/image38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15.xml"/><Relationship Id="rId5" Type="http://schemas.openxmlformats.org/officeDocument/2006/relationships/image" Target="../media/image35.png"/><Relationship Id="rId4" Type="http://schemas.openxmlformats.org/officeDocument/2006/relationships/chart" Target="../charts/chart1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5" Type="http://schemas.openxmlformats.org/officeDocument/2006/relationships/slide" Target="slide2.xml"/><Relationship Id="rId4" Type="http://schemas.openxmlformats.org/officeDocument/2006/relationships/image" Target="../media/image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7" Type="http://schemas.openxmlformats.org/officeDocument/2006/relationships/image" Target="../media/image4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7.xml"/><Relationship Id="rId6" Type="http://schemas.openxmlformats.org/officeDocument/2006/relationships/slide" Target="slide2.xml"/><Relationship Id="rId5" Type="http://schemas.openxmlformats.org/officeDocument/2006/relationships/image" Target="../media/image1.png"/><Relationship Id="rId4" Type="http://schemas.openxmlformats.org/officeDocument/2006/relationships/image" Target="../media/image39.jpe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.png"/><Relationship Id="rId7" Type="http://schemas.openxmlformats.org/officeDocument/2006/relationships/image" Target="../media/image18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8.xml"/><Relationship Id="rId6" Type="http://schemas.openxmlformats.org/officeDocument/2006/relationships/hyperlink" Target="mailto:uprsport@syktyvkar.komi.com" TargetMode="External"/><Relationship Id="rId11" Type="http://schemas.openxmlformats.org/officeDocument/2006/relationships/image" Target="../media/image40.png"/><Relationship Id="rId5" Type="http://schemas.openxmlformats.org/officeDocument/2006/relationships/image" Target="../media/image17.png"/><Relationship Id="rId10" Type="http://schemas.microsoft.com/office/2007/relationships/hdphoto" Target="../media/hdphoto1.wdp"/><Relationship Id="rId4" Type="http://schemas.openxmlformats.org/officeDocument/2006/relationships/slide" Target="slide2.xml"/><Relationship Id="rId9" Type="http://schemas.openxmlformats.org/officeDocument/2006/relationships/image" Target="../media/image20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Layout" Target="../diagrams/layout6.xml"/><Relationship Id="rId7" Type="http://schemas.openxmlformats.org/officeDocument/2006/relationships/image" Target="../media/image41.jpe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10" Type="http://schemas.openxmlformats.org/officeDocument/2006/relationships/image" Target="../media/image40.png"/><Relationship Id="rId4" Type="http://schemas.openxmlformats.org/officeDocument/2006/relationships/diagramQuickStyle" Target="../diagrams/quickStyle6.xml"/><Relationship Id="rId9" Type="http://schemas.openxmlformats.org/officeDocument/2006/relationships/slide" Target="slide2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7.xml"/><Relationship Id="rId13" Type="http://schemas.openxmlformats.org/officeDocument/2006/relationships/image" Target="../media/image44.png"/><Relationship Id="rId18" Type="http://schemas.openxmlformats.org/officeDocument/2006/relationships/image" Target="../media/image49.jpeg"/><Relationship Id="rId3" Type="http://schemas.openxmlformats.org/officeDocument/2006/relationships/image" Target="../media/image1.png"/><Relationship Id="rId7" Type="http://schemas.openxmlformats.org/officeDocument/2006/relationships/diagramLayout" Target="../diagrams/layout7.xml"/><Relationship Id="rId12" Type="http://schemas.openxmlformats.org/officeDocument/2006/relationships/image" Target="../media/image43.jpeg"/><Relationship Id="rId17" Type="http://schemas.openxmlformats.org/officeDocument/2006/relationships/image" Target="../media/image48.png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47.jpeg"/><Relationship Id="rId1" Type="http://schemas.openxmlformats.org/officeDocument/2006/relationships/tags" Target="../tags/tag19.xml"/><Relationship Id="rId6" Type="http://schemas.openxmlformats.org/officeDocument/2006/relationships/diagramData" Target="../diagrams/data7.xml"/><Relationship Id="rId11" Type="http://schemas.openxmlformats.org/officeDocument/2006/relationships/image" Target="../media/image42.jpeg"/><Relationship Id="rId5" Type="http://schemas.openxmlformats.org/officeDocument/2006/relationships/image" Target="../media/image40.png"/><Relationship Id="rId15" Type="http://schemas.openxmlformats.org/officeDocument/2006/relationships/image" Target="../media/image46.jpeg"/><Relationship Id="rId10" Type="http://schemas.microsoft.com/office/2007/relationships/diagramDrawing" Target="../diagrams/drawing7.xml"/><Relationship Id="rId4" Type="http://schemas.openxmlformats.org/officeDocument/2006/relationships/slide" Target="slide2.xml"/><Relationship Id="rId9" Type="http://schemas.openxmlformats.org/officeDocument/2006/relationships/diagramColors" Target="../diagrams/colors7.xml"/><Relationship Id="rId14" Type="http://schemas.openxmlformats.org/officeDocument/2006/relationships/image" Target="../media/image45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1.xml"/><Relationship Id="rId3" Type="http://schemas.openxmlformats.org/officeDocument/2006/relationships/slide" Target="slide2.xml"/><Relationship Id="rId7" Type="http://schemas.openxmlformats.org/officeDocument/2006/relationships/chart" Target="../charts/chart20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19.xml"/><Relationship Id="rId5" Type="http://schemas.openxmlformats.org/officeDocument/2006/relationships/image" Target="../media/image40.png"/><Relationship Id="rId4" Type="http://schemas.openxmlformats.org/officeDocument/2006/relationships/chart" Target="../charts/chart1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22.xml"/><Relationship Id="rId4" Type="http://schemas.openxmlformats.org/officeDocument/2006/relationships/image" Target="../media/image4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image" Target="../media/image5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jpe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eg"/><Relationship Id="rId3" Type="http://schemas.openxmlformats.org/officeDocument/2006/relationships/chart" Target="../charts/chart23.xml"/><Relationship Id="rId7" Type="http://schemas.openxmlformats.org/officeDocument/2006/relationships/image" Target="../media/image56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0.xml"/><Relationship Id="rId6" Type="http://schemas.openxmlformats.org/officeDocument/2006/relationships/image" Target="../media/image55.jpeg"/><Relationship Id="rId5" Type="http://schemas.openxmlformats.org/officeDocument/2006/relationships/slide" Target="slide2.xml"/><Relationship Id="rId10" Type="http://schemas.openxmlformats.org/officeDocument/2006/relationships/image" Target="../media/image59.jpeg"/><Relationship Id="rId4" Type="http://schemas.openxmlformats.org/officeDocument/2006/relationships/image" Target="../media/image1.png"/><Relationship Id="rId9" Type="http://schemas.openxmlformats.org/officeDocument/2006/relationships/image" Target="../media/image58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7" Type="http://schemas.openxmlformats.org/officeDocument/2006/relationships/image" Target="../media/image63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Relationship Id="rId6" Type="http://schemas.openxmlformats.org/officeDocument/2006/relationships/slide" Target="slide2.xml"/><Relationship Id="rId5" Type="http://schemas.openxmlformats.org/officeDocument/2006/relationships/image" Target="../media/image1.png"/><Relationship Id="rId4" Type="http://schemas.openxmlformats.org/officeDocument/2006/relationships/image" Target="../media/image62.jpe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jpeg"/><Relationship Id="rId3" Type="http://schemas.openxmlformats.org/officeDocument/2006/relationships/image" Target="../media/image64.png"/><Relationship Id="rId7" Type="http://schemas.openxmlformats.org/officeDocument/2006/relationships/slide" Target="slide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1.xml"/><Relationship Id="rId6" Type="http://schemas.openxmlformats.org/officeDocument/2006/relationships/image" Target="../media/image1.png"/><Relationship Id="rId5" Type="http://schemas.openxmlformats.org/officeDocument/2006/relationships/image" Target="../media/image66.png"/><Relationship Id="rId4" Type="http://schemas.openxmlformats.org/officeDocument/2006/relationships/image" Target="../media/image65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lumMod val="50000"/>
              </a:schemeClr>
            </a:gs>
            <a:gs pos="50000">
              <a:schemeClr val="bg1">
                <a:lumMod val="75000"/>
              </a:schemeClr>
            </a:gs>
            <a:gs pos="100000">
              <a:schemeClr val="bg1">
                <a:lumMod val="9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авнобедренный треугольник 3"/>
          <p:cNvSpPr/>
          <p:nvPr/>
        </p:nvSpPr>
        <p:spPr>
          <a:xfrm rot="5400000">
            <a:off x="1670770" y="-1663674"/>
            <a:ext cx="2427734" cy="5755082"/>
          </a:xfrm>
          <a:prstGeom prst="triangle">
            <a:avLst>
              <a:gd name="adj" fmla="val 37613"/>
            </a:avLst>
          </a:prstGeom>
          <a:solidFill>
            <a:srgbClr val="FFFF00">
              <a:alpha val="50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Блок-схема: данные 4"/>
          <p:cNvSpPr/>
          <p:nvPr/>
        </p:nvSpPr>
        <p:spPr>
          <a:xfrm rot="20726357">
            <a:off x="-467187" y="1279343"/>
            <a:ext cx="10099815" cy="2596876"/>
          </a:xfrm>
          <a:prstGeom prst="flowChartInputOutput">
            <a:avLst/>
          </a:prstGeom>
          <a:pattFill prst="solidDmnd">
            <a:fgClr>
              <a:schemeClr val="tx1"/>
            </a:fgClr>
            <a:bgClr>
              <a:schemeClr val="bg1"/>
            </a:bgClr>
          </a:patt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Равнобедренный треугольник 5"/>
          <p:cNvSpPr/>
          <p:nvPr/>
        </p:nvSpPr>
        <p:spPr>
          <a:xfrm rot="16200000">
            <a:off x="3613641" y="-400299"/>
            <a:ext cx="2211710" cy="8892480"/>
          </a:xfrm>
          <a:prstGeom prst="triangle">
            <a:avLst>
              <a:gd name="adj" fmla="val 1466"/>
            </a:avLst>
          </a:prstGeom>
          <a:solidFill>
            <a:srgbClr val="006666">
              <a:alpha val="50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Блок-схема: данные 7"/>
          <p:cNvSpPr/>
          <p:nvPr/>
        </p:nvSpPr>
        <p:spPr>
          <a:xfrm rot="20726357">
            <a:off x="-251975" y="1390243"/>
            <a:ext cx="9588091" cy="2375072"/>
          </a:xfrm>
          <a:prstGeom prst="flowChartInputOutput">
            <a:avLst/>
          </a:prstGeom>
          <a:solidFill>
            <a:schemeClr val="bg1">
              <a:alpha val="73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ru-RU" sz="4000" dirty="0" smtClean="0">
              <a:ln w="18415" cmpd="sng">
                <a:solidFill>
                  <a:srgbClr val="FFFFFF"/>
                </a:solidFill>
                <a:prstDash val="solid"/>
              </a:ln>
              <a:gradFill>
                <a:gsLst>
                  <a:gs pos="0">
                    <a:srgbClr val="339966">
                      <a:alpha val="61000"/>
                    </a:srgbClr>
                  </a:gs>
                  <a:gs pos="50000">
                    <a:srgbClr val="339966">
                      <a:alpha val="59000"/>
                    </a:srgbClr>
                  </a:gs>
                  <a:gs pos="100000">
                    <a:srgbClr val="339966">
                      <a:alpha val="52000"/>
                    </a:srgbClr>
                  </a:gs>
                </a:gsLst>
                <a:lin ang="5400000" scaled="0"/>
              </a:gra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algn="ctr"/>
            <a:r>
              <a:rPr lang="ru-RU" sz="4000" dirty="0" smtClean="0">
                <a:ln w="18415" cmpd="sng">
                  <a:noFill/>
                  <a:prstDash val="solid"/>
                </a:ln>
                <a:solidFill>
                  <a:srgbClr val="339966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Услуги </a:t>
            </a:r>
            <a:r>
              <a:rPr lang="ru-RU" sz="4000" dirty="0">
                <a:ln w="18415" cmpd="sng">
                  <a:noFill/>
                  <a:prstDash val="solid"/>
                </a:ln>
                <a:solidFill>
                  <a:srgbClr val="339966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и работы</a:t>
            </a:r>
          </a:p>
          <a:p>
            <a:pPr algn="ctr"/>
            <a:r>
              <a:rPr lang="ru-RU" sz="4000" dirty="0">
                <a:ln w="18415" cmpd="sng">
                  <a:noFill/>
                  <a:prstDash val="solid"/>
                </a:ln>
                <a:solidFill>
                  <a:srgbClr val="339966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sz="4000" dirty="0" smtClean="0">
                <a:ln w="18415" cmpd="sng">
                  <a:noFill/>
                  <a:prstDash val="solid"/>
                </a:ln>
                <a:solidFill>
                  <a:srgbClr val="339966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муниципальных учреждений</a:t>
            </a:r>
            <a:endParaRPr lang="ru-RU" sz="4000" dirty="0">
              <a:ln w="18415" cmpd="sng">
                <a:noFill/>
                <a:prstDash val="solid"/>
              </a:ln>
              <a:solidFill>
                <a:srgbClr val="339966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 algn="ctr"/>
            <a:endParaRPr lang="ru-RU" sz="4000" dirty="0"/>
          </a:p>
        </p:txBody>
      </p:sp>
      <p:sp>
        <p:nvSpPr>
          <p:cNvPr id="9" name="TextBox 8"/>
          <p:cNvSpPr txBox="1"/>
          <p:nvPr/>
        </p:nvSpPr>
        <p:spPr>
          <a:xfrm>
            <a:off x="2771800" y="4497169"/>
            <a:ext cx="42638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на примере муниципальных учреждений</a:t>
            </a:r>
          </a:p>
          <a:p>
            <a:pPr algn="ctr"/>
            <a:r>
              <a:rPr lang="ru-RU" dirty="0" smtClean="0"/>
              <a:t> МО ГО «Сыктывкар» за 2016 год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547664" y="17954"/>
            <a:ext cx="65038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dirty="0" smtClean="0"/>
              <a:t>Департамент финансов администрации МО ГО «Сыктывкар»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86647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721"/>
    </mc:Choice>
    <mc:Fallback xmlns="">
      <p:transition spd="slow" advTm="5721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8750424"/>
              </p:ext>
            </p:extLst>
          </p:nvPr>
        </p:nvGraphicFramePr>
        <p:xfrm>
          <a:off x="773263" y="352695"/>
          <a:ext cx="8223709" cy="459308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2830"/>
                <a:gridCol w="6880283"/>
                <a:gridCol w="1040596"/>
              </a:tblGrid>
              <a:tr h="220916">
                <a:tc>
                  <a:txBody>
                    <a:bodyPr/>
                    <a:lstStyle/>
                    <a:p>
                      <a:r>
                        <a:rPr lang="ru-RU" sz="85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85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2" action="ppaction://hlinksldjump"/>
                        </a:rPr>
                        <a:t>ВЗАИМОСВЯЗЬ МУНИЦИПАЛЬНОГО УЧРЕЖДЕНИЯ И ПОТРЕБИТЕЛЕЙ УСЛУГ</a:t>
                      </a:r>
                      <a:endParaRPr lang="ru-RU" sz="900" b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стр. 4</a:t>
                      </a:r>
                      <a:endParaRPr lang="ru-RU" sz="8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220916">
                <a:tc>
                  <a:txBody>
                    <a:bodyPr/>
                    <a:lstStyle/>
                    <a:p>
                      <a:r>
                        <a:rPr lang="ru-RU" sz="85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85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3" action="ppaction://hlinksldjump"/>
                        </a:rPr>
                        <a:t>ОСНОВНЫЕ ПОНЯТИЯ</a:t>
                      </a:r>
                      <a:endParaRPr lang="ru-RU" sz="9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стр. 5,6</a:t>
                      </a:r>
                      <a:endParaRPr lang="ru-RU" sz="8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249687">
                <a:tc>
                  <a:txBody>
                    <a:bodyPr/>
                    <a:lstStyle/>
                    <a:p>
                      <a:r>
                        <a:rPr lang="ru-RU" sz="85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85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4" action="ppaction://hlinksldjump"/>
                        </a:rPr>
                        <a:t>ПРАВОВЫЕ ОСНОВЫ </a:t>
                      </a:r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стр. 7</a:t>
                      </a:r>
                    </a:p>
                  </a:txBody>
                  <a:tcPr/>
                </a:tc>
              </a:tr>
              <a:tr h="220916">
                <a:tc>
                  <a:txBody>
                    <a:bodyPr/>
                    <a:lstStyle/>
                    <a:p>
                      <a:r>
                        <a:rPr lang="ru-RU" sz="85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85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5" action="ppaction://hlinksldjump"/>
                        </a:rPr>
                        <a:t>ИНФОРМАЦИЯ О ПОРЯДКЕ</a:t>
                      </a:r>
                      <a:r>
                        <a:rPr lang="ru-RU" sz="9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5" action="ppaction://hlinksldjump"/>
                        </a:rPr>
                        <a:t> ПРЕДОСТАВЛЕНИЯ МУНИЦИПАЛЬНЫХ УСЛУГ, РАБОТ</a:t>
                      </a:r>
                      <a:endParaRPr lang="ru-RU" sz="9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стр. 8</a:t>
                      </a:r>
                    </a:p>
                  </a:txBody>
                  <a:tcPr/>
                </a:tc>
              </a:tr>
              <a:tr h="220916">
                <a:tc>
                  <a:txBody>
                    <a:bodyPr/>
                    <a:lstStyle/>
                    <a:p>
                      <a:r>
                        <a:rPr lang="ru-RU" sz="85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85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6" action="ppaction://hlinksldjump"/>
                        </a:rPr>
                        <a:t>ОБЩЕЕ КОЛИЧЕСТВО МУНИЦИПАЛЬНЫХ УСЛУГ</a:t>
                      </a:r>
                      <a:r>
                        <a:rPr lang="ru-RU" sz="9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6" action="ppaction://hlinksldjump"/>
                        </a:rPr>
                        <a:t> И РАБОТ</a:t>
                      </a:r>
                      <a:r>
                        <a:rPr lang="ru-RU" sz="9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за 2016 год</a:t>
                      </a:r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стр. 9</a:t>
                      </a:r>
                    </a:p>
                  </a:txBody>
                  <a:tcPr/>
                </a:tc>
              </a:tr>
              <a:tr h="220916">
                <a:tc>
                  <a:txBody>
                    <a:bodyPr/>
                    <a:lstStyle/>
                    <a:p>
                      <a:r>
                        <a:rPr lang="ru-RU" sz="85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85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7" action="ppaction://hlinksldjump"/>
                        </a:rPr>
                        <a:t>ПОТРЕБИТЕЛИ  </a:t>
                      </a:r>
                      <a:r>
                        <a:rPr lang="ru-RU" sz="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7" action="ppaction://hlinksldjump"/>
                        </a:rPr>
                        <a:t>МУНИЦИПАЛЬНЫХ УСЛУГ</a:t>
                      </a:r>
                      <a:r>
                        <a:rPr lang="ru-RU" sz="9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7" action="ppaction://hlinksldjump"/>
                        </a:rPr>
                        <a:t> И РАБОТ</a:t>
                      </a:r>
                      <a:endParaRPr lang="ru-RU" sz="9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стр. 10</a:t>
                      </a:r>
                    </a:p>
                  </a:txBody>
                  <a:tcPr/>
                </a:tc>
              </a:tr>
              <a:tr h="220916">
                <a:tc>
                  <a:txBody>
                    <a:bodyPr/>
                    <a:lstStyle/>
                    <a:p>
                      <a:r>
                        <a:rPr lang="ru-RU" sz="85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85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8" action="ppaction://hlinksldjump"/>
                        </a:rPr>
                        <a:t>СОЦИАЛЬНО-КУЛЬТУРНАЯ</a:t>
                      </a:r>
                      <a:r>
                        <a:rPr lang="ru-RU" sz="9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8" action="ppaction://hlinksldjump"/>
                        </a:rPr>
                        <a:t> СФЕРА</a:t>
                      </a:r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стр. 11</a:t>
                      </a:r>
                    </a:p>
                  </a:txBody>
                  <a:tcPr/>
                </a:tc>
              </a:tr>
              <a:tr h="220916">
                <a:tc>
                  <a:txBody>
                    <a:bodyPr/>
                    <a:lstStyle/>
                    <a:p>
                      <a:r>
                        <a:rPr lang="ru-RU" sz="85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85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9" action="ppaction://hlinksldjump"/>
                        </a:rPr>
                        <a:t>ДОШКОЛЬНОЕ ОБРАЗОВАНИЕ</a:t>
                      </a:r>
                      <a:endParaRPr lang="ru-RU" sz="9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стр. 12</a:t>
                      </a:r>
                    </a:p>
                  </a:txBody>
                  <a:tcPr/>
                </a:tc>
              </a:tr>
              <a:tr h="220916">
                <a:tc>
                  <a:txBody>
                    <a:bodyPr/>
                    <a:lstStyle/>
                    <a:p>
                      <a:r>
                        <a:rPr lang="ru-RU" sz="85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85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10" action="ppaction://hlinksldjump"/>
                        </a:rPr>
                        <a:t>ДОШКОЛЬНОЕ ОБРАЗОВАНИЕ: управление</a:t>
                      </a:r>
                      <a:endParaRPr lang="ru-RU" sz="9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стр. 13</a:t>
                      </a:r>
                    </a:p>
                  </a:txBody>
                  <a:tcPr/>
                </a:tc>
              </a:tr>
              <a:tr h="220916">
                <a:tc>
                  <a:txBody>
                    <a:bodyPr/>
                    <a:lstStyle/>
                    <a:p>
                      <a:r>
                        <a:rPr lang="ru-RU" sz="85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85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11" action="ppaction://hlinksldjump"/>
                        </a:rPr>
                        <a:t>Д</a:t>
                      </a:r>
                      <a:r>
                        <a:rPr lang="ru-RU" sz="9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12" action="ppaction://hlinksldjump"/>
                        </a:rPr>
                        <a:t>ОШКОЛЬНОЕ ОБРАЗОВАНИЕ: муниципальные услуги</a:t>
                      </a:r>
                      <a:endParaRPr lang="ru-RU" sz="9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стр. 14</a:t>
                      </a:r>
                    </a:p>
                  </a:txBody>
                  <a:tcPr/>
                </a:tc>
              </a:tr>
              <a:tr h="220916">
                <a:tc>
                  <a:txBody>
                    <a:bodyPr/>
                    <a:lstStyle/>
                    <a:p>
                      <a:r>
                        <a:rPr lang="ru-RU" sz="85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85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13" action="ppaction://hlinksldjump"/>
                        </a:rPr>
                        <a:t>ДОШКОЛЬНОЕ ОБРАЗОВАНИЕ: особенности</a:t>
                      </a:r>
                      <a:endParaRPr lang="ru-RU" sz="9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стр. 15</a:t>
                      </a:r>
                    </a:p>
                  </a:txBody>
                  <a:tcPr/>
                </a:tc>
              </a:tr>
              <a:tr h="220916">
                <a:tc>
                  <a:txBody>
                    <a:bodyPr/>
                    <a:lstStyle/>
                    <a:p>
                      <a:r>
                        <a:rPr lang="ru-RU" sz="85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85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11" action="ppaction://hlinksldjump"/>
                        </a:rPr>
                        <a:t>ДОШКОЛЬНОЕ ОБРАЗОВАНИЕ: натуральные</a:t>
                      </a:r>
                      <a:r>
                        <a:rPr lang="ru-RU" sz="900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11" action="ppaction://hlinksldjump"/>
                        </a:rPr>
                        <a:t> и финансовые показатели за 2016 год</a:t>
                      </a:r>
                      <a:endParaRPr lang="ru-RU" sz="9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стр. 16</a:t>
                      </a:r>
                    </a:p>
                  </a:txBody>
                  <a:tcPr/>
                </a:tc>
              </a:tr>
              <a:tr h="220916">
                <a:tc>
                  <a:txBody>
                    <a:bodyPr/>
                    <a:lstStyle/>
                    <a:p>
                      <a:r>
                        <a:rPr lang="ru-RU" sz="85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85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14" action="ppaction://hlinksldjump"/>
                        </a:rPr>
                        <a:t>ОЦЕНКА КАЧЕСТВА ПРЕДОСТАВЛЯЕМЫХ УСЛУГ,</a:t>
                      </a:r>
                      <a:r>
                        <a:rPr lang="ru-RU" sz="900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14" action="ppaction://hlinksldjump"/>
                        </a:rPr>
                        <a:t> РАБОТ ЗА 2016 ГОД</a:t>
                      </a:r>
                      <a:endParaRPr lang="ru-RU" sz="9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стр. 17</a:t>
                      </a:r>
                    </a:p>
                  </a:txBody>
                  <a:tcPr/>
                </a:tc>
              </a:tr>
              <a:tr h="220916">
                <a:tc>
                  <a:txBody>
                    <a:bodyPr/>
                    <a:lstStyle/>
                    <a:p>
                      <a:r>
                        <a:rPr lang="ru-RU" sz="85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85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15" action="ppaction://hlinksldjump"/>
                        </a:rPr>
                        <a:t>ОБРАЗОВАНИЕ</a:t>
                      </a:r>
                      <a:endParaRPr lang="ru-RU" sz="9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стр. 18</a:t>
                      </a:r>
                    </a:p>
                  </a:txBody>
                  <a:tcPr/>
                </a:tc>
              </a:tr>
              <a:tr h="220916">
                <a:tc>
                  <a:txBody>
                    <a:bodyPr/>
                    <a:lstStyle/>
                    <a:p>
                      <a:r>
                        <a:rPr lang="ru-RU" sz="9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9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16" action="ppaction://hlinksldjump"/>
                        </a:rPr>
                        <a:t>ОБРАЗОВАНИЕ: управление</a:t>
                      </a:r>
                      <a:endParaRPr lang="ru-RU" sz="9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стр. 19</a:t>
                      </a:r>
                    </a:p>
                  </a:txBody>
                  <a:tcPr/>
                </a:tc>
              </a:tr>
              <a:tr h="220916">
                <a:tc>
                  <a:txBody>
                    <a:bodyPr/>
                    <a:lstStyle/>
                    <a:p>
                      <a:r>
                        <a:rPr lang="ru-RU" sz="9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9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15" action="ppaction://hlinksldjump"/>
                        </a:rPr>
                        <a:t>ОБРАЗОВАНИЕ: муниципальные услуги</a:t>
                      </a:r>
                      <a:endParaRPr lang="ru-RU" sz="9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стр. 20</a:t>
                      </a:r>
                    </a:p>
                  </a:txBody>
                  <a:tcPr/>
                </a:tc>
              </a:tr>
              <a:tr h="224800">
                <a:tc>
                  <a:txBody>
                    <a:bodyPr/>
                    <a:lstStyle/>
                    <a:p>
                      <a:r>
                        <a:rPr lang="ru-RU" sz="9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9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17" action="ppaction://hlinksldjump"/>
                        </a:rPr>
                        <a:t>ОБРАЗОВАНИЕ: муниципальные работы </a:t>
                      </a:r>
                      <a:endParaRPr lang="ru-RU" sz="9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стр. 21</a:t>
                      </a:r>
                    </a:p>
                  </a:txBody>
                  <a:tcPr/>
                </a:tc>
              </a:tr>
              <a:tr h="221704">
                <a:tc>
                  <a:txBody>
                    <a:bodyPr/>
                    <a:lstStyle/>
                    <a:p>
                      <a:r>
                        <a:rPr lang="ru-RU" sz="9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9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18" action="ppaction://hlinksldjump"/>
                        </a:rPr>
                        <a:t>ОБРАЗОВАНИЕ: особенности</a:t>
                      </a:r>
                      <a:endParaRPr lang="ru-RU" sz="9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стр. 22</a:t>
                      </a:r>
                    </a:p>
                  </a:txBody>
                  <a:tcPr/>
                </a:tc>
              </a:tr>
              <a:tr h="220916">
                <a:tc>
                  <a:txBody>
                    <a:bodyPr/>
                    <a:lstStyle/>
                    <a:p>
                      <a:r>
                        <a:rPr lang="ru-RU" sz="9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ru-RU" sz="9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19" action="ppaction://hlinksldjump"/>
                        </a:rPr>
                        <a:t>ОБРАЗОВАНИЕ: натуральные</a:t>
                      </a:r>
                      <a:r>
                        <a:rPr lang="ru-RU" sz="900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19" action="ppaction://hlinksldjump"/>
                        </a:rPr>
                        <a:t> и финансовые показатели за 2016 год</a:t>
                      </a:r>
                      <a:endParaRPr lang="ru-RU" sz="9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стр. 23</a:t>
                      </a:r>
                    </a:p>
                  </a:txBody>
                  <a:tcPr/>
                </a:tc>
              </a:tr>
              <a:tr h="220916">
                <a:tc>
                  <a:txBody>
                    <a:bodyPr/>
                    <a:lstStyle/>
                    <a:p>
                      <a:r>
                        <a:rPr lang="ru-RU" sz="9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9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20" action="ppaction://hlinksldjump"/>
                        </a:rPr>
                        <a:t>ОЦЕНКА КАЧЕСТВА ПРЕДОСТАВЛЯЕМЫХ УСЛУГ,</a:t>
                      </a:r>
                      <a:r>
                        <a:rPr lang="ru-RU" sz="900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20" action="ppaction://hlinksldjump"/>
                        </a:rPr>
                        <a:t> РАБОТ ЗА 2016 ГОД</a:t>
                      </a:r>
                      <a:endParaRPr lang="ru-RU" sz="9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стр. 24-26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527585" y="-52361"/>
            <a:ext cx="76164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СОДЕРЖАНИЕ:</a:t>
            </a:r>
            <a:endParaRPr lang="ru-RU" b="1" dirty="0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588224" y="4869656"/>
            <a:ext cx="2133600" cy="273844"/>
          </a:xfrm>
        </p:spPr>
        <p:txBody>
          <a:bodyPr/>
          <a:lstStyle/>
          <a:p>
            <a:fld id="{B19B0651-EE4F-4900-A07F-96A6BFA9D0F0}" type="slidenum">
              <a:rPr lang="ru-RU" smtClean="0"/>
              <a:t>2</a:t>
            </a:fld>
            <a:endParaRPr lang="ru-RU" dirty="0"/>
          </a:p>
        </p:txBody>
      </p:sp>
      <p:grpSp>
        <p:nvGrpSpPr>
          <p:cNvPr id="22" name="Группа 21"/>
          <p:cNvGrpSpPr/>
          <p:nvPr/>
        </p:nvGrpSpPr>
        <p:grpSpPr>
          <a:xfrm>
            <a:off x="0" y="-38980"/>
            <a:ext cx="9144000" cy="400110"/>
            <a:chOff x="0" y="-38980"/>
            <a:chExt cx="9144000" cy="400110"/>
          </a:xfrm>
        </p:grpSpPr>
        <p:cxnSp>
          <p:nvCxnSpPr>
            <p:cNvPr id="23" name="Прямая соединительная линия 22"/>
            <p:cNvCxnSpPr/>
            <p:nvPr/>
          </p:nvCxnSpPr>
          <p:spPr>
            <a:xfrm>
              <a:off x="1509898" y="-5180"/>
              <a:ext cx="0" cy="322151"/>
            </a:xfrm>
            <a:prstGeom prst="line">
              <a:avLst/>
            </a:prstGeom>
            <a:ln w="25400">
              <a:solidFill>
                <a:schemeClr val="bg1">
                  <a:lumMod val="65000"/>
                  <a:alpha val="5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Прямая соединительная линия 23"/>
            <p:cNvCxnSpPr/>
            <p:nvPr/>
          </p:nvCxnSpPr>
          <p:spPr>
            <a:xfrm flipH="1">
              <a:off x="0" y="322151"/>
              <a:ext cx="9144000" cy="0"/>
            </a:xfrm>
            <a:prstGeom prst="line">
              <a:avLst/>
            </a:prstGeom>
            <a:ln w="25400">
              <a:solidFill>
                <a:schemeClr val="bg1">
                  <a:lumMod val="65000"/>
                  <a:alpha val="5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Прямоугольник 24"/>
            <p:cNvSpPr/>
            <p:nvPr/>
          </p:nvSpPr>
          <p:spPr>
            <a:xfrm>
              <a:off x="0" y="-38980"/>
              <a:ext cx="1512168" cy="40011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ru-RU" sz="1000" b="1" cap="none" spc="0" dirty="0" smtClean="0">
                  <a:ln w="18415" cmpd="sng">
                    <a:noFill/>
                    <a:prstDash val="solid"/>
                  </a:ln>
                  <a:solidFill>
                    <a:srgbClr val="339966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  <a:reflection blurRad="6350" stA="55000" endA="300" endPos="45500" dir="5400000" sy="-100000" algn="bl" rotWithShape="0"/>
                  </a:effectLst>
                </a:rPr>
                <a:t>Департамент финансов</a:t>
              </a:r>
            </a:p>
            <a:p>
              <a:pPr algn="ctr"/>
              <a:r>
                <a:rPr lang="ru-RU" sz="1000" b="1" dirty="0" smtClean="0">
                  <a:ln w="18415" cmpd="sng">
                    <a:noFill/>
                    <a:prstDash val="solid"/>
                  </a:ln>
                  <a:solidFill>
                    <a:srgbClr val="339966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  <a:reflection blurRad="6350" stA="55000" endA="300" endPos="45500" dir="5400000" sy="-100000" algn="bl" rotWithShape="0"/>
                  </a:effectLst>
                </a:rPr>
                <a:t>АМО ГО «Сыктывкар»</a:t>
              </a:r>
              <a:endParaRPr lang="ru-RU" sz="1000" b="1" cap="none" spc="0" dirty="0">
                <a:ln w="18415" cmpd="sng">
                  <a:noFill/>
                  <a:prstDash val="solid"/>
                </a:ln>
                <a:solidFill>
                  <a:srgbClr val="339966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  <a:reflection blurRad="6350" stA="55000" endA="300" endPos="45500" dir="5400000" sy="-100000" algn="bl" rotWithShape="0"/>
                </a:effectLst>
              </a:endParaRPr>
            </a:p>
          </p:txBody>
        </p:sp>
      </p:grpSp>
      <p:grpSp>
        <p:nvGrpSpPr>
          <p:cNvPr id="9" name="Группа 8"/>
          <p:cNvGrpSpPr/>
          <p:nvPr/>
        </p:nvGrpSpPr>
        <p:grpSpPr>
          <a:xfrm rot="10977528">
            <a:off x="13500" y="4465375"/>
            <a:ext cx="595453" cy="627534"/>
            <a:chOff x="58077" y="4515966"/>
            <a:chExt cx="595453" cy="627534"/>
          </a:xfrm>
        </p:grpSpPr>
        <p:pic>
          <p:nvPicPr>
            <p:cNvPr id="11" name="Picture 2" descr="C:\Users\Kryukova-TB\Desktop\слайды ДЛЯ ДЕПУТАТОВ\кнопка.png"/>
            <p:cNvPicPr>
              <a:picLocks noChangeAspect="1" noChangeArrowheads="1"/>
            </p:cNvPicPr>
            <p:nvPr/>
          </p:nvPicPr>
          <p:blipFill rotWithShape="1">
            <a:blip r:embed="rId2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30" t="9132" r="7190" b="10636"/>
            <a:stretch/>
          </p:blipFill>
          <p:spPr bwMode="auto">
            <a:xfrm>
              <a:off x="58077" y="4515966"/>
              <a:ext cx="595453" cy="6275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TextBox 11"/>
            <p:cNvSpPr txBox="1"/>
            <p:nvPr/>
          </p:nvSpPr>
          <p:spPr>
            <a:xfrm>
              <a:off x="200716" y="4547416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>
                  <a:latin typeface="Times New Roman"/>
                  <a:cs typeface="Times New Roman"/>
                  <a:hlinkClick r:id="rId22" action="ppaction://hlinksldjump"/>
                </a:rPr>
                <a:t>↑</a:t>
              </a:r>
              <a:endParaRPr lang="ru-RU" dirty="0"/>
            </a:p>
          </p:txBody>
        </p:sp>
      </p:grpSp>
    </p:spTree>
    <p:extLst>
      <p:ext uri="{BB962C8B-B14F-4D97-AF65-F5344CB8AC3E}">
        <p14:creationId xmlns:p14="http://schemas.microsoft.com/office/powerpoint/2010/main" val="2222951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65"/>
    </mc:Choice>
    <mc:Fallback xmlns="">
      <p:transition spd="slow" advTm="11065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9200746"/>
              </p:ext>
            </p:extLst>
          </p:nvPr>
        </p:nvGraphicFramePr>
        <p:xfrm>
          <a:off x="773263" y="352695"/>
          <a:ext cx="8223709" cy="418842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2830"/>
                <a:gridCol w="7223954"/>
                <a:gridCol w="696925"/>
              </a:tblGrid>
              <a:tr h="220916">
                <a:tc>
                  <a:txBody>
                    <a:bodyPr/>
                    <a:lstStyle/>
                    <a:p>
                      <a:r>
                        <a:rPr lang="ru-RU" sz="8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ru-RU" sz="8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2" action="ppaction://hlinksldjump"/>
                        </a:rPr>
                        <a:t>КУЛЬТУРА</a:t>
                      </a:r>
                      <a:endParaRPr lang="ru-RU" sz="9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стр. 27</a:t>
                      </a:r>
                      <a:endParaRPr lang="ru-RU" sz="8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220916">
                <a:tc>
                  <a:txBody>
                    <a:bodyPr/>
                    <a:lstStyle/>
                    <a:p>
                      <a:r>
                        <a:rPr lang="ru-RU" sz="8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ru-RU" sz="8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3" action="ppaction://hlinksldjump"/>
                        </a:rPr>
                        <a:t>КУЛЬТУРА: управление</a:t>
                      </a:r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8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стр. 28</a:t>
                      </a:r>
                      <a:endParaRPr lang="ru-RU" sz="8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220916">
                <a:tc>
                  <a:txBody>
                    <a:bodyPr/>
                    <a:lstStyle/>
                    <a:p>
                      <a:r>
                        <a:rPr lang="ru-RU" sz="8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ru-RU" sz="8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4" action="ppaction://hlinksldjump"/>
                        </a:rPr>
                        <a:t>КУЛЬТУРА: муниципальные услуги</a:t>
                      </a:r>
                      <a:endParaRPr lang="ru-RU" sz="9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стр. 29</a:t>
                      </a:r>
                    </a:p>
                  </a:txBody>
                  <a:tcPr/>
                </a:tc>
              </a:tr>
              <a:tr h="220916">
                <a:tc>
                  <a:txBody>
                    <a:bodyPr/>
                    <a:lstStyle/>
                    <a:p>
                      <a:r>
                        <a:rPr lang="ru-RU" sz="8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ru-RU" sz="8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5" action="ppaction://hlinksldjump"/>
                        </a:rPr>
                        <a:t>КУЛЬТУРА: муниципальные работы</a:t>
                      </a:r>
                      <a:endParaRPr lang="ru-RU" sz="9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стр. 30</a:t>
                      </a:r>
                    </a:p>
                  </a:txBody>
                  <a:tcPr/>
                </a:tc>
              </a:tr>
              <a:tr h="220916">
                <a:tc>
                  <a:txBody>
                    <a:bodyPr/>
                    <a:lstStyle/>
                    <a:p>
                      <a:r>
                        <a:rPr lang="ru-RU" sz="8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8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6" action="ppaction://hlinksldjump"/>
                        </a:rPr>
                        <a:t>КУЛЬТУРА: натуральные</a:t>
                      </a:r>
                      <a:r>
                        <a:rPr lang="ru-RU" sz="900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6" action="ppaction://hlinksldjump"/>
                        </a:rPr>
                        <a:t> и финансовые показатели за 2016 год</a:t>
                      </a:r>
                      <a:endParaRPr lang="ru-RU" sz="9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стр. 31</a:t>
                      </a:r>
                    </a:p>
                  </a:txBody>
                  <a:tcPr/>
                </a:tc>
              </a:tr>
              <a:tr h="220916">
                <a:tc>
                  <a:txBody>
                    <a:bodyPr/>
                    <a:lstStyle/>
                    <a:p>
                      <a:r>
                        <a:rPr lang="ru-RU" sz="8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ru-RU" sz="8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7" action="ppaction://hlinksldjump"/>
                        </a:rPr>
                        <a:t>ОЦЕНКА КАЧЕСТВА ПРЕДОСТАВЛЯЕМЫХ УСЛУГ,</a:t>
                      </a:r>
                      <a:r>
                        <a:rPr lang="ru-RU" sz="900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7" action="ppaction://hlinksldjump"/>
                        </a:rPr>
                        <a:t> РАБОТ ЗА 2016 ГОД</a:t>
                      </a:r>
                      <a:endParaRPr lang="ru-RU" sz="9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стр. 32</a:t>
                      </a:r>
                    </a:p>
                  </a:txBody>
                  <a:tcPr/>
                </a:tc>
              </a:tr>
              <a:tr h="220916">
                <a:tc>
                  <a:txBody>
                    <a:bodyPr/>
                    <a:lstStyle/>
                    <a:p>
                      <a:r>
                        <a:rPr lang="ru-RU" sz="8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  <a:endParaRPr lang="ru-RU" sz="8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8" action="ppaction://hlinksldjump"/>
                        </a:rPr>
                        <a:t>СПОРТ</a:t>
                      </a:r>
                      <a:endParaRPr lang="ru-RU" sz="9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стр. 33</a:t>
                      </a:r>
                    </a:p>
                  </a:txBody>
                  <a:tcPr/>
                </a:tc>
              </a:tr>
              <a:tr h="220916">
                <a:tc>
                  <a:txBody>
                    <a:bodyPr/>
                    <a:lstStyle/>
                    <a:p>
                      <a:r>
                        <a:rPr lang="ru-RU" sz="8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  <a:endParaRPr lang="ru-RU" sz="8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9" action="ppaction://hlinksldjump"/>
                        </a:rPr>
                        <a:t>СПОРТ: управление</a:t>
                      </a:r>
                      <a:endParaRPr lang="ru-RU" sz="9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стр. 34</a:t>
                      </a:r>
                    </a:p>
                  </a:txBody>
                  <a:tcPr/>
                </a:tc>
              </a:tr>
              <a:tr h="224800">
                <a:tc>
                  <a:txBody>
                    <a:bodyPr/>
                    <a:lstStyle/>
                    <a:p>
                      <a:r>
                        <a:rPr lang="ru-RU" sz="8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  <a:endParaRPr lang="ru-RU" sz="8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10" action="ppaction://hlinksldjump"/>
                        </a:rPr>
                        <a:t>СПОРТ: муниципальные услуги и работы</a:t>
                      </a:r>
                      <a:endParaRPr lang="ru-RU" sz="9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стр. 35</a:t>
                      </a:r>
                    </a:p>
                  </a:txBody>
                  <a:tcPr/>
                </a:tc>
              </a:tr>
              <a:tr h="220916">
                <a:tc>
                  <a:txBody>
                    <a:bodyPr/>
                    <a:lstStyle/>
                    <a:p>
                      <a:r>
                        <a:rPr lang="ru-RU" sz="8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8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11" action="ppaction://hlinksldjump"/>
                        </a:rPr>
                        <a:t>СПОРТ: особенности</a:t>
                      </a:r>
                      <a:endParaRPr lang="ru-RU" sz="9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стр. 36</a:t>
                      </a:r>
                    </a:p>
                  </a:txBody>
                  <a:tcPr/>
                </a:tc>
              </a:tr>
              <a:tr h="220916">
                <a:tc>
                  <a:txBody>
                    <a:bodyPr/>
                    <a:lstStyle/>
                    <a:p>
                      <a:r>
                        <a:rPr lang="ru-RU" sz="8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  <a:endParaRPr lang="ru-RU" sz="8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12" action="ppaction://hlinksldjump"/>
                        </a:rPr>
                        <a:t>СПОРТ: натуральные</a:t>
                      </a:r>
                      <a:r>
                        <a:rPr lang="ru-RU" sz="900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12" action="ppaction://hlinksldjump"/>
                        </a:rPr>
                        <a:t> и финансовые показатели за 2016 год</a:t>
                      </a:r>
                      <a:endParaRPr lang="ru-RU" sz="9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стр. 37</a:t>
                      </a:r>
                    </a:p>
                  </a:txBody>
                  <a:tcPr/>
                </a:tc>
              </a:tr>
              <a:tr h="220916">
                <a:tc>
                  <a:txBody>
                    <a:bodyPr/>
                    <a:lstStyle/>
                    <a:p>
                      <a:r>
                        <a:rPr lang="ru-RU" sz="8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</a:t>
                      </a:r>
                      <a:endParaRPr lang="ru-RU" sz="8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13" action="ppaction://hlinksldjump"/>
                        </a:rPr>
                        <a:t>ОЦЕНКА КАЧЕСТВА ПРЕДОСТАВЛЯЕМЫХ УСЛУГ,</a:t>
                      </a:r>
                      <a:r>
                        <a:rPr lang="ru-RU" sz="900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13" action="ppaction://hlinksldjump"/>
                        </a:rPr>
                        <a:t> РАБОТ ЗА 2016 ГОД</a:t>
                      </a:r>
                      <a:endParaRPr lang="ru-RU" sz="9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стр. 38</a:t>
                      </a:r>
                    </a:p>
                  </a:txBody>
                  <a:tcPr/>
                </a:tc>
              </a:tr>
              <a:tr h="220916">
                <a:tc>
                  <a:txBody>
                    <a:bodyPr/>
                    <a:lstStyle/>
                    <a:p>
                      <a:r>
                        <a:rPr lang="ru-RU" sz="8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</a:t>
                      </a:r>
                      <a:endParaRPr lang="ru-RU" sz="8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14" action="ppaction://hlinksldjump"/>
                        </a:rPr>
                        <a:t>Сравнение</a:t>
                      </a:r>
                      <a:r>
                        <a:rPr lang="ru-RU" sz="900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14" action="ppaction://hlinksldjump"/>
                        </a:rPr>
                        <a:t> параметров: цены (тарифов) на примере отдельных услуг</a:t>
                      </a:r>
                      <a:endParaRPr lang="ru-RU" sz="9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стр. 39</a:t>
                      </a:r>
                    </a:p>
                  </a:txBody>
                  <a:tcPr/>
                </a:tc>
              </a:tr>
              <a:tr h="236692">
                <a:tc>
                  <a:txBody>
                    <a:bodyPr/>
                    <a:lstStyle/>
                    <a:p>
                      <a:r>
                        <a:rPr lang="ru-RU" sz="8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</a:t>
                      </a:r>
                      <a:endParaRPr lang="ru-RU" sz="8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12" action="ppaction://hlinksldjump"/>
                        </a:rPr>
                        <a:t>ПРОЧИЕ ОТРАСЛИ</a:t>
                      </a:r>
                      <a:endParaRPr lang="ru-RU" sz="9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стр. 40-41</a:t>
                      </a:r>
                    </a:p>
                  </a:txBody>
                  <a:tcPr/>
                </a:tc>
              </a:tr>
              <a:tr h="220916">
                <a:tc>
                  <a:txBody>
                    <a:bodyPr/>
                    <a:lstStyle/>
                    <a:p>
                      <a:r>
                        <a:rPr lang="ru-RU" sz="8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</a:t>
                      </a:r>
                      <a:endParaRPr lang="ru-RU" sz="8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15" action="ppaction://hlinksldjump"/>
                        </a:rPr>
                        <a:t>АРХИТЕКТУРА, ГОРОДСКОЕ СТРОИТЕЛЬСТВО И ЗЕМЛЕПОЛЬЗОВАНИЕ: муниципальные услуги и работы</a:t>
                      </a:r>
                      <a:endParaRPr lang="ru-RU" sz="9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стр. 42</a:t>
                      </a:r>
                    </a:p>
                  </a:txBody>
                  <a:tcPr/>
                </a:tc>
              </a:tr>
              <a:tr h="294131">
                <a:tc>
                  <a:txBody>
                    <a:bodyPr/>
                    <a:lstStyle/>
                    <a:p>
                      <a:r>
                        <a:rPr lang="ru-RU" sz="8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</a:t>
                      </a:r>
                      <a:endParaRPr lang="ru-RU" sz="8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16" action="ppaction://hlinksldjump"/>
                        </a:rPr>
                        <a:t>МУНИЦИПАЛЬНЫЙ АРХИВ: Муниципальные услуги</a:t>
                      </a:r>
                      <a:endParaRPr lang="ru-RU" sz="9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стр. 43</a:t>
                      </a:r>
                    </a:p>
                  </a:txBody>
                  <a:tcPr/>
                </a:tc>
              </a:tr>
              <a:tr h="220916">
                <a:tc>
                  <a:txBody>
                    <a:bodyPr/>
                    <a:lstStyle/>
                    <a:p>
                      <a:r>
                        <a:rPr lang="ru-RU" sz="8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</a:t>
                      </a:r>
                      <a:endParaRPr lang="ru-RU" sz="8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17" action="ppaction://hlinksldjump"/>
                        </a:rPr>
                        <a:t>ПРОЧИЕ ОТРАСЛИ: натуральные и финансовые показатели</a:t>
                      </a:r>
                      <a:endParaRPr lang="ru-RU" sz="9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стр. 44</a:t>
                      </a:r>
                    </a:p>
                  </a:txBody>
                  <a:tcPr/>
                </a:tc>
              </a:tr>
              <a:tr h="220916">
                <a:tc>
                  <a:txBody>
                    <a:bodyPr/>
                    <a:lstStyle/>
                    <a:p>
                      <a:r>
                        <a:rPr lang="ru-RU" sz="85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</a:t>
                      </a:r>
                      <a:endParaRPr lang="ru-RU" sz="8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18" action="ppaction://hlinksldjump"/>
                        </a:rPr>
                        <a:t>ОЦЕНКА КАЧЕСТВА ПРЕДОСТАВЛЯЕМЫХ УСЛУГ, РАБОТ ПО ПРОЧИМ ОТРАСЛЯМ ЗА 2016 г.</a:t>
                      </a:r>
                      <a:endParaRPr lang="ru-RU" sz="9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стр. 45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524957" y="-8202"/>
            <a:ext cx="16487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СОДЕРЖАНИЕ:</a:t>
            </a:r>
            <a:endParaRPr lang="ru-RU" b="1" dirty="0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>
          <a:xfrm>
            <a:off x="6588224" y="4869656"/>
            <a:ext cx="2133600" cy="273844"/>
          </a:xfrm>
        </p:spPr>
        <p:txBody>
          <a:bodyPr/>
          <a:lstStyle/>
          <a:p>
            <a:fld id="{B19B0651-EE4F-4900-A07F-96A6BFA9D0F0}" type="slidenum">
              <a:rPr lang="ru-RU" smtClean="0"/>
              <a:t>3</a:t>
            </a:fld>
            <a:endParaRPr lang="ru-RU" dirty="0"/>
          </a:p>
        </p:txBody>
      </p:sp>
      <p:grpSp>
        <p:nvGrpSpPr>
          <p:cNvPr id="13" name="Группа 12"/>
          <p:cNvGrpSpPr/>
          <p:nvPr/>
        </p:nvGrpSpPr>
        <p:grpSpPr>
          <a:xfrm>
            <a:off x="0" y="-38980"/>
            <a:ext cx="9144000" cy="400110"/>
            <a:chOff x="0" y="-38980"/>
            <a:chExt cx="9144000" cy="400110"/>
          </a:xfrm>
        </p:grpSpPr>
        <p:cxnSp>
          <p:nvCxnSpPr>
            <p:cNvPr id="9" name="Прямая соединительная линия 8"/>
            <p:cNvCxnSpPr/>
            <p:nvPr/>
          </p:nvCxnSpPr>
          <p:spPr>
            <a:xfrm>
              <a:off x="1509898" y="-5180"/>
              <a:ext cx="0" cy="322151"/>
            </a:xfrm>
            <a:prstGeom prst="line">
              <a:avLst/>
            </a:prstGeom>
            <a:ln w="25400">
              <a:solidFill>
                <a:schemeClr val="bg1">
                  <a:lumMod val="65000"/>
                  <a:alpha val="5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Прямая соединительная линия 10"/>
            <p:cNvCxnSpPr/>
            <p:nvPr/>
          </p:nvCxnSpPr>
          <p:spPr>
            <a:xfrm flipH="1">
              <a:off x="0" y="322151"/>
              <a:ext cx="9144000" cy="0"/>
            </a:xfrm>
            <a:prstGeom prst="line">
              <a:avLst/>
            </a:prstGeom>
            <a:ln w="25400">
              <a:solidFill>
                <a:schemeClr val="bg1">
                  <a:lumMod val="65000"/>
                  <a:alpha val="5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Прямоугольник 11"/>
            <p:cNvSpPr/>
            <p:nvPr/>
          </p:nvSpPr>
          <p:spPr>
            <a:xfrm>
              <a:off x="0" y="-38980"/>
              <a:ext cx="1512168" cy="40011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ru-RU" sz="1000" b="1" cap="none" spc="0" dirty="0" smtClean="0">
                  <a:ln w="18415" cmpd="sng">
                    <a:noFill/>
                    <a:prstDash val="solid"/>
                  </a:ln>
                  <a:solidFill>
                    <a:srgbClr val="339966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  <a:reflection blurRad="6350" stA="55000" endA="300" endPos="45500" dir="5400000" sy="-100000" algn="bl" rotWithShape="0"/>
                  </a:effectLst>
                </a:rPr>
                <a:t>Департамент финансов</a:t>
              </a:r>
            </a:p>
            <a:p>
              <a:pPr algn="ctr"/>
              <a:r>
                <a:rPr lang="ru-RU" sz="1000" b="1" dirty="0" smtClean="0">
                  <a:ln w="18415" cmpd="sng">
                    <a:noFill/>
                    <a:prstDash val="solid"/>
                  </a:ln>
                  <a:solidFill>
                    <a:srgbClr val="339966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  <a:reflection blurRad="6350" stA="55000" endA="300" endPos="45500" dir="5400000" sy="-100000" algn="bl" rotWithShape="0"/>
                  </a:effectLst>
                </a:rPr>
                <a:t>АМО ГО «Сыктывкар»</a:t>
              </a:r>
              <a:endParaRPr lang="ru-RU" sz="1000" b="1" cap="none" spc="0" dirty="0">
                <a:ln w="18415" cmpd="sng">
                  <a:noFill/>
                  <a:prstDash val="solid"/>
                </a:ln>
                <a:solidFill>
                  <a:srgbClr val="339966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  <a:reflection blurRad="6350" stA="55000" endA="300" endPos="45500" dir="5400000" sy="-100000" algn="bl" rotWithShape="0"/>
                </a:effectLst>
              </a:endParaRPr>
            </a:p>
          </p:txBody>
        </p:sp>
      </p:grpSp>
      <p:grpSp>
        <p:nvGrpSpPr>
          <p:cNvPr id="14" name="Группа 13"/>
          <p:cNvGrpSpPr/>
          <p:nvPr/>
        </p:nvGrpSpPr>
        <p:grpSpPr>
          <a:xfrm>
            <a:off x="58077" y="4515966"/>
            <a:ext cx="595453" cy="627534"/>
            <a:chOff x="58077" y="4515966"/>
            <a:chExt cx="595453" cy="627534"/>
          </a:xfrm>
        </p:grpSpPr>
        <p:pic>
          <p:nvPicPr>
            <p:cNvPr id="15" name="Picture 2" descr="C:\Users\Kryukova-TB\Desktop\слайды ДЛЯ ДЕПУТАТОВ\кнопка.png"/>
            <p:cNvPicPr>
              <a:picLocks noChangeAspect="1" noChangeArrowheads="1"/>
            </p:cNvPicPr>
            <p:nvPr/>
          </p:nvPicPr>
          <p:blipFill rotWithShape="1">
            <a:blip r:embed="rId1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30" t="9132" r="7190" b="10636"/>
            <a:stretch/>
          </p:blipFill>
          <p:spPr bwMode="auto">
            <a:xfrm>
              <a:off x="58077" y="4515966"/>
              <a:ext cx="595453" cy="6275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TextBox 15"/>
            <p:cNvSpPr txBox="1"/>
            <p:nvPr/>
          </p:nvSpPr>
          <p:spPr>
            <a:xfrm>
              <a:off x="205762" y="4547155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>
                  <a:latin typeface="Times New Roman"/>
                  <a:cs typeface="Times New Roman"/>
                  <a:hlinkClick r:id="rId20" action="ppaction://hlinksldjump"/>
                </a:rPr>
                <a:t>↑</a:t>
              </a:r>
              <a:endParaRPr lang="ru-RU" dirty="0"/>
            </a:p>
          </p:txBody>
        </p:sp>
      </p:grpSp>
    </p:spTree>
    <p:extLst>
      <p:ext uri="{BB962C8B-B14F-4D97-AF65-F5344CB8AC3E}">
        <p14:creationId xmlns:p14="http://schemas.microsoft.com/office/powerpoint/2010/main" val="1506619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186"/>
    </mc:Choice>
    <mc:Fallback xmlns="">
      <p:transition spd="slow" advTm="11186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3833150889"/>
              </p:ext>
            </p:extLst>
          </p:nvPr>
        </p:nvGraphicFramePr>
        <p:xfrm>
          <a:off x="505844" y="579589"/>
          <a:ext cx="2337964" cy="43394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27" name="Picture 3" descr="C:\Users\Kryukova-TB\Desktop\слайды ДЛЯ ДЕПУТАТОВ\СЕМЬЯ_5.jpg"/>
          <p:cNvPicPr>
            <a:picLocks noChangeAspect="1" noChangeArrowheads="1"/>
          </p:cNvPicPr>
          <p:nvPr/>
        </p:nvPicPr>
        <p:blipFill rotWithShape="1"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08" r="23453"/>
          <a:stretch/>
        </p:blipFill>
        <p:spPr bwMode="auto">
          <a:xfrm>
            <a:off x="7524328" y="1851670"/>
            <a:ext cx="1506515" cy="1795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Группа 12"/>
          <p:cNvGrpSpPr/>
          <p:nvPr/>
        </p:nvGrpSpPr>
        <p:grpSpPr>
          <a:xfrm>
            <a:off x="3059830" y="1143010"/>
            <a:ext cx="2054745" cy="2180384"/>
            <a:chOff x="3059830" y="1143010"/>
            <a:chExt cx="2054745" cy="2180384"/>
          </a:xfrm>
        </p:grpSpPr>
        <p:pic>
          <p:nvPicPr>
            <p:cNvPr id="1026" name="Picture 2" descr="C:\Users\Kryukova-TB\Desktop\слайды ДЛЯ ДЕПУТАТОВ\му_1.png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59830" y="1660463"/>
              <a:ext cx="2054745" cy="16629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" name="TextBox 25"/>
            <p:cNvSpPr txBox="1"/>
            <p:nvPr/>
          </p:nvSpPr>
          <p:spPr>
            <a:xfrm>
              <a:off x="3185354" y="1143010"/>
              <a:ext cx="180369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dirty="0" smtClean="0">
                  <a:latin typeface="Arial" panose="020B0604020202020204" pitchFamily="34" charset="0"/>
                  <a:cs typeface="Arial" panose="020B0604020202020204" pitchFamily="34" charset="0"/>
                  <a:hlinkClick r:id="rId10" action="ppaction://hlinksldjump"/>
                </a:rPr>
                <a:t>УЧРЕЖДЕНИЕ</a:t>
              </a:r>
              <a:endParaRPr lang="ru-RU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7" name="TextBox 26"/>
          <p:cNvSpPr txBox="1"/>
          <p:nvPr/>
        </p:nvSpPr>
        <p:spPr>
          <a:xfrm rot="16200000">
            <a:off x="-1807174" y="2523268"/>
            <a:ext cx="394695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/>
              <a:t>СФЕРЫ ДЕЯТЕЛЬНОСТИ МУНИЦИПАЛЬНЫХ  УЧРЕЖДЕНИЙ</a:t>
            </a:r>
            <a:endParaRPr lang="ru-RU" sz="1100" dirty="0"/>
          </a:p>
        </p:txBody>
      </p:sp>
      <p:grpSp>
        <p:nvGrpSpPr>
          <p:cNvPr id="7" name="Группа 6"/>
          <p:cNvGrpSpPr/>
          <p:nvPr/>
        </p:nvGrpSpPr>
        <p:grpSpPr>
          <a:xfrm>
            <a:off x="5076056" y="680596"/>
            <a:ext cx="2502228" cy="1786516"/>
            <a:chOff x="5076056" y="680596"/>
            <a:chExt cx="2502228" cy="178651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cxnSp>
          <p:nvCxnSpPr>
            <p:cNvPr id="5" name="Прямая соединительная линия 4"/>
            <p:cNvCxnSpPr/>
            <p:nvPr/>
          </p:nvCxnSpPr>
          <p:spPr>
            <a:xfrm flipV="1">
              <a:off x="5076056" y="1635646"/>
              <a:ext cx="681559" cy="831466"/>
            </a:xfrm>
            <a:prstGeom prst="line">
              <a:avLst/>
            </a:prstGeom>
            <a:ln w="66675">
              <a:solidFill>
                <a:schemeClr val="bg1">
                  <a:lumMod val="75000"/>
                </a:schemeClr>
              </a:solidFill>
              <a:prstDash val="sysDot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Прямоугольник с двумя скругленными соседними углами 16"/>
            <p:cNvSpPr/>
            <p:nvPr/>
          </p:nvSpPr>
          <p:spPr>
            <a:xfrm>
              <a:off x="5861426" y="680596"/>
              <a:ext cx="914400" cy="914400"/>
            </a:xfrm>
            <a:prstGeom prst="round2Same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5780949" y="958344"/>
              <a:ext cx="11166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>
                  <a:latin typeface="Arial" panose="020B0604020202020204" pitchFamily="34" charset="0"/>
                  <a:cs typeface="Arial" panose="020B0604020202020204" pitchFamily="34" charset="0"/>
                  <a:hlinkClick r:id="rId11" action="ppaction://hlinksldjump"/>
                </a:rPr>
                <a:t>УСЛУГИ</a:t>
              </a:r>
              <a:endParaRPr lang="ru-RU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6" name="Прямая со стрелкой 35"/>
            <p:cNvCxnSpPr/>
            <p:nvPr/>
          </p:nvCxnSpPr>
          <p:spPr>
            <a:xfrm>
              <a:off x="6835448" y="1599461"/>
              <a:ext cx="742836" cy="828273"/>
            </a:xfrm>
            <a:prstGeom prst="straightConnector1">
              <a:avLst/>
            </a:prstGeom>
            <a:ln w="73025">
              <a:solidFill>
                <a:schemeClr val="bg1">
                  <a:lumMod val="75000"/>
                </a:schemeClr>
              </a:solidFill>
              <a:prstDash val="sysDot"/>
              <a:tailEnd type="arrow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Группа 5"/>
          <p:cNvGrpSpPr/>
          <p:nvPr/>
        </p:nvGrpSpPr>
        <p:grpSpPr>
          <a:xfrm>
            <a:off x="5202702" y="3003798"/>
            <a:ext cx="2402611" cy="1768299"/>
            <a:chOff x="5202702" y="3003798"/>
            <a:chExt cx="2402611" cy="1768299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cxnSp>
          <p:nvCxnSpPr>
            <p:cNvPr id="10" name="Прямая соединительная линия 9"/>
            <p:cNvCxnSpPr/>
            <p:nvPr/>
          </p:nvCxnSpPr>
          <p:spPr>
            <a:xfrm>
              <a:off x="5202702" y="3202960"/>
              <a:ext cx="597708" cy="653615"/>
            </a:xfrm>
            <a:prstGeom prst="line">
              <a:avLst/>
            </a:prstGeom>
            <a:ln w="66675">
              <a:solidFill>
                <a:schemeClr val="bg1">
                  <a:lumMod val="75000"/>
                </a:schemeClr>
              </a:solidFill>
              <a:prstDash val="sysDot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Прямоугольник с двумя скругленными соседними углами 18"/>
            <p:cNvSpPr/>
            <p:nvPr/>
          </p:nvSpPr>
          <p:spPr>
            <a:xfrm rot="10800000">
              <a:off x="5869096" y="3857697"/>
              <a:ext cx="914400" cy="914400"/>
            </a:xfrm>
            <a:prstGeom prst="round2Same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5757615" y="4130231"/>
              <a:ext cx="115089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>
                  <a:latin typeface="Arial" panose="020B0604020202020204" pitchFamily="34" charset="0"/>
                  <a:cs typeface="Arial" panose="020B0604020202020204" pitchFamily="34" charset="0"/>
                  <a:hlinkClick r:id="rId11" action="ppaction://hlinksldjump"/>
                </a:rPr>
                <a:t>РАБОТЫ</a:t>
              </a:r>
              <a:endParaRPr lang="ru-RU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9" name="Прямая со стрелкой 38"/>
            <p:cNvCxnSpPr/>
            <p:nvPr/>
          </p:nvCxnSpPr>
          <p:spPr>
            <a:xfrm flipV="1">
              <a:off x="6862477" y="3003798"/>
              <a:ext cx="742836" cy="852777"/>
            </a:xfrm>
            <a:prstGeom prst="straightConnector1">
              <a:avLst/>
            </a:prstGeom>
            <a:ln w="73025">
              <a:solidFill>
                <a:schemeClr val="bg1">
                  <a:lumMod val="75000"/>
                </a:schemeClr>
              </a:solidFill>
              <a:prstDash val="sysDot"/>
              <a:tailEnd type="arrow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extBox 1"/>
          <p:cNvSpPr txBox="1"/>
          <p:nvPr/>
        </p:nvSpPr>
        <p:spPr>
          <a:xfrm>
            <a:off x="1509899" y="0"/>
            <a:ext cx="7634102" cy="338554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b="1" dirty="0" smtClean="0"/>
              <a:t>ВЗАИМОСВЯЗЬ МУНИЦИПАЛЬНОГО УЧРЕЖДЕНИЯ И ПОТРЕБИТЕЛЕЙ УСЛУГ</a:t>
            </a:r>
            <a:endParaRPr lang="ru-RU" sz="1600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4</a:t>
            </a:fld>
            <a:endParaRPr lang="ru-RU"/>
          </a:p>
        </p:txBody>
      </p:sp>
      <p:grpSp>
        <p:nvGrpSpPr>
          <p:cNvPr id="44" name="Группа 43"/>
          <p:cNvGrpSpPr/>
          <p:nvPr/>
        </p:nvGrpSpPr>
        <p:grpSpPr>
          <a:xfrm>
            <a:off x="0" y="-38980"/>
            <a:ext cx="9144000" cy="400110"/>
            <a:chOff x="0" y="-38980"/>
            <a:chExt cx="9144000" cy="400110"/>
          </a:xfrm>
        </p:grpSpPr>
        <p:cxnSp>
          <p:nvCxnSpPr>
            <p:cNvPr id="45" name="Прямая соединительная линия 44"/>
            <p:cNvCxnSpPr/>
            <p:nvPr/>
          </p:nvCxnSpPr>
          <p:spPr>
            <a:xfrm>
              <a:off x="1509898" y="-5180"/>
              <a:ext cx="0" cy="322151"/>
            </a:xfrm>
            <a:prstGeom prst="line">
              <a:avLst/>
            </a:prstGeom>
            <a:ln w="25400">
              <a:solidFill>
                <a:schemeClr val="bg1">
                  <a:lumMod val="65000"/>
                  <a:alpha val="5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Прямая соединительная линия 45"/>
            <p:cNvCxnSpPr/>
            <p:nvPr/>
          </p:nvCxnSpPr>
          <p:spPr>
            <a:xfrm flipH="1">
              <a:off x="0" y="322151"/>
              <a:ext cx="9144000" cy="0"/>
            </a:xfrm>
            <a:prstGeom prst="line">
              <a:avLst/>
            </a:prstGeom>
            <a:ln w="25400">
              <a:solidFill>
                <a:schemeClr val="bg1">
                  <a:lumMod val="65000"/>
                  <a:alpha val="5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Прямоугольник 46"/>
            <p:cNvSpPr/>
            <p:nvPr/>
          </p:nvSpPr>
          <p:spPr>
            <a:xfrm>
              <a:off x="0" y="-38980"/>
              <a:ext cx="1512168" cy="40011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ru-RU" sz="1000" b="1" cap="none" spc="0" dirty="0" smtClean="0">
                  <a:ln w="18415" cmpd="sng">
                    <a:noFill/>
                    <a:prstDash val="solid"/>
                  </a:ln>
                  <a:solidFill>
                    <a:srgbClr val="339966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  <a:reflection blurRad="6350" stA="55000" endA="300" endPos="45500" dir="5400000" sy="-100000" algn="bl" rotWithShape="0"/>
                  </a:effectLst>
                </a:rPr>
                <a:t>Департамент финансов</a:t>
              </a:r>
            </a:p>
            <a:p>
              <a:pPr algn="ctr"/>
              <a:r>
                <a:rPr lang="ru-RU" sz="1000" b="1" dirty="0" smtClean="0">
                  <a:ln w="18415" cmpd="sng">
                    <a:noFill/>
                    <a:prstDash val="solid"/>
                  </a:ln>
                  <a:solidFill>
                    <a:srgbClr val="339966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  <a:reflection blurRad="6350" stA="55000" endA="300" endPos="45500" dir="5400000" sy="-100000" algn="bl" rotWithShape="0"/>
                  </a:effectLst>
                </a:rPr>
                <a:t>АМО ГО «Сыктывкар»</a:t>
              </a:r>
              <a:endParaRPr lang="ru-RU" sz="1000" b="1" cap="none" spc="0" dirty="0">
                <a:ln w="18415" cmpd="sng">
                  <a:noFill/>
                  <a:prstDash val="solid"/>
                </a:ln>
                <a:solidFill>
                  <a:srgbClr val="339966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  <a:reflection blurRad="6350" stA="55000" endA="300" endPos="45500" dir="5400000" sy="-100000" algn="bl" rotWithShape="0"/>
                </a:effectLst>
              </a:endParaRPr>
            </a:p>
          </p:txBody>
        </p:sp>
      </p:grpSp>
      <p:cxnSp>
        <p:nvCxnSpPr>
          <p:cNvPr id="23" name="Прямая со стрелкой 22"/>
          <p:cNvCxnSpPr>
            <a:stCxn id="1027" idx="1"/>
          </p:cNvCxnSpPr>
          <p:nvPr/>
        </p:nvCxnSpPr>
        <p:spPr>
          <a:xfrm flipH="1">
            <a:off x="5203112" y="2749302"/>
            <a:ext cx="2321216" cy="55557"/>
          </a:xfrm>
          <a:prstGeom prst="straightConnector1">
            <a:avLst/>
          </a:prstGeom>
          <a:ln w="73025">
            <a:solidFill>
              <a:schemeClr val="bg1">
                <a:lumMod val="75000"/>
              </a:schemeClr>
            </a:solidFill>
            <a:prstDash val="sysDot"/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Группа 27"/>
          <p:cNvGrpSpPr/>
          <p:nvPr/>
        </p:nvGrpSpPr>
        <p:grpSpPr>
          <a:xfrm>
            <a:off x="58077" y="4515966"/>
            <a:ext cx="595453" cy="627534"/>
            <a:chOff x="58077" y="4515966"/>
            <a:chExt cx="595453" cy="627534"/>
          </a:xfrm>
        </p:grpSpPr>
        <p:pic>
          <p:nvPicPr>
            <p:cNvPr id="29" name="Picture 2" descr="C:\Users\Kryukova-TB\Desktop\слайды ДЛЯ ДЕПУТАТОВ\кнопка.png"/>
            <p:cNvPicPr>
              <a:picLocks noChangeAspect="1" noChangeArrowheads="1"/>
            </p:cNvPicPr>
            <p:nvPr/>
          </p:nvPicPr>
          <p:blipFill rotWithShape="1">
            <a:blip r:embed="rId1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30" t="9132" r="7190" b="10636"/>
            <a:stretch/>
          </p:blipFill>
          <p:spPr bwMode="auto">
            <a:xfrm>
              <a:off x="58077" y="4515966"/>
              <a:ext cx="595453" cy="6275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extBox 29"/>
            <p:cNvSpPr txBox="1"/>
            <p:nvPr/>
          </p:nvSpPr>
          <p:spPr>
            <a:xfrm>
              <a:off x="205762" y="4547155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>
                  <a:latin typeface="Times New Roman"/>
                  <a:cs typeface="Times New Roman"/>
                  <a:hlinkClick r:id="rId13" action="ppaction://hlinksldjump"/>
                </a:rPr>
                <a:t>↑</a:t>
              </a:r>
              <a:endParaRPr lang="ru-RU" dirty="0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287851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873"/>
    </mc:Choice>
    <mc:Fallback xmlns="">
      <p:transition spd="slow" advTm="2587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Скругленный прямоугольник 16"/>
          <p:cNvSpPr/>
          <p:nvPr/>
        </p:nvSpPr>
        <p:spPr>
          <a:xfrm>
            <a:off x="1509898" y="7381"/>
            <a:ext cx="7634102" cy="314770"/>
          </a:xfrm>
          <a:prstGeom prst="roundRect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600" b="1" dirty="0" smtClean="0"/>
              <a:t>ИНФОРМАЦИЯ О ПОРЯДКЕ ПРЕДОСТАВЛЕНИЯ МУНИЦИПАЛЬНЫХ РАБОТ И УСЛУГ</a:t>
            </a:r>
            <a:endParaRPr lang="ru-RU" sz="1600" b="1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5</a:t>
            </a:fld>
            <a:endParaRPr lang="ru-RU"/>
          </a:p>
        </p:txBody>
      </p:sp>
      <p:grpSp>
        <p:nvGrpSpPr>
          <p:cNvPr id="18" name="Группа 17"/>
          <p:cNvGrpSpPr/>
          <p:nvPr/>
        </p:nvGrpSpPr>
        <p:grpSpPr>
          <a:xfrm>
            <a:off x="58077" y="4515966"/>
            <a:ext cx="595453" cy="627534"/>
            <a:chOff x="58077" y="4515966"/>
            <a:chExt cx="595453" cy="627534"/>
          </a:xfrm>
        </p:grpSpPr>
        <p:pic>
          <p:nvPicPr>
            <p:cNvPr id="19" name="Picture 2" descr="C:\Users\Kryukova-TB\Desktop\слайды ДЛЯ ДЕПУТАТОВ\кнопка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30" t="9132" r="7190" b="10636"/>
            <a:stretch/>
          </p:blipFill>
          <p:spPr bwMode="auto">
            <a:xfrm>
              <a:off x="58077" y="4515966"/>
              <a:ext cx="595453" cy="6275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TextBox 19"/>
            <p:cNvSpPr txBox="1"/>
            <p:nvPr/>
          </p:nvSpPr>
          <p:spPr>
            <a:xfrm>
              <a:off x="205762" y="4547155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>
                  <a:latin typeface="Times New Roman"/>
                  <a:cs typeface="Times New Roman"/>
                  <a:hlinkClick r:id="rId4" action="ppaction://hlinksldjump"/>
                </a:rPr>
                <a:t>↑</a:t>
              </a:r>
              <a:endParaRPr lang="ru-RU" dirty="0"/>
            </a:p>
          </p:txBody>
        </p:sp>
      </p:grpSp>
      <p:grpSp>
        <p:nvGrpSpPr>
          <p:cNvPr id="29" name="Группа 28"/>
          <p:cNvGrpSpPr/>
          <p:nvPr/>
        </p:nvGrpSpPr>
        <p:grpSpPr>
          <a:xfrm>
            <a:off x="0" y="-38980"/>
            <a:ext cx="9144000" cy="400110"/>
            <a:chOff x="0" y="-38980"/>
            <a:chExt cx="9144000" cy="400110"/>
          </a:xfrm>
        </p:grpSpPr>
        <p:cxnSp>
          <p:nvCxnSpPr>
            <p:cNvPr id="30" name="Прямая соединительная линия 29"/>
            <p:cNvCxnSpPr/>
            <p:nvPr/>
          </p:nvCxnSpPr>
          <p:spPr>
            <a:xfrm>
              <a:off x="1509898" y="-5180"/>
              <a:ext cx="0" cy="322151"/>
            </a:xfrm>
            <a:prstGeom prst="line">
              <a:avLst/>
            </a:prstGeom>
            <a:ln w="25400">
              <a:solidFill>
                <a:schemeClr val="bg1">
                  <a:lumMod val="65000"/>
                  <a:alpha val="5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Прямая соединительная линия 30"/>
            <p:cNvCxnSpPr/>
            <p:nvPr/>
          </p:nvCxnSpPr>
          <p:spPr>
            <a:xfrm flipH="1">
              <a:off x="0" y="322151"/>
              <a:ext cx="9144000" cy="0"/>
            </a:xfrm>
            <a:prstGeom prst="line">
              <a:avLst/>
            </a:prstGeom>
            <a:ln w="25400">
              <a:solidFill>
                <a:schemeClr val="bg1">
                  <a:lumMod val="65000"/>
                  <a:alpha val="5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Прямоугольник 31"/>
            <p:cNvSpPr/>
            <p:nvPr/>
          </p:nvSpPr>
          <p:spPr>
            <a:xfrm>
              <a:off x="0" y="-38980"/>
              <a:ext cx="1512168" cy="40011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ru-RU" sz="1000" b="1" cap="none" spc="0" dirty="0" smtClean="0">
                  <a:ln w="18415" cmpd="sng">
                    <a:noFill/>
                    <a:prstDash val="solid"/>
                  </a:ln>
                  <a:solidFill>
                    <a:srgbClr val="339966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  <a:reflection blurRad="6350" stA="55000" endA="300" endPos="45500" dir="5400000" sy="-100000" algn="bl" rotWithShape="0"/>
                  </a:effectLst>
                </a:rPr>
                <a:t>Департамент финансов</a:t>
              </a:r>
            </a:p>
            <a:p>
              <a:pPr algn="ctr"/>
              <a:r>
                <a:rPr lang="ru-RU" sz="1000" b="1" dirty="0" smtClean="0">
                  <a:ln w="18415" cmpd="sng">
                    <a:noFill/>
                    <a:prstDash val="solid"/>
                  </a:ln>
                  <a:solidFill>
                    <a:srgbClr val="339966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  <a:reflection blurRad="6350" stA="55000" endA="300" endPos="45500" dir="5400000" sy="-100000" algn="bl" rotWithShape="0"/>
                  </a:effectLst>
                </a:rPr>
                <a:t>АМО ГО «Сыктывкар»</a:t>
              </a:r>
              <a:endParaRPr lang="ru-RU" sz="1000" b="1" cap="none" spc="0" dirty="0">
                <a:ln w="18415" cmpd="sng">
                  <a:noFill/>
                  <a:prstDash val="solid"/>
                </a:ln>
                <a:solidFill>
                  <a:srgbClr val="339966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  <a:reflection blurRad="6350" stA="55000" endA="300" endPos="45500" dir="5400000" sy="-100000" algn="bl" rotWithShape="0"/>
                </a:effectLst>
              </a:endParaRPr>
            </a:p>
          </p:txBody>
        </p:sp>
      </p:grpSp>
      <p:grpSp>
        <p:nvGrpSpPr>
          <p:cNvPr id="16" name="Группа 15"/>
          <p:cNvGrpSpPr/>
          <p:nvPr/>
        </p:nvGrpSpPr>
        <p:grpSpPr>
          <a:xfrm>
            <a:off x="656565" y="457247"/>
            <a:ext cx="7463530" cy="2074806"/>
            <a:chOff x="656565" y="457247"/>
            <a:chExt cx="7463530" cy="2074806"/>
          </a:xfrm>
        </p:grpSpPr>
        <p:cxnSp>
          <p:nvCxnSpPr>
            <p:cNvPr id="52" name="Прямая соединительная линия 51"/>
            <p:cNvCxnSpPr>
              <a:endCxn id="49" idx="1"/>
            </p:cNvCxnSpPr>
            <p:nvPr/>
          </p:nvCxnSpPr>
          <p:spPr>
            <a:xfrm flipV="1">
              <a:off x="1785218" y="725675"/>
              <a:ext cx="1202606" cy="846382"/>
            </a:xfrm>
            <a:prstGeom prst="line">
              <a:avLst/>
            </a:prstGeom>
            <a:ln w="66675">
              <a:solidFill>
                <a:schemeClr val="bg1">
                  <a:lumMod val="75000"/>
                </a:schemeClr>
              </a:solidFill>
              <a:prstDash val="sysDot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Прямая соединительная линия 52"/>
            <p:cNvCxnSpPr>
              <a:endCxn id="50" idx="1"/>
            </p:cNvCxnSpPr>
            <p:nvPr/>
          </p:nvCxnSpPr>
          <p:spPr>
            <a:xfrm flipV="1">
              <a:off x="1906897" y="1472026"/>
              <a:ext cx="1052611" cy="75963"/>
            </a:xfrm>
            <a:prstGeom prst="line">
              <a:avLst/>
            </a:prstGeom>
            <a:ln w="66675">
              <a:solidFill>
                <a:schemeClr val="bg1">
                  <a:lumMod val="75000"/>
                </a:schemeClr>
              </a:solidFill>
              <a:prstDash val="sysDot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Прямая соединительная линия 53"/>
            <p:cNvCxnSpPr>
              <a:endCxn id="51" idx="1"/>
            </p:cNvCxnSpPr>
            <p:nvPr/>
          </p:nvCxnSpPr>
          <p:spPr>
            <a:xfrm>
              <a:off x="1762478" y="1559343"/>
              <a:ext cx="1252217" cy="704283"/>
            </a:xfrm>
            <a:prstGeom prst="line">
              <a:avLst/>
            </a:prstGeom>
            <a:ln w="66675">
              <a:solidFill>
                <a:schemeClr val="bg1">
                  <a:lumMod val="75000"/>
                </a:schemeClr>
              </a:solidFill>
              <a:prstDash val="sysDot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9" name="Group 10"/>
            <p:cNvGrpSpPr>
              <a:grpSpLocks/>
            </p:cNvGrpSpPr>
            <p:nvPr/>
          </p:nvGrpSpPr>
          <p:grpSpPr bwMode="auto">
            <a:xfrm>
              <a:off x="656565" y="934644"/>
              <a:ext cx="1238199" cy="1226690"/>
              <a:chOff x="140" y="1419"/>
              <a:chExt cx="1684" cy="1683"/>
            </a:xfrm>
          </p:grpSpPr>
          <p:sp>
            <p:nvSpPr>
              <p:cNvPr id="40" name="Oval 11"/>
              <p:cNvSpPr>
                <a:spLocks noChangeArrowheads="1"/>
              </p:cNvSpPr>
              <p:nvPr/>
            </p:nvSpPr>
            <p:spPr bwMode="gray">
              <a:xfrm>
                <a:off x="140" y="1419"/>
                <a:ext cx="1684" cy="1683"/>
              </a:xfrm>
              <a:prstGeom prst="ellipse">
                <a:avLst/>
              </a:prstGeom>
              <a:gradFill rotWithShape="1">
                <a:gsLst>
                  <a:gs pos="0">
                    <a:schemeClr val="folHlink">
                      <a:gamma/>
                      <a:tint val="0"/>
                      <a:invGamma/>
                    </a:schemeClr>
                  </a:gs>
                  <a:gs pos="50000">
                    <a:schemeClr val="accent6">
                      <a:lumMod val="75000"/>
                    </a:schemeClr>
                  </a:gs>
                  <a:gs pos="100000">
                    <a:schemeClr val="folHlink">
                      <a:gamma/>
                      <a:tint val="0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 algn="ctr">
                    <a:solidFill>
                      <a:schemeClr val="bg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9250" dir="3267739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41" name="Oval 12"/>
              <p:cNvSpPr>
                <a:spLocks noChangeArrowheads="1"/>
              </p:cNvSpPr>
              <p:nvPr/>
            </p:nvSpPr>
            <p:spPr bwMode="gray">
              <a:xfrm>
                <a:off x="251" y="1528"/>
                <a:ext cx="1461" cy="1463"/>
              </a:xfrm>
              <a:prstGeom prst="ellipse">
                <a:avLst/>
              </a:prstGeom>
              <a:gradFill rotWithShape="1">
                <a:gsLst>
                  <a:gs pos="0">
                    <a:schemeClr val="folHlink">
                      <a:gamma/>
                      <a:shade val="54118"/>
                      <a:invGamma/>
                    </a:schemeClr>
                  </a:gs>
                  <a:gs pos="50000">
                    <a:schemeClr val="folHlink"/>
                  </a:gs>
                  <a:gs pos="100000">
                    <a:schemeClr val="folHlink">
                      <a:gamma/>
                      <a:shade val="54118"/>
                      <a:invGamma/>
                    </a:schemeClr>
                  </a:gs>
                </a:gsLst>
                <a:lin ang="189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 algn="ctr">
                    <a:solidFill>
                      <a:schemeClr val="bg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9250" dir="3267739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42" name="Oval 13"/>
              <p:cNvSpPr>
                <a:spLocks noChangeArrowheads="1"/>
              </p:cNvSpPr>
              <p:nvPr/>
            </p:nvSpPr>
            <p:spPr bwMode="gray">
              <a:xfrm>
                <a:off x="258" y="1536"/>
                <a:ext cx="1461" cy="1462"/>
              </a:xfrm>
              <a:prstGeom prst="ellipse">
                <a:avLst/>
              </a:prstGeom>
              <a:gradFill rotWithShape="1">
                <a:gsLst>
                  <a:gs pos="0">
                    <a:srgbClr val="FFC000">
                      <a:alpha val="88000"/>
                    </a:srgbClr>
                  </a:gs>
                  <a:gs pos="100000">
                    <a:srgbClr val="FFC000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 algn="ctr">
                    <a:solidFill>
                      <a:schemeClr val="bg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9250" dir="3267739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43" name="Oval 14"/>
              <p:cNvSpPr>
                <a:spLocks noChangeArrowheads="1"/>
              </p:cNvSpPr>
              <p:nvPr/>
            </p:nvSpPr>
            <p:spPr bwMode="gray">
              <a:xfrm>
                <a:off x="323" y="1602"/>
                <a:ext cx="1317" cy="1316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38100" algn="ctr">
                    <a:solidFill>
                      <a:schemeClr val="bg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109250" dir="3267739" algn="ctr" rotWithShape="0">
                        <a:srgbClr val="80808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>
                <a:spAutoFit/>
              </a:bodyPr>
              <a:lstStyle/>
              <a:p>
                <a:endParaRPr lang="ru-RU"/>
              </a:p>
            </p:txBody>
          </p:sp>
          <p:sp>
            <p:nvSpPr>
              <p:cNvPr id="44" name="Oval 15"/>
              <p:cNvSpPr>
                <a:spLocks noChangeArrowheads="1"/>
              </p:cNvSpPr>
              <p:nvPr/>
            </p:nvSpPr>
            <p:spPr bwMode="gray">
              <a:xfrm>
                <a:off x="344" y="1623"/>
                <a:ext cx="1276" cy="1277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46275"/>
                      <a:invGamma/>
                    </a:srgbClr>
                  </a:gs>
                  <a:gs pos="100000">
                    <a:srgbClr val="D6E1E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45" name="Oval 16"/>
              <p:cNvSpPr>
                <a:spLocks noChangeArrowheads="1"/>
              </p:cNvSpPr>
              <p:nvPr/>
            </p:nvSpPr>
            <p:spPr bwMode="gray">
              <a:xfrm>
                <a:off x="360" y="1630"/>
                <a:ext cx="1246" cy="1246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D6E1E2">
                      <a:gamma/>
                      <a:tint val="34902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46" name="Oval 17"/>
              <p:cNvSpPr>
                <a:spLocks noChangeArrowheads="1"/>
              </p:cNvSpPr>
              <p:nvPr/>
            </p:nvSpPr>
            <p:spPr bwMode="gray">
              <a:xfrm>
                <a:off x="374" y="1642"/>
                <a:ext cx="1184" cy="1164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79216"/>
                      <a:invGamma/>
                    </a:srgbClr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47" name="Oval 18"/>
              <p:cNvSpPr>
                <a:spLocks noChangeArrowheads="1"/>
              </p:cNvSpPr>
              <p:nvPr/>
            </p:nvSpPr>
            <p:spPr bwMode="gray">
              <a:xfrm>
                <a:off x="443" y="1675"/>
                <a:ext cx="1053" cy="945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tint val="0"/>
                      <a:invGamma/>
                    </a:srgbClr>
                  </a:gs>
                  <a:gs pos="100000">
                    <a:srgbClr val="D6E1E2">
                      <a:alpha val="3800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ru-RU"/>
              </a:p>
            </p:txBody>
          </p:sp>
        </p:grpSp>
        <p:sp>
          <p:nvSpPr>
            <p:cNvPr id="48" name="Прямоугольник 47"/>
            <p:cNvSpPr/>
            <p:nvPr/>
          </p:nvSpPr>
          <p:spPr>
            <a:xfrm>
              <a:off x="787443" y="979535"/>
              <a:ext cx="952913" cy="1015663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6000" b="1" cap="all" spc="0" dirty="0" smtClean="0">
                  <a:ln w="9000" cmpd="sng">
                    <a:solidFill>
                      <a:schemeClr val="accent6">
                        <a:lumMod val="75000"/>
                      </a:schemeClr>
                    </a:solidFill>
                    <a:prstDash val="solid"/>
                  </a:ln>
                  <a:gradFill>
                    <a:gsLst>
                      <a:gs pos="0">
                        <a:srgbClr val="FFC000"/>
                      </a:gs>
                      <a:gs pos="43000">
                        <a:srgbClr val="FF9900"/>
                      </a:gs>
                      <a:gs pos="48000">
                        <a:srgbClr val="FF9900"/>
                      </a:gs>
                      <a:gs pos="100000">
                        <a:srgbClr val="FF9900"/>
                      </a:gs>
                    </a:gsLst>
                    <a:lin ang="5400000"/>
                  </a:gradFill>
                  <a:effectLst>
                    <a:reflection blurRad="12700" stA="28000" endPos="45000" dist="1000" dir="5400000" sy="-100000" algn="bl" rotWithShape="0"/>
                  </a:effectLst>
                  <a:latin typeface="Georgia" panose="02040502050405020303" pitchFamily="18" charset="0"/>
                </a:rPr>
                <a:t>@</a:t>
              </a:r>
              <a:endParaRPr lang="ru-RU" sz="6000" b="1" cap="all" spc="0" dirty="0">
                <a:ln w="9000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gradFill>
                  <a:gsLst>
                    <a:gs pos="0">
                      <a:srgbClr val="FFC000"/>
                    </a:gs>
                    <a:gs pos="43000">
                      <a:srgbClr val="FF9900"/>
                    </a:gs>
                    <a:gs pos="48000">
                      <a:srgbClr val="FF9900"/>
                    </a:gs>
                    <a:gs pos="100000">
                      <a:srgbClr val="FF9900"/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Georgia" panose="02040502050405020303" pitchFamily="18" charset="0"/>
              </a:endParaRPr>
            </a:p>
          </p:txBody>
        </p:sp>
        <p:sp>
          <p:nvSpPr>
            <p:cNvPr id="49" name="AutoShape 20"/>
            <p:cNvSpPr>
              <a:spLocks noChangeArrowheads="1"/>
            </p:cNvSpPr>
            <p:nvPr/>
          </p:nvSpPr>
          <p:spPr bwMode="gray">
            <a:xfrm>
              <a:off x="2987824" y="457247"/>
              <a:ext cx="5105400" cy="536855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F8F8F8"/>
                </a:gs>
                <a:gs pos="100000">
                  <a:srgbClr val="F8F8F8">
                    <a:gamma/>
                    <a:shade val="76471"/>
                    <a:invGamma/>
                  </a:srgbClr>
                </a:gs>
              </a:gsLst>
              <a:lin ang="5400000" scaled="1"/>
            </a:gradFill>
            <a:ln w="19050">
              <a:solidFill>
                <a:srgbClr val="C0C0C0"/>
              </a:solidFill>
              <a:round/>
              <a:headEnd/>
              <a:tailEnd/>
            </a:ln>
            <a:effectLst>
              <a:outerShdw dist="53882" dir="2700000" algn="ctr" rotWithShape="0">
                <a:srgbClr val="292929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r>
                <a:rPr lang="ru-RU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          </a:t>
              </a:r>
            </a:p>
            <a:p>
              <a:r>
                <a:rPr lang="en-US" b="1" dirty="0" smtClean="0">
                  <a:latin typeface="Arial" panose="020B0604020202020204" pitchFamily="34" charset="0"/>
                  <a:cs typeface="Arial" panose="020B0604020202020204" pitchFamily="34" charset="0"/>
                  <a:hlinkClick r:id="rId5"/>
                </a:rPr>
                <a:t>http</a:t>
              </a:r>
              <a:r>
                <a:rPr lang="en-US" b="1" dirty="0">
                  <a:latin typeface="Arial" panose="020B0604020202020204" pitchFamily="34" charset="0"/>
                  <a:cs typeface="Arial" panose="020B0604020202020204" pitchFamily="34" charset="0"/>
                  <a:hlinkClick r:id="rId5"/>
                </a:rPr>
                <a:t>://</a:t>
              </a:r>
              <a:r>
                <a:rPr lang="ru-RU" b="1" dirty="0" err="1">
                  <a:latin typeface="Arial" panose="020B0604020202020204" pitchFamily="34" charset="0"/>
                  <a:cs typeface="Arial" panose="020B0604020202020204" pitchFamily="34" charset="0"/>
                  <a:hlinkClick r:id="rId5"/>
                </a:rPr>
                <a:t>сыктывкар.рф</a:t>
              </a:r>
              <a:r>
                <a:rPr lang="ru-RU" b="1" dirty="0" smtClean="0">
                  <a:latin typeface="Arial" panose="020B0604020202020204" pitchFamily="34" charset="0"/>
                  <a:cs typeface="Arial" panose="020B0604020202020204" pitchFamily="34" charset="0"/>
                  <a:hlinkClick r:id="rId5"/>
                </a:rPr>
                <a:t>/</a:t>
              </a:r>
              <a:endParaRPr lang="ru-RU" b="1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ru-RU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" name="AutoShape 20"/>
            <p:cNvSpPr>
              <a:spLocks noChangeArrowheads="1"/>
            </p:cNvSpPr>
            <p:nvPr/>
          </p:nvSpPr>
          <p:spPr bwMode="gray">
            <a:xfrm>
              <a:off x="2959508" y="1203598"/>
              <a:ext cx="5105400" cy="536855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F8F8F8"/>
                </a:gs>
                <a:gs pos="100000">
                  <a:srgbClr val="F8F8F8">
                    <a:gamma/>
                    <a:shade val="76471"/>
                    <a:invGamma/>
                  </a:srgbClr>
                </a:gs>
              </a:gsLst>
              <a:lin ang="5400000" scaled="1"/>
            </a:gradFill>
            <a:ln w="19050">
              <a:solidFill>
                <a:srgbClr val="C0C0C0"/>
              </a:solidFill>
              <a:round/>
              <a:headEnd/>
              <a:tailEnd/>
            </a:ln>
            <a:effectLst>
              <a:outerShdw dist="53882" dir="2700000" algn="ctr" rotWithShape="0">
                <a:srgbClr val="292929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ru-RU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ru-RU" b="1" dirty="0" smtClean="0">
                <a:latin typeface="Arial" panose="020B0604020202020204" pitchFamily="34" charset="0"/>
                <a:cs typeface="Arial" panose="020B0604020202020204" pitchFamily="34" charset="0"/>
                <a:hlinkClick r:id="rId6"/>
              </a:endParaRPr>
            </a:p>
            <a:p>
              <a:r>
                <a:rPr lang="en-US" b="1" dirty="0" smtClean="0">
                  <a:latin typeface="Arial" panose="020B0604020202020204" pitchFamily="34" charset="0"/>
                  <a:cs typeface="Arial" panose="020B0604020202020204" pitchFamily="34" charset="0"/>
                  <a:hlinkClick r:id="rId6"/>
                </a:rPr>
                <a:t>https</a:t>
              </a:r>
              <a:r>
                <a:rPr lang="en-US" b="1" dirty="0">
                  <a:latin typeface="Arial" panose="020B0604020202020204" pitchFamily="34" charset="0"/>
                  <a:cs typeface="Arial" panose="020B0604020202020204" pitchFamily="34" charset="0"/>
                  <a:hlinkClick r:id="rId6"/>
                </a:rPr>
                <a:t>://www.gosuslugi.ru</a:t>
              </a:r>
              <a:r>
                <a:rPr lang="en-US" b="1" dirty="0" smtClean="0">
                  <a:latin typeface="Arial" panose="020B0604020202020204" pitchFamily="34" charset="0"/>
                  <a:cs typeface="Arial" panose="020B0604020202020204" pitchFamily="34" charset="0"/>
                  <a:hlinkClick r:id="rId6"/>
                </a:rPr>
                <a:t>/</a:t>
              </a:r>
              <a:endParaRPr lang="ru-RU" b="1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ru-RU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ru-RU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" name="AutoShape 20"/>
            <p:cNvSpPr>
              <a:spLocks noChangeArrowheads="1"/>
            </p:cNvSpPr>
            <p:nvPr/>
          </p:nvSpPr>
          <p:spPr bwMode="gray">
            <a:xfrm>
              <a:off x="3014695" y="1995198"/>
              <a:ext cx="5105400" cy="536855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F8F8F8"/>
                </a:gs>
                <a:gs pos="100000">
                  <a:srgbClr val="F8F8F8">
                    <a:gamma/>
                    <a:shade val="76471"/>
                    <a:invGamma/>
                  </a:srgbClr>
                </a:gs>
              </a:gsLst>
              <a:lin ang="5400000" scaled="1"/>
            </a:gradFill>
            <a:ln w="19050">
              <a:solidFill>
                <a:srgbClr val="C0C0C0"/>
              </a:solidFill>
              <a:round/>
              <a:headEnd/>
              <a:tailEnd/>
            </a:ln>
            <a:effectLst>
              <a:outerShdw dist="53882" dir="2700000" algn="ctr" rotWithShape="0">
                <a:srgbClr val="292929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ru-RU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ru-RU" b="1" dirty="0" smtClean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ru-RU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официальные сайты учреждений</a:t>
              </a:r>
            </a:p>
            <a:p>
              <a:endParaRPr lang="ru-RU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endParaRPr lang="ru-RU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5" name="Группа 64"/>
          <p:cNvGrpSpPr/>
          <p:nvPr/>
        </p:nvGrpSpPr>
        <p:grpSpPr>
          <a:xfrm>
            <a:off x="163466" y="3024904"/>
            <a:ext cx="3473026" cy="1200329"/>
            <a:chOff x="163466" y="3024904"/>
            <a:chExt cx="3473026" cy="1200329"/>
          </a:xfrm>
        </p:grpSpPr>
        <p:pic>
          <p:nvPicPr>
            <p:cNvPr id="55" name="Picture 2" descr="C:\Users\Kryukova-TB\Desktop\слайды ДЛЯ ДЕПУТАТОВ\file(1).png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3466" y="3075805"/>
              <a:ext cx="1149428" cy="11494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6" name="TextBox 55"/>
            <p:cNvSpPr txBox="1"/>
            <p:nvPr/>
          </p:nvSpPr>
          <p:spPr>
            <a:xfrm>
              <a:off x="1140680" y="3024904"/>
              <a:ext cx="2495812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ПОРЯДОК </a:t>
              </a:r>
            </a:p>
            <a:p>
              <a:pPr algn="ctr"/>
              <a:r>
                <a:rPr lang="ru-RU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ПРЕДОСТАВЛЕНИЯ</a:t>
              </a:r>
            </a:p>
            <a:p>
              <a:pPr algn="ctr"/>
              <a:r>
                <a:rPr lang="ru-RU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МУНИЦИПАЛЬНОЙ </a:t>
              </a:r>
            </a:p>
            <a:p>
              <a:pPr algn="ctr"/>
              <a:r>
                <a:rPr lang="ru-RU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УСЛУГИ, РАБОТЫ</a:t>
              </a:r>
              <a:endParaRPr lang="ru-RU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57" name="Прямая со стрелкой 56"/>
          <p:cNvCxnSpPr/>
          <p:nvPr/>
        </p:nvCxnSpPr>
        <p:spPr>
          <a:xfrm>
            <a:off x="3563888" y="3617924"/>
            <a:ext cx="1224136" cy="0"/>
          </a:xfrm>
          <a:prstGeom prst="straightConnector1">
            <a:avLst/>
          </a:prstGeom>
          <a:ln w="73025">
            <a:solidFill>
              <a:schemeClr val="tx1"/>
            </a:solidFill>
            <a:prstDash val="sysDot"/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/>
          <p:cNvSpPr txBox="1"/>
          <p:nvPr/>
        </p:nvSpPr>
        <p:spPr>
          <a:xfrm>
            <a:off x="4716016" y="3142687"/>
            <a:ext cx="439248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ru-RU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СВЕДЕНИЯ ОБ УСЛУГЕ (РАБОТЕ)</a:t>
            </a:r>
          </a:p>
          <a:p>
            <a:pPr marL="342900" indent="-342900">
              <a:buAutoNum type="arabicParenR"/>
            </a:pPr>
            <a:r>
              <a:rPr lang="ru-RU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ДОКУМЕНТЫ ДЛЯ ОБЯЗАТЕЛЬНОГО ПРЕДОСТАВЛЕНИЯ</a:t>
            </a:r>
          </a:p>
          <a:p>
            <a:pPr marL="342900" indent="-342900">
              <a:buAutoNum type="arabicParenR"/>
            </a:pPr>
            <a:r>
              <a:rPr lang="ru-RU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СТОИМОСТЬ УСЛУГИ (РАБОТЫ) И ПОРЯДОК ОПЛАТЫ</a:t>
            </a:r>
          </a:p>
          <a:p>
            <a:pPr marL="342900" indent="-342900">
              <a:buAutoNum type="arabicParenR"/>
            </a:pPr>
            <a:r>
              <a:rPr lang="ru-RU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СРОКИ ПРЕДОСТАВЛЕНИЯ РАБОТЫ (УСЛУГИ)</a:t>
            </a:r>
          </a:p>
          <a:p>
            <a:pPr marL="342900" indent="-342900">
              <a:buAutoNum type="arabicParenR"/>
            </a:pPr>
            <a:r>
              <a:rPr lang="ru-RU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НОРМАТИВНАЯ БАЗА</a:t>
            </a:r>
          </a:p>
          <a:p>
            <a:pPr marL="342900" indent="-342900">
              <a:buAutoNum type="arabicParenR"/>
            </a:pPr>
            <a:r>
              <a:rPr lang="ru-RU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ПРОЧИЕ УСЛОВИЯ (ИНДИВИДУАЛЬНЫЕ ДЛЯ УСЛУГИ (РАБОТЫ)</a:t>
            </a:r>
            <a:endParaRPr lang="ru-RU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14352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740"/>
    </mc:Choice>
    <mc:Fallback xmlns="">
      <p:transition spd="slow" advTm="207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угольник 23"/>
          <p:cNvSpPr/>
          <p:nvPr/>
        </p:nvSpPr>
        <p:spPr>
          <a:xfrm>
            <a:off x="2555776" y="987574"/>
            <a:ext cx="617443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Муниципальное </a:t>
            </a:r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учреждение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некоммерческая организация,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образованная для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выполнения работ, оказания услуг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сферах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образования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культуры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физической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культуры и спорта, а также в иных 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сферах.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8" name="Группа 17"/>
          <p:cNvGrpSpPr/>
          <p:nvPr/>
        </p:nvGrpSpPr>
        <p:grpSpPr>
          <a:xfrm>
            <a:off x="1200804" y="361130"/>
            <a:ext cx="7848872" cy="2482403"/>
            <a:chOff x="1114851" y="90955"/>
            <a:chExt cx="7146759" cy="2482403"/>
          </a:xfrm>
        </p:grpSpPr>
        <p:cxnSp>
          <p:nvCxnSpPr>
            <p:cNvPr id="8" name="Прямая соединительная линия 7"/>
            <p:cNvCxnSpPr>
              <a:stCxn id="10" idx="4"/>
            </p:cNvCxnSpPr>
            <p:nvPr/>
          </p:nvCxnSpPr>
          <p:spPr>
            <a:xfrm>
              <a:off x="1583668" y="2573358"/>
              <a:ext cx="6677942" cy="0"/>
            </a:xfrm>
            <a:prstGeom prst="line">
              <a:avLst/>
            </a:prstGeom>
            <a:ln w="114300">
              <a:solidFill>
                <a:srgbClr val="FF9900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Блок-схема: узел 9"/>
            <p:cNvSpPr/>
            <p:nvPr/>
          </p:nvSpPr>
          <p:spPr>
            <a:xfrm>
              <a:off x="1115616" y="1637254"/>
              <a:ext cx="936104" cy="936104"/>
            </a:xfrm>
            <a:prstGeom prst="flowChartConnector">
              <a:avLst/>
            </a:prstGeom>
            <a:noFill/>
            <a:ln w="114300">
              <a:solidFill>
                <a:srgbClr val="FF990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11" name="Прямая соединительная линия 10"/>
            <p:cNvCxnSpPr>
              <a:stCxn id="10" idx="2"/>
            </p:cNvCxnSpPr>
            <p:nvPr/>
          </p:nvCxnSpPr>
          <p:spPr>
            <a:xfrm flipH="1" flipV="1">
              <a:off x="1114851" y="90955"/>
              <a:ext cx="765" cy="2014351"/>
            </a:xfrm>
            <a:prstGeom prst="line">
              <a:avLst/>
            </a:prstGeom>
            <a:ln w="114300">
              <a:solidFill>
                <a:srgbClr val="FF9900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Группа 6"/>
          <p:cNvGrpSpPr/>
          <p:nvPr/>
        </p:nvGrpSpPr>
        <p:grpSpPr>
          <a:xfrm>
            <a:off x="779481" y="2874105"/>
            <a:ext cx="2675669" cy="930007"/>
            <a:chOff x="779481" y="2874105"/>
            <a:chExt cx="2675669" cy="930007"/>
          </a:xfrm>
        </p:grpSpPr>
        <p:cxnSp>
          <p:nvCxnSpPr>
            <p:cNvPr id="37" name="Прямая со стрелкой 36"/>
            <p:cNvCxnSpPr/>
            <p:nvPr/>
          </p:nvCxnSpPr>
          <p:spPr>
            <a:xfrm>
              <a:off x="2123728" y="2874105"/>
              <a:ext cx="0" cy="576064"/>
            </a:xfrm>
            <a:prstGeom prst="straightConnector1">
              <a:avLst/>
            </a:prstGeom>
            <a:ln w="73025">
              <a:solidFill>
                <a:schemeClr val="bg1">
                  <a:lumMod val="75000"/>
                </a:schemeClr>
              </a:solidFill>
              <a:prstDash val="sysDot"/>
              <a:tailEnd type="arrow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TextBox 48"/>
            <p:cNvSpPr txBox="1"/>
            <p:nvPr/>
          </p:nvSpPr>
          <p:spPr>
            <a:xfrm>
              <a:off x="779481" y="3450169"/>
              <a:ext cx="2675669" cy="353943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ru-RU" sz="17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автономное учреждение</a:t>
              </a:r>
              <a:endParaRPr lang="ru-RU" sz="17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3" name="Группа 12"/>
          <p:cNvGrpSpPr/>
          <p:nvPr/>
        </p:nvGrpSpPr>
        <p:grpSpPr>
          <a:xfrm>
            <a:off x="3635896" y="2874105"/>
            <a:ext cx="2738955" cy="945396"/>
            <a:chOff x="3635896" y="2874105"/>
            <a:chExt cx="2738955" cy="945396"/>
          </a:xfrm>
        </p:grpSpPr>
        <p:cxnSp>
          <p:nvCxnSpPr>
            <p:cNvPr id="34" name="Прямая со стрелкой 33"/>
            <p:cNvCxnSpPr/>
            <p:nvPr/>
          </p:nvCxnSpPr>
          <p:spPr>
            <a:xfrm>
              <a:off x="4786517" y="2874105"/>
              <a:ext cx="0" cy="606747"/>
            </a:xfrm>
            <a:prstGeom prst="straightConnector1">
              <a:avLst/>
            </a:prstGeom>
            <a:ln w="73025">
              <a:solidFill>
                <a:schemeClr val="bg1">
                  <a:lumMod val="75000"/>
                </a:schemeClr>
              </a:solidFill>
              <a:prstDash val="sysDot"/>
              <a:tailEnd type="arrow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TextBox 49"/>
            <p:cNvSpPr txBox="1"/>
            <p:nvPr/>
          </p:nvSpPr>
          <p:spPr>
            <a:xfrm>
              <a:off x="3635896" y="3450169"/>
              <a:ext cx="2738955" cy="36933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ru-RU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бюджетное учреждение</a:t>
              </a:r>
              <a:endParaRPr lang="ru-RU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9" name="Блок-схема: узел 8"/>
          <p:cNvSpPr/>
          <p:nvPr/>
        </p:nvSpPr>
        <p:spPr>
          <a:xfrm>
            <a:off x="1380786" y="2051445"/>
            <a:ext cx="669785" cy="648072"/>
          </a:xfrm>
          <a:prstGeom prst="flowChartConnector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1512168" y="7381"/>
            <a:ext cx="7631832" cy="314770"/>
          </a:xfrm>
          <a:prstGeom prst="roundRect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b="1" dirty="0" smtClean="0"/>
              <a:t>ОСНОВНЫЕ ПОНЯТИЯ</a:t>
            </a:r>
            <a:endParaRPr lang="ru-RU" b="1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605067" y="4779565"/>
            <a:ext cx="2133600" cy="273844"/>
          </a:xfrm>
        </p:spPr>
        <p:txBody>
          <a:bodyPr/>
          <a:lstStyle/>
          <a:p>
            <a:fld id="{B19B0651-EE4F-4900-A07F-96A6BFA9D0F0}" type="slidenum">
              <a:rPr lang="ru-RU" smtClean="0"/>
              <a:t>6</a:t>
            </a:fld>
            <a:endParaRPr lang="ru-RU" dirty="0"/>
          </a:p>
        </p:txBody>
      </p:sp>
      <p:grpSp>
        <p:nvGrpSpPr>
          <p:cNvPr id="4" name="Группа 3"/>
          <p:cNvGrpSpPr/>
          <p:nvPr/>
        </p:nvGrpSpPr>
        <p:grpSpPr>
          <a:xfrm>
            <a:off x="58077" y="4515966"/>
            <a:ext cx="595453" cy="627534"/>
            <a:chOff x="58077" y="4515966"/>
            <a:chExt cx="595453" cy="627534"/>
          </a:xfrm>
        </p:grpSpPr>
        <p:pic>
          <p:nvPicPr>
            <p:cNvPr id="4098" name="Picture 2" descr="C:\Users\Kryukova-TB\Desktop\слайды ДЛЯ ДЕПУТАТОВ\кнопка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30" t="9132" r="7190" b="10636"/>
            <a:stretch/>
          </p:blipFill>
          <p:spPr bwMode="auto">
            <a:xfrm>
              <a:off x="58077" y="4515966"/>
              <a:ext cx="595453" cy="6275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TextBox 2"/>
            <p:cNvSpPr txBox="1"/>
            <p:nvPr/>
          </p:nvSpPr>
          <p:spPr>
            <a:xfrm>
              <a:off x="205762" y="4547155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>
                  <a:latin typeface="Times New Roman"/>
                  <a:cs typeface="Times New Roman"/>
                  <a:hlinkClick r:id="rId4" action="ppaction://hlinksldjump"/>
                </a:rPr>
                <a:t>↑</a:t>
              </a:r>
              <a:endParaRPr lang="ru-RU" dirty="0"/>
            </a:p>
          </p:txBody>
        </p:sp>
      </p:grpSp>
      <p:grpSp>
        <p:nvGrpSpPr>
          <p:cNvPr id="14" name="Группа 13"/>
          <p:cNvGrpSpPr/>
          <p:nvPr/>
        </p:nvGrpSpPr>
        <p:grpSpPr>
          <a:xfrm>
            <a:off x="6509232" y="2874105"/>
            <a:ext cx="2516010" cy="945396"/>
            <a:chOff x="6509232" y="2874105"/>
            <a:chExt cx="2516010" cy="945396"/>
          </a:xfrm>
        </p:grpSpPr>
        <p:cxnSp>
          <p:nvCxnSpPr>
            <p:cNvPr id="33" name="Прямая со стрелкой 32"/>
            <p:cNvCxnSpPr/>
            <p:nvPr/>
          </p:nvCxnSpPr>
          <p:spPr>
            <a:xfrm>
              <a:off x="7668344" y="2874105"/>
              <a:ext cx="0" cy="576064"/>
            </a:xfrm>
            <a:prstGeom prst="straightConnector1">
              <a:avLst/>
            </a:prstGeom>
            <a:ln w="73025">
              <a:solidFill>
                <a:schemeClr val="bg1">
                  <a:lumMod val="75000"/>
                </a:schemeClr>
              </a:solidFill>
              <a:prstDash val="sysDot"/>
              <a:tailEnd type="arrow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TextBox 51"/>
            <p:cNvSpPr txBox="1"/>
            <p:nvPr/>
          </p:nvSpPr>
          <p:spPr>
            <a:xfrm>
              <a:off x="6509232" y="3450169"/>
              <a:ext cx="2516010" cy="36933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ru-RU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казенное учреждение</a:t>
              </a:r>
              <a:endParaRPr lang="ru-RU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2" name="Группа 41"/>
          <p:cNvGrpSpPr/>
          <p:nvPr/>
        </p:nvGrpSpPr>
        <p:grpSpPr>
          <a:xfrm>
            <a:off x="0" y="-38980"/>
            <a:ext cx="9144000" cy="400110"/>
            <a:chOff x="0" y="-38980"/>
            <a:chExt cx="9144000" cy="400110"/>
          </a:xfrm>
        </p:grpSpPr>
        <p:cxnSp>
          <p:nvCxnSpPr>
            <p:cNvPr id="43" name="Прямая соединительная линия 42"/>
            <p:cNvCxnSpPr/>
            <p:nvPr/>
          </p:nvCxnSpPr>
          <p:spPr>
            <a:xfrm>
              <a:off x="1509898" y="-5180"/>
              <a:ext cx="0" cy="322151"/>
            </a:xfrm>
            <a:prstGeom prst="line">
              <a:avLst/>
            </a:prstGeom>
            <a:ln w="25400">
              <a:solidFill>
                <a:schemeClr val="bg1">
                  <a:lumMod val="65000"/>
                  <a:alpha val="5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Прямая соединительная линия 43"/>
            <p:cNvCxnSpPr/>
            <p:nvPr/>
          </p:nvCxnSpPr>
          <p:spPr>
            <a:xfrm flipH="1">
              <a:off x="0" y="322151"/>
              <a:ext cx="9144000" cy="0"/>
            </a:xfrm>
            <a:prstGeom prst="line">
              <a:avLst/>
            </a:prstGeom>
            <a:ln w="25400">
              <a:solidFill>
                <a:schemeClr val="bg1">
                  <a:lumMod val="65000"/>
                  <a:alpha val="5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Прямоугольник 44"/>
            <p:cNvSpPr/>
            <p:nvPr/>
          </p:nvSpPr>
          <p:spPr>
            <a:xfrm>
              <a:off x="0" y="-38980"/>
              <a:ext cx="1512168" cy="40011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ru-RU" sz="1000" b="1" cap="none" spc="0" dirty="0" smtClean="0">
                  <a:ln w="18415" cmpd="sng">
                    <a:noFill/>
                    <a:prstDash val="solid"/>
                  </a:ln>
                  <a:solidFill>
                    <a:srgbClr val="339966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  <a:reflection blurRad="6350" stA="55000" endA="300" endPos="45500" dir="5400000" sy="-100000" algn="bl" rotWithShape="0"/>
                  </a:effectLst>
                </a:rPr>
                <a:t>Департамент финансов</a:t>
              </a:r>
            </a:p>
            <a:p>
              <a:pPr algn="ctr"/>
              <a:r>
                <a:rPr lang="ru-RU" sz="1000" b="1" dirty="0" smtClean="0">
                  <a:ln w="18415" cmpd="sng">
                    <a:noFill/>
                    <a:prstDash val="solid"/>
                  </a:ln>
                  <a:solidFill>
                    <a:srgbClr val="339966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  <a:reflection blurRad="6350" stA="55000" endA="300" endPos="45500" dir="5400000" sy="-100000" algn="bl" rotWithShape="0"/>
                  </a:effectLst>
                </a:rPr>
                <a:t>АМО ГО «Сыктывкар»</a:t>
              </a:r>
              <a:endParaRPr lang="ru-RU" sz="1000" b="1" cap="none" spc="0" dirty="0">
                <a:ln w="18415" cmpd="sng">
                  <a:noFill/>
                  <a:prstDash val="solid"/>
                </a:ln>
                <a:solidFill>
                  <a:srgbClr val="339966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  <a:reflection blurRad="6350" stA="55000" endA="300" endPos="45500" dir="5400000" sy="-100000" algn="bl" rotWithShape="0"/>
                </a:effectLst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338904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543"/>
    </mc:Choice>
    <mc:Fallback xmlns="">
      <p:transition spd="slow" advTm="2154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198767" y="555526"/>
            <a:ext cx="885998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муниципальная услуга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– это результат деятельности учреждения в интересах определенного физического (юридического) лица – получателя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услуги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(например, реализация образовательных программ среднего профессионального образования, первичная медико-санитарная помощь, библиотечное обслуживание пользователей библиотеки)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6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муниципальная работа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это 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результат деятельности учреждения в интересах неопределенного количества лиц или общества в целом (например, создание театральной постановки, организация выставок и соревнований, благоустройство территории</a:t>
            </a:r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  <a:p>
            <a:pPr algn="just"/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Для «услуги» характерно определенное число потребителей и однородность оказываемой им услуги, как следствие, объем оказания услуги может быть измерен, и норматив затрат может быть рассчитан на единицу оказания услуги. Для «работы» оценить точное количество потребителей затруднительно, а сами работы значительно отличаются по своей сути, в результате нормирование затрат на единицу работы, как правило, не возможно.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1509898" y="7381"/>
            <a:ext cx="7634102" cy="314770"/>
          </a:xfrm>
          <a:prstGeom prst="roundRect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b="1" dirty="0" smtClean="0"/>
              <a:t>ОСНОВНЫЕ ПОНЯТИЯ</a:t>
            </a:r>
            <a:endParaRPr lang="ru-RU" b="1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7</a:t>
            </a:fld>
            <a:endParaRPr lang="ru-RU"/>
          </a:p>
        </p:txBody>
      </p:sp>
      <p:grpSp>
        <p:nvGrpSpPr>
          <p:cNvPr id="18" name="Группа 17"/>
          <p:cNvGrpSpPr/>
          <p:nvPr/>
        </p:nvGrpSpPr>
        <p:grpSpPr>
          <a:xfrm>
            <a:off x="58077" y="4515966"/>
            <a:ext cx="595453" cy="627534"/>
            <a:chOff x="58077" y="4515966"/>
            <a:chExt cx="595453" cy="627534"/>
          </a:xfrm>
        </p:grpSpPr>
        <p:pic>
          <p:nvPicPr>
            <p:cNvPr id="19" name="Picture 2" descr="C:\Users\Kryukova-TB\Desktop\слайды ДЛЯ ДЕПУТАТОВ\кнопка.png"/>
            <p:cNvPicPr>
              <a:picLocks noChangeAspect="1" noChangeArrowheads="1"/>
            </p:cNvPicPr>
            <p:nvPr/>
          </p:nvPicPr>
          <p:blipFill rotWithShape="1"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30" t="9132" r="7190" b="10636"/>
            <a:stretch/>
          </p:blipFill>
          <p:spPr bwMode="auto">
            <a:xfrm>
              <a:off x="58077" y="4515966"/>
              <a:ext cx="595453" cy="6275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TextBox 19"/>
            <p:cNvSpPr txBox="1"/>
            <p:nvPr/>
          </p:nvSpPr>
          <p:spPr>
            <a:xfrm>
              <a:off x="205762" y="4547155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>
                  <a:latin typeface="Times New Roman"/>
                  <a:cs typeface="Times New Roman"/>
                  <a:hlinkClick r:id="rId3" action="ppaction://hlinksldjump"/>
                </a:rPr>
                <a:t>↑</a:t>
              </a:r>
              <a:endParaRPr lang="ru-RU" dirty="0"/>
            </a:p>
          </p:txBody>
        </p:sp>
      </p:grpSp>
      <p:grpSp>
        <p:nvGrpSpPr>
          <p:cNvPr id="29" name="Группа 28"/>
          <p:cNvGrpSpPr/>
          <p:nvPr/>
        </p:nvGrpSpPr>
        <p:grpSpPr>
          <a:xfrm>
            <a:off x="0" y="-38980"/>
            <a:ext cx="9144000" cy="400110"/>
            <a:chOff x="0" y="-38980"/>
            <a:chExt cx="9144000" cy="400110"/>
          </a:xfrm>
        </p:grpSpPr>
        <p:cxnSp>
          <p:nvCxnSpPr>
            <p:cNvPr id="30" name="Прямая соединительная линия 29"/>
            <p:cNvCxnSpPr/>
            <p:nvPr/>
          </p:nvCxnSpPr>
          <p:spPr>
            <a:xfrm>
              <a:off x="1509898" y="-5180"/>
              <a:ext cx="0" cy="322151"/>
            </a:xfrm>
            <a:prstGeom prst="line">
              <a:avLst/>
            </a:prstGeom>
            <a:ln w="25400">
              <a:solidFill>
                <a:schemeClr val="bg1">
                  <a:lumMod val="65000"/>
                  <a:alpha val="5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Прямая соединительная линия 30"/>
            <p:cNvCxnSpPr/>
            <p:nvPr/>
          </p:nvCxnSpPr>
          <p:spPr>
            <a:xfrm flipH="1">
              <a:off x="0" y="322151"/>
              <a:ext cx="9144000" cy="0"/>
            </a:xfrm>
            <a:prstGeom prst="line">
              <a:avLst/>
            </a:prstGeom>
            <a:ln w="25400">
              <a:solidFill>
                <a:schemeClr val="bg1">
                  <a:lumMod val="65000"/>
                  <a:alpha val="5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Прямоугольник 31"/>
            <p:cNvSpPr/>
            <p:nvPr/>
          </p:nvSpPr>
          <p:spPr>
            <a:xfrm>
              <a:off x="0" y="-38980"/>
              <a:ext cx="1512168" cy="40011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ru-RU" sz="1000" b="1" cap="none" spc="0" dirty="0" smtClean="0">
                  <a:ln w="18415" cmpd="sng">
                    <a:noFill/>
                    <a:prstDash val="solid"/>
                  </a:ln>
                  <a:solidFill>
                    <a:srgbClr val="339966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  <a:reflection blurRad="6350" stA="55000" endA="300" endPos="45500" dir="5400000" sy="-100000" algn="bl" rotWithShape="0"/>
                  </a:effectLst>
                </a:rPr>
                <a:t>Департамент финансов</a:t>
              </a:r>
            </a:p>
            <a:p>
              <a:pPr algn="ctr"/>
              <a:r>
                <a:rPr lang="ru-RU" sz="1000" b="1" dirty="0" smtClean="0">
                  <a:ln w="18415" cmpd="sng">
                    <a:noFill/>
                    <a:prstDash val="solid"/>
                  </a:ln>
                  <a:solidFill>
                    <a:srgbClr val="339966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  <a:reflection blurRad="6350" stA="55000" endA="300" endPos="45500" dir="5400000" sy="-100000" algn="bl" rotWithShape="0"/>
                  </a:effectLst>
                </a:rPr>
                <a:t>АМО ГО «Сыктывкар»</a:t>
              </a:r>
              <a:endParaRPr lang="ru-RU" sz="1000" b="1" cap="none" spc="0" dirty="0">
                <a:ln w="18415" cmpd="sng">
                  <a:noFill/>
                  <a:prstDash val="solid"/>
                </a:ln>
                <a:solidFill>
                  <a:srgbClr val="339966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  <a:reflection blurRad="6350" stA="55000" endA="300" endPos="45500" dir="5400000" sy="-100000" algn="bl" rotWithShape="0"/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23647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946"/>
    </mc:Choice>
    <mc:Fallback xmlns="">
      <p:transition spd="slow" advTm="10946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Скругленный прямоугольник 16"/>
          <p:cNvSpPr/>
          <p:nvPr/>
        </p:nvSpPr>
        <p:spPr>
          <a:xfrm>
            <a:off x="1509898" y="7381"/>
            <a:ext cx="7634102" cy="314770"/>
          </a:xfrm>
          <a:prstGeom prst="roundRect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b="1" dirty="0" smtClean="0"/>
              <a:t>ПРАВОВЫЕ ОСНОВЫ</a:t>
            </a:r>
            <a:endParaRPr lang="ru-RU" b="1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8</a:t>
            </a:fld>
            <a:endParaRPr lang="ru-RU"/>
          </a:p>
        </p:txBody>
      </p:sp>
      <p:grpSp>
        <p:nvGrpSpPr>
          <p:cNvPr id="18" name="Группа 17"/>
          <p:cNvGrpSpPr/>
          <p:nvPr/>
        </p:nvGrpSpPr>
        <p:grpSpPr>
          <a:xfrm>
            <a:off x="58077" y="4515966"/>
            <a:ext cx="595453" cy="627534"/>
            <a:chOff x="58077" y="4515966"/>
            <a:chExt cx="595453" cy="627534"/>
          </a:xfrm>
        </p:grpSpPr>
        <p:pic>
          <p:nvPicPr>
            <p:cNvPr id="19" name="Picture 2" descr="C:\Users\Kryukova-TB\Desktop\слайды ДЛЯ ДЕПУТАТОВ\кнопка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30" t="9132" r="7190" b="10636"/>
            <a:stretch/>
          </p:blipFill>
          <p:spPr bwMode="auto">
            <a:xfrm>
              <a:off x="58077" y="4515966"/>
              <a:ext cx="595453" cy="6275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TextBox 19"/>
            <p:cNvSpPr txBox="1"/>
            <p:nvPr/>
          </p:nvSpPr>
          <p:spPr>
            <a:xfrm>
              <a:off x="205762" y="4547155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>
                  <a:latin typeface="Times New Roman"/>
                  <a:cs typeface="Times New Roman"/>
                  <a:hlinkClick r:id="rId4" action="ppaction://hlinksldjump"/>
                </a:rPr>
                <a:t>↑</a:t>
              </a:r>
              <a:endParaRPr lang="ru-RU" dirty="0"/>
            </a:p>
          </p:txBody>
        </p:sp>
      </p:grpSp>
      <p:grpSp>
        <p:nvGrpSpPr>
          <p:cNvPr id="29" name="Группа 28"/>
          <p:cNvGrpSpPr/>
          <p:nvPr/>
        </p:nvGrpSpPr>
        <p:grpSpPr>
          <a:xfrm>
            <a:off x="0" y="-38980"/>
            <a:ext cx="9144000" cy="400110"/>
            <a:chOff x="0" y="-38980"/>
            <a:chExt cx="9144000" cy="400110"/>
          </a:xfrm>
        </p:grpSpPr>
        <p:cxnSp>
          <p:nvCxnSpPr>
            <p:cNvPr id="30" name="Прямая соединительная линия 29"/>
            <p:cNvCxnSpPr/>
            <p:nvPr/>
          </p:nvCxnSpPr>
          <p:spPr>
            <a:xfrm>
              <a:off x="1509898" y="-5180"/>
              <a:ext cx="0" cy="322151"/>
            </a:xfrm>
            <a:prstGeom prst="line">
              <a:avLst/>
            </a:prstGeom>
            <a:ln w="25400">
              <a:solidFill>
                <a:schemeClr val="bg1">
                  <a:lumMod val="65000"/>
                  <a:alpha val="5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Прямая соединительная линия 30"/>
            <p:cNvCxnSpPr/>
            <p:nvPr/>
          </p:nvCxnSpPr>
          <p:spPr>
            <a:xfrm flipH="1">
              <a:off x="0" y="322151"/>
              <a:ext cx="9144000" cy="0"/>
            </a:xfrm>
            <a:prstGeom prst="line">
              <a:avLst/>
            </a:prstGeom>
            <a:ln w="25400">
              <a:solidFill>
                <a:schemeClr val="bg1">
                  <a:lumMod val="65000"/>
                  <a:alpha val="5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Прямоугольник 31"/>
            <p:cNvSpPr/>
            <p:nvPr/>
          </p:nvSpPr>
          <p:spPr>
            <a:xfrm>
              <a:off x="0" y="-38980"/>
              <a:ext cx="1512168" cy="40011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ru-RU" sz="1000" b="1" cap="none" spc="0" dirty="0" smtClean="0">
                  <a:ln w="18415" cmpd="sng">
                    <a:noFill/>
                    <a:prstDash val="solid"/>
                  </a:ln>
                  <a:solidFill>
                    <a:srgbClr val="339966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  <a:reflection blurRad="6350" stA="55000" endA="300" endPos="45500" dir="5400000" sy="-100000" algn="bl" rotWithShape="0"/>
                  </a:effectLst>
                </a:rPr>
                <a:t>Департамент финансов</a:t>
              </a:r>
            </a:p>
            <a:p>
              <a:pPr algn="ctr"/>
              <a:r>
                <a:rPr lang="ru-RU" sz="1000" b="1" dirty="0" smtClean="0">
                  <a:ln w="18415" cmpd="sng">
                    <a:noFill/>
                    <a:prstDash val="solid"/>
                  </a:ln>
                  <a:solidFill>
                    <a:srgbClr val="339966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  <a:reflection blurRad="6350" stA="55000" endA="300" endPos="45500" dir="5400000" sy="-100000" algn="bl" rotWithShape="0"/>
                  </a:effectLst>
                </a:rPr>
                <a:t>АМО ГО «Сыктывкар»</a:t>
              </a:r>
              <a:endParaRPr lang="ru-RU" sz="1000" b="1" cap="none" spc="0" dirty="0">
                <a:ln w="18415" cmpd="sng">
                  <a:noFill/>
                  <a:prstDash val="solid"/>
                </a:ln>
                <a:solidFill>
                  <a:srgbClr val="339966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  <a:reflection blurRad="6350" stA="55000" endA="300" endPos="45500" dir="5400000" sy="-100000" algn="bl" rotWithShape="0"/>
                </a:effectLst>
              </a:endParaRPr>
            </a:p>
          </p:txBody>
        </p:sp>
      </p:grpSp>
      <p:sp>
        <p:nvSpPr>
          <p:cNvPr id="12" name="Прямоугольник 11"/>
          <p:cNvSpPr/>
          <p:nvPr/>
        </p:nvSpPr>
        <p:spPr>
          <a:xfrm>
            <a:off x="142006" y="627534"/>
            <a:ext cx="8859988" cy="10772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Порядок </a:t>
            </a:r>
            <a:r>
              <a:rPr lang="ru-RU" sz="16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формирования муниципального задания на оказание муниципальных услуг (выполнение работ)</a:t>
            </a:r>
            <a:r>
              <a:rPr lang="ru-RU" sz="1600" dirty="0"/>
              <a:t> в отношении муниципальных учреждений и финансового обеспечения выполнения муниципального </a:t>
            </a:r>
            <a:r>
              <a:rPr lang="ru-RU" sz="1600" dirty="0" smtClean="0"/>
              <a:t>задания (Постановление </a:t>
            </a:r>
            <a:r>
              <a:rPr lang="ru-RU" sz="1600" dirty="0"/>
              <a:t>администрации МО ГО «Сыктывкар» от 09.12.2015 №</a:t>
            </a:r>
            <a:r>
              <a:rPr lang="ru-RU" sz="1600" dirty="0" smtClean="0"/>
              <a:t>12/3780 (размещено в правовых системах)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Блок-схема: карточка 20"/>
          <p:cNvSpPr/>
          <p:nvPr/>
        </p:nvSpPr>
        <p:spPr>
          <a:xfrm>
            <a:off x="836440" y="3341509"/>
            <a:ext cx="8102402" cy="360040"/>
          </a:xfrm>
          <a:prstGeom prst="flowChartPunchedCard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r>
              <a:rPr lang="ru-RU" dirty="0" smtClean="0"/>
              <a:t>показатели </a:t>
            </a:r>
            <a:r>
              <a:rPr lang="ru-RU" dirty="0"/>
              <a:t>выполнения муниципального задания</a:t>
            </a:r>
          </a:p>
          <a:p>
            <a:pPr algn="ctr"/>
            <a:endParaRPr lang="ru-RU" dirty="0"/>
          </a:p>
        </p:txBody>
      </p:sp>
      <p:cxnSp>
        <p:nvCxnSpPr>
          <p:cNvPr id="23" name="Прямая со стрелкой 22"/>
          <p:cNvCxnSpPr/>
          <p:nvPr/>
        </p:nvCxnSpPr>
        <p:spPr>
          <a:xfrm>
            <a:off x="334247" y="3521529"/>
            <a:ext cx="565344" cy="0"/>
          </a:xfrm>
          <a:prstGeom prst="straightConnector1">
            <a:avLst/>
          </a:prstGeom>
          <a:ln w="73025">
            <a:solidFill>
              <a:schemeClr val="bg1">
                <a:lumMod val="75000"/>
              </a:schemeClr>
            </a:solidFill>
            <a:prstDash val="sysDot"/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Блок-схема: карточка 21"/>
          <p:cNvSpPr/>
          <p:nvPr/>
        </p:nvSpPr>
        <p:spPr>
          <a:xfrm>
            <a:off x="844504" y="4042285"/>
            <a:ext cx="8102402" cy="360040"/>
          </a:xfrm>
          <a:prstGeom prst="flowChartPunchedCard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endParaRPr lang="ru-RU" dirty="0" smtClean="0"/>
          </a:p>
          <a:p>
            <a:r>
              <a:rPr lang="ru-RU" dirty="0" smtClean="0"/>
              <a:t>формы отчетов исполнения муниципального </a:t>
            </a:r>
            <a:r>
              <a:rPr lang="ru-RU" dirty="0"/>
              <a:t>задания</a:t>
            </a:r>
          </a:p>
          <a:p>
            <a:endParaRPr lang="ru-RU" dirty="0"/>
          </a:p>
        </p:txBody>
      </p:sp>
      <p:cxnSp>
        <p:nvCxnSpPr>
          <p:cNvPr id="24" name="Прямая со стрелкой 23"/>
          <p:cNvCxnSpPr/>
          <p:nvPr/>
        </p:nvCxnSpPr>
        <p:spPr>
          <a:xfrm>
            <a:off x="334247" y="4222305"/>
            <a:ext cx="565345" cy="0"/>
          </a:xfrm>
          <a:prstGeom prst="straightConnector1">
            <a:avLst/>
          </a:prstGeom>
          <a:ln w="73025">
            <a:solidFill>
              <a:schemeClr val="bg1">
                <a:lumMod val="75000"/>
              </a:schemeClr>
            </a:solidFill>
            <a:prstDash val="sysDot"/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Группа 2"/>
          <p:cNvGrpSpPr/>
          <p:nvPr/>
        </p:nvGrpSpPr>
        <p:grpSpPr>
          <a:xfrm>
            <a:off x="899591" y="1923678"/>
            <a:ext cx="8123959" cy="1224723"/>
            <a:chOff x="899591" y="1923678"/>
            <a:chExt cx="8123959" cy="1224723"/>
          </a:xfrm>
        </p:grpSpPr>
        <p:sp>
          <p:nvSpPr>
            <p:cNvPr id="5" name="Блок-схема: карточка 4"/>
            <p:cNvSpPr/>
            <p:nvPr/>
          </p:nvSpPr>
          <p:spPr>
            <a:xfrm>
              <a:off x="899591" y="1923678"/>
              <a:ext cx="8123959" cy="360040"/>
            </a:xfrm>
            <a:prstGeom prst="flowChartPunchedCard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endParaRPr lang="ru-RU" dirty="0" smtClean="0"/>
            </a:p>
            <a:p>
              <a:r>
                <a:rPr lang="ru-RU" dirty="0" smtClean="0"/>
                <a:t>финансовое обеспечение </a:t>
              </a:r>
              <a:r>
                <a:rPr lang="ru-RU" dirty="0"/>
                <a:t>выполнения муниципального задания</a:t>
              </a:r>
            </a:p>
            <a:p>
              <a:endParaRPr lang="ru-RU" dirty="0"/>
            </a:p>
          </p:txBody>
        </p:sp>
        <p:sp>
          <p:nvSpPr>
            <p:cNvPr id="25" name="Блок-схема: карточка 24"/>
            <p:cNvSpPr/>
            <p:nvPr/>
          </p:nvSpPr>
          <p:spPr>
            <a:xfrm>
              <a:off x="1331640" y="2423179"/>
              <a:ext cx="7344816" cy="360040"/>
            </a:xfrm>
            <a:prstGeom prst="flowChartPunchedCard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endParaRPr lang="ru-RU" sz="1500" dirty="0" smtClean="0"/>
            </a:p>
            <a:p>
              <a:endParaRPr lang="ru-RU" sz="1500" dirty="0"/>
            </a:p>
            <a:p>
              <a:r>
                <a:rPr lang="ru-RU" sz="1500" dirty="0" smtClean="0"/>
                <a:t>Расчет объема </a:t>
              </a:r>
              <a:r>
                <a:rPr lang="ru-RU" sz="1500" dirty="0"/>
                <a:t>финансового обеспечения выполнения муниципального задания</a:t>
              </a:r>
            </a:p>
            <a:p>
              <a:r>
                <a:rPr lang="ru-RU" dirty="0" smtClean="0"/>
                <a:t> </a:t>
              </a:r>
            </a:p>
            <a:p>
              <a:endParaRPr lang="ru-RU" dirty="0"/>
            </a:p>
          </p:txBody>
        </p:sp>
        <p:sp>
          <p:nvSpPr>
            <p:cNvPr id="26" name="Блок-схема: карточка 25"/>
            <p:cNvSpPr/>
            <p:nvPr/>
          </p:nvSpPr>
          <p:spPr>
            <a:xfrm>
              <a:off x="1331640" y="2788361"/>
              <a:ext cx="7344816" cy="360040"/>
            </a:xfrm>
            <a:prstGeom prst="flowChartPunchedCard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endParaRPr lang="ru-RU" sz="1500" dirty="0" smtClean="0"/>
            </a:p>
            <a:p>
              <a:endParaRPr lang="ru-RU" sz="1500" dirty="0"/>
            </a:p>
            <a:p>
              <a:r>
                <a:rPr lang="ru-RU" sz="1500" dirty="0" smtClean="0"/>
                <a:t>Нормативы затрат на оказание муниципальной услуги, работы</a:t>
              </a:r>
              <a:endParaRPr lang="ru-RU" sz="1500" dirty="0"/>
            </a:p>
            <a:p>
              <a:r>
                <a:rPr lang="ru-RU" dirty="0" smtClean="0"/>
                <a:t> </a:t>
              </a:r>
            </a:p>
            <a:p>
              <a:endParaRPr lang="ru-RU" dirty="0"/>
            </a:p>
          </p:txBody>
        </p:sp>
        <p:sp>
          <p:nvSpPr>
            <p:cNvPr id="27" name="Овал 26"/>
            <p:cNvSpPr/>
            <p:nvPr/>
          </p:nvSpPr>
          <p:spPr>
            <a:xfrm rot="16200000">
              <a:off x="1093032" y="2512665"/>
              <a:ext cx="171696" cy="181069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8" name="Овал 27"/>
            <p:cNvSpPr/>
            <p:nvPr/>
          </p:nvSpPr>
          <p:spPr>
            <a:xfrm rot="16200000">
              <a:off x="1093034" y="2894733"/>
              <a:ext cx="171696" cy="181069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cxnSp>
        <p:nvCxnSpPr>
          <p:cNvPr id="33" name="Прямая соединительная линия 32"/>
          <p:cNvCxnSpPr/>
          <p:nvPr/>
        </p:nvCxnSpPr>
        <p:spPr>
          <a:xfrm>
            <a:off x="232024" y="1760779"/>
            <a:ext cx="0" cy="2539163"/>
          </a:xfrm>
          <a:prstGeom prst="line">
            <a:avLst/>
          </a:prstGeom>
          <a:ln w="66675">
            <a:solidFill>
              <a:schemeClr val="bg1">
                <a:lumMod val="75000"/>
              </a:schemeClr>
            </a:solidFill>
            <a:prstDash val="sysDot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>
            <a:off x="355803" y="2118095"/>
            <a:ext cx="565345" cy="0"/>
          </a:xfrm>
          <a:prstGeom prst="straightConnector1">
            <a:avLst/>
          </a:prstGeom>
          <a:ln w="73025">
            <a:solidFill>
              <a:schemeClr val="bg1">
                <a:lumMod val="75000"/>
              </a:schemeClr>
            </a:solidFill>
            <a:prstDash val="sysDot"/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Прямоугольник 3"/>
          <p:cNvSpPr/>
          <p:nvPr/>
        </p:nvSpPr>
        <p:spPr>
          <a:xfrm>
            <a:off x="981317" y="4475790"/>
            <a:ext cx="734481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УТВЕРЖДЕННЫЕ НОРМАТИВЫ ЗАТРАТ ПО ВСЕМ УСЛУГАМ, РАБОТАМ РАЗМЕЩЕНЫ ПО АДРЕСУ:</a:t>
            </a:r>
          </a:p>
          <a:p>
            <a:r>
              <a:rPr lang="ru-RU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http</a:t>
            </a: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://</a:t>
            </a:r>
            <a:r>
              <a:rPr lang="ru-RU" sz="1000" dirty="0" err="1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сыктывкар.рф</a:t>
            </a:r>
            <a:r>
              <a:rPr lang="ru-RU" sz="1000" dirty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/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administration/</a:t>
            </a:r>
            <a:r>
              <a:rPr lang="en-US" sz="1000" dirty="0" err="1" smtClean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ekonomika</a:t>
            </a:r>
            <a:r>
              <a:rPr lang="en-US" sz="1000" dirty="0" smtClean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/normativ-zatrat-na-okazanie-munitsipalnykh-uslug-vypolnenie-rabot-munitsipalnymi-byudzhetnymi-uchrezhdeniyami</a:t>
            </a:r>
            <a:endParaRPr lang="ru-RU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42018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133"/>
    </mc:Choice>
    <mc:Fallback xmlns="">
      <p:transition spd="slow" advTm="3113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Скругленный прямоугольник 16"/>
          <p:cNvSpPr/>
          <p:nvPr/>
        </p:nvSpPr>
        <p:spPr>
          <a:xfrm>
            <a:off x="1512168" y="-5180"/>
            <a:ext cx="7634102" cy="314770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b="1" dirty="0"/>
              <a:t>ОБЩЕЕ </a:t>
            </a:r>
            <a:r>
              <a:rPr lang="ru-RU" b="1" dirty="0" smtClean="0"/>
              <a:t>КОЛИЧЕСТВО МУНИЦИПАЛЬНЫХ </a:t>
            </a:r>
            <a:r>
              <a:rPr lang="ru-RU" b="1" dirty="0"/>
              <a:t>УСЛУГ </a:t>
            </a:r>
            <a:r>
              <a:rPr lang="ru-RU" b="1" dirty="0" smtClean="0"/>
              <a:t>И РАБОТ за 2016 год</a:t>
            </a:r>
            <a:endParaRPr lang="ru-RU" b="1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9</a:t>
            </a:fld>
            <a:endParaRPr lang="ru-RU"/>
          </a:p>
        </p:txBody>
      </p:sp>
      <p:grpSp>
        <p:nvGrpSpPr>
          <p:cNvPr id="18" name="Группа 17"/>
          <p:cNvGrpSpPr/>
          <p:nvPr/>
        </p:nvGrpSpPr>
        <p:grpSpPr>
          <a:xfrm>
            <a:off x="58077" y="4515966"/>
            <a:ext cx="595453" cy="627534"/>
            <a:chOff x="58077" y="4515966"/>
            <a:chExt cx="595453" cy="627534"/>
          </a:xfrm>
        </p:grpSpPr>
        <p:pic>
          <p:nvPicPr>
            <p:cNvPr id="19" name="Picture 2" descr="C:\Users\Kryukova-TB\Desktop\слайды ДЛЯ ДЕПУТАТОВ\кнопка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30" t="9132" r="7190" b="10636"/>
            <a:stretch/>
          </p:blipFill>
          <p:spPr bwMode="auto">
            <a:xfrm>
              <a:off x="58077" y="4515966"/>
              <a:ext cx="595453" cy="6275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TextBox 19"/>
            <p:cNvSpPr txBox="1"/>
            <p:nvPr/>
          </p:nvSpPr>
          <p:spPr>
            <a:xfrm>
              <a:off x="205762" y="4547155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>
                  <a:latin typeface="Times New Roman"/>
                  <a:cs typeface="Times New Roman"/>
                  <a:hlinkClick r:id="rId4" action="ppaction://hlinksldjump"/>
                </a:rPr>
                <a:t>↑</a:t>
              </a:r>
              <a:endParaRPr lang="ru-RU" dirty="0"/>
            </a:p>
          </p:txBody>
        </p:sp>
      </p:grpSp>
      <p:grpSp>
        <p:nvGrpSpPr>
          <p:cNvPr id="29" name="Группа 28"/>
          <p:cNvGrpSpPr/>
          <p:nvPr/>
        </p:nvGrpSpPr>
        <p:grpSpPr>
          <a:xfrm>
            <a:off x="0" y="-38980"/>
            <a:ext cx="9144000" cy="400110"/>
            <a:chOff x="0" y="-38980"/>
            <a:chExt cx="9144000" cy="400110"/>
          </a:xfrm>
        </p:grpSpPr>
        <p:cxnSp>
          <p:nvCxnSpPr>
            <p:cNvPr id="30" name="Прямая соединительная линия 29"/>
            <p:cNvCxnSpPr/>
            <p:nvPr/>
          </p:nvCxnSpPr>
          <p:spPr>
            <a:xfrm>
              <a:off x="1509898" y="-5180"/>
              <a:ext cx="0" cy="322151"/>
            </a:xfrm>
            <a:prstGeom prst="line">
              <a:avLst/>
            </a:prstGeom>
            <a:ln w="25400">
              <a:solidFill>
                <a:schemeClr val="bg1">
                  <a:lumMod val="65000"/>
                  <a:alpha val="5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Прямая соединительная линия 30"/>
            <p:cNvCxnSpPr/>
            <p:nvPr/>
          </p:nvCxnSpPr>
          <p:spPr>
            <a:xfrm flipH="1">
              <a:off x="0" y="322151"/>
              <a:ext cx="9144000" cy="0"/>
            </a:xfrm>
            <a:prstGeom prst="line">
              <a:avLst/>
            </a:prstGeom>
            <a:ln w="25400">
              <a:solidFill>
                <a:schemeClr val="bg1">
                  <a:lumMod val="65000"/>
                  <a:alpha val="5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Прямоугольник 31"/>
            <p:cNvSpPr/>
            <p:nvPr/>
          </p:nvSpPr>
          <p:spPr>
            <a:xfrm>
              <a:off x="0" y="-38980"/>
              <a:ext cx="1512168" cy="40011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ru-RU" sz="1000" b="1" cap="none" spc="0" dirty="0" smtClean="0">
                  <a:ln w="18415" cmpd="sng">
                    <a:noFill/>
                    <a:prstDash val="solid"/>
                  </a:ln>
                  <a:solidFill>
                    <a:srgbClr val="339966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  <a:reflection blurRad="6350" stA="55000" endA="300" endPos="45500" dir="5400000" sy="-100000" algn="bl" rotWithShape="0"/>
                  </a:effectLst>
                </a:rPr>
                <a:t>Департамент финансов</a:t>
              </a:r>
            </a:p>
            <a:p>
              <a:pPr algn="ctr"/>
              <a:r>
                <a:rPr lang="ru-RU" sz="1000" b="1" dirty="0" smtClean="0">
                  <a:ln w="18415" cmpd="sng">
                    <a:noFill/>
                    <a:prstDash val="solid"/>
                  </a:ln>
                  <a:solidFill>
                    <a:srgbClr val="339966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  <a:reflection blurRad="6350" stA="55000" endA="300" endPos="45500" dir="5400000" sy="-100000" algn="bl" rotWithShape="0"/>
                  </a:effectLst>
                </a:rPr>
                <a:t>АМО ГО «Сыктывкар»</a:t>
              </a:r>
              <a:endParaRPr lang="ru-RU" sz="1000" b="1" cap="none" spc="0" dirty="0">
                <a:ln w="18415" cmpd="sng">
                  <a:noFill/>
                  <a:prstDash val="solid"/>
                </a:ln>
                <a:solidFill>
                  <a:srgbClr val="339966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  <a:reflection blurRad="6350" stA="55000" endA="300" endPos="45500" dir="5400000" sy="-100000" algn="bl" rotWithShape="0"/>
                </a:effectLst>
              </a:endParaRPr>
            </a:p>
          </p:txBody>
        </p:sp>
      </p:grpSp>
      <p:grpSp>
        <p:nvGrpSpPr>
          <p:cNvPr id="13" name="Группа 12"/>
          <p:cNvGrpSpPr/>
          <p:nvPr/>
        </p:nvGrpSpPr>
        <p:grpSpPr>
          <a:xfrm rot="5400000">
            <a:off x="3594245" y="1230088"/>
            <a:ext cx="1799633" cy="155878"/>
            <a:chOff x="2411760" y="2204864"/>
            <a:chExt cx="936248" cy="75695"/>
          </a:xfrm>
          <a:solidFill>
            <a:schemeClr val="accent4"/>
          </a:solidFill>
        </p:grpSpPr>
        <p:sp>
          <p:nvSpPr>
            <p:cNvPr id="14" name="Овал 13"/>
            <p:cNvSpPr/>
            <p:nvPr/>
          </p:nvSpPr>
          <p:spPr>
            <a:xfrm>
              <a:off x="2555776" y="2204864"/>
              <a:ext cx="72008" cy="72008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5" name="Овал 14"/>
            <p:cNvSpPr/>
            <p:nvPr/>
          </p:nvSpPr>
          <p:spPr>
            <a:xfrm>
              <a:off x="2411760" y="2204864"/>
              <a:ext cx="72008" cy="72008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6" name="Овал 15"/>
            <p:cNvSpPr/>
            <p:nvPr/>
          </p:nvSpPr>
          <p:spPr>
            <a:xfrm>
              <a:off x="2699792" y="2206800"/>
              <a:ext cx="72008" cy="72008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1" name="Овал 20"/>
            <p:cNvSpPr/>
            <p:nvPr/>
          </p:nvSpPr>
          <p:spPr>
            <a:xfrm>
              <a:off x="2843808" y="2206800"/>
              <a:ext cx="72008" cy="72008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2" name="Овал 21"/>
            <p:cNvSpPr/>
            <p:nvPr/>
          </p:nvSpPr>
          <p:spPr>
            <a:xfrm>
              <a:off x="2987824" y="2208551"/>
              <a:ext cx="72008" cy="72008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3" name="Овал 22"/>
            <p:cNvSpPr/>
            <p:nvPr/>
          </p:nvSpPr>
          <p:spPr>
            <a:xfrm>
              <a:off x="3131840" y="2206800"/>
              <a:ext cx="72008" cy="72008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4" name="Овал 23"/>
            <p:cNvSpPr/>
            <p:nvPr/>
          </p:nvSpPr>
          <p:spPr>
            <a:xfrm>
              <a:off x="3276000" y="2206800"/>
              <a:ext cx="72008" cy="72008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25" name="Группа 24"/>
          <p:cNvGrpSpPr/>
          <p:nvPr/>
        </p:nvGrpSpPr>
        <p:grpSpPr>
          <a:xfrm rot="5400000">
            <a:off x="3606846" y="3179362"/>
            <a:ext cx="1799633" cy="155878"/>
            <a:chOff x="2411760" y="2204864"/>
            <a:chExt cx="936248" cy="75695"/>
          </a:xfrm>
          <a:solidFill>
            <a:schemeClr val="accent4"/>
          </a:solidFill>
        </p:grpSpPr>
        <p:sp>
          <p:nvSpPr>
            <p:cNvPr id="26" name="Овал 25"/>
            <p:cNvSpPr/>
            <p:nvPr/>
          </p:nvSpPr>
          <p:spPr>
            <a:xfrm>
              <a:off x="2555776" y="2204864"/>
              <a:ext cx="72008" cy="72008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7" name="Овал 26"/>
            <p:cNvSpPr/>
            <p:nvPr/>
          </p:nvSpPr>
          <p:spPr>
            <a:xfrm>
              <a:off x="2411760" y="2204864"/>
              <a:ext cx="72008" cy="72008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28" name="Овал 27"/>
            <p:cNvSpPr/>
            <p:nvPr/>
          </p:nvSpPr>
          <p:spPr>
            <a:xfrm>
              <a:off x="2699792" y="2206800"/>
              <a:ext cx="72008" cy="72008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3" name="Овал 32"/>
            <p:cNvSpPr/>
            <p:nvPr/>
          </p:nvSpPr>
          <p:spPr>
            <a:xfrm>
              <a:off x="2843808" y="2206800"/>
              <a:ext cx="72008" cy="72008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4" name="Овал 33"/>
            <p:cNvSpPr/>
            <p:nvPr/>
          </p:nvSpPr>
          <p:spPr>
            <a:xfrm>
              <a:off x="2987824" y="2208551"/>
              <a:ext cx="72008" cy="72008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5" name="Овал 34"/>
            <p:cNvSpPr/>
            <p:nvPr/>
          </p:nvSpPr>
          <p:spPr>
            <a:xfrm>
              <a:off x="3131840" y="2206800"/>
              <a:ext cx="72008" cy="72008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6" name="Овал 35"/>
            <p:cNvSpPr/>
            <p:nvPr/>
          </p:nvSpPr>
          <p:spPr>
            <a:xfrm>
              <a:off x="3276000" y="2206800"/>
              <a:ext cx="72008" cy="72008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37" name="Скругленный прямоугольник 36"/>
          <p:cNvSpPr/>
          <p:nvPr/>
        </p:nvSpPr>
        <p:spPr>
          <a:xfrm>
            <a:off x="205762" y="558380"/>
            <a:ext cx="3928165" cy="314770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Социально-культурная сфера</a:t>
            </a:r>
            <a:endParaRPr lang="ru-RU" b="1" dirty="0"/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4860032" y="558380"/>
            <a:ext cx="3928165" cy="314770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Прочие отрасли</a:t>
            </a:r>
            <a:endParaRPr lang="ru-RU" b="1" dirty="0"/>
          </a:p>
        </p:txBody>
      </p:sp>
      <p:graphicFrame>
        <p:nvGraphicFramePr>
          <p:cNvPr id="39" name="Диаграмма 3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42568078"/>
              </p:ext>
            </p:extLst>
          </p:nvPr>
        </p:nvGraphicFramePr>
        <p:xfrm>
          <a:off x="131919" y="1307888"/>
          <a:ext cx="407585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40" name="Диаграмма 3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83452616"/>
              </p:ext>
            </p:extLst>
          </p:nvPr>
        </p:nvGraphicFramePr>
        <p:xfrm>
          <a:off x="4932040" y="1377095"/>
          <a:ext cx="4065198" cy="25029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3" name="Скругленный прямоугольник 2"/>
          <p:cNvSpPr/>
          <p:nvPr/>
        </p:nvSpPr>
        <p:spPr>
          <a:xfrm>
            <a:off x="2506306" y="4371950"/>
            <a:ext cx="4008306" cy="288032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Количество работ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2498713" y="4772471"/>
            <a:ext cx="4008306" cy="288032"/>
          </a:xfrm>
          <a:prstGeom prst="roundRect">
            <a:avLst/>
          </a:prstGeom>
          <a:pattFill prst="openDmnd">
            <a:fgClr>
              <a:schemeClr val="bg1">
                <a:lumMod val="50000"/>
              </a:schemeClr>
            </a:fgClr>
            <a:bgClr>
              <a:schemeClr val="bg1"/>
            </a:bgClr>
          </a:patt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Количество услуг</a:t>
            </a: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12290" name="Picture 2" descr="C:\Users\Kryukova-TB\Desktop\слайды ДЛЯ ДЕПУТАТОВ\file(1)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6580" y="4018705"/>
            <a:ext cx="1149428" cy="1149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00178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876"/>
    </mc:Choice>
    <mc:Fallback xmlns="">
      <p:transition spd="slow" advTm="2087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Graphic spid="39" grpId="0">
        <p:bldAsOne/>
      </p:bldGraphic>
      <p:bldGraphic spid="40" grpId="0">
        <p:bldAsOne/>
      </p:bldGraphic>
      <p:bldP spid="3" grpId="0" animBg="1"/>
      <p:bldP spid="4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Скругленный прямоугольник 16"/>
          <p:cNvSpPr/>
          <p:nvPr/>
        </p:nvSpPr>
        <p:spPr>
          <a:xfrm>
            <a:off x="1509898" y="-6448"/>
            <a:ext cx="7634102" cy="314770"/>
          </a:xfrm>
          <a:prstGeom prst="roundRect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b="1" dirty="0" smtClean="0"/>
              <a:t>ПОТРЕБИТЕЛИ МУНИЦИПАЛЬНЫХ РАБОТ И УСЛУГ</a:t>
            </a:r>
            <a:endParaRPr lang="ru-RU" b="1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10</a:t>
            </a:fld>
            <a:endParaRPr lang="ru-RU"/>
          </a:p>
        </p:txBody>
      </p:sp>
      <p:grpSp>
        <p:nvGrpSpPr>
          <p:cNvPr id="18" name="Группа 17"/>
          <p:cNvGrpSpPr/>
          <p:nvPr/>
        </p:nvGrpSpPr>
        <p:grpSpPr>
          <a:xfrm>
            <a:off x="58077" y="4515966"/>
            <a:ext cx="595453" cy="627534"/>
            <a:chOff x="58077" y="4515966"/>
            <a:chExt cx="595453" cy="627534"/>
          </a:xfrm>
        </p:grpSpPr>
        <p:pic>
          <p:nvPicPr>
            <p:cNvPr id="19" name="Picture 2" descr="C:\Users\Kryukova-TB\Desktop\слайды ДЛЯ ДЕПУТАТОВ\кнопка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30" t="9132" r="7190" b="10636"/>
            <a:stretch/>
          </p:blipFill>
          <p:spPr bwMode="auto">
            <a:xfrm>
              <a:off x="58077" y="4515966"/>
              <a:ext cx="595453" cy="6275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TextBox 19"/>
            <p:cNvSpPr txBox="1"/>
            <p:nvPr/>
          </p:nvSpPr>
          <p:spPr>
            <a:xfrm>
              <a:off x="205762" y="4547155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>
                  <a:latin typeface="Times New Roman"/>
                  <a:cs typeface="Times New Roman"/>
                  <a:hlinkClick r:id="rId4" action="ppaction://hlinksldjump"/>
                </a:rPr>
                <a:t>↑</a:t>
              </a:r>
              <a:endParaRPr lang="ru-RU" dirty="0"/>
            </a:p>
          </p:txBody>
        </p:sp>
      </p:grpSp>
      <p:grpSp>
        <p:nvGrpSpPr>
          <p:cNvPr id="29" name="Группа 28"/>
          <p:cNvGrpSpPr/>
          <p:nvPr/>
        </p:nvGrpSpPr>
        <p:grpSpPr>
          <a:xfrm>
            <a:off x="-20385" y="-40248"/>
            <a:ext cx="9144000" cy="400110"/>
            <a:chOff x="0" y="-38980"/>
            <a:chExt cx="9144000" cy="400110"/>
          </a:xfrm>
        </p:grpSpPr>
        <p:cxnSp>
          <p:nvCxnSpPr>
            <p:cNvPr id="30" name="Прямая соединительная линия 29"/>
            <p:cNvCxnSpPr/>
            <p:nvPr/>
          </p:nvCxnSpPr>
          <p:spPr>
            <a:xfrm>
              <a:off x="1509898" y="-5180"/>
              <a:ext cx="0" cy="322151"/>
            </a:xfrm>
            <a:prstGeom prst="line">
              <a:avLst/>
            </a:prstGeom>
            <a:ln w="25400">
              <a:solidFill>
                <a:schemeClr val="bg1">
                  <a:lumMod val="65000"/>
                  <a:alpha val="5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Прямая соединительная линия 30"/>
            <p:cNvCxnSpPr/>
            <p:nvPr/>
          </p:nvCxnSpPr>
          <p:spPr>
            <a:xfrm flipH="1">
              <a:off x="0" y="322151"/>
              <a:ext cx="9144000" cy="0"/>
            </a:xfrm>
            <a:prstGeom prst="line">
              <a:avLst/>
            </a:prstGeom>
            <a:ln w="25400">
              <a:solidFill>
                <a:schemeClr val="bg1">
                  <a:lumMod val="65000"/>
                  <a:alpha val="5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Прямоугольник 31"/>
            <p:cNvSpPr/>
            <p:nvPr/>
          </p:nvSpPr>
          <p:spPr>
            <a:xfrm>
              <a:off x="0" y="-38980"/>
              <a:ext cx="1512168" cy="40011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ru-RU" sz="1000" b="1" cap="none" spc="0" dirty="0" smtClean="0">
                  <a:ln w="18415" cmpd="sng">
                    <a:noFill/>
                    <a:prstDash val="solid"/>
                  </a:ln>
                  <a:solidFill>
                    <a:srgbClr val="339966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  <a:reflection blurRad="6350" stA="55000" endA="300" endPos="45500" dir="5400000" sy="-100000" algn="bl" rotWithShape="0"/>
                  </a:effectLst>
                </a:rPr>
                <a:t>Департамент финансов</a:t>
              </a:r>
            </a:p>
            <a:p>
              <a:pPr algn="ctr"/>
              <a:r>
                <a:rPr lang="ru-RU" sz="1000" b="1" dirty="0" smtClean="0">
                  <a:ln w="18415" cmpd="sng">
                    <a:noFill/>
                    <a:prstDash val="solid"/>
                  </a:ln>
                  <a:solidFill>
                    <a:srgbClr val="339966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  <a:reflection blurRad="6350" stA="55000" endA="300" endPos="45500" dir="5400000" sy="-100000" algn="bl" rotWithShape="0"/>
                  </a:effectLst>
                </a:rPr>
                <a:t>АМО ГО «Сыктывкар»</a:t>
              </a:r>
              <a:endParaRPr lang="ru-RU" sz="1000" b="1" cap="none" spc="0" dirty="0">
                <a:ln w="18415" cmpd="sng">
                  <a:noFill/>
                  <a:prstDash val="solid"/>
                </a:ln>
                <a:solidFill>
                  <a:srgbClr val="339966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  <a:reflection blurRad="6350" stA="55000" endA="300" endPos="45500" dir="5400000" sy="-100000" algn="bl" rotWithShape="0"/>
                </a:effectLst>
              </a:endParaRPr>
            </a:p>
          </p:txBody>
        </p:sp>
      </p:grp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84417146"/>
              </p:ext>
            </p:extLst>
          </p:nvPr>
        </p:nvGraphicFramePr>
        <p:xfrm>
          <a:off x="1089277" y="826765"/>
          <a:ext cx="6924675" cy="4210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pSp>
        <p:nvGrpSpPr>
          <p:cNvPr id="7" name="Группа 6"/>
          <p:cNvGrpSpPr/>
          <p:nvPr/>
        </p:nvGrpSpPr>
        <p:grpSpPr>
          <a:xfrm>
            <a:off x="5184434" y="960571"/>
            <a:ext cx="3697560" cy="1062117"/>
            <a:chOff x="5184434" y="960571"/>
            <a:chExt cx="3697560" cy="1062117"/>
          </a:xfrm>
        </p:grpSpPr>
        <p:cxnSp>
          <p:nvCxnSpPr>
            <p:cNvPr id="4" name="Прямая соединительная линия 3"/>
            <p:cNvCxnSpPr/>
            <p:nvPr/>
          </p:nvCxnSpPr>
          <p:spPr>
            <a:xfrm flipV="1">
              <a:off x="5184434" y="1851670"/>
              <a:ext cx="1522654" cy="1"/>
            </a:xfrm>
            <a:prstGeom prst="line">
              <a:avLst/>
            </a:prstGeom>
            <a:ln w="1270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Скругленный прямоугольник 4"/>
            <p:cNvSpPr/>
            <p:nvPr/>
          </p:nvSpPr>
          <p:spPr>
            <a:xfrm>
              <a:off x="6696602" y="960571"/>
              <a:ext cx="2185392" cy="1062117"/>
            </a:xfrm>
            <a:prstGeom prst="roundRect">
              <a:avLst/>
            </a:prstGeom>
            <a:solidFill>
              <a:srgbClr val="FFFF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0" indent="-171450">
                <a:buFont typeface="Wingdings" panose="05000000000000000000" pitchFamily="2" charset="2"/>
                <a:buChar char="v"/>
              </a:pPr>
              <a:r>
                <a:rPr lang="ru-RU" sz="1000" dirty="0" smtClean="0">
                  <a:solidFill>
                    <a:schemeClr val="tx1"/>
                  </a:solidFill>
                </a:rPr>
                <a:t>дети дошкольного возраста</a:t>
              </a:r>
            </a:p>
            <a:p>
              <a:pPr marL="171450" indent="-171450">
                <a:buFont typeface="Wingdings" panose="05000000000000000000" pitchFamily="2" charset="2"/>
                <a:buChar char="v"/>
              </a:pPr>
              <a:r>
                <a:rPr lang="ru-RU" sz="1000" dirty="0">
                  <a:solidFill>
                    <a:schemeClr val="tx1"/>
                  </a:solidFill>
                </a:rPr>
                <a:t>д</a:t>
              </a:r>
              <a:r>
                <a:rPr lang="ru-RU" sz="1000" dirty="0" smtClean="0">
                  <a:solidFill>
                    <a:schemeClr val="tx1"/>
                  </a:solidFill>
                </a:rPr>
                <a:t>ети младшего школьного возраста</a:t>
              </a:r>
            </a:p>
            <a:p>
              <a:pPr marL="171450" indent="-171450">
                <a:buFont typeface="Wingdings" panose="05000000000000000000" pitchFamily="2" charset="2"/>
                <a:buChar char="v"/>
              </a:pPr>
              <a:r>
                <a:rPr lang="ru-RU" sz="1000" dirty="0">
                  <a:solidFill>
                    <a:schemeClr val="tx1"/>
                  </a:solidFill>
                </a:rPr>
                <a:t>муниципальные учреждения</a:t>
              </a:r>
            </a:p>
          </p:txBody>
        </p:sp>
      </p:grpSp>
      <p:grpSp>
        <p:nvGrpSpPr>
          <p:cNvPr id="8" name="Группа 7"/>
          <p:cNvGrpSpPr/>
          <p:nvPr/>
        </p:nvGrpSpPr>
        <p:grpSpPr>
          <a:xfrm>
            <a:off x="4551615" y="2184707"/>
            <a:ext cx="4356874" cy="1350149"/>
            <a:chOff x="4551615" y="2184707"/>
            <a:chExt cx="4356874" cy="1350149"/>
          </a:xfrm>
        </p:grpSpPr>
        <p:cxnSp>
          <p:nvCxnSpPr>
            <p:cNvPr id="16" name="Прямая соединительная линия 15"/>
            <p:cNvCxnSpPr/>
            <p:nvPr/>
          </p:nvCxnSpPr>
          <p:spPr>
            <a:xfrm>
              <a:off x="4551615" y="3291830"/>
              <a:ext cx="2155473" cy="0"/>
            </a:xfrm>
            <a:prstGeom prst="line">
              <a:avLst/>
            </a:prstGeom>
            <a:ln w="1270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Скругленный прямоугольник 20"/>
            <p:cNvSpPr/>
            <p:nvPr/>
          </p:nvSpPr>
          <p:spPr>
            <a:xfrm>
              <a:off x="6723097" y="2184707"/>
              <a:ext cx="2185392" cy="1350149"/>
            </a:xfrm>
            <a:prstGeom prst="roundRect">
              <a:avLst/>
            </a:prstGeom>
            <a:solidFill>
              <a:srgbClr val="3366FF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0" indent="-171450">
                <a:buFont typeface="Wingdings" panose="05000000000000000000" pitchFamily="2" charset="2"/>
                <a:buChar char="v"/>
              </a:pPr>
              <a:r>
                <a:rPr lang="ru-RU" sz="1000" dirty="0">
                  <a:solidFill>
                    <a:schemeClr val="tx1"/>
                  </a:solidFill>
                </a:rPr>
                <a:t>органы местного </a:t>
              </a:r>
              <a:r>
                <a:rPr lang="ru-RU" sz="1000" dirty="0" smtClean="0">
                  <a:solidFill>
                    <a:schemeClr val="tx1"/>
                  </a:solidFill>
                </a:rPr>
                <a:t>самоуправления</a:t>
              </a:r>
            </a:p>
            <a:p>
              <a:pPr marL="171450" indent="-171450">
                <a:buFont typeface="Wingdings" panose="05000000000000000000" pitchFamily="2" charset="2"/>
                <a:buChar char="v"/>
              </a:pPr>
              <a:r>
                <a:rPr lang="ru-RU" sz="1000" dirty="0" smtClean="0">
                  <a:solidFill>
                    <a:schemeClr val="tx1"/>
                  </a:solidFill>
                </a:rPr>
                <a:t>отраслевые </a:t>
              </a:r>
              <a:r>
                <a:rPr lang="ru-RU" sz="1000" dirty="0">
                  <a:solidFill>
                    <a:schemeClr val="tx1"/>
                  </a:solidFill>
                </a:rPr>
                <a:t>(функциональные), территориальные органы </a:t>
              </a:r>
              <a:r>
                <a:rPr lang="ru-RU" sz="1000" dirty="0" smtClean="0">
                  <a:solidFill>
                    <a:schemeClr val="tx1"/>
                  </a:solidFill>
                </a:rPr>
                <a:t>администрации</a:t>
              </a:r>
            </a:p>
            <a:p>
              <a:pPr marL="171450" indent="-171450">
                <a:buFont typeface="Wingdings" panose="05000000000000000000" pitchFamily="2" charset="2"/>
                <a:buChar char="v"/>
              </a:pPr>
              <a:r>
                <a:rPr lang="ru-RU" sz="1000" dirty="0" smtClean="0">
                  <a:solidFill>
                    <a:schemeClr val="tx1"/>
                  </a:solidFill>
                </a:rPr>
                <a:t>муниципальные учреждения</a:t>
              </a:r>
              <a:endParaRPr lang="ru-RU" sz="10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9" name="Группа 8"/>
          <p:cNvGrpSpPr/>
          <p:nvPr/>
        </p:nvGrpSpPr>
        <p:grpSpPr>
          <a:xfrm>
            <a:off x="4616388" y="3763082"/>
            <a:ext cx="4249706" cy="497655"/>
            <a:chOff x="4616388" y="3763082"/>
            <a:chExt cx="4249706" cy="497655"/>
          </a:xfrm>
        </p:grpSpPr>
        <p:cxnSp>
          <p:nvCxnSpPr>
            <p:cNvPr id="22" name="Прямая соединительная линия 21"/>
            <p:cNvCxnSpPr/>
            <p:nvPr/>
          </p:nvCxnSpPr>
          <p:spPr>
            <a:xfrm>
              <a:off x="4616388" y="4011913"/>
              <a:ext cx="2115852" cy="0"/>
            </a:xfrm>
            <a:prstGeom prst="line">
              <a:avLst/>
            </a:prstGeom>
            <a:ln w="1270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Скругленный прямоугольник 22"/>
            <p:cNvSpPr/>
            <p:nvPr/>
          </p:nvSpPr>
          <p:spPr>
            <a:xfrm>
              <a:off x="6733474" y="3763082"/>
              <a:ext cx="2132620" cy="497655"/>
            </a:xfrm>
            <a:prstGeom prst="roundRect">
              <a:avLst/>
            </a:prstGeom>
            <a:solidFill>
              <a:srgbClr val="00B0F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0" indent="-171450">
                <a:buFont typeface="Wingdings" panose="05000000000000000000" pitchFamily="2" charset="2"/>
                <a:buChar char="v"/>
              </a:pPr>
              <a:r>
                <a:rPr lang="ru-RU" sz="1000" dirty="0" smtClean="0">
                  <a:solidFill>
                    <a:schemeClr val="tx1"/>
                  </a:solidFill>
                </a:rPr>
                <a:t>население городского округа</a:t>
              </a:r>
              <a:endParaRPr lang="ru-RU" sz="10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8" name="Группа 37"/>
          <p:cNvGrpSpPr/>
          <p:nvPr/>
        </p:nvGrpSpPr>
        <p:grpSpPr>
          <a:xfrm>
            <a:off x="60415" y="3791276"/>
            <a:ext cx="4491200" cy="497655"/>
            <a:chOff x="60415" y="3791276"/>
            <a:chExt cx="4491200" cy="497655"/>
          </a:xfrm>
        </p:grpSpPr>
        <p:cxnSp>
          <p:nvCxnSpPr>
            <p:cNvPr id="24" name="Прямая соединительная линия 23"/>
            <p:cNvCxnSpPr/>
            <p:nvPr/>
          </p:nvCxnSpPr>
          <p:spPr>
            <a:xfrm>
              <a:off x="2181130" y="4011910"/>
              <a:ext cx="2370485" cy="3"/>
            </a:xfrm>
            <a:prstGeom prst="line">
              <a:avLst/>
            </a:prstGeom>
            <a:ln w="1270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Скругленный прямоугольник 24"/>
            <p:cNvSpPr/>
            <p:nvPr/>
          </p:nvSpPr>
          <p:spPr>
            <a:xfrm>
              <a:off x="60415" y="3791276"/>
              <a:ext cx="2132620" cy="497655"/>
            </a:xfrm>
            <a:prstGeom prst="roundRect">
              <a:avLst/>
            </a:prstGeom>
            <a:solidFill>
              <a:srgbClr val="006666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0" indent="-171450">
                <a:buFont typeface="Wingdings" panose="05000000000000000000" pitchFamily="2" charset="2"/>
                <a:buChar char="v"/>
              </a:pPr>
              <a:r>
                <a:rPr lang="ru-RU" sz="1000" dirty="0" smtClean="0">
                  <a:solidFill>
                    <a:schemeClr val="tx1"/>
                  </a:solidFill>
                </a:rPr>
                <a:t>население городского округа</a:t>
              </a:r>
              <a:endParaRPr lang="ru-RU" sz="10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8" name="Группа 27"/>
          <p:cNvGrpSpPr/>
          <p:nvPr/>
        </p:nvGrpSpPr>
        <p:grpSpPr>
          <a:xfrm>
            <a:off x="65457" y="2355726"/>
            <a:ext cx="4119312" cy="1296144"/>
            <a:chOff x="65457" y="2355726"/>
            <a:chExt cx="4119312" cy="1296144"/>
          </a:xfrm>
        </p:grpSpPr>
        <p:cxnSp>
          <p:nvCxnSpPr>
            <p:cNvPr id="26" name="Прямая соединительная линия 25"/>
            <p:cNvCxnSpPr/>
            <p:nvPr/>
          </p:nvCxnSpPr>
          <p:spPr>
            <a:xfrm>
              <a:off x="2207894" y="3219822"/>
              <a:ext cx="1976875" cy="1"/>
            </a:xfrm>
            <a:prstGeom prst="line">
              <a:avLst/>
            </a:prstGeom>
            <a:ln w="1270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Скругленный прямоугольник 26"/>
            <p:cNvSpPr/>
            <p:nvPr/>
          </p:nvSpPr>
          <p:spPr>
            <a:xfrm>
              <a:off x="65457" y="2355726"/>
              <a:ext cx="2132620" cy="1296144"/>
            </a:xfrm>
            <a:prstGeom prst="roundRect">
              <a:avLst/>
            </a:prstGeom>
            <a:solidFill>
              <a:srgbClr val="009999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0" indent="-171450">
                <a:buFont typeface="Wingdings" panose="05000000000000000000" pitchFamily="2" charset="2"/>
                <a:buChar char="v"/>
              </a:pPr>
              <a:r>
                <a:rPr lang="ru-RU" sz="1000" dirty="0">
                  <a:solidFill>
                    <a:schemeClr val="tx1"/>
                  </a:solidFill>
                </a:rPr>
                <a:t>органы местного </a:t>
              </a:r>
              <a:r>
                <a:rPr lang="ru-RU" sz="1000" dirty="0" smtClean="0">
                  <a:solidFill>
                    <a:schemeClr val="tx1"/>
                  </a:solidFill>
                </a:rPr>
                <a:t>самоуправления</a:t>
              </a:r>
            </a:p>
            <a:p>
              <a:pPr marL="171450" indent="-171450">
                <a:buFont typeface="Wingdings" panose="05000000000000000000" pitchFamily="2" charset="2"/>
                <a:buChar char="v"/>
              </a:pPr>
              <a:r>
                <a:rPr lang="ru-RU" sz="1000" dirty="0">
                  <a:solidFill>
                    <a:schemeClr val="tx1"/>
                  </a:solidFill>
                </a:rPr>
                <a:t>отраслевые (функциональные), территориальные органы администрации</a:t>
              </a:r>
            </a:p>
            <a:p>
              <a:pPr marL="171450" indent="-171450">
                <a:buFont typeface="Wingdings" panose="05000000000000000000" pitchFamily="2" charset="2"/>
                <a:buChar char="v"/>
              </a:pPr>
              <a:endParaRPr lang="ru-RU" sz="1000" dirty="0">
                <a:solidFill>
                  <a:schemeClr val="tx1"/>
                </a:solidFill>
              </a:endParaRPr>
            </a:p>
            <a:p>
              <a:pPr marL="171450" indent="-171450">
                <a:buFont typeface="Wingdings" panose="05000000000000000000" pitchFamily="2" charset="2"/>
                <a:buChar char="v"/>
              </a:pPr>
              <a:r>
                <a:rPr lang="ru-RU" sz="1000" dirty="0" smtClean="0">
                  <a:solidFill>
                    <a:schemeClr val="tx1"/>
                  </a:solidFill>
                </a:rPr>
                <a:t>население городского округа</a:t>
              </a:r>
              <a:endParaRPr lang="ru-RU" sz="10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5" name="Группа 14"/>
          <p:cNvGrpSpPr/>
          <p:nvPr/>
        </p:nvGrpSpPr>
        <p:grpSpPr>
          <a:xfrm>
            <a:off x="65457" y="1347614"/>
            <a:ext cx="3210399" cy="1080120"/>
            <a:chOff x="65457" y="1347614"/>
            <a:chExt cx="3210399" cy="1080120"/>
          </a:xfrm>
        </p:grpSpPr>
        <p:cxnSp>
          <p:nvCxnSpPr>
            <p:cNvPr id="33" name="Прямая соединительная линия 32"/>
            <p:cNvCxnSpPr/>
            <p:nvPr/>
          </p:nvCxnSpPr>
          <p:spPr>
            <a:xfrm>
              <a:off x="2411760" y="2427734"/>
              <a:ext cx="864096" cy="0"/>
            </a:xfrm>
            <a:prstGeom prst="line">
              <a:avLst/>
            </a:prstGeom>
            <a:ln w="1270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Прямая соединительная линия 33"/>
            <p:cNvCxnSpPr/>
            <p:nvPr/>
          </p:nvCxnSpPr>
          <p:spPr>
            <a:xfrm>
              <a:off x="2123728" y="2184707"/>
              <a:ext cx="288032" cy="243027"/>
            </a:xfrm>
            <a:prstGeom prst="line">
              <a:avLst/>
            </a:prstGeom>
            <a:ln w="1270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Скругленный прямоугольник 34"/>
            <p:cNvSpPr/>
            <p:nvPr/>
          </p:nvSpPr>
          <p:spPr>
            <a:xfrm>
              <a:off x="65457" y="1347614"/>
              <a:ext cx="2115673" cy="837093"/>
            </a:xfrm>
            <a:prstGeom prst="roundRect">
              <a:avLst/>
            </a:prstGeom>
            <a:solidFill>
              <a:srgbClr val="FF990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0" indent="-171450">
                <a:buFont typeface="Wingdings" panose="05000000000000000000" pitchFamily="2" charset="2"/>
                <a:buChar char="v"/>
              </a:pPr>
              <a:r>
                <a:rPr lang="ru-RU" sz="1000" dirty="0" smtClean="0">
                  <a:solidFill>
                    <a:schemeClr val="tx1"/>
                  </a:solidFill>
                </a:rPr>
                <a:t>дети младшего возраста</a:t>
              </a:r>
            </a:p>
            <a:p>
              <a:pPr marL="171450" indent="-171450">
                <a:buFont typeface="Wingdings" panose="05000000000000000000" pitchFamily="2" charset="2"/>
                <a:buChar char="v"/>
              </a:pPr>
              <a:r>
                <a:rPr lang="ru-RU" sz="1000" dirty="0">
                  <a:solidFill>
                    <a:schemeClr val="tx1"/>
                  </a:solidFill>
                </a:rPr>
                <a:t>д</a:t>
              </a:r>
              <a:r>
                <a:rPr lang="ru-RU" sz="1000" dirty="0" smtClean="0">
                  <a:solidFill>
                    <a:schemeClr val="tx1"/>
                  </a:solidFill>
                </a:rPr>
                <a:t>ети школьного возраста </a:t>
              </a:r>
            </a:p>
            <a:p>
              <a:pPr marL="171450" indent="-171450">
                <a:buFont typeface="Wingdings" panose="05000000000000000000" pitchFamily="2" charset="2"/>
                <a:buChar char="v"/>
              </a:pPr>
              <a:r>
                <a:rPr lang="ru-RU" sz="1000" dirty="0">
                  <a:solidFill>
                    <a:schemeClr val="tx1"/>
                  </a:solidFill>
                </a:rPr>
                <a:t>муниципальные учреждения</a:t>
              </a:r>
            </a:p>
          </p:txBody>
        </p:sp>
      </p:grpSp>
      <p:grpSp>
        <p:nvGrpSpPr>
          <p:cNvPr id="14" name="Группа 13"/>
          <p:cNvGrpSpPr/>
          <p:nvPr/>
        </p:nvGrpSpPr>
        <p:grpSpPr>
          <a:xfrm>
            <a:off x="107504" y="420173"/>
            <a:ext cx="3826197" cy="1431326"/>
            <a:chOff x="97731" y="404349"/>
            <a:chExt cx="3826197" cy="1431326"/>
          </a:xfrm>
        </p:grpSpPr>
        <p:sp>
          <p:nvSpPr>
            <p:cNvPr id="36" name="Скругленный прямоугольник 35"/>
            <p:cNvSpPr/>
            <p:nvPr/>
          </p:nvSpPr>
          <p:spPr>
            <a:xfrm>
              <a:off x="97731" y="404349"/>
              <a:ext cx="2083399" cy="837093"/>
            </a:xfrm>
            <a:prstGeom prst="roundRect">
              <a:avLst/>
            </a:prstGeom>
            <a:solidFill>
              <a:srgbClr val="C00000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0" indent="-171450">
                <a:buFont typeface="Wingdings" panose="05000000000000000000" pitchFamily="2" charset="2"/>
                <a:buChar char="v"/>
              </a:pPr>
              <a:r>
                <a:rPr lang="ru-RU" sz="1000" dirty="0">
                  <a:solidFill>
                    <a:schemeClr val="tx1"/>
                  </a:solidFill>
                </a:rPr>
                <a:t>население городского округа</a:t>
              </a:r>
            </a:p>
            <a:p>
              <a:pPr marL="171450" indent="-171450">
                <a:buFont typeface="Wingdings" panose="05000000000000000000" pitchFamily="2" charset="2"/>
                <a:buChar char="v"/>
              </a:pPr>
              <a:r>
                <a:rPr lang="ru-RU" sz="1000" dirty="0">
                  <a:solidFill>
                    <a:schemeClr val="tx1"/>
                  </a:solidFill>
                </a:rPr>
                <a:t>муниципальные учреждения</a:t>
              </a:r>
            </a:p>
          </p:txBody>
        </p:sp>
        <p:cxnSp>
          <p:nvCxnSpPr>
            <p:cNvPr id="37" name="Прямая соединительная линия 36"/>
            <p:cNvCxnSpPr/>
            <p:nvPr/>
          </p:nvCxnSpPr>
          <p:spPr>
            <a:xfrm>
              <a:off x="3196331" y="1835675"/>
              <a:ext cx="727597" cy="0"/>
            </a:xfrm>
            <a:prstGeom prst="line">
              <a:avLst/>
            </a:prstGeom>
            <a:ln w="1270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Прямая соединительная линия 38"/>
            <p:cNvCxnSpPr/>
            <p:nvPr/>
          </p:nvCxnSpPr>
          <p:spPr>
            <a:xfrm>
              <a:off x="2207894" y="960571"/>
              <a:ext cx="988437" cy="875104"/>
            </a:xfrm>
            <a:prstGeom prst="line">
              <a:avLst/>
            </a:prstGeom>
            <a:ln w="1270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Группа 12"/>
          <p:cNvGrpSpPr/>
          <p:nvPr/>
        </p:nvGrpSpPr>
        <p:grpSpPr>
          <a:xfrm>
            <a:off x="4264411" y="332586"/>
            <a:ext cx="2563119" cy="1213887"/>
            <a:chOff x="4092280" y="349751"/>
            <a:chExt cx="2563119" cy="1213887"/>
          </a:xfrm>
        </p:grpSpPr>
        <p:sp>
          <p:nvSpPr>
            <p:cNvPr id="41" name="Скругленный прямоугольник 40"/>
            <p:cNvSpPr/>
            <p:nvPr/>
          </p:nvSpPr>
          <p:spPr>
            <a:xfrm>
              <a:off x="4572000" y="349751"/>
              <a:ext cx="2083399" cy="837093"/>
            </a:xfrm>
            <a:prstGeom prst="roundRect">
              <a:avLst/>
            </a:prstGeom>
            <a:solidFill>
              <a:srgbClr val="6600FF">
                <a:alpha val="44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0" indent="-171450">
                <a:buFont typeface="Wingdings" panose="05000000000000000000" pitchFamily="2" charset="2"/>
                <a:buChar char="v"/>
              </a:pPr>
              <a:r>
                <a:rPr lang="ru-RU" sz="1000" dirty="0">
                  <a:solidFill>
                    <a:schemeClr val="tx1"/>
                  </a:solidFill>
                </a:rPr>
                <a:t>население городского округа</a:t>
              </a:r>
            </a:p>
            <a:p>
              <a:pPr marL="171450" indent="-171450">
                <a:buFont typeface="Wingdings" panose="05000000000000000000" pitchFamily="2" charset="2"/>
                <a:buChar char="v"/>
              </a:pPr>
              <a:r>
                <a:rPr lang="ru-RU" sz="1000" dirty="0">
                  <a:solidFill>
                    <a:schemeClr val="tx1"/>
                  </a:solidFill>
                </a:rPr>
                <a:t>муниципальные учреждения</a:t>
              </a:r>
            </a:p>
          </p:txBody>
        </p:sp>
        <p:cxnSp>
          <p:nvCxnSpPr>
            <p:cNvPr id="42" name="Прямая соединительная линия 41"/>
            <p:cNvCxnSpPr/>
            <p:nvPr/>
          </p:nvCxnSpPr>
          <p:spPr>
            <a:xfrm>
              <a:off x="4092280" y="1563638"/>
              <a:ext cx="585860" cy="0"/>
            </a:xfrm>
            <a:prstGeom prst="line">
              <a:avLst/>
            </a:prstGeom>
            <a:ln w="1270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Прямая соединительная линия 44"/>
            <p:cNvCxnSpPr/>
            <p:nvPr/>
          </p:nvCxnSpPr>
          <p:spPr>
            <a:xfrm flipH="1">
              <a:off x="4678140" y="1186844"/>
              <a:ext cx="253900" cy="376794"/>
            </a:xfrm>
            <a:prstGeom prst="line">
              <a:avLst/>
            </a:prstGeom>
            <a:ln w="1270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Группа 39"/>
          <p:cNvGrpSpPr/>
          <p:nvPr/>
        </p:nvGrpSpPr>
        <p:grpSpPr>
          <a:xfrm>
            <a:off x="2627784" y="312599"/>
            <a:ext cx="2374061" cy="1962904"/>
            <a:chOff x="2557979" y="320814"/>
            <a:chExt cx="2374061" cy="1962904"/>
          </a:xfrm>
        </p:grpSpPr>
        <p:sp>
          <p:nvSpPr>
            <p:cNvPr id="49" name="Скругленный прямоугольник 48"/>
            <p:cNvSpPr/>
            <p:nvPr/>
          </p:nvSpPr>
          <p:spPr>
            <a:xfrm>
              <a:off x="2557979" y="320814"/>
              <a:ext cx="2083399" cy="837093"/>
            </a:xfrm>
            <a:prstGeom prst="roundRect">
              <a:avLst/>
            </a:prstGeom>
            <a:solidFill>
              <a:schemeClr val="bg1">
                <a:lumMod val="50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71450" indent="-171450">
                <a:buFont typeface="Wingdings" panose="05000000000000000000" pitchFamily="2" charset="2"/>
                <a:buChar char="v"/>
              </a:pPr>
              <a:r>
                <a:rPr lang="ru-RU" sz="1000" dirty="0">
                  <a:solidFill>
                    <a:schemeClr val="tx1"/>
                  </a:solidFill>
                </a:rPr>
                <a:t>население городского округа</a:t>
              </a:r>
            </a:p>
            <a:p>
              <a:pPr marL="171450" indent="-171450">
                <a:buFont typeface="Wingdings" panose="05000000000000000000" pitchFamily="2" charset="2"/>
                <a:buChar char="v"/>
              </a:pPr>
              <a:r>
                <a:rPr lang="ru-RU" sz="1000" dirty="0">
                  <a:solidFill>
                    <a:schemeClr val="tx1"/>
                  </a:solidFill>
                </a:rPr>
                <a:t>муниципальные учреждения</a:t>
              </a:r>
            </a:p>
          </p:txBody>
        </p:sp>
        <p:cxnSp>
          <p:nvCxnSpPr>
            <p:cNvPr id="50" name="Прямая соединительная линия 49"/>
            <p:cNvCxnSpPr/>
            <p:nvPr/>
          </p:nvCxnSpPr>
          <p:spPr>
            <a:xfrm>
              <a:off x="3457172" y="2283718"/>
              <a:ext cx="1474868" cy="0"/>
            </a:xfrm>
            <a:prstGeom prst="line">
              <a:avLst/>
            </a:prstGeom>
            <a:ln w="1270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Прямая соединительная линия 51"/>
            <p:cNvCxnSpPr/>
            <p:nvPr/>
          </p:nvCxnSpPr>
          <p:spPr>
            <a:xfrm>
              <a:off x="3596473" y="1184203"/>
              <a:ext cx="1335567" cy="1099515"/>
            </a:xfrm>
            <a:prstGeom prst="line">
              <a:avLst/>
            </a:prstGeom>
            <a:ln w="1270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Box 2"/>
          <p:cNvSpPr txBox="1"/>
          <p:nvPr/>
        </p:nvSpPr>
        <p:spPr>
          <a:xfrm>
            <a:off x="1250418" y="4731821"/>
            <a:ext cx="693330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В ОСНОВЕ ДИАГРАММЫ ПРЕДСТАВЛЕН УДЕЛЬНЫЙ ВЕС УЧРЕЖДЕНИЙ В РАЗРЕЗЕ СФЕР ДЕЯТЕЛЬНОСТИ</a:t>
            </a:r>
            <a:endParaRPr lang="ru-RU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95093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794"/>
    </mc:Choice>
    <mc:Fallback xmlns="">
      <p:transition spd="slow" advTm="3579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Скругленный прямоугольник 16"/>
          <p:cNvSpPr/>
          <p:nvPr/>
        </p:nvSpPr>
        <p:spPr>
          <a:xfrm>
            <a:off x="1512168" y="-5180"/>
            <a:ext cx="7634102" cy="314770"/>
          </a:xfrm>
          <a:prstGeom prst="roundRect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b="1" dirty="0" smtClean="0"/>
              <a:t>СОЦИАЛЬНО-КУЛЬТУРНАЯ СФЕРА</a:t>
            </a:r>
            <a:endParaRPr lang="ru-RU" b="1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11</a:t>
            </a:fld>
            <a:endParaRPr lang="ru-RU"/>
          </a:p>
        </p:txBody>
      </p:sp>
      <p:grpSp>
        <p:nvGrpSpPr>
          <p:cNvPr id="18" name="Группа 17"/>
          <p:cNvGrpSpPr/>
          <p:nvPr/>
        </p:nvGrpSpPr>
        <p:grpSpPr>
          <a:xfrm>
            <a:off x="58077" y="4515966"/>
            <a:ext cx="595453" cy="627534"/>
            <a:chOff x="58077" y="4515966"/>
            <a:chExt cx="595453" cy="627534"/>
          </a:xfrm>
        </p:grpSpPr>
        <p:pic>
          <p:nvPicPr>
            <p:cNvPr id="19" name="Picture 2" descr="C:\Users\Kryukova-TB\Desktop\слайды ДЛЯ ДЕПУТАТОВ\кнопка.png"/>
            <p:cNvPicPr>
              <a:picLocks noChangeAspect="1" noChangeArrowheads="1"/>
            </p:cNvPicPr>
            <p:nvPr/>
          </p:nvPicPr>
          <p:blipFill rotWithShape="1"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30" t="9132" r="7190" b="10636"/>
            <a:stretch/>
          </p:blipFill>
          <p:spPr bwMode="auto">
            <a:xfrm>
              <a:off x="58077" y="4515966"/>
              <a:ext cx="595453" cy="6275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TextBox 19"/>
            <p:cNvSpPr txBox="1"/>
            <p:nvPr/>
          </p:nvSpPr>
          <p:spPr>
            <a:xfrm>
              <a:off x="205762" y="4547155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>
                  <a:latin typeface="Times New Roman"/>
                  <a:cs typeface="Times New Roman"/>
                  <a:hlinkClick r:id="rId3" action="ppaction://hlinksldjump"/>
                </a:rPr>
                <a:t>↑</a:t>
              </a:r>
              <a:endParaRPr lang="ru-RU" dirty="0"/>
            </a:p>
          </p:txBody>
        </p:sp>
      </p:grpSp>
      <p:grpSp>
        <p:nvGrpSpPr>
          <p:cNvPr id="29" name="Группа 28"/>
          <p:cNvGrpSpPr/>
          <p:nvPr/>
        </p:nvGrpSpPr>
        <p:grpSpPr>
          <a:xfrm>
            <a:off x="0" y="-38980"/>
            <a:ext cx="9144000" cy="400110"/>
            <a:chOff x="0" y="-38980"/>
            <a:chExt cx="9144000" cy="400110"/>
          </a:xfrm>
        </p:grpSpPr>
        <p:cxnSp>
          <p:nvCxnSpPr>
            <p:cNvPr id="30" name="Прямая соединительная линия 29"/>
            <p:cNvCxnSpPr/>
            <p:nvPr/>
          </p:nvCxnSpPr>
          <p:spPr>
            <a:xfrm>
              <a:off x="1509898" y="-5180"/>
              <a:ext cx="0" cy="322151"/>
            </a:xfrm>
            <a:prstGeom prst="line">
              <a:avLst/>
            </a:prstGeom>
            <a:ln w="25400">
              <a:solidFill>
                <a:schemeClr val="bg1">
                  <a:lumMod val="65000"/>
                  <a:alpha val="5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Прямая соединительная линия 30"/>
            <p:cNvCxnSpPr/>
            <p:nvPr/>
          </p:nvCxnSpPr>
          <p:spPr>
            <a:xfrm flipH="1">
              <a:off x="0" y="322151"/>
              <a:ext cx="9144000" cy="0"/>
            </a:xfrm>
            <a:prstGeom prst="line">
              <a:avLst/>
            </a:prstGeom>
            <a:ln w="25400">
              <a:solidFill>
                <a:schemeClr val="bg1">
                  <a:lumMod val="65000"/>
                  <a:alpha val="5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Прямоугольник 31"/>
            <p:cNvSpPr/>
            <p:nvPr/>
          </p:nvSpPr>
          <p:spPr>
            <a:xfrm>
              <a:off x="0" y="-38980"/>
              <a:ext cx="1512168" cy="40011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ru-RU" sz="1000" b="1" cap="none" spc="0" dirty="0" smtClean="0">
                  <a:ln w="18415" cmpd="sng">
                    <a:noFill/>
                    <a:prstDash val="solid"/>
                  </a:ln>
                  <a:solidFill>
                    <a:srgbClr val="339966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  <a:reflection blurRad="6350" stA="55000" endA="300" endPos="45500" dir="5400000" sy="-100000" algn="bl" rotWithShape="0"/>
                  </a:effectLst>
                </a:rPr>
                <a:t>Департамент финансов</a:t>
              </a:r>
            </a:p>
            <a:p>
              <a:pPr algn="ctr"/>
              <a:r>
                <a:rPr lang="ru-RU" sz="1000" b="1" dirty="0" smtClean="0">
                  <a:ln w="18415" cmpd="sng">
                    <a:noFill/>
                    <a:prstDash val="solid"/>
                  </a:ln>
                  <a:solidFill>
                    <a:srgbClr val="339966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  <a:reflection blurRad="6350" stA="55000" endA="300" endPos="45500" dir="5400000" sy="-100000" algn="bl" rotWithShape="0"/>
                  </a:effectLst>
                </a:rPr>
                <a:t>АМО ГО «Сыктывкар»</a:t>
              </a:r>
              <a:endParaRPr lang="ru-RU" sz="1000" b="1" cap="none" spc="0" dirty="0">
                <a:ln w="18415" cmpd="sng">
                  <a:noFill/>
                  <a:prstDash val="solid"/>
                </a:ln>
                <a:solidFill>
                  <a:srgbClr val="339966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  <a:reflection blurRad="6350" stA="55000" endA="300" endPos="45500" dir="5400000" sy="-100000" algn="bl" rotWithShape="0"/>
                </a:effectLst>
              </a:endParaRPr>
            </a:p>
          </p:txBody>
        </p:sp>
      </p:grpSp>
      <p:pic>
        <p:nvPicPr>
          <p:cNvPr id="11266" name="Picture 2" descr="C:\Users\Kryukova-TB\Desktop\слайды ДЛЯ ДЕПУТАТОВ\соцкульт_.jpg"/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2F2F4"/>
              </a:clrFrom>
              <a:clrTo>
                <a:srgbClr val="F2F2F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63" t="13740" r="12010" b="14356"/>
          <a:stretch/>
        </p:blipFill>
        <p:spPr bwMode="auto">
          <a:xfrm>
            <a:off x="827584" y="771550"/>
            <a:ext cx="3919121" cy="3711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076056" y="1852692"/>
            <a:ext cx="3579762" cy="892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Социально-культурная </a:t>
            </a:r>
            <a:endParaRPr lang="ru-RU" sz="26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r>
              <a:rPr lang="ru-RU" sz="2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сфера</a:t>
            </a:r>
            <a:endParaRPr lang="ru-RU" sz="2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98816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188"/>
    </mc:Choice>
    <mc:Fallback xmlns="">
      <p:transition spd="slow" advTm="6188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50465069"/>
              </p:ext>
            </p:extLst>
          </p:nvPr>
        </p:nvGraphicFramePr>
        <p:xfrm>
          <a:off x="558121" y="1667100"/>
          <a:ext cx="6264696" cy="3384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4345233" y="618242"/>
            <a:ext cx="182160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45%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pSp>
        <p:nvGrpSpPr>
          <p:cNvPr id="27" name="Группа 26"/>
          <p:cNvGrpSpPr/>
          <p:nvPr/>
        </p:nvGrpSpPr>
        <p:grpSpPr>
          <a:xfrm>
            <a:off x="369462" y="802908"/>
            <a:ext cx="8832440" cy="3910452"/>
            <a:chOff x="369462" y="802908"/>
            <a:chExt cx="8832440" cy="3910452"/>
          </a:xfrm>
        </p:grpSpPr>
        <p:sp>
          <p:nvSpPr>
            <p:cNvPr id="9" name="Скругленный прямоугольник 8"/>
            <p:cNvSpPr/>
            <p:nvPr/>
          </p:nvSpPr>
          <p:spPr>
            <a:xfrm>
              <a:off x="369462" y="901817"/>
              <a:ext cx="3626474" cy="725511"/>
            </a:xfrm>
            <a:prstGeom prst="roundRect">
              <a:avLst/>
            </a:prstGeom>
            <a:solidFill>
              <a:srgbClr val="FFFF99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b="1" dirty="0" smtClean="0">
                  <a:solidFill>
                    <a:schemeClr val="tx1"/>
                  </a:solidFill>
                </a:rPr>
                <a:t>ДОШКОЛЬНОЕ ОБРАЗОВАНИЕ</a:t>
              </a:r>
              <a:endParaRPr lang="ru-RU" b="1" dirty="0">
                <a:solidFill>
                  <a:schemeClr val="tx1"/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868144" y="802908"/>
              <a:ext cx="2983124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1500" dirty="0" smtClean="0">
                  <a:solidFill>
                    <a:srgbClr val="C00000"/>
                  </a:solidFill>
                </a:rPr>
                <a:t>В ОБЩЕМ КОЛИЧЕСТВЕ</a:t>
              </a:r>
            </a:p>
            <a:p>
              <a:pPr algn="ctr"/>
              <a:r>
                <a:rPr lang="ru-RU" sz="1500" dirty="0" smtClean="0">
                  <a:solidFill>
                    <a:srgbClr val="C00000"/>
                  </a:solidFill>
                </a:rPr>
                <a:t> МУНИЦИПАЛЬНЫХ УЧРЕЖДЕНИЙ</a:t>
              </a:r>
              <a:endParaRPr lang="ru-RU" sz="1500" dirty="0">
                <a:solidFill>
                  <a:srgbClr val="C00000"/>
                </a:solidFill>
              </a:endParaRPr>
            </a:p>
          </p:txBody>
        </p:sp>
        <p:cxnSp>
          <p:nvCxnSpPr>
            <p:cNvPr id="13" name="Прямая соединительная линия 12"/>
            <p:cNvCxnSpPr/>
            <p:nvPr/>
          </p:nvCxnSpPr>
          <p:spPr>
            <a:xfrm>
              <a:off x="3995936" y="1627328"/>
              <a:ext cx="504056" cy="656390"/>
            </a:xfrm>
            <a:prstGeom prst="line">
              <a:avLst/>
            </a:prstGeom>
            <a:ln w="28575">
              <a:solidFill>
                <a:srgbClr val="C0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Прямая соединительная линия 13"/>
            <p:cNvCxnSpPr/>
            <p:nvPr/>
          </p:nvCxnSpPr>
          <p:spPr>
            <a:xfrm flipH="1">
              <a:off x="4499992" y="1491630"/>
              <a:ext cx="144016" cy="792088"/>
            </a:xfrm>
            <a:prstGeom prst="line">
              <a:avLst/>
            </a:prstGeom>
            <a:ln w="28575">
              <a:solidFill>
                <a:srgbClr val="C0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 flipH="1">
              <a:off x="4644008" y="1491630"/>
              <a:ext cx="4207260" cy="0"/>
            </a:xfrm>
            <a:prstGeom prst="line">
              <a:avLst/>
            </a:prstGeom>
            <a:ln w="28575">
              <a:solidFill>
                <a:srgbClr val="C0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Прямоугольник 25"/>
            <p:cNvSpPr/>
            <p:nvPr/>
          </p:nvSpPr>
          <p:spPr>
            <a:xfrm>
              <a:off x="4565590" y="2211710"/>
              <a:ext cx="1173591" cy="112338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5400" b="0" kern="300" cap="none" spc="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99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75</a:t>
              </a:r>
            </a:p>
            <a:p>
              <a:pPr algn="ctr"/>
              <a:r>
                <a:rPr lang="ru-RU" sz="1300" b="0" kern="300" cap="none" spc="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99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УЧРЕЖДЕНИЙ</a:t>
              </a:r>
              <a:endParaRPr lang="ru-RU" sz="1300" b="0" kern="30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99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pic>
          <p:nvPicPr>
            <p:cNvPr id="2050" name="Picture 2" descr="C:\Users\Kryukova-TB\Desktop\слайды ДЛЯ ДЕПУТАТОВ\дЕТСАД_2.jpg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28184" y="1739642"/>
              <a:ext cx="2973718" cy="29737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5" name="Скругленный прямоугольник 24"/>
          <p:cNvSpPr/>
          <p:nvPr/>
        </p:nvSpPr>
        <p:spPr>
          <a:xfrm>
            <a:off x="1512169" y="-1"/>
            <a:ext cx="7631832" cy="322151"/>
          </a:xfrm>
          <a:prstGeom prst="roundRect">
            <a:avLst/>
          </a:prstGeom>
          <a:solidFill>
            <a:srgbClr val="FFFF99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chemeClr val="tx1"/>
                </a:solidFill>
              </a:rPr>
              <a:t>ДОШКОЛЬНОЕ ОБРАЗОВАНИЕ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12</a:t>
            </a:fld>
            <a:endParaRPr lang="ru-RU"/>
          </a:p>
        </p:txBody>
      </p:sp>
      <p:grpSp>
        <p:nvGrpSpPr>
          <p:cNvPr id="28" name="Группа 27"/>
          <p:cNvGrpSpPr/>
          <p:nvPr/>
        </p:nvGrpSpPr>
        <p:grpSpPr>
          <a:xfrm>
            <a:off x="58077" y="4515966"/>
            <a:ext cx="595453" cy="627534"/>
            <a:chOff x="58077" y="4515966"/>
            <a:chExt cx="595453" cy="627534"/>
          </a:xfrm>
        </p:grpSpPr>
        <p:pic>
          <p:nvPicPr>
            <p:cNvPr id="29" name="Picture 2" descr="C:\Users\Kryukova-TB\Desktop\слайды ДЛЯ ДЕПУТАТОВ\кнопка.png"/>
            <p:cNvPicPr>
              <a:picLocks noChangeAspect="1" noChangeArrowheads="1"/>
            </p:cNvPicPr>
            <p:nvPr/>
          </p:nvPicPr>
          <p:blipFill rotWithShape="1"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30" t="9132" r="7190" b="10636"/>
            <a:stretch/>
          </p:blipFill>
          <p:spPr bwMode="auto">
            <a:xfrm>
              <a:off x="58077" y="4515966"/>
              <a:ext cx="595453" cy="6275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extBox 29"/>
            <p:cNvSpPr txBox="1"/>
            <p:nvPr/>
          </p:nvSpPr>
          <p:spPr>
            <a:xfrm>
              <a:off x="205762" y="4547155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>
                  <a:latin typeface="Times New Roman"/>
                  <a:cs typeface="Times New Roman"/>
                  <a:hlinkClick r:id="rId6" action="ppaction://hlinksldjump"/>
                </a:rPr>
                <a:t>↑</a:t>
              </a:r>
              <a:endParaRPr lang="ru-RU" dirty="0"/>
            </a:p>
          </p:txBody>
        </p:sp>
      </p:grpSp>
      <p:grpSp>
        <p:nvGrpSpPr>
          <p:cNvPr id="39" name="Группа 38"/>
          <p:cNvGrpSpPr/>
          <p:nvPr/>
        </p:nvGrpSpPr>
        <p:grpSpPr>
          <a:xfrm>
            <a:off x="0" y="-38980"/>
            <a:ext cx="9144000" cy="400110"/>
            <a:chOff x="0" y="-38980"/>
            <a:chExt cx="9144000" cy="400110"/>
          </a:xfrm>
        </p:grpSpPr>
        <p:cxnSp>
          <p:nvCxnSpPr>
            <p:cNvPr id="40" name="Прямая соединительная линия 39"/>
            <p:cNvCxnSpPr/>
            <p:nvPr/>
          </p:nvCxnSpPr>
          <p:spPr>
            <a:xfrm>
              <a:off x="1509898" y="-5180"/>
              <a:ext cx="0" cy="322151"/>
            </a:xfrm>
            <a:prstGeom prst="line">
              <a:avLst/>
            </a:prstGeom>
            <a:ln w="25400">
              <a:solidFill>
                <a:schemeClr val="bg1">
                  <a:lumMod val="65000"/>
                  <a:alpha val="5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Прямая соединительная линия 40"/>
            <p:cNvCxnSpPr/>
            <p:nvPr/>
          </p:nvCxnSpPr>
          <p:spPr>
            <a:xfrm flipH="1">
              <a:off x="0" y="322151"/>
              <a:ext cx="9144000" cy="0"/>
            </a:xfrm>
            <a:prstGeom prst="line">
              <a:avLst/>
            </a:prstGeom>
            <a:ln w="25400">
              <a:solidFill>
                <a:schemeClr val="bg1">
                  <a:lumMod val="65000"/>
                  <a:alpha val="5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Прямоугольник 41"/>
            <p:cNvSpPr/>
            <p:nvPr/>
          </p:nvSpPr>
          <p:spPr>
            <a:xfrm>
              <a:off x="0" y="-38980"/>
              <a:ext cx="1512168" cy="40011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ru-RU" sz="1000" b="1" cap="none" spc="0" dirty="0" smtClean="0">
                  <a:ln w="18415" cmpd="sng">
                    <a:noFill/>
                    <a:prstDash val="solid"/>
                  </a:ln>
                  <a:solidFill>
                    <a:srgbClr val="339966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  <a:reflection blurRad="6350" stA="55000" endA="300" endPos="45500" dir="5400000" sy="-100000" algn="bl" rotWithShape="0"/>
                  </a:effectLst>
                </a:rPr>
                <a:t>Департамент финансов</a:t>
              </a:r>
            </a:p>
            <a:p>
              <a:pPr algn="ctr"/>
              <a:r>
                <a:rPr lang="ru-RU" sz="1000" b="1" dirty="0" smtClean="0">
                  <a:ln w="18415" cmpd="sng">
                    <a:noFill/>
                    <a:prstDash val="solid"/>
                  </a:ln>
                  <a:solidFill>
                    <a:srgbClr val="339966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  <a:reflection blurRad="6350" stA="55000" endA="300" endPos="45500" dir="5400000" sy="-100000" algn="bl" rotWithShape="0"/>
                  </a:effectLst>
                </a:rPr>
                <a:t>АМО ГО «Сыктывкар»</a:t>
              </a:r>
              <a:endParaRPr lang="ru-RU" sz="1000" b="1" cap="none" spc="0" dirty="0">
                <a:ln w="18415" cmpd="sng">
                  <a:noFill/>
                  <a:prstDash val="solid"/>
                </a:ln>
                <a:solidFill>
                  <a:srgbClr val="339966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  <a:reflection blurRad="6350" stA="55000" endA="300" endPos="45500" dir="5400000" sy="-100000" algn="bl" rotWithShape="0"/>
                </a:effectLst>
              </a:endParaRPr>
            </a:p>
          </p:txBody>
        </p:sp>
      </p:grpSp>
      <p:pic>
        <p:nvPicPr>
          <p:cNvPr id="3" name="Picture 2" descr="C:\Users\Kryukova-TB\Desktop\слайды ДЛЯ ДЕПУТАТОВ\юла.jp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8586" y="0"/>
            <a:ext cx="435415" cy="479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0519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984"/>
    </mc:Choice>
    <mc:Fallback xmlns="">
      <p:transition spd="slow" advTm="1098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кругленный прямоугольник 8"/>
          <p:cNvSpPr/>
          <p:nvPr/>
        </p:nvSpPr>
        <p:spPr>
          <a:xfrm>
            <a:off x="1512169" y="-1"/>
            <a:ext cx="7631832" cy="322151"/>
          </a:xfrm>
          <a:prstGeom prst="roundRect">
            <a:avLst/>
          </a:prstGeom>
          <a:solidFill>
            <a:srgbClr val="FFFF99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chemeClr val="tx1"/>
                </a:solidFill>
              </a:rPr>
              <a:t>ДОШКОЛЬНОЕ ОБРАЗОВАНИЕ: муниципальные услуги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626756" y="4829733"/>
            <a:ext cx="2133600" cy="273844"/>
          </a:xfrm>
        </p:spPr>
        <p:txBody>
          <a:bodyPr/>
          <a:lstStyle/>
          <a:p>
            <a:fld id="{B19B0651-EE4F-4900-A07F-96A6BFA9D0F0}" type="slidenum">
              <a:rPr lang="ru-RU" smtClean="0"/>
              <a:t>13</a:t>
            </a:fld>
            <a:endParaRPr lang="ru-RU" dirty="0"/>
          </a:p>
        </p:txBody>
      </p:sp>
      <p:grpSp>
        <p:nvGrpSpPr>
          <p:cNvPr id="61" name="Группа 60"/>
          <p:cNvGrpSpPr/>
          <p:nvPr/>
        </p:nvGrpSpPr>
        <p:grpSpPr>
          <a:xfrm>
            <a:off x="58077" y="4515966"/>
            <a:ext cx="595453" cy="627534"/>
            <a:chOff x="58077" y="4515966"/>
            <a:chExt cx="595453" cy="627534"/>
          </a:xfrm>
        </p:grpSpPr>
        <p:pic>
          <p:nvPicPr>
            <p:cNvPr id="62" name="Picture 2" descr="C:\Users\Kryukova-TB\Desktop\слайды ДЛЯ ДЕПУТАТОВ\кнопка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30" t="9132" r="7190" b="10636"/>
            <a:stretch/>
          </p:blipFill>
          <p:spPr bwMode="auto">
            <a:xfrm>
              <a:off x="58077" y="4515966"/>
              <a:ext cx="595453" cy="6275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3" name="TextBox 62"/>
            <p:cNvSpPr txBox="1"/>
            <p:nvPr/>
          </p:nvSpPr>
          <p:spPr>
            <a:xfrm>
              <a:off x="205762" y="4547155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>
                  <a:latin typeface="Times New Roman"/>
                  <a:cs typeface="Times New Roman"/>
                  <a:hlinkClick r:id="rId4" action="ppaction://hlinksldjump"/>
                </a:rPr>
                <a:t>↑</a:t>
              </a:r>
              <a:endParaRPr lang="ru-RU" dirty="0"/>
            </a:p>
          </p:txBody>
        </p:sp>
      </p:grpSp>
      <p:grpSp>
        <p:nvGrpSpPr>
          <p:cNvPr id="72" name="Группа 71"/>
          <p:cNvGrpSpPr/>
          <p:nvPr/>
        </p:nvGrpSpPr>
        <p:grpSpPr>
          <a:xfrm>
            <a:off x="0" y="-38980"/>
            <a:ext cx="9144000" cy="400110"/>
            <a:chOff x="0" y="-38980"/>
            <a:chExt cx="9144000" cy="400110"/>
          </a:xfrm>
        </p:grpSpPr>
        <p:cxnSp>
          <p:nvCxnSpPr>
            <p:cNvPr id="73" name="Прямая соединительная линия 72"/>
            <p:cNvCxnSpPr/>
            <p:nvPr/>
          </p:nvCxnSpPr>
          <p:spPr>
            <a:xfrm>
              <a:off x="1509898" y="-5180"/>
              <a:ext cx="0" cy="322151"/>
            </a:xfrm>
            <a:prstGeom prst="line">
              <a:avLst/>
            </a:prstGeom>
            <a:ln w="25400">
              <a:solidFill>
                <a:schemeClr val="bg1">
                  <a:lumMod val="65000"/>
                  <a:alpha val="5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Прямая соединительная линия 73"/>
            <p:cNvCxnSpPr/>
            <p:nvPr/>
          </p:nvCxnSpPr>
          <p:spPr>
            <a:xfrm flipH="1">
              <a:off x="0" y="322151"/>
              <a:ext cx="9144000" cy="0"/>
            </a:xfrm>
            <a:prstGeom prst="line">
              <a:avLst/>
            </a:prstGeom>
            <a:ln w="25400">
              <a:solidFill>
                <a:schemeClr val="bg1">
                  <a:lumMod val="65000"/>
                  <a:alpha val="5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Прямоугольник 74"/>
            <p:cNvSpPr/>
            <p:nvPr/>
          </p:nvSpPr>
          <p:spPr>
            <a:xfrm>
              <a:off x="0" y="-38980"/>
              <a:ext cx="1512168" cy="40011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ru-RU" sz="1000" b="1" cap="none" spc="0" dirty="0" smtClean="0">
                  <a:ln w="18415" cmpd="sng">
                    <a:noFill/>
                    <a:prstDash val="solid"/>
                  </a:ln>
                  <a:solidFill>
                    <a:srgbClr val="339966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  <a:reflection blurRad="6350" stA="55000" endA="300" endPos="45500" dir="5400000" sy="-100000" algn="bl" rotWithShape="0"/>
                  </a:effectLst>
                </a:rPr>
                <a:t>Департамент финансов</a:t>
              </a:r>
            </a:p>
            <a:p>
              <a:pPr algn="ctr"/>
              <a:r>
                <a:rPr lang="ru-RU" sz="1000" b="1" dirty="0" smtClean="0">
                  <a:ln w="18415" cmpd="sng">
                    <a:noFill/>
                    <a:prstDash val="solid"/>
                  </a:ln>
                  <a:solidFill>
                    <a:srgbClr val="339966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  <a:reflection blurRad="6350" stA="55000" endA="300" endPos="45500" dir="5400000" sy="-100000" algn="bl" rotWithShape="0"/>
                  </a:effectLst>
                </a:rPr>
                <a:t>АМО ГО «Сыктывкар»</a:t>
              </a:r>
              <a:endParaRPr lang="ru-RU" sz="1000" b="1" cap="none" spc="0" dirty="0">
                <a:ln w="18415" cmpd="sng">
                  <a:noFill/>
                  <a:prstDash val="solid"/>
                </a:ln>
                <a:solidFill>
                  <a:srgbClr val="339966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  <a:reflection blurRad="6350" stA="55000" endA="300" endPos="45500" dir="5400000" sy="-100000" algn="bl" rotWithShape="0"/>
                </a:effectLst>
              </a:endParaRPr>
            </a:p>
          </p:txBody>
        </p:sp>
      </p:grpSp>
      <p:pic>
        <p:nvPicPr>
          <p:cNvPr id="48" name="Picture 2" descr="C:\Users\Kryukova-TB\Desktop\слайды ДЛЯ ДЕПУТАТОВ\юла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8586" y="0"/>
            <a:ext cx="435415" cy="479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4" name="Скругленный прямоугольник 63"/>
          <p:cNvSpPr/>
          <p:nvPr/>
        </p:nvSpPr>
        <p:spPr>
          <a:xfrm>
            <a:off x="2771800" y="2579400"/>
            <a:ext cx="3816424" cy="1504518"/>
          </a:xfrm>
          <a:prstGeom prst="roundRect">
            <a:avLst/>
          </a:prstGeom>
          <a:solidFill>
            <a:srgbClr val="FFFF9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Управление дошкольного образования</a:t>
            </a:r>
          </a:p>
          <a:p>
            <a:pPr algn="ctr"/>
            <a:r>
              <a:rPr lang="ru-RU" sz="1400" dirty="0">
                <a:solidFill>
                  <a:schemeClr val="tx1"/>
                </a:solidFill>
              </a:rPr>
              <a:t>является органом управления отраслью дошкольного и начального общего образования на территории </a:t>
            </a:r>
            <a:r>
              <a:rPr lang="ru-RU" sz="1400" dirty="0" smtClean="0">
                <a:solidFill>
                  <a:schemeClr val="tx1"/>
                </a:solidFill>
              </a:rPr>
              <a:t>г. </a:t>
            </a:r>
            <a:r>
              <a:rPr lang="ru-RU" sz="1400" dirty="0">
                <a:solidFill>
                  <a:schemeClr val="tx1"/>
                </a:solidFill>
              </a:rPr>
              <a:t>Сыктывкара, является учредителем в отношении подведомственных учреждений</a:t>
            </a:r>
          </a:p>
          <a:p>
            <a:pPr algn="ctr"/>
            <a:endParaRPr lang="ru-RU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C:\Users\Kryukova-TB\Desktop\слайды ДЛЯ ДЕПУТАТОВ\ОМСУ_4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0050" y="2898998"/>
            <a:ext cx="1184920" cy="1184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8" name="Прямоугольная выноска 67"/>
          <p:cNvSpPr/>
          <p:nvPr/>
        </p:nvSpPr>
        <p:spPr>
          <a:xfrm>
            <a:off x="7308303" y="2067694"/>
            <a:ext cx="1617989" cy="1080120"/>
          </a:xfrm>
          <a:prstGeom prst="wedgeRectCallout">
            <a:avLst>
              <a:gd name="adj1" fmla="val -94469"/>
              <a:gd name="adj2" fmla="val 61092"/>
            </a:avLst>
          </a:prstGeom>
          <a:solidFill>
            <a:schemeClr val="bg1"/>
          </a:solidFill>
          <a:ln>
            <a:solidFill>
              <a:srgbClr val="FFFF99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Организует присмотр </a:t>
            </a:r>
            <a:r>
              <a:rPr lang="ru-RU" sz="1000" dirty="0">
                <a:solidFill>
                  <a:schemeClr val="tx1"/>
                </a:solidFill>
              </a:rPr>
              <a:t>и </a:t>
            </a:r>
            <a:r>
              <a:rPr lang="ru-RU" sz="1000" dirty="0" smtClean="0">
                <a:solidFill>
                  <a:schemeClr val="tx1"/>
                </a:solidFill>
              </a:rPr>
              <a:t>уход </a:t>
            </a:r>
            <a:r>
              <a:rPr lang="ru-RU" sz="1000" dirty="0">
                <a:solidFill>
                  <a:schemeClr val="tx1"/>
                </a:solidFill>
              </a:rPr>
              <a:t>за детьми, содержание детей в подведомственных </a:t>
            </a:r>
            <a:r>
              <a:rPr lang="ru-RU" sz="1000" dirty="0" smtClean="0">
                <a:solidFill>
                  <a:schemeClr val="tx1"/>
                </a:solidFill>
              </a:rPr>
              <a:t>учреждениях, и пр.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213555" y="4008134"/>
            <a:ext cx="655820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500" dirty="0">
                <a:latin typeface="Arial" charset="0"/>
                <a:cs typeface="Arial" charset="0"/>
              </a:rPr>
              <a:t>(8212) 24-30-15</a:t>
            </a:r>
            <a:br>
              <a:rPr lang="ru-RU" altLang="ru-RU" sz="1500" dirty="0">
                <a:latin typeface="Arial" charset="0"/>
                <a:cs typeface="Arial" charset="0"/>
              </a:rPr>
            </a:br>
            <a:r>
              <a:rPr lang="ru-RU" altLang="ru-RU" sz="1500" dirty="0">
                <a:latin typeface="Arial" charset="0"/>
                <a:cs typeface="Arial" charset="0"/>
              </a:rPr>
              <a:t>ул. Орджоникидзе, д. 22</a:t>
            </a:r>
            <a:br>
              <a:rPr lang="ru-RU" altLang="ru-RU" sz="1500" dirty="0">
                <a:latin typeface="Arial" charset="0"/>
                <a:cs typeface="Arial" charset="0"/>
              </a:rPr>
            </a:br>
            <a:r>
              <a:rPr lang="ru-RU" altLang="ru-RU" sz="1500" dirty="0" smtClean="0">
                <a:latin typeface="Arial" charset="0"/>
                <a:cs typeface="Arial" charset="0"/>
                <a:hlinkClick r:id="rId7"/>
              </a:rPr>
              <a:t>udo@syktyvkar.komi.com</a:t>
            </a:r>
            <a:r>
              <a:rPr lang="ru-RU" altLang="ru-RU" sz="1500" dirty="0" smtClean="0">
                <a:latin typeface="Arial" charset="0"/>
                <a:cs typeface="Arial" charset="0"/>
              </a:rPr>
              <a:t>,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altLang="ru-RU" sz="1500" dirty="0" smtClean="0">
                <a:latin typeface="Arial" charset="0"/>
                <a:cs typeface="Arial" charset="0"/>
              </a:rPr>
              <a:t>http</a:t>
            </a:r>
            <a:r>
              <a:rPr lang="en-US" altLang="ru-RU" sz="1500" dirty="0">
                <a:latin typeface="Arial" charset="0"/>
                <a:cs typeface="Arial" charset="0"/>
              </a:rPr>
              <a:t>://</a:t>
            </a:r>
            <a:r>
              <a:rPr lang="ru-RU" altLang="ru-RU" sz="1500" dirty="0" err="1">
                <a:latin typeface="Arial" charset="0"/>
                <a:cs typeface="Arial" charset="0"/>
              </a:rPr>
              <a:t>сыктывкар.рф</a:t>
            </a:r>
            <a:r>
              <a:rPr lang="ru-RU" altLang="ru-RU" sz="1500" dirty="0">
                <a:latin typeface="Arial" charset="0"/>
                <a:cs typeface="Arial" charset="0"/>
              </a:rPr>
              <a:t>/</a:t>
            </a:r>
            <a:r>
              <a:rPr lang="en-US" altLang="ru-RU" sz="1500" dirty="0">
                <a:latin typeface="Arial" charset="0"/>
                <a:cs typeface="Arial" charset="0"/>
              </a:rPr>
              <a:t>administration/</a:t>
            </a:r>
            <a:r>
              <a:rPr lang="en-US" altLang="ru-RU" sz="1500" dirty="0" err="1">
                <a:latin typeface="Arial" charset="0"/>
                <a:cs typeface="Arial" charset="0"/>
              </a:rPr>
              <a:t>upravlenie-doshkolnogo-obrazovaniya</a:t>
            </a:r>
            <a:r>
              <a:rPr lang="ru-RU" altLang="ru-RU" sz="1500" dirty="0" smtClean="0">
                <a:latin typeface="Arial" charset="0"/>
                <a:cs typeface="Arial" charset="0"/>
              </a:rPr>
              <a:t> </a:t>
            </a:r>
            <a:endParaRPr lang="ru-RU" altLang="ru-RU" sz="1500" dirty="0">
              <a:latin typeface="Arial" charset="0"/>
              <a:cs typeface="Arial" charset="0"/>
            </a:endParaRPr>
          </a:p>
        </p:txBody>
      </p:sp>
      <p:grpSp>
        <p:nvGrpSpPr>
          <p:cNvPr id="15" name="Группа 14"/>
          <p:cNvGrpSpPr/>
          <p:nvPr/>
        </p:nvGrpSpPr>
        <p:grpSpPr>
          <a:xfrm>
            <a:off x="827584" y="4154951"/>
            <a:ext cx="385971" cy="832569"/>
            <a:chOff x="2751950" y="4083918"/>
            <a:chExt cx="385971" cy="832569"/>
          </a:xfrm>
        </p:grpSpPr>
        <p:pic>
          <p:nvPicPr>
            <p:cNvPr id="1031" name="Picture 7" descr="C:\Users\Kryukova-TB\Desktop\слайды ДЛЯ ДЕПУТАТОВ\телефон_.jpg"/>
            <p:cNvPicPr>
              <a:picLocks noChangeAspect="1" noChangeArrowheads="1"/>
            </p:cNvPicPr>
            <p:nvPr/>
          </p:nvPicPr>
          <p:blipFill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51950" y="4083918"/>
              <a:ext cx="346210" cy="2073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2" name="Picture 8" descr="C:\Users\Kryukova-TB\Desktop\слайды ДЛЯ ДЕПУТАТОВ\конверт.jpg"/>
            <p:cNvPicPr>
              <a:picLocks noChangeAspect="1" noChangeArrowheads="1"/>
            </p:cNvPicPr>
            <p:nvPr/>
          </p:nvPicPr>
          <p:blipFill>
            <a:blip r:embed="rId9" cstate="print">
              <a:clrChange>
                <a:clrFrom>
                  <a:srgbClr val="FFFFFD"/>
                </a:clrFrom>
                <a:clrTo>
                  <a:srgbClr val="FFFFFD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93155" y="4357843"/>
              <a:ext cx="344766" cy="2409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0" name="Picture 6" descr="C:\Users\Kryukova-TB\Desktop\слайды ДЛЯ ДЕПУТАТОВ\собака.png"/>
            <p:cNvPicPr>
              <a:picLocks noChangeAspect="1" noChangeArrowheads="1"/>
            </p:cNvPicPr>
            <p:nvPr/>
          </p:nvPicPr>
          <p:blipFill>
            <a:blip r:embed="rId10" cstate="print">
              <a:duotone>
                <a:prstClr val="black"/>
                <a:srgbClr val="C0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23379" y="4624576"/>
              <a:ext cx="303262" cy="2919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0" name="Прямоугольная выноска 69"/>
          <p:cNvSpPr/>
          <p:nvPr/>
        </p:nvSpPr>
        <p:spPr>
          <a:xfrm>
            <a:off x="6948264" y="594065"/>
            <a:ext cx="1617989" cy="936104"/>
          </a:xfrm>
          <a:prstGeom prst="wedgeRectCallout">
            <a:avLst>
              <a:gd name="adj1" fmla="val -82613"/>
              <a:gd name="adj2" fmla="val 166333"/>
            </a:avLst>
          </a:prstGeom>
          <a:solidFill>
            <a:schemeClr val="bg1"/>
          </a:solidFill>
          <a:ln>
            <a:solidFill>
              <a:srgbClr val="FFFF99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/>
                </a:solidFill>
              </a:rPr>
              <a:t>Устанавливает порядок комплектования подведомственных  учреждений</a:t>
            </a:r>
          </a:p>
        </p:txBody>
      </p:sp>
      <p:sp>
        <p:nvSpPr>
          <p:cNvPr id="71" name="Прямоугольная выноска 70"/>
          <p:cNvSpPr/>
          <p:nvPr/>
        </p:nvSpPr>
        <p:spPr>
          <a:xfrm>
            <a:off x="5148063" y="499156"/>
            <a:ext cx="1617989" cy="936104"/>
          </a:xfrm>
          <a:prstGeom prst="wedgeRectCallout">
            <a:avLst>
              <a:gd name="adj1" fmla="val -20171"/>
              <a:gd name="adj2" fmla="val 170432"/>
            </a:avLst>
          </a:prstGeom>
          <a:solidFill>
            <a:schemeClr val="bg1"/>
          </a:solidFill>
          <a:ln>
            <a:solidFill>
              <a:srgbClr val="FFFF99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/>
                </a:solidFill>
              </a:rPr>
              <a:t>Согласовывает календарные учебные графики подведомственных учреждений</a:t>
            </a:r>
          </a:p>
        </p:txBody>
      </p:sp>
      <p:sp>
        <p:nvSpPr>
          <p:cNvPr id="76" name="Прямоугольная выноска 75"/>
          <p:cNvSpPr/>
          <p:nvPr/>
        </p:nvSpPr>
        <p:spPr>
          <a:xfrm>
            <a:off x="3131839" y="411509"/>
            <a:ext cx="1617989" cy="1224137"/>
          </a:xfrm>
          <a:prstGeom prst="wedgeRectCallout">
            <a:avLst>
              <a:gd name="adj1" fmla="val 18955"/>
              <a:gd name="adj2" fmla="val 121450"/>
            </a:avLst>
          </a:prstGeom>
          <a:solidFill>
            <a:schemeClr val="bg1"/>
          </a:solidFill>
          <a:ln>
            <a:solidFill>
              <a:srgbClr val="FFFF99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Организует предоставление </a:t>
            </a:r>
            <a:r>
              <a:rPr lang="ru-RU" sz="1000" dirty="0">
                <a:solidFill>
                  <a:schemeClr val="tx1"/>
                </a:solidFill>
              </a:rPr>
              <a:t>общедоступного и бесплатного дошкольного и начального общего образования</a:t>
            </a:r>
          </a:p>
        </p:txBody>
      </p:sp>
      <p:sp>
        <p:nvSpPr>
          <p:cNvPr id="77" name="Прямоугольная выноска 76"/>
          <p:cNvSpPr/>
          <p:nvPr/>
        </p:nvSpPr>
        <p:spPr>
          <a:xfrm>
            <a:off x="467544" y="411509"/>
            <a:ext cx="2553071" cy="1301217"/>
          </a:xfrm>
          <a:prstGeom prst="wedgeRectCallout">
            <a:avLst>
              <a:gd name="adj1" fmla="val 58686"/>
              <a:gd name="adj2" fmla="val 116277"/>
            </a:avLst>
          </a:prstGeom>
          <a:solidFill>
            <a:schemeClr val="bg1"/>
          </a:solidFill>
          <a:ln>
            <a:solidFill>
              <a:srgbClr val="FFFF99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/>
                </a:solidFill>
              </a:rPr>
              <a:t>Оказывает методическую, диагностическую и консультативную помощь семьям, воспитывающим детей дошкольного возраста на дому, осуществляет координацию деятельности и методическую помощь иным образовательным организациям дошкольного образования</a:t>
            </a:r>
          </a:p>
        </p:txBody>
      </p:sp>
      <p:sp>
        <p:nvSpPr>
          <p:cNvPr id="78" name="Прямоугольная выноска 77"/>
          <p:cNvSpPr/>
          <p:nvPr/>
        </p:nvSpPr>
        <p:spPr>
          <a:xfrm>
            <a:off x="229056" y="1923678"/>
            <a:ext cx="1617989" cy="1116124"/>
          </a:xfrm>
          <a:prstGeom prst="wedgeRectCallout">
            <a:avLst>
              <a:gd name="adj1" fmla="val 109062"/>
              <a:gd name="adj2" fmla="val 30752"/>
            </a:avLst>
          </a:prstGeom>
          <a:solidFill>
            <a:schemeClr val="bg1"/>
          </a:solidFill>
          <a:ln>
            <a:solidFill>
              <a:srgbClr val="FFFF99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/>
                </a:solidFill>
              </a:rPr>
              <a:t>Организует работу психолого-медико-педагогической комиссии по выявлению, учету, диагностике детей, имеющих ограниченные возможности здоровья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20621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800"/>
    </mc:Choice>
    <mc:Fallback xmlns="">
      <p:transition spd="slow" advTm="308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 animBg="1"/>
      <p:bldP spid="70" grpId="0" animBg="1"/>
      <p:bldP spid="71" grpId="0" animBg="1"/>
      <p:bldP spid="76" grpId="0" animBg="1"/>
      <p:bldP spid="77" grpId="0" animBg="1"/>
      <p:bldP spid="7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кругленный прямоугольник 8"/>
          <p:cNvSpPr/>
          <p:nvPr/>
        </p:nvSpPr>
        <p:spPr>
          <a:xfrm>
            <a:off x="1512169" y="-1"/>
            <a:ext cx="7631832" cy="322151"/>
          </a:xfrm>
          <a:prstGeom prst="roundRect">
            <a:avLst/>
          </a:prstGeom>
          <a:solidFill>
            <a:srgbClr val="FFFF99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chemeClr val="tx1"/>
                </a:solidFill>
              </a:rPr>
              <a:t>ДОШКОЛЬНОЕ ОБРАЗОВАНИЕ: муниципальные услуги</a:t>
            </a:r>
            <a:endParaRPr lang="ru-RU" b="1" dirty="0">
              <a:solidFill>
                <a:schemeClr val="tx1"/>
              </a:solidFill>
            </a:endParaRPr>
          </a:p>
        </p:txBody>
      </p:sp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1442855981"/>
              </p:ext>
            </p:extLst>
          </p:nvPr>
        </p:nvGraphicFramePr>
        <p:xfrm>
          <a:off x="1516228" y="361130"/>
          <a:ext cx="6096000" cy="47309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18" name="Группа 17"/>
          <p:cNvGrpSpPr/>
          <p:nvPr/>
        </p:nvGrpSpPr>
        <p:grpSpPr>
          <a:xfrm>
            <a:off x="971600" y="843558"/>
            <a:ext cx="2215783" cy="190340"/>
            <a:chOff x="2411760" y="2204864"/>
            <a:chExt cx="936248" cy="75695"/>
          </a:xfrm>
          <a:solidFill>
            <a:schemeClr val="accent4"/>
          </a:solidFill>
        </p:grpSpPr>
        <p:sp>
          <p:nvSpPr>
            <p:cNvPr id="19" name="Овал 18"/>
            <p:cNvSpPr/>
            <p:nvPr/>
          </p:nvSpPr>
          <p:spPr>
            <a:xfrm>
              <a:off x="2555776" y="2204864"/>
              <a:ext cx="72008" cy="72008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0" name="Овал 19"/>
            <p:cNvSpPr/>
            <p:nvPr/>
          </p:nvSpPr>
          <p:spPr>
            <a:xfrm>
              <a:off x="2411760" y="2204864"/>
              <a:ext cx="72008" cy="72008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21" name="Овал 20"/>
            <p:cNvSpPr/>
            <p:nvPr/>
          </p:nvSpPr>
          <p:spPr>
            <a:xfrm>
              <a:off x="2699792" y="2206800"/>
              <a:ext cx="72008" cy="72008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2" name="Овал 21"/>
            <p:cNvSpPr/>
            <p:nvPr/>
          </p:nvSpPr>
          <p:spPr>
            <a:xfrm>
              <a:off x="2843808" y="2206800"/>
              <a:ext cx="72008" cy="72008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3" name="Овал 22"/>
            <p:cNvSpPr/>
            <p:nvPr/>
          </p:nvSpPr>
          <p:spPr>
            <a:xfrm>
              <a:off x="2987824" y="2208551"/>
              <a:ext cx="72008" cy="72008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4" name="Овал 23"/>
            <p:cNvSpPr/>
            <p:nvPr/>
          </p:nvSpPr>
          <p:spPr>
            <a:xfrm>
              <a:off x="3131840" y="2206800"/>
              <a:ext cx="72008" cy="72008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" name="Овал 24"/>
            <p:cNvSpPr/>
            <p:nvPr/>
          </p:nvSpPr>
          <p:spPr>
            <a:xfrm>
              <a:off x="3276000" y="2206800"/>
              <a:ext cx="72008" cy="72008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27" name="Группа 26"/>
          <p:cNvGrpSpPr/>
          <p:nvPr/>
        </p:nvGrpSpPr>
        <p:grpSpPr>
          <a:xfrm rot="16200000">
            <a:off x="639126" y="1504451"/>
            <a:ext cx="858824" cy="185472"/>
            <a:chOff x="2987824" y="2206800"/>
            <a:chExt cx="360184" cy="73759"/>
          </a:xfrm>
          <a:solidFill>
            <a:schemeClr val="accent4"/>
          </a:solidFill>
        </p:grpSpPr>
        <p:sp>
          <p:nvSpPr>
            <p:cNvPr id="32" name="Овал 31"/>
            <p:cNvSpPr/>
            <p:nvPr/>
          </p:nvSpPr>
          <p:spPr>
            <a:xfrm>
              <a:off x="2987824" y="2208551"/>
              <a:ext cx="72008" cy="72008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3" name="Овал 32"/>
            <p:cNvSpPr/>
            <p:nvPr/>
          </p:nvSpPr>
          <p:spPr>
            <a:xfrm>
              <a:off x="3131840" y="2206800"/>
              <a:ext cx="72008" cy="72008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4" name="Овал 33"/>
            <p:cNvSpPr/>
            <p:nvPr/>
          </p:nvSpPr>
          <p:spPr>
            <a:xfrm>
              <a:off x="3276000" y="2206800"/>
              <a:ext cx="72008" cy="72008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35" name="Группа 34"/>
          <p:cNvGrpSpPr/>
          <p:nvPr/>
        </p:nvGrpSpPr>
        <p:grpSpPr>
          <a:xfrm>
            <a:off x="6095053" y="838282"/>
            <a:ext cx="1949577" cy="190340"/>
            <a:chOff x="2411760" y="2204864"/>
            <a:chExt cx="792088" cy="75695"/>
          </a:xfrm>
          <a:solidFill>
            <a:schemeClr val="accent4"/>
          </a:solidFill>
        </p:grpSpPr>
        <p:sp>
          <p:nvSpPr>
            <p:cNvPr id="36" name="Овал 35"/>
            <p:cNvSpPr/>
            <p:nvPr/>
          </p:nvSpPr>
          <p:spPr>
            <a:xfrm>
              <a:off x="2555776" y="2204864"/>
              <a:ext cx="72008" cy="72008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7" name="Овал 36"/>
            <p:cNvSpPr/>
            <p:nvPr/>
          </p:nvSpPr>
          <p:spPr>
            <a:xfrm>
              <a:off x="2411760" y="2204864"/>
              <a:ext cx="72008" cy="72008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38" name="Овал 37"/>
            <p:cNvSpPr/>
            <p:nvPr/>
          </p:nvSpPr>
          <p:spPr>
            <a:xfrm>
              <a:off x="2699792" y="2206800"/>
              <a:ext cx="72008" cy="72008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9" name="Овал 38"/>
            <p:cNvSpPr/>
            <p:nvPr/>
          </p:nvSpPr>
          <p:spPr>
            <a:xfrm>
              <a:off x="2843808" y="2206800"/>
              <a:ext cx="72008" cy="72008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40" name="Овал 39"/>
            <p:cNvSpPr/>
            <p:nvPr/>
          </p:nvSpPr>
          <p:spPr>
            <a:xfrm>
              <a:off x="2987824" y="2208551"/>
              <a:ext cx="72008" cy="72008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41" name="Овал 40"/>
            <p:cNvSpPr/>
            <p:nvPr/>
          </p:nvSpPr>
          <p:spPr>
            <a:xfrm>
              <a:off x="3131840" y="2206800"/>
              <a:ext cx="72008" cy="72008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43" name="Группа 42"/>
          <p:cNvGrpSpPr/>
          <p:nvPr/>
        </p:nvGrpSpPr>
        <p:grpSpPr>
          <a:xfrm rot="16200000">
            <a:off x="7533506" y="1486353"/>
            <a:ext cx="858824" cy="185472"/>
            <a:chOff x="2987824" y="2206800"/>
            <a:chExt cx="360184" cy="73759"/>
          </a:xfrm>
          <a:solidFill>
            <a:schemeClr val="accent4"/>
          </a:solidFill>
        </p:grpSpPr>
        <p:sp>
          <p:nvSpPr>
            <p:cNvPr id="45" name="Овал 44"/>
            <p:cNvSpPr/>
            <p:nvPr/>
          </p:nvSpPr>
          <p:spPr>
            <a:xfrm>
              <a:off x="2987824" y="2208551"/>
              <a:ext cx="72008" cy="72008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46" name="Овал 45"/>
            <p:cNvSpPr/>
            <p:nvPr/>
          </p:nvSpPr>
          <p:spPr>
            <a:xfrm>
              <a:off x="3131840" y="2206800"/>
              <a:ext cx="72008" cy="72008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47" name="Овал 46"/>
            <p:cNvSpPr/>
            <p:nvPr/>
          </p:nvSpPr>
          <p:spPr>
            <a:xfrm>
              <a:off x="3276000" y="2206800"/>
              <a:ext cx="72008" cy="72008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49" name="Прямоугольник с одним вырезанным углом 48"/>
          <p:cNvSpPr/>
          <p:nvPr/>
        </p:nvSpPr>
        <p:spPr>
          <a:xfrm>
            <a:off x="100056" y="2168148"/>
            <a:ext cx="1961208" cy="360040"/>
          </a:xfrm>
          <a:prstGeom prst="snip1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1 года до 3 лет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0" name="Прямоугольник с одним вырезанным углом 49"/>
          <p:cNvSpPr/>
          <p:nvPr/>
        </p:nvSpPr>
        <p:spPr>
          <a:xfrm>
            <a:off x="116685" y="2838418"/>
            <a:ext cx="1961208" cy="360040"/>
          </a:xfrm>
          <a:prstGeom prst="snip1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3 лет до 8 лет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1" name="Прямоугольник с одним вырезанным углом 50"/>
          <p:cNvSpPr/>
          <p:nvPr/>
        </p:nvSpPr>
        <p:spPr>
          <a:xfrm>
            <a:off x="116685" y="3562958"/>
            <a:ext cx="1961208" cy="576064"/>
          </a:xfrm>
          <a:prstGeom prst="snip1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Адаптированные программы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2" name="Овал 51"/>
          <p:cNvSpPr/>
          <p:nvPr/>
        </p:nvSpPr>
        <p:spPr>
          <a:xfrm rot="16200000">
            <a:off x="994812" y="2567064"/>
            <a:ext cx="171696" cy="181069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3" name="Овал 52"/>
          <p:cNvSpPr/>
          <p:nvPr/>
        </p:nvSpPr>
        <p:spPr>
          <a:xfrm rot="16200000">
            <a:off x="1011441" y="3283343"/>
            <a:ext cx="171696" cy="181069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4" name="Прямоугольник с одним вырезанным углом 53"/>
          <p:cNvSpPr/>
          <p:nvPr/>
        </p:nvSpPr>
        <p:spPr>
          <a:xfrm>
            <a:off x="6920759" y="2139702"/>
            <a:ext cx="2070508" cy="707957"/>
          </a:xfrm>
          <a:prstGeom prst="snip1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физические лица льготных категорий, </a:t>
            </a:r>
            <a:r>
              <a:rPr lang="ru-RU" sz="1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определяемые </a:t>
            </a:r>
            <a:r>
              <a:rPr lang="ru-RU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учредителем (дети из многодетных семей)</a:t>
            </a:r>
          </a:p>
        </p:txBody>
      </p:sp>
      <p:sp>
        <p:nvSpPr>
          <p:cNvPr id="55" name="Овал 54"/>
          <p:cNvSpPr/>
          <p:nvPr/>
        </p:nvSpPr>
        <p:spPr>
          <a:xfrm rot="16200000">
            <a:off x="7872082" y="2927103"/>
            <a:ext cx="171696" cy="181069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6" name="Прямоугольник с одним вырезанным углом 55"/>
          <p:cNvSpPr/>
          <p:nvPr/>
        </p:nvSpPr>
        <p:spPr>
          <a:xfrm>
            <a:off x="6893340" y="3198458"/>
            <a:ext cx="2070508" cy="261267"/>
          </a:xfrm>
          <a:prstGeom prst="snip1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дети-инвалиды</a:t>
            </a:r>
          </a:p>
        </p:txBody>
      </p:sp>
      <p:sp>
        <p:nvSpPr>
          <p:cNvPr id="57" name="Овал 56"/>
          <p:cNvSpPr/>
          <p:nvPr/>
        </p:nvSpPr>
        <p:spPr>
          <a:xfrm rot="16200000">
            <a:off x="7872083" y="3558272"/>
            <a:ext cx="171696" cy="181069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8" name="Прямоугольник с одним вырезанным углом 57"/>
          <p:cNvSpPr/>
          <p:nvPr/>
        </p:nvSpPr>
        <p:spPr>
          <a:xfrm>
            <a:off x="6892607" y="3862446"/>
            <a:ext cx="2070508" cy="342530"/>
          </a:xfrm>
          <a:prstGeom prst="snip1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дети-сироты и дети оставшиеся без попечения родителей </a:t>
            </a:r>
          </a:p>
        </p:txBody>
      </p:sp>
      <p:sp>
        <p:nvSpPr>
          <p:cNvPr id="59" name="Овал 58"/>
          <p:cNvSpPr/>
          <p:nvPr/>
        </p:nvSpPr>
        <p:spPr>
          <a:xfrm rot="16200000">
            <a:off x="7886137" y="4272578"/>
            <a:ext cx="171696" cy="181069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0" name="Прямоугольник с одним вырезанным углом 59"/>
          <p:cNvSpPr/>
          <p:nvPr/>
        </p:nvSpPr>
        <p:spPr>
          <a:xfrm>
            <a:off x="6899686" y="4555695"/>
            <a:ext cx="2070508" cy="342530"/>
          </a:xfrm>
          <a:prstGeom prst="snip1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дети с туберкулезной интоксикацией</a:t>
            </a:r>
          </a:p>
        </p:txBody>
      </p:sp>
      <p:pic>
        <p:nvPicPr>
          <p:cNvPr id="2050" name="Picture 2" descr="C:\Users\Kryukova-TB\Desktop\слайды ДЛЯ ДЕПУТАТОВ\юла_2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43049">
            <a:off x="3700300" y="1797589"/>
            <a:ext cx="1224136" cy="1392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626756" y="4829733"/>
            <a:ext cx="2133600" cy="273844"/>
          </a:xfrm>
        </p:spPr>
        <p:txBody>
          <a:bodyPr/>
          <a:lstStyle/>
          <a:p>
            <a:fld id="{B19B0651-EE4F-4900-A07F-96A6BFA9D0F0}" type="slidenum">
              <a:rPr lang="ru-RU" smtClean="0"/>
              <a:t>14</a:t>
            </a:fld>
            <a:endParaRPr lang="ru-RU" dirty="0"/>
          </a:p>
        </p:txBody>
      </p:sp>
      <p:grpSp>
        <p:nvGrpSpPr>
          <p:cNvPr id="61" name="Группа 60"/>
          <p:cNvGrpSpPr/>
          <p:nvPr/>
        </p:nvGrpSpPr>
        <p:grpSpPr>
          <a:xfrm>
            <a:off x="58077" y="4515966"/>
            <a:ext cx="595453" cy="627534"/>
            <a:chOff x="58077" y="4515966"/>
            <a:chExt cx="595453" cy="627534"/>
          </a:xfrm>
        </p:grpSpPr>
        <p:pic>
          <p:nvPicPr>
            <p:cNvPr id="62" name="Picture 2" descr="C:\Users\Kryukova-TB\Desktop\слайды ДЛЯ ДЕПУТАТОВ\кнопка.png"/>
            <p:cNvPicPr>
              <a:picLocks noChangeAspect="1" noChangeArrowheads="1"/>
            </p:cNvPicPr>
            <p:nvPr/>
          </p:nvPicPr>
          <p:blipFill rotWithShape="1"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30" t="9132" r="7190" b="10636"/>
            <a:stretch/>
          </p:blipFill>
          <p:spPr bwMode="auto">
            <a:xfrm>
              <a:off x="58077" y="4515966"/>
              <a:ext cx="595453" cy="6275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3" name="TextBox 62"/>
            <p:cNvSpPr txBox="1"/>
            <p:nvPr/>
          </p:nvSpPr>
          <p:spPr>
            <a:xfrm>
              <a:off x="205762" y="4547155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>
                  <a:latin typeface="Times New Roman"/>
                  <a:cs typeface="Times New Roman"/>
                  <a:hlinkClick r:id="rId9" action="ppaction://hlinksldjump"/>
                </a:rPr>
                <a:t>↑</a:t>
              </a:r>
              <a:endParaRPr lang="ru-RU" dirty="0"/>
            </a:p>
          </p:txBody>
        </p:sp>
      </p:grpSp>
      <p:grpSp>
        <p:nvGrpSpPr>
          <p:cNvPr id="72" name="Группа 71"/>
          <p:cNvGrpSpPr/>
          <p:nvPr/>
        </p:nvGrpSpPr>
        <p:grpSpPr>
          <a:xfrm>
            <a:off x="0" y="-38980"/>
            <a:ext cx="9144000" cy="400110"/>
            <a:chOff x="0" y="-38980"/>
            <a:chExt cx="9144000" cy="400110"/>
          </a:xfrm>
        </p:grpSpPr>
        <p:cxnSp>
          <p:nvCxnSpPr>
            <p:cNvPr id="73" name="Прямая соединительная линия 72"/>
            <p:cNvCxnSpPr/>
            <p:nvPr/>
          </p:nvCxnSpPr>
          <p:spPr>
            <a:xfrm>
              <a:off x="1509898" y="-5180"/>
              <a:ext cx="0" cy="322151"/>
            </a:xfrm>
            <a:prstGeom prst="line">
              <a:avLst/>
            </a:prstGeom>
            <a:ln w="25400">
              <a:solidFill>
                <a:schemeClr val="bg1">
                  <a:lumMod val="65000"/>
                  <a:alpha val="5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Прямая соединительная линия 73"/>
            <p:cNvCxnSpPr/>
            <p:nvPr/>
          </p:nvCxnSpPr>
          <p:spPr>
            <a:xfrm flipH="1">
              <a:off x="0" y="322151"/>
              <a:ext cx="9144000" cy="0"/>
            </a:xfrm>
            <a:prstGeom prst="line">
              <a:avLst/>
            </a:prstGeom>
            <a:ln w="25400">
              <a:solidFill>
                <a:schemeClr val="bg1">
                  <a:lumMod val="65000"/>
                  <a:alpha val="5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Прямоугольник 74"/>
            <p:cNvSpPr/>
            <p:nvPr/>
          </p:nvSpPr>
          <p:spPr>
            <a:xfrm>
              <a:off x="0" y="-38980"/>
              <a:ext cx="1512168" cy="40011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ru-RU" sz="1000" b="1" cap="none" spc="0" dirty="0" smtClean="0">
                  <a:ln w="18415" cmpd="sng">
                    <a:noFill/>
                    <a:prstDash val="solid"/>
                  </a:ln>
                  <a:solidFill>
                    <a:srgbClr val="339966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  <a:reflection blurRad="6350" stA="55000" endA="300" endPos="45500" dir="5400000" sy="-100000" algn="bl" rotWithShape="0"/>
                  </a:effectLst>
                </a:rPr>
                <a:t>Департамент финансов</a:t>
              </a:r>
            </a:p>
            <a:p>
              <a:pPr algn="ctr"/>
              <a:r>
                <a:rPr lang="ru-RU" sz="1000" b="1" dirty="0" smtClean="0">
                  <a:ln w="18415" cmpd="sng">
                    <a:noFill/>
                    <a:prstDash val="solid"/>
                  </a:ln>
                  <a:solidFill>
                    <a:srgbClr val="339966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  <a:reflection blurRad="6350" stA="55000" endA="300" endPos="45500" dir="5400000" sy="-100000" algn="bl" rotWithShape="0"/>
                  </a:effectLst>
                </a:rPr>
                <a:t>АМО ГО «Сыктывкар»</a:t>
              </a:r>
              <a:endParaRPr lang="ru-RU" sz="1000" b="1" cap="none" spc="0" dirty="0">
                <a:ln w="18415" cmpd="sng">
                  <a:noFill/>
                  <a:prstDash val="solid"/>
                </a:ln>
                <a:solidFill>
                  <a:srgbClr val="339966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  <a:reflection blurRad="6350" stA="55000" endA="300" endPos="45500" dir="5400000" sy="-100000" algn="bl" rotWithShape="0"/>
                </a:effectLst>
              </a:endParaRPr>
            </a:p>
          </p:txBody>
        </p:sp>
      </p:grpSp>
      <p:pic>
        <p:nvPicPr>
          <p:cNvPr id="48" name="Picture 2" descr="C:\Users\Kryukova-TB\Desktop\слайды ДЛЯ ДЕПУТАТОВ\юла.jpg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8586" y="0"/>
            <a:ext cx="435415" cy="479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3306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221"/>
    </mc:Choice>
    <mc:Fallback xmlns="">
      <p:transition spd="slow" advTm="11221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кругленный прямоугольник 8"/>
          <p:cNvSpPr/>
          <p:nvPr/>
        </p:nvSpPr>
        <p:spPr>
          <a:xfrm>
            <a:off x="1512169" y="-1"/>
            <a:ext cx="7631832" cy="322151"/>
          </a:xfrm>
          <a:prstGeom prst="roundRect">
            <a:avLst/>
          </a:prstGeom>
          <a:solidFill>
            <a:srgbClr val="FFFF99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chemeClr val="tx1"/>
                </a:solidFill>
              </a:rPr>
              <a:t>ДОШКОЛЬНОЕ ОБРАЗОВАНИЕ: особенности</a:t>
            </a:r>
            <a:endParaRPr lang="ru-RU" b="1" dirty="0">
              <a:solidFill>
                <a:schemeClr val="tx1"/>
              </a:solidFill>
            </a:endParaRPr>
          </a:p>
        </p:txBody>
      </p:sp>
      <p:grpSp>
        <p:nvGrpSpPr>
          <p:cNvPr id="72" name="Группа 71"/>
          <p:cNvGrpSpPr/>
          <p:nvPr/>
        </p:nvGrpSpPr>
        <p:grpSpPr>
          <a:xfrm>
            <a:off x="0" y="-38980"/>
            <a:ext cx="9144000" cy="400110"/>
            <a:chOff x="0" y="-38980"/>
            <a:chExt cx="9144000" cy="400110"/>
          </a:xfrm>
        </p:grpSpPr>
        <p:cxnSp>
          <p:nvCxnSpPr>
            <p:cNvPr id="73" name="Прямая соединительная линия 72"/>
            <p:cNvCxnSpPr/>
            <p:nvPr/>
          </p:nvCxnSpPr>
          <p:spPr>
            <a:xfrm>
              <a:off x="1509898" y="-5180"/>
              <a:ext cx="0" cy="322151"/>
            </a:xfrm>
            <a:prstGeom prst="line">
              <a:avLst/>
            </a:prstGeom>
            <a:ln w="25400">
              <a:solidFill>
                <a:schemeClr val="bg1">
                  <a:lumMod val="65000"/>
                  <a:alpha val="5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Прямая соединительная линия 73"/>
            <p:cNvCxnSpPr/>
            <p:nvPr/>
          </p:nvCxnSpPr>
          <p:spPr>
            <a:xfrm flipH="1">
              <a:off x="0" y="322151"/>
              <a:ext cx="9144000" cy="0"/>
            </a:xfrm>
            <a:prstGeom prst="line">
              <a:avLst/>
            </a:prstGeom>
            <a:ln w="25400">
              <a:solidFill>
                <a:schemeClr val="bg1">
                  <a:lumMod val="65000"/>
                  <a:alpha val="5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Прямоугольник 74"/>
            <p:cNvSpPr/>
            <p:nvPr/>
          </p:nvSpPr>
          <p:spPr>
            <a:xfrm>
              <a:off x="0" y="-38980"/>
              <a:ext cx="1512168" cy="40011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ru-RU" sz="1000" b="1" cap="none" spc="0" dirty="0" smtClean="0">
                  <a:ln w="18415" cmpd="sng">
                    <a:noFill/>
                    <a:prstDash val="solid"/>
                  </a:ln>
                  <a:solidFill>
                    <a:srgbClr val="339966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  <a:reflection blurRad="6350" stA="55000" endA="300" endPos="45500" dir="5400000" sy="-100000" algn="bl" rotWithShape="0"/>
                  </a:effectLst>
                </a:rPr>
                <a:t>Департамент финансов</a:t>
              </a:r>
            </a:p>
            <a:p>
              <a:pPr algn="ctr"/>
              <a:r>
                <a:rPr lang="ru-RU" sz="1000" b="1" dirty="0" smtClean="0">
                  <a:ln w="18415" cmpd="sng">
                    <a:noFill/>
                    <a:prstDash val="solid"/>
                  </a:ln>
                  <a:solidFill>
                    <a:srgbClr val="339966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  <a:reflection blurRad="6350" stA="55000" endA="300" endPos="45500" dir="5400000" sy="-100000" algn="bl" rotWithShape="0"/>
                  </a:effectLst>
                </a:rPr>
                <a:t>АМО ГО «Сыктывкар»</a:t>
              </a:r>
              <a:endParaRPr lang="ru-RU" sz="1000" b="1" cap="none" spc="0" dirty="0">
                <a:ln w="18415" cmpd="sng">
                  <a:noFill/>
                  <a:prstDash val="solid"/>
                </a:ln>
                <a:solidFill>
                  <a:srgbClr val="339966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  <a:reflection blurRad="6350" stA="55000" endA="300" endPos="45500" dir="5400000" sy="-100000" algn="bl" rotWithShape="0"/>
                </a:effectLst>
              </a:endParaRPr>
            </a:p>
          </p:txBody>
        </p:sp>
      </p:grpSp>
      <p:pic>
        <p:nvPicPr>
          <p:cNvPr id="48" name="Picture 2" descr="C:\Users\Kryukova-TB\Desktop\слайды ДЛЯ ДЕПУТАТОВ\юла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8586" y="0"/>
            <a:ext cx="435415" cy="479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Kryukova-TB\Desktop\слайды ДЛЯ ДЕПУТАТОВ\центр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559421"/>
            <a:ext cx="1380062" cy="1033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Прямоугольник 22"/>
          <p:cNvSpPr/>
          <p:nvPr/>
        </p:nvSpPr>
        <p:spPr>
          <a:xfrm>
            <a:off x="0" y="499712"/>
            <a:ext cx="17602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Tx/>
              <a:buNone/>
            </a:pPr>
            <a:r>
              <a:rPr lang="ru-RU" altLang="ru-RU" dirty="0" smtClean="0">
                <a:solidFill>
                  <a:srgbClr val="C00000"/>
                </a:solidFill>
                <a:latin typeface="Georgia" pitchFamily="18" charset="0"/>
                <a:cs typeface="Aharoni" pitchFamily="2" charset="-79"/>
              </a:rPr>
              <a:t>Обеспечение помощи </a:t>
            </a:r>
            <a:r>
              <a:rPr lang="ru-RU" altLang="ru-RU" dirty="0">
                <a:solidFill>
                  <a:srgbClr val="C00000"/>
                </a:solidFill>
                <a:latin typeface="Georgia" pitchFamily="18" charset="0"/>
                <a:cs typeface="Aharoni" pitchFamily="2" charset="-79"/>
              </a:rPr>
              <a:t>и </a:t>
            </a:r>
            <a:r>
              <a:rPr lang="ru-RU" altLang="ru-RU" dirty="0" smtClean="0">
                <a:solidFill>
                  <a:srgbClr val="C00000"/>
                </a:solidFill>
                <a:latin typeface="Georgia" pitchFamily="18" charset="0"/>
                <a:cs typeface="Aharoni" pitchFamily="2" charset="-79"/>
              </a:rPr>
              <a:t>поддержки в семейном воспитании</a:t>
            </a:r>
            <a:endParaRPr lang="ru-RU" altLang="ru-RU" dirty="0">
              <a:solidFill>
                <a:srgbClr val="C00000"/>
              </a:solidFill>
              <a:latin typeface="Georgia" pitchFamily="18" charset="0"/>
              <a:cs typeface="Aharoni" pitchFamily="2" charset="-79"/>
            </a:endParaRPr>
          </a:p>
        </p:txBody>
      </p:sp>
      <p:sp>
        <p:nvSpPr>
          <p:cNvPr id="26" name="Пятиугольник 25"/>
          <p:cNvSpPr/>
          <p:nvPr/>
        </p:nvSpPr>
        <p:spPr>
          <a:xfrm>
            <a:off x="1705423" y="686674"/>
            <a:ext cx="1744685" cy="948971"/>
          </a:xfrm>
          <a:prstGeom prst="homePlate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образование на базе учреждений</a:t>
            </a:r>
            <a:endParaRPr lang="ru-RU" dirty="0"/>
          </a:p>
        </p:txBody>
      </p:sp>
      <p:sp>
        <p:nvSpPr>
          <p:cNvPr id="46" name="Пятиугольник 45"/>
          <p:cNvSpPr/>
          <p:nvPr/>
        </p:nvSpPr>
        <p:spPr>
          <a:xfrm rot="18886777" flipH="1">
            <a:off x="3032896" y="1755836"/>
            <a:ext cx="974531" cy="389668"/>
          </a:xfrm>
          <a:prstGeom prst="homePlate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задачи</a:t>
            </a:r>
            <a:endParaRPr lang="ru-RU" dirty="0"/>
          </a:p>
        </p:txBody>
      </p:sp>
      <p:grpSp>
        <p:nvGrpSpPr>
          <p:cNvPr id="61" name="Группа 60"/>
          <p:cNvGrpSpPr/>
          <p:nvPr/>
        </p:nvGrpSpPr>
        <p:grpSpPr>
          <a:xfrm>
            <a:off x="58077" y="4515966"/>
            <a:ext cx="595453" cy="627534"/>
            <a:chOff x="58077" y="4515966"/>
            <a:chExt cx="595453" cy="627534"/>
          </a:xfrm>
        </p:grpSpPr>
        <p:pic>
          <p:nvPicPr>
            <p:cNvPr id="62" name="Picture 2" descr="C:\Users\Kryukova-TB\Desktop\слайды ДЛЯ ДЕПУТАТОВ\кнопка.png"/>
            <p:cNvPicPr>
              <a:picLocks noChangeAspect="1" noChangeArrowheads="1"/>
            </p:cNvPicPr>
            <p:nvPr/>
          </p:nvPicPr>
          <p:blipFill rotWithShape="1"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30" t="9132" r="7190" b="10636"/>
            <a:stretch/>
          </p:blipFill>
          <p:spPr bwMode="auto">
            <a:xfrm>
              <a:off x="58077" y="4515966"/>
              <a:ext cx="595453" cy="6275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3" name="TextBox 62"/>
            <p:cNvSpPr txBox="1"/>
            <p:nvPr/>
          </p:nvSpPr>
          <p:spPr>
            <a:xfrm>
              <a:off x="205762" y="4547155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>
                  <a:latin typeface="Times New Roman"/>
                  <a:cs typeface="Times New Roman"/>
                  <a:hlinkClick r:id="rId6" action="ppaction://hlinksldjump"/>
                </a:rPr>
                <a:t>↑</a:t>
              </a:r>
              <a:endParaRPr lang="ru-RU" dirty="0"/>
            </a:p>
          </p:txBody>
        </p:sp>
      </p:grpSp>
      <p:pic>
        <p:nvPicPr>
          <p:cNvPr id="1027" name="Picture 3" descr="C:\Users\Kryukova-TB\Desktop\слайды ДЛЯ ДЕПУТАТОВ\семья_8.jp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747" y="1920321"/>
            <a:ext cx="1793474" cy="1195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" name="Пятиугольник 51"/>
          <p:cNvSpPr/>
          <p:nvPr/>
        </p:nvSpPr>
        <p:spPr>
          <a:xfrm>
            <a:off x="4799934" y="644294"/>
            <a:ext cx="1902277" cy="948971"/>
          </a:xfrm>
          <a:prstGeom prst="homePlate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Взаимосвязь с потребителем</a:t>
            </a:r>
            <a:endParaRPr lang="ru-RU" dirty="0"/>
          </a:p>
        </p:txBody>
      </p:sp>
      <p:grpSp>
        <p:nvGrpSpPr>
          <p:cNvPr id="45" name="Группа 44"/>
          <p:cNvGrpSpPr/>
          <p:nvPr/>
        </p:nvGrpSpPr>
        <p:grpSpPr>
          <a:xfrm>
            <a:off x="4920122" y="658168"/>
            <a:ext cx="4223878" cy="4200276"/>
            <a:chOff x="4920122" y="658168"/>
            <a:chExt cx="4223878" cy="4200276"/>
          </a:xfrm>
        </p:grpSpPr>
        <p:sp>
          <p:nvSpPr>
            <p:cNvPr id="34" name="Прямоугольник 33"/>
            <p:cNvSpPr/>
            <p:nvPr/>
          </p:nvSpPr>
          <p:spPr>
            <a:xfrm>
              <a:off x="6716048" y="658168"/>
              <a:ext cx="2286000" cy="784830"/>
            </a:xfrm>
            <a:prstGeom prst="rect">
              <a:avLst/>
            </a:prstGeom>
            <a:solidFill>
              <a:srgbClr val="FFFF99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ctr"/>
              <a:r>
                <a:rPr lang="ru-RU" sz="1500" b="1" dirty="0">
                  <a:solidFill>
                    <a:schemeClr val="tx1"/>
                  </a:solidFill>
                </a:rPr>
                <a:t>Размещение на официальных сайтах учреждений </a:t>
              </a:r>
            </a:p>
          </p:txBody>
        </p:sp>
        <p:sp>
          <p:nvSpPr>
            <p:cNvPr id="38" name="Прямоугольник 37"/>
            <p:cNvSpPr/>
            <p:nvPr/>
          </p:nvSpPr>
          <p:spPr>
            <a:xfrm>
              <a:off x="6716048" y="1442998"/>
              <a:ext cx="2286000" cy="1015663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marL="285750" indent="-285750" algn="just">
                <a:buFont typeface="Arial" panose="020B0604020202020204" pitchFamily="34" charset="0"/>
                <a:buChar char="•"/>
              </a:pPr>
              <a:r>
                <a:rPr lang="ru-RU" sz="1500" dirty="0"/>
                <a:t>Информирование</a:t>
              </a:r>
            </a:p>
            <a:p>
              <a:pPr marL="285750" indent="-285750" algn="just">
                <a:buFont typeface="Arial" panose="020B0604020202020204" pitchFamily="34" charset="0"/>
                <a:buChar char="•"/>
              </a:pPr>
              <a:r>
                <a:rPr lang="ru-RU" sz="1500" dirty="0"/>
                <a:t>Режим и график работы</a:t>
              </a:r>
            </a:p>
            <a:p>
              <a:pPr marL="285750" indent="-285750" algn="just">
                <a:buFont typeface="Arial" panose="020B0604020202020204" pitchFamily="34" charset="0"/>
                <a:buChar char="•"/>
              </a:pPr>
              <a:r>
                <a:rPr lang="ru-RU" sz="1500" dirty="0"/>
                <a:t>План работы</a:t>
              </a:r>
            </a:p>
          </p:txBody>
        </p:sp>
        <p:sp>
          <p:nvSpPr>
            <p:cNvPr id="39" name="Прямоугольник 38"/>
            <p:cNvSpPr/>
            <p:nvPr/>
          </p:nvSpPr>
          <p:spPr>
            <a:xfrm>
              <a:off x="5854950" y="2438947"/>
              <a:ext cx="1998176" cy="323165"/>
            </a:xfrm>
            <a:prstGeom prst="rect">
              <a:avLst/>
            </a:prstGeom>
            <a:solidFill>
              <a:srgbClr val="FFFF99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r>
                <a:rPr lang="ru-RU" sz="1500" b="1" dirty="0">
                  <a:solidFill>
                    <a:schemeClr val="tx1"/>
                  </a:solidFill>
                </a:rPr>
                <a:t>Обращение родителя</a:t>
              </a:r>
            </a:p>
          </p:txBody>
        </p:sp>
        <p:sp>
          <p:nvSpPr>
            <p:cNvPr id="40" name="Прямоугольник 39"/>
            <p:cNvSpPr/>
            <p:nvPr/>
          </p:nvSpPr>
          <p:spPr>
            <a:xfrm>
              <a:off x="6164848" y="2740601"/>
              <a:ext cx="1045414" cy="3231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ru-RU" sz="1500" dirty="0"/>
                <a:t>Заявление</a:t>
              </a:r>
            </a:p>
          </p:txBody>
        </p:sp>
        <p:sp>
          <p:nvSpPr>
            <p:cNvPr id="41" name="Прямоугольник 40"/>
            <p:cNvSpPr/>
            <p:nvPr/>
          </p:nvSpPr>
          <p:spPr>
            <a:xfrm>
              <a:off x="5185029" y="3069964"/>
              <a:ext cx="1798056" cy="553998"/>
            </a:xfrm>
            <a:prstGeom prst="rect">
              <a:avLst/>
            </a:prstGeom>
            <a:solidFill>
              <a:srgbClr val="FFFF99"/>
            </a:solidFill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lvl="0" algn="ctr"/>
              <a:r>
                <a:rPr lang="ru-RU" sz="1500" b="1" dirty="0" smtClean="0">
                  <a:solidFill>
                    <a:schemeClr val="tx1"/>
                  </a:solidFill>
                </a:rPr>
                <a:t>Оформление</a:t>
              </a:r>
            </a:p>
            <a:p>
              <a:pPr lvl="0" algn="ctr"/>
              <a:r>
                <a:rPr lang="ru-RU" sz="1500" b="1" dirty="0" smtClean="0">
                  <a:solidFill>
                    <a:schemeClr val="tx1"/>
                  </a:solidFill>
                </a:rPr>
                <a:t> </a:t>
              </a:r>
              <a:r>
                <a:rPr lang="ru-RU" sz="1500" b="1" dirty="0">
                  <a:solidFill>
                    <a:schemeClr val="tx1"/>
                  </a:solidFill>
                </a:rPr>
                <a:t>взаимоотношений</a:t>
              </a:r>
            </a:p>
          </p:txBody>
        </p:sp>
        <p:sp>
          <p:nvSpPr>
            <p:cNvPr id="43" name="Прямоугольник 42"/>
            <p:cNvSpPr/>
            <p:nvPr/>
          </p:nvSpPr>
          <p:spPr>
            <a:xfrm>
              <a:off x="4920122" y="3611949"/>
              <a:ext cx="2304034" cy="12464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ru-RU" sz="1500" dirty="0"/>
                <a:t>Оформление взаимоотношений, составление индивидуального </a:t>
              </a:r>
              <a:r>
                <a:rPr lang="ru-RU" sz="1500" dirty="0" smtClean="0"/>
                <a:t>плана-графика</a:t>
              </a:r>
              <a:endParaRPr lang="ru-RU" sz="1500" dirty="0"/>
            </a:p>
          </p:txBody>
        </p:sp>
        <p:sp>
          <p:nvSpPr>
            <p:cNvPr id="64" name="Овал 63"/>
            <p:cNvSpPr/>
            <p:nvPr/>
          </p:nvSpPr>
          <p:spPr>
            <a:xfrm rot="16200000">
              <a:off x="8967618" y="960049"/>
              <a:ext cx="171696" cy="181069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5" name="Овал 64"/>
            <p:cNvSpPr/>
            <p:nvPr/>
          </p:nvSpPr>
          <p:spPr>
            <a:xfrm rot="16200000">
              <a:off x="7961061" y="2486273"/>
              <a:ext cx="171696" cy="181069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6" name="Овал 65"/>
            <p:cNvSpPr/>
            <p:nvPr/>
          </p:nvSpPr>
          <p:spPr>
            <a:xfrm rot="16200000">
              <a:off x="7072911" y="3327529"/>
              <a:ext cx="171696" cy="181069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pic>
          <p:nvPicPr>
            <p:cNvPr id="1028" name="Picture 4" descr="C:\Users\Kryukova-TB\Desktop\слайды ДЛЯ ДЕПУТАТОВ\папка_1.pn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53932" y="3230921"/>
              <a:ext cx="1385955" cy="10042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7" name="Номер слайда 2"/>
          <p:cNvSpPr txBox="1">
            <a:spLocks/>
          </p:cNvSpPr>
          <p:nvPr/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19B0651-EE4F-4900-A07F-96A6BFA9D0F0}" type="slidenum">
              <a:rPr lang="ru-RU" smtClean="0"/>
              <a:pPr/>
              <a:t>15</a:t>
            </a:fld>
            <a:endParaRPr lang="ru-RU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579985" y="4159468"/>
            <a:ext cx="2133600" cy="273844"/>
          </a:xfrm>
        </p:spPr>
        <p:txBody>
          <a:bodyPr/>
          <a:lstStyle/>
          <a:p>
            <a:fld id="{B19B0651-EE4F-4900-A07F-96A6BFA9D0F0}" type="slidenum">
              <a:rPr lang="ru-RU" smtClean="0"/>
              <a:t>15</a:t>
            </a:fld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786923" y="2395036"/>
            <a:ext cx="2215672" cy="246221"/>
          </a:xfrm>
          <a:prstGeom prst="rect">
            <a:avLst/>
          </a:prstGeom>
          <a:solidFill>
            <a:srgbClr val="FFFF99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/>
            <a:r>
              <a:rPr lang="ru-RU" sz="1000" dirty="0" smtClean="0">
                <a:solidFill>
                  <a:srgbClr val="002060"/>
                </a:solidFill>
              </a:rPr>
              <a:t>Содействие в социализации детей</a:t>
            </a:r>
            <a:endParaRPr lang="ru-RU" sz="1000" dirty="0">
              <a:solidFill>
                <a:srgbClr val="00206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798525" y="2803636"/>
            <a:ext cx="2215671" cy="246221"/>
          </a:xfrm>
          <a:prstGeom prst="rect">
            <a:avLst/>
          </a:prstGeom>
          <a:solidFill>
            <a:srgbClr val="FFFF99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lvl="0"/>
            <a:r>
              <a:rPr lang="ru-RU" sz="1000" dirty="0">
                <a:solidFill>
                  <a:srgbClr val="002060"/>
                </a:solidFill>
              </a:rPr>
              <a:t>Консультативная помощь родителям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785300" y="3222797"/>
            <a:ext cx="2207858" cy="553998"/>
          </a:xfrm>
          <a:prstGeom prst="rect">
            <a:avLst/>
          </a:prstGeom>
          <a:solidFill>
            <a:srgbClr val="FFFF99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/>
            <a:r>
              <a:rPr lang="ru-RU" sz="1000" dirty="0">
                <a:solidFill>
                  <a:srgbClr val="002060"/>
                </a:solidFill>
              </a:rPr>
              <a:t>Комплексная профилактика отклонений </a:t>
            </a:r>
            <a:endParaRPr lang="ru-RU" sz="1000" dirty="0" smtClean="0">
              <a:solidFill>
                <a:srgbClr val="002060"/>
              </a:solidFill>
            </a:endParaRPr>
          </a:p>
          <a:p>
            <a:pPr lvl="0"/>
            <a:r>
              <a:rPr lang="ru-RU" sz="1000" dirty="0" smtClean="0">
                <a:solidFill>
                  <a:srgbClr val="002060"/>
                </a:solidFill>
              </a:rPr>
              <a:t>в </a:t>
            </a:r>
            <a:r>
              <a:rPr lang="ru-RU" sz="1000" dirty="0">
                <a:solidFill>
                  <a:srgbClr val="002060"/>
                </a:solidFill>
              </a:rPr>
              <a:t>развитии детей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783352" y="3956258"/>
            <a:ext cx="2207857" cy="400110"/>
          </a:xfrm>
          <a:prstGeom prst="rect">
            <a:avLst/>
          </a:prstGeom>
          <a:solidFill>
            <a:srgbClr val="FFFF99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/>
            <a:r>
              <a:rPr lang="ru-RU" sz="1000" dirty="0">
                <a:solidFill>
                  <a:srgbClr val="002060"/>
                </a:solidFill>
              </a:rPr>
              <a:t>Диагностирование проблем </a:t>
            </a:r>
            <a:endParaRPr lang="ru-RU" sz="1000" dirty="0" smtClean="0">
              <a:solidFill>
                <a:srgbClr val="002060"/>
              </a:solidFill>
            </a:endParaRPr>
          </a:p>
          <a:p>
            <a:pPr lvl="0"/>
            <a:r>
              <a:rPr lang="ru-RU" sz="1000" dirty="0" smtClean="0">
                <a:solidFill>
                  <a:srgbClr val="002060"/>
                </a:solidFill>
              </a:rPr>
              <a:t>в </a:t>
            </a:r>
            <a:r>
              <a:rPr lang="ru-RU" sz="1000" dirty="0">
                <a:solidFill>
                  <a:srgbClr val="002060"/>
                </a:solidFill>
              </a:rPr>
              <a:t>развитии детей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760200" y="4539324"/>
            <a:ext cx="2207856" cy="400110"/>
          </a:xfrm>
          <a:prstGeom prst="rect">
            <a:avLst/>
          </a:prstGeom>
          <a:solidFill>
            <a:srgbClr val="FFFF99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/>
            <a:r>
              <a:rPr lang="ru-RU" sz="1000" dirty="0">
                <a:solidFill>
                  <a:srgbClr val="002060"/>
                </a:solidFill>
              </a:rPr>
              <a:t>Разработка индивидуальных </a:t>
            </a:r>
            <a:endParaRPr lang="ru-RU" sz="1000" dirty="0" smtClean="0">
              <a:solidFill>
                <a:srgbClr val="002060"/>
              </a:solidFill>
            </a:endParaRPr>
          </a:p>
          <a:p>
            <a:pPr lvl="0"/>
            <a:r>
              <a:rPr lang="ru-RU" sz="1000" dirty="0" smtClean="0">
                <a:solidFill>
                  <a:srgbClr val="002060"/>
                </a:solidFill>
              </a:rPr>
              <a:t>рекомендаций</a:t>
            </a:r>
            <a:endParaRPr lang="ru-RU" sz="1000" dirty="0">
              <a:solidFill>
                <a:srgbClr val="002060"/>
              </a:solidFill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1419877" y="2087259"/>
            <a:ext cx="380232" cy="55399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0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1</a:t>
            </a:r>
            <a:endParaRPr lang="ru-RU" sz="30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1402581" y="2632273"/>
            <a:ext cx="380232" cy="55399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0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2</a:t>
            </a:r>
            <a:endParaRPr lang="ru-RU" sz="30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1389869" y="3230921"/>
            <a:ext cx="380232" cy="55399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0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3</a:t>
            </a:r>
            <a:endParaRPr lang="ru-RU" sz="30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1405068" y="3879314"/>
            <a:ext cx="380232" cy="55399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0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4</a:t>
            </a:r>
            <a:endParaRPr lang="ru-RU" sz="30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1402581" y="4431204"/>
            <a:ext cx="380232" cy="55399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0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5</a:t>
            </a:r>
            <a:endParaRPr lang="ru-RU" sz="30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02005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775"/>
    </mc:Choice>
    <mc:Fallback xmlns="">
      <p:transition spd="slow" advTm="2077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46" grpId="0" animBg="1"/>
      <p:bldP spid="5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1512169" y="-5181"/>
            <a:ext cx="7631832" cy="322151"/>
          </a:xfrm>
          <a:prstGeom prst="roundRect">
            <a:avLst/>
          </a:prstGeom>
          <a:solidFill>
            <a:srgbClr val="FFFF99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700" b="1" dirty="0" smtClean="0">
                <a:solidFill>
                  <a:schemeClr val="tx1"/>
                </a:solidFill>
              </a:rPr>
              <a:t>ДОШКОЛЬНОЕ ОБРАЗОВАНИЕ: натуральные и финансовые показатели</a:t>
            </a:r>
            <a:endParaRPr lang="ru-RU" sz="1700" b="1" dirty="0">
              <a:solidFill>
                <a:schemeClr val="tx1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16</a:t>
            </a:fld>
            <a:endParaRPr lang="ru-RU" dirty="0"/>
          </a:p>
        </p:txBody>
      </p:sp>
      <p:grpSp>
        <p:nvGrpSpPr>
          <p:cNvPr id="23" name="Группа 22"/>
          <p:cNvGrpSpPr/>
          <p:nvPr/>
        </p:nvGrpSpPr>
        <p:grpSpPr>
          <a:xfrm>
            <a:off x="58077" y="4515966"/>
            <a:ext cx="595453" cy="627534"/>
            <a:chOff x="58077" y="4515966"/>
            <a:chExt cx="595453" cy="627534"/>
          </a:xfrm>
        </p:grpSpPr>
        <p:pic>
          <p:nvPicPr>
            <p:cNvPr id="24" name="Picture 2" descr="C:\Users\Kryukova-TB\Desktop\слайды ДЛЯ ДЕПУТАТОВ\кнопка.png"/>
            <p:cNvPicPr>
              <a:picLocks noChangeAspect="1" noChangeArrowheads="1"/>
            </p:cNvPicPr>
            <p:nvPr/>
          </p:nvPicPr>
          <p:blipFill rotWithShape="1"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30" t="9132" r="7190" b="10636"/>
            <a:stretch/>
          </p:blipFill>
          <p:spPr bwMode="auto">
            <a:xfrm>
              <a:off x="58077" y="4515966"/>
              <a:ext cx="595453" cy="6275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5" name="TextBox 24"/>
            <p:cNvSpPr txBox="1"/>
            <p:nvPr/>
          </p:nvSpPr>
          <p:spPr>
            <a:xfrm>
              <a:off x="205762" y="4547155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>
                  <a:latin typeface="Times New Roman"/>
                  <a:cs typeface="Times New Roman"/>
                  <a:hlinkClick r:id="rId3" action="ppaction://hlinksldjump"/>
                </a:rPr>
                <a:t>↑</a:t>
              </a:r>
              <a:endParaRPr lang="ru-RU" dirty="0"/>
            </a:p>
          </p:txBody>
        </p:sp>
      </p:grpSp>
      <p:grpSp>
        <p:nvGrpSpPr>
          <p:cNvPr id="2" name="Группа 1"/>
          <p:cNvGrpSpPr/>
          <p:nvPr/>
        </p:nvGrpSpPr>
        <p:grpSpPr>
          <a:xfrm>
            <a:off x="1187624" y="2183674"/>
            <a:ext cx="6434841" cy="1108156"/>
            <a:chOff x="1259632" y="3845378"/>
            <a:chExt cx="6434841" cy="1108156"/>
          </a:xfrm>
        </p:grpSpPr>
        <p:sp>
          <p:nvSpPr>
            <p:cNvPr id="35" name="Скругленный прямоугольник 34"/>
            <p:cNvSpPr/>
            <p:nvPr/>
          </p:nvSpPr>
          <p:spPr>
            <a:xfrm>
              <a:off x="1259632" y="3867894"/>
              <a:ext cx="1034241" cy="961839"/>
            </a:xfrm>
            <a:prstGeom prst="roundRect">
              <a:avLst/>
            </a:prstGeom>
            <a:solidFill>
              <a:srgbClr val="FFFF99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700" b="1" dirty="0">
                  <a:solidFill>
                    <a:schemeClr val="tx1"/>
                  </a:solidFill>
                </a:rPr>
                <a:t>Реализация общеобразовательных программ дошкольного образования</a:t>
              </a:r>
            </a:p>
          </p:txBody>
        </p:sp>
        <p:sp>
          <p:nvSpPr>
            <p:cNvPr id="36" name="Скругленный прямоугольник 35"/>
            <p:cNvSpPr/>
            <p:nvPr/>
          </p:nvSpPr>
          <p:spPr>
            <a:xfrm>
              <a:off x="2339752" y="3873413"/>
              <a:ext cx="1034241" cy="961839"/>
            </a:xfrm>
            <a:prstGeom prst="roundRect">
              <a:avLst/>
            </a:prstGeom>
            <a:solidFill>
              <a:srgbClr val="FFFF99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700" b="1" dirty="0">
                  <a:solidFill>
                    <a:schemeClr val="tx1"/>
                  </a:solidFill>
                </a:rPr>
                <a:t>Присмотр и уход</a:t>
              </a:r>
            </a:p>
          </p:txBody>
        </p:sp>
        <p:sp>
          <p:nvSpPr>
            <p:cNvPr id="37" name="Скругленный прямоугольник 36"/>
            <p:cNvSpPr/>
            <p:nvPr/>
          </p:nvSpPr>
          <p:spPr>
            <a:xfrm>
              <a:off x="3419872" y="3858955"/>
              <a:ext cx="1034241" cy="1080121"/>
            </a:xfrm>
            <a:prstGeom prst="roundRect">
              <a:avLst/>
            </a:prstGeom>
            <a:solidFill>
              <a:srgbClr val="FFFF99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700" b="1" dirty="0">
                  <a:solidFill>
                    <a:schemeClr val="tx1"/>
                  </a:solidFill>
                </a:rPr>
                <a:t>Реализация общеобразовательных программ начального общего образования</a:t>
              </a:r>
            </a:p>
          </p:txBody>
        </p:sp>
        <p:sp>
          <p:nvSpPr>
            <p:cNvPr id="38" name="Скругленный прямоугольник 37"/>
            <p:cNvSpPr/>
            <p:nvPr/>
          </p:nvSpPr>
          <p:spPr>
            <a:xfrm>
              <a:off x="4530027" y="3845378"/>
              <a:ext cx="1034241" cy="1080121"/>
            </a:xfrm>
            <a:prstGeom prst="roundRect">
              <a:avLst/>
            </a:prstGeom>
            <a:solidFill>
              <a:srgbClr val="FFFF99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700" b="1" dirty="0">
                  <a:solidFill>
                    <a:schemeClr val="tx1"/>
                  </a:solidFill>
                </a:rPr>
                <a:t>Психолого-медико-педагогическое обследование детей </a:t>
              </a:r>
            </a:p>
          </p:txBody>
        </p:sp>
        <p:sp>
          <p:nvSpPr>
            <p:cNvPr id="39" name="Скругленный прямоугольник 38"/>
            <p:cNvSpPr/>
            <p:nvPr/>
          </p:nvSpPr>
          <p:spPr>
            <a:xfrm>
              <a:off x="5580111" y="3858955"/>
              <a:ext cx="1034241" cy="1080121"/>
            </a:xfrm>
            <a:prstGeom prst="roundRect">
              <a:avLst/>
            </a:prstGeom>
            <a:solidFill>
              <a:srgbClr val="FFFF99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700" b="1" dirty="0">
                  <a:solidFill>
                    <a:schemeClr val="tx1"/>
                  </a:solidFill>
                </a:rPr>
                <a:t>Психолого-педагогическое консультирование обучающихся, их родителей </a:t>
              </a:r>
              <a:r>
                <a:rPr lang="ru-RU" sz="700" b="1" dirty="0" smtClean="0">
                  <a:solidFill>
                    <a:schemeClr val="tx1"/>
                  </a:solidFill>
                </a:rPr>
                <a:t>(законных представителей) и </a:t>
              </a:r>
              <a:r>
                <a:rPr lang="ru-RU" sz="700" b="1" dirty="0">
                  <a:solidFill>
                    <a:schemeClr val="tx1"/>
                  </a:solidFill>
                </a:rPr>
                <a:t>педагогических работников</a:t>
              </a:r>
            </a:p>
          </p:txBody>
        </p:sp>
        <p:sp>
          <p:nvSpPr>
            <p:cNvPr id="40" name="Скругленный прямоугольник 39"/>
            <p:cNvSpPr/>
            <p:nvPr/>
          </p:nvSpPr>
          <p:spPr>
            <a:xfrm>
              <a:off x="6660232" y="3873413"/>
              <a:ext cx="1034241" cy="1080121"/>
            </a:xfrm>
            <a:prstGeom prst="roundRect">
              <a:avLst/>
            </a:prstGeom>
            <a:solidFill>
              <a:srgbClr val="FFFF99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700" b="1" dirty="0">
                  <a:solidFill>
                    <a:schemeClr val="tx1"/>
                  </a:solidFill>
                </a:rPr>
                <a:t>Коррекционно-развивающая, компенсирующая и логопедическая помощь обучающимся</a:t>
              </a:r>
            </a:p>
          </p:txBody>
        </p:sp>
      </p:grpSp>
      <p:sp>
        <p:nvSpPr>
          <p:cNvPr id="48" name="Прямоугольная выноска 47"/>
          <p:cNvSpPr/>
          <p:nvPr/>
        </p:nvSpPr>
        <p:spPr>
          <a:xfrm>
            <a:off x="8100392" y="3479253"/>
            <a:ext cx="914400" cy="777282"/>
          </a:xfrm>
          <a:prstGeom prst="wedgeRectCallout">
            <a:avLst>
              <a:gd name="adj1" fmla="val -99155"/>
              <a:gd name="adj2" fmla="val -8264"/>
            </a:avLst>
          </a:prstGeom>
          <a:pattFill prst="dkDnDiag">
            <a:fgClr>
              <a:schemeClr val="tx1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 dirty="0">
              <a:solidFill>
                <a:schemeClr val="tx1"/>
              </a:solidFill>
            </a:endParaRPr>
          </a:p>
        </p:txBody>
      </p:sp>
      <p:grpSp>
        <p:nvGrpSpPr>
          <p:cNvPr id="50" name="Группа 49"/>
          <p:cNvGrpSpPr/>
          <p:nvPr/>
        </p:nvGrpSpPr>
        <p:grpSpPr>
          <a:xfrm>
            <a:off x="0" y="-38980"/>
            <a:ext cx="9144000" cy="400110"/>
            <a:chOff x="0" y="-38980"/>
            <a:chExt cx="9144000" cy="400110"/>
          </a:xfrm>
        </p:grpSpPr>
        <p:cxnSp>
          <p:nvCxnSpPr>
            <p:cNvPr id="51" name="Прямая соединительная линия 50"/>
            <p:cNvCxnSpPr/>
            <p:nvPr/>
          </p:nvCxnSpPr>
          <p:spPr>
            <a:xfrm>
              <a:off x="1509898" y="-5180"/>
              <a:ext cx="0" cy="322151"/>
            </a:xfrm>
            <a:prstGeom prst="line">
              <a:avLst/>
            </a:prstGeom>
            <a:ln w="25400">
              <a:solidFill>
                <a:schemeClr val="bg1">
                  <a:lumMod val="65000"/>
                  <a:alpha val="5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Прямая соединительная линия 51"/>
            <p:cNvCxnSpPr/>
            <p:nvPr/>
          </p:nvCxnSpPr>
          <p:spPr>
            <a:xfrm flipH="1">
              <a:off x="0" y="322151"/>
              <a:ext cx="9144000" cy="0"/>
            </a:xfrm>
            <a:prstGeom prst="line">
              <a:avLst/>
            </a:prstGeom>
            <a:ln w="25400">
              <a:solidFill>
                <a:schemeClr val="bg1">
                  <a:lumMod val="65000"/>
                  <a:alpha val="5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Прямоугольник 52"/>
            <p:cNvSpPr/>
            <p:nvPr/>
          </p:nvSpPr>
          <p:spPr>
            <a:xfrm>
              <a:off x="0" y="-38980"/>
              <a:ext cx="1512168" cy="40011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ru-RU" sz="1000" b="1" cap="none" spc="0" dirty="0" smtClean="0">
                  <a:ln w="18415" cmpd="sng">
                    <a:noFill/>
                    <a:prstDash val="solid"/>
                  </a:ln>
                  <a:solidFill>
                    <a:srgbClr val="339966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  <a:reflection blurRad="6350" stA="55000" endA="300" endPos="45500" dir="5400000" sy="-100000" algn="bl" rotWithShape="0"/>
                  </a:effectLst>
                </a:rPr>
                <a:t>Департамент финансов</a:t>
              </a:r>
            </a:p>
            <a:p>
              <a:pPr algn="ctr"/>
              <a:r>
                <a:rPr lang="ru-RU" sz="1000" b="1" dirty="0" smtClean="0">
                  <a:ln w="18415" cmpd="sng">
                    <a:noFill/>
                    <a:prstDash val="solid"/>
                  </a:ln>
                  <a:solidFill>
                    <a:srgbClr val="339966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  <a:reflection blurRad="6350" stA="55000" endA="300" endPos="45500" dir="5400000" sy="-100000" algn="bl" rotWithShape="0"/>
                  </a:effectLst>
                </a:rPr>
                <a:t>АМО ГО «Сыктывкар»</a:t>
              </a:r>
              <a:endParaRPr lang="ru-RU" sz="1000" b="1" cap="none" spc="0" dirty="0">
                <a:ln w="18415" cmpd="sng">
                  <a:noFill/>
                  <a:prstDash val="solid"/>
                </a:ln>
                <a:solidFill>
                  <a:srgbClr val="339966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  <a:reflection blurRad="6350" stA="55000" endA="300" endPos="45500" dir="5400000" sy="-100000" algn="bl" rotWithShape="0"/>
                </a:effectLst>
              </a:endParaRPr>
            </a:p>
          </p:txBody>
        </p:sp>
      </p:grpSp>
      <p:pic>
        <p:nvPicPr>
          <p:cNvPr id="30" name="Picture 2" descr="C:\Users\Kryukova-TB\Desktop\слайды ДЛЯ ДЕПУТАТОВ\юла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8586" y="0"/>
            <a:ext cx="435415" cy="479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Прямоугольная выноска 32"/>
          <p:cNvSpPr/>
          <p:nvPr/>
        </p:nvSpPr>
        <p:spPr>
          <a:xfrm>
            <a:off x="8011893" y="1203598"/>
            <a:ext cx="914400" cy="777282"/>
          </a:xfrm>
          <a:prstGeom prst="wedgeRectCallout">
            <a:avLst>
              <a:gd name="adj1" fmla="val -99155"/>
              <a:gd name="adj2" fmla="val -8264"/>
            </a:avLst>
          </a:prstGeom>
          <a:pattFill prst="dkDnDiag">
            <a:fgClr>
              <a:schemeClr val="tx1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32" name="Прямоугольная выноска 31"/>
          <p:cNvSpPr/>
          <p:nvPr/>
        </p:nvSpPr>
        <p:spPr>
          <a:xfrm>
            <a:off x="8001691" y="987574"/>
            <a:ext cx="924602" cy="777282"/>
          </a:xfrm>
          <a:prstGeom prst="wedgeRectCallout">
            <a:avLst>
              <a:gd name="adj1" fmla="val -99155"/>
              <a:gd name="adj2" fmla="val -8264"/>
            </a:avLst>
          </a:prstGeom>
          <a:solidFill>
            <a:srgbClr val="FFFF99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/>
                </a:solidFill>
              </a:rPr>
              <a:t>Количество</a:t>
            </a:r>
            <a:r>
              <a:rPr lang="ru-RU" sz="1000" dirty="0"/>
              <a:t> </a:t>
            </a:r>
            <a:r>
              <a:rPr lang="ru-RU" sz="1000" dirty="0">
                <a:solidFill>
                  <a:schemeClr val="tx1"/>
                </a:solidFill>
              </a:rPr>
              <a:t>детей дошкольного возраста </a:t>
            </a:r>
          </a:p>
          <a:p>
            <a:pPr algn="ctr"/>
            <a:r>
              <a:rPr lang="ru-RU" sz="1000" dirty="0">
                <a:solidFill>
                  <a:schemeClr val="tx1"/>
                </a:solidFill>
              </a:rPr>
              <a:t>(на год), </a:t>
            </a:r>
            <a:r>
              <a:rPr lang="ru-RU" sz="1000" dirty="0" smtClean="0">
                <a:solidFill>
                  <a:schemeClr val="tx1"/>
                </a:solidFill>
              </a:rPr>
              <a:t>чел.</a:t>
            </a:r>
            <a:endParaRPr lang="ru-RU" sz="1000" dirty="0">
              <a:solidFill>
                <a:schemeClr val="tx1"/>
              </a:solidFill>
            </a:endParaRPr>
          </a:p>
        </p:txBody>
      </p:sp>
      <p:graphicFrame>
        <p:nvGraphicFramePr>
          <p:cNvPr id="34" name="Диаграмма 3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42493677"/>
              </p:ext>
            </p:extLst>
          </p:nvPr>
        </p:nvGraphicFramePr>
        <p:xfrm>
          <a:off x="84818" y="3210083"/>
          <a:ext cx="8663646" cy="10153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49" name="Прямоугольная выноска 48"/>
          <p:cNvSpPr/>
          <p:nvPr/>
        </p:nvSpPr>
        <p:spPr>
          <a:xfrm>
            <a:off x="8100392" y="3291830"/>
            <a:ext cx="914400" cy="777282"/>
          </a:xfrm>
          <a:prstGeom prst="wedgeRectCallout">
            <a:avLst>
              <a:gd name="adj1" fmla="val -99155"/>
              <a:gd name="adj2" fmla="val -8264"/>
            </a:avLst>
          </a:prstGeom>
          <a:solidFill>
            <a:srgbClr val="FFFF99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Финансовое обеспечение (на год), </a:t>
            </a:r>
          </a:p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млн. руб.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05762" y="2356925"/>
            <a:ext cx="837846" cy="216024"/>
          </a:xfrm>
          <a:prstGeom prst="roundRect">
            <a:avLst/>
          </a:prstGeom>
          <a:solidFill>
            <a:srgbClr val="FFFF99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2016 год</a:t>
            </a:r>
            <a:endParaRPr lang="ru-RU" sz="1100" dirty="0">
              <a:solidFill>
                <a:schemeClr val="tx1"/>
              </a:solidFill>
            </a:endParaRPr>
          </a:p>
        </p:txBody>
      </p:sp>
      <p:sp>
        <p:nvSpPr>
          <p:cNvPr id="54" name="Скругленный прямоугольник 53"/>
          <p:cNvSpPr/>
          <p:nvPr/>
        </p:nvSpPr>
        <p:spPr>
          <a:xfrm>
            <a:off x="205762" y="2642855"/>
            <a:ext cx="837846" cy="216024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dirty="0" smtClean="0"/>
              <a:t>2017 год</a:t>
            </a:r>
            <a:endParaRPr lang="ru-RU" sz="1100" dirty="0"/>
          </a:p>
        </p:txBody>
      </p:sp>
      <p:graphicFrame>
        <p:nvGraphicFramePr>
          <p:cNvPr id="55" name="Диаграмма 5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9219284"/>
              </p:ext>
            </p:extLst>
          </p:nvPr>
        </p:nvGraphicFramePr>
        <p:xfrm>
          <a:off x="58077" y="792510"/>
          <a:ext cx="8868216" cy="11674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3190750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96"/>
    </mc:Choice>
    <mc:Fallback xmlns="">
      <p:transition spd="slow" advTm="11096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1512168" y="0"/>
            <a:ext cx="7631831" cy="322151"/>
          </a:xfrm>
          <a:prstGeom prst="roundRect">
            <a:avLst/>
          </a:prstGeom>
          <a:solidFill>
            <a:srgbClr val="FFFF99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 smtClean="0">
                <a:solidFill>
                  <a:schemeClr val="tx1"/>
                </a:solidFill>
              </a:rPr>
              <a:t>ОЦЕНКА КАЧЕСТВА ПРЕДОСТАВЛЯЕМЫХ УСЛУГ, РАБОТ ЗА 2016 г.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876256" y="4829733"/>
            <a:ext cx="2133600" cy="273844"/>
          </a:xfrm>
        </p:spPr>
        <p:txBody>
          <a:bodyPr/>
          <a:lstStyle/>
          <a:p>
            <a:fld id="{B19B0651-EE4F-4900-A07F-96A6BFA9D0F0}" type="slidenum">
              <a:rPr lang="ru-RU" smtClean="0"/>
              <a:t>17</a:t>
            </a:fld>
            <a:endParaRPr lang="ru-RU" dirty="0"/>
          </a:p>
        </p:txBody>
      </p:sp>
      <p:grpSp>
        <p:nvGrpSpPr>
          <p:cNvPr id="86" name="Группа 85"/>
          <p:cNvGrpSpPr/>
          <p:nvPr/>
        </p:nvGrpSpPr>
        <p:grpSpPr>
          <a:xfrm>
            <a:off x="0" y="-38980"/>
            <a:ext cx="9144000" cy="400110"/>
            <a:chOff x="0" y="-38980"/>
            <a:chExt cx="9144000" cy="400110"/>
          </a:xfrm>
        </p:grpSpPr>
        <p:cxnSp>
          <p:nvCxnSpPr>
            <p:cNvPr id="87" name="Прямая соединительная линия 86"/>
            <p:cNvCxnSpPr/>
            <p:nvPr/>
          </p:nvCxnSpPr>
          <p:spPr>
            <a:xfrm>
              <a:off x="1509898" y="-5180"/>
              <a:ext cx="0" cy="322151"/>
            </a:xfrm>
            <a:prstGeom prst="line">
              <a:avLst/>
            </a:prstGeom>
            <a:ln w="25400">
              <a:solidFill>
                <a:schemeClr val="bg1">
                  <a:lumMod val="65000"/>
                  <a:alpha val="5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Прямая соединительная линия 87"/>
            <p:cNvCxnSpPr/>
            <p:nvPr/>
          </p:nvCxnSpPr>
          <p:spPr>
            <a:xfrm flipH="1">
              <a:off x="0" y="322151"/>
              <a:ext cx="9144000" cy="0"/>
            </a:xfrm>
            <a:prstGeom prst="line">
              <a:avLst/>
            </a:prstGeom>
            <a:ln w="25400">
              <a:solidFill>
                <a:schemeClr val="bg1">
                  <a:lumMod val="65000"/>
                  <a:alpha val="5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Прямоугольник 88"/>
            <p:cNvSpPr/>
            <p:nvPr/>
          </p:nvSpPr>
          <p:spPr>
            <a:xfrm>
              <a:off x="0" y="-38980"/>
              <a:ext cx="1512168" cy="40011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ru-RU" sz="1000" b="1" cap="none" spc="0" dirty="0" smtClean="0">
                  <a:ln w="18415" cmpd="sng">
                    <a:noFill/>
                    <a:prstDash val="solid"/>
                  </a:ln>
                  <a:solidFill>
                    <a:srgbClr val="339966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  <a:reflection blurRad="6350" stA="55000" endA="300" endPos="45500" dir="5400000" sy="-100000" algn="bl" rotWithShape="0"/>
                  </a:effectLst>
                </a:rPr>
                <a:t>Департамент финансов</a:t>
              </a:r>
            </a:p>
            <a:p>
              <a:pPr algn="ctr"/>
              <a:r>
                <a:rPr lang="ru-RU" sz="1000" b="1" dirty="0" smtClean="0">
                  <a:ln w="18415" cmpd="sng">
                    <a:noFill/>
                    <a:prstDash val="solid"/>
                  </a:ln>
                  <a:solidFill>
                    <a:srgbClr val="339966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  <a:reflection blurRad="6350" stA="55000" endA="300" endPos="45500" dir="5400000" sy="-100000" algn="bl" rotWithShape="0"/>
                  </a:effectLst>
                </a:rPr>
                <a:t>АМО ГО «Сыктывкар»</a:t>
              </a:r>
              <a:endParaRPr lang="ru-RU" sz="1000" b="1" cap="none" spc="0" dirty="0">
                <a:ln w="18415" cmpd="sng">
                  <a:noFill/>
                  <a:prstDash val="solid"/>
                </a:ln>
                <a:solidFill>
                  <a:srgbClr val="339966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  <a:reflection blurRad="6350" stA="55000" endA="300" endPos="45500" dir="5400000" sy="-100000" algn="bl" rotWithShape="0"/>
                </a:effectLst>
              </a:endParaRPr>
            </a:p>
          </p:txBody>
        </p:sp>
      </p:grpSp>
      <p:pic>
        <p:nvPicPr>
          <p:cNvPr id="13" name="Picture 2" descr="C:\Users\Kryukova-TB\Desktop\слайды ДЛЯ ДЕПУТАТОВ\юла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8586" y="0"/>
            <a:ext cx="435415" cy="479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1" name="Группа 70"/>
          <p:cNvGrpSpPr/>
          <p:nvPr/>
        </p:nvGrpSpPr>
        <p:grpSpPr>
          <a:xfrm>
            <a:off x="58077" y="4515966"/>
            <a:ext cx="595453" cy="627534"/>
            <a:chOff x="58077" y="4515966"/>
            <a:chExt cx="595453" cy="627534"/>
          </a:xfrm>
        </p:grpSpPr>
        <p:pic>
          <p:nvPicPr>
            <p:cNvPr id="76" name="Picture 2" descr="C:\Users\Kryukova-TB\Desktop\слайды ДЛЯ ДЕПУТАТОВ\кнопка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30" t="9132" r="7190" b="10636"/>
            <a:stretch/>
          </p:blipFill>
          <p:spPr bwMode="auto">
            <a:xfrm>
              <a:off x="58077" y="4515966"/>
              <a:ext cx="595453" cy="6275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7" name="TextBox 76"/>
            <p:cNvSpPr txBox="1"/>
            <p:nvPr/>
          </p:nvSpPr>
          <p:spPr>
            <a:xfrm>
              <a:off x="205762" y="4547155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>
                  <a:latin typeface="Times New Roman"/>
                  <a:cs typeface="Times New Roman"/>
                  <a:hlinkClick r:id="rId4" action="ppaction://hlinksldjump"/>
                </a:rPr>
                <a:t>↑</a:t>
              </a:r>
              <a:endParaRPr lang="ru-RU" dirty="0"/>
            </a:p>
          </p:txBody>
        </p:sp>
      </p:grpSp>
      <p:graphicFrame>
        <p:nvGraphicFramePr>
          <p:cNvPr id="16" name="Диаграмма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00519685"/>
              </p:ext>
            </p:extLst>
          </p:nvPr>
        </p:nvGraphicFramePr>
        <p:xfrm>
          <a:off x="205762" y="361950"/>
          <a:ext cx="8830734" cy="4419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30196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631"/>
    </mc:Choice>
    <mc:Fallback xmlns="">
      <p:transition spd="slow" advTm="10631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48898057"/>
              </p:ext>
            </p:extLst>
          </p:nvPr>
        </p:nvGraphicFramePr>
        <p:xfrm>
          <a:off x="467544" y="1131590"/>
          <a:ext cx="6624736" cy="37207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Скругленный прямоугольник 8"/>
          <p:cNvSpPr/>
          <p:nvPr/>
        </p:nvSpPr>
        <p:spPr>
          <a:xfrm>
            <a:off x="756872" y="773308"/>
            <a:ext cx="3626474" cy="480438"/>
          </a:xfrm>
          <a:prstGeom prst="roundRect">
            <a:avLst/>
          </a:prstGeom>
          <a:solidFill>
            <a:srgbClr val="FF9933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ОБРАЗОВАНИЕ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4345233" y="618242"/>
            <a:ext cx="182160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34</a:t>
            </a:r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%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pSp>
        <p:nvGrpSpPr>
          <p:cNvPr id="23" name="Группа 22"/>
          <p:cNvGrpSpPr/>
          <p:nvPr/>
        </p:nvGrpSpPr>
        <p:grpSpPr>
          <a:xfrm>
            <a:off x="1047165" y="802908"/>
            <a:ext cx="7989331" cy="3857074"/>
            <a:chOff x="1047165" y="802908"/>
            <a:chExt cx="7989331" cy="3857074"/>
          </a:xfrm>
        </p:grpSpPr>
        <p:cxnSp>
          <p:nvCxnSpPr>
            <p:cNvPr id="10" name="Прямая соединительная линия 9"/>
            <p:cNvCxnSpPr/>
            <p:nvPr/>
          </p:nvCxnSpPr>
          <p:spPr>
            <a:xfrm>
              <a:off x="1047165" y="1277526"/>
              <a:ext cx="432048" cy="1438240"/>
            </a:xfrm>
            <a:prstGeom prst="line">
              <a:avLst/>
            </a:prstGeom>
            <a:ln w="28575">
              <a:solidFill>
                <a:srgbClr val="C0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 flipH="1">
              <a:off x="1763689" y="1491630"/>
              <a:ext cx="7272807" cy="0"/>
            </a:xfrm>
            <a:prstGeom prst="line">
              <a:avLst/>
            </a:prstGeom>
            <a:ln w="28575">
              <a:solidFill>
                <a:srgbClr val="C0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 flipH="1">
              <a:off x="1479213" y="1491630"/>
              <a:ext cx="284476" cy="1224136"/>
            </a:xfrm>
            <a:prstGeom prst="line">
              <a:avLst/>
            </a:prstGeom>
            <a:ln w="28575">
              <a:solidFill>
                <a:srgbClr val="C0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/>
            <p:cNvSpPr txBox="1"/>
            <p:nvPr/>
          </p:nvSpPr>
          <p:spPr>
            <a:xfrm>
              <a:off x="5868144" y="802908"/>
              <a:ext cx="2983124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1500" dirty="0" smtClean="0">
                  <a:solidFill>
                    <a:srgbClr val="C00000"/>
                  </a:solidFill>
                </a:rPr>
                <a:t>В ОБЩЕМ КОЛИЧЕСТВЕ</a:t>
              </a:r>
            </a:p>
            <a:p>
              <a:pPr algn="ctr"/>
              <a:r>
                <a:rPr lang="ru-RU" sz="1500" dirty="0" smtClean="0">
                  <a:solidFill>
                    <a:srgbClr val="C00000"/>
                  </a:solidFill>
                </a:rPr>
                <a:t> МУНИЦИПАЛЬНЫХ УЧРЕЖДЕНИЙ</a:t>
              </a:r>
              <a:endParaRPr lang="ru-RU" sz="1500" dirty="0">
                <a:solidFill>
                  <a:srgbClr val="C00000"/>
                </a:solidFill>
              </a:endParaRPr>
            </a:p>
          </p:txBody>
        </p:sp>
        <p:pic>
          <p:nvPicPr>
            <p:cNvPr id="21" name="Picture 3" descr="C:\Users\Kryukova-TB\Desktop\слайды ДЛЯ ДЕПУТАТОВ\книга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12160" y="1851670"/>
              <a:ext cx="2944416" cy="28083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Прямоугольник 21"/>
            <p:cNvSpPr/>
            <p:nvPr/>
          </p:nvSpPr>
          <p:spPr>
            <a:xfrm>
              <a:off x="1741450" y="2773402"/>
              <a:ext cx="1173591" cy="112338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5400" kern="3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C000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57</a:t>
              </a:r>
              <a:endParaRPr lang="ru-RU" sz="5400" b="0" kern="30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  <a:p>
              <a:pPr algn="ctr"/>
              <a:r>
                <a:rPr lang="ru-RU" sz="1300" b="0" kern="300" cap="none" spc="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99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УЧРЕЖДЕНИЙ</a:t>
              </a:r>
              <a:endParaRPr lang="ru-RU" sz="1300" b="0" kern="30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99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</p:grpSp>
      <p:sp>
        <p:nvSpPr>
          <p:cNvPr id="30" name="Скругленный прямоугольник 29"/>
          <p:cNvSpPr/>
          <p:nvPr/>
        </p:nvSpPr>
        <p:spPr>
          <a:xfrm>
            <a:off x="1512168" y="0"/>
            <a:ext cx="7631832" cy="322151"/>
          </a:xfrm>
          <a:prstGeom prst="roundRect">
            <a:avLst/>
          </a:prstGeom>
          <a:solidFill>
            <a:srgbClr val="FF9933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chemeClr val="tx1"/>
                </a:solidFill>
              </a:rPr>
              <a:t>ОБРАЗОВАНИЕ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18</a:t>
            </a:fld>
            <a:endParaRPr lang="ru-RU"/>
          </a:p>
        </p:txBody>
      </p:sp>
      <p:grpSp>
        <p:nvGrpSpPr>
          <p:cNvPr id="31" name="Группа 30"/>
          <p:cNvGrpSpPr/>
          <p:nvPr/>
        </p:nvGrpSpPr>
        <p:grpSpPr>
          <a:xfrm>
            <a:off x="58077" y="4515966"/>
            <a:ext cx="595453" cy="627534"/>
            <a:chOff x="58077" y="4515966"/>
            <a:chExt cx="595453" cy="627534"/>
          </a:xfrm>
        </p:grpSpPr>
        <p:pic>
          <p:nvPicPr>
            <p:cNvPr id="32" name="Picture 2" descr="C:\Users\Kryukova-TB\Desktop\слайды ДЛЯ ДЕПУТАТОВ\кнопка.png"/>
            <p:cNvPicPr>
              <a:picLocks noChangeAspect="1" noChangeArrowheads="1"/>
            </p:cNvPicPr>
            <p:nvPr/>
          </p:nvPicPr>
          <p:blipFill rotWithShape="1"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30" t="9132" r="7190" b="10636"/>
            <a:stretch/>
          </p:blipFill>
          <p:spPr bwMode="auto">
            <a:xfrm>
              <a:off x="58077" y="4515966"/>
              <a:ext cx="595453" cy="6275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3" name="TextBox 32"/>
            <p:cNvSpPr txBox="1"/>
            <p:nvPr/>
          </p:nvSpPr>
          <p:spPr>
            <a:xfrm>
              <a:off x="205762" y="4547155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>
                  <a:latin typeface="Times New Roman"/>
                  <a:cs typeface="Times New Roman"/>
                  <a:hlinkClick r:id="rId6" action="ppaction://hlinksldjump"/>
                </a:rPr>
                <a:t>↑</a:t>
              </a:r>
              <a:endParaRPr lang="ru-RU" dirty="0"/>
            </a:p>
          </p:txBody>
        </p:sp>
      </p:grpSp>
      <p:grpSp>
        <p:nvGrpSpPr>
          <p:cNvPr id="42" name="Группа 41"/>
          <p:cNvGrpSpPr/>
          <p:nvPr/>
        </p:nvGrpSpPr>
        <p:grpSpPr>
          <a:xfrm>
            <a:off x="0" y="-38980"/>
            <a:ext cx="9144000" cy="400110"/>
            <a:chOff x="0" y="-38980"/>
            <a:chExt cx="9144000" cy="400110"/>
          </a:xfrm>
        </p:grpSpPr>
        <p:cxnSp>
          <p:nvCxnSpPr>
            <p:cNvPr id="43" name="Прямая соединительная линия 42"/>
            <p:cNvCxnSpPr/>
            <p:nvPr/>
          </p:nvCxnSpPr>
          <p:spPr>
            <a:xfrm>
              <a:off x="1509898" y="-5180"/>
              <a:ext cx="0" cy="322151"/>
            </a:xfrm>
            <a:prstGeom prst="line">
              <a:avLst/>
            </a:prstGeom>
            <a:ln w="25400">
              <a:solidFill>
                <a:schemeClr val="bg1">
                  <a:lumMod val="65000"/>
                  <a:alpha val="5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Прямая соединительная линия 43"/>
            <p:cNvCxnSpPr/>
            <p:nvPr/>
          </p:nvCxnSpPr>
          <p:spPr>
            <a:xfrm flipH="1">
              <a:off x="0" y="322151"/>
              <a:ext cx="9144000" cy="0"/>
            </a:xfrm>
            <a:prstGeom prst="line">
              <a:avLst/>
            </a:prstGeom>
            <a:ln w="25400">
              <a:solidFill>
                <a:schemeClr val="bg1">
                  <a:lumMod val="65000"/>
                  <a:alpha val="5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Прямоугольник 44"/>
            <p:cNvSpPr/>
            <p:nvPr/>
          </p:nvSpPr>
          <p:spPr>
            <a:xfrm>
              <a:off x="0" y="-38980"/>
              <a:ext cx="1512168" cy="40011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ru-RU" sz="1000" b="1" cap="none" spc="0" dirty="0" smtClean="0">
                  <a:ln w="18415" cmpd="sng">
                    <a:noFill/>
                    <a:prstDash val="solid"/>
                  </a:ln>
                  <a:solidFill>
                    <a:srgbClr val="339966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  <a:reflection blurRad="6350" stA="55000" endA="300" endPos="45500" dir="5400000" sy="-100000" algn="bl" rotWithShape="0"/>
                  </a:effectLst>
                </a:rPr>
                <a:t>Департамент финансов</a:t>
              </a:r>
            </a:p>
            <a:p>
              <a:pPr algn="ctr"/>
              <a:r>
                <a:rPr lang="ru-RU" sz="1000" b="1" dirty="0" smtClean="0">
                  <a:ln w="18415" cmpd="sng">
                    <a:noFill/>
                    <a:prstDash val="solid"/>
                  </a:ln>
                  <a:solidFill>
                    <a:srgbClr val="339966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  <a:reflection blurRad="6350" stA="55000" endA="300" endPos="45500" dir="5400000" sy="-100000" algn="bl" rotWithShape="0"/>
                  </a:effectLst>
                </a:rPr>
                <a:t>АМО ГО «Сыктывкар»</a:t>
              </a:r>
              <a:endParaRPr lang="ru-RU" sz="1000" b="1" cap="none" spc="0" dirty="0">
                <a:ln w="18415" cmpd="sng">
                  <a:noFill/>
                  <a:prstDash val="solid"/>
                </a:ln>
                <a:solidFill>
                  <a:srgbClr val="339966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  <a:reflection blurRad="6350" stA="55000" endA="300" endPos="45500" dir="5400000" sy="-100000" algn="bl" rotWithShape="0"/>
                </a:effectLst>
              </a:endParaRPr>
            </a:p>
          </p:txBody>
        </p:sp>
      </p:grpSp>
      <p:pic>
        <p:nvPicPr>
          <p:cNvPr id="3074" name="Picture 2" descr="C:\Users\Kryukova-TB\Desktop\слайды ДЛЯ ДЕПУТАТОВ\free-vector-graduation-cap-and-diploma-vector_001862_1-01.jp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4910" y="-28318"/>
            <a:ext cx="987809" cy="823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36491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185"/>
    </mc:Choice>
    <mc:Fallback xmlns="">
      <p:transition spd="slow" advTm="1118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626756" y="4829733"/>
            <a:ext cx="2133600" cy="273844"/>
          </a:xfrm>
        </p:spPr>
        <p:txBody>
          <a:bodyPr/>
          <a:lstStyle/>
          <a:p>
            <a:fld id="{B19B0651-EE4F-4900-A07F-96A6BFA9D0F0}" type="slidenum">
              <a:rPr lang="ru-RU" smtClean="0"/>
              <a:t>19</a:t>
            </a:fld>
            <a:endParaRPr lang="ru-RU" dirty="0"/>
          </a:p>
        </p:txBody>
      </p:sp>
      <p:grpSp>
        <p:nvGrpSpPr>
          <p:cNvPr id="61" name="Группа 60"/>
          <p:cNvGrpSpPr/>
          <p:nvPr/>
        </p:nvGrpSpPr>
        <p:grpSpPr>
          <a:xfrm>
            <a:off x="58077" y="4515966"/>
            <a:ext cx="595453" cy="627534"/>
            <a:chOff x="58077" y="4515966"/>
            <a:chExt cx="595453" cy="627534"/>
          </a:xfrm>
        </p:grpSpPr>
        <p:pic>
          <p:nvPicPr>
            <p:cNvPr id="62" name="Picture 2" descr="C:\Users\Kryukova-TB\Desktop\слайды ДЛЯ ДЕПУТАТОВ\кнопка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30" t="9132" r="7190" b="10636"/>
            <a:stretch/>
          </p:blipFill>
          <p:spPr bwMode="auto">
            <a:xfrm>
              <a:off x="58077" y="4515966"/>
              <a:ext cx="595453" cy="6275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3" name="TextBox 62"/>
            <p:cNvSpPr txBox="1"/>
            <p:nvPr/>
          </p:nvSpPr>
          <p:spPr>
            <a:xfrm>
              <a:off x="205762" y="4547155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>
                  <a:latin typeface="Times New Roman"/>
                  <a:cs typeface="Times New Roman"/>
                  <a:hlinkClick r:id="rId4" action="ppaction://hlinksldjump"/>
                </a:rPr>
                <a:t>↑</a:t>
              </a:r>
              <a:endParaRPr lang="ru-RU" dirty="0"/>
            </a:p>
          </p:txBody>
        </p:sp>
      </p:grpSp>
      <p:sp>
        <p:nvSpPr>
          <p:cNvPr id="64" name="Скругленный прямоугольник 63"/>
          <p:cNvSpPr/>
          <p:nvPr/>
        </p:nvSpPr>
        <p:spPr>
          <a:xfrm>
            <a:off x="2771800" y="2579400"/>
            <a:ext cx="3816424" cy="1504518"/>
          </a:xfrm>
          <a:prstGeom prst="roundRect">
            <a:avLst/>
          </a:prstGeom>
          <a:solidFill>
            <a:srgbClr val="FF99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14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Управление образования</a:t>
            </a:r>
          </a:p>
          <a:p>
            <a:pPr algn="ctr"/>
            <a:r>
              <a:rPr lang="ru-RU" sz="1400" dirty="0">
                <a:solidFill>
                  <a:schemeClr val="tx1"/>
                </a:solidFill>
              </a:rPr>
              <a:t>является органом управления </a:t>
            </a:r>
            <a:r>
              <a:rPr lang="ru-RU" sz="1400" dirty="0" smtClean="0">
                <a:solidFill>
                  <a:schemeClr val="tx1"/>
                </a:solidFill>
              </a:rPr>
              <a:t>в </a:t>
            </a:r>
            <a:r>
              <a:rPr lang="ru-RU" sz="1400" dirty="0">
                <a:solidFill>
                  <a:schemeClr val="tx1"/>
                </a:solidFill>
              </a:rPr>
              <a:t>сфере </a:t>
            </a:r>
          </a:p>
          <a:p>
            <a:pPr algn="ctr"/>
            <a:r>
              <a:rPr lang="ru-RU" sz="1400" dirty="0">
                <a:solidFill>
                  <a:schemeClr val="tx1"/>
                </a:solidFill>
              </a:rPr>
              <a:t>образования, воспитания и молодежной </a:t>
            </a:r>
            <a:r>
              <a:rPr lang="ru-RU" sz="1400" dirty="0" smtClean="0">
                <a:solidFill>
                  <a:schemeClr val="tx1"/>
                </a:solidFill>
              </a:rPr>
              <a:t>политики г. </a:t>
            </a:r>
            <a:r>
              <a:rPr lang="ru-RU" sz="1400" dirty="0">
                <a:solidFill>
                  <a:schemeClr val="tx1"/>
                </a:solidFill>
              </a:rPr>
              <a:t>Сыктывкара, является учредителем в отношении подведомственных учреждений</a:t>
            </a:r>
          </a:p>
          <a:p>
            <a:pPr algn="ctr"/>
            <a:endParaRPr lang="ru-RU" sz="1400" dirty="0">
              <a:solidFill>
                <a:schemeClr val="tx1"/>
              </a:solidFill>
            </a:endParaRPr>
          </a:p>
          <a:p>
            <a:pPr algn="ctr"/>
            <a:endParaRPr lang="ru-RU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C:\Users\Kryukova-TB\Desktop\слайды ДЛЯ ДЕПУТАТОВ\ОМСУ_4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0050" y="2898998"/>
            <a:ext cx="1184920" cy="1184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8" name="Прямоугольная выноска 67"/>
          <p:cNvSpPr/>
          <p:nvPr/>
        </p:nvSpPr>
        <p:spPr>
          <a:xfrm>
            <a:off x="7380312" y="2499742"/>
            <a:ext cx="1617989" cy="1080120"/>
          </a:xfrm>
          <a:prstGeom prst="wedgeRectCallout">
            <a:avLst>
              <a:gd name="adj1" fmla="val -97235"/>
              <a:gd name="adj2" fmla="val 28532"/>
            </a:avLst>
          </a:prstGeom>
          <a:solidFill>
            <a:schemeClr val="bg1"/>
          </a:solidFill>
          <a:ln>
            <a:solidFill>
              <a:srgbClr val="FF99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Организует присмотр </a:t>
            </a:r>
            <a:r>
              <a:rPr lang="ru-RU" sz="1000" dirty="0">
                <a:solidFill>
                  <a:schemeClr val="tx1"/>
                </a:solidFill>
              </a:rPr>
              <a:t>и </a:t>
            </a:r>
            <a:r>
              <a:rPr lang="ru-RU" sz="1000" dirty="0" smtClean="0">
                <a:solidFill>
                  <a:schemeClr val="tx1"/>
                </a:solidFill>
              </a:rPr>
              <a:t>уход </a:t>
            </a:r>
            <a:r>
              <a:rPr lang="ru-RU" sz="1000" dirty="0">
                <a:solidFill>
                  <a:schemeClr val="tx1"/>
                </a:solidFill>
              </a:rPr>
              <a:t>за детьми, содержание </a:t>
            </a:r>
            <a:r>
              <a:rPr lang="ru-RU" sz="1000" dirty="0" smtClean="0">
                <a:solidFill>
                  <a:schemeClr val="tx1"/>
                </a:solidFill>
              </a:rPr>
              <a:t>детей </a:t>
            </a:r>
            <a:r>
              <a:rPr lang="ru-RU" sz="1000" dirty="0">
                <a:solidFill>
                  <a:schemeClr val="tx1"/>
                </a:solidFill>
              </a:rPr>
              <a:t>в муниципальных образовательных организациях</a:t>
            </a:r>
            <a:r>
              <a:rPr lang="ru-RU" sz="1000" dirty="0" smtClean="0">
                <a:solidFill>
                  <a:schemeClr val="tx1"/>
                </a:solidFill>
              </a:rPr>
              <a:t>, и пр.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213555" y="4008134"/>
            <a:ext cx="433234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/>
              <a:t>(8212) 24-37-52</a:t>
            </a:r>
          </a:p>
          <a:p>
            <a:r>
              <a:rPr lang="ru-RU" sz="1600" dirty="0"/>
              <a:t>ул. Южная, д. </a:t>
            </a:r>
            <a:r>
              <a:rPr lang="ru-RU" sz="1600" dirty="0" smtClean="0"/>
              <a:t>15</a:t>
            </a:r>
            <a:r>
              <a:rPr lang="ru-RU" sz="1600" dirty="0"/>
              <a:t/>
            </a:r>
            <a:br>
              <a:rPr lang="ru-RU" sz="1600" dirty="0"/>
            </a:br>
            <a:r>
              <a:rPr lang="ru-RU" sz="1600" dirty="0" smtClean="0">
                <a:hlinkClick r:id="rId6"/>
              </a:rPr>
              <a:t>uo@syktyvkar.komi.com</a:t>
            </a:r>
            <a:endParaRPr lang="ru-RU" sz="1600" dirty="0" smtClean="0"/>
          </a:p>
          <a:p>
            <a:r>
              <a:rPr lang="en-US" sz="1600" dirty="0"/>
              <a:t>http://</a:t>
            </a:r>
            <a:r>
              <a:rPr lang="ru-RU" sz="1600" dirty="0" err="1"/>
              <a:t>сыктывкар.рф</a:t>
            </a:r>
            <a:r>
              <a:rPr lang="ru-RU" sz="1600" dirty="0"/>
              <a:t>/</a:t>
            </a:r>
            <a:r>
              <a:rPr lang="en-US" sz="1600" dirty="0"/>
              <a:t>administration/</a:t>
            </a:r>
            <a:r>
              <a:rPr lang="en-US" sz="1600" dirty="0" err="1"/>
              <a:t>obrazovanie</a:t>
            </a:r>
            <a:endParaRPr lang="ru-RU" sz="1600" dirty="0"/>
          </a:p>
        </p:txBody>
      </p:sp>
      <p:grpSp>
        <p:nvGrpSpPr>
          <p:cNvPr id="15" name="Группа 14"/>
          <p:cNvGrpSpPr/>
          <p:nvPr/>
        </p:nvGrpSpPr>
        <p:grpSpPr>
          <a:xfrm>
            <a:off x="827584" y="4154951"/>
            <a:ext cx="385971" cy="832569"/>
            <a:chOff x="2751950" y="4083918"/>
            <a:chExt cx="385971" cy="832569"/>
          </a:xfrm>
        </p:grpSpPr>
        <p:pic>
          <p:nvPicPr>
            <p:cNvPr id="1031" name="Picture 7" descr="C:\Users\Kryukova-TB\Desktop\слайды ДЛЯ ДЕПУТАТОВ\телефон_.jpg"/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51950" y="4083918"/>
              <a:ext cx="346210" cy="2073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2" name="Picture 8" descr="C:\Users\Kryukova-TB\Desktop\слайды ДЛЯ ДЕПУТАТОВ\конверт.jpg"/>
            <p:cNvPicPr>
              <a:picLocks noChangeAspect="1" noChangeArrowheads="1"/>
            </p:cNvPicPr>
            <p:nvPr/>
          </p:nvPicPr>
          <p:blipFill>
            <a:blip r:embed="rId8" cstate="print">
              <a:clrChange>
                <a:clrFrom>
                  <a:srgbClr val="FFFFFD"/>
                </a:clrFrom>
                <a:clrTo>
                  <a:srgbClr val="FFFFFD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93155" y="4357843"/>
              <a:ext cx="344766" cy="2409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0" name="Picture 6" descr="C:\Users\Kryukova-TB\Desktop\слайды ДЛЯ ДЕПУТАТОВ\собака.png"/>
            <p:cNvPicPr>
              <a:picLocks noChangeAspect="1" noChangeArrowheads="1"/>
            </p:cNvPicPr>
            <p:nvPr/>
          </p:nvPicPr>
          <p:blipFill>
            <a:blip r:embed="rId9" cstate="print">
              <a:duotone>
                <a:prstClr val="black"/>
                <a:srgbClr val="C0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23379" y="4624576"/>
              <a:ext cx="303262" cy="2919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0" name="Прямоугольная выноска 69"/>
          <p:cNvSpPr/>
          <p:nvPr/>
        </p:nvSpPr>
        <p:spPr>
          <a:xfrm>
            <a:off x="7236296" y="619077"/>
            <a:ext cx="1617989" cy="1118661"/>
          </a:xfrm>
          <a:prstGeom prst="wedgeRectCallout">
            <a:avLst>
              <a:gd name="adj1" fmla="val -89727"/>
              <a:gd name="adj2" fmla="val 135466"/>
            </a:avLst>
          </a:prstGeom>
          <a:solidFill>
            <a:schemeClr val="bg1"/>
          </a:solidFill>
          <a:ln>
            <a:solidFill>
              <a:srgbClr val="FF99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Организует предоставление </a:t>
            </a:r>
            <a:r>
              <a:rPr lang="ru-RU" sz="1000" dirty="0">
                <a:solidFill>
                  <a:schemeClr val="tx1"/>
                </a:solidFill>
              </a:rPr>
              <a:t>дополнительного образования детей в </a:t>
            </a:r>
          </a:p>
          <a:p>
            <a:pPr algn="ctr"/>
            <a:r>
              <a:rPr lang="ru-RU" sz="1000" dirty="0">
                <a:solidFill>
                  <a:schemeClr val="tx1"/>
                </a:solidFill>
              </a:rPr>
              <a:t>муниципальных образовательных </a:t>
            </a:r>
            <a:r>
              <a:rPr lang="ru-RU" sz="1000" dirty="0" smtClean="0">
                <a:solidFill>
                  <a:schemeClr val="tx1"/>
                </a:solidFill>
              </a:rPr>
              <a:t>организациях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71" name="Прямоугольная выноска 70"/>
          <p:cNvSpPr/>
          <p:nvPr/>
        </p:nvSpPr>
        <p:spPr>
          <a:xfrm>
            <a:off x="4860032" y="361130"/>
            <a:ext cx="2304255" cy="1376608"/>
          </a:xfrm>
          <a:prstGeom prst="wedgeRectCallout">
            <a:avLst>
              <a:gd name="adj1" fmla="val -26497"/>
              <a:gd name="adj2" fmla="val 112752"/>
            </a:avLst>
          </a:prstGeom>
          <a:solidFill>
            <a:schemeClr val="bg1"/>
          </a:solidFill>
          <a:ln>
            <a:solidFill>
              <a:srgbClr val="FF99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 </a:t>
            </a:r>
            <a:r>
              <a:rPr lang="ru-RU" sz="1000" dirty="0">
                <a:solidFill>
                  <a:schemeClr val="tx1"/>
                </a:solidFill>
              </a:rPr>
              <a:t>Осуществляет учет детей, подлежащих обучению по образовательным программам </a:t>
            </a:r>
          </a:p>
          <a:p>
            <a:pPr algn="ctr"/>
            <a:r>
              <a:rPr lang="ru-RU" sz="1000" dirty="0">
                <a:solidFill>
                  <a:schemeClr val="tx1"/>
                </a:solidFill>
              </a:rPr>
              <a:t>начального общего, основного общего и среднего общего образования, </a:t>
            </a:r>
          </a:p>
          <a:p>
            <a:pPr algn="ctr"/>
            <a:r>
              <a:rPr lang="ru-RU" sz="1000" dirty="0">
                <a:solidFill>
                  <a:schemeClr val="tx1"/>
                </a:solidFill>
              </a:rPr>
              <a:t>закрепление образовательных организаций за конкретными </a:t>
            </a:r>
          </a:p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Территориями города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76" name="Прямоугольная выноска 75"/>
          <p:cNvSpPr/>
          <p:nvPr/>
        </p:nvSpPr>
        <p:spPr>
          <a:xfrm>
            <a:off x="3203848" y="383320"/>
            <a:ext cx="1512168" cy="1339973"/>
          </a:xfrm>
          <a:prstGeom prst="wedgeRectCallout">
            <a:avLst>
              <a:gd name="adj1" fmla="val 19310"/>
              <a:gd name="adj2" fmla="val 109997"/>
            </a:avLst>
          </a:prstGeom>
          <a:solidFill>
            <a:schemeClr val="bg1"/>
          </a:solidFill>
          <a:ln>
            <a:solidFill>
              <a:srgbClr val="FF99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Создает условия </a:t>
            </a:r>
            <a:r>
              <a:rPr lang="ru-RU" sz="1000" dirty="0">
                <a:solidFill>
                  <a:schemeClr val="tx1"/>
                </a:solidFill>
              </a:rPr>
              <a:t>для активного включения детей и молодежи в </a:t>
            </a:r>
          </a:p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социально-</a:t>
            </a:r>
            <a:endParaRPr lang="ru-RU" sz="1000" dirty="0">
              <a:solidFill>
                <a:schemeClr val="tx1"/>
              </a:solidFill>
            </a:endParaRPr>
          </a:p>
          <a:p>
            <a:pPr algn="ctr"/>
            <a:r>
              <a:rPr lang="ru-RU" sz="1000" dirty="0">
                <a:solidFill>
                  <a:schemeClr val="tx1"/>
                </a:solidFill>
              </a:rPr>
              <a:t>экономическую, политическую и культурную жизнь общества</a:t>
            </a:r>
          </a:p>
        </p:txBody>
      </p:sp>
      <p:sp>
        <p:nvSpPr>
          <p:cNvPr id="77" name="Прямоугольная выноска 76"/>
          <p:cNvSpPr/>
          <p:nvPr/>
        </p:nvSpPr>
        <p:spPr>
          <a:xfrm>
            <a:off x="467544" y="411509"/>
            <a:ext cx="2553071" cy="1301217"/>
          </a:xfrm>
          <a:prstGeom prst="wedgeRectCallout">
            <a:avLst>
              <a:gd name="adj1" fmla="val 58686"/>
              <a:gd name="adj2" fmla="val 116277"/>
            </a:avLst>
          </a:prstGeom>
          <a:solidFill>
            <a:schemeClr val="bg1"/>
          </a:solidFill>
          <a:ln>
            <a:solidFill>
              <a:srgbClr val="FF99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Организует предоставление </a:t>
            </a:r>
            <a:r>
              <a:rPr lang="ru-RU" sz="1000" dirty="0">
                <a:solidFill>
                  <a:schemeClr val="tx1"/>
                </a:solidFill>
              </a:rPr>
              <a:t>общедоступного и бесплатного </a:t>
            </a:r>
          </a:p>
          <a:p>
            <a:pPr algn="ctr"/>
            <a:r>
              <a:rPr lang="ru-RU" sz="1000" dirty="0">
                <a:solidFill>
                  <a:schemeClr val="tx1"/>
                </a:solidFill>
              </a:rPr>
              <a:t>начального общего, основного общего, среднего общего </a:t>
            </a:r>
            <a:r>
              <a:rPr lang="ru-RU" sz="1000" dirty="0" smtClean="0">
                <a:solidFill>
                  <a:schemeClr val="tx1"/>
                </a:solidFill>
              </a:rPr>
              <a:t>образования </a:t>
            </a:r>
            <a:r>
              <a:rPr lang="ru-RU" sz="1000" dirty="0">
                <a:solidFill>
                  <a:schemeClr val="tx1"/>
                </a:solidFill>
              </a:rPr>
              <a:t>по </a:t>
            </a:r>
          </a:p>
          <a:p>
            <a:pPr algn="ctr"/>
            <a:r>
              <a:rPr lang="ru-RU" sz="1000" dirty="0">
                <a:solidFill>
                  <a:schemeClr val="tx1"/>
                </a:solidFill>
              </a:rPr>
              <a:t>основным общеобразовательным программам в муниципальных </a:t>
            </a:r>
          </a:p>
          <a:p>
            <a:pPr algn="ctr"/>
            <a:r>
              <a:rPr lang="ru-RU" sz="1000" dirty="0">
                <a:solidFill>
                  <a:schemeClr val="tx1"/>
                </a:solidFill>
              </a:rPr>
              <a:t>образовательных организация</a:t>
            </a:r>
          </a:p>
        </p:txBody>
      </p:sp>
      <p:sp>
        <p:nvSpPr>
          <p:cNvPr id="78" name="Прямоугольная выноска 77"/>
          <p:cNvSpPr/>
          <p:nvPr/>
        </p:nvSpPr>
        <p:spPr>
          <a:xfrm>
            <a:off x="229056" y="1923678"/>
            <a:ext cx="1617989" cy="1116124"/>
          </a:xfrm>
          <a:prstGeom prst="wedgeRectCallout">
            <a:avLst>
              <a:gd name="adj1" fmla="val 109062"/>
              <a:gd name="adj2" fmla="val 30752"/>
            </a:avLst>
          </a:prstGeom>
          <a:solidFill>
            <a:schemeClr val="bg1"/>
          </a:solidFill>
          <a:ln>
            <a:solidFill>
              <a:srgbClr val="FF99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/>
                </a:solidFill>
              </a:rPr>
              <a:t>Организует отдых, труд и занятость детей в каникулярное время</a:t>
            </a:r>
          </a:p>
          <a:p>
            <a:endParaRPr lang="ru-RU" sz="1000" dirty="0"/>
          </a:p>
        </p:txBody>
      </p:sp>
      <p:grpSp>
        <p:nvGrpSpPr>
          <p:cNvPr id="25" name="Группа 24"/>
          <p:cNvGrpSpPr/>
          <p:nvPr/>
        </p:nvGrpSpPr>
        <p:grpSpPr>
          <a:xfrm>
            <a:off x="0" y="-38980"/>
            <a:ext cx="9144000" cy="833939"/>
            <a:chOff x="0" y="-38980"/>
            <a:chExt cx="9144000" cy="833939"/>
          </a:xfrm>
        </p:grpSpPr>
        <p:sp>
          <p:nvSpPr>
            <p:cNvPr id="26" name="Скругленный прямоугольник 25"/>
            <p:cNvSpPr/>
            <p:nvPr/>
          </p:nvSpPr>
          <p:spPr>
            <a:xfrm>
              <a:off x="1512168" y="0"/>
              <a:ext cx="7631832" cy="322151"/>
            </a:xfrm>
            <a:prstGeom prst="roundRect">
              <a:avLst/>
            </a:prstGeom>
            <a:solidFill>
              <a:srgbClr val="FF9933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b="1" dirty="0" smtClean="0">
                  <a:solidFill>
                    <a:schemeClr val="tx1"/>
                  </a:solidFill>
                </a:rPr>
                <a:t>ОБРАЗОВАНИЕ: муниципальные услуги</a:t>
              </a:r>
              <a:endParaRPr lang="ru-RU" b="1" dirty="0">
                <a:solidFill>
                  <a:schemeClr val="tx1"/>
                </a:solidFill>
              </a:endParaRPr>
            </a:p>
          </p:txBody>
        </p:sp>
        <p:grpSp>
          <p:nvGrpSpPr>
            <p:cNvPr id="27" name="Группа 26"/>
            <p:cNvGrpSpPr/>
            <p:nvPr/>
          </p:nvGrpSpPr>
          <p:grpSpPr>
            <a:xfrm>
              <a:off x="0" y="-38980"/>
              <a:ext cx="9144000" cy="400110"/>
              <a:chOff x="0" y="-38980"/>
              <a:chExt cx="9144000" cy="400110"/>
            </a:xfrm>
          </p:grpSpPr>
          <p:cxnSp>
            <p:nvCxnSpPr>
              <p:cNvPr id="29" name="Прямая соединительная линия 28"/>
              <p:cNvCxnSpPr/>
              <p:nvPr/>
            </p:nvCxnSpPr>
            <p:spPr>
              <a:xfrm>
                <a:off x="1509898" y="-5180"/>
                <a:ext cx="0" cy="322151"/>
              </a:xfrm>
              <a:prstGeom prst="line">
                <a:avLst/>
              </a:prstGeom>
              <a:ln w="25400">
                <a:solidFill>
                  <a:schemeClr val="bg1">
                    <a:lumMod val="65000"/>
                    <a:alpha val="5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Прямая соединительная линия 29"/>
              <p:cNvCxnSpPr/>
              <p:nvPr/>
            </p:nvCxnSpPr>
            <p:spPr>
              <a:xfrm flipH="1">
                <a:off x="0" y="322151"/>
                <a:ext cx="9144000" cy="0"/>
              </a:xfrm>
              <a:prstGeom prst="line">
                <a:avLst/>
              </a:prstGeom>
              <a:ln w="25400">
                <a:solidFill>
                  <a:schemeClr val="bg1">
                    <a:lumMod val="65000"/>
                    <a:alpha val="57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1" name="Прямоугольник 30"/>
              <p:cNvSpPr/>
              <p:nvPr/>
            </p:nvSpPr>
            <p:spPr>
              <a:xfrm>
                <a:off x="0" y="-38980"/>
                <a:ext cx="1512168" cy="400110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algn="ctr"/>
                <a:r>
                  <a:rPr lang="ru-RU" sz="1000" b="1" cap="none" spc="0" dirty="0" smtClean="0">
                    <a:ln w="18415" cmpd="sng">
                      <a:noFill/>
                      <a:prstDash val="solid"/>
                    </a:ln>
                    <a:solidFill>
                      <a:srgbClr val="339966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  <a:reflection blurRad="6350" stA="55000" endA="300" endPos="45500" dir="5400000" sy="-100000" algn="bl" rotWithShape="0"/>
                    </a:effectLst>
                  </a:rPr>
                  <a:t>Департамент финансов</a:t>
                </a:r>
              </a:p>
              <a:p>
                <a:pPr algn="ctr"/>
                <a:r>
                  <a:rPr lang="ru-RU" sz="1000" b="1" dirty="0" smtClean="0">
                    <a:ln w="18415" cmpd="sng">
                      <a:noFill/>
                      <a:prstDash val="solid"/>
                    </a:ln>
                    <a:solidFill>
                      <a:srgbClr val="339966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  <a:reflection blurRad="6350" stA="55000" endA="300" endPos="45500" dir="5400000" sy="-100000" algn="bl" rotWithShape="0"/>
                    </a:effectLst>
                  </a:rPr>
                  <a:t>АМО ГО «Сыктывкар»</a:t>
                </a:r>
                <a:endParaRPr lang="ru-RU" sz="1000" b="1" cap="none" spc="0" dirty="0">
                  <a:ln w="18415" cmpd="sng">
                    <a:noFill/>
                    <a:prstDash val="solid"/>
                  </a:ln>
                  <a:solidFill>
                    <a:srgbClr val="339966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  <a:reflection blurRad="6350" stA="55000" endA="300" endPos="45500" dir="5400000" sy="-100000" algn="bl" rotWithShape="0"/>
                  </a:effectLst>
                </a:endParaRPr>
              </a:p>
            </p:txBody>
          </p:sp>
        </p:grpSp>
        <p:pic>
          <p:nvPicPr>
            <p:cNvPr id="28" name="Picture 2" descr="C:\Users\Kryukova-TB\Desktop\слайды ДЛЯ ДЕПУТАТОВ\free-vector-graduation-cap-and-diploma-vector_001862_1-01.jpg"/>
            <p:cNvPicPr>
              <a:picLocks noChangeAspect="1" noChangeArrowheads="1"/>
            </p:cNvPicPr>
            <p:nvPr/>
          </p:nvPicPr>
          <p:blipFill>
            <a:blip r:embed="rId11" cstate="print">
              <a:clrChange>
                <a:clrFrom>
                  <a:srgbClr val="FFFFFE"/>
                </a:clrFrom>
                <a:clrTo>
                  <a:srgbClr val="FFFF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24910" y="-28318"/>
              <a:ext cx="987809" cy="8232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2517784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035"/>
    </mc:Choice>
    <mc:Fallback xmlns="">
      <p:transition spd="slow" advTm="3103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 animBg="1"/>
      <p:bldP spid="70" grpId="0" animBg="1"/>
      <p:bldP spid="71" grpId="0" animBg="1"/>
      <p:bldP spid="76" grpId="0" animBg="1"/>
      <p:bldP spid="77" grpId="0" animBg="1"/>
      <p:bldP spid="7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Kryukova-TB\Desktop\слайды ДЛЯ ДЕПУТАТОВ\дерево школа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620181"/>
            <a:ext cx="4689465" cy="4320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Скругленный прямоугольник 14"/>
          <p:cNvSpPr/>
          <p:nvPr/>
        </p:nvSpPr>
        <p:spPr>
          <a:xfrm>
            <a:off x="1512168" y="0"/>
            <a:ext cx="7631832" cy="322151"/>
          </a:xfrm>
          <a:prstGeom prst="roundRect">
            <a:avLst/>
          </a:prstGeom>
          <a:solidFill>
            <a:srgbClr val="FF9933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chemeClr val="tx1"/>
                </a:solidFill>
              </a:rPr>
              <a:t>ОБРАЗОВАНИЕ: муниципальные услуги</a:t>
            </a:r>
            <a:endParaRPr lang="ru-RU" b="1" dirty="0">
              <a:solidFill>
                <a:schemeClr val="tx1"/>
              </a:solidFill>
            </a:endParaRPr>
          </a:p>
        </p:txBody>
      </p:sp>
      <p:grpSp>
        <p:nvGrpSpPr>
          <p:cNvPr id="35" name="Группа 34"/>
          <p:cNvGrpSpPr/>
          <p:nvPr/>
        </p:nvGrpSpPr>
        <p:grpSpPr>
          <a:xfrm>
            <a:off x="167323" y="779280"/>
            <a:ext cx="8425424" cy="4264248"/>
            <a:chOff x="251032" y="727492"/>
            <a:chExt cx="8425424" cy="4264248"/>
          </a:xfrm>
        </p:grpSpPr>
        <p:graphicFrame>
          <p:nvGraphicFramePr>
            <p:cNvPr id="24" name="Схема 23"/>
            <p:cNvGraphicFramePr/>
            <p:nvPr>
              <p:extLst>
                <p:ext uri="{D42A27DB-BD31-4B8C-83A1-F6EECF244321}">
                  <p14:modId xmlns:p14="http://schemas.microsoft.com/office/powerpoint/2010/main" val="2847270553"/>
                </p:ext>
              </p:extLst>
            </p:nvPr>
          </p:nvGraphicFramePr>
          <p:xfrm>
            <a:off x="251032" y="727492"/>
            <a:ext cx="8425424" cy="4264248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sp>
          <p:nvSpPr>
            <p:cNvPr id="25" name="Овал 24"/>
            <p:cNvSpPr/>
            <p:nvPr/>
          </p:nvSpPr>
          <p:spPr>
            <a:xfrm rot="16200000">
              <a:off x="5805567" y="1122405"/>
              <a:ext cx="171696" cy="181069"/>
            </a:xfrm>
            <a:prstGeom prst="ellipse">
              <a:avLst/>
            </a:prstGeom>
            <a:gradFill>
              <a:gsLst>
                <a:gs pos="0">
                  <a:schemeClr val="dk1">
                    <a:tint val="50000"/>
                    <a:satMod val="300000"/>
                  </a:schemeClr>
                </a:gs>
                <a:gs pos="35000">
                  <a:schemeClr val="dk1">
                    <a:tint val="37000"/>
                    <a:satMod val="300000"/>
                  </a:schemeClr>
                </a:gs>
                <a:gs pos="100000">
                  <a:schemeClr val="dk1">
                    <a:tint val="15000"/>
                    <a:satMod val="350000"/>
                  </a:schemeClr>
                </a:gs>
              </a:gsLst>
              <a:lin ang="16200000" scaled="1"/>
            </a:gra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6" name="Овал 25"/>
            <p:cNvSpPr/>
            <p:nvPr/>
          </p:nvSpPr>
          <p:spPr>
            <a:xfrm rot="16200000">
              <a:off x="3280543" y="1695851"/>
              <a:ext cx="171696" cy="181069"/>
            </a:xfrm>
            <a:prstGeom prst="ellipse">
              <a:avLst/>
            </a:prstGeom>
            <a:gradFill>
              <a:gsLst>
                <a:gs pos="0">
                  <a:schemeClr val="dk1">
                    <a:tint val="50000"/>
                    <a:satMod val="300000"/>
                  </a:schemeClr>
                </a:gs>
                <a:gs pos="35000">
                  <a:schemeClr val="dk1">
                    <a:tint val="37000"/>
                    <a:satMod val="300000"/>
                  </a:schemeClr>
                </a:gs>
                <a:gs pos="100000">
                  <a:schemeClr val="dk1">
                    <a:tint val="15000"/>
                    <a:satMod val="350000"/>
                  </a:schemeClr>
                </a:gs>
              </a:gsLst>
              <a:lin ang="16200000" scaled="1"/>
            </a:gra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7" name="Овал 26"/>
            <p:cNvSpPr/>
            <p:nvPr/>
          </p:nvSpPr>
          <p:spPr>
            <a:xfrm rot="16200000">
              <a:off x="3280543" y="2437297"/>
              <a:ext cx="171696" cy="181069"/>
            </a:xfrm>
            <a:prstGeom prst="ellipse">
              <a:avLst/>
            </a:prstGeom>
            <a:gradFill>
              <a:gsLst>
                <a:gs pos="0">
                  <a:schemeClr val="dk1">
                    <a:tint val="50000"/>
                    <a:satMod val="300000"/>
                  </a:schemeClr>
                </a:gs>
                <a:gs pos="35000">
                  <a:schemeClr val="dk1">
                    <a:tint val="37000"/>
                    <a:satMod val="300000"/>
                  </a:schemeClr>
                </a:gs>
                <a:gs pos="100000">
                  <a:schemeClr val="dk1">
                    <a:tint val="15000"/>
                    <a:satMod val="350000"/>
                  </a:schemeClr>
                </a:gs>
              </a:gsLst>
              <a:lin ang="16200000" scaled="1"/>
            </a:gra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8" name="Овал 27"/>
            <p:cNvSpPr/>
            <p:nvPr/>
          </p:nvSpPr>
          <p:spPr>
            <a:xfrm rot="16200000">
              <a:off x="3280544" y="3215135"/>
              <a:ext cx="171696" cy="181069"/>
            </a:xfrm>
            <a:prstGeom prst="ellipse">
              <a:avLst/>
            </a:prstGeom>
            <a:gradFill>
              <a:gsLst>
                <a:gs pos="0">
                  <a:schemeClr val="dk1">
                    <a:tint val="50000"/>
                    <a:satMod val="300000"/>
                  </a:schemeClr>
                </a:gs>
                <a:gs pos="35000">
                  <a:schemeClr val="dk1">
                    <a:tint val="37000"/>
                    <a:satMod val="300000"/>
                  </a:schemeClr>
                </a:gs>
                <a:gs pos="100000">
                  <a:schemeClr val="dk1">
                    <a:tint val="15000"/>
                    <a:satMod val="350000"/>
                  </a:schemeClr>
                </a:gs>
              </a:gsLst>
              <a:lin ang="16200000" scaled="1"/>
            </a:gra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9" name="Овал 28"/>
            <p:cNvSpPr/>
            <p:nvPr/>
          </p:nvSpPr>
          <p:spPr>
            <a:xfrm rot="16200000">
              <a:off x="3288131" y="3863207"/>
              <a:ext cx="171696" cy="181069"/>
            </a:xfrm>
            <a:prstGeom prst="ellipse">
              <a:avLst/>
            </a:prstGeom>
            <a:gradFill>
              <a:gsLst>
                <a:gs pos="0">
                  <a:schemeClr val="dk1">
                    <a:tint val="50000"/>
                    <a:satMod val="300000"/>
                  </a:schemeClr>
                </a:gs>
                <a:gs pos="35000">
                  <a:schemeClr val="dk1">
                    <a:tint val="37000"/>
                    <a:satMod val="300000"/>
                  </a:schemeClr>
                </a:gs>
                <a:gs pos="100000">
                  <a:schemeClr val="dk1">
                    <a:tint val="15000"/>
                    <a:satMod val="350000"/>
                  </a:schemeClr>
                </a:gs>
              </a:gsLst>
              <a:lin ang="16200000" scaled="1"/>
            </a:gra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0" name="Овал 29"/>
            <p:cNvSpPr/>
            <p:nvPr/>
          </p:nvSpPr>
          <p:spPr>
            <a:xfrm rot="16200000">
              <a:off x="5740872" y="4597986"/>
              <a:ext cx="171696" cy="181069"/>
            </a:xfrm>
            <a:prstGeom prst="ellipse">
              <a:avLst/>
            </a:prstGeom>
            <a:gradFill>
              <a:gsLst>
                <a:gs pos="0">
                  <a:schemeClr val="dk1">
                    <a:tint val="50000"/>
                    <a:satMod val="300000"/>
                  </a:schemeClr>
                </a:gs>
                <a:gs pos="35000">
                  <a:schemeClr val="dk1">
                    <a:tint val="37000"/>
                    <a:satMod val="300000"/>
                  </a:schemeClr>
                </a:gs>
                <a:gs pos="100000">
                  <a:schemeClr val="dk1">
                    <a:tint val="15000"/>
                    <a:satMod val="350000"/>
                  </a:schemeClr>
                </a:gs>
              </a:gsLst>
              <a:lin ang="16200000" scaled="1"/>
            </a:gra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1" name="Овал 30"/>
            <p:cNvSpPr/>
            <p:nvPr/>
          </p:nvSpPr>
          <p:spPr>
            <a:xfrm rot="16200000">
              <a:off x="8465119" y="3863208"/>
              <a:ext cx="171696" cy="181069"/>
            </a:xfrm>
            <a:prstGeom prst="ellipse">
              <a:avLst/>
            </a:prstGeom>
            <a:gradFill>
              <a:gsLst>
                <a:gs pos="0">
                  <a:schemeClr val="dk1">
                    <a:tint val="50000"/>
                    <a:satMod val="300000"/>
                  </a:schemeClr>
                </a:gs>
                <a:gs pos="35000">
                  <a:schemeClr val="dk1">
                    <a:tint val="37000"/>
                    <a:satMod val="300000"/>
                  </a:schemeClr>
                </a:gs>
                <a:gs pos="100000">
                  <a:schemeClr val="dk1">
                    <a:tint val="15000"/>
                    <a:satMod val="350000"/>
                  </a:schemeClr>
                </a:gs>
              </a:gsLst>
              <a:lin ang="16200000" scaled="1"/>
            </a:gra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2" name="Овал 31"/>
            <p:cNvSpPr/>
            <p:nvPr/>
          </p:nvSpPr>
          <p:spPr>
            <a:xfrm rot="16200000">
              <a:off x="8432208" y="1695852"/>
              <a:ext cx="171696" cy="181069"/>
            </a:xfrm>
            <a:prstGeom prst="ellipse">
              <a:avLst/>
            </a:prstGeom>
            <a:gradFill>
              <a:gsLst>
                <a:gs pos="0">
                  <a:schemeClr val="dk1">
                    <a:tint val="50000"/>
                    <a:satMod val="300000"/>
                  </a:schemeClr>
                </a:gs>
                <a:gs pos="35000">
                  <a:schemeClr val="dk1">
                    <a:tint val="37000"/>
                    <a:satMod val="300000"/>
                  </a:schemeClr>
                </a:gs>
                <a:gs pos="100000">
                  <a:schemeClr val="dk1">
                    <a:tint val="15000"/>
                    <a:satMod val="350000"/>
                  </a:schemeClr>
                </a:gs>
              </a:gsLst>
              <a:lin ang="16200000" scaled="1"/>
            </a:gra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3" name="Овал 32"/>
            <p:cNvSpPr/>
            <p:nvPr/>
          </p:nvSpPr>
          <p:spPr>
            <a:xfrm rot="16200000">
              <a:off x="8465120" y="2412337"/>
              <a:ext cx="171696" cy="181069"/>
            </a:xfrm>
            <a:prstGeom prst="ellipse">
              <a:avLst/>
            </a:prstGeom>
            <a:gradFill>
              <a:gsLst>
                <a:gs pos="0">
                  <a:schemeClr val="dk1">
                    <a:tint val="50000"/>
                    <a:satMod val="300000"/>
                  </a:schemeClr>
                </a:gs>
                <a:gs pos="35000">
                  <a:schemeClr val="dk1">
                    <a:tint val="37000"/>
                    <a:satMod val="300000"/>
                  </a:schemeClr>
                </a:gs>
                <a:gs pos="100000">
                  <a:schemeClr val="dk1">
                    <a:tint val="15000"/>
                    <a:satMod val="350000"/>
                  </a:schemeClr>
                </a:gs>
              </a:gsLst>
              <a:lin ang="16200000" scaled="1"/>
            </a:gra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4" name="Овал 33"/>
            <p:cNvSpPr/>
            <p:nvPr/>
          </p:nvSpPr>
          <p:spPr>
            <a:xfrm rot="16200000">
              <a:off x="8465119" y="3129287"/>
              <a:ext cx="171696" cy="181069"/>
            </a:xfrm>
            <a:prstGeom prst="ellipse">
              <a:avLst/>
            </a:prstGeom>
            <a:gradFill>
              <a:gsLst>
                <a:gs pos="0">
                  <a:schemeClr val="dk1">
                    <a:tint val="50000"/>
                    <a:satMod val="300000"/>
                  </a:schemeClr>
                </a:gs>
                <a:gs pos="35000">
                  <a:schemeClr val="dk1">
                    <a:tint val="37000"/>
                    <a:satMod val="300000"/>
                  </a:schemeClr>
                </a:gs>
                <a:gs pos="100000">
                  <a:schemeClr val="dk1">
                    <a:tint val="15000"/>
                    <a:satMod val="350000"/>
                  </a:schemeClr>
                </a:gs>
              </a:gsLst>
              <a:lin ang="16200000" scaled="1"/>
            </a:gra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20</a:t>
            </a:fld>
            <a:endParaRPr lang="ru-RU"/>
          </a:p>
        </p:txBody>
      </p:sp>
      <p:grpSp>
        <p:nvGrpSpPr>
          <p:cNvPr id="36" name="Группа 35"/>
          <p:cNvGrpSpPr/>
          <p:nvPr/>
        </p:nvGrpSpPr>
        <p:grpSpPr>
          <a:xfrm>
            <a:off x="58077" y="4515966"/>
            <a:ext cx="595453" cy="627534"/>
            <a:chOff x="58077" y="4515966"/>
            <a:chExt cx="595453" cy="627534"/>
          </a:xfrm>
        </p:grpSpPr>
        <p:pic>
          <p:nvPicPr>
            <p:cNvPr id="37" name="Picture 2" descr="C:\Users\Kryukova-TB\Desktop\слайды ДЛЯ ДЕПУТАТОВ\кнопка.png"/>
            <p:cNvPicPr>
              <a:picLocks noChangeAspect="1" noChangeArrowheads="1"/>
            </p:cNvPicPr>
            <p:nvPr/>
          </p:nvPicPr>
          <p:blipFill rotWithShape="1"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30" t="9132" r="7190" b="10636"/>
            <a:stretch/>
          </p:blipFill>
          <p:spPr bwMode="auto">
            <a:xfrm>
              <a:off x="58077" y="4515966"/>
              <a:ext cx="595453" cy="6275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8" name="TextBox 37"/>
            <p:cNvSpPr txBox="1"/>
            <p:nvPr/>
          </p:nvSpPr>
          <p:spPr>
            <a:xfrm>
              <a:off x="205762" y="4547155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>
                  <a:latin typeface="Times New Roman"/>
                  <a:cs typeface="Times New Roman"/>
                  <a:hlinkClick r:id="rId9" action="ppaction://hlinksldjump"/>
                </a:rPr>
                <a:t>↑</a:t>
              </a:r>
              <a:endParaRPr lang="ru-RU" dirty="0"/>
            </a:p>
          </p:txBody>
        </p:sp>
      </p:grpSp>
      <p:grpSp>
        <p:nvGrpSpPr>
          <p:cNvPr id="47" name="Группа 46"/>
          <p:cNvGrpSpPr/>
          <p:nvPr/>
        </p:nvGrpSpPr>
        <p:grpSpPr>
          <a:xfrm>
            <a:off x="0" y="-38980"/>
            <a:ext cx="9144000" cy="400110"/>
            <a:chOff x="0" y="-38980"/>
            <a:chExt cx="9144000" cy="400110"/>
          </a:xfrm>
        </p:grpSpPr>
        <p:cxnSp>
          <p:nvCxnSpPr>
            <p:cNvPr id="48" name="Прямая соединительная линия 47"/>
            <p:cNvCxnSpPr/>
            <p:nvPr/>
          </p:nvCxnSpPr>
          <p:spPr>
            <a:xfrm>
              <a:off x="1509898" y="-5180"/>
              <a:ext cx="0" cy="322151"/>
            </a:xfrm>
            <a:prstGeom prst="line">
              <a:avLst/>
            </a:prstGeom>
            <a:ln w="25400">
              <a:solidFill>
                <a:schemeClr val="bg1">
                  <a:lumMod val="65000"/>
                  <a:alpha val="5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Прямая соединительная линия 48"/>
            <p:cNvCxnSpPr/>
            <p:nvPr/>
          </p:nvCxnSpPr>
          <p:spPr>
            <a:xfrm flipH="1">
              <a:off x="0" y="322151"/>
              <a:ext cx="9144000" cy="0"/>
            </a:xfrm>
            <a:prstGeom prst="line">
              <a:avLst/>
            </a:prstGeom>
            <a:ln w="25400">
              <a:solidFill>
                <a:schemeClr val="bg1">
                  <a:lumMod val="65000"/>
                  <a:alpha val="5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Прямоугольник 49"/>
            <p:cNvSpPr/>
            <p:nvPr/>
          </p:nvSpPr>
          <p:spPr>
            <a:xfrm>
              <a:off x="0" y="-38980"/>
              <a:ext cx="1512168" cy="40011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ru-RU" sz="1000" b="1" cap="none" spc="0" dirty="0" smtClean="0">
                  <a:ln w="18415" cmpd="sng">
                    <a:noFill/>
                    <a:prstDash val="solid"/>
                  </a:ln>
                  <a:solidFill>
                    <a:srgbClr val="339966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  <a:reflection blurRad="6350" stA="55000" endA="300" endPos="45500" dir="5400000" sy="-100000" algn="bl" rotWithShape="0"/>
                  </a:effectLst>
                </a:rPr>
                <a:t>Департамент финансов</a:t>
              </a:r>
            </a:p>
            <a:p>
              <a:pPr algn="ctr"/>
              <a:r>
                <a:rPr lang="ru-RU" sz="1000" b="1" dirty="0" smtClean="0">
                  <a:ln w="18415" cmpd="sng">
                    <a:noFill/>
                    <a:prstDash val="solid"/>
                  </a:ln>
                  <a:solidFill>
                    <a:srgbClr val="339966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  <a:reflection blurRad="6350" stA="55000" endA="300" endPos="45500" dir="5400000" sy="-100000" algn="bl" rotWithShape="0"/>
                  </a:effectLst>
                </a:rPr>
                <a:t>АМО ГО «Сыктывкар»</a:t>
              </a:r>
              <a:endParaRPr lang="ru-RU" sz="1000" b="1" cap="none" spc="0" dirty="0">
                <a:ln w="18415" cmpd="sng">
                  <a:noFill/>
                  <a:prstDash val="solid"/>
                </a:ln>
                <a:solidFill>
                  <a:srgbClr val="339966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  <a:reflection blurRad="6350" stA="55000" endA="300" endPos="45500" dir="5400000" sy="-100000" algn="bl" rotWithShape="0"/>
                </a:effectLst>
              </a:endParaRPr>
            </a:p>
          </p:txBody>
        </p:sp>
      </p:grpSp>
      <p:pic>
        <p:nvPicPr>
          <p:cNvPr id="39" name="Picture 2" descr="C:\Users\Kryukova-TB\Desktop\слайды ДЛЯ ДЕПУТАТОВ\free-vector-graduation-cap-and-diploma-vector_001862_1-01.jpg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4910" y="-28318"/>
            <a:ext cx="987809" cy="823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7231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40"/>
    </mc:Choice>
    <mc:Fallback xmlns="">
      <p:transition spd="slow" advTm="11040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1512168" y="0"/>
            <a:ext cx="7631832" cy="322151"/>
          </a:xfrm>
          <a:prstGeom prst="roundRect">
            <a:avLst/>
          </a:prstGeom>
          <a:solidFill>
            <a:srgbClr val="FF9933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chemeClr val="tx1"/>
                </a:solidFill>
              </a:rPr>
              <a:t>ОБРАЗОВАНИЕ: муниципальные работы</a:t>
            </a:r>
            <a:endParaRPr lang="ru-RU" b="1" dirty="0">
              <a:solidFill>
                <a:schemeClr val="tx1"/>
              </a:solidFill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078150023"/>
              </p:ext>
            </p:extLst>
          </p:nvPr>
        </p:nvGraphicFramePr>
        <p:xfrm>
          <a:off x="590610" y="755526"/>
          <a:ext cx="8301869" cy="42240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570794" y="915566"/>
            <a:ext cx="444352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1</a:t>
            </a:r>
            <a:endParaRPr lang="ru-RU" sz="40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99396" y="1627327"/>
            <a:ext cx="444352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2</a:t>
            </a:r>
            <a:endParaRPr lang="ru-RU" sz="40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99396" y="2707515"/>
            <a:ext cx="444352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3</a:t>
            </a:r>
            <a:endParaRPr lang="ru-RU" sz="40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70794" y="3425192"/>
            <a:ext cx="444352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4</a:t>
            </a:r>
            <a:endParaRPr lang="ru-RU" sz="40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603771" y="4331726"/>
            <a:ext cx="444352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5</a:t>
            </a:r>
            <a:endParaRPr lang="ru-RU" sz="40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2050" name="Picture 2" descr="C:\Users\Kryukova-TB\Desktop\слайды ДЛЯ ДЕПУТАТОВ\инфобаза.jp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592526"/>
            <a:ext cx="1248139" cy="936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Kryukova-TB\Desktop\слайды ДЛЯ ДЕПУТАТОВ\кубок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3652" y="2105211"/>
            <a:ext cx="1110769" cy="1221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C:\Users\Kryukova-TB\Desktop\слайды ДЛЯ ДЕПУТАТОВ\1с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2216" y="3651870"/>
            <a:ext cx="1476298" cy="1387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21</a:t>
            </a:fld>
            <a:endParaRPr lang="ru-RU"/>
          </a:p>
        </p:txBody>
      </p:sp>
      <p:grpSp>
        <p:nvGrpSpPr>
          <p:cNvPr id="21" name="Группа 20"/>
          <p:cNvGrpSpPr/>
          <p:nvPr/>
        </p:nvGrpSpPr>
        <p:grpSpPr>
          <a:xfrm>
            <a:off x="-4843" y="4515966"/>
            <a:ext cx="595453" cy="627534"/>
            <a:chOff x="58077" y="4515966"/>
            <a:chExt cx="595453" cy="627534"/>
          </a:xfrm>
        </p:grpSpPr>
        <p:pic>
          <p:nvPicPr>
            <p:cNvPr id="22" name="Picture 2" descr="C:\Users\Kryukova-TB\Desktop\слайды ДЛЯ ДЕПУТАТОВ\кнопка.png"/>
            <p:cNvPicPr>
              <a:picLocks noChangeAspect="1" noChangeArrowheads="1"/>
            </p:cNvPicPr>
            <p:nvPr/>
          </p:nvPicPr>
          <p:blipFill rotWithShape="1">
            <a:blip r:embed="rId1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30" t="9132" r="7190" b="10636"/>
            <a:stretch/>
          </p:blipFill>
          <p:spPr bwMode="auto">
            <a:xfrm>
              <a:off x="58077" y="4515966"/>
              <a:ext cx="595453" cy="6275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TextBox 22"/>
            <p:cNvSpPr txBox="1"/>
            <p:nvPr/>
          </p:nvSpPr>
          <p:spPr>
            <a:xfrm>
              <a:off x="205762" y="4547155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>
                  <a:latin typeface="Times New Roman"/>
                  <a:cs typeface="Times New Roman"/>
                  <a:hlinkClick r:id="rId11" action="ppaction://hlinksldjump"/>
                </a:rPr>
                <a:t>↑</a:t>
              </a:r>
              <a:endParaRPr lang="ru-RU" dirty="0"/>
            </a:p>
          </p:txBody>
        </p:sp>
      </p:grpSp>
      <p:grpSp>
        <p:nvGrpSpPr>
          <p:cNvPr id="32" name="Группа 31"/>
          <p:cNvGrpSpPr/>
          <p:nvPr/>
        </p:nvGrpSpPr>
        <p:grpSpPr>
          <a:xfrm>
            <a:off x="0" y="-38980"/>
            <a:ext cx="9144000" cy="400110"/>
            <a:chOff x="0" y="-38980"/>
            <a:chExt cx="9144000" cy="400110"/>
          </a:xfrm>
        </p:grpSpPr>
        <p:cxnSp>
          <p:nvCxnSpPr>
            <p:cNvPr id="33" name="Прямая соединительная линия 32"/>
            <p:cNvCxnSpPr/>
            <p:nvPr/>
          </p:nvCxnSpPr>
          <p:spPr>
            <a:xfrm>
              <a:off x="1509898" y="-5180"/>
              <a:ext cx="0" cy="322151"/>
            </a:xfrm>
            <a:prstGeom prst="line">
              <a:avLst/>
            </a:prstGeom>
            <a:ln w="25400">
              <a:solidFill>
                <a:schemeClr val="bg1">
                  <a:lumMod val="65000"/>
                  <a:alpha val="5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Прямая соединительная линия 33"/>
            <p:cNvCxnSpPr/>
            <p:nvPr/>
          </p:nvCxnSpPr>
          <p:spPr>
            <a:xfrm flipH="1">
              <a:off x="0" y="322151"/>
              <a:ext cx="9144000" cy="0"/>
            </a:xfrm>
            <a:prstGeom prst="line">
              <a:avLst/>
            </a:prstGeom>
            <a:ln w="25400">
              <a:solidFill>
                <a:schemeClr val="bg1">
                  <a:lumMod val="65000"/>
                  <a:alpha val="5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Прямоугольник 34"/>
            <p:cNvSpPr/>
            <p:nvPr/>
          </p:nvSpPr>
          <p:spPr>
            <a:xfrm>
              <a:off x="0" y="-38980"/>
              <a:ext cx="1512168" cy="40011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ru-RU" sz="1000" b="1" cap="none" spc="0" dirty="0" smtClean="0">
                  <a:ln w="18415" cmpd="sng">
                    <a:noFill/>
                    <a:prstDash val="solid"/>
                  </a:ln>
                  <a:solidFill>
                    <a:srgbClr val="339966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  <a:reflection blurRad="6350" stA="55000" endA="300" endPos="45500" dir="5400000" sy="-100000" algn="bl" rotWithShape="0"/>
                  </a:effectLst>
                </a:rPr>
                <a:t>Департамент финансов</a:t>
              </a:r>
            </a:p>
            <a:p>
              <a:pPr algn="ctr"/>
              <a:r>
                <a:rPr lang="ru-RU" sz="1000" b="1" dirty="0" smtClean="0">
                  <a:ln w="18415" cmpd="sng">
                    <a:noFill/>
                    <a:prstDash val="solid"/>
                  </a:ln>
                  <a:solidFill>
                    <a:srgbClr val="339966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  <a:reflection blurRad="6350" stA="55000" endA="300" endPos="45500" dir="5400000" sy="-100000" algn="bl" rotWithShape="0"/>
                  </a:effectLst>
                </a:rPr>
                <a:t>АМО ГО «Сыктывкар»</a:t>
              </a:r>
              <a:endParaRPr lang="ru-RU" sz="1000" b="1" cap="none" spc="0" dirty="0">
                <a:ln w="18415" cmpd="sng">
                  <a:noFill/>
                  <a:prstDash val="solid"/>
                </a:ln>
                <a:solidFill>
                  <a:srgbClr val="339966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  <a:reflection blurRad="6350" stA="55000" endA="300" endPos="45500" dir="5400000" sy="-100000" algn="bl" rotWithShape="0"/>
                </a:effectLst>
              </a:endParaRPr>
            </a:p>
          </p:txBody>
        </p:sp>
      </p:grpSp>
      <p:pic>
        <p:nvPicPr>
          <p:cNvPr id="24" name="Picture 2" descr="C:\Users\Kryukova-TB\Desktop\слайды ДЛЯ ДЕПУТАТОВ\free-vector-graduation-cap-and-diploma-vector_001862_1-01.jp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4910" y="-28318"/>
            <a:ext cx="987809" cy="823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7063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70"/>
    </mc:Choice>
    <mc:Fallback xmlns="">
      <p:transition spd="slow" advTm="11070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1512168" y="0"/>
            <a:ext cx="7631832" cy="322151"/>
          </a:xfrm>
          <a:prstGeom prst="roundRect">
            <a:avLst/>
          </a:prstGeom>
          <a:solidFill>
            <a:srgbClr val="FF9933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err="1" smtClean="0">
                <a:solidFill>
                  <a:schemeClr val="tx1"/>
                </a:solidFill>
              </a:rPr>
              <a:t>ОБРАЗОВАНИЕ:особенности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 dirty="0" smtClean="0"/>
              <a:t>22</a:t>
            </a:r>
            <a:endParaRPr lang="ru-RU" dirty="0"/>
          </a:p>
        </p:txBody>
      </p:sp>
      <p:grpSp>
        <p:nvGrpSpPr>
          <p:cNvPr id="21" name="Группа 20"/>
          <p:cNvGrpSpPr/>
          <p:nvPr/>
        </p:nvGrpSpPr>
        <p:grpSpPr>
          <a:xfrm>
            <a:off x="-4843" y="4515966"/>
            <a:ext cx="595453" cy="627534"/>
            <a:chOff x="58077" y="4515966"/>
            <a:chExt cx="595453" cy="627534"/>
          </a:xfrm>
        </p:grpSpPr>
        <p:pic>
          <p:nvPicPr>
            <p:cNvPr id="22" name="Picture 2" descr="C:\Users\Kryukova-TB\Desktop\слайды ДЛЯ ДЕПУТАТОВ\кнопка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30" t="9132" r="7190" b="10636"/>
            <a:stretch/>
          </p:blipFill>
          <p:spPr bwMode="auto">
            <a:xfrm>
              <a:off x="58077" y="4515966"/>
              <a:ext cx="595453" cy="6275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TextBox 22"/>
            <p:cNvSpPr txBox="1"/>
            <p:nvPr/>
          </p:nvSpPr>
          <p:spPr>
            <a:xfrm>
              <a:off x="205762" y="4547155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>
                  <a:latin typeface="Times New Roman"/>
                  <a:cs typeface="Times New Roman"/>
                  <a:hlinkClick r:id="rId4" action="ppaction://hlinksldjump"/>
                </a:rPr>
                <a:t>↑</a:t>
              </a:r>
              <a:endParaRPr lang="ru-RU" dirty="0"/>
            </a:p>
          </p:txBody>
        </p:sp>
      </p:grpSp>
      <p:grpSp>
        <p:nvGrpSpPr>
          <p:cNvPr id="32" name="Группа 31"/>
          <p:cNvGrpSpPr/>
          <p:nvPr/>
        </p:nvGrpSpPr>
        <p:grpSpPr>
          <a:xfrm>
            <a:off x="0" y="-38980"/>
            <a:ext cx="9144000" cy="400110"/>
            <a:chOff x="0" y="-38980"/>
            <a:chExt cx="9144000" cy="400110"/>
          </a:xfrm>
        </p:grpSpPr>
        <p:cxnSp>
          <p:nvCxnSpPr>
            <p:cNvPr id="33" name="Прямая соединительная линия 32"/>
            <p:cNvCxnSpPr/>
            <p:nvPr/>
          </p:nvCxnSpPr>
          <p:spPr>
            <a:xfrm>
              <a:off x="1509898" y="-5180"/>
              <a:ext cx="0" cy="322151"/>
            </a:xfrm>
            <a:prstGeom prst="line">
              <a:avLst/>
            </a:prstGeom>
            <a:ln w="25400">
              <a:solidFill>
                <a:schemeClr val="bg1">
                  <a:lumMod val="65000"/>
                  <a:alpha val="5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Прямая соединительная линия 33"/>
            <p:cNvCxnSpPr/>
            <p:nvPr/>
          </p:nvCxnSpPr>
          <p:spPr>
            <a:xfrm flipH="1">
              <a:off x="0" y="322151"/>
              <a:ext cx="9144000" cy="0"/>
            </a:xfrm>
            <a:prstGeom prst="line">
              <a:avLst/>
            </a:prstGeom>
            <a:ln w="25400">
              <a:solidFill>
                <a:schemeClr val="bg1">
                  <a:lumMod val="65000"/>
                  <a:alpha val="5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Прямоугольник 34"/>
            <p:cNvSpPr/>
            <p:nvPr/>
          </p:nvSpPr>
          <p:spPr>
            <a:xfrm>
              <a:off x="0" y="-38980"/>
              <a:ext cx="1512168" cy="40011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ru-RU" sz="1000" b="1" cap="none" spc="0" dirty="0" smtClean="0">
                  <a:ln w="18415" cmpd="sng">
                    <a:noFill/>
                    <a:prstDash val="solid"/>
                  </a:ln>
                  <a:solidFill>
                    <a:srgbClr val="339966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  <a:reflection blurRad="6350" stA="55000" endA="300" endPos="45500" dir="5400000" sy="-100000" algn="bl" rotWithShape="0"/>
                  </a:effectLst>
                </a:rPr>
                <a:t>Департамент финансов</a:t>
              </a:r>
            </a:p>
            <a:p>
              <a:pPr algn="ctr"/>
              <a:r>
                <a:rPr lang="ru-RU" sz="1000" b="1" dirty="0" smtClean="0">
                  <a:ln w="18415" cmpd="sng">
                    <a:noFill/>
                    <a:prstDash val="solid"/>
                  </a:ln>
                  <a:solidFill>
                    <a:srgbClr val="339966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  <a:reflection blurRad="6350" stA="55000" endA="300" endPos="45500" dir="5400000" sy="-100000" algn="bl" rotWithShape="0"/>
                  </a:effectLst>
                </a:rPr>
                <a:t>АМО ГО «Сыктывкар»</a:t>
              </a:r>
              <a:endParaRPr lang="ru-RU" sz="1000" b="1" cap="none" spc="0" dirty="0">
                <a:ln w="18415" cmpd="sng">
                  <a:noFill/>
                  <a:prstDash val="solid"/>
                </a:ln>
                <a:solidFill>
                  <a:srgbClr val="339966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  <a:reflection blurRad="6350" stA="55000" endA="300" endPos="45500" dir="5400000" sy="-100000" algn="bl" rotWithShape="0"/>
                </a:effectLst>
              </a:endParaRPr>
            </a:p>
          </p:txBody>
        </p:sp>
      </p:grpSp>
      <p:pic>
        <p:nvPicPr>
          <p:cNvPr id="24" name="Picture 2" descr="C:\Users\Kryukova-TB\Desktop\слайды ДЛЯ ДЕПУТАТОВ\free-vector-graduation-cap-and-diploma-vector_001862_1-01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4910" y="-28318"/>
            <a:ext cx="987809" cy="823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Пятиугольник 24"/>
          <p:cNvSpPr/>
          <p:nvPr/>
        </p:nvSpPr>
        <p:spPr>
          <a:xfrm>
            <a:off x="1799919" y="680317"/>
            <a:ext cx="1744685" cy="948971"/>
          </a:xfrm>
          <a:prstGeom prst="homePlate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образование на базе учреждений</a:t>
            </a:r>
            <a:endParaRPr lang="ru-RU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-4843" y="499712"/>
            <a:ext cx="187220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Tx/>
              <a:buNone/>
            </a:pPr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и развитие </a:t>
            </a: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патриотического сознания</a:t>
            </a:r>
            <a:endParaRPr lang="ru-RU" altLang="ru-RU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3505395" y="388429"/>
            <a:ext cx="1850504" cy="1519781"/>
          </a:xfrm>
          <a:prstGeom prst="ellipse">
            <a:avLst/>
          </a:prstGeom>
          <a:solidFill>
            <a:schemeClr val="bg1"/>
          </a:solidFill>
          <a:ln>
            <a:solidFill>
              <a:srgbClr val="33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500" dirty="0" smtClean="0">
              <a:solidFill>
                <a:srgbClr val="3366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500" dirty="0" smtClean="0">
                <a:solidFill>
                  <a:srgbClr val="33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НАРОДНЫЙ ПРОЕКТ</a:t>
            </a:r>
            <a:endParaRPr lang="ru-RU" sz="1500" dirty="0">
              <a:solidFill>
                <a:srgbClr val="3366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500" dirty="0">
                <a:solidFill>
                  <a:srgbClr val="33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«ЗДЕСЬ МОЯ РОДИНА!» </a:t>
            </a:r>
          </a:p>
          <a:p>
            <a:pPr algn="ctr"/>
            <a:endParaRPr lang="ru-RU" dirty="0">
              <a:solidFill>
                <a:srgbClr val="3366CC"/>
              </a:solidFill>
            </a:endParaRPr>
          </a:p>
        </p:txBody>
      </p:sp>
      <p:sp>
        <p:nvSpPr>
          <p:cNvPr id="26" name="Пятиугольник 25"/>
          <p:cNvSpPr/>
          <p:nvPr/>
        </p:nvSpPr>
        <p:spPr>
          <a:xfrm rot="18951661" flipH="1">
            <a:off x="3057340" y="1967267"/>
            <a:ext cx="974531" cy="389668"/>
          </a:xfrm>
          <a:prstGeom prst="homePlate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задачи</a:t>
            </a:r>
            <a:endParaRPr lang="ru-RU" dirty="0"/>
          </a:p>
        </p:txBody>
      </p:sp>
      <p:grpSp>
        <p:nvGrpSpPr>
          <p:cNvPr id="7" name="Группа 6"/>
          <p:cNvGrpSpPr/>
          <p:nvPr/>
        </p:nvGrpSpPr>
        <p:grpSpPr>
          <a:xfrm>
            <a:off x="1477391" y="2364258"/>
            <a:ext cx="4462761" cy="2690904"/>
            <a:chOff x="1477391" y="2364258"/>
            <a:chExt cx="4462761" cy="2690904"/>
          </a:xfrm>
        </p:grpSpPr>
        <p:sp>
          <p:nvSpPr>
            <p:cNvPr id="28" name="Прямоугольник 27"/>
            <p:cNvSpPr/>
            <p:nvPr/>
          </p:nvSpPr>
          <p:spPr>
            <a:xfrm>
              <a:off x="1487133" y="2364258"/>
              <a:ext cx="380232" cy="553998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3000" b="1" cap="none" spc="0" dirty="0" smtClean="0">
                  <a:ln w="10541" cmpd="sng">
                    <a:solidFill>
                      <a:srgbClr val="7D7D7D">
                        <a:tint val="100000"/>
                        <a:shade val="100000"/>
                        <a:satMod val="110000"/>
                      </a:srgbClr>
                    </a:solidFill>
                    <a:prstDash val="solid"/>
                  </a:ln>
                  <a:effectLst/>
                </a:rPr>
                <a:t>1</a:t>
              </a:r>
              <a:endParaRPr lang="ru-RU" sz="3000" b="1" cap="none" spc="0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effectLst/>
              </a:endParaRPr>
            </a:p>
          </p:txBody>
        </p:sp>
        <p:sp>
          <p:nvSpPr>
            <p:cNvPr id="29" name="Прямоугольник 28"/>
            <p:cNvSpPr/>
            <p:nvPr/>
          </p:nvSpPr>
          <p:spPr>
            <a:xfrm>
              <a:off x="1487131" y="2894445"/>
              <a:ext cx="380232" cy="553998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3000" b="1" cap="none" spc="0" dirty="0" smtClean="0">
                  <a:ln w="10541" cmpd="sng">
                    <a:solidFill>
                      <a:srgbClr val="7D7D7D">
                        <a:tint val="100000"/>
                        <a:shade val="100000"/>
                        <a:satMod val="110000"/>
                      </a:srgbClr>
                    </a:solidFill>
                    <a:prstDash val="solid"/>
                  </a:ln>
                  <a:effectLst/>
                </a:rPr>
                <a:t>2</a:t>
              </a:r>
              <a:endParaRPr lang="ru-RU" sz="3000" b="1" cap="none" spc="0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effectLst/>
              </a:endParaRPr>
            </a:p>
          </p:txBody>
        </p:sp>
        <p:sp>
          <p:nvSpPr>
            <p:cNvPr id="30" name="Прямоугольник 29"/>
            <p:cNvSpPr/>
            <p:nvPr/>
          </p:nvSpPr>
          <p:spPr>
            <a:xfrm>
              <a:off x="1487131" y="3363838"/>
              <a:ext cx="380232" cy="553998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3000" b="1" dirty="0">
                  <a:ln w="10541" cmpd="sng">
                    <a:solidFill>
                      <a:srgbClr val="7D7D7D">
                        <a:tint val="100000"/>
                        <a:shade val="100000"/>
                        <a:satMod val="110000"/>
                      </a:srgbClr>
                    </a:solidFill>
                    <a:prstDash val="solid"/>
                  </a:ln>
                </a:rPr>
                <a:t>3</a:t>
              </a:r>
              <a:endParaRPr lang="ru-RU" sz="3000" b="1" cap="none" spc="0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effectLst/>
              </a:endParaRPr>
            </a:p>
          </p:txBody>
        </p:sp>
        <p:sp>
          <p:nvSpPr>
            <p:cNvPr id="31" name="Прямоугольник 30"/>
            <p:cNvSpPr/>
            <p:nvPr/>
          </p:nvSpPr>
          <p:spPr>
            <a:xfrm>
              <a:off x="1477391" y="3845735"/>
              <a:ext cx="380232" cy="553998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3000" b="1" dirty="0">
                  <a:ln w="10541" cmpd="sng">
                    <a:solidFill>
                      <a:srgbClr val="7D7D7D">
                        <a:tint val="100000"/>
                        <a:shade val="100000"/>
                        <a:satMod val="110000"/>
                      </a:srgbClr>
                    </a:solidFill>
                    <a:prstDash val="solid"/>
                  </a:ln>
                </a:rPr>
                <a:t>4</a:t>
              </a:r>
              <a:endParaRPr lang="ru-RU" sz="3000" b="1" cap="none" spc="0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effectLst/>
              </a:endParaRPr>
            </a:p>
          </p:txBody>
        </p:sp>
        <p:sp>
          <p:nvSpPr>
            <p:cNvPr id="36" name="Прямоугольник 35"/>
            <p:cNvSpPr/>
            <p:nvPr/>
          </p:nvSpPr>
          <p:spPr>
            <a:xfrm>
              <a:off x="1867365" y="2522354"/>
              <a:ext cx="4072787" cy="246221"/>
            </a:xfrm>
            <a:prstGeom prst="rect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lvl="0"/>
              <a:r>
                <a:rPr lang="ru-RU" sz="1000" dirty="0" smtClean="0">
                  <a:solidFill>
                    <a:schemeClr val="tx1"/>
                  </a:solidFill>
                </a:rPr>
                <a:t>Развитие </a:t>
              </a:r>
              <a:r>
                <a:rPr lang="ru-RU" sz="1000" dirty="0">
                  <a:solidFill>
                    <a:schemeClr val="tx1"/>
                  </a:solidFill>
                </a:rPr>
                <a:t>организаций дополнительного образования города</a:t>
              </a:r>
            </a:p>
          </p:txBody>
        </p:sp>
        <p:sp>
          <p:nvSpPr>
            <p:cNvPr id="37" name="Прямоугольник 36"/>
            <p:cNvSpPr/>
            <p:nvPr/>
          </p:nvSpPr>
          <p:spPr>
            <a:xfrm>
              <a:off x="1867363" y="2894445"/>
              <a:ext cx="4072788" cy="553998"/>
            </a:xfrm>
            <a:prstGeom prst="rect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lvl="0"/>
              <a:r>
                <a:rPr lang="ru-RU" sz="1000" dirty="0">
                  <a:solidFill>
                    <a:schemeClr val="tx1"/>
                  </a:solidFill>
                </a:rPr>
                <a:t>З</a:t>
              </a:r>
              <a:r>
                <a:rPr lang="ru-RU" sz="1000" dirty="0" smtClean="0">
                  <a:solidFill>
                    <a:schemeClr val="tx1"/>
                  </a:solidFill>
                </a:rPr>
                <a:t>акупка </a:t>
              </a:r>
              <a:r>
                <a:rPr lang="ru-RU" sz="1000" dirty="0">
                  <a:solidFill>
                    <a:schemeClr val="tx1"/>
                  </a:solidFill>
                </a:rPr>
                <a:t>учебного и учебно-лабораторного оборудования, укрепление и обновление материально-технической базы для реализации мероприятий по патриотическому воспитанию</a:t>
              </a:r>
            </a:p>
          </p:txBody>
        </p:sp>
        <p:sp>
          <p:nvSpPr>
            <p:cNvPr id="38" name="Прямоугольник 37"/>
            <p:cNvSpPr/>
            <p:nvPr/>
          </p:nvSpPr>
          <p:spPr>
            <a:xfrm>
              <a:off x="1867363" y="3588574"/>
              <a:ext cx="4072787" cy="246221"/>
            </a:xfrm>
            <a:prstGeom prst="rect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lvl="0"/>
              <a:r>
                <a:rPr lang="ru-RU" sz="1000" dirty="0">
                  <a:solidFill>
                    <a:schemeClr val="tx1"/>
                  </a:solidFill>
                </a:rPr>
                <a:t>О</a:t>
              </a:r>
              <a:r>
                <a:rPr lang="ru-RU" sz="1000" dirty="0" smtClean="0">
                  <a:solidFill>
                    <a:schemeClr val="tx1"/>
                  </a:solidFill>
                </a:rPr>
                <a:t>рганизация </a:t>
              </a:r>
              <a:r>
                <a:rPr lang="ru-RU" sz="1000" dirty="0">
                  <a:solidFill>
                    <a:schemeClr val="tx1"/>
                  </a:solidFill>
                </a:rPr>
                <a:t>взаимодействия детских и молодежных объединений </a:t>
              </a:r>
            </a:p>
          </p:txBody>
        </p:sp>
        <p:sp>
          <p:nvSpPr>
            <p:cNvPr id="39" name="Прямоугольник 38"/>
            <p:cNvSpPr/>
            <p:nvPr/>
          </p:nvSpPr>
          <p:spPr>
            <a:xfrm>
              <a:off x="1857623" y="3951870"/>
              <a:ext cx="4072787" cy="400110"/>
            </a:xfrm>
            <a:prstGeom prst="rect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lvl="0"/>
              <a:r>
                <a:rPr lang="ru-RU" sz="1000" dirty="0">
                  <a:solidFill>
                    <a:schemeClr val="tx1"/>
                  </a:solidFill>
                </a:rPr>
                <a:t>Р</a:t>
              </a:r>
              <a:r>
                <a:rPr lang="ru-RU" sz="1000" dirty="0" smtClean="0">
                  <a:solidFill>
                    <a:schemeClr val="tx1"/>
                  </a:solidFill>
                </a:rPr>
                <a:t>азработка </a:t>
              </a:r>
              <a:r>
                <a:rPr lang="ru-RU" sz="1000" dirty="0">
                  <a:solidFill>
                    <a:schemeClr val="tx1"/>
                  </a:solidFill>
                </a:rPr>
                <a:t>цикла духовно-нравственных и патриотических  мероприятий </a:t>
              </a:r>
            </a:p>
          </p:txBody>
        </p:sp>
        <p:sp>
          <p:nvSpPr>
            <p:cNvPr id="40" name="Прямоугольник 39"/>
            <p:cNvSpPr/>
            <p:nvPr/>
          </p:nvSpPr>
          <p:spPr>
            <a:xfrm>
              <a:off x="1487131" y="4494311"/>
              <a:ext cx="380232" cy="553998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3000" b="1" dirty="0" smtClean="0">
                  <a:ln w="10541" cmpd="sng">
                    <a:solidFill>
                      <a:srgbClr val="7D7D7D">
                        <a:tint val="100000"/>
                        <a:shade val="100000"/>
                        <a:satMod val="110000"/>
                      </a:srgbClr>
                    </a:solidFill>
                    <a:prstDash val="solid"/>
                  </a:ln>
                </a:rPr>
                <a:t>5</a:t>
              </a:r>
              <a:endParaRPr lang="ru-RU" sz="3000" b="1" cap="none" spc="0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effectLst/>
              </a:endParaRPr>
            </a:p>
          </p:txBody>
        </p:sp>
        <p:sp>
          <p:nvSpPr>
            <p:cNvPr id="41" name="Прямоугольник 40"/>
            <p:cNvSpPr/>
            <p:nvPr/>
          </p:nvSpPr>
          <p:spPr>
            <a:xfrm>
              <a:off x="1857622" y="4501164"/>
              <a:ext cx="4072787" cy="553998"/>
            </a:xfrm>
            <a:prstGeom prst="rect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lvl="0"/>
              <a:r>
                <a:rPr lang="ru-RU" sz="1000" dirty="0">
                  <a:solidFill>
                    <a:schemeClr val="tx1"/>
                  </a:solidFill>
                </a:rPr>
                <a:t>О</a:t>
              </a:r>
              <a:r>
                <a:rPr lang="ru-RU" sz="1000" dirty="0" smtClean="0">
                  <a:solidFill>
                    <a:schemeClr val="tx1"/>
                  </a:solidFill>
                </a:rPr>
                <a:t>рганизация </a:t>
              </a:r>
              <a:r>
                <a:rPr lang="ru-RU" sz="1000" dirty="0">
                  <a:solidFill>
                    <a:schemeClr val="tx1"/>
                  </a:solidFill>
                </a:rPr>
                <a:t>работы профильного детского оздоровительного лагеря с дневным пребыванием патриотической направленности и антитеррористической защищенности</a:t>
              </a:r>
            </a:p>
          </p:txBody>
        </p:sp>
      </p:grpSp>
      <p:pic>
        <p:nvPicPr>
          <p:cNvPr id="1026" name="Picture 2" descr="C:\Users\Kryukova-TB\Desktop\слайды ДЛЯ ДЕПУТАТОВ\РУКИ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49" y="2560518"/>
            <a:ext cx="1506314" cy="1220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Kryukova-TB\Desktop\слайды ДЛЯ ДЕПУТАТОВ\ЛЕНТА ФЛАГА.jp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316" y="2200851"/>
            <a:ext cx="1268452" cy="841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7237601" y="699948"/>
            <a:ext cx="1906399" cy="4031873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171450" indent="-171450">
              <a:buFont typeface="Wingdings" panose="05000000000000000000" pitchFamily="2" charset="2"/>
              <a:buChar char="v"/>
            </a:pPr>
            <a:r>
              <a:rPr lang="ru-RU" sz="800" dirty="0" smtClean="0">
                <a:solidFill>
                  <a:schemeClr val="tx1"/>
                </a:solidFill>
              </a:rPr>
              <a:t>Пропаганда </a:t>
            </a:r>
            <a:r>
              <a:rPr lang="ru-RU" sz="800" dirty="0">
                <a:solidFill>
                  <a:schemeClr val="tx1"/>
                </a:solidFill>
              </a:rPr>
              <a:t>духовно-нравственных ценностей: любовь к Родине, мужество, честь, совесть, чувство гордости за членов своей семьи, города, республики, государства в СМИ;  </a:t>
            </a:r>
            <a:endParaRPr lang="ru-RU" sz="800" dirty="0" smtClean="0">
              <a:solidFill>
                <a:schemeClr val="tx1"/>
              </a:solidFill>
            </a:endParaRPr>
          </a:p>
          <a:p>
            <a:pPr marL="171450" lvl="0" indent="-171450">
              <a:buFont typeface="Wingdings" panose="05000000000000000000" pitchFamily="2" charset="2"/>
              <a:buChar char="v"/>
            </a:pPr>
            <a:r>
              <a:rPr lang="ru-RU" sz="800" dirty="0" smtClean="0">
                <a:solidFill>
                  <a:schemeClr val="tx1"/>
                </a:solidFill>
              </a:rPr>
              <a:t>Создание</a:t>
            </a:r>
            <a:r>
              <a:rPr lang="ru-RU" sz="800" dirty="0">
                <a:solidFill>
                  <a:schemeClr val="tx1"/>
                </a:solidFill>
              </a:rPr>
              <a:t> </a:t>
            </a:r>
            <a:r>
              <a:rPr lang="ru-RU" sz="800" dirty="0" smtClean="0">
                <a:solidFill>
                  <a:schemeClr val="tx1"/>
                </a:solidFill>
              </a:rPr>
              <a:t>условий </a:t>
            </a:r>
            <a:r>
              <a:rPr lang="ru-RU" sz="800" dirty="0">
                <a:solidFill>
                  <a:schemeClr val="tx1"/>
                </a:solidFill>
              </a:rPr>
              <a:t>для сохранения и укрепления нравственного и физического здоровья учащихся;</a:t>
            </a:r>
          </a:p>
          <a:p>
            <a:pPr marL="171450" lvl="0" indent="-171450">
              <a:buFont typeface="Wingdings" panose="05000000000000000000" pitchFamily="2" charset="2"/>
              <a:buChar char="v"/>
            </a:pPr>
            <a:r>
              <a:rPr lang="ru-RU" sz="800" dirty="0" smtClean="0">
                <a:solidFill>
                  <a:schemeClr val="tx1"/>
                </a:solidFill>
              </a:rPr>
              <a:t>Формирование:</a:t>
            </a:r>
          </a:p>
          <a:p>
            <a:pPr lvl="0"/>
            <a:r>
              <a:rPr lang="ru-RU" sz="800" dirty="0">
                <a:solidFill>
                  <a:schemeClr val="tx1"/>
                </a:solidFill>
              </a:rPr>
              <a:t>-</a:t>
            </a:r>
            <a:r>
              <a:rPr lang="ru-RU" sz="800" dirty="0" smtClean="0">
                <a:solidFill>
                  <a:schemeClr val="tx1"/>
                </a:solidFill>
              </a:rPr>
              <a:t> личности </a:t>
            </a:r>
            <a:r>
              <a:rPr lang="ru-RU" sz="800" dirty="0">
                <a:solidFill>
                  <a:schemeClr val="tx1"/>
                </a:solidFill>
              </a:rPr>
              <a:t>с  достойными поступками, в основе которых лежит потребность служить людям и добру, жить и работать во благо своей Родины;</a:t>
            </a:r>
          </a:p>
          <a:p>
            <a:pPr lvl="0"/>
            <a:r>
              <a:rPr lang="ru-RU" sz="800" dirty="0" smtClean="0">
                <a:solidFill>
                  <a:schemeClr val="tx1"/>
                </a:solidFill>
              </a:rPr>
              <a:t>- уважения </a:t>
            </a:r>
            <a:r>
              <a:rPr lang="ru-RU" sz="800" dirty="0">
                <a:solidFill>
                  <a:schemeClr val="tx1"/>
                </a:solidFill>
              </a:rPr>
              <a:t>к подвигу героев Великой Отечественной войны, признательность за их жертву во имя мира на Земле;</a:t>
            </a:r>
          </a:p>
          <a:p>
            <a:pPr lvl="0"/>
            <a:r>
              <a:rPr lang="ru-RU" sz="800" dirty="0" smtClean="0">
                <a:solidFill>
                  <a:schemeClr val="tx1"/>
                </a:solidFill>
              </a:rPr>
              <a:t>- ценностного отношения </a:t>
            </a:r>
            <a:r>
              <a:rPr lang="ru-RU" sz="800" dirty="0">
                <a:solidFill>
                  <a:schemeClr val="tx1"/>
                </a:solidFill>
              </a:rPr>
              <a:t>к миру и осознанию роли каждого в сохранении мира на Земле;</a:t>
            </a:r>
          </a:p>
          <a:p>
            <a:pPr lvl="0"/>
            <a:r>
              <a:rPr lang="ru-RU" sz="800" dirty="0" smtClean="0">
                <a:solidFill>
                  <a:schemeClr val="tx1"/>
                </a:solidFill>
              </a:rPr>
              <a:t>- личности </a:t>
            </a:r>
            <a:r>
              <a:rPr lang="ru-RU" sz="800" dirty="0">
                <a:solidFill>
                  <a:schemeClr val="tx1"/>
                </a:solidFill>
              </a:rPr>
              <a:t>с активной гражданской позицией, обладающая социально - ценностными нравственными качествами, с развитым творческим потенциалом и способностью к саморазвитию;</a:t>
            </a:r>
          </a:p>
          <a:p>
            <a:pPr lvl="0"/>
            <a:r>
              <a:rPr lang="ru-RU" sz="800" dirty="0" smtClean="0">
                <a:solidFill>
                  <a:schemeClr val="tx1"/>
                </a:solidFill>
              </a:rPr>
              <a:t>- чёткого представления о </a:t>
            </a:r>
            <a:r>
              <a:rPr lang="ru-RU" sz="800" dirty="0">
                <a:solidFill>
                  <a:schemeClr val="tx1"/>
                </a:solidFill>
              </a:rPr>
              <a:t>страшной опасности, которую несут фашизм, война, преступления против человеческой жизни.</a:t>
            </a:r>
          </a:p>
        </p:txBody>
      </p:sp>
      <p:sp>
        <p:nvSpPr>
          <p:cNvPr id="42" name="Пятиугольник 41"/>
          <p:cNvSpPr/>
          <p:nvPr/>
        </p:nvSpPr>
        <p:spPr>
          <a:xfrm>
            <a:off x="5436096" y="733974"/>
            <a:ext cx="1881702" cy="948971"/>
          </a:xfrm>
          <a:prstGeom prst="homePlate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ОЖИДАЕМЫЙ РЕЗУЛЬТАТ</a:t>
            </a:r>
            <a:endParaRPr lang="ru-RU" dirty="0"/>
          </a:p>
        </p:txBody>
      </p:sp>
      <p:pic>
        <p:nvPicPr>
          <p:cNvPr id="1028" name="Picture 4" descr="C:\Users\Kryukova-TB\Desktop\слайды ДЛЯ ДЕПУТАТОВ\МИР.jpg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7953" y="1741723"/>
            <a:ext cx="1225329" cy="1245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63101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971"/>
    </mc:Choice>
    <mc:Fallback xmlns="">
      <p:transition spd="slow" advTm="309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8" grpId="0" animBg="1"/>
      <p:bldP spid="4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1509898" y="0"/>
            <a:ext cx="7634102" cy="322151"/>
          </a:xfrm>
          <a:prstGeom prst="roundRect">
            <a:avLst/>
          </a:prstGeom>
          <a:solidFill>
            <a:srgbClr val="FF9933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chemeClr val="tx1"/>
                </a:solidFill>
              </a:rPr>
              <a:t>ОБРАЗОВАНИЕ</a:t>
            </a:r>
            <a:r>
              <a:rPr lang="ru-RU" b="1" dirty="0">
                <a:solidFill>
                  <a:schemeClr val="tx1"/>
                </a:solidFill>
              </a:rPr>
              <a:t>: </a:t>
            </a:r>
            <a:r>
              <a:rPr lang="ru-RU" b="1" dirty="0" smtClean="0">
                <a:solidFill>
                  <a:schemeClr val="tx1"/>
                </a:solidFill>
              </a:rPr>
              <a:t>натуральные </a:t>
            </a:r>
            <a:r>
              <a:rPr lang="ru-RU" b="1" dirty="0">
                <a:solidFill>
                  <a:schemeClr val="tx1"/>
                </a:solidFill>
              </a:rPr>
              <a:t>и финансовые </a:t>
            </a:r>
            <a:r>
              <a:rPr lang="ru-RU" b="1" dirty="0" smtClean="0">
                <a:solidFill>
                  <a:schemeClr val="tx1"/>
                </a:solidFill>
              </a:rPr>
              <a:t>показатели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23</a:t>
            </a:fld>
            <a:endParaRPr lang="ru-RU"/>
          </a:p>
        </p:txBody>
      </p:sp>
      <p:grpSp>
        <p:nvGrpSpPr>
          <p:cNvPr id="21" name="Группа 20"/>
          <p:cNvGrpSpPr/>
          <p:nvPr/>
        </p:nvGrpSpPr>
        <p:grpSpPr>
          <a:xfrm>
            <a:off x="-4843" y="4515966"/>
            <a:ext cx="595453" cy="627534"/>
            <a:chOff x="58077" y="4515966"/>
            <a:chExt cx="595453" cy="627534"/>
          </a:xfrm>
        </p:grpSpPr>
        <p:pic>
          <p:nvPicPr>
            <p:cNvPr id="22" name="Picture 2" descr="C:\Users\Kryukova-TB\Desktop\слайды ДЛЯ ДЕПУТАТОВ\кнопка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30" t="9132" r="7190" b="10636"/>
            <a:stretch/>
          </p:blipFill>
          <p:spPr bwMode="auto">
            <a:xfrm>
              <a:off x="58077" y="4515966"/>
              <a:ext cx="595453" cy="6275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TextBox 22"/>
            <p:cNvSpPr txBox="1"/>
            <p:nvPr/>
          </p:nvSpPr>
          <p:spPr>
            <a:xfrm>
              <a:off x="205762" y="4547155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>
                  <a:latin typeface="Times New Roman"/>
                  <a:cs typeface="Times New Roman"/>
                  <a:hlinkClick r:id="rId4" action="ppaction://hlinksldjump"/>
                </a:rPr>
                <a:t>↑</a:t>
              </a:r>
              <a:endParaRPr lang="ru-RU" dirty="0"/>
            </a:p>
          </p:txBody>
        </p:sp>
      </p:grpSp>
      <p:grpSp>
        <p:nvGrpSpPr>
          <p:cNvPr id="3" name="Группа 2"/>
          <p:cNvGrpSpPr/>
          <p:nvPr/>
        </p:nvGrpSpPr>
        <p:grpSpPr>
          <a:xfrm>
            <a:off x="659065" y="1707654"/>
            <a:ext cx="7440340" cy="1656183"/>
            <a:chOff x="706417" y="3438558"/>
            <a:chExt cx="7228375" cy="1655667"/>
          </a:xfrm>
        </p:grpSpPr>
        <p:sp>
          <p:nvSpPr>
            <p:cNvPr id="33" name="Скругленный прямоугольник 32"/>
            <p:cNvSpPr/>
            <p:nvPr/>
          </p:nvSpPr>
          <p:spPr>
            <a:xfrm rot="16200000">
              <a:off x="127714" y="4019937"/>
              <a:ext cx="1639878" cy="482472"/>
            </a:xfrm>
            <a:prstGeom prst="roundRect">
              <a:avLst/>
            </a:prstGeom>
            <a:solidFill>
              <a:srgbClr val="FF9933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700" b="1" dirty="0">
                  <a:solidFill>
                    <a:schemeClr val="tx1"/>
                  </a:solidFill>
                </a:rPr>
                <a:t>Реализация общеобразовательных программ начального общего образования (очная форма)</a:t>
              </a:r>
            </a:p>
          </p:txBody>
        </p:sp>
        <p:sp>
          <p:nvSpPr>
            <p:cNvPr id="34" name="Скругленный прямоугольник 33"/>
            <p:cNvSpPr/>
            <p:nvPr/>
          </p:nvSpPr>
          <p:spPr>
            <a:xfrm rot="16200000">
              <a:off x="698506" y="4017262"/>
              <a:ext cx="1639878" cy="482472"/>
            </a:xfrm>
            <a:prstGeom prst="roundRect">
              <a:avLst/>
            </a:prstGeom>
            <a:solidFill>
              <a:srgbClr val="FF9933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700" b="1" dirty="0">
                  <a:solidFill>
                    <a:schemeClr val="tx1"/>
                  </a:solidFill>
                </a:rPr>
                <a:t>Реализация общеобразовательных программ основного общего образования (очная форма)</a:t>
              </a:r>
            </a:p>
          </p:txBody>
        </p:sp>
        <p:sp>
          <p:nvSpPr>
            <p:cNvPr id="35" name="Скругленный прямоугольник 34"/>
            <p:cNvSpPr/>
            <p:nvPr/>
          </p:nvSpPr>
          <p:spPr>
            <a:xfrm rot="16200000">
              <a:off x="1222192" y="4019937"/>
              <a:ext cx="1639878" cy="482472"/>
            </a:xfrm>
            <a:prstGeom prst="roundRect">
              <a:avLst/>
            </a:prstGeom>
            <a:solidFill>
              <a:srgbClr val="FF9933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700" b="1" dirty="0">
                  <a:solidFill>
                    <a:schemeClr val="tx1"/>
                  </a:solidFill>
                </a:rPr>
                <a:t>Реализация общеобразовательных программ среднего общего образования (очная форма)</a:t>
              </a:r>
            </a:p>
          </p:txBody>
        </p:sp>
        <p:sp>
          <p:nvSpPr>
            <p:cNvPr id="36" name="Скругленный прямоугольник 35"/>
            <p:cNvSpPr/>
            <p:nvPr/>
          </p:nvSpPr>
          <p:spPr>
            <a:xfrm rot="16200000">
              <a:off x="1756007" y="4019937"/>
              <a:ext cx="1639878" cy="482472"/>
            </a:xfrm>
            <a:prstGeom prst="roundRect">
              <a:avLst/>
            </a:prstGeom>
            <a:solidFill>
              <a:srgbClr val="FF9933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700" b="1" dirty="0">
                  <a:solidFill>
                    <a:schemeClr val="tx1"/>
                  </a:solidFill>
                </a:rPr>
                <a:t>Реализация общеобразовательных программ основного общего образования (заочная форма)</a:t>
              </a:r>
            </a:p>
          </p:txBody>
        </p:sp>
        <p:sp>
          <p:nvSpPr>
            <p:cNvPr id="37" name="Скругленный прямоугольник 36"/>
            <p:cNvSpPr/>
            <p:nvPr/>
          </p:nvSpPr>
          <p:spPr>
            <a:xfrm rot="16200000">
              <a:off x="2337113" y="4019937"/>
              <a:ext cx="1639878" cy="482472"/>
            </a:xfrm>
            <a:prstGeom prst="roundRect">
              <a:avLst/>
            </a:prstGeom>
            <a:solidFill>
              <a:srgbClr val="FF9933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700" b="1" dirty="0">
                  <a:solidFill>
                    <a:schemeClr val="tx1"/>
                  </a:solidFill>
                </a:rPr>
                <a:t>Реализация общеобразовательных программ среднего общего образования (заочная форма)</a:t>
              </a:r>
            </a:p>
          </p:txBody>
        </p:sp>
        <p:sp>
          <p:nvSpPr>
            <p:cNvPr id="38" name="Скругленный прямоугольник 37"/>
            <p:cNvSpPr/>
            <p:nvPr/>
          </p:nvSpPr>
          <p:spPr>
            <a:xfrm rot="16200000">
              <a:off x="2913177" y="4026996"/>
              <a:ext cx="1639878" cy="482472"/>
            </a:xfrm>
            <a:prstGeom prst="roundRect">
              <a:avLst/>
            </a:prstGeom>
            <a:solidFill>
              <a:srgbClr val="FF9933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700" b="1" dirty="0">
                  <a:solidFill>
                    <a:schemeClr val="tx1"/>
                  </a:solidFill>
                </a:rPr>
                <a:t>Реализация дополнительных общеобразовательных общеразвивающих программ </a:t>
              </a:r>
            </a:p>
            <a:p>
              <a:pPr algn="ctr"/>
              <a:r>
                <a:rPr lang="ru-RU" sz="700" b="1" dirty="0">
                  <a:solidFill>
                    <a:schemeClr val="tx1"/>
                  </a:solidFill>
                </a:rPr>
                <a:t>очно-заочная форма</a:t>
              </a:r>
            </a:p>
          </p:txBody>
        </p:sp>
        <p:sp>
          <p:nvSpPr>
            <p:cNvPr id="39" name="Скругленный прямоугольник 38"/>
            <p:cNvSpPr/>
            <p:nvPr/>
          </p:nvSpPr>
          <p:spPr>
            <a:xfrm rot="16200000">
              <a:off x="3495215" y="4004327"/>
              <a:ext cx="1639878" cy="513692"/>
            </a:xfrm>
            <a:prstGeom prst="roundRect">
              <a:avLst/>
            </a:prstGeom>
            <a:solidFill>
              <a:srgbClr val="FF9933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700" b="1" dirty="0">
                  <a:solidFill>
                    <a:schemeClr val="tx1"/>
                  </a:solidFill>
                </a:rPr>
                <a:t>Реализация адаптированных основных общеобразовательных программ для детей с умственной отсталостью (очная форма)</a:t>
              </a:r>
            </a:p>
          </p:txBody>
        </p:sp>
        <p:sp>
          <p:nvSpPr>
            <p:cNvPr id="40" name="Скругленный прямоугольник 39"/>
            <p:cNvSpPr/>
            <p:nvPr/>
          </p:nvSpPr>
          <p:spPr>
            <a:xfrm rot="16200000">
              <a:off x="4065305" y="4019596"/>
              <a:ext cx="1639878" cy="482472"/>
            </a:xfrm>
            <a:prstGeom prst="roundRect">
              <a:avLst/>
            </a:prstGeom>
            <a:solidFill>
              <a:srgbClr val="FF9933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700" b="1" dirty="0">
                  <a:solidFill>
                    <a:schemeClr val="tx1"/>
                  </a:solidFill>
                </a:rPr>
                <a:t>Реализация адаптированных основных общеобразовательных программ начального общего образования</a:t>
              </a:r>
            </a:p>
            <a:p>
              <a:pPr algn="ctr"/>
              <a:r>
                <a:rPr lang="ru-RU" sz="700" b="1" dirty="0">
                  <a:solidFill>
                    <a:schemeClr val="tx1"/>
                  </a:solidFill>
                </a:rPr>
                <a:t>(очная форма)</a:t>
              </a:r>
            </a:p>
          </p:txBody>
        </p:sp>
        <p:sp>
          <p:nvSpPr>
            <p:cNvPr id="41" name="Скругленный прямоугольник 40"/>
            <p:cNvSpPr/>
            <p:nvPr/>
          </p:nvSpPr>
          <p:spPr>
            <a:xfrm rot="16200000">
              <a:off x="4644697" y="4019595"/>
              <a:ext cx="1639878" cy="482472"/>
            </a:xfrm>
            <a:prstGeom prst="roundRect">
              <a:avLst/>
            </a:prstGeom>
            <a:solidFill>
              <a:srgbClr val="FF9933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700" b="1" dirty="0">
                  <a:solidFill>
                    <a:schemeClr val="tx1"/>
                  </a:solidFill>
                </a:rPr>
                <a:t>Реализация адаптированных основных общеобразовательных программ начального общего образования</a:t>
              </a:r>
            </a:p>
            <a:p>
              <a:pPr algn="ctr"/>
              <a:r>
                <a:rPr lang="ru-RU" sz="700" b="1" dirty="0">
                  <a:solidFill>
                    <a:schemeClr val="tx1"/>
                  </a:solidFill>
                </a:rPr>
                <a:t>(очная форма)</a:t>
              </a:r>
            </a:p>
          </p:txBody>
        </p:sp>
        <p:sp>
          <p:nvSpPr>
            <p:cNvPr id="42" name="Скругленный прямоугольник 41"/>
            <p:cNvSpPr/>
            <p:nvPr/>
          </p:nvSpPr>
          <p:spPr>
            <a:xfrm rot="16200000">
              <a:off x="5171428" y="4033050"/>
              <a:ext cx="1639878" cy="482472"/>
            </a:xfrm>
            <a:prstGeom prst="roundRect">
              <a:avLst/>
            </a:prstGeom>
            <a:solidFill>
              <a:srgbClr val="FF9933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700" b="1" dirty="0">
                  <a:solidFill>
                    <a:schemeClr val="tx1"/>
                  </a:solidFill>
                </a:rPr>
                <a:t>Реализация общеобразовательных программ начального общего образования (очно-заочная форма)</a:t>
              </a:r>
            </a:p>
          </p:txBody>
        </p:sp>
        <p:sp>
          <p:nvSpPr>
            <p:cNvPr id="43" name="Скругленный прямоугольник 42"/>
            <p:cNvSpPr/>
            <p:nvPr/>
          </p:nvSpPr>
          <p:spPr>
            <a:xfrm rot="16200000">
              <a:off x="5721489" y="4025990"/>
              <a:ext cx="1639878" cy="482472"/>
            </a:xfrm>
            <a:prstGeom prst="roundRect">
              <a:avLst/>
            </a:prstGeom>
            <a:solidFill>
              <a:srgbClr val="FF9933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700" b="1" dirty="0">
                  <a:solidFill>
                    <a:schemeClr val="tx1"/>
                  </a:solidFill>
                </a:rPr>
                <a:t>Предоставление консультационных и методических услуг )</a:t>
              </a:r>
            </a:p>
          </p:txBody>
        </p:sp>
        <p:sp>
          <p:nvSpPr>
            <p:cNvPr id="44" name="Скругленный прямоугольник 43"/>
            <p:cNvSpPr/>
            <p:nvPr/>
          </p:nvSpPr>
          <p:spPr>
            <a:xfrm rot="16200000">
              <a:off x="6297553" y="4017262"/>
              <a:ext cx="1639878" cy="482472"/>
            </a:xfrm>
            <a:prstGeom prst="roundRect">
              <a:avLst/>
            </a:prstGeom>
            <a:solidFill>
              <a:srgbClr val="FF9933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700" b="1" dirty="0">
                  <a:solidFill>
                    <a:schemeClr val="tx1"/>
                  </a:solidFill>
                </a:rPr>
                <a:t>Административное обеспечение деятельности организации </a:t>
              </a:r>
            </a:p>
          </p:txBody>
        </p:sp>
        <p:sp>
          <p:nvSpPr>
            <p:cNvPr id="45" name="Скругленный прямоугольник 44"/>
            <p:cNvSpPr/>
            <p:nvPr/>
          </p:nvSpPr>
          <p:spPr>
            <a:xfrm rot="16200000">
              <a:off x="6873617" y="4017261"/>
              <a:ext cx="1639878" cy="482472"/>
            </a:xfrm>
            <a:prstGeom prst="roundRect">
              <a:avLst/>
            </a:prstGeom>
            <a:solidFill>
              <a:srgbClr val="FF9933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700" b="1" dirty="0">
                  <a:solidFill>
                    <a:schemeClr val="tx1"/>
                  </a:solidFill>
                </a:rPr>
                <a:t>Организация отдыха детей и молодежи</a:t>
              </a:r>
            </a:p>
          </p:txBody>
        </p:sp>
      </p:grpSp>
      <p:sp>
        <p:nvSpPr>
          <p:cNvPr id="51" name="Прямоугольная выноска 50"/>
          <p:cNvSpPr/>
          <p:nvPr/>
        </p:nvSpPr>
        <p:spPr>
          <a:xfrm>
            <a:off x="8099405" y="3795886"/>
            <a:ext cx="914400" cy="546820"/>
          </a:xfrm>
          <a:prstGeom prst="wedgeRectCallout">
            <a:avLst>
              <a:gd name="adj1" fmla="val -85170"/>
              <a:gd name="adj2" fmla="val -27607"/>
            </a:avLst>
          </a:prstGeom>
          <a:pattFill prst="dkDnDiag">
            <a:fgClr>
              <a:schemeClr val="tx1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52" name="Прямоугольная выноска 51"/>
          <p:cNvSpPr/>
          <p:nvPr/>
        </p:nvSpPr>
        <p:spPr>
          <a:xfrm>
            <a:off x="8161614" y="3484148"/>
            <a:ext cx="914400" cy="739953"/>
          </a:xfrm>
          <a:prstGeom prst="wedgeRectCallout">
            <a:avLst>
              <a:gd name="adj1" fmla="val -92162"/>
              <a:gd name="adj2" fmla="val -24498"/>
            </a:avLst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 dirty="0" smtClean="0">
              <a:solidFill>
                <a:schemeClr val="tx1"/>
              </a:solidFill>
            </a:endParaRPr>
          </a:p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Финансовое </a:t>
            </a:r>
            <a:r>
              <a:rPr lang="ru-RU" sz="1000" dirty="0">
                <a:solidFill>
                  <a:schemeClr val="tx1"/>
                </a:solidFill>
              </a:rPr>
              <a:t>обеспечение (на год), </a:t>
            </a:r>
          </a:p>
          <a:p>
            <a:pPr algn="ctr"/>
            <a:r>
              <a:rPr lang="ru-RU" sz="1000" dirty="0">
                <a:solidFill>
                  <a:schemeClr val="tx1"/>
                </a:solidFill>
              </a:rPr>
              <a:t>млн. руб.</a:t>
            </a:r>
          </a:p>
          <a:p>
            <a:pPr algn="ctr"/>
            <a:endParaRPr lang="ru-RU" sz="1000" dirty="0">
              <a:solidFill>
                <a:schemeClr val="tx1"/>
              </a:solidFill>
            </a:endParaRPr>
          </a:p>
        </p:txBody>
      </p:sp>
      <p:grpSp>
        <p:nvGrpSpPr>
          <p:cNvPr id="55" name="Группа 54"/>
          <p:cNvGrpSpPr/>
          <p:nvPr/>
        </p:nvGrpSpPr>
        <p:grpSpPr>
          <a:xfrm>
            <a:off x="0" y="-38980"/>
            <a:ext cx="9144000" cy="400110"/>
            <a:chOff x="0" y="-38980"/>
            <a:chExt cx="9144000" cy="400110"/>
          </a:xfrm>
        </p:grpSpPr>
        <p:cxnSp>
          <p:nvCxnSpPr>
            <p:cNvPr id="56" name="Прямая соединительная линия 55"/>
            <p:cNvCxnSpPr/>
            <p:nvPr/>
          </p:nvCxnSpPr>
          <p:spPr>
            <a:xfrm>
              <a:off x="1509898" y="-5180"/>
              <a:ext cx="0" cy="322151"/>
            </a:xfrm>
            <a:prstGeom prst="line">
              <a:avLst/>
            </a:prstGeom>
            <a:ln w="25400">
              <a:solidFill>
                <a:schemeClr val="bg1">
                  <a:lumMod val="65000"/>
                  <a:alpha val="5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Прямая соединительная линия 56"/>
            <p:cNvCxnSpPr/>
            <p:nvPr/>
          </p:nvCxnSpPr>
          <p:spPr>
            <a:xfrm flipH="1">
              <a:off x="0" y="322151"/>
              <a:ext cx="9144000" cy="0"/>
            </a:xfrm>
            <a:prstGeom prst="line">
              <a:avLst/>
            </a:prstGeom>
            <a:ln w="25400">
              <a:solidFill>
                <a:schemeClr val="bg1">
                  <a:lumMod val="65000"/>
                  <a:alpha val="5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Прямоугольник 57"/>
            <p:cNvSpPr/>
            <p:nvPr/>
          </p:nvSpPr>
          <p:spPr>
            <a:xfrm>
              <a:off x="0" y="-38980"/>
              <a:ext cx="1512168" cy="40011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ru-RU" sz="1000" b="1" cap="none" spc="0" dirty="0" smtClean="0">
                  <a:ln w="18415" cmpd="sng">
                    <a:noFill/>
                    <a:prstDash val="solid"/>
                  </a:ln>
                  <a:solidFill>
                    <a:srgbClr val="339966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  <a:reflection blurRad="6350" stA="55000" endA="300" endPos="45500" dir="5400000" sy="-100000" algn="bl" rotWithShape="0"/>
                  </a:effectLst>
                </a:rPr>
                <a:t>Департамент финансов</a:t>
              </a:r>
            </a:p>
            <a:p>
              <a:pPr algn="ctr"/>
              <a:r>
                <a:rPr lang="ru-RU" sz="1000" b="1" dirty="0" smtClean="0">
                  <a:ln w="18415" cmpd="sng">
                    <a:noFill/>
                    <a:prstDash val="solid"/>
                  </a:ln>
                  <a:solidFill>
                    <a:srgbClr val="339966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  <a:reflection blurRad="6350" stA="55000" endA="300" endPos="45500" dir="5400000" sy="-100000" algn="bl" rotWithShape="0"/>
                  </a:effectLst>
                </a:rPr>
                <a:t>АМО ГО «Сыктывкар»</a:t>
              </a:r>
              <a:endParaRPr lang="ru-RU" sz="1000" b="1" cap="none" spc="0" dirty="0">
                <a:ln w="18415" cmpd="sng">
                  <a:noFill/>
                  <a:prstDash val="solid"/>
                </a:ln>
                <a:solidFill>
                  <a:srgbClr val="339966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  <a:reflection blurRad="6350" stA="55000" endA="300" endPos="45500" dir="5400000" sy="-100000" algn="bl" rotWithShape="0"/>
                </a:effectLst>
              </a:endParaRPr>
            </a:p>
          </p:txBody>
        </p:sp>
      </p:grpSp>
      <p:pic>
        <p:nvPicPr>
          <p:cNvPr id="46" name="Picture 2" descr="C:\Users\Kryukova-TB\Desktop\слайды ДЛЯ ДЕПУТАТОВ\free-vector-graduation-cap-and-diploma-vector_001862_1-01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4910" y="-28318"/>
            <a:ext cx="987809" cy="823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9" name="Прямоугольная выноска 58"/>
          <p:cNvSpPr/>
          <p:nvPr/>
        </p:nvSpPr>
        <p:spPr>
          <a:xfrm>
            <a:off x="8124910" y="1231534"/>
            <a:ext cx="914400" cy="546820"/>
          </a:xfrm>
          <a:prstGeom prst="wedgeRectCallout">
            <a:avLst>
              <a:gd name="adj1" fmla="val -87268"/>
              <a:gd name="adj2" fmla="val -33454"/>
            </a:avLst>
          </a:prstGeom>
          <a:pattFill prst="dkDnDiag">
            <a:fgClr>
              <a:schemeClr val="tx1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47" name="Прямоугольная выноска 46"/>
          <p:cNvSpPr/>
          <p:nvPr/>
        </p:nvSpPr>
        <p:spPr>
          <a:xfrm>
            <a:off x="8018026" y="1029141"/>
            <a:ext cx="1077158" cy="512685"/>
          </a:xfrm>
          <a:prstGeom prst="wedgeRectCallout">
            <a:avLst>
              <a:gd name="adj1" fmla="val -77728"/>
              <a:gd name="adj2" fmla="val -22307"/>
            </a:avLst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Количество</a:t>
            </a:r>
          </a:p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обучающиеся</a:t>
            </a:r>
            <a:endParaRPr lang="ru-RU" sz="1000" dirty="0">
              <a:solidFill>
                <a:schemeClr val="tx1"/>
              </a:solidFill>
            </a:endParaRPr>
          </a:p>
          <a:p>
            <a:pPr algn="ctr"/>
            <a:r>
              <a:rPr lang="ru-RU" sz="1000" dirty="0">
                <a:solidFill>
                  <a:schemeClr val="tx1"/>
                </a:solidFill>
              </a:rPr>
              <a:t>(на год), чел.</a:t>
            </a:r>
          </a:p>
        </p:txBody>
      </p:sp>
      <p:graphicFrame>
        <p:nvGraphicFramePr>
          <p:cNvPr id="60" name="Диаграмма 5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37831853"/>
              </p:ext>
            </p:extLst>
          </p:nvPr>
        </p:nvGraphicFramePr>
        <p:xfrm>
          <a:off x="142842" y="487717"/>
          <a:ext cx="8317590" cy="12906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31" name="Диаграмма 3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85971980"/>
              </p:ext>
            </p:extLst>
          </p:nvPr>
        </p:nvGraphicFramePr>
        <p:xfrm>
          <a:off x="5466" y="3426491"/>
          <a:ext cx="8742998" cy="10966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32" name="Прямоугольная выноска 31"/>
          <p:cNvSpPr/>
          <p:nvPr/>
        </p:nvSpPr>
        <p:spPr>
          <a:xfrm>
            <a:off x="4348575" y="361129"/>
            <a:ext cx="727092" cy="668011"/>
          </a:xfrm>
          <a:prstGeom prst="wedgeRectCallout">
            <a:avLst>
              <a:gd name="adj1" fmla="val -118214"/>
              <a:gd name="adj2" fmla="val 123512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2 772 713</a:t>
            </a:r>
          </a:p>
          <a:p>
            <a:pPr algn="ctr"/>
            <a:r>
              <a:rPr lang="ru-RU" sz="1000" dirty="0">
                <a:solidFill>
                  <a:schemeClr val="tx1"/>
                </a:solidFill>
              </a:rPr>
              <a:t>чел/час (за год)</a:t>
            </a:r>
          </a:p>
          <a:p>
            <a:pPr algn="ctr"/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48" name="Прямоугольная выноска 47"/>
          <p:cNvSpPr/>
          <p:nvPr/>
        </p:nvSpPr>
        <p:spPr>
          <a:xfrm>
            <a:off x="2661563" y="361130"/>
            <a:ext cx="727092" cy="626444"/>
          </a:xfrm>
          <a:prstGeom prst="wedgeRectCallout">
            <a:avLst>
              <a:gd name="adj1" fmla="val 113960"/>
              <a:gd name="adj2" fmla="val 137789"/>
            </a:avLst>
          </a:prstGeom>
          <a:solidFill>
            <a:schemeClr val="bg1"/>
          </a:solidFill>
          <a:ln>
            <a:solidFill>
              <a:srgbClr val="FF99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2 754 233</a:t>
            </a:r>
          </a:p>
          <a:p>
            <a:pPr algn="ctr"/>
            <a:r>
              <a:rPr lang="ru-RU" sz="1000" dirty="0">
                <a:solidFill>
                  <a:schemeClr val="tx1"/>
                </a:solidFill>
              </a:rPr>
              <a:t>чел/час (за год)</a:t>
            </a:r>
          </a:p>
          <a:p>
            <a:pPr algn="ctr"/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20144" y="1995686"/>
            <a:ext cx="590610" cy="36004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2016 </a:t>
            </a:r>
          </a:p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год</a:t>
            </a:r>
            <a:endParaRPr lang="ru-RU" sz="1100" dirty="0">
              <a:solidFill>
                <a:schemeClr val="tx1"/>
              </a:solidFill>
            </a:endParaRPr>
          </a:p>
        </p:txBody>
      </p:sp>
      <p:sp>
        <p:nvSpPr>
          <p:cNvPr id="50" name="Скругленный прямоугольник 49"/>
          <p:cNvSpPr/>
          <p:nvPr/>
        </p:nvSpPr>
        <p:spPr>
          <a:xfrm>
            <a:off x="40288" y="2499742"/>
            <a:ext cx="550322" cy="36094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dirty="0" smtClean="0"/>
              <a:t>2017</a:t>
            </a:r>
          </a:p>
          <a:p>
            <a:pPr algn="ctr"/>
            <a:r>
              <a:rPr lang="ru-RU" sz="1100" dirty="0" smtClean="0"/>
              <a:t> год</a:t>
            </a:r>
            <a:endParaRPr lang="ru-RU" sz="11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29342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674"/>
    </mc:Choice>
    <mc:Fallback xmlns="">
      <p:transition spd="slow" advTm="1567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4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876256" y="4829733"/>
            <a:ext cx="2133600" cy="273844"/>
          </a:xfrm>
        </p:spPr>
        <p:txBody>
          <a:bodyPr/>
          <a:lstStyle/>
          <a:p>
            <a:fld id="{B19B0651-EE4F-4900-A07F-96A6BFA9D0F0}" type="slidenum">
              <a:rPr lang="ru-RU" smtClean="0"/>
              <a:t>24</a:t>
            </a:fld>
            <a:endParaRPr lang="ru-RU" dirty="0"/>
          </a:p>
        </p:txBody>
      </p:sp>
      <p:grpSp>
        <p:nvGrpSpPr>
          <p:cNvPr id="86" name="Группа 85"/>
          <p:cNvGrpSpPr/>
          <p:nvPr/>
        </p:nvGrpSpPr>
        <p:grpSpPr>
          <a:xfrm>
            <a:off x="0" y="-38980"/>
            <a:ext cx="9144000" cy="400110"/>
            <a:chOff x="0" y="-38980"/>
            <a:chExt cx="9144000" cy="400110"/>
          </a:xfrm>
        </p:grpSpPr>
        <p:cxnSp>
          <p:nvCxnSpPr>
            <p:cNvPr id="87" name="Прямая соединительная линия 86"/>
            <p:cNvCxnSpPr/>
            <p:nvPr/>
          </p:nvCxnSpPr>
          <p:spPr>
            <a:xfrm>
              <a:off x="1509898" y="-5180"/>
              <a:ext cx="0" cy="322151"/>
            </a:xfrm>
            <a:prstGeom prst="line">
              <a:avLst/>
            </a:prstGeom>
            <a:ln w="25400">
              <a:solidFill>
                <a:schemeClr val="bg1">
                  <a:lumMod val="65000"/>
                  <a:alpha val="5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Прямая соединительная линия 87"/>
            <p:cNvCxnSpPr/>
            <p:nvPr/>
          </p:nvCxnSpPr>
          <p:spPr>
            <a:xfrm flipH="1">
              <a:off x="0" y="322151"/>
              <a:ext cx="9144000" cy="0"/>
            </a:xfrm>
            <a:prstGeom prst="line">
              <a:avLst/>
            </a:prstGeom>
            <a:ln w="25400">
              <a:solidFill>
                <a:schemeClr val="bg1">
                  <a:lumMod val="65000"/>
                  <a:alpha val="5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Прямоугольник 88"/>
            <p:cNvSpPr/>
            <p:nvPr/>
          </p:nvSpPr>
          <p:spPr>
            <a:xfrm>
              <a:off x="0" y="-38980"/>
              <a:ext cx="1512168" cy="40011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ru-RU" sz="1000" b="1" cap="none" spc="0" dirty="0" smtClean="0">
                  <a:ln w="18415" cmpd="sng">
                    <a:noFill/>
                    <a:prstDash val="solid"/>
                  </a:ln>
                  <a:solidFill>
                    <a:srgbClr val="339966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  <a:reflection blurRad="6350" stA="55000" endA="300" endPos="45500" dir="5400000" sy="-100000" algn="bl" rotWithShape="0"/>
                  </a:effectLst>
                </a:rPr>
                <a:t>Департамент финансов</a:t>
              </a:r>
            </a:p>
            <a:p>
              <a:pPr algn="ctr"/>
              <a:r>
                <a:rPr lang="ru-RU" sz="1000" b="1" dirty="0" smtClean="0">
                  <a:ln w="18415" cmpd="sng">
                    <a:noFill/>
                    <a:prstDash val="solid"/>
                  </a:ln>
                  <a:solidFill>
                    <a:srgbClr val="339966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  <a:reflection blurRad="6350" stA="55000" endA="300" endPos="45500" dir="5400000" sy="-100000" algn="bl" rotWithShape="0"/>
                  </a:effectLst>
                </a:rPr>
                <a:t>АМО ГО «Сыктывкар»</a:t>
              </a:r>
              <a:endParaRPr lang="ru-RU" sz="1000" b="1" cap="none" spc="0" dirty="0">
                <a:ln w="18415" cmpd="sng">
                  <a:noFill/>
                  <a:prstDash val="solid"/>
                </a:ln>
                <a:solidFill>
                  <a:srgbClr val="339966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  <a:reflection blurRad="6350" stA="55000" endA="300" endPos="45500" dir="5400000" sy="-100000" algn="bl" rotWithShape="0"/>
                </a:effectLst>
              </a:endParaRPr>
            </a:p>
          </p:txBody>
        </p:sp>
      </p:grpSp>
      <p:sp>
        <p:nvSpPr>
          <p:cNvPr id="12" name="Скругленный прямоугольник 11"/>
          <p:cNvSpPr/>
          <p:nvPr/>
        </p:nvSpPr>
        <p:spPr>
          <a:xfrm>
            <a:off x="1488160" y="-5181"/>
            <a:ext cx="7655839" cy="322151"/>
          </a:xfrm>
          <a:prstGeom prst="roundRect">
            <a:avLst/>
          </a:prstGeom>
          <a:solidFill>
            <a:srgbClr val="FF9933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tx1"/>
                </a:solidFill>
              </a:rPr>
              <a:t>ОЦЕНКА КАЧЕСТВА ПРЕДОСТАВЛЯЕМЫХ УСЛУГ, РАБОТ ЗА 2016 г.</a:t>
            </a:r>
          </a:p>
        </p:txBody>
      </p:sp>
      <p:pic>
        <p:nvPicPr>
          <p:cNvPr id="11" name="Picture 2" descr="C:\Users\Kryukova-TB\Desktop\слайды ДЛЯ ДЕПУТАТОВ\free-vector-graduation-cap-and-diploma-vector_001862_1-01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4910" y="-28318"/>
            <a:ext cx="987809" cy="823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1" name="Группа 70"/>
          <p:cNvGrpSpPr/>
          <p:nvPr/>
        </p:nvGrpSpPr>
        <p:grpSpPr>
          <a:xfrm>
            <a:off x="58077" y="4515966"/>
            <a:ext cx="595453" cy="627534"/>
            <a:chOff x="58077" y="4515966"/>
            <a:chExt cx="595453" cy="627534"/>
          </a:xfrm>
        </p:grpSpPr>
        <p:pic>
          <p:nvPicPr>
            <p:cNvPr id="76" name="Picture 2" descr="C:\Users\Kryukova-TB\Desktop\слайды ДЛЯ ДЕПУТАТОВ\кнопка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30" t="9132" r="7190" b="10636"/>
            <a:stretch/>
          </p:blipFill>
          <p:spPr bwMode="auto">
            <a:xfrm>
              <a:off x="58077" y="4515966"/>
              <a:ext cx="595453" cy="6275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7" name="TextBox 76"/>
            <p:cNvSpPr txBox="1"/>
            <p:nvPr/>
          </p:nvSpPr>
          <p:spPr>
            <a:xfrm>
              <a:off x="205762" y="4547155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>
                  <a:latin typeface="Times New Roman"/>
                  <a:cs typeface="Times New Roman"/>
                  <a:hlinkClick r:id="rId4" action="ppaction://hlinksldjump"/>
                </a:rPr>
                <a:t>↑</a:t>
              </a:r>
              <a:endParaRPr lang="ru-RU" dirty="0"/>
            </a:p>
          </p:txBody>
        </p:sp>
      </p:grpSp>
      <p:graphicFrame>
        <p:nvGraphicFramePr>
          <p:cNvPr id="15" name="Диаграмма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73970531"/>
              </p:ext>
            </p:extLst>
          </p:nvPr>
        </p:nvGraphicFramePr>
        <p:xfrm>
          <a:off x="251520" y="483518"/>
          <a:ext cx="8784976" cy="40636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127054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139"/>
    </mc:Choice>
    <mc:Fallback xmlns="">
      <p:transition spd="slow" advTm="11139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876256" y="4829733"/>
            <a:ext cx="2133600" cy="273844"/>
          </a:xfrm>
        </p:spPr>
        <p:txBody>
          <a:bodyPr/>
          <a:lstStyle/>
          <a:p>
            <a:fld id="{B19B0651-EE4F-4900-A07F-96A6BFA9D0F0}" type="slidenum">
              <a:rPr lang="ru-RU" smtClean="0"/>
              <a:t>25</a:t>
            </a:fld>
            <a:endParaRPr lang="ru-RU" dirty="0"/>
          </a:p>
        </p:txBody>
      </p:sp>
      <p:grpSp>
        <p:nvGrpSpPr>
          <p:cNvPr id="86" name="Группа 85"/>
          <p:cNvGrpSpPr/>
          <p:nvPr/>
        </p:nvGrpSpPr>
        <p:grpSpPr>
          <a:xfrm>
            <a:off x="0" y="-38980"/>
            <a:ext cx="9144000" cy="400110"/>
            <a:chOff x="0" y="-38980"/>
            <a:chExt cx="9144000" cy="400110"/>
          </a:xfrm>
        </p:grpSpPr>
        <p:cxnSp>
          <p:nvCxnSpPr>
            <p:cNvPr id="87" name="Прямая соединительная линия 86"/>
            <p:cNvCxnSpPr/>
            <p:nvPr/>
          </p:nvCxnSpPr>
          <p:spPr>
            <a:xfrm>
              <a:off x="1509898" y="-5180"/>
              <a:ext cx="0" cy="322151"/>
            </a:xfrm>
            <a:prstGeom prst="line">
              <a:avLst/>
            </a:prstGeom>
            <a:ln w="25400">
              <a:solidFill>
                <a:schemeClr val="bg1">
                  <a:lumMod val="65000"/>
                  <a:alpha val="5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Прямая соединительная линия 87"/>
            <p:cNvCxnSpPr/>
            <p:nvPr/>
          </p:nvCxnSpPr>
          <p:spPr>
            <a:xfrm flipH="1">
              <a:off x="0" y="322151"/>
              <a:ext cx="9144000" cy="0"/>
            </a:xfrm>
            <a:prstGeom prst="line">
              <a:avLst/>
            </a:prstGeom>
            <a:ln w="25400">
              <a:solidFill>
                <a:schemeClr val="bg1">
                  <a:lumMod val="65000"/>
                  <a:alpha val="5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Прямоугольник 88"/>
            <p:cNvSpPr/>
            <p:nvPr/>
          </p:nvSpPr>
          <p:spPr>
            <a:xfrm>
              <a:off x="0" y="-38980"/>
              <a:ext cx="1512168" cy="40011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ru-RU" sz="1000" b="1" cap="none" spc="0" dirty="0" smtClean="0">
                  <a:ln w="18415" cmpd="sng">
                    <a:noFill/>
                    <a:prstDash val="solid"/>
                  </a:ln>
                  <a:solidFill>
                    <a:srgbClr val="339966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  <a:reflection blurRad="6350" stA="55000" endA="300" endPos="45500" dir="5400000" sy="-100000" algn="bl" rotWithShape="0"/>
                  </a:effectLst>
                </a:rPr>
                <a:t>Департамент финансов</a:t>
              </a:r>
            </a:p>
            <a:p>
              <a:pPr algn="ctr"/>
              <a:r>
                <a:rPr lang="ru-RU" sz="1000" b="1" dirty="0" smtClean="0">
                  <a:ln w="18415" cmpd="sng">
                    <a:noFill/>
                    <a:prstDash val="solid"/>
                  </a:ln>
                  <a:solidFill>
                    <a:srgbClr val="339966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  <a:reflection blurRad="6350" stA="55000" endA="300" endPos="45500" dir="5400000" sy="-100000" algn="bl" rotWithShape="0"/>
                  </a:effectLst>
                </a:rPr>
                <a:t>АМО ГО «Сыктывкар»</a:t>
              </a:r>
              <a:endParaRPr lang="ru-RU" sz="1000" b="1" cap="none" spc="0" dirty="0">
                <a:ln w="18415" cmpd="sng">
                  <a:noFill/>
                  <a:prstDash val="solid"/>
                </a:ln>
                <a:solidFill>
                  <a:srgbClr val="339966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  <a:reflection blurRad="6350" stA="55000" endA="300" endPos="45500" dir="5400000" sy="-100000" algn="bl" rotWithShape="0"/>
                </a:effectLst>
              </a:endParaRPr>
            </a:p>
          </p:txBody>
        </p:sp>
      </p:grpSp>
      <p:sp>
        <p:nvSpPr>
          <p:cNvPr id="12" name="Скругленный прямоугольник 11"/>
          <p:cNvSpPr/>
          <p:nvPr/>
        </p:nvSpPr>
        <p:spPr>
          <a:xfrm>
            <a:off x="1488160" y="-5181"/>
            <a:ext cx="7655839" cy="322151"/>
          </a:xfrm>
          <a:prstGeom prst="roundRect">
            <a:avLst/>
          </a:prstGeom>
          <a:solidFill>
            <a:srgbClr val="FF9933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tx1"/>
                </a:solidFill>
              </a:rPr>
              <a:t>ОЦЕНКА КАЧЕСТВА ПРЕДОСТАВЛЯЕМЫХ УСЛУГ, РАБОТ ЗА 2016 г.</a:t>
            </a:r>
          </a:p>
        </p:txBody>
      </p:sp>
      <p:pic>
        <p:nvPicPr>
          <p:cNvPr id="11" name="Picture 2" descr="C:\Users\Kryukova-TB\Desktop\слайды ДЛЯ ДЕПУТАТОВ\free-vector-graduation-cap-and-diploma-vector_001862_1-01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4910" y="-28318"/>
            <a:ext cx="987809" cy="823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4" name="Диаграмма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8785982"/>
              </p:ext>
            </p:extLst>
          </p:nvPr>
        </p:nvGraphicFramePr>
        <p:xfrm>
          <a:off x="205762" y="383320"/>
          <a:ext cx="8686718" cy="45331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71" name="Группа 70"/>
          <p:cNvGrpSpPr/>
          <p:nvPr/>
        </p:nvGrpSpPr>
        <p:grpSpPr>
          <a:xfrm>
            <a:off x="58077" y="4515966"/>
            <a:ext cx="595453" cy="627534"/>
            <a:chOff x="58077" y="4515966"/>
            <a:chExt cx="595453" cy="627534"/>
          </a:xfrm>
        </p:grpSpPr>
        <p:pic>
          <p:nvPicPr>
            <p:cNvPr id="76" name="Picture 2" descr="C:\Users\Kryukova-TB\Desktop\слайды ДЛЯ ДЕПУТАТОВ\кнопка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30" t="9132" r="7190" b="10636"/>
            <a:stretch/>
          </p:blipFill>
          <p:spPr bwMode="auto">
            <a:xfrm>
              <a:off x="58077" y="4515966"/>
              <a:ext cx="595453" cy="6275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7" name="TextBox 76"/>
            <p:cNvSpPr txBox="1"/>
            <p:nvPr/>
          </p:nvSpPr>
          <p:spPr>
            <a:xfrm>
              <a:off x="205762" y="4547155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>
                  <a:latin typeface="Times New Roman"/>
                  <a:cs typeface="Times New Roman"/>
                  <a:hlinkClick r:id="rId5" action="ppaction://hlinksldjump"/>
                </a:rPr>
                <a:t>↑</a:t>
              </a:r>
              <a:endParaRPr lang="ru-RU" dirty="0"/>
            </a:p>
          </p:txBody>
        </p:sp>
      </p:grpSp>
    </p:spTree>
    <p:extLst>
      <p:ext uri="{BB962C8B-B14F-4D97-AF65-F5344CB8AC3E}">
        <p14:creationId xmlns:p14="http://schemas.microsoft.com/office/powerpoint/2010/main" val="215906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87"/>
    </mc:Choice>
    <mc:Fallback xmlns="">
      <p:transition spd="slow" advTm="11087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876256" y="4829733"/>
            <a:ext cx="2133600" cy="273844"/>
          </a:xfrm>
        </p:spPr>
        <p:txBody>
          <a:bodyPr/>
          <a:lstStyle/>
          <a:p>
            <a:fld id="{B19B0651-EE4F-4900-A07F-96A6BFA9D0F0}" type="slidenum">
              <a:rPr lang="ru-RU" smtClean="0"/>
              <a:t>26</a:t>
            </a:fld>
            <a:endParaRPr lang="ru-RU" dirty="0"/>
          </a:p>
        </p:txBody>
      </p:sp>
      <p:grpSp>
        <p:nvGrpSpPr>
          <p:cNvPr id="86" name="Группа 85"/>
          <p:cNvGrpSpPr/>
          <p:nvPr/>
        </p:nvGrpSpPr>
        <p:grpSpPr>
          <a:xfrm>
            <a:off x="0" y="-38980"/>
            <a:ext cx="9144000" cy="400110"/>
            <a:chOff x="0" y="-38980"/>
            <a:chExt cx="9144000" cy="400110"/>
          </a:xfrm>
        </p:grpSpPr>
        <p:cxnSp>
          <p:nvCxnSpPr>
            <p:cNvPr id="87" name="Прямая соединительная линия 86"/>
            <p:cNvCxnSpPr/>
            <p:nvPr/>
          </p:nvCxnSpPr>
          <p:spPr>
            <a:xfrm>
              <a:off x="1509898" y="-5180"/>
              <a:ext cx="0" cy="322151"/>
            </a:xfrm>
            <a:prstGeom prst="line">
              <a:avLst/>
            </a:prstGeom>
            <a:ln w="25400">
              <a:solidFill>
                <a:schemeClr val="bg1">
                  <a:lumMod val="65000"/>
                  <a:alpha val="5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Прямая соединительная линия 87"/>
            <p:cNvCxnSpPr/>
            <p:nvPr/>
          </p:nvCxnSpPr>
          <p:spPr>
            <a:xfrm flipH="1">
              <a:off x="0" y="322151"/>
              <a:ext cx="9144000" cy="0"/>
            </a:xfrm>
            <a:prstGeom prst="line">
              <a:avLst/>
            </a:prstGeom>
            <a:ln w="25400">
              <a:solidFill>
                <a:schemeClr val="bg1">
                  <a:lumMod val="65000"/>
                  <a:alpha val="5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Прямоугольник 88"/>
            <p:cNvSpPr/>
            <p:nvPr/>
          </p:nvSpPr>
          <p:spPr>
            <a:xfrm>
              <a:off x="0" y="-38980"/>
              <a:ext cx="1512168" cy="40011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ru-RU" sz="1000" b="1" cap="none" spc="0" dirty="0" smtClean="0">
                  <a:ln w="18415" cmpd="sng">
                    <a:noFill/>
                    <a:prstDash val="solid"/>
                  </a:ln>
                  <a:solidFill>
                    <a:srgbClr val="339966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  <a:reflection blurRad="6350" stA="55000" endA="300" endPos="45500" dir="5400000" sy="-100000" algn="bl" rotWithShape="0"/>
                  </a:effectLst>
                </a:rPr>
                <a:t>Департамент финансов</a:t>
              </a:r>
            </a:p>
            <a:p>
              <a:pPr algn="ctr"/>
              <a:r>
                <a:rPr lang="ru-RU" sz="1000" b="1" dirty="0" smtClean="0">
                  <a:ln w="18415" cmpd="sng">
                    <a:noFill/>
                    <a:prstDash val="solid"/>
                  </a:ln>
                  <a:solidFill>
                    <a:srgbClr val="339966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  <a:reflection blurRad="6350" stA="55000" endA="300" endPos="45500" dir="5400000" sy="-100000" algn="bl" rotWithShape="0"/>
                  </a:effectLst>
                </a:rPr>
                <a:t>АМО ГО «Сыктывкар»</a:t>
              </a:r>
              <a:endParaRPr lang="ru-RU" sz="1000" b="1" cap="none" spc="0" dirty="0">
                <a:ln w="18415" cmpd="sng">
                  <a:noFill/>
                  <a:prstDash val="solid"/>
                </a:ln>
                <a:solidFill>
                  <a:srgbClr val="339966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  <a:reflection blurRad="6350" stA="55000" endA="300" endPos="45500" dir="5400000" sy="-100000" algn="bl" rotWithShape="0"/>
                </a:effectLst>
              </a:endParaRPr>
            </a:p>
          </p:txBody>
        </p:sp>
      </p:grpSp>
      <p:sp>
        <p:nvSpPr>
          <p:cNvPr id="12" name="Скругленный прямоугольник 11"/>
          <p:cNvSpPr/>
          <p:nvPr/>
        </p:nvSpPr>
        <p:spPr>
          <a:xfrm>
            <a:off x="1488160" y="-5181"/>
            <a:ext cx="7655839" cy="322151"/>
          </a:xfrm>
          <a:prstGeom prst="roundRect">
            <a:avLst/>
          </a:prstGeom>
          <a:solidFill>
            <a:srgbClr val="FF9933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tx1"/>
                </a:solidFill>
              </a:rPr>
              <a:t>ОЦЕНКА КАЧЕСТВА ПРЕДОСТАВЛЯЕМЫХ УСЛУГ, РАБОТ ЗА 2016 г.</a:t>
            </a:r>
          </a:p>
        </p:txBody>
      </p:sp>
      <p:pic>
        <p:nvPicPr>
          <p:cNvPr id="11" name="Picture 2" descr="C:\Users\Kryukova-TB\Desktop\слайды ДЛЯ ДЕПУТАТОВ\free-vector-graduation-cap-and-diploma-vector_001862_1-01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4910" y="-28318"/>
            <a:ext cx="987809" cy="823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5666918"/>
              </p:ext>
            </p:extLst>
          </p:nvPr>
        </p:nvGraphicFramePr>
        <p:xfrm>
          <a:off x="355803" y="955308"/>
          <a:ext cx="5728365" cy="3416642"/>
        </p:xfrm>
        <a:graphic>
          <a:graphicData uri="http://schemas.openxmlformats.org/drawingml/2006/table">
            <a:tbl>
              <a:tblPr>
                <a:tableStyleId>{16D9F66E-5EB9-4882-86FB-DCBF35E3C3E4}</a:tableStyleId>
              </a:tblPr>
              <a:tblGrid>
                <a:gridCol w="5728365"/>
              </a:tblGrid>
              <a:tr h="521587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3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Доля своевременно устраненных </a:t>
                      </a:r>
                      <a:r>
                        <a:rPr lang="ru-RU" sz="13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нарушений</a:t>
                      </a:r>
                      <a:r>
                        <a:rPr lang="ru-RU" sz="13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выявленных в результате проверок </a:t>
                      </a:r>
                      <a:r>
                        <a:rPr lang="ru-RU" sz="13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органами по </a:t>
                      </a:r>
                      <a:r>
                        <a:rPr lang="ru-RU" sz="13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надзору и </a:t>
                      </a:r>
                      <a:r>
                        <a:rPr lang="ru-RU" sz="13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контролю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688" marR="4688" marT="4688" marB="0" anchor="ctr"/>
                </a:tc>
              </a:tr>
              <a:tr h="52158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Уровень соответствия </a:t>
                      </a:r>
                      <a:r>
                        <a:rPr lang="ru-RU" sz="13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учебных планов</a:t>
                      </a:r>
                      <a:r>
                        <a:rPr lang="ru-RU" sz="1300" u="none" strike="noStrike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3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требованиям федеральных базисных учебных планов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688" marR="4688" marT="4688" marB="0" anchor="ctr"/>
                </a:tc>
              </a:tr>
              <a:tr h="521587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3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Уровень освоения учащимися </a:t>
                      </a:r>
                      <a:r>
                        <a:rPr lang="ru-RU" sz="13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программы </a:t>
                      </a:r>
                      <a:r>
                        <a:rPr lang="ru-RU" sz="13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начального общего </a:t>
                      </a:r>
                      <a:r>
                        <a:rPr lang="ru-RU" sz="13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образования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688" marR="4688" marT="4688" marB="0" anchor="ctr"/>
                </a:tc>
              </a:tr>
              <a:tr h="263843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3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Полнота реализации </a:t>
                      </a:r>
                      <a:r>
                        <a:rPr lang="ru-RU" sz="13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программы </a:t>
                      </a:r>
                      <a:r>
                        <a:rPr lang="ru-RU" sz="13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начального общего </a:t>
                      </a:r>
                      <a:r>
                        <a:rPr lang="ru-RU" sz="13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образования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688" marR="4688" marT="4688" marB="0" anchor="ctr"/>
                </a:tc>
              </a:tr>
              <a:tr h="274922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3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Уровень освоения учащимися </a:t>
                      </a:r>
                      <a:r>
                        <a:rPr lang="ru-RU" sz="13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программы </a:t>
                      </a:r>
                      <a:r>
                        <a:rPr lang="ru-RU" sz="13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основного общего </a:t>
                      </a:r>
                      <a:r>
                        <a:rPr lang="ru-RU" sz="13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образования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688" marR="4688" marT="4688" marB="0" anchor="ctr"/>
                </a:tc>
              </a:tr>
              <a:tr h="263843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3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Полнота реализации </a:t>
                      </a:r>
                      <a:r>
                        <a:rPr lang="ru-RU" sz="13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программы </a:t>
                      </a:r>
                      <a:r>
                        <a:rPr lang="ru-RU" sz="13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основного общего </a:t>
                      </a:r>
                      <a:r>
                        <a:rPr lang="ru-RU" sz="13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образования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688" marR="4688" marT="4688" marB="0" anchor="ctr"/>
                </a:tc>
              </a:tr>
              <a:tr h="263843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3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Полнота реализации </a:t>
                      </a:r>
                      <a:r>
                        <a:rPr lang="ru-RU" sz="13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программы </a:t>
                      </a:r>
                      <a:r>
                        <a:rPr lang="ru-RU" sz="13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среднего общего </a:t>
                      </a:r>
                      <a:r>
                        <a:rPr lang="ru-RU" sz="13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образования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688" marR="4688" marT="4688" marB="0" anchor="ctr"/>
                </a:tc>
              </a:tr>
              <a:tr h="263843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3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Доля детей, осваивающих дополнительные образовательные </a:t>
                      </a:r>
                      <a:r>
                        <a:rPr lang="ru-RU" sz="13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программы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688" marR="4688" marT="4688" marB="0" anchor="ctr"/>
                </a:tc>
              </a:tr>
              <a:tr h="52158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3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Удовлетворенность работой учреждения руководителями обслуживаемых </a:t>
                      </a:r>
                      <a:r>
                        <a:rPr lang="ru-RU" sz="13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учреждений</a:t>
                      </a:r>
                      <a:endParaRPr lang="ru-RU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688" marR="4688" marT="4688" marB="0" anchor="ctr"/>
                </a:tc>
              </a:tr>
            </a:tbl>
          </a:graphicData>
        </a:graphic>
      </p:graphicFrame>
      <p:grpSp>
        <p:nvGrpSpPr>
          <p:cNvPr id="71" name="Группа 70"/>
          <p:cNvGrpSpPr/>
          <p:nvPr/>
        </p:nvGrpSpPr>
        <p:grpSpPr>
          <a:xfrm>
            <a:off x="58077" y="4515966"/>
            <a:ext cx="595453" cy="627534"/>
            <a:chOff x="58077" y="4515966"/>
            <a:chExt cx="595453" cy="627534"/>
          </a:xfrm>
        </p:grpSpPr>
        <p:pic>
          <p:nvPicPr>
            <p:cNvPr id="76" name="Picture 2" descr="C:\Users\Kryukova-TB\Desktop\слайды ДЛЯ ДЕПУТАТОВ\кнопка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30" t="9132" r="7190" b="10636"/>
            <a:stretch/>
          </p:blipFill>
          <p:spPr bwMode="auto">
            <a:xfrm>
              <a:off x="58077" y="4515966"/>
              <a:ext cx="595453" cy="6275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7" name="TextBox 76"/>
            <p:cNvSpPr txBox="1"/>
            <p:nvPr/>
          </p:nvSpPr>
          <p:spPr>
            <a:xfrm>
              <a:off x="205762" y="4547155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>
                  <a:latin typeface="Times New Roman"/>
                  <a:cs typeface="Times New Roman"/>
                  <a:hlinkClick r:id="rId5" action="ppaction://hlinksldjump"/>
                </a:rPr>
                <a:t>↑</a:t>
              </a:r>
              <a:endParaRPr lang="ru-RU" dirty="0"/>
            </a:p>
          </p:txBody>
        </p:sp>
      </p:grpSp>
      <p:sp>
        <p:nvSpPr>
          <p:cNvPr id="4" name="Правая фигурная скобка 3"/>
          <p:cNvSpPr/>
          <p:nvPr/>
        </p:nvSpPr>
        <p:spPr>
          <a:xfrm>
            <a:off x="6084168" y="991350"/>
            <a:ext cx="731512" cy="3308592"/>
          </a:xfrm>
          <a:prstGeom prst="rightBrace">
            <a:avLst>
              <a:gd name="adj1" fmla="val 50961"/>
              <a:gd name="adj2" fmla="val 45898"/>
            </a:avLst>
          </a:prstGeom>
          <a:ln w="50800">
            <a:solidFill>
              <a:schemeClr val="bg1">
                <a:lumMod val="85000"/>
              </a:schemeClr>
            </a:solidFill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5" name="Picture 1" descr="C:\Users\Kryukova-TB\Desktop\слайды ДЛЯ ДЕПУТАТОВ\100_field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5676" y="1357979"/>
            <a:ext cx="1728192" cy="86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150252" y="2643758"/>
            <a:ext cx="194931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и</a:t>
            </a:r>
            <a: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сполнение</a:t>
            </a:r>
          </a:p>
          <a:p>
            <a:pPr algn="ctr"/>
            <a: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по всем</a:t>
            </a:r>
          </a:p>
          <a:p>
            <a:pPr algn="ctr"/>
            <a:r>
              <a:rPr lang="ru-RU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показателям </a:t>
            </a:r>
            <a:endParaRPr lang="ru-RU" sz="2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42663" y="475444"/>
            <a:ext cx="272933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Наименование показателя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90618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069"/>
    </mc:Choice>
    <mc:Fallback xmlns="">
      <p:transition spd="slow" advTm="1206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3918754"/>
              </p:ext>
            </p:extLst>
          </p:nvPr>
        </p:nvGraphicFramePr>
        <p:xfrm>
          <a:off x="176507" y="1563638"/>
          <a:ext cx="6624736" cy="37207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Скругленный прямоугольник 9"/>
          <p:cNvSpPr/>
          <p:nvPr/>
        </p:nvSpPr>
        <p:spPr>
          <a:xfrm>
            <a:off x="1259632" y="652318"/>
            <a:ext cx="2302960" cy="480438"/>
          </a:xfrm>
          <a:prstGeom prst="roundRect">
            <a:avLst/>
          </a:prstGeom>
          <a:solidFill>
            <a:srgbClr val="C0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КУЛЬТУРА</a:t>
            </a:r>
            <a:endParaRPr lang="ru-RU" b="1" dirty="0">
              <a:solidFill>
                <a:schemeClr val="tx1"/>
              </a:solidFill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1547664" y="1132756"/>
            <a:ext cx="360040" cy="933978"/>
          </a:xfrm>
          <a:prstGeom prst="line">
            <a:avLst/>
          </a:prstGeom>
          <a:ln w="28575">
            <a:solidFill>
              <a:srgbClr val="C0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flipH="1">
            <a:off x="1907705" y="1419622"/>
            <a:ext cx="180148" cy="576064"/>
          </a:xfrm>
          <a:prstGeom prst="line">
            <a:avLst/>
          </a:prstGeom>
          <a:ln w="28575">
            <a:solidFill>
              <a:srgbClr val="C0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 flipH="1">
            <a:off x="2087854" y="1444482"/>
            <a:ext cx="6660610" cy="0"/>
          </a:xfrm>
          <a:prstGeom prst="line">
            <a:avLst/>
          </a:prstGeom>
          <a:ln w="28575">
            <a:solidFill>
              <a:srgbClr val="C0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Прямоугольник 18"/>
          <p:cNvSpPr/>
          <p:nvPr/>
        </p:nvSpPr>
        <p:spPr>
          <a:xfrm>
            <a:off x="4345233" y="618242"/>
            <a:ext cx="182160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13</a:t>
            </a:r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%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868144" y="802908"/>
            <a:ext cx="298312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500" dirty="0" smtClean="0">
                <a:solidFill>
                  <a:srgbClr val="C00000"/>
                </a:solidFill>
              </a:rPr>
              <a:t>В ОБЩЕМ КОЛИЧЕСТВЕ</a:t>
            </a:r>
          </a:p>
          <a:p>
            <a:pPr algn="ctr"/>
            <a:r>
              <a:rPr lang="ru-RU" sz="1500" dirty="0" smtClean="0">
                <a:solidFill>
                  <a:srgbClr val="C00000"/>
                </a:solidFill>
              </a:rPr>
              <a:t> МУНИЦИПАЛЬНЫХ УЧРЕЖДЕНИЙ</a:t>
            </a:r>
            <a:endParaRPr lang="ru-RU" sz="1500" dirty="0">
              <a:solidFill>
                <a:srgbClr val="C00000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1418198" y="1851670"/>
            <a:ext cx="1159164" cy="1123384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kern="3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22</a:t>
            </a:r>
          </a:p>
          <a:p>
            <a:pPr algn="ctr"/>
            <a:r>
              <a:rPr lang="ru-RU" sz="1300" b="0" kern="30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99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УЧРЕЖДЕНИЯ</a:t>
            </a:r>
            <a:endParaRPr lang="ru-RU" sz="1300" b="0" kern="30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99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22" name="Picture 7" descr="C:\Users\Kryukova-TB\Desktop\слайды ДЛЯ ДЕПУТАТОВ\культура 3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6747" y="1779662"/>
            <a:ext cx="3465917" cy="2599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Скругленный прямоугольник 29"/>
          <p:cNvSpPr/>
          <p:nvPr/>
        </p:nvSpPr>
        <p:spPr>
          <a:xfrm>
            <a:off x="1512168" y="2294"/>
            <a:ext cx="7631832" cy="319857"/>
          </a:xfrm>
          <a:prstGeom prst="roundRect">
            <a:avLst/>
          </a:prstGeom>
          <a:solidFill>
            <a:srgbClr val="C0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chemeClr val="tx1"/>
                </a:solidFill>
              </a:rPr>
              <a:t>КУЛЬТУРА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27</a:t>
            </a:fld>
            <a:endParaRPr lang="ru-RU"/>
          </a:p>
        </p:txBody>
      </p:sp>
      <p:grpSp>
        <p:nvGrpSpPr>
          <p:cNvPr id="31" name="Группа 30"/>
          <p:cNvGrpSpPr/>
          <p:nvPr/>
        </p:nvGrpSpPr>
        <p:grpSpPr>
          <a:xfrm>
            <a:off x="58077" y="4515966"/>
            <a:ext cx="595453" cy="627534"/>
            <a:chOff x="58077" y="4515966"/>
            <a:chExt cx="595453" cy="627534"/>
          </a:xfrm>
        </p:grpSpPr>
        <p:pic>
          <p:nvPicPr>
            <p:cNvPr id="32" name="Picture 2" descr="C:\Users\Kryukova-TB\Desktop\слайды ДЛЯ ДЕПУТАТОВ\кнопка.png"/>
            <p:cNvPicPr>
              <a:picLocks noChangeAspect="1" noChangeArrowheads="1"/>
            </p:cNvPicPr>
            <p:nvPr/>
          </p:nvPicPr>
          <p:blipFill rotWithShape="1"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30" t="9132" r="7190" b="10636"/>
            <a:stretch/>
          </p:blipFill>
          <p:spPr bwMode="auto">
            <a:xfrm>
              <a:off x="58077" y="4515966"/>
              <a:ext cx="595453" cy="6275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3" name="TextBox 32"/>
            <p:cNvSpPr txBox="1"/>
            <p:nvPr/>
          </p:nvSpPr>
          <p:spPr>
            <a:xfrm>
              <a:off x="205762" y="4547155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>
                  <a:latin typeface="Times New Roman"/>
                  <a:cs typeface="Times New Roman"/>
                  <a:hlinkClick r:id="rId6" action="ppaction://hlinksldjump"/>
                </a:rPr>
                <a:t>↑</a:t>
              </a:r>
              <a:endParaRPr lang="ru-RU" dirty="0"/>
            </a:p>
          </p:txBody>
        </p:sp>
      </p:grpSp>
      <p:grpSp>
        <p:nvGrpSpPr>
          <p:cNvPr id="42" name="Группа 41"/>
          <p:cNvGrpSpPr/>
          <p:nvPr/>
        </p:nvGrpSpPr>
        <p:grpSpPr>
          <a:xfrm>
            <a:off x="0" y="-38980"/>
            <a:ext cx="9144000" cy="400110"/>
            <a:chOff x="0" y="-38980"/>
            <a:chExt cx="9144000" cy="400110"/>
          </a:xfrm>
        </p:grpSpPr>
        <p:cxnSp>
          <p:nvCxnSpPr>
            <p:cNvPr id="43" name="Прямая соединительная линия 42"/>
            <p:cNvCxnSpPr/>
            <p:nvPr/>
          </p:nvCxnSpPr>
          <p:spPr>
            <a:xfrm>
              <a:off x="1509898" y="-5180"/>
              <a:ext cx="0" cy="322151"/>
            </a:xfrm>
            <a:prstGeom prst="line">
              <a:avLst/>
            </a:prstGeom>
            <a:ln w="25400">
              <a:solidFill>
                <a:schemeClr val="bg1">
                  <a:lumMod val="65000"/>
                  <a:alpha val="5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Прямая соединительная линия 43"/>
            <p:cNvCxnSpPr/>
            <p:nvPr/>
          </p:nvCxnSpPr>
          <p:spPr>
            <a:xfrm flipH="1">
              <a:off x="0" y="322151"/>
              <a:ext cx="9144000" cy="0"/>
            </a:xfrm>
            <a:prstGeom prst="line">
              <a:avLst/>
            </a:prstGeom>
            <a:ln w="25400">
              <a:solidFill>
                <a:schemeClr val="bg1">
                  <a:lumMod val="65000"/>
                  <a:alpha val="5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Прямоугольник 44"/>
            <p:cNvSpPr/>
            <p:nvPr/>
          </p:nvSpPr>
          <p:spPr>
            <a:xfrm>
              <a:off x="0" y="-38980"/>
              <a:ext cx="1512168" cy="40011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ru-RU" sz="1000" b="1" cap="none" spc="0" dirty="0" smtClean="0">
                  <a:ln w="18415" cmpd="sng">
                    <a:noFill/>
                    <a:prstDash val="solid"/>
                  </a:ln>
                  <a:solidFill>
                    <a:srgbClr val="339966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  <a:reflection blurRad="6350" stA="55000" endA="300" endPos="45500" dir="5400000" sy="-100000" algn="bl" rotWithShape="0"/>
                  </a:effectLst>
                </a:rPr>
                <a:t>Департамент финансов</a:t>
              </a:r>
            </a:p>
            <a:p>
              <a:pPr algn="ctr"/>
              <a:r>
                <a:rPr lang="ru-RU" sz="1000" b="1" dirty="0" smtClean="0">
                  <a:ln w="18415" cmpd="sng">
                    <a:noFill/>
                    <a:prstDash val="solid"/>
                  </a:ln>
                  <a:solidFill>
                    <a:srgbClr val="339966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  <a:reflection blurRad="6350" stA="55000" endA="300" endPos="45500" dir="5400000" sy="-100000" algn="bl" rotWithShape="0"/>
                  </a:effectLst>
                </a:rPr>
                <a:t>АМО ГО «Сыктывкар»</a:t>
              </a:r>
              <a:endParaRPr lang="ru-RU" sz="1000" b="1" cap="none" spc="0" dirty="0">
                <a:ln w="18415" cmpd="sng">
                  <a:noFill/>
                  <a:prstDash val="solid"/>
                </a:ln>
                <a:solidFill>
                  <a:srgbClr val="339966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  <a:reflection blurRad="6350" stA="55000" endA="300" endPos="45500" dir="5400000" sy="-100000" algn="bl" rotWithShape="0"/>
                </a:effectLst>
              </a:endParaRPr>
            </a:p>
          </p:txBody>
        </p:sp>
      </p:grpSp>
      <p:pic>
        <p:nvPicPr>
          <p:cNvPr id="4098" name="Picture 2" descr="C:\Users\Kryukova-TB\Desktop\слайды ДЛЯ ДЕПУТАТОВ\маска2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4817" y="58099"/>
            <a:ext cx="567294" cy="583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98445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154"/>
    </mc:Choice>
    <mc:Fallback xmlns="">
      <p:transition spd="slow" advTm="1115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626756" y="4829733"/>
            <a:ext cx="2133600" cy="273844"/>
          </a:xfrm>
        </p:spPr>
        <p:txBody>
          <a:bodyPr/>
          <a:lstStyle/>
          <a:p>
            <a:fld id="{B19B0651-EE4F-4900-A07F-96A6BFA9D0F0}" type="slidenum">
              <a:rPr lang="ru-RU" smtClean="0"/>
              <a:t>28</a:t>
            </a:fld>
            <a:endParaRPr lang="ru-RU" dirty="0"/>
          </a:p>
        </p:txBody>
      </p:sp>
      <p:grpSp>
        <p:nvGrpSpPr>
          <p:cNvPr id="61" name="Группа 60"/>
          <p:cNvGrpSpPr/>
          <p:nvPr/>
        </p:nvGrpSpPr>
        <p:grpSpPr>
          <a:xfrm>
            <a:off x="58077" y="4515966"/>
            <a:ext cx="595453" cy="627534"/>
            <a:chOff x="58077" y="4515966"/>
            <a:chExt cx="595453" cy="627534"/>
          </a:xfrm>
        </p:grpSpPr>
        <p:pic>
          <p:nvPicPr>
            <p:cNvPr id="62" name="Picture 2" descr="C:\Users\Kryukova-TB\Desktop\слайды ДЛЯ ДЕПУТАТОВ\кнопка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30" t="9132" r="7190" b="10636"/>
            <a:stretch/>
          </p:blipFill>
          <p:spPr bwMode="auto">
            <a:xfrm>
              <a:off x="58077" y="4515966"/>
              <a:ext cx="595453" cy="6275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3" name="TextBox 62"/>
            <p:cNvSpPr txBox="1"/>
            <p:nvPr/>
          </p:nvSpPr>
          <p:spPr>
            <a:xfrm>
              <a:off x="205762" y="4547155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>
                  <a:latin typeface="Times New Roman"/>
                  <a:cs typeface="Times New Roman"/>
                  <a:hlinkClick r:id="rId4" action="ppaction://hlinksldjump"/>
                </a:rPr>
                <a:t>↑</a:t>
              </a:r>
              <a:endParaRPr lang="ru-RU" dirty="0"/>
            </a:p>
          </p:txBody>
        </p:sp>
      </p:grpSp>
      <p:sp>
        <p:nvSpPr>
          <p:cNvPr id="64" name="Скругленный прямоугольник 63"/>
          <p:cNvSpPr/>
          <p:nvPr/>
        </p:nvSpPr>
        <p:spPr>
          <a:xfrm>
            <a:off x="2771800" y="2579399"/>
            <a:ext cx="3816424" cy="1679221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14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Управление культуры</a:t>
            </a:r>
          </a:p>
          <a:p>
            <a:pPr algn="ctr"/>
            <a:r>
              <a:rPr lang="ru-RU" sz="1400" dirty="0">
                <a:solidFill>
                  <a:schemeClr val="tx1"/>
                </a:solidFill>
              </a:rPr>
              <a:t>является органом управления </a:t>
            </a:r>
            <a:r>
              <a:rPr lang="ru-RU" sz="1400" dirty="0" smtClean="0">
                <a:solidFill>
                  <a:schemeClr val="tx1"/>
                </a:solidFill>
              </a:rPr>
              <a:t>в </a:t>
            </a:r>
            <a:r>
              <a:rPr lang="ru-RU" sz="1400" dirty="0">
                <a:solidFill>
                  <a:schemeClr val="tx1"/>
                </a:solidFill>
              </a:rPr>
              <a:t>области культуры, искусства, дополнительного </a:t>
            </a:r>
          </a:p>
          <a:p>
            <a:pPr algn="ctr"/>
            <a:r>
              <a:rPr lang="ru-RU" sz="1400" dirty="0">
                <a:solidFill>
                  <a:schemeClr val="tx1"/>
                </a:solidFill>
              </a:rPr>
              <a:t>образования, туризма и национальной </a:t>
            </a:r>
            <a:r>
              <a:rPr lang="ru-RU" sz="1400" dirty="0" smtClean="0">
                <a:solidFill>
                  <a:schemeClr val="tx1"/>
                </a:solidFill>
              </a:rPr>
              <a:t>политики г. Сыктывкара, </a:t>
            </a:r>
            <a:r>
              <a:rPr lang="ru-RU" sz="1400" dirty="0">
                <a:solidFill>
                  <a:schemeClr val="tx1"/>
                </a:solidFill>
              </a:rPr>
              <a:t>является учредителем в отношении подведомственных учреждений</a:t>
            </a:r>
          </a:p>
          <a:p>
            <a:pPr algn="ctr"/>
            <a:endParaRPr lang="ru-RU" sz="1400" dirty="0">
              <a:solidFill>
                <a:schemeClr val="tx1"/>
              </a:solidFill>
            </a:endParaRPr>
          </a:p>
          <a:p>
            <a:pPr algn="ctr"/>
            <a:endParaRPr lang="ru-RU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C:\Users\Kryukova-TB\Desktop\слайды ДЛЯ ДЕПУТАТОВ\ОМСУ_4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0050" y="2898998"/>
            <a:ext cx="1184920" cy="1184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8" name="Прямоугольная выноска 67"/>
          <p:cNvSpPr/>
          <p:nvPr/>
        </p:nvSpPr>
        <p:spPr>
          <a:xfrm>
            <a:off x="7399406" y="2239742"/>
            <a:ext cx="1617989" cy="1080120"/>
          </a:xfrm>
          <a:prstGeom prst="wedgeRectCallout">
            <a:avLst>
              <a:gd name="adj1" fmla="val -99211"/>
              <a:gd name="adj2" fmla="val 13731"/>
            </a:avLst>
          </a:prstGeom>
          <a:solidFill>
            <a:schemeClr val="bg1"/>
          </a:solidFill>
          <a:ln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Обеспечивает сохранение </a:t>
            </a:r>
            <a:r>
              <a:rPr lang="ru-RU" sz="1000" dirty="0">
                <a:solidFill>
                  <a:schemeClr val="tx1"/>
                </a:solidFill>
              </a:rPr>
              <a:t>и развитие культуры, традиционной для народов, </a:t>
            </a:r>
            <a:r>
              <a:rPr lang="ru-RU" sz="1000" dirty="0" smtClean="0">
                <a:solidFill>
                  <a:schemeClr val="tx1"/>
                </a:solidFill>
              </a:rPr>
              <a:t>проживающих на территории города, и пр.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213555" y="4008134"/>
            <a:ext cx="451957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/>
              <a:t>(8212) 29-42-34</a:t>
            </a:r>
            <a:br>
              <a:rPr lang="ru-RU" sz="1600" dirty="0"/>
            </a:br>
            <a:r>
              <a:rPr lang="ru-RU" sz="1600" dirty="0"/>
              <a:t>ул. Бабушкина, д. 22</a:t>
            </a:r>
            <a:br>
              <a:rPr lang="ru-RU" sz="1600" dirty="0"/>
            </a:br>
            <a:r>
              <a:rPr lang="ru-RU" sz="1600" dirty="0" smtClean="0">
                <a:hlinkClick r:id="rId6"/>
              </a:rPr>
              <a:t>kultura@syktyvkar.komi.com</a:t>
            </a:r>
            <a:endParaRPr lang="ru-RU" sz="1600" dirty="0" smtClean="0"/>
          </a:p>
          <a:p>
            <a:r>
              <a:rPr lang="en-US" sz="1600" dirty="0"/>
              <a:t>http://</a:t>
            </a:r>
            <a:r>
              <a:rPr lang="ru-RU" sz="1600" dirty="0" err="1"/>
              <a:t>сыктывкар.рф</a:t>
            </a:r>
            <a:r>
              <a:rPr lang="ru-RU" sz="1600" dirty="0"/>
              <a:t>/</a:t>
            </a:r>
            <a:r>
              <a:rPr lang="en-US" sz="1600" dirty="0"/>
              <a:t>administration/</a:t>
            </a:r>
            <a:r>
              <a:rPr lang="en-US" sz="1600" dirty="0" err="1"/>
              <a:t>kultura</a:t>
            </a:r>
            <a:r>
              <a:rPr lang="en-US" sz="1600" dirty="0"/>
              <a:t>-</a:t>
            </a:r>
            <a:r>
              <a:rPr lang="en-US" sz="1600" dirty="0" err="1"/>
              <a:t>i</a:t>
            </a:r>
            <a:r>
              <a:rPr lang="en-US" sz="1600" dirty="0"/>
              <a:t>-sport</a:t>
            </a:r>
            <a:endParaRPr lang="ru-RU" sz="1600" dirty="0"/>
          </a:p>
        </p:txBody>
      </p:sp>
      <p:grpSp>
        <p:nvGrpSpPr>
          <p:cNvPr id="15" name="Группа 14"/>
          <p:cNvGrpSpPr/>
          <p:nvPr/>
        </p:nvGrpSpPr>
        <p:grpSpPr>
          <a:xfrm>
            <a:off x="827584" y="4154951"/>
            <a:ext cx="385971" cy="832569"/>
            <a:chOff x="2751950" y="4083918"/>
            <a:chExt cx="385971" cy="832569"/>
          </a:xfrm>
        </p:grpSpPr>
        <p:pic>
          <p:nvPicPr>
            <p:cNvPr id="1031" name="Picture 7" descr="C:\Users\Kryukova-TB\Desktop\слайды ДЛЯ ДЕПУТАТОВ\телефон_.jpg"/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51950" y="4083918"/>
              <a:ext cx="346210" cy="2073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2" name="Picture 8" descr="C:\Users\Kryukova-TB\Desktop\слайды ДЛЯ ДЕПУТАТОВ\конверт.jpg"/>
            <p:cNvPicPr>
              <a:picLocks noChangeAspect="1" noChangeArrowheads="1"/>
            </p:cNvPicPr>
            <p:nvPr/>
          </p:nvPicPr>
          <p:blipFill>
            <a:blip r:embed="rId8" cstate="print">
              <a:clrChange>
                <a:clrFrom>
                  <a:srgbClr val="FFFFFD"/>
                </a:clrFrom>
                <a:clrTo>
                  <a:srgbClr val="FFFFFD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93155" y="4357843"/>
              <a:ext cx="344766" cy="2409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0" name="Picture 6" descr="C:\Users\Kryukova-TB\Desktop\слайды ДЛЯ ДЕПУТАТОВ\собака.png"/>
            <p:cNvPicPr>
              <a:picLocks noChangeAspect="1" noChangeArrowheads="1"/>
            </p:cNvPicPr>
            <p:nvPr/>
          </p:nvPicPr>
          <p:blipFill>
            <a:blip r:embed="rId9" cstate="print">
              <a:duotone>
                <a:prstClr val="black"/>
                <a:srgbClr val="C0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23379" y="4624576"/>
              <a:ext cx="303262" cy="2919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0" name="Прямоугольная выноска 69"/>
          <p:cNvSpPr/>
          <p:nvPr/>
        </p:nvSpPr>
        <p:spPr>
          <a:xfrm>
            <a:off x="7236296" y="619077"/>
            <a:ext cx="1762005" cy="1118661"/>
          </a:xfrm>
          <a:prstGeom prst="wedgeRectCallout">
            <a:avLst>
              <a:gd name="adj1" fmla="val -89727"/>
              <a:gd name="adj2" fmla="val 135466"/>
            </a:avLst>
          </a:prstGeom>
          <a:solidFill>
            <a:schemeClr val="bg1"/>
          </a:solidFill>
          <a:ln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/>
                </a:solidFill>
              </a:rPr>
              <a:t>Оказывает содействие и поддержку деятельности на территории муниципального </a:t>
            </a:r>
          </a:p>
          <a:p>
            <a:pPr algn="ctr"/>
            <a:r>
              <a:rPr lang="ru-RU" sz="1000" dirty="0">
                <a:solidFill>
                  <a:schemeClr val="tx1"/>
                </a:solidFill>
              </a:rPr>
              <a:t>образования творческих союзов работников культуры и объединений</a:t>
            </a:r>
          </a:p>
          <a:p>
            <a:pPr algn="ctr"/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71" name="Прямоугольная выноска 70"/>
          <p:cNvSpPr/>
          <p:nvPr/>
        </p:nvSpPr>
        <p:spPr>
          <a:xfrm>
            <a:off x="5076056" y="383320"/>
            <a:ext cx="1800200" cy="1376609"/>
          </a:xfrm>
          <a:prstGeom prst="wedgeRectCallout">
            <a:avLst>
              <a:gd name="adj1" fmla="val -28273"/>
              <a:gd name="adj2" fmla="val 109036"/>
            </a:avLst>
          </a:prstGeom>
          <a:solidFill>
            <a:schemeClr val="bg1"/>
          </a:solidFill>
          <a:ln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/>
                </a:solidFill>
              </a:rPr>
              <a:t>Оказывает </a:t>
            </a:r>
          </a:p>
          <a:p>
            <a:pPr algn="ctr"/>
            <a:r>
              <a:rPr lang="ru-RU" sz="1000" dirty="0">
                <a:solidFill>
                  <a:schemeClr val="tx1"/>
                </a:solidFill>
              </a:rPr>
              <a:t>содействие </a:t>
            </a:r>
            <a:r>
              <a:rPr lang="ru-RU" sz="1000" dirty="0" smtClean="0">
                <a:solidFill>
                  <a:schemeClr val="tx1"/>
                </a:solidFill>
              </a:rPr>
              <a:t>национально-</a:t>
            </a:r>
            <a:endParaRPr lang="ru-RU" sz="1000" dirty="0">
              <a:solidFill>
                <a:schemeClr val="tx1"/>
              </a:solidFill>
            </a:endParaRPr>
          </a:p>
          <a:p>
            <a:pPr algn="ctr"/>
            <a:r>
              <a:rPr lang="ru-RU" sz="1000" dirty="0">
                <a:solidFill>
                  <a:schemeClr val="tx1"/>
                </a:solidFill>
              </a:rPr>
              <a:t>культурному развитию народов </a:t>
            </a:r>
            <a:r>
              <a:rPr lang="ru-RU" sz="1000" dirty="0" smtClean="0">
                <a:solidFill>
                  <a:schemeClr val="tx1"/>
                </a:solidFill>
              </a:rPr>
              <a:t>РФ  </a:t>
            </a:r>
            <a:r>
              <a:rPr lang="ru-RU" sz="1000" dirty="0">
                <a:solidFill>
                  <a:schemeClr val="tx1"/>
                </a:solidFill>
              </a:rPr>
              <a:t>и реализации мероприятий в сфере межнациональных отношений на территории </a:t>
            </a:r>
            <a:r>
              <a:rPr lang="ru-RU" sz="1000" dirty="0" smtClean="0">
                <a:solidFill>
                  <a:schemeClr val="tx1"/>
                </a:solidFill>
              </a:rPr>
              <a:t>города</a:t>
            </a:r>
            <a:endParaRPr lang="ru-RU" sz="1000" dirty="0">
              <a:solidFill>
                <a:schemeClr val="tx1"/>
              </a:solidFill>
            </a:endParaRPr>
          </a:p>
          <a:p>
            <a:pPr algn="ctr"/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76" name="Прямоугольная выноска 75"/>
          <p:cNvSpPr/>
          <p:nvPr/>
        </p:nvSpPr>
        <p:spPr>
          <a:xfrm>
            <a:off x="3203848" y="383320"/>
            <a:ext cx="1512168" cy="1339973"/>
          </a:xfrm>
          <a:prstGeom prst="wedgeRectCallout">
            <a:avLst>
              <a:gd name="adj1" fmla="val 22270"/>
              <a:gd name="adj2" fmla="val 114769"/>
            </a:avLst>
          </a:prstGeom>
          <a:solidFill>
            <a:schemeClr val="bg1"/>
          </a:solidFill>
          <a:ln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/>
                </a:solidFill>
              </a:rPr>
              <a:t>Организует и проводит конкурсы, фестивали, выставки, конференции, семинары и </a:t>
            </a:r>
          </a:p>
          <a:p>
            <a:pPr algn="ctr"/>
            <a:r>
              <a:rPr lang="ru-RU" sz="1000" dirty="0">
                <a:solidFill>
                  <a:schemeClr val="tx1"/>
                </a:solidFill>
              </a:rPr>
              <a:t>другие мероприятия в сфере культуры, искусства, туризма и национальной политики</a:t>
            </a:r>
          </a:p>
        </p:txBody>
      </p:sp>
      <p:sp>
        <p:nvSpPr>
          <p:cNvPr id="77" name="Прямоугольная выноска 76"/>
          <p:cNvSpPr/>
          <p:nvPr/>
        </p:nvSpPr>
        <p:spPr>
          <a:xfrm>
            <a:off x="179512" y="383320"/>
            <a:ext cx="2880320" cy="1612366"/>
          </a:xfrm>
          <a:prstGeom prst="wedgeRectCallout">
            <a:avLst>
              <a:gd name="adj1" fmla="val 51388"/>
              <a:gd name="adj2" fmla="val 87490"/>
            </a:avLst>
          </a:prstGeom>
          <a:solidFill>
            <a:schemeClr val="bg1"/>
          </a:solidFill>
          <a:ln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/>
                </a:solidFill>
              </a:rPr>
              <a:t>Создает условия д</a:t>
            </a:r>
          </a:p>
          <a:p>
            <a:pPr algn="ctr"/>
            <a:r>
              <a:rPr lang="ru-RU" sz="1000" dirty="0">
                <a:solidFill>
                  <a:schemeClr val="tx1"/>
                </a:solidFill>
              </a:rPr>
              <a:t>ля организации досуга и обеспечения жителей городского округа </a:t>
            </a:r>
          </a:p>
          <a:p>
            <a:pPr algn="ctr"/>
            <a:r>
              <a:rPr lang="ru-RU" sz="1000" dirty="0">
                <a:solidFill>
                  <a:schemeClr val="tx1"/>
                </a:solidFill>
              </a:rPr>
              <a:t>услугами организаций культуры, библиотечного обслуживания, комплектования библиотечного </a:t>
            </a:r>
          </a:p>
          <a:p>
            <a:pPr algn="ctr"/>
            <a:r>
              <a:rPr lang="ru-RU" sz="1000" dirty="0">
                <a:solidFill>
                  <a:schemeClr val="tx1"/>
                </a:solidFill>
              </a:rPr>
              <a:t>фонда, развития самодеятельного творчества, сохранения творческого наследия деятелей </a:t>
            </a:r>
          </a:p>
          <a:p>
            <a:pPr algn="ctr"/>
            <a:r>
              <a:rPr lang="ru-RU" sz="1000" dirty="0">
                <a:solidFill>
                  <a:schemeClr val="tx1"/>
                </a:solidFill>
              </a:rPr>
              <a:t>культуры, искусства, </a:t>
            </a:r>
          </a:p>
          <a:p>
            <a:pPr algn="ctr"/>
            <a:r>
              <a:rPr lang="ru-RU" sz="1000" dirty="0">
                <a:solidFill>
                  <a:schemeClr val="tx1"/>
                </a:solidFill>
              </a:rPr>
              <a:t>а также развития туризма</a:t>
            </a:r>
          </a:p>
        </p:txBody>
      </p:sp>
      <p:sp>
        <p:nvSpPr>
          <p:cNvPr id="78" name="Прямоугольная выноска 77"/>
          <p:cNvSpPr/>
          <p:nvPr/>
        </p:nvSpPr>
        <p:spPr>
          <a:xfrm>
            <a:off x="241649" y="2211710"/>
            <a:ext cx="1617989" cy="972108"/>
          </a:xfrm>
          <a:prstGeom prst="wedgeRectCallout">
            <a:avLst>
              <a:gd name="adj1" fmla="val 105110"/>
              <a:gd name="adj2" fmla="val 18911"/>
            </a:avLst>
          </a:prstGeom>
          <a:solidFill>
            <a:schemeClr val="bg1"/>
          </a:solidFill>
          <a:ln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Обеспечивает координацию </a:t>
            </a:r>
            <a:r>
              <a:rPr lang="ru-RU" sz="1000" dirty="0">
                <a:solidFill>
                  <a:schemeClr val="tx1"/>
                </a:solidFill>
              </a:rPr>
              <a:t>работы по проведению </a:t>
            </a:r>
            <a:r>
              <a:rPr lang="ru-RU" sz="1000" dirty="0" smtClean="0">
                <a:solidFill>
                  <a:schemeClr val="tx1"/>
                </a:solidFill>
              </a:rPr>
              <a:t>культурно-</a:t>
            </a:r>
            <a:endParaRPr lang="ru-RU" sz="1000" dirty="0">
              <a:solidFill>
                <a:schemeClr val="tx1"/>
              </a:solidFill>
            </a:endParaRPr>
          </a:p>
          <a:p>
            <a:pPr algn="ctr"/>
            <a:r>
              <a:rPr lang="ru-RU" sz="1000" dirty="0">
                <a:solidFill>
                  <a:schemeClr val="tx1"/>
                </a:solidFill>
              </a:rPr>
              <a:t>массовых и молодежных </a:t>
            </a:r>
          </a:p>
          <a:p>
            <a:pPr algn="ctr"/>
            <a:r>
              <a:rPr lang="ru-RU" sz="1000" dirty="0">
                <a:solidFill>
                  <a:schemeClr val="tx1"/>
                </a:solidFill>
              </a:rPr>
              <a:t>мероприятий</a:t>
            </a:r>
          </a:p>
          <a:p>
            <a:endParaRPr lang="ru-RU" sz="1000" dirty="0"/>
          </a:p>
        </p:txBody>
      </p:sp>
      <p:grpSp>
        <p:nvGrpSpPr>
          <p:cNvPr id="32" name="Группа 31"/>
          <p:cNvGrpSpPr/>
          <p:nvPr/>
        </p:nvGrpSpPr>
        <p:grpSpPr>
          <a:xfrm>
            <a:off x="0" y="-38980"/>
            <a:ext cx="9144000" cy="400110"/>
            <a:chOff x="0" y="-38980"/>
            <a:chExt cx="9144000" cy="400110"/>
          </a:xfrm>
        </p:grpSpPr>
        <p:cxnSp>
          <p:nvCxnSpPr>
            <p:cNvPr id="33" name="Прямая соединительная линия 32"/>
            <p:cNvCxnSpPr/>
            <p:nvPr/>
          </p:nvCxnSpPr>
          <p:spPr>
            <a:xfrm>
              <a:off x="1509898" y="-5180"/>
              <a:ext cx="0" cy="322151"/>
            </a:xfrm>
            <a:prstGeom prst="line">
              <a:avLst/>
            </a:prstGeom>
            <a:ln w="25400">
              <a:solidFill>
                <a:schemeClr val="bg1">
                  <a:lumMod val="65000"/>
                  <a:alpha val="5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Прямая соединительная линия 33"/>
            <p:cNvCxnSpPr/>
            <p:nvPr/>
          </p:nvCxnSpPr>
          <p:spPr>
            <a:xfrm flipH="1">
              <a:off x="0" y="322151"/>
              <a:ext cx="9144000" cy="0"/>
            </a:xfrm>
            <a:prstGeom prst="line">
              <a:avLst/>
            </a:prstGeom>
            <a:ln w="25400">
              <a:solidFill>
                <a:schemeClr val="bg1">
                  <a:lumMod val="65000"/>
                  <a:alpha val="5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Прямоугольник 34"/>
            <p:cNvSpPr/>
            <p:nvPr/>
          </p:nvSpPr>
          <p:spPr>
            <a:xfrm>
              <a:off x="0" y="-38980"/>
              <a:ext cx="1512168" cy="40011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ru-RU" sz="1000" b="1" cap="none" spc="0" dirty="0" smtClean="0">
                  <a:ln w="18415" cmpd="sng">
                    <a:noFill/>
                    <a:prstDash val="solid"/>
                  </a:ln>
                  <a:solidFill>
                    <a:srgbClr val="339966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  <a:reflection blurRad="6350" stA="55000" endA="300" endPos="45500" dir="5400000" sy="-100000" algn="bl" rotWithShape="0"/>
                  </a:effectLst>
                </a:rPr>
                <a:t>Департамент финансов</a:t>
              </a:r>
            </a:p>
            <a:p>
              <a:pPr algn="ctr"/>
              <a:r>
                <a:rPr lang="ru-RU" sz="1000" b="1" dirty="0" smtClean="0">
                  <a:ln w="18415" cmpd="sng">
                    <a:noFill/>
                    <a:prstDash val="solid"/>
                  </a:ln>
                  <a:solidFill>
                    <a:srgbClr val="339966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  <a:reflection blurRad="6350" stA="55000" endA="300" endPos="45500" dir="5400000" sy="-100000" algn="bl" rotWithShape="0"/>
                  </a:effectLst>
                </a:rPr>
                <a:t>АМО ГО «Сыктывкар»</a:t>
              </a:r>
              <a:endParaRPr lang="ru-RU" sz="1000" b="1" cap="none" spc="0" dirty="0">
                <a:ln w="18415" cmpd="sng">
                  <a:noFill/>
                  <a:prstDash val="solid"/>
                </a:ln>
                <a:solidFill>
                  <a:srgbClr val="339966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  <a:reflection blurRad="6350" stA="55000" endA="300" endPos="45500" dir="5400000" sy="-100000" algn="bl" rotWithShape="0"/>
                </a:effectLst>
              </a:endParaRPr>
            </a:p>
          </p:txBody>
        </p:sp>
      </p:grpSp>
      <p:sp>
        <p:nvSpPr>
          <p:cNvPr id="36" name="Скругленный прямоугольник 35"/>
          <p:cNvSpPr/>
          <p:nvPr/>
        </p:nvSpPr>
        <p:spPr>
          <a:xfrm>
            <a:off x="1512168" y="2294"/>
            <a:ext cx="7631832" cy="319857"/>
          </a:xfrm>
          <a:prstGeom prst="roundRect">
            <a:avLst/>
          </a:prstGeom>
          <a:solidFill>
            <a:srgbClr val="C0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chemeClr val="tx1"/>
                </a:solidFill>
              </a:rPr>
              <a:t>КУЛЬТУРА</a:t>
            </a: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37" name="Picture 2" descr="C:\Users\Kryukova-TB\Desktop\слайды ДЛЯ ДЕПУТАТОВ\маска2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4817" y="58099"/>
            <a:ext cx="567294" cy="583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86545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722"/>
    </mc:Choice>
    <mc:Fallback xmlns="">
      <p:transition spd="slow" advTm="3072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 animBg="1"/>
      <p:bldP spid="70" grpId="0" animBg="1"/>
      <p:bldP spid="71" grpId="0" animBg="1"/>
      <p:bldP spid="76" grpId="0" animBg="1"/>
      <p:bldP spid="77" grpId="0" animBg="1"/>
      <p:bldP spid="7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1509898" y="2294"/>
            <a:ext cx="7634102" cy="319857"/>
          </a:xfrm>
          <a:prstGeom prst="roundRect">
            <a:avLst/>
          </a:prstGeom>
          <a:solidFill>
            <a:srgbClr val="C0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chemeClr val="tx1"/>
                </a:solidFill>
              </a:rPr>
              <a:t>КУЛЬТУРА: муниципальные услуги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6" name="Прямоугольная выноска 15"/>
          <p:cNvSpPr/>
          <p:nvPr/>
        </p:nvSpPr>
        <p:spPr>
          <a:xfrm>
            <a:off x="58074" y="879650"/>
            <a:ext cx="2713723" cy="1095226"/>
          </a:xfrm>
          <a:prstGeom prst="wedgeRectCallout">
            <a:avLst>
              <a:gd name="adj1" fmla="val 61761"/>
              <a:gd name="adj2" fmla="val 19707"/>
            </a:avLst>
          </a:prstGeom>
          <a:solidFill>
            <a:srgbClr val="C00000">
              <a:alpha val="70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Библиотечное, библиографическое и информационное обслуживание пользователей библиотеки</a:t>
            </a:r>
          </a:p>
        </p:txBody>
      </p:sp>
      <p:sp>
        <p:nvSpPr>
          <p:cNvPr id="18" name="Прямоугольная выноска 17"/>
          <p:cNvSpPr/>
          <p:nvPr/>
        </p:nvSpPr>
        <p:spPr>
          <a:xfrm>
            <a:off x="58077" y="2219958"/>
            <a:ext cx="2713723" cy="1071871"/>
          </a:xfrm>
          <a:prstGeom prst="wedgeRectCallout">
            <a:avLst>
              <a:gd name="adj1" fmla="val 61761"/>
              <a:gd name="adj2" fmla="val 19707"/>
            </a:avLst>
          </a:prstGeom>
          <a:solidFill>
            <a:srgbClr val="C00000">
              <a:alpha val="60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Формирование, учет, изучение, обеспечение физического сохранения и безопасности фондов библиотеки</a:t>
            </a:r>
          </a:p>
        </p:txBody>
      </p:sp>
      <p:sp>
        <p:nvSpPr>
          <p:cNvPr id="19" name="Прямоугольная выноска 18"/>
          <p:cNvSpPr/>
          <p:nvPr/>
        </p:nvSpPr>
        <p:spPr>
          <a:xfrm>
            <a:off x="58072" y="3523126"/>
            <a:ext cx="2713723" cy="936104"/>
          </a:xfrm>
          <a:prstGeom prst="wedgeRectCallout">
            <a:avLst>
              <a:gd name="adj1" fmla="val 61761"/>
              <a:gd name="adj2" fmla="val 19707"/>
            </a:avLst>
          </a:prstGeom>
          <a:solidFill>
            <a:srgbClr val="C00000">
              <a:alpha val="50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Реализация дополнительных общеразвивающих программ</a:t>
            </a:r>
          </a:p>
        </p:txBody>
      </p:sp>
      <p:sp>
        <p:nvSpPr>
          <p:cNvPr id="20" name="Прямоугольная выноска 19"/>
          <p:cNvSpPr/>
          <p:nvPr/>
        </p:nvSpPr>
        <p:spPr>
          <a:xfrm>
            <a:off x="6300192" y="1131590"/>
            <a:ext cx="2713723" cy="936104"/>
          </a:xfrm>
          <a:prstGeom prst="wedgeRectCallout">
            <a:avLst>
              <a:gd name="adj1" fmla="val -65716"/>
              <a:gd name="adj2" fmla="val 21073"/>
            </a:avLst>
          </a:prstGeom>
          <a:solidFill>
            <a:srgbClr val="C00000">
              <a:alpha val="70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Реализация дополнительных предпрофессиональных программ в области искусства </a:t>
            </a:r>
          </a:p>
        </p:txBody>
      </p:sp>
      <p:sp>
        <p:nvSpPr>
          <p:cNvPr id="21" name="Прямоугольная выноска 20"/>
          <p:cNvSpPr/>
          <p:nvPr/>
        </p:nvSpPr>
        <p:spPr>
          <a:xfrm>
            <a:off x="6300190" y="2499742"/>
            <a:ext cx="2713723" cy="936104"/>
          </a:xfrm>
          <a:prstGeom prst="wedgeRectCallout">
            <a:avLst>
              <a:gd name="adj1" fmla="val -65716"/>
              <a:gd name="adj2" fmla="val 21073"/>
            </a:avLst>
          </a:prstGeom>
          <a:solidFill>
            <a:srgbClr val="C00000">
              <a:alpha val="60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Публичный показ музейных предметов, музейных коллекций</a:t>
            </a:r>
          </a:p>
        </p:txBody>
      </p:sp>
      <p:sp>
        <p:nvSpPr>
          <p:cNvPr id="22" name="Прямоугольная выноска 21"/>
          <p:cNvSpPr/>
          <p:nvPr/>
        </p:nvSpPr>
        <p:spPr>
          <a:xfrm>
            <a:off x="6323596" y="3599453"/>
            <a:ext cx="2713723" cy="1241765"/>
          </a:xfrm>
          <a:prstGeom prst="wedgeRectCallout">
            <a:avLst>
              <a:gd name="adj1" fmla="val -65716"/>
              <a:gd name="adj2" fmla="val 21073"/>
            </a:avLst>
          </a:prstGeom>
          <a:solidFill>
            <a:srgbClr val="C00000">
              <a:alpha val="50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Формирование, учет, изучение, обеспечение физического сохранения и безопасности музейных предметов, музейных коллекций </a:t>
            </a:r>
          </a:p>
        </p:txBody>
      </p:sp>
      <p:grpSp>
        <p:nvGrpSpPr>
          <p:cNvPr id="23" name="Группа 22"/>
          <p:cNvGrpSpPr/>
          <p:nvPr/>
        </p:nvGrpSpPr>
        <p:grpSpPr>
          <a:xfrm rot="2474310">
            <a:off x="2947671" y="1864667"/>
            <a:ext cx="1213375" cy="144016"/>
            <a:chOff x="2411760" y="2204864"/>
            <a:chExt cx="648072" cy="75695"/>
          </a:xfrm>
          <a:solidFill>
            <a:schemeClr val="accent4"/>
          </a:solidFill>
        </p:grpSpPr>
        <p:sp>
          <p:nvSpPr>
            <p:cNvPr id="24" name="Овал 23"/>
            <p:cNvSpPr/>
            <p:nvPr/>
          </p:nvSpPr>
          <p:spPr>
            <a:xfrm>
              <a:off x="2555776" y="2204864"/>
              <a:ext cx="72008" cy="7200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" name="Овал 24"/>
            <p:cNvSpPr/>
            <p:nvPr/>
          </p:nvSpPr>
          <p:spPr>
            <a:xfrm>
              <a:off x="2411760" y="2204864"/>
              <a:ext cx="72008" cy="7200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26" name="Овал 25"/>
            <p:cNvSpPr/>
            <p:nvPr/>
          </p:nvSpPr>
          <p:spPr>
            <a:xfrm>
              <a:off x="2699792" y="2206800"/>
              <a:ext cx="72008" cy="7200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7" name="Овал 26"/>
            <p:cNvSpPr/>
            <p:nvPr/>
          </p:nvSpPr>
          <p:spPr>
            <a:xfrm>
              <a:off x="2843808" y="2206800"/>
              <a:ext cx="72008" cy="7200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8" name="Овал 27"/>
            <p:cNvSpPr/>
            <p:nvPr/>
          </p:nvSpPr>
          <p:spPr>
            <a:xfrm>
              <a:off x="2987824" y="2208551"/>
              <a:ext cx="72008" cy="7200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31" name="Группа 30"/>
          <p:cNvGrpSpPr/>
          <p:nvPr/>
        </p:nvGrpSpPr>
        <p:grpSpPr>
          <a:xfrm>
            <a:off x="3055303" y="2836328"/>
            <a:ext cx="943736" cy="140685"/>
            <a:chOff x="2411760" y="2204864"/>
            <a:chExt cx="504056" cy="73944"/>
          </a:xfrm>
          <a:solidFill>
            <a:schemeClr val="accent4"/>
          </a:solidFill>
        </p:grpSpPr>
        <p:sp>
          <p:nvSpPr>
            <p:cNvPr id="32" name="Овал 31"/>
            <p:cNvSpPr/>
            <p:nvPr/>
          </p:nvSpPr>
          <p:spPr>
            <a:xfrm>
              <a:off x="2555776" y="2204864"/>
              <a:ext cx="72008" cy="7200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3" name="Овал 32"/>
            <p:cNvSpPr/>
            <p:nvPr/>
          </p:nvSpPr>
          <p:spPr>
            <a:xfrm>
              <a:off x="2411760" y="2204864"/>
              <a:ext cx="72008" cy="7200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34" name="Овал 33"/>
            <p:cNvSpPr/>
            <p:nvPr/>
          </p:nvSpPr>
          <p:spPr>
            <a:xfrm>
              <a:off x="2699792" y="2206800"/>
              <a:ext cx="72008" cy="7200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5" name="Овал 34"/>
            <p:cNvSpPr/>
            <p:nvPr/>
          </p:nvSpPr>
          <p:spPr>
            <a:xfrm>
              <a:off x="2843808" y="2206800"/>
              <a:ext cx="72008" cy="7200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38" name="Группа 37"/>
          <p:cNvGrpSpPr/>
          <p:nvPr/>
        </p:nvGrpSpPr>
        <p:grpSpPr>
          <a:xfrm>
            <a:off x="4932040" y="3073977"/>
            <a:ext cx="943736" cy="140685"/>
            <a:chOff x="2411760" y="2204864"/>
            <a:chExt cx="504056" cy="73944"/>
          </a:xfrm>
          <a:solidFill>
            <a:schemeClr val="accent4"/>
          </a:solidFill>
        </p:grpSpPr>
        <p:sp>
          <p:nvSpPr>
            <p:cNvPr id="39" name="Овал 38"/>
            <p:cNvSpPr/>
            <p:nvPr/>
          </p:nvSpPr>
          <p:spPr>
            <a:xfrm>
              <a:off x="2555776" y="2204864"/>
              <a:ext cx="72008" cy="7200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40" name="Овал 39"/>
            <p:cNvSpPr/>
            <p:nvPr/>
          </p:nvSpPr>
          <p:spPr>
            <a:xfrm>
              <a:off x="2411760" y="2204864"/>
              <a:ext cx="72008" cy="7200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41" name="Овал 40"/>
            <p:cNvSpPr/>
            <p:nvPr/>
          </p:nvSpPr>
          <p:spPr>
            <a:xfrm>
              <a:off x="2699792" y="2206800"/>
              <a:ext cx="72008" cy="7200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42" name="Овал 41"/>
            <p:cNvSpPr/>
            <p:nvPr/>
          </p:nvSpPr>
          <p:spPr>
            <a:xfrm>
              <a:off x="2843808" y="2206800"/>
              <a:ext cx="72008" cy="7200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43" name="Группа 42"/>
          <p:cNvGrpSpPr/>
          <p:nvPr/>
        </p:nvGrpSpPr>
        <p:grpSpPr>
          <a:xfrm rot="1789107">
            <a:off x="4706918" y="4160039"/>
            <a:ext cx="1213375" cy="144016"/>
            <a:chOff x="2411760" y="2204864"/>
            <a:chExt cx="648072" cy="75695"/>
          </a:xfrm>
          <a:solidFill>
            <a:schemeClr val="accent4"/>
          </a:solidFill>
        </p:grpSpPr>
        <p:sp>
          <p:nvSpPr>
            <p:cNvPr id="44" name="Овал 43"/>
            <p:cNvSpPr/>
            <p:nvPr/>
          </p:nvSpPr>
          <p:spPr>
            <a:xfrm>
              <a:off x="2555776" y="2204864"/>
              <a:ext cx="72008" cy="7200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45" name="Овал 44"/>
            <p:cNvSpPr/>
            <p:nvPr/>
          </p:nvSpPr>
          <p:spPr>
            <a:xfrm>
              <a:off x="2411760" y="2204864"/>
              <a:ext cx="72008" cy="7200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46" name="Овал 45"/>
            <p:cNvSpPr/>
            <p:nvPr/>
          </p:nvSpPr>
          <p:spPr>
            <a:xfrm>
              <a:off x="2699792" y="2206800"/>
              <a:ext cx="72008" cy="7200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47" name="Овал 46"/>
            <p:cNvSpPr/>
            <p:nvPr/>
          </p:nvSpPr>
          <p:spPr>
            <a:xfrm>
              <a:off x="2843808" y="2206800"/>
              <a:ext cx="72008" cy="7200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48" name="Овал 47"/>
            <p:cNvSpPr/>
            <p:nvPr/>
          </p:nvSpPr>
          <p:spPr>
            <a:xfrm>
              <a:off x="2987824" y="2208551"/>
              <a:ext cx="72008" cy="7200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49" name="Группа 48"/>
          <p:cNvGrpSpPr/>
          <p:nvPr/>
        </p:nvGrpSpPr>
        <p:grpSpPr>
          <a:xfrm rot="19387754">
            <a:off x="4737170" y="2064514"/>
            <a:ext cx="1213375" cy="144016"/>
            <a:chOff x="2411760" y="2204864"/>
            <a:chExt cx="648072" cy="75695"/>
          </a:xfrm>
          <a:solidFill>
            <a:schemeClr val="accent4"/>
          </a:solidFill>
        </p:grpSpPr>
        <p:sp>
          <p:nvSpPr>
            <p:cNvPr id="50" name="Овал 49"/>
            <p:cNvSpPr/>
            <p:nvPr/>
          </p:nvSpPr>
          <p:spPr>
            <a:xfrm>
              <a:off x="2555776" y="2204864"/>
              <a:ext cx="72008" cy="7200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51" name="Овал 50"/>
            <p:cNvSpPr/>
            <p:nvPr/>
          </p:nvSpPr>
          <p:spPr>
            <a:xfrm>
              <a:off x="2411760" y="2204864"/>
              <a:ext cx="72008" cy="7200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52" name="Овал 51"/>
            <p:cNvSpPr/>
            <p:nvPr/>
          </p:nvSpPr>
          <p:spPr>
            <a:xfrm>
              <a:off x="2699792" y="2206800"/>
              <a:ext cx="72008" cy="7200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53" name="Овал 52"/>
            <p:cNvSpPr/>
            <p:nvPr/>
          </p:nvSpPr>
          <p:spPr>
            <a:xfrm>
              <a:off x="2843808" y="2206800"/>
              <a:ext cx="72008" cy="7200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54" name="Овал 53"/>
            <p:cNvSpPr/>
            <p:nvPr/>
          </p:nvSpPr>
          <p:spPr>
            <a:xfrm>
              <a:off x="2987824" y="2208551"/>
              <a:ext cx="72008" cy="7200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55" name="Группа 54"/>
          <p:cNvGrpSpPr/>
          <p:nvPr/>
        </p:nvGrpSpPr>
        <p:grpSpPr>
          <a:xfrm rot="19387754">
            <a:off x="2995231" y="3795887"/>
            <a:ext cx="1213375" cy="144016"/>
            <a:chOff x="2411760" y="2204864"/>
            <a:chExt cx="648072" cy="75695"/>
          </a:xfrm>
          <a:solidFill>
            <a:schemeClr val="accent4"/>
          </a:solidFill>
        </p:grpSpPr>
        <p:sp>
          <p:nvSpPr>
            <p:cNvPr id="56" name="Овал 55"/>
            <p:cNvSpPr/>
            <p:nvPr/>
          </p:nvSpPr>
          <p:spPr>
            <a:xfrm>
              <a:off x="2555776" y="2204864"/>
              <a:ext cx="72008" cy="7200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57" name="Овал 56"/>
            <p:cNvSpPr/>
            <p:nvPr/>
          </p:nvSpPr>
          <p:spPr>
            <a:xfrm>
              <a:off x="2411760" y="2204864"/>
              <a:ext cx="72008" cy="7200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58" name="Овал 57"/>
            <p:cNvSpPr/>
            <p:nvPr/>
          </p:nvSpPr>
          <p:spPr>
            <a:xfrm>
              <a:off x="2699792" y="2206800"/>
              <a:ext cx="72008" cy="7200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59" name="Овал 58"/>
            <p:cNvSpPr/>
            <p:nvPr/>
          </p:nvSpPr>
          <p:spPr>
            <a:xfrm>
              <a:off x="2843808" y="2206800"/>
              <a:ext cx="72008" cy="7200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0" name="Овал 59"/>
            <p:cNvSpPr/>
            <p:nvPr/>
          </p:nvSpPr>
          <p:spPr>
            <a:xfrm>
              <a:off x="2987824" y="2208551"/>
              <a:ext cx="72008" cy="7200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pic>
        <p:nvPicPr>
          <p:cNvPr id="3074" name="Picture 2" descr="C:\Users\Kryukova-TB\Desktop\слайды ДЛЯ ДЕПУТАТОВ\культура_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9949" y="2092200"/>
            <a:ext cx="2031369" cy="2013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29</a:t>
            </a:fld>
            <a:endParaRPr lang="ru-RU"/>
          </a:p>
        </p:txBody>
      </p:sp>
      <p:grpSp>
        <p:nvGrpSpPr>
          <p:cNvPr id="61" name="Группа 60"/>
          <p:cNvGrpSpPr/>
          <p:nvPr/>
        </p:nvGrpSpPr>
        <p:grpSpPr>
          <a:xfrm>
            <a:off x="58077" y="4515966"/>
            <a:ext cx="595453" cy="627534"/>
            <a:chOff x="58077" y="4515966"/>
            <a:chExt cx="595453" cy="627534"/>
          </a:xfrm>
        </p:grpSpPr>
        <p:pic>
          <p:nvPicPr>
            <p:cNvPr id="62" name="Picture 2" descr="C:\Users\Kryukova-TB\Desktop\слайды ДЛЯ ДЕПУТАТОВ\кнопка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30" t="9132" r="7190" b="10636"/>
            <a:stretch/>
          </p:blipFill>
          <p:spPr bwMode="auto">
            <a:xfrm>
              <a:off x="58077" y="4515966"/>
              <a:ext cx="595453" cy="6275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3" name="TextBox 62"/>
            <p:cNvSpPr txBox="1"/>
            <p:nvPr/>
          </p:nvSpPr>
          <p:spPr>
            <a:xfrm>
              <a:off x="205762" y="4547155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>
                  <a:latin typeface="Times New Roman"/>
                  <a:cs typeface="Times New Roman"/>
                  <a:hlinkClick r:id="rId4" action="ppaction://hlinksldjump"/>
                </a:rPr>
                <a:t>↑</a:t>
              </a:r>
              <a:endParaRPr lang="ru-RU" dirty="0"/>
            </a:p>
          </p:txBody>
        </p:sp>
      </p:grpSp>
      <p:grpSp>
        <p:nvGrpSpPr>
          <p:cNvPr id="72" name="Группа 71"/>
          <p:cNvGrpSpPr/>
          <p:nvPr/>
        </p:nvGrpSpPr>
        <p:grpSpPr>
          <a:xfrm>
            <a:off x="0" y="-38980"/>
            <a:ext cx="9144000" cy="400110"/>
            <a:chOff x="0" y="-38980"/>
            <a:chExt cx="9144000" cy="400110"/>
          </a:xfrm>
        </p:grpSpPr>
        <p:cxnSp>
          <p:nvCxnSpPr>
            <p:cNvPr id="73" name="Прямая соединительная линия 72"/>
            <p:cNvCxnSpPr/>
            <p:nvPr/>
          </p:nvCxnSpPr>
          <p:spPr>
            <a:xfrm>
              <a:off x="1509898" y="-5180"/>
              <a:ext cx="0" cy="322151"/>
            </a:xfrm>
            <a:prstGeom prst="line">
              <a:avLst/>
            </a:prstGeom>
            <a:ln w="25400">
              <a:solidFill>
                <a:schemeClr val="bg1">
                  <a:lumMod val="65000"/>
                  <a:alpha val="5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Прямая соединительная линия 73"/>
            <p:cNvCxnSpPr/>
            <p:nvPr/>
          </p:nvCxnSpPr>
          <p:spPr>
            <a:xfrm flipH="1">
              <a:off x="0" y="322151"/>
              <a:ext cx="9144000" cy="0"/>
            </a:xfrm>
            <a:prstGeom prst="line">
              <a:avLst/>
            </a:prstGeom>
            <a:ln w="25400">
              <a:solidFill>
                <a:schemeClr val="bg1">
                  <a:lumMod val="65000"/>
                  <a:alpha val="5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Прямоугольник 74"/>
            <p:cNvSpPr/>
            <p:nvPr/>
          </p:nvSpPr>
          <p:spPr>
            <a:xfrm>
              <a:off x="0" y="-38980"/>
              <a:ext cx="1512168" cy="40011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ru-RU" sz="1000" b="1" cap="none" spc="0" dirty="0" smtClean="0">
                  <a:ln w="18415" cmpd="sng">
                    <a:noFill/>
                    <a:prstDash val="solid"/>
                  </a:ln>
                  <a:solidFill>
                    <a:srgbClr val="339966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  <a:reflection blurRad="6350" stA="55000" endA="300" endPos="45500" dir="5400000" sy="-100000" algn="bl" rotWithShape="0"/>
                  </a:effectLst>
                </a:rPr>
                <a:t>Департамент финансов</a:t>
              </a:r>
            </a:p>
            <a:p>
              <a:pPr algn="ctr"/>
              <a:r>
                <a:rPr lang="ru-RU" sz="1000" b="1" dirty="0" smtClean="0">
                  <a:ln w="18415" cmpd="sng">
                    <a:noFill/>
                    <a:prstDash val="solid"/>
                  </a:ln>
                  <a:solidFill>
                    <a:srgbClr val="339966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  <a:reflection blurRad="6350" stA="55000" endA="300" endPos="45500" dir="5400000" sy="-100000" algn="bl" rotWithShape="0"/>
                  </a:effectLst>
                </a:rPr>
                <a:t>АМО ГО «Сыктывкар»</a:t>
              </a:r>
              <a:endParaRPr lang="ru-RU" sz="1000" b="1" cap="none" spc="0" dirty="0">
                <a:ln w="18415" cmpd="sng">
                  <a:noFill/>
                  <a:prstDash val="solid"/>
                </a:ln>
                <a:solidFill>
                  <a:srgbClr val="339966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  <a:reflection blurRad="6350" stA="55000" endA="300" endPos="45500" dir="5400000" sy="-100000" algn="bl" rotWithShape="0"/>
                </a:effectLst>
              </a:endParaRPr>
            </a:p>
          </p:txBody>
        </p:sp>
      </p:grpSp>
      <p:pic>
        <p:nvPicPr>
          <p:cNvPr id="64" name="Picture 2" descr="C:\Users\Kryukova-TB\Desktop\слайды ДЛЯ ДЕПУТАТОВ\маска2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4817" y="58099"/>
            <a:ext cx="567294" cy="583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7499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42"/>
    </mc:Choice>
    <mc:Fallback xmlns="">
      <p:transition spd="slow" advTm="11042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1512168" y="2294"/>
            <a:ext cx="7631832" cy="319857"/>
          </a:xfrm>
          <a:prstGeom prst="roundRect">
            <a:avLst/>
          </a:prstGeom>
          <a:solidFill>
            <a:srgbClr val="C0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chemeClr val="tx1"/>
                </a:solidFill>
              </a:rPr>
              <a:t>КУЛЬТУРА: муниципальные работы</a:t>
            </a:r>
            <a:endParaRPr lang="ru-RU" b="1" dirty="0">
              <a:solidFill>
                <a:schemeClr val="tx1"/>
              </a:solidFill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4119547877"/>
              </p:ext>
            </p:extLst>
          </p:nvPr>
        </p:nvGraphicFramePr>
        <p:xfrm>
          <a:off x="899592" y="633370"/>
          <a:ext cx="7920880" cy="45101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6" name="Picture 2" descr="C:\Users\Kryukova-TB\Desktop\слайды ДЛЯ ДЕПУТАТОВ\1с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2216" y="3651870"/>
            <a:ext cx="1476298" cy="1387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Kryukova-TB\Desktop\слайды ДЛЯ ДЕПУТАТОВ\пара_.jpg"/>
          <p:cNvPicPr>
            <a:picLocks noChangeAspect="1" noChangeArrowheads="1"/>
          </p:cNvPicPr>
          <p:nvPr/>
        </p:nvPicPr>
        <p:blipFill rotWithShape="1"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12" t="13278" r="21876" b="8658"/>
          <a:stretch/>
        </p:blipFill>
        <p:spPr bwMode="auto">
          <a:xfrm>
            <a:off x="7412565" y="633370"/>
            <a:ext cx="905181" cy="1189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Kryukova-TB\Desktop\слайды ДЛЯ ДЕПУТАТОВ\клубнарод.jpg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3743" y="2067694"/>
            <a:ext cx="1893243" cy="1352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30</a:t>
            </a:fld>
            <a:endParaRPr lang="ru-RU"/>
          </a:p>
        </p:txBody>
      </p:sp>
      <p:grpSp>
        <p:nvGrpSpPr>
          <p:cNvPr id="17" name="Группа 16"/>
          <p:cNvGrpSpPr/>
          <p:nvPr/>
        </p:nvGrpSpPr>
        <p:grpSpPr>
          <a:xfrm>
            <a:off x="58077" y="4515966"/>
            <a:ext cx="595453" cy="627534"/>
            <a:chOff x="58077" y="4515966"/>
            <a:chExt cx="595453" cy="627534"/>
          </a:xfrm>
        </p:grpSpPr>
        <p:pic>
          <p:nvPicPr>
            <p:cNvPr id="18" name="Picture 2" descr="C:\Users\Kryukova-TB\Desktop\слайды ДЛЯ ДЕПУТАТОВ\кнопка.png"/>
            <p:cNvPicPr>
              <a:picLocks noChangeAspect="1" noChangeArrowheads="1"/>
            </p:cNvPicPr>
            <p:nvPr/>
          </p:nvPicPr>
          <p:blipFill rotWithShape="1">
            <a:blip r:embed="rId1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30" t="9132" r="7190" b="10636"/>
            <a:stretch/>
          </p:blipFill>
          <p:spPr bwMode="auto">
            <a:xfrm>
              <a:off x="58077" y="4515966"/>
              <a:ext cx="595453" cy="6275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TextBox 18"/>
            <p:cNvSpPr txBox="1"/>
            <p:nvPr/>
          </p:nvSpPr>
          <p:spPr>
            <a:xfrm>
              <a:off x="205762" y="4547155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>
                  <a:latin typeface="Times New Roman"/>
                  <a:cs typeface="Times New Roman"/>
                  <a:hlinkClick r:id="rId11" action="ppaction://hlinksldjump"/>
                </a:rPr>
                <a:t>↑</a:t>
              </a:r>
              <a:endParaRPr lang="ru-RU" dirty="0"/>
            </a:p>
          </p:txBody>
        </p:sp>
      </p:grpSp>
      <p:sp>
        <p:nvSpPr>
          <p:cNvPr id="20" name="Прямоугольник 19"/>
          <p:cNvSpPr/>
          <p:nvPr/>
        </p:nvSpPr>
        <p:spPr>
          <a:xfrm>
            <a:off x="899592" y="1114857"/>
            <a:ext cx="444352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1</a:t>
            </a:r>
            <a:endParaRPr lang="ru-RU" sz="40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899592" y="2712490"/>
            <a:ext cx="444352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2</a:t>
            </a:r>
            <a:endParaRPr lang="ru-RU" sz="40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899592" y="4344711"/>
            <a:ext cx="444352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3</a:t>
            </a:r>
            <a:endParaRPr lang="ru-RU" sz="40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  <p:grpSp>
        <p:nvGrpSpPr>
          <p:cNvPr id="31" name="Группа 30"/>
          <p:cNvGrpSpPr/>
          <p:nvPr/>
        </p:nvGrpSpPr>
        <p:grpSpPr>
          <a:xfrm>
            <a:off x="0" y="-38980"/>
            <a:ext cx="9144000" cy="400110"/>
            <a:chOff x="0" y="-38980"/>
            <a:chExt cx="9144000" cy="400110"/>
          </a:xfrm>
        </p:grpSpPr>
        <p:cxnSp>
          <p:nvCxnSpPr>
            <p:cNvPr id="32" name="Прямая соединительная линия 31"/>
            <p:cNvCxnSpPr/>
            <p:nvPr/>
          </p:nvCxnSpPr>
          <p:spPr>
            <a:xfrm>
              <a:off x="1509898" y="-5180"/>
              <a:ext cx="0" cy="322151"/>
            </a:xfrm>
            <a:prstGeom prst="line">
              <a:avLst/>
            </a:prstGeom>
            <a:ln w="25400">
              <a:solidFill>
                <a:schemeClr val="bg1">
                  <a:lumMod val="65000"/>
                  <a:alpha val="5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Прямая соединительная линия 32"/>
            <p:cNvCxnSpPr/>
            <p:nvPr/>
          </p:nvCxnSpPr>
          <p:spPr>
            <a:xfrm flipH="1">
              <a:off x="0" y="322151"/>
              <a:ext cx="9144000" cy="0"/>
            </a:xfrm>
            <a:prstGeom prst="line">
              <a:avLst/>
            </a:prstGeom>
            <a:ln w="25400">
              <a:solidFill>
                <a:schemeClr val="bg1">
                  <a:lumMod val="65000"/>
                  <a:alpha val="5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Прямоугольник 33"/>
            <p:cNvSpPr/>
            <p:nvPr/>
          </p:nvSpPr>
          <p:spPr>
            <a:xfrm>
              <a:off x="0" y="-38980"/>
              <a:ext cx="1512168" cy="40011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ru-RU" sz="1000" b="1" cap="none" spc="0" dirty="0" smtClean="0">
                  <a:ln w="18415" cmpd="sng">
                    <a:noFill/>
                    <a:prstDash val="solid"/>
                  </a:ln>
                  <a:solidFill>
                    <a:srgbClr val="339966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  <a:reflection blurRad="6350" stA="55000" endA="300" endPos="45500" dir="5400000" sy="-100000" algn="bl" rotWithShape="0"/>
                  </a:effectLst>
                </a:rPr>
                <a:t>Департамент финансов</a:t>
              </a:r>
            </a:p>
            <a:p>
              <a:pPr algn="ctr"/>
              <a:r>
                <a:rPr lang="ru-RU" sz="1000" b="1" dirty="0" smtClean="0">
                  <a:ln w="18415" cmpd="sng">
                    <a:noFill/>
                    <a:prstDash val="solid"/>
                  </a:ln>
                  <a:solidFill>
                    <a:srgbClr val="339966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  <a:reflection blurRad="6350" stA="55000" endA="300" endPos="45500" dir="5400000" sy="-100000" algn="bl" rotWithShape="0"/>
                  </a:effectLst>
                </a:rPr>
                <a:t>АМО ГО «Сыктывкар»</a:t>
              </a:r>
              <a:endParaRPr lang="ru-RU" sz="1000" b="1" cap="none" spc="0" dirty="0">
                <a:ln w="18415" cmpd="sng">
                  <a:noFill/>
                  <a:prstDash val="solid"/>
                </a:ln>
                <a:solidFill>
                  <a:srgbClr val="339966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  <a:reflection blurRad="6350" stA="55000" endA="300" endPos="45500" dir="5400000" sy="-100000" algn="bl" rotWithShape="0"/>
                </a:effectLst>
              </a:endParaRPr>
            </a:p>
          </p:txBody>
        </p:sp>
      </p:grpSp>
      <p:pic>
        <p:nvPicPr>
          <p:cNvPr id="23" name="Picture 2" descr="C:\Users\Kryukova-TB\Desktop\слайды ДЛЯ ДЕПУТАТОВ\маска2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4817" y="58099"/>
            <a:ext cx="567294" cy="583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2404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49"/>
    </mc:Choice>
    <mc:Fallback xmlns="">
      <p:transition spd="slow" advTm="11049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1509898" y="2294"/>
            <a:ext cx="7634102" cy="319857"/>
          </a:xfrm>
          <a:prstGeom prst="roundRect">
            <a:avLst/>
          </a:prstGeom>
          <a:solidFill>
            <a:srgbClr val="C0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chemeClr val="tx1"/>
                </a:solidFill>
              </a:rPr>
              <a:t>КУЛЬТУРА: натуральные </a:t>
            </a:r>
            <a:r>
              <a:rPr lang="ru-RU" b="1" dirty="0">
                <a:solidFill>
                  <a:schemeClr val="tx1"/>
                </a:solidFill>
              </a:rPr>
              <a:t>и финансовые показатели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31</a:t>
            </a:fld>
            <a:endParaRPr lang="ru-RU"/>
          </a:p>
        </p:txBody>
      </p:sp>
      <p:grpSp>
        <p:nvGrpSpPr>
          <p:cNvPr id="17" name="Группа 16"/>
          <p:cNvGrpSpPr/>
          <p:nvPr/>
        </p:nvGrpSpPr>
        <p:grpSpPr>
          <a:xfrm>
            <a:off x="58077" y="4515966"/>
            <a:ext cx="595453" cy="627534"/>
            <a:chOff x="58077" y="4515966"/>
            <a:chExt cx="595453" cy="627534"/>
          </a:xfrm>
        </p:grpSpPr>
        <p:pic>
          <p:nvPicPr>
            <p:cNvPr id="18" name="Picture 2" descr="C:\Users\Kryukova-TB\Desktop\слайды ДЛЯ ДЕПУТАТОВ\кнопка.png"/>
            <p:cNvPicPr>
              <a:picLocks noChangeAspect="1" noChangeArrowheads="1"/>
            </p:cNvPicPr>
            <p:nvPr/>
          </p:nvPicPr>
          <p:blipFill rotWithShape="1"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30" t="9132" r="7190" b="10636"/>
            <a:stretch/>
          </p:blipFill>
          <p:spPr bwMode="auto">
            <a:xfrm>
              <a:off x="58077" y="4515966"/>
              <a:ext cx="595453" cy="6275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TextBox 18"/>
            <p:cNvSpPr txBox="1"/>
            <p:nvPr/>
          </p:nvSpPr>
          <p:spPr>
            <a:xfrm>
              <a:off x="205762" y="4547155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>
                  <a:latin typeface="Times New Roman"/>
                  <a:cs typeface="Times New Roman"/>
                  <a:hlinkClick r:id="rId3" action="ppaction://hlinksldjump"/>
                </a:rPr>
                <a:t>↑</a:t>
              </a:r>
              <a:endParaRPr lang="ru-RU" dirty="0"/>
            </a:p>
          </p:txBody>
        </p:sp>
      </p:grpSp>
      <p:graphicFrame>
        <p:nvGraphicFramePr>
          <p:cNvPr id="31" name="Диаграмма 3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52851156"/>
              </p:ext>
            </p:extLst>
          </p:nvPr>
        </p:nvGraphicFramePr>
        <p:xfrm>
          <a:off x="-324544" y="3371094"/>
          <a:ext cx="9356655" cy="10150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2" name="Группа 1"/>
          <p:cNvGrpSpPr/>
          <p:nvPr/>
        </p:nvGrpSpPr>
        <p:grpSpPr>
          <a:xfrm>
            <a:off x="611560" y="2188126"/>
            <a:ext cx="7776864" cy="1219167"/>
            <a:chOff x="611560" y="3728846"/>
            <a:chExt cx="7776864" cy="1219167"/>
          </a:xfrm>
        </p:grpSpPr>
        <p:sp>
          <p:nvSpPr>
            <p:cNvPr id="32" name="Скругленный прямоугольник 31"/>
            <p:cNvSpPr/>
            <p:nvPr/>
          </p:nvSpPr>
          <p:spPr>
            <a:xfrm>
              <a:off x="611560" y="3728850"/>
              <a:ext cx="1296144" cy="1100883"/>
            </a:xfrm>
            <a:prstGeom prst="roundRect">
              <a:avLst/>
            </a:prstGeom>
            <a:solidFill>
              <a:srgbClr val="C00000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900" dirty="0">
                  <a:solidFill>
                    <a:schemeClr val="tx1"/>
                  </a:solidFill>
                </a:rPr>
                <a:t>Библиотечное, библиографическое и информационное обслуживание пользователей </a:t>
              </a:r>
              <a:r>
                <a:rPr lang="ru-RU" sz="900" dirty="0" smtClean="0">
                  <a:solidFill>
                    <a:schemeClr val="tx1"/>
                  </a:solidFill>
                </a:rPr>
                <a:t>библиотеки</a:t>
              </a:r>
            </a:p>
            <a:p>
              <a:pPr algn="ctr"/>
              <a:r>
                <a:rPr lang="ru-RU" sz="900" dirty="0">
                  <a:solidFill>
                    <a:schemeClr val="tx1"/>
                  </a:solidFill>
                </a:rPr>
                <a:t>(</a:t>
              </a:r>
              <a:r>
                <a:rPr lang="ru-RU" sz="900" dirty="0" smtClean="0">
                  <a:solidFill>
                    <a:schemeClr val="tx1"/>
                  </a:solidFill>
                </a:rPr>
                <a:t>кол-во посещений)</a:t>
              </a:r>
              <a:endParaRPr lang="ru-RU" sz="900" dirty="0">
                <a:solidFill>
                  <a:schemeClr val="tx1"/>
                </a:solidFill>
              </a:endParaRPr>
            </a:p>
          </p:txBody>
        </p:sp>
        <p:sp>
          <p:nvSpPr>
            <p:cNvPr id="33" name="Скругленный прямоугольник 32"/>
            <p:cNvSpPr/>
            <p:nvPr/>
          </p:nvSpPr>
          <p:spPr>
            <a:xfrm>
              <a:off x="1945757" y="3728849"/>
              <a:ext cx="1296144" cy="1100884"/>
            </a:xfrm>
            <a:prstGeom prst="roundRect">
              <a:avLst/>
            </a:prstGeom>
            <a:solidFill>
              <a:srgbClr val="C00000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900" dirty="0">
                  <a:solidFill>
                    <a:schemeClr val="tx1"/>
                  </a:solidFill>
                </a:rPr>
                <a:t>Формирование, учет, изучение, обеспечение физического сохранения и безопасности фондов </a:t>
              </a:r>
              <a:r>
                <a:rPr lang="ru-RU" sz="900" dirty="0" smtClean="0">
                  <a:solidFill>
                    <a:schemeClr val="tx1"/>
                  </a:solidFill>
                </a:rPr>
                <a:t>библиотеки</a:t>
              </a:r>
            </a:p>
            <a:p>
              <a:pPr algn="ctr"/>
              <a:r>
                <a:rPr lang="ru-RU" sz="900" dirty="0" smtClean="0">
                  <a:solidFill>
                    <a:schemeClr val="tx1"/>
                  </a:solidFill>
                </a:rPr>
                <a:t>(кол-во документов)</a:t>
              </a:r>
              <a:endParaRPr lang="ru-RU" sz="900" dirty="0">
                <a:solidFill>
                  <a:schemeClr val="tx1"/>
                </a:solidFill>
              </a:endParaRPr>
            </a:p>
          </p:txBody>
        </p:sp>
        <p:sp>
          <p:nvSpPr>
            <p:cNvPr id="34" name="Скругленный прямоугольник 33"/>
            <p:cNvSpPr/>
            <p:nvPr/>
          </p:nvSpPr>
          <p:spPr>
            <a:xfrm>
              <a:off x="3266093" y="3728850"/>
              <a:ext cx="1161891" cy="1002971"/>
            </a:xfrm>
            <a:prstGeom prst="roundRect">
              <a:avLst/>
            </a:prstGeom>
            <a:solidFill>
              <a:srgbClr val="C00000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900" dirty="0">
                  <a:solidFill>
                    <a:schemeClr val="tx1"/>
                  </a:solidFill>
                </a:rPr>
                <a:t>Реализация дополнительных общеразвивающих </a:t>
              </a:r>
              <a:r>
                <a:rPr lang="ru-RU" sz="900" dirty="0" smtClean="0">
                  <a:solidFill>
                    <a:schemeClr val="tx1"/>
                  </a:solidFill>
                </a:rPr>
                <a:t>программ</a:t>
              </a:r>
            </a:p>
            <a:p>
              <a:pPr algn="ctr"/>
              <a:r>
                <a:rPr lang="ru-RU" sz="900" dirty="0" smtClean="0">
                  <a:solidFill>
                    <a:schemeClr val="tx1"/>
                  </a:solidFill>
                </a:rPr>
                <a:t>(чел/час)</a:t>
              </a:r>
              <a:endParaRPr lang="ru-RU" sz="900" dirty="0">
                <a:solidFill>
                  <a:schemeClr val="tx1"/>
                </a:solidFill>
              </a:endParaRPr>
            </a:p>
          </p:txBody>
        </p:sp>
        <p:sp>
          <p:nvSpPr>
            <p:cNvPr id="35" name="Скругленный прямоугольник 34"/>
            <p:cNvSpPr/>
            <p:nvPr/>
          </p:nvSpPr>
          <p:spPr>
            <a:xfrm>
              <a:off x="4521572" y="3728846"/>
              <a:ext cx="1161891" cy="1219167"/>
            </a:xfrm>
            <a:prstGeom prst="roundRect">
              <a:avLst/>
            </a:prstGeom>
            <a:solidFill>
              <a:srgbClr val="C00000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900" dirty="0">
                  <a:solidFill>
                    <a:schemeClr val="tx1"/>
                  </a:solidFill>
                </a:rPr>
                <a:t>Реализация дополнительных предпрофессиональных программ в области искусства </a:t>
              </a:r>
              <a:endParaRPr lang="ru-RU" sz="9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ru-RU" sz="900" dirty="0" smtClean="0">
                  <a:solidFill>
                    <a:schemeClr val="tx1"/>
                  </a:solidFill>
                </a:rPr>
                <a:t>(2016 г. –чел/час, 2017 г. чел.)</a:t>
              </a:r>
              <a:endParaRPr lang="ru-RU" sz="900" dirty="0">
                <a:solidFill>
                  <a:schemeClr val="tx1"/>
                </a:solidFill>
              </a:endParaRPr>
            </a:p>
          </p:txBody>
        </p:sp>
        <p:sp>
          <p:nvSpPr>
            <p:cNvPr id="36" name="Скругленный прямоугольник 35"/>
            <p:cNvSpPr/>
            <p:nvPr/>
          </p:nvSpPr>
          <p:spPr>
            <a:xfrm>
              <a:off x="5706520" y="3728850"/>
              <a:ext cx="1161891" cy="1002971"/>
            </a:xfrm>
            <a:prstGeom prst="roundRect">
              <a:avLst/>
            </a:prstGeom>
            <a:solidFill>
              <a:srgbClr val="C00000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900" dirty="0">
                  <a:solidFill>
                    <a:schemeClr val="tx1"/>
                  </a:solidFill>
                </a:rPr>
                <a:t>Публичный показ музейных предметов, музейных </a:t>
              </a:r>
              <a:r>
                <a:rPr lang="ru-RU" sz="900" dirty="0" smtClean="0">
                  <a:solidFill>
                    <a:schemeClr val="tx1"/>
                  </a:solidFill>
                </a:rPr>
                <a:t>коллекций</a:t>
              </a:r>
            </a:p>
            <a:p>
              <a:pPr algn="ctr"/>
              <a:r>
                <a:rPr lang="ru-RU" sz="900" dirty="0" smtClean="0">
                  <a:solidFill>
                    <a:schemeClr val="tx1"/>
                  </a:solidFill>
                </a:rPr>
                <a:t>(кол-во посещений)</a:t>
              </a:r>
              <a:endParaRPr lang="ru-RU" sz="900" dirty="0">
                <a:solidFill>
                  <a:schemeClr val="tx1"/>
                </a:solidFill>
              </a:endParaRPr>
            </a:p>
          </p:txBody>
        </p:sp>
        <p:sp>
          <p:nvSpPr>
            <p:cNvPr id="37" name="Скругленный прямоугольник 36"/>
            <p:cNvSpPr/>
            <p:nvPr/>
          </p:nvSpPr>
          <p:spPr>
            <a:xfrm>
              <a:off x="6948264" y="3728846"/>
              <a:ext cx="1440160" cy="1187641"/>
            </a:xfrm>
            <a:prstGeom prst="roundRect">
              <a:avLst/>
            </a:prstGeom>
            <a:solidFill>
              <a:srgbClr val="C00000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900" dirty="0">
                  <a:solidFill>
                    <a:schemeClr val="tx1"/>
                  </a:solidFill>
                </a:rPr>
                <a:t>Формирование, учет, изучение, обеспечение физического сохранения и безопасности музейных предметов, музейных </a:t>
              </a:r>
              <a:r>
                <a:rPr lang="ru-RU" sz="900" dirty="0" smtClean="0">
                  <a:solidFill>
                    <a:schemeClr val="tx1"/>
                  </a:solidFill>
                </a:rPr>
                <a:t>коллекций</a:t>
              </a:r>
            </a:p>
            <a:p>
              <a:pPr algn="ctr"/>
              <a:r>
                <a:rPr lang="ru-RU" sz="900" dirty="0" smtClean="0">
                  <a:solidFill>
                    <a:schemeClr val="tx1"/>
                  </a:solidFill>
                </a:rPr>
                <a:t>(кол-во экспонатов) </a:t>
              </a:r>
              <a:endParaRPr lang="ru-RU" sz="9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3" name="Группа 42"/>
          <p:cNvGrpSpPr/>
          <p:nvPr/>
        </p:nvGrpSpPr>
        <p:grpSpPr>
          <a:xfrm>
            <a:off x="0" y="-38980"/>
            <a:ext cx="9144000" cy="400110"/>
            <a:chOff x="0" y="-38980"/>
            <a:chExt cx="9144000" cy="400110"/>
          </a:xfrm>
        </p:grpSpPr>
        <p:cxnSp>
          <p:nvCxnSpPr>
            <p:cNvPr id="44" name="Прямая соединительная линия 43"/>
            <p:cNvCxnSpPr/>
            <p:nvPr/>
          </p:nvCxnSpPr>
          <p:spPr>
            <a:xfrm>
              <a:off x="1509898" y="-5180"/>
              <a:ext cx="0" cy="322151"/>
            </a:xfrm>
            <a:prstGeom prst="line">
              <a:avLst/>
            </a:prstGeom>
            <a:ln w="25400">
              <a:solidFill>
                <a:schemeClr val="bg1">
                  <a:lumMod val="65000"/>
                  <a:alpha val="5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Прямая соединительная линия 44"/>
            <p:cNvCxnSpPr/>
            <p:nvPr/>
          </p:nvCxnSpPr>
          <p:spPr>
            <a:xfrm flipH="1">
              <a:off x="0" y="322151"/>
              <a:ext cx="9144000" cy="0"/>
            </a:xfrm>
            <a:prstGeom prst="line">
              <a:avLst/>
            </a:prstGeom>
            <a:ln w="25400">
              <a:solidFill>
                <a:schemeClr val="bg1">
                  <a:lumMod val="65000"/>
                  <a:alpha val="5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Прямоугольник 45"/>
            <p:cNvSpPr/>
            <p:nvPr/>
          </p:nvSpPr>
          <p:spPr>
            <a:xfrm>
              <a:off x="0" y="-38980"/>
              <a:ext cx="1512168" cy="40011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ru-RU" sz="1000" b="1" cap="none" spc="0" dirty="0" smtClean="0">
                  <a:ln w="18415" cmpd="sng">
                    <a:noFill/>
                    <a:prstDash val="solid"/>
                  </a:ln>
                  <a:solidFill>
                    <a:srgbClr val="339966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  <a:reflection blurRad="6350" stA="55000" endA="300" endPos="45500" dir="5400000" sy="-100000" algn="bl" rotWithShape="0"/>
                  </a:effectLst>
                </a:rPr>
                <a:t>Департамент финансов</a:t>
              </a:r>
            </a:p>
            <a:p>
              <a:pPr algn="ctr"/>
              <a:r>
                <a:rPr lang="ru-RU" sz="1000" b="1" dirty="0" smtClean="0">
                  <a:ln w="18415" cmpd="sng">
                    <a:noFill/>
                    <a:prstDash val="solid"/>
                  </a:ln>
                  <a:solidFill>
                    <a:srgbClr val="339966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  <a:reflection blurRad="6350" stA="55000" endA="300" endPos="45500" dir="5400000" sy="-100000" algn="bl" rotWithShape="0"/>
                  </a:effectLst>
                </a:rPr>
                <a:t>АМО ГО «Сыктывкар»</a:t>
              </a:r>
              <a:endParaRPr lang="ru-RU" sz="1000" b="1" cap="none" spc="0" dirty="0">
                <a:ln w="18415" cmpd="sng">
                  <a:noFill/>
                  <a:prstDash val="solid"/>
                </a:ln>
                <a:solidFill>
                  <a:srgbClr val="339966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  <a:reflection blurRad="6350" stA="55000" endA="300" endPos="45500" dir="5400000" sy="-100000" algn="bl" rotWithShape="0"/>
                </a:effectLst>
              </a:endParaRPr>
            </a:p>
          </p:txBody>
        </p:sp>
      </p:grpSp>
      <p:pic>
        <p:nvPicPr>
          <p:cNvPr id="24" name="Picture 2" descr="C:\Users\Kryukova-TB\Desktop\слайды ДЛЯ ДЕПУТАТОВ\маска2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4817" y="58099"/>
            <a:ext cx="567294" cy="583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Прямоугольная выноска 25"/>
          <p:cNvSpPr/>
          <p:nvPr/>
        </p:nvSpPr>
        <p:spPr>
          <a:xfrm>
            <a:off x="8156045" y="1203598"/>
            <a:ext cx="914400" cy="546820"/>
          </a:xfrm>
          <a:prstGeom prst="wedgeRectCallout">
            <a:avLst>
              <a:gd name="adj1" fmla="val -76778"/>
              <a:gd name="adj2" fmla="val -19422"/>
            </a:avLst>
          </a:prstGeom>
          <a:pattFill prst="dkDnDiag">
            <a:fgClr>
              <a:schemeClr val="tx1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25" name="Прямоугольная выноска 24"/>
          <p:cNvSpPr/>
          <p:nvPr/>
        </p:nvSpPr>
        <p:spPr>
          <a:xfrm>
            <a:off x="8135011" y="915566"/>
            <a:ext cx="914400" cy="739953"/>
          </a:xfrm>
          <a:prstGeom prst="wedgeRectCallout">
            <a:avLst>
              <a:gd name="adj1" fmla="val -83770"/>
              <a:gd name="adj2" fmla="val -25363"/>
            </a:avLst>
          </a:prstGeom>
          <a:solidFill>
            <a:srgbClr val="C00000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объемные </a:t>
            </a:r>
            <a:r>
              <a:rPr lang="ru-RU" sz="1000" dirty="0">
                <a:solidFill>
                  <a:schemeClr val="tx1"/>
                </a:solidFill>
              </a:rPr>
              <a:t>показатели</a:t>
            </a:r>
          </a:p>
          <a:p>
            <a:pPr algn="ctr"/>
            <a:r>
              <a:rPr lang="ru-RU" sz="1000" dirty="0">
                <a:solidFill>
                  <a:schemeClr val="tx1"/>
                </a:solidFill>
              </a:rPr>
              <a:t>(на год)</a:t>
            </a:r>
          </a:p>
        </p:txBody>
      </p:sp>
      <p:sp>
        <p:nvSpPr>
          <p:cNvPr id="38" name="Прямоугольная выноска 37"/>
          <p:cNvSpPr/>
          <p:nvPr/>
        </p:nvSpPr>
        <p:spPr>
          <a:xfrm>
            <a:off x="8135011" y="3723878"/>
            <a:ext cx="914400" cy="546820"/>
          </a:xfrm>
          <a:prstGeom prst="wedgeRectCallout">
            <a:avLst>
              <a:gd name="adj1" fmla="val -76778"/>
              <a:gd name="adj2" fmla="val -19422"/>
            </a:avLst>
          </a:prstGeom>
          <a:pattFill prst="dkDnDiag">
            <a:fgClr>
              <a:schemeClr val="tx1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39" name="Прямоугольная выноска 38"/>
          <p:cNvSpPr/>
          <p:nvPr/>
        </p:nvSpPr>
        <p:spPr>
          <a:xfrm>
            <a:off x="8117711" y="3407293"/>
            <a:ext cx="914400" cy="739953"/>
          </a:xfrm>
          <a:prstGeom prst="wedgeRectCallout">
            <a:avLst>
              <a:gd name="adj1" fmla="val -85199"/>
              <a:gd name="adj2" fmla="val -19184"/>
            </a:avLst>
          </a:prstGeom>
          <a:solidFill>
            <a:srgbClr val="C00000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 dirty="0" smtClean="0">
              <a:solidFill>
                <a:schemeClr val="tx1"/>
              </a:solidFill>
            </a:endParaRPr>
          </a:p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Финансовое </a:t>
            </a:r>
            <a:r>
              <a:rPr lang="ru-RU" sz="1000" dirty="0">
                <a:solidFill>
                  <a:schemeClr val="tx1"/>
                </a:solidFill>
              </a:rPr>
              <a:t>обеспечение (на год), </a:t>
            </a:r>
          </a:p>
          <a:p>
            <a:pPr algn="ctr"/>
            <a:r>
              <a:rPr lang="ru-RU" sz="1000" dirty="0">
                <a:solidFill>
                  <a:schemeClr val="tx1"/>
                </a:solidFill>
              </a:rPr>
              <a:t>млн. руб.</a:t>
            </a:r>
          </a:p>
          <a:p>
            <a:pPr algn="ctr"/>
            <a:endParaRPr lang="ru-RU" sz="1000" dirty="0">
              <a:solidFill>
                <a:schemeClr val="tx1"/>
              </a:solidFill>
            </a:endParaRPr>
          </a:p>
        </p:txBody>
      </p:sp>
      <p:graphicFrame>
        <p:nvGraphicFramePr>
          <p:cNvPr id="28" name="Диаграмма 2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05612916"/>
              </p:ext>
            </p:extLst>
          </p:nvPr>
        </p:nvGraphicFramePr>
        <p:xfrm>
          <a:off x="7058" y="648821"/>
          <a:ext cx="8885422" cy="14239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9" name="Скругленный прямоугольник 28"/>
          <p:cNvSpPr/>
          <p:nvPr/>
        </p:nvSpPr>
        <p:spPr>
          <a:xfrm>
            <a:off x="20144" y="1995686"/>
            <a:ext cx="590610" cy="36004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2016 </a:t>
            </a:r>
          </a:p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год</a:t>
            </a:r>
            <a:endParaRPr lang="ru-RU" sz="1100" dirty="0">
              <a:solidFill>
                <a:schemeClr val="tx1"/>
              </a:solidFill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40288" y="2499742"/>
            <a:ext cx="550322" cy="36094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dirty="0" smtClean="0"/>
              <a:t>2017</a:t>
            </a:r>
          </a:p>
          <a:p>
            <a:pPr algn="ctr"/>
            <a:r>
              <a:rPr lang="ru-RU" sz="1100" dirty="0" smtClean="0"/>
              <a:t> год</a:t>
            </a:r>
            <a:endParaRPr lang="ru-RU" sz="1100" dirty="0"/>
          </a:p>
        </p:txBody>
      </p:sp>
    </p:spTree>
    <p:extLst>
      <p:ext uri="{BB962C8B-B14F-4D97-AF65-F5344CB8AC3E}">
        <p14:creationId xmlns:p14="http://schemas.microsoft.com/office/powerpoint/2010/main" val="1912922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132"/>
    </mc:Choice>
    <mc:Fallback xmlns="">
      <p:transition spd="slow" advTm="11132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1512168" y="0"/>
            <a:ext cx="7631831" cy="322151"/>
          </a:xfrm>
          <a:prstGeom prst="roundRect">
            <a:avLst/>
          </a:prstGeom>
          <a:solidFill>
            <a:srgbClr val="C0000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tx1"/>
                </a:solidFill>
              </a:rPr>
              <a:t>ОЦЕНКА КАЧЕСТВА ПРЕДОСТАВЛЯЕМЫХ УСЛУГ, РАБОТ ЗА 2016 г.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876256" y="4829733"/>
            <a:ext cx="2133600" cy="273844"/>
          </a:xfrm>
        </p:spPr>
        <p:txBody>
          <a:bodyPr/>
          <a:lstStyle/>
          <a:p>
            <a:fld id="{B19B0651-EE4F-4900-A07F-96A6BFA9D0F0}" type="slidenum">
              <a:rPr lang="ru-RU" smtClean="0"/>
              <a:t>32</a:t>
            </a:fld>
            <a:endParaRPr lang="ru-RU" dirty="0"/>
          </a:p>
        </p:txBody>
      </p:sp>
      <p:grpSp>
        <p:nvGrpSpPr>
          <p:cNvPr id="86" name="Группа 85"/>
          <p:cNvGrpSpPr/>
          <p:nvPr/>
        </p:nvGrpSpPr>
        <p:grpSpPr>
          <a:xfrm>
            <a:off x="0" y="-38980"/>
            <a:ext cx="9144000" cy="400110"/>
            <a:chOff x="0" y="-38980"/>
            <a:chExt cx="9144000" cy="400110"/>
          </a:xfrm>
        </p:grpSpPr>
        <p:cxnSp>
          <p:nvCxnSpPr>
            <p:cNvPr id="87" name="Прямая соединительная линия 86"/>
            <p:cNvCxnSpPr/>
            <p:nvPr/>
          </p:nvCxnSpPr>
          <p:spPr>
            <a:xfrm>
              <a:off x="1509898" y="-5180"/>
              <a:ext cx="0" cy="322151"/>
            </a:xfrm>
            <a:prstGeom prst="line">
              <a:avLst/>
            </a:prstGeom>
            <a:ln w="25400">
              <a:solidFill>
                <a:schemeClr val="bg1">
                  <a:lumMod val="65000"/>
                  <a:alpha val="5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Прямая соединительная линия 87"/>
            <p:cNvCxnSpPr/>
            <p:nvPr/>
          </p:nvCxnSpPr>
          <p:spPr>
            <a:xfrm flipH="1">
              <a:off x="0" y="322151"/>
              <a:ext cx="9144000" cy="0"/>
            </a:xfrm>
            <a:prstGeom prst="line">
              <a:avLst/>
            </a:prstGeom>
            <a:ln w="25400">
              <a:solidFill>
                <a:schemeClr val="bg1">
                  <a:lumMod val="65000"/>
                  <a:alpha val="5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Прямоугольник 88"/>
            <p:cNvSpPr/>
            <p:nvPr/>
          </p:nvSpPr>
          <p:spPr>
            <a:xfrm>
              <a:off x="0" y="-38980"/>
              <a:ext cx="1512168" cy="40011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ru-RU" sz="1000" b="1" cap="none" spc="0" dirty="0" smtClean="0">
                  <a:ln w="18415" cmpd="sng">
                    <a:noFill/>
                    <a:prstDash val="solid"/>
                  </a:ln>
                  <a:solidFill>
                    <a:srgbClr val="339966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  <a:reflection blurRad="6350" stA="55000" endA="300" endPos="45500" dir="5400000" sy="-100000" algn="bl" rotWithShape="0"/>
                  </a:effectLst>
                </a:rPr>
                <a:t>Департамент финансов</a:t>
              </a:r>
            </a:p>
            <a:p>
              <a:pPr algn="ctr"/>
              <a:r>
                <a:rPr lang="ru-RU" sz="1000" b="1" dirty="0" smtClean="0">
                  <a:ln w="18415" cmpd="sng">
                    <a:noFill/>
                    <a:prstDash val="solid"/>
                  </a:ln>
                  <a:solidFill>
                    <a:srgbClr val="339966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  <a:reflection blurRad="6350" stA="55000" endA="300" endPos="45500" dir="5400000" sy="-100000" algn="bl" rotWithShape="0"/>
                  </a:effectLst>
                </a:rPr>
                <a:t>АМО ГО «Сыктывкар»</a:t>
              </a:r>
              <a:endParaRPr lang="ru-RU" sz="1000" b="1" cap="none" spc="0" dirty="0">
                <a:ln w="18415" cmpd="sng">
                  <a:noFill/>
                  <a:prstDash val="solid"/>
                </a:ln>
                <a:solidFill>
                  <a:srgbClr val="339966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  <a:reflection blurRad="6350" stA="55000" endA="300" endPos="45500" dir="5400000" sy="-100000" algn="bl" rotWithShape="0"/>
                </a:effectLst>
              </a:endParaRPr>
            </a:p>
          </p:txBody>
        </p:sp>
      </p:grpSp>
      <p:pic>
        <p:nvPicPr>
          <p:cNvPr id="11" name="Picture 2" descr="C:\Users\Kryukova-TB\Desktop\слайды ДЛЯ ДЕПУТАТОВ\маска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4817" y="58099"/>
            <a:ext cx="567294" cy="583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7255023"/>
              </p:ext>
            </p:extLst>
          </p:nvPr>
        </p:nvGraphicFramePr>
        <p:xfrm>
          <a:off x="355803" y="361950"/>
          <a:ext cx="8676308" cy="4419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71" name="Группа 70"/>
          <p:cNvGrpSpPr/>
          <p:nvPr/>
        </p:nvGrpSpPr>
        <p:grpSpPr>
          <a:xfrm>
            <a:off x="58077" y="4515966"/>
            <a:ext cx="595453" cy="627534"/>
            <a:chOff x="58077" y="4515966"/>
            <a:chExt cx="595453" cy="627534"/>
          </a:xfrm>
        </p:grpSpPr>
        <p:pic>
          <p:nvPicPr>
            <p:cNvPr id="76" name="Picture 2" descr="C:\Users\Kryukova-TB\Desktop\слайды ДЛЯ ДЕПУТАТОВ\кнопка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30" t="9132" r="7190" b="10636"/>
            <a:stretch/>
          </p:blipFill>
          <p:spPr bwMode="auto">
            <a:xfrm>
              <a:off x="58077" y="4515966"/>
              <a:ext cx="595453" cy="6275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7" name="TextBox 76"/>
            <p:cNvSpPr txBox="1"/>
            <p:nvPr/>
          </p:nvSpPr>
          <p:spPr>
            <a:xfrm>
              <a:off x="205762" y="4547155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>
                  <a:latin typeface="Times New Roman"/>
                  <a:cs typeface="Times New Roman"/>
                  <a:hlinkClick r:id="rId5" action="ppaction://hlinksldjump"/>
                </a:rPr>
                <a:t>↑</a:t>
              </a:r>
              <a:endParaRPr lang="ru-RU" dirty="0"/>
            </a:p>
          </p:txBody>
        </p:sp>
      </p:grpSp>
    </p:spTree>
    <p:extLst>
      <p:ext uri="{BB962C8B-B14F-4D97-AF65-F5344CB8AC3E}">
        <p14:creationId xmlns:p14="http://schemas.microsoft.com/office/powerpoint/2010/main" val="3504632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742"/>
    </mc:Choice>
    <mc:Fallback xmlns="">
      <p:transition spd="slow" advTm="9742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92060369"/>
              </p:ext>
            </p:extLst>
          </p:nvPr>
        </p:nvGraphicFramePr>
        <p:xfrm>
          <a:off x="36890" y="1635646"/>
          <a:ext cx="6624736" cy="37207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Скругленный прямоугольник 8"/>
          <p:cNvSpPr/>
          <p:nvPr/>
        </p:nvSpPr>
        <p:spPr>
          <a:xfrm>
            <a:off x="1187624" y="580310"/>
            <a:ext cx="2520280" cy="623288"/>
          </a:xfrm>
          <a:prstGeom prst="roundRect">
            <a:avLst/>
          </a:prstGeom>
          <a:solidFill>
            <a:srgbClr val="6600F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СПОРТ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4644008" y="545909"/>
            <a:ext cx="182160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6</a:t>
            </a:r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%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pSp>
        <p:nvGrpSpPr>
          <p:cNvPr id="22" name="Группа 21"/>
          <p:cNvGrpSpPr/>
          <p:nvPr/>
        </p:nvGrpSpPr>
        <p:grpSpPr>
          <a:xfrm>
            <a:off x="1949077" y="773308"/>
            <a:ext cx="7164528" cy="3693266"/>
            <a:chOff x="1949077" y="773308"/>
            <a:chExt cx="7164528" cy="3693266"/>
          </a:xfrm>
        </p:grpSpPr>
        <p:cxnSp>
          <p:nvCxnSpPr>
            <p:cNvPr id="10" name="Прямая соединительная линия 9"/>
            <p:cNvCxnSpPr/>
            <p:nvPr/>
          </p:nvCxnSpPr>
          <p:spPr>
            <a:xfrm>
              <a:off x="2382527" y="1203598"/>
              <a:ext cx="144016" cy="531283"/>
            </a:xfrm>
            <a:prstGeom prst="line">
              <a:avLst/>
            </a:prstGeom>
            <a:ln w="28575">
              <a:solidFill>
                <a:srgbClr val="C0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 flipH="1">
              <a:off x="2534928" y="1469239"/>
              <a:ext cx="308880" cy="265642"/>
            </a:xfrm>
            <a:prstGeom prst="line">
              <a:avLst/>
            </a:prstGeom>
            <a:ln w="28575">
              <a:solidFill>
                <a:srgbClr val="C0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>
              <a:off x="2843808" y="1469239"/>
              <a:ext cx="6114599" cy="0"/>
            </a:xfrm>
            <a:prstGeom prst="line">
              <a:avLst/>
            </a:prstGeom>
            <a:ln w="28575">
              <a:solidFill>
                <a:srgbClr val="C0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/>
            <p:cNvSpPr txBox="1"/>
            <p:nvPr/>
          </p:nvSpPr>
          <p:spPr>
            <a:xfrm>
              <a:off x="6130481" y="773308"/>
              <a:ext cx="2983124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1500" dirty="0" smtClean="0">
                  <a:solidFill>
                    <a:srgbClr val="C00000"/>
                  </a:solidFill>
                </a:rPr>
                <a:t>В ОБЩЕМ КОЛИЧЕСТВЕ</a:t>
              </a:r>
            </a:p>
            <a:p>
              <a:pPr algn="ctr"/>
              <a:r>
                <a:rPr lang="ru-RU" sz="1500" dirty="0" smtClean="0">
                  <a:solidFill>
                    <a:srgbClr val="C00000"/>
                  </a:solidFill>
                </a:rPr>
                <a:t> МУНИЦИПАЛЬНЫХ УЧРЕЖДЕНИЙ</a:t>
              </a:r>
              <a:endParaRPr lang="ru-RU" sz="1500" dirty="0">
                <a:solidFill>
                  <a:srgbClr val="C00000"/>
                </a:solidFill>
              </a:endParaRPr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1949077" y="1606291"/>
              <a:ext cx="1173591" cy="112338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5400" kern="30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6600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6</a:t>
              </a:r>
              <a:endParaRPr lang="ru-RU" sz="5400" kern="3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6600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  <a:p>
              <a:pPr algn="ctr"/>
              <a:r>
                <a:rPr lang="ru-RU" sz="1300" b="0" kern="300" cap="none" spc="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99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rPr>
                <a:t>УЧРЕЖДЕНИЙ</a:t>
              </a:r>
              <a:endParaRPr lang="ru-RU" sz="1300" b="0" kern="300" cap="none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99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endParaRPr>
            </a:p>
          </p:txBody>
        </p:sp>
        <p:pic>
          <p:nvPicPr>
            <p:cNvPr id="3074" name="Picture 2" descr="C:\Users\Kryukova-TB\Desktop\слайды ДЛЯ ДЕПУТАТОВ\СПОРТ_4.jpg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44008" y="1734881"/>
              <a:ext cx="3069318" cy="27316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9" name="Скругленный прямоугольник 28"/>
          <p:cNvSpPr/>
          <p:nvPr/>
        </p:nvSpPr>
        <p:spPr>
          <a:xfrm>
            <a:off x="1512168" y="0"/>
            <a:ext cx="7631832" cy="316897"/>
          </a:xfrm>
          <a:prstGeom prst="roundRect">
            <a:avLst/>
          </a:prstGeom>
          <a:solidFill>
            <a:srgbClr val="6600F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 smtClean="0">
                <a:solidFill>
                  <a:schemeClr val="tx1"/>
                </a:solidFill>
              </a:rPr>
              <a:t>СПОРТ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33</a:t>
            </a:fld>
            <a:endParaRPr lang="ru-RU"/>
          </a:p>
        </p:txBody>
      </p:sp>
      <p:grpSp>
        <p:nvGrpSpPr>
          <p:cNvPr id="30" name="Группа 29"/>
          <p:cNvGrpSpPr/>
          <p:nvPr/>
        </p:nvGrpSpPr>
        <p:grpSpPr>
          <a:xfrm>
            <a:off x="58077" y="4515966"/>
            <a:ext cx="595453" cy="627534"/>
            <a:chOff x="58077" y="4515966"/>
            <a:chExt cx="595453" cy="627534"/>
          </a:xfrm>
        </p:grpSpPr>
        <p:pic>
          <p:nvPicPr>
            <p:cNvPr id="31" name="Picture 2" descr="C:\Users\Kryukova-TB\Desktop\слайды ДЛЯ ДЕПУТАТОВ\кнопка.png"/>
            <p:cNvPicPr>
              <a:picLocks noChangeAspect="1" noChangeArrowheads="1"/>
            </p:cNvPicPr>
            <p:nvPr/>
          </p:nvPicPr>
          <p:blipFill rotWithShape="1"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30" t="9132" r="7190" b="10636"/>
            <a:stretch/>
          </p:blipFill>
          <p:spPr bwMode="auto">
            <a:xfrm>
              <a:off x="58077" y="4515966"/>
              <a:ext cx="595453" cy="6275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2" name="TextBox 31"/>
            <p:cNvSpPr txBox="1"/>
            <p:nvPr/>
          </p:nvSpPr>
          <p:spPr>
            <a:xfrm>
              <a:off x="205762" y="4547155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>
                  <a:latin typeface="Times New Roman"/>
                  <a:cs typeface="Times New Roman"/>
                  <a:hlinkClick r:id="rId6" action="ppaction://hlinksldjump"/>
                </a:rPr>
                <a:t>↑</a:t>
              </a:r>
              <a:endParaRPr lang="ru-RU" dirty="0"/>
            </a:p>
          </p:txBody>
        </p:sp>
      </p:grpSp>
      <p:grpSp>
        <p:nvGrpSpPr>
          <p:cNvPr id="41" name="Группа 40"/>
          <p:cNvGrpSpPr/>
          <p:nvPr/>
        </p:nvGrpSpPr>
        <p:grpSpPr>
          <a:xfrm>
            <a:off x="0" y="-38980"/>
            <a:ext cx="9144000" cy="400110"/>
            <a:chOff x="0" y="-38980"/>
            <a:chExt cx="9144000" cy="400110"/>
          </a:xfrm>
        </p:grpSpPr>
        <p:cxnSp>
          <p:nvCxnSpPr>
            <p:cNvPr id="42" name="Прямая соединительная линия 41"/>
            <p:cNvCxnSpPr/>
            <p:nvPr/>
          </p:nvCxnSpPr>
          <p:spPr>
            <a:xfrm>
              <a:off x="1509898" y="-5180"/>
              <a:ext cx="0" cy="322151"/>
            </a:xfrm>
            <a:prstGeom prst="line">
              <a:avLst/>
            </a:prstGeom>
            <a:ln w="25400">
              <a:solidFill>
                <a:schemeClr val="bg1">
                  <a:lumMod val="65000"/>
                  <a:alpha val="5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Прямая соединительная линия 42"/>
            <p:cNvCxnSpPr/>
            <p:nvPr/>
          </p:nvCxnSpPr>
          <p:spPr>
            <a:xfrm flipH="1">
              <a:off x="0" y="322151"/>
              <a:ext cx="9144000" cy="0"/>
            </a:xfrm>
            <a:prstGeom prst="line">
              <a:avLst/>
            </a:prstGeom>
            <a:ln w="25400">
              <a:solidFill>
                <a:schemeClr val="bg1">
                  <a:lumMod val="65000"/>
                  <a:alpha val="5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Прямоугольник 43"/>
            <p:cNvSpPr/>
            <p:nvPr/>
          </p:nvSpPr>
          <p:spPr>
            <a:xfrm>
              <a:off x="0" y="-38980"/>
              <a:ext cx="1512168" cy="40011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ru-RU" sz="1000" b="1" cap="none" spc="0" dirty="0" smtClean="0">
                  <a:ln w="18415" cmpd="sng">
                    <a:noFill/>
                    <a:prstDash val="solid"/>
                  </a:ln>
                  <a:solidFill>
                    <a:srgbClr val="339966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  <a:reflection blurRad="6350" stA="55000" endA="300" endPos="45500" dir="5400000" sy="-100000" algn="bl" rotWithShape="0"/>
                  </a:effectLst>
                </a:rPr>
                <a:t>Департамент финансов</a:t>
              </a:r>
            </a:p>
            <a:p>
              <a:pPr algn="ctr"/>
              <a:r>
                <a:rPr lang="ru-RU" sz="1000" b="1" dirty="0" smtClean="0">
                  <a:ln w="18415" cmpd="sng">
                    <a:noFill/>
                    <a:prstDash val="solid"/>
                  </a:ln>
                  <a:solidFill>
                    <a:srgbClr val="339966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  <a:reflection blurRad="6350" stA="55000" endA="300" endPos="45500" dir="5400000" sy="-100000" algn="bl" rotWithShape="0"/>
                  </a:effectLst>
                </a:rPr>
                <a:t>АМО ГО «Сыктывкар»</a:t>
              </a:r>
              <a:endParaRPr lang="ru-RU" sz="1000" b="1" cap="none" spc="0" dirty="0">
                <a:ln w="18415" cmpd="sng">
                  <a:noFill/>
                  <a:prstDash val="solid"/>
                </a:ln>
                <a:solidFill>
                  <a:srgbClr val="339966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  <a:reflection blurRad="6350" stA="55000" endA="300" endPos="45500" dir="5400000" sy="-100000" algn="bl" rotWithShape="0"/>
                </a:effectLst>
              </a:endParaRPr>
            </a:p>
          </p:txBody>
        </p:sp>
      </p:grpSp>
      <p:pic>
        <p:nvPicPr>
          <p:cNvPr id="5122" name="Picture 2" descr="C:\Users\Kryukova-TB\Desktop\слайды ДЛЯ ДЕПУТАТОВ\СТАДИОН.pn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40" t="7168" r="7949" b="6133"/>
          <a:stretch/>
        </p:blipFill>
        <p:spPr bwMode="auto">
          <a:xfrm>
            <a:off x="8509333" y="144101"/>
            <a:ext cx="581891" cy="6273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  <a:extLst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20964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76"/>
    </mc:Choice>
    <mc:Fallback xmlns="">
      <p:transition spd="slow" advTm="1107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626756" y="4829733"/>
            <a:ext cx="2133600" cy="273844"/>
          </a:xfrm>
        </p:spPr>
        <p:txBody>
          <a:bodyPr/>
          <a:lstStyle/>
          <a:p>
            <a:fld id="{B19B0651-EE4F-4900-A07F-96A6BFA9D0F0}" type="slidenum">
              <a:rPr lang="ru-RU" smtClean="0"/>
              <a:t>34</a:t>
            </a:fld>
            <a:endParaRPr lang="ru-RU" dirty="0"/>
          </a:p>
        </p:txBody>
      </p:sp>
      <p:grpSp>
        <p:nvGrpSpPr>
          <p:cNvPr id="61" name="Группа 60"/>
          <p:cNvGrpSpPr/>
          <p:nvPr/>
        </p:nvGrpSpPr>
        <p:grpSpPr>
          <a:xfrm>
            <a:off x="58077" y="4515966"/>
            <a:ext cx="595453" cy="627534"/>
            <a:chOff x="58077" y="4515966"/>
            <a:chExt cx="595453" cy="627534"/>
          </a:xfrm>
        </p:grpSpPr>
        <p:pic>
          <p:nvPicPr>
            <p:cNvPr id="62" name="Picture 2" descr="C:\Users\Kryukova-TB\Desktop\слайды ДЛЯ ДЕПУТАТОВ\кнопка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30" t="9132" r="7190" b="10636"/>
            <a:stretch/>
          </p:blipFill>
          <p:spPr bwMode="auto">
            <a:xfrm>
              <a:off x="58077" y="4515966"/>
              <a:ext cx="595453" cy="6275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3" name="TextBox 62"/>
            <p:cNvSpPr txBox="1"/>
            <p:nvPr/>
          </p:nvSpPr>
          <p:spPr>
            <a:xfrm>
              <a:off x="205762" y="4547155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>
                  <a:latin typeface="Times New Roman"/>
                  <a:cs typeface="Times New Roman"/>
                  <a:hlinkClick r:id="rId4" action="ppaction://hlinksldjump"/>
                </a:rPr>
                <a:t>↑</a:t>
              </a:r>
              <a:endParaRPr lang="ru-RU" dirty="0"/>
            </a:p>
          </p:txBody>
        </p:sp>
      </p:grpSp>
      <p:sp>
        <p:nvSpPr>
          <p:cNvPr id="64" name="Скругленный прямоугольник 63"/>
          <p:cNvSpPr/>
          <p:nvPr/>
        </p:nvSpPr>
        <p:spPr>
          <a:xfrm>
            <a:off x="2771800" y="2579400"/>
            <a:ext cx="3816424" cy="1504518"/>
          </a:xfrm>
          <a:prstGeom prst="roundRect">
            <a:avLst/>
          </a:prstGeom>
          <a:solidFill>
            <a:srgbClr val="6600FF">
              <a:alpha val="50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Управление физической культуры и спорта</a:t>
            </a:r>
          </a:p>
          <a:p>
            <a:pPr algn="ctr"/>
            <a:r>
              <a:rPr lang="ru-RU" sz="1400" dirty="0">
                <a:solidFill>
                  <a:schemeClr val="tx1"/>
                </a:solidFill>
              </a:rPr>
              <a:t>является органом управления в области физической культуры и спорта</a:t>
            </a:r>
            <a:r>
              <a:rPr lang="ru-RU" sz="1400" dirty="0" smtClean="0">
                <a:solidFill>
                  <a:schemeClr val="tx1"/>
                </a:solidFill>
              </a:rPr>
              <a:t> г. Сыктывкара, является учредителем в отношении подведомственных учреждений</a:t>
            </a:r>
            <a:endParaRPr lang="ru-RU" sz="1400" dirty="0">
              <a:solidFill>
                <a:schemeClr val="tx1"/>
              </a:solidFill>
            </a:endParaRPr>
          </a:p>
          <a:p>
            <a:pPr algn="ctr"/>
            <a:endParaRPr lang="ru-RU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C:\Users\Kryukova-TB\Desktop\слайды ДЛЯ ДЕПУТАТОВ\ОМСУ_4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0050" y="2898998"/>
            <a:ext cx="1184920" cy="1184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8" name="Прямоугольная выноска 67"/>
          <p:cNvSpPr/>
          <p:nvPr/>
        </p:nvSpPr>
        <p:spPr>
          <a:xfrm>
            <a:off x="7375086" y="2427734"/>
            <a:ext cx="1617989" cy="1224136"/>
          </a:xfrm>
          <a:prstGeom prst="wedgeRectCallout">
            <a:avLst>
              <a:gd name="adj1" fmla="val -97235"/>
              <a:gd name="adj2" fmla="val 27661"/>
            </a:avLst>
          </a:prstGeom>
          <a:solidFill>
            <a:schemeClr val="bg1"/>
          </a:solidFill>
          <a:ln>
            <a:solidFill>
              <a:srgbClr val="6600F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/>
                </a:solidFill>
              </a:rPr>
              <a:t>Организация предоставления дополнительного образования физкультурно-спортивной направленности на территории </a:t>
            </a:r>
            <a:r>
              <a:rPr lang="ru-RU" sz="1000" dirty="0" smtClean="0">
                <a:solidFill>
                  <a:schemeClr val="tx1"/>
                </a:solidFill>
              </a:rPr>
              <a:t> города, и пр.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213555" y="4008134"/>
            <a:ext cx="647465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(8212) </a:t>
            </a:r>
            <a:r>
              <a:rPr lang="en-US" sz="1600" dirty="0" smtClean="0"/>
              <a:t>20-39-78</a:t>
            </a:r>
            <a:endParaRPr lang="ru-RU" sz="1600" dirty="0" smtClean="0"/>
          </a:p>
          <a:p>
            <a:r>
              <a:rPr lang="ru-RU" sz="1600" dirty="0"/>
              <a:t>ул. Бабушкина, д. 22</a:t>
            </a:r>
            <a:br>
              <a:rPr lang="ru-RU" sz="1600" dirty="0"/>
            </a:br>
            <a:r>
              <a:rPr lang="en-US" sz="1600" dirty="0" smtClean="0">
                <a:hlinkClick r:id="rId6"/>
              </a:rPr>
              <a:t>uprsport@syktyvkar.komi.com</a:t>
            </a:r>
            <a:endParaRPr lang="ru-RU" sz="1600" dirty="0" smtClean="0"/>
          </a:p>
          <a:p>
            <a:r>
              <a:rPr lang="en-US" sz="1600" dirty="0"/>
              <a:t>http://</a:t>
            </a:r>
            <a:r>
              <a:rPr lang="ru-RU" sz="1600" dirty="0" err="1"/>
              <a:t>сыктывкар.рф</a:t>
            </a:r>
            <a:r>
              <a:rPr lang="ru-RU" sz="1600" dirty="0"/>
              <a:t>/</a:t>
            </a:r>
            <a:r>
              <a:rPr lang="en-US" sz="1600" dirty="0"/>
              <a:t>administration/</a:t>
            </a:r>
            <a:r>
              <a:rPr lang="en-US" sz="1600" dirty="0" err="1"/>
              <a:t>upravlenie-fizicheskoj-kultury-i-sporta</a:t>
            </a:r>
            <a:endParaRPr lang="en-US" sz="1600" dirty="0"/>
          </a:p>
        </p:txBody>
      </p:sp>
      <p:grpSp>
        <p:nvGrpSpPr>
          <p:cNvPr id="15" name="Группа 14"/>
          <p:cNvGrpSpPr/>
          <p:nvPr/>
        </p:nvGrpSpPr>
        <p:grpSpPr>
          <a:xfrm>
            <a:off x="827584" y="4154951"/>
            <a:ext cx="385971" cy="832569"/>
            <a:chOff x="2751950" y="4083918"/>
            <a:chExt cx="385971" cy="832569"/>
          </a:xfrm>
        </p:grpSpPr>
        <p:pic>
          <p:nvPicPr>
            <p:cNvPr id="1031" name="Picture 7" descr="C:\Users\Kryukova-TB\Desktop\слайды ДЛЯ ДЕПУТАТОВ\телефон_.jpg"/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51950" y="4083918"/>
              <a:ext cx="346210" cy="2073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2" name="Picture 8" descr="C:\Users\Kryukova-TB\Desktop\слайды ДЛЯ ДЕПУТАТОВ\конверт.jpg"/>
            <p:cNvPicPr>
              <a:picLocks noChangeAspect="1" noChangeArrowheads="1"/>
            </p:cNvPicPr>
            <p:nvPr/>
          </p:nvPicPr>
          <p:blipFill>
            <a:blip r:embed="rId8" cstate="print">
              <a:clrChange>
                <a:clrFrom>
                  <a:srgbClr val="FFFFFD"/>
                </a:clrFrom>
                <a:clrTo>
                  <a:srgbClr val="FFFFFD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93155" y="4357843"/>
              <a:ext cx="344766" cy="2409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0" name="Picture 6" descr="C:\Users\Kryukova-TB\Desktop\слайды ДЛЯ ДЕПУТАТОВ\собака.png"/>
            <p:cNvPicPr>
              <a:picLocks noChangeAspect="1" noChangeArrowheads="1"/>
            </p:cNvPicPr>
            <p:nvPr/>
          </p:nvPicPr>
          <p:blipFill>
            <a:blip r:embed="rId9" cstate="print">
              <a:duotone>
                <a:prstClr val="black"/>
                <a:srgbClr val="C0000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23379" y="4624576"/>
              <a:ext cx="303262" cy="2919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0" name="Прямоугольная выноска 69"/>
          <p:cNvSpPr/>
          <p:nvPr/>
        </p:nvSpPr>
        <p:spPr>
          <a:xfrm>
            <a:off x="7153663" y="804041"/>
            <a:ext cx="1617989" cy="1118661"/>
          </a:xfrm>
          <a:prstGeom prst="wedgeRectCallout">
            <a:avLst>
              <a:gd name="adj1" fmla="val -86961"/>
              <a:gd name="adj2" fmla="val 125749"/>
            </a:avLst>
          </a:prstGeom>
          <a:solidFill>
            <a:schemeClr val="bg1"/>
          </a:solidFill>
          <a:ln>
            <a:solidFill>
              <a:srgbClr val="6600F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Организует предоставление </a:t>
            </a:r>
            <a:r>
              <a:rPr lang="ru-RU" sz="1000" dirty="0">
                <a:solidFill>
                  <a:schemeClr val="tx1"/>
                </a:solidFill>
              </a:rPr>
              <a:t>дополнительного образования физкультурно-спортивной направленности на территории </a:t>
            </a:r>
            <a:r>
              <a:rPr lang="ru-RU" sz="1000" dirty="0" smtClean="0">
                <a:solidFill>
                  <a:schemeClr val="tx1"/>
                </a:solidFill>
              </a:rPr>
              <a:t>города</a:t>
            </a:r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71" name="Прямоугольная выноска 70"/>
          <p:cNvSpPr/>
          <p:nvPr/>
        </p:nvSpPr>
        <p:spPr>
          <a:xfrm>
            <a:off x="5004048" y="383319"/>
            <a:ext cx="1800200" cy="1367101"/>
          </a:xfrm>
          <a:prstGeom prst="wedgeRectCallout">
            <a:avLst>
              <a:gd name="adj1" fmla="val -26497"/>
              <a:gd name="adj2" fmla="val 112752"/>
            </a:avLst>
          </a:prstGeom>
          <a:solidFill>
            <a:schemeClr val="bg1"/>
          </a:solidFill>
          <a:ln>
            <a:solidFill>
              <a:srgbClr val="6600F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/>
                </a:solidFill>
              </a:rPr>
              <a:t>Формирует единый календарный план официальных физкультурных мероприятий и спортивных мероприятий городского округа и обеспечивает его выполнение</a:t>
            </a:r>
          </a:p>
        </p:txBody>
      </p:sp>
      <p:sp>
        <p:nvSpPr>
          <p:cNvPr id="76" name="Прямоугольная выноска 75"/>
          <p:cNvSpPr/>
          <p:nvPr/>
        </p:nvSpPr>
        <p:spPr>
          <a:xfrm>
            <a:off x="3004970" y="410447"/>
            <a:ext cx="1728192" cy="1339973"/>
          </a:xfrm>
          <a:prstGeom prst="wedgeRectCallout">
            <a:avLst>
              <a:gd name="adj1" fmla="val 20790"/>
              <a:gd name="adj2" fmla="val 111429"/>
            </a:avLst>
          </a:prstGeom>
          <a:solidFill>
            <a:schemeClr val="bg1"/>
          </a:solidFill>
          <a:ln>
            <a:solidFill>
              <a:srgbClr val="6600F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/>
                </a:solidFill>
              </a:rPr>
              <a:t>Осуществляет комплектование команд и подготовку сборных команд городского округа, обеспечивает их участие в республиканских и российских соревнованиях</a:t>
            </a:r>
          </a:p>
        </p:txBody>
      </p:sp>
      <p:sp>
        <p:nvSpPr>
          <p:cNvPr id="77" name="Прямоугольная выноска 76"/>
          <p:cNvSpPr/>
          <p:nvPr/>
        </p:nvSpPr>
        <p:spPr>
          <a:xfrm>
            <a:off x="205762" y="1203945"/>
            <a:ext cx="2553071" cy="1301217"/>
          </a:xfrm>
          <a:prstGeom prst="wedgeRectCallout">
            <a:avLst>
              <a:gd name="adj1" fmla="val 51923"/>
              <a:gd name="adj2" fmla="val 70575"/>
            </a:avLst>
          </a:prstGeom>
          <a:solidFill>
            <a:schemeClr val="bg1"/>
          </a:solidFill>
          <a:ln>
            <a:solidFill>
              <a:srgbClr val="6600F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1"/>
                </a:solidFill>
              </a:rPr>
              <a:t>Обеспечивает условия </a:t>
            </a:r>
            <a:r>
              <a:rPr lang="ru-RU" sz="1000" dirty="0">
                <a:solidFill>
                  <a:schemeClr val="tx1"/>
                </a:solidFill>
              </a:rPr>
              <a:t>для развития на территории </a:t>
            </a:r>
            <a:r>
              <a:rPr lang="ru-RU" sz="1000" dirty="0" smtClean="0">
                <a:solidFill>
                  <a:schemeClr val="tx1"/>
                </a:solidFill>
              </a:rPr>
              <a:t>города </a:t>
            </a:r>
            <a:r>
              <a:rPr lang="ru-RU" sz="1000" dirty="0">
                <a:solidFill>
                  <a:schemeClr val="tx1"/>
                </a:solidFill>
              </a:rPr>
              <a:t>массового спорта, </a:t>
            </a:r>
            <a:r>
              <a:rPr lang="ru-RU" sz="1000" dirty="0" smtClean="0">
                <a:solidFill>
                  <a:schemeClr val="tx1"/>
                </a:solidFill>
              </a:rPr>
              <a:t>организует проведение </a:t>
            </a:r>
            <a:r>
              <a:rPr lang="ru-RU" sz="1000" dirty="0">
                <a:solidFill>
                  <a:schemeClr val="tx1"/>
                </a:solidFill>
              </a:rPr>
              <a:t>официальных физкультурных, физкультурно-оздоровительных и спортивных мероприятий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1512168" y="0"/>
            <a:ext cx="7631832" cy="316897"/>
          </a:xfrm>
          <a:prstGeom prst="roundRect">
            <a:avLst/>
          </a:prstGeom>
          <a:solidFill>
            <a:srgbClr val="6600F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 smtClean="0">
                <a:solidFill>
                  <a:schemeClr val="tx1"/>
                </a:solidFill>
              </a:rPr>
              <a:t>СПОРТ</a:t>
            </a:r>
            <a:endParaRPr lang="ru-RU" sz="1600" b="1" dirty="0">
              <a:solidFill>
                <a:schemeClr val="tx1"/>
              </a:solidFill>
            </a:endParaRPr>
          </a:p>
        </p:txBody>
      </p:sp>
      <p:grpSp>
        <p:nvGrpSpPr>
          <p:cNvPr id="20" name="Группа 19"/>
          <p:cNvGrpSpPr/>
          <p:nvPr/>
        </p:nvGrpSpPr>
        <p:grpSpPr>
          <a:xfrm>
            <a:off x="0" y="-38980"/>
            <a:ext cx="9144000" cy="400110"/>
            <a:chOff x="0" y="-38980"/>
            <a:chExt cx="9144000" cy="400110"/>
          </a:xfrm>
        </p:grpSpPr>
        <p:cxnSp>
          <p:nvCxnSpPr>
            <p:cNvPr id="21" name="Прямая соединительная линия 20"/>
            <p:cNvCxnSpPr/>
            <p:nvPr/>
          </p:nvCxnSpPr>
          <p:spPr>
            <a:xfrm>
              <a:off x="1509898" y="-5180"/>
              <a:ext cx="0" cy="322151"/>
            </a:xfrm>
            <a:prstGeom prst="line">
              <a:avLst/>
            </a:prstGeom>
            <a:ln w="25400">
              <a:solidFill>
                <a:schemeClr val="bg1">
                  <a:lumMod val="65000"/>
                  <a:alpha val="5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Прямая соединительная линия 21"/>
            <p:cNvCxnSpPr/>
            <p:nvPr/>
          </p:nvCxnSpPr>
          <p:spPr>
            <a:xfrm flipH="1">
              <a:off x="0" y="322151"/>
              <a:ext cx="9144000" cy="0"/>
            </a:xfrm>
            <a:prstGeom prst="line">
              <a:avLst/>
            </a:prstGeom>
            <a:ln w="25400">
              <a:solidFill>
                <a:schemeClr val="bg1">
                  <a:lumMod val="65000"/>
                  <a:alpha val="5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Прямоугольник 22"/>
            <p:cNvSpPr/>
            <p:nvPr/>
          </p:nvSpPr>
          <p:spPr>
            <a:xfrm>
              <a:off x="0" y="-38980"/>
              <a:ext cx="1512168" cy="40011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ru-RU" sz="1000" b="1" cap="none" spc="0" dirty="0" smtClean="0">
                  <a:ln w="18415" cmpd="sng">
                    <a:noFill/>
                    <a:prstDash val="solid"/>
                  </a:ln>
                  <a:solidFill>
                    <a:srgbClr val="339966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  <a:reflection blurRad="6350" stA="55000" endA="300" endPos="45500" dir="5400000" sy="-100000" algn="bl" rotWithShape="0"/>
                  </a:effectLst>
                </a:rPr>
                <a:t>Департамент финансов</a:t>
              </a:r>
            </a:p>
            <a:p>
              <a:pPr algn="ctr"/>
              <a:r>
                <a:rPr lang="ru-RU" sz="1000" b="1" dirty="0" smtClean="0">
                  <a:ln w="18415" cmpd="sng">
                    <a:noFill/>
                    <a:prstDash val="solid"/>
                  </a:ln>
                  <a:solidFill>
                    <a:srgbClr val="339966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  <a:reflection blurRad="6350" stA="55000" endA="300" endPos="45500" dir="5400000" sy="-100000" algn="bl" rotWithShape="0"/>
                  </a:effectLst>
                </a:rPr>
                <a:t>АМО ГО «Сыктывкар»</a:t>
              </a:r>
              <a:endParaRPr lang="ru-RU" sz="1000" b="1" cap="none" spc="0" dirty="0">
                <a:ln w="18415" cmpd="sng">
                  <a:noFill/>
                  <a:prstDash val="solid"/>
                </a:ln>
                <a:solidFill>
                  <a:srgbClr val="339966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  <a:reflection blurRad="6350" stA="55000" endA="300" endPos="45500" dir="5400000" sy="-100000" algn="bl" rotWithShape="0"/>
                </a:effectLst>
              </a:endParaRPr>
            </a:p>
          </p:txBody>
        </p:sp>
      </p:grpSp>
      <p:pic>
        <p:nvPicPr>
          <p:cNvPr id="24" name="Picture 2" descr="C:\Users\Kryukova-TB\Desktop\слайды ДЛЯ ДЕПУТАТОВ\СТАДИОН.png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40" t="7168" r="7949" b="6133"/>
          <a:stretch/>
        </p:blipFill>
        <p:spPr bwMode="auto">
          <a:xfrm>
            <a:off x="8504909" y="47438"/>
            <a:ext cx="581891" cy="6273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  <a:extLst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21300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957"/>
    </mc:Choice>
    <mc:Fallback xmlns="">
      <p:transition spd="slow" advTm="3095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 animBg="1"/>
      <p:bldP spid="70" grpId="0" animBg="1"/>
      <p:bldP spid="71" grpId="0" animBg="1"/>
      <p:bldP spid="76" grpId="0" animBg="1"/>
      <p:bldP spid="77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1509898" y="0"/>
            <a:ext cx="7634102" cy="316897"/>
          </a:xfrm>
          <a:prstGeom prst="roundRect">
            <a:avLst/>
          </a:prstGeom>
          <a:solidFill>
            <a:srgbClr val="6600F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chemeClr val="tx1"/>
                </a:solidFill>
              </a:rPr>
              <a:t>СПОРТ: муниципальные услуги и работы</a:t>
            </a:r>
            <a:endParaRPr lang="ru-RU" b="1" dirty="0">
              <a:solidFill>
                <a:schemeClr val="tx1"/>
              </a:solidFill>
            </a:endParaRPr>
          </a:p>
        </p:txBody>
      </p:sp>
      <p:graphicFrame>
        <p:nvGraphicFramePr>
          <p:cNvPr id="16" name="Схема 15"/>
          <p:cNvGraphicFramePr/>
          <p:nvPr>
            <p:extLst>
              <p:ext uri="{D42A27DB-BD31-4B8C-83A1-F6EECF244321}">
                <p14:modId xmlns:p14="http://schemas.microsoft.com/office/powerpoint/2010/main" val="4176889417"/>
              </p:ext>
            </p:extLst>
          </p:nvPr>
        </p:nvGraphicFramePr>
        <p:xfrm>
          <a:off x="179512" y="987574"/>
          <a:ext cx="8136904" cy="40484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7" name="Picture 5" descr="C:\Users\Kryukova-TB\Desktop\слайды ДЛЯ ДЕПУТАТОВ\моложежь спорт.jpg"/>
          <p:cNvPicPr>
            <a:picLocks noChangeAspect="1" noChangeArrowheads="1"/>
          </p:cNvPicPr>
          <p:nvPr/>
        </p:nvPicPr>
        <p:blipFill rotWithShape="1"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05" t="11880" r="24205" b="55165"/>
          <a:stretch/>
        </p:blipFill>
        <p:spPr bwMode="auto">
          <a:xfrm>
            <a:off x="8095733" y="4011910"/>
            <a:ext cx="909888" cy="868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5" descr="C:\Users\Kryukova-TB\Desktop\слайды ДЛЯ ДЕПУТАТОВ\моложежь спорт.jpg"/>
          <p:cNvPicPr>
            <a:picLocks noChangeAspect="1" noChangeArrowheads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39" t="9959" r="51003" b="49336"/>
          <a:stretch/>
        </p:blipFill>
        <p:spPr bwMode="auto">
          <a:xfrm>
            <a:off x="7819198" y="610692"/>
            <a:ext cx="971233" cy="894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5" descr="C:\Users\Kryukova-TB\Desktop\слайды ДЛЯ ДЕПУТАТОВ\моложежь спорт.jpg"/>
          <p:cNvPicPr>
            <a:picLocks noChangeAspect="1" noChangeArrowheads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61" t="62575" r="43736" b="6452"/>
          <a:stretch/>
        </p:blipFill>
        <p:spPr bwMode="auto">
          <a:xfrm rot="12624341">
            <a:off x="7821421" y="2900774"/>
            <a:ext cx="1217941" cy="744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5" descr="C:\Users\Kryukova-TB\Desktop\слайды ДЛЯ ДЕПУТАТОВ\моложежь спорт.jpg"/>
          <p:cNvPicPr>
            <a:picLocks noChangeAspect="1" noChangeArrowheads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810" t="53157" r="21176" b="13498"/>
          <a:stretch/>
        </p:blipFill>
        <p:spPr bwMode="auto">
          <a:xfrm>
            <a:off x="8070351" y="1824538"/>
            <a:ext cx="720080" cy="782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35</a:t>
            </a:fld>
            <a:endParaRPr lang="ru-RU"/>
          </a:p>
        </p:txBody>
      </p:sp>
      <p:grpSp>
        <p:nvGrpSpPr>
          <p:cNvPr id="21" name="Группа 20"/>
          <p:cNvGrpSpPr/>
          <p:nvPr/>
        </p:nvGrpSpPr>
        <p:grpSpPr>
          <a:xfrm>
            <a:off x="58077" y="4515966"/>
            <a:ext cx="595453" cy="627534"/>
            <a:chOff x="58077" y="4515966"/>
            <a:chExt cx="595453" cy="627534"/>
          </a:xfrm>
        </p:grpSpPr>
        <p:pic>
          <p:nvPicPr>
            <p:cNvPr id="22" name="Picture 2" descr="C:\Users\Kryukova-TB\Desktop\слайды ДЛЯ ДЕПУТАТОВ\кнопка.png"/>
            <p:cNvPicPr>
              <a:picLocks noChangeAspect="1" noChangeArrowheads="1"/>
            </p:cNvPicPr>
            <p:nvPr/>
          </p:nvPicPr>
          <p:blipFill rotWithShape="1"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30" t="9132" r="7190" b="10636"/>
            <a:stretch/>
          </p:blipFill>
          <p:spPr bwMode="auto">
            <a:xfrm>
              <a:off x="58077" y="4515966"/>
              <a:ext cx="595453" cy="6275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TextBox 22"/>
            <p:cNvSpPr txBox="1"/>
            <p:nvPr/>
          </p:nvSpPr>
          <p:spPr>
            <a:xfrm>
              <a:off x="205762" y="4547155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>
                  <a:latin typeface="Times New Roman"/>
                  <a:cs typeface="Times New Roman"/>
                  <a:hlinkClick r:id="rId9" action="ppaction://hlinksldjump"/>
                </a:rPr>
                <a:t>↑</a:t>
              </a:r>
              <a:endParaRPr lang="ru-RU" dirty="0"/>
            </a:p>
          </p:txBody>
        </p:sp>
      </p:grpSp>
      <p:grpSp>
        <p:nvGrpSpPr>
          <p:cNvPr id="32" name="Группа 31"/>
          <p:cNvGrpSpPr/>
          <p:nvPr/>
        </p:nvGrpSpPr>
        <p:grpSpPr>
          <a:xfrm>
            <a:off x="0" y="-38980"/>
            <a:ext cx="9144000" cy="400110"/>
            <a:chOff x="0" y="-38980"/>
            <a:chExt cx="9144000" cy="400110"/>
          </a:xfrm>
        </p:grpSpPr>
        <p:cxnSp>
          <p:nvCxnSpPr>
            <p:cNvPr id="33" name="Прямая соединительная линия 32"/>
            <p:cNvCxnSpPr/>
            <p:nvPr/>
          </p:nvCxnSpPr>
          <p:spPr>
            <a:xfrm>
              <a:off x="1509898" y="-5180"/>
              <a:ext cx="0" cy="322151"/>
            </a:xfrm>
            <a:prstGeom prst="line">
              <a:avLst/>
            </a:prstGeom>
            <a:ln w="25400">
              <a:solidFill>
                <a:schemeClr val="bg1">
                  <a:lumMod val="65000"/>
                  <a:alpha val="5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Прямая соединительная линия 33"/>
            <p:cNvCxnSpPr/>
            <p:nvPr/>
          </p:nvCxnSpPr>
          <p:spPr>
            <a:xfrm flipH="1">
              <a:off x="0" y="322151"/>
              <a:ext cx="9144000" cy="0"/>
            </a:xfrm>
            <a:prstGeom prst="line">
              <a:avLst/>
            </a:prstGeom>
            <a:ln w="25400">
              <a:solidFill>
                <a:schemeClr val="bg1">
                  <a:lumMod val="65000"/>
                  <a:alpha val="5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Прямоугольник 34"/>
            <p:cNvSpPr/>
            <p:nvPr/>
          </p:nvSpPr>
          <p:spPr>
            <a:xfrm>
              <a:off x="0" y="-38980"/>
              <a:ext cx="1512168" cy="40011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ru-RU" sz="1000" b="1" cap="none" spc="0" dirty="0" smtClean="0">
                  <a:ln w="18415" cmpd="sng">
                    <a:noFill/>
                    <a:prstDash val="solid"/>
                  </a:ln>
                  <a:solidFill>
                    <a:srgbClr val="339966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  <a:reflection blurRad="6350" stA="55000" endA="300" endPos="45500" dir="5400000" sy="-100000" algn="bl" rotWithShape="0"/>
                  </a:effectLst>
                </a:rPr>
                <a:t>Департамент финансов</a:t>
              </a:r>
            </a:p>
            <a:p>
              <a:pPr algn="ctr"/>
              <a:r>
                <a:rPr lang="ru-RU" sz="1000" b="1" dirty="0" smtClean="0">
                  <a:ln w="18415" cmpd="sng">
                    <a:noFill/>
                    <a:prstDash val="solid"/>
                  </a:ln>
                  <a:solidFill>
                    <a:srgbClr val="339966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  <a:reflection blurRad="6350" stA="55000" endA="300" endPos="45500" dir="5400000" sy="-100000" algn="bl" rotWithShape="0"/>
                  </a:effectLst>
                </a:rPr>
                <a:t>АМО ГО «Сыктывкар»</a:t>
              </a:r>
              <a:endParaRPr lang="ru-RU" sz="1000" b="1" cap="none" spc="0" dirty="0">
                <a:ln w="18415" cmpd="sng">
                  <a:noFill/>
                  <a:prstDash val="solid"/>
                </a:ln>
                <a:solidFill>
                  <a:srgbClr val="339966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  <a:reflection blurRad="6350" stA="55000" endA="300" endPos="45500" dir="5400000" sy="-100000" algn="bl" rotWithShape="0"/>
                </a:effectLst>
              </a:endParaRPr>
            </a:p>
          </p:txBody>
        </p:sp>
      </p:grpSp>
      <p:pic>
        <p:nvPicPr>
          <p:cNvPr id="24" name="Picture 2" descr="C:\Users\Kryukova-TB\Desktop\слайды ДЛЯ ДЕПУТАТОВ\СТАДИОН.pn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40" t="7168" r="7949" b="6133"/>
          <a:stretch/>
        </p:blipFill>
        <p:spPr bwMode="auto">
          <a:xfrm>
            <a:off x="8504909" y="47438"/>
            <a:ext cx="581891" cy="6273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  <a:extLst/>
        </p:spPr>
      </p:pic>
    </p:spTree>
    <p:extLst>
      <p:ext uri="{BB962C8B-B14F-4D97-AF65-F5344CB8AC3E}">
        <p14:creationId xmlns:p14="http://schemas.microsoft.com/office/powerpoint/2010/main" val="3139258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30"/>
    </mc:Choice>
    <mc:Fallback xmlns="">
      <p:transition spd="slow" advTm="11030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1509898" y="0"/>
            <a:ext cx="7634102" cy="316897"/>
          </a:xfrm>
          <a:prstGeom prst="roundRect">
            <a:avLst/>
          </a:prstGeom>
          <a:solidFill>
            <a:srgbClr val="6600F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chemeClr val="tx1"/>
                </a:solidFill>
              </a:rPr>
              <a:t>СПОРТ: особенности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36</a:t>
            </a:fld>
            <a:endParaRPr lang="ru-RU"/>
          </a:p>
        </p:txBody>
      </p:sp>
      <p:grpSp>
        <p:nvGrpSpPr>
          <p:cNvPr id="21" name="Группа 20"/>
          <p:cNvGrpSpPr/>
          <p:nvPr/>
        </p:nvGrpSpPr>
        <p:grpSpPr>
          <a:xfrm>
            <a:off x="58077" y="4515966"/>
            <a:ext cx="595453" cy="627534"/>
            <a:chOff x="58077" y="4515966"/>
            <a:chExt cx="595453" cy="627534"/>
          </a:xfrm>
        </p:grpSpPr>
        <p:pic>
          <p:nvPicPr>
            <p:cNvPr id="22" name="Picture 2" descr="C:\Users\Kryukova-TB\Desktop\слайды ДЛЯ ДЕПУТАТОВ\кнопка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30" t="9132" r="7190" b="10636"/>
            <a:stretch/>
          </p:blipFill>
          <p:spPr bwMode="auto">
            <a:xfrm>
              <a:off x="58077" y="4515966"/>
              <a:ext cx="595453" cy="6275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TextBox 22"/>
            <p:cNvSpPr txBox="1"/>
            <p:nvPr/>
          </p:nvSpPr>
          <p:spPr>
            <a:xfrm>
              <a:off x="205762" y="4547155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>
                  <a:latin typeface="Times New Roman"/>
                  <a:cs typeface="Times New Roman"/>
                  <a:hlinkClick r:id="rId4" action="ppaction://hlinksldjump"/>
                </a:rPr>
                <a:t>↑</a:t>
              </a:r>
              <a:endParaRPr lang="ru-RU" dirty="0"/>
            </a:p>
          </p:txBody>
        </p:sp>
      </p:grpSp>
      <p:grpSp>
        <p:nvGrpSpPr>
          <p:cNvPr id="32" name="Группа 31"/>
          <p:cNvGrpSpPr/>
          <p:nvPr/>
        </p:nvGrpSpPr>
        <p:grpSpPr>
          <a:xfrm>
            <a:off x="0" y="-38980"/>
            <a:ext cx="9144000" cy="400110"/>
            <a:chOff x="0" y="-38980"/>
            <a:chExt cx="9144000" cy="400110"/>
          </a:xfrm>
        </p:grpSpPr>
        <p:cxnSp>
          <p:nvCxnSpPr>
            <p:cNvPr id="33" name="Прямая соединительная линия 32"/>
            <p:cNvCxnSpPr/>
            <p:nvPr/>
          </p:nvCxnSpPr>
          <p:spPr>
            <a:xfrm>
              <a:off x="1509898" y="-5180"/>
              <a:ext cx="0" cy="322151"/>
            </a:xfrm>
            <a:prstGeom prst="line">
              <a:avLst/>
            </a:prstGeom>
            <a:ln w="25400">
              <a:solidFill>
                <a:schemeClr val="bg1">
                  <a:lumMod val="65000"/>
                  <a:alpha val="5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Прямая соединительная линия 33"/>
            <p:cNvCxnSpPr/>
            <p:nvPr/>
          </p:nvCxnSpPr>
          <p:spPr>
            <a:xfrm flipH="1">
              <a:off x="0" y="322151"/>
              <a:ext cx="9144000" cy="0"/>
            </a:xfrm>
            <a:prstGeom prst="line">
              <a:avLst/>
            </a:prstGeom>
            <a:ln w="25400">
              <a:solidFill>
                <a:schemeClr val="bg1">
                  <a:lumMod val="65000"/>
                  <a:alpha val="5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Прямоугольник 34"/>
            <p:cNvSpPr/>
            <p:nvPr/>
          </p:nvSpPr>
          <p:spPr>
            <a:xfrm>
              <a:off x="0" y="-38980"/>
              <a:ext cx="1512168" cy="40011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ru-RU" sz="1000" b="1" cap="none" spc="0" dirty="0" smtClean="0">
                  <a:ln w="18415" cmpd="sng">
                    <a:noFill/>
                    <a:prstDash val="solid"/>
                  </a:ln>
                  <a:solidFill>
                    <a:srgbClr val="339966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  <a:reflection blurRad="6350" stA="55000" endA="300" endPos="45500" dir="5400000" sy="-100000" algn="bl" rotWithShape="0"/>
                  </a:effectLst>
                </a:rPr>
                <a:t>Департамент финансов</a:t>
              </a:r>
            </a:p>
            <a:p>
              <a:pPr algn="ctr"/>
              <a:r>
                <a:rPr lang="ru-RU" sz="1000" b="1" dirty="0" smtClean="0">
                  <a:ln w="18415" cmpd="sng">
                    <a:noFill/>
                    <a:prstDash val="solid"/>
                  </a:ln>
                  <a:solidFill>
                    <a:srgbClr val="339966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  <a:reflection blurRad="6350" stA="55000" endA="300" endPos="45500" dir="5400000" sy="-100000" algn="bl" rotWithShape="0"/>
                  </a:effectLst>
                </a:rPr>
                <a:t>АМО ГО «Сыктывкар»</a:t>
              </a:r>
              <a:endParaRPr lang="ru-RU" sz="1000" b="1" cap="none" spc="0" dirty="0">
                <a:ln w="18415" cmpd="sng">
                  <a:noFill/>
                  <a:prstDash val="solid"/>
                </a:ln>
                <a:solidFill>
                  <a:srgbClr val="339966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  <a:reflection blurRad="6350" stA="55000" endA="300" endPos="45500" dir="5400000" sy="-100000" algn="bl" rotWithShape="0"/>
                </a:effectLst>
              </a:endParaRPr>
            </a:p>
          </p:txBody>
        </p:sp>
      </p:grpSp>
      <p:pic>
        <p:nvPicPr>
          <p:cNvPr id="24" name="Picture 2" descr="C:\Users\Kryukova-TB\Desktop\слайды ДЛЯ ДЕПУТАТОВ\СТАДИОН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40" t="7168" r="7949" b="6133"/>
          <a:stretch/>
        </p:blipFill>
        <p:spPr bwMode="auto">
          <a:xfrm>
            <a:off x="8504909" y="47438"/>
            <a:ext cx="581891" cy="6273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  <a:extLst/>
        </p:spPr>
      </p:pic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127473684"/>
              </p:ext>
            </p:extLst>
          </p:nvPr>
        </p:nvGraphicFramePr>
        <p:xfrm>
          <a:off x="395536" y="464319"/>
          <a:ext cx="6696744" cy="44521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grpSp>
        <p:nvGrpSpPr>
          <p:cNvPr id="6" name="Группа 5"/>
          <p:cNvGrpSpPr/>
          <p:nvPr/>
        </p:nvGrpSpPr>
        <p:grpSpPr>
          <a:xfrm>
            <a:off x="3995936" y="3908375"/>
            <a:ext cx="3242373" cy="1223802"/>
            <a:chOff x="3995936" y="3908375"/>
            <a:chExt cx="3242373" cy="1223802"/>
          </a:xfrm>
        </p:grpSpPr>
        <p:pic>
          <p:nvPicPr>
            <p:cNvPr id="1026" name="Picture 2" descr="C:\Users\Kryukova-TB\Desktop\слайды ДЛЯ ДЕПУТАТОВ\коньки.jpg"/>
            <p:cNvPicPr>
              <a:picLocks noChangeAspect="1" noChangeArrowheads="1"/>
            </p:cNvPicPr>
            <p:nvPr/>
          </p:nvPicPr>
          <p:blipFill>
            <a:blip r:embed="rId11" cstate="print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95936" y="4124065"/>
              <a:ext cx="779468" cy="10081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6" name="Прямоугольная выноска 35"/>
            <p:cNvSpPr/>
            <p:nvPr/>
          </p:nvSpPr>
          <p:spPr>
            <a:xfrm>
              <a:off x="5796136" y="3908375"/>
              <a:ext cx="1442173" cy="1008112"/>
            </a:xfrm>
            <a:prstGeom prst="wedgeRectCallout">
              <a:avLst>
                <a:gd name="adj1" fmla="val -63049"/>
                <a:gd name="adj2" fmla="val -42108"/>
              </a:avLst>
            </a:prstGeom>
            <a:solidFill>
              <a:schemeClr val="bg1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000" dirty="0">
                  <a:solidFill>
                    <a:srgbClr val="6600FF"/>
                  </a:solidFill>
                </a:rPr>
                <a:t>спортивная и художественная гимнастика, фигурное катание на коньках, прыжки в </a:t>
              </a:r>
              <a:r>
                <a:rPr lang="ru-RU" sz="1000" dirty="0" smtClean="0">
                  <a:solidFill>
                    <a:srgbClr val="6600FF"/>
                  </a:solidFill>
                </a:rPr>
                <a:t>воду и т.п. </a:t>
              </a:r>
              <a:endParaRPr lang="ru-RU" sz="1000" dirty="0">
                <a:solidFill>
                  <a:srgbClr val="6600FF"/>
                </a:solidFill>
              </a:endParaRPr>
            </a:p>
          </p:txBody>
        </p:sp>
      </p:grpSp>
      <p:grpSp>
        <p:nvGrpSpPr>
          <p:cNvPr id="4" name="Группа 3"/>
          <p:cNvGrpSpPr/>
          <p:nvPr/>
        </p:nvGrpSpPr>
        <p:grpSpPr>
          <a:xfrm>
            <a:off x="251520" y="1203598"/>
            <a:ext cx="1260648" cy="991122"/>
            <a:chOff x="251520" y="1131590"/>
            <a:chExt cx="1260648" cy="991122"/>
          </a:xfrm>
        </p:grpSpPr>
        <p:sp>
          <p:nvSpPr>
            <p:cNvPr id="39" name="Прямоугольная выноска 38"/>
            <p:cNvSpPr/>
            <p:nvPr/>
          </p:nvSpPr>
          <p:spPr>
            <a:xfrm>
              <a:off x="251520" y="1131590"/>
              <a:ext cx="1260648" cy="586878"/>
            </a:xfrm>
            <a:prstGeom prst="wedgeRectCallout">
              <a:avLst>
                <a:gd name="adj1" fmla="val 61099"/>
                <a:gd name="adj2" fmla="val 84117"/>
              </a:avLst>
            </a:prstGeom>
            <a:solidFill>
              <a:schemeClr val="bg1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000" dirty="0">
                  <a:solidFill>
                    <a:srgbClr val="6600FF"/>
                  </a:solidFill>
                </a:rPr>
                <a:t>футбол, хоккей, волейбол и т. д</a:t>
              </a:r>
            </a:p>
          </p:txBody>
        </p:sp>
        <p:pic>
          <p:nvPicPr>
            <p:cNvPr id="1027" name="Picture 3" descr="C:\Users\Kryukova-TB\Desktop\слайды ДЛЯ ДЕПУТАТОВ\мяч футбол.jpg"/>
            <p:cNvPicPr>
              <a:picLocks noChangeAspect="1" noChangeArrowheads="1"/>
            </p:cNvPicPr>
            <p:nvPr/>
          </p:nvPicPr>
          <p:blipFill>
            <a:blip r:embed="rId1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6324" y="1618656"/>
              <a:ext cx="522240" cy="5040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" name="Группа 4"/>
          <p:cNvGrpSpPr/>
          <p:nvPr/>
        </p:nvGrpSpPr>
        <p:grpSpPr>
          <a:xfrm>
            <a:off x="689191" y="3289075"/>
            <a:ext cx="987509" cy="1226891"/>
            <a:chOff x="7380312" y="2715766"/>
            <a:chExt cx="987509" cy="1226891"/>
          </a:xfrm>
        </p:grpSpPr>
        <p:sp>
          <p:nvSpPr>
            <p:cNvPr id="38" name="Прямоугольная выноска 37"/>
            <p:cNvSpPr/>
            <p:nvPr/>
          </p:nvSpPr>
          <p:spPr>
            <a:xfrm>
              <a:off x="7380312" y="2715766"/>
              <a:ext cx="987509" cy="544536"/>
            </a:xfrm>
            <a:prstGeom prst="wedgeRectCallout">
              <a:avLst>
                <a:gd name="adj1" fmla="val 75731"/>
                <a:gd name="adj2" fmla="val 37179"/>
              </a:avLst>
            </a:prstGeom>
            <a:solidFill>
              <a:schemeClr val="bg1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000" dirty="0" smtClean="0">
                  <a:solidFill>
                    <a:srgbClr val="6600FF"/>
                  </a:solidFill>
                </a:rPr>
                <a:t>Борьба, бокс </a:t>
              </a:r>
              <a:endParaRPr lang="ru-RU" sz="1000" dirty="0">
                <a:solidFill>
                  <a:srgbClr val="6600FF"/>
                </a:solidFill>
              </a:endParaRPr>
            </a:p>
          </p:txBody>
        </p:sp>
        <p:pic>
          <p:nvPicPr>
            <p:cNvPr id="1028" name="Picture 4" descr="C:\Users\Kryukova-TB\Desktop\слайды ДЛЯ ДЕПУТАТОВ\бокс_1.png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20349" y="3089259"/>
              <a:ext cx="847472" cy="8533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7" name="Группа 6"/>
          <p:cNvGrpSpPr/>
          <p:nvPr/>
        </p:nvGrpSpPr>
        <p:grpSpPr>
          <a:xfrm>
            <a:off x="2411760" y="364533"/>
            <a:ext cx="3314381" cy="719520"/>
            <a:chOff x="5580112" y="941316"/>
            <a:chExt cx="3314381" cy="719520"/>
          </a:xfrm>
        </p:grpSpPr>
        <p:sp>
          <p:nvSpPr>
            <p:cNvPr id="31" name="Прямоугольная выноска 30"/>
            <p:cNvSpPr/>
            <p:nvPr/>
          </p:nvSpPr>
          <p:spPr>
            <a:xfrm>
              <a:off x="7452320" y="962384"/>
              <a:ext cx="1442173" cy="698452"/>
            </a:xfrm>
            <a:prstGeom prst="wedgeRectCallout">
              <a:avLst>
                <a:gd name="adj1" fmla="val -71474"/>
                <a:gd name="adj2" fmla="val 52402"/>
              </a:avLst>
            </a:prstGeom>
            <a:solidFill>
              <a:schemeClr val="bg1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000" dirty="0" smtClean="0">
                  <a:solidFill>
                    <a:srgbClr val="6600FF"/>
                  </a:solidFill>
                </a:rPr>
                <a:t>бег, плавание, </a:t>
              </a:r>
              <a:r>
                <a:rPr lang="ru-RU" sz="1000" dirty="0">
                  <a:solidFill>
                    <a:srgbClr val="6600FF"/>
                  </a:solidFill>
                </a:rPr>
                <a:t>велоспорт, лыжный, конькобежный </a:t>
              </a:r>
              <a:r>
                <a:rPr lang="ru-RU" sz="1000" dirty="0" smtClean="0">
                  <a:solidFill>
                    <a:srgbClr val="6600FF"/>
                  </a:solidFill>
                </a:rPr>
                <a:t>спорт и т.п.</a:t>
              </a:r>
              <a:endParaRPr lang="ru-RU" sz="1000" dirty="0">
                <a:solidFill>
                  <a:srgbClr val="6600FF"/>
                </a:solidFill>
              </a:endParaRPr>
            </a:p>
          </p:txBody>
        </p:sp>
        <p:pic>
          <p:nvPicPr>
            <p:cNvPr id="1029" name="Picture 5" descr="C:\Users\Kryukova-TB\Desktop\слайды ДЛЯ ДЕПУТАТОВ\велосипед_.png"/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80112" y="941316"/>
              <a:ext cx="1152128" cy="7099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8" name="Группа 7"/>
          <p:cNvGrpSpPr/>
          <p:nvPr/>
        </p:nvGrpSpPr>
        <p:grpSpPr>
          <a:xfrm>
            <a:off x="6084168" y="2447989"/>
            <a:ext cx="1584176" cy="1285334"/>
            <a:chOff x="6228184" y="2280963"/>
            <a:chExt cx="1584176" cy="1285334"/>
          </a:xfrm>
        </p:grpSpPr>
        <p:sp>
          <p:nvSpPr>
            <p:cNvPr id="37" name="Прямоугольная выноска 36"/>
            <p:cNvSpPr/>
            <p:nvPr/>
          </p:nvSpPr>
          <p:spPr>
            <a:xfrm>
              <a:off x="6228184" y="2280963"/>
              <a:ext cx="1224136" cy="504056"/>
            </a:xfrm>
            <a:prstGeom prst="wedgeRectCallout">
              <a:avLst>
                <a:gd name="adj1" fmla="val -71030"/>
                <a:gd name="adj2" fmla="val -35130"/>
              </a:avLst>
            </a:prstGeom>
            <a:solidFill>
              <a:schemeClr val="bg1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000" dirty="0">
                  <a:solidFill>
                    <a:srgbClr val="6600FF"/>
                  </a:solidFill>
                </a:rPr>
                <a:t>легкоатлетические виды спорта</a:t>
              </a:r>
            </a:p>
          </p:txBody>
        </p:sp>
        <p:pic>
          <p:nvPicPr>
            <p:cNvPr id="1030" name="Picture 6" descr="C:\Users\Kryukova-TB\Desktop\слайды ДЛЯ ДЕПУТАТОВ\обруч.jpg"/>
            <p:cNvPicPr>
              <a:picLocks noChangeAspect="1" noChangeArrowheads="1"/>
            </p:cNvPicPr>
            <p:nvPr/>
          </p:nvPicPr>
          <p:blipFill>
            <a:blip r:embed="rId1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49199" y="2643759"/>
              <a:ext cx="963161" cy="9225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9" name="Группа 8"/>
          <p:cNvGrpSpPr/>
          <p:nvPr/>
        </p:nvGrpSpPr>
        <p:grpSpPr>
          <a:xfrm>
            <a:off x="6253806" y="640214"/>
            <a:ext cx="2952298" cy="2565408"/>
            <a:chOff x="6253806" y="640214"/>
            <a:chExt cx="2952298" cy="2565408"/>
          </a:xfrm>
        </p:grpSpPr>
        <p:sp>
          <p:nvSpPr>
            <p:cNvPr id="40" name="Скругленный прямоугольник 39"/>
            <p:cNvSpPr/>
            <p:nvPr/>
          </p:nvSpPr>
          <p:spPr>
            <a:xfrm>
              <a:off x="6253806" y="640214"/>
              <a:ext cx="1969005" cy="1302478"/>
            </a:xfrm>
            <a:prstGeom prst="roundRect">
              <a:avLst/>
            </a:prstGeom>
            <a:solidFill>
              <a:srgbClr val="6600F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ru-RU" sz="900" dirty="0" smtClean="0"/>
                <a:t>Предоставляются услуги: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ru-RU" sz="900" dirty="0" smtClean="0"/>
                <a:t>Ветеранам и лицам «третьего возраста»;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ru-RU" sz="900" dirty="0" smtClean="0"/>
                <a:t>Инвалидам и лицам </a:t>
              </a:r>
              <a:r>
                <a:rPr lang="ru-RU" sz="900" dirty="0"/>
                <a:t>с ограниченными возможностями </a:t>
              </a:r>
              <a:r>
                <a:rPr lang="ru-RU" sz="900" dirty="0" smtClean="0"/>
                <a:t>здоровья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ru-RU" sz="900" dirty="0" smtClean="0">
                  <a:solidFill>
                    <a:schemeClr val="bg1"/>
                  </a:solidFill>
                </a:rPr>
                <a:t>Детям младшего дошкольного возраста</a:t>
              </a:r>
              <a:endParaRPr lang="ru-RU" sz="900" dirty="0">
                <a:solidFill>
                  <a:schemeClr val="bg1"/>
                </a:solidFill>
              </a:endParaRPr>
            </a:p>
          </p:txBody>
        </p:sp>
        <p:pic>
          <p:nvPicPr>
            <p:cNvPr id="1032" name="Picture 8" descr="C:\Users\Kryukova-TB\Desktop\слайды ДЛЯ ДЕПУТАТОВ\шахматы.jpg"/>
            <p:cNvPicPr>
              <a:picLocks noChangeAspect="1" noChangeArrowheads="1"/>
            </p:cNvPicPr>
            <p:nvPr/>
          </p:nvPicPr>
          <p:blipFill>
            <a:blip r:embed="rId1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3320" y="810740"/>
              <a:ext cx="1043178" cy="5466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3" name="Picture 9" descr="C:\Users\Kryukova-TB\Desktop\слайды ДЛЯ ДЕПУТАТОВ\мяч волейбол.png"/>
            <p:cNvPicPr>
              <a:picLocks noChangeAspect="1" noChangeArrowheads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8201392" y="1480718"/>
              <a:ext cx="746646" cy="7466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4" name="Picture 10" descr="C:\Users\Kryukova-TB\Desktop\слайды ДЛЯ ДЕПУТАТОВ\мат_.jpg"/>
            <p:cNvPicPr>
              <a:picLocks noChangeAspect="1" noChangeArrowheads="1"/>
            </p:cNvPicPr>
            <p:nvPr/>
          </p:nvPicPr>
          <p:blipFill>
            <a:blip r:embed="rId1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82378" y="2081896"/>
              <a:ext cx="1123726" cy="112372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593298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038"/>
    </mc:Choice>
    <mc:Fallback xmlns="">
      <p:transition spd="slow" advTm="3603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1512168" y="0"/>
            <a:ext cx="7631832" cy="316897"/>
          </a:xfrm>
          <a:prstGeom prst="roundRect">
            <a:avLst/>
          </a:prstGeom>
          <a:solidFill>
            <a:srgbClr val="6600F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 smtClean="0">
                <a:solidFill>
                  <a:schemeClr val="tx1"/>
                </a:solidFill>
              </a:rPr>
              <a:t>СПОРТ: натуральные </a:t>
            </a:r>
            <a:r>
              <a:rPr lang="ru-RU" sz="1600" b="1" dirty="0">
                <a:solidFill>
                  <a:schemeClr val="tx1"/>
                </a:solidFill>
              </a:rPr>
              <a:t>и финансовые </a:t>
            </a:r>
            <a:r>
              <a:rPr lang="ru-RU" sz="1600" b="1" dirty="0" smtClean="0">
                <a:solidFill>
                  <a:schemeClr val="tx1"/>
                </a:solidFill>
              </a:rPr>
              <a:t>показатели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37</a:t>
            </a:fld>
            <a:endParaRPr lang="ru-RU"/>
          </a:p>
        </p:txBody>
      </p:sp>
      <p:grpSp>
        <p:nvGrpSpPr>
          <p:cNvPr id="21" name="Группа 20"/>
          <p:cNvGrpSpPr/>
          <p:nvPr/>
        </p:nvGrpSpPr>
        <p:grpSpPr>
          <a:xfrm>
            <a:off x="58077" y="4515966"/>
            <a:ext cx="595453" cy="627534"/>
            <a:chOff x="58077" y="4515966"/>
            <a:chExt cx="595453" cy="627534"/>
          </a:xfrm>
        </p:grpSpPr>
        <p:pic>
          <p:nvPicPr>
            <p:cNvPr id="22" name="Picture 2" descr="C:\Users\Kryukova-TB\Desktop\слайды ДЛЯ ДЕПУТАТОВ\кнопка.png"/>
            <p:cNvPicPr>
              <a:picLocks noChangeAspect="1" noChangeArrowheads="1"/>
            </p:cNvPicPr>
            <p:nvPr/>
          </p:nvPicPr>
          <p:blipFill rotWithShape="1"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30" t="9132" r="7190" b="10636"/>
            <a:stretch/>
          </p:blipFill>
          <p:spPr bwMode="auto">
            <a:xfrm>
              <a:off x="58077" y="4515966"/>
              <a:ext cx="595453" cy="6275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TextBox 22"/>
            <p:cNvSpPr txBox="1"/>
            <p:nvPr/>
          </p:nvSpPr>
          <p:spPr>
            <a:xfrm>
              <a:off x="205762" y="4547155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>
                  <a:latin typeface="Times New Roman"/>
                  <a:cs typeface="Times New Roman"/>
                  <a:hlinkClick r:id="rId3" action="ppaction://hlinksldjump"/>
                </a:rPr>
                <a:t>↑</a:t>
              </a:r>
              <a:endParaRPr lang="ru-RU" dirty="0"/>
            </a:p>
          </p:txBody>
        </p:sp>
      </p:grpSp>
      <p:graphicFrame>
        <p:nvGraphicFramePr>
          <p:cNvPr id="32" name="Диаграмма 3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76372608"/>
              </p:ext>
            </p:extLst>
          </p:nvPr>
        </p:nvGraphicFramePr>
        <p:xfrm>
          <a:off x="265371" y="3003797"/>
          <a:ext cx="4377284" cy="13980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6" name="Прямоугольная выноска 35"/>
          <p:cNvSpPr/>
          <p:nvPr/>
        </p:nvSpPr>
        <p:spPr>
          <a:xfrm>
            <a:off x="8172400" y="3571337"/>
            <a:ext cx="914400" cy="546820"/>
          </a:xfrm>
          <a:prstGeom prst="wedgeRectCallout">
            <a:avLst>
              <a:gd name="adj1" fmla="val -83072"/>
              <a:gd name="adj2" fmla="val -29946"/>
            </a:avLst>
          </a:prstGeom>
          <a:pattFill prst="dkDnDiag">
            <a:fgClr>
              <a:schemeClr val="tx1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37" name="Прямоугольная выноска 36"/>
          <p:cNvSpPr/>
          <p:nvPr/>
        </p:nvSpPr>
        <p:spPr>
          <a:xfrm>
            <a:off x="8172400" y="3182029"/>
            <a:ext cx="914400" cy="739953"/>
          </a:xfrm>
          <a:prstGeom prst="wedgeRectCallout">
            <a:avLst>
              <a:gd name="adj1" fmla="val -87267"/>
              <a:gd name="adj2" fmla="val -26227"/>
            </a:avLst>
          </a:prstGeom>
          <a:solidFill>
            <a:srgbClr val="6600FF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 dirty="0" smtClean="0">
              <a:solidFill>
                <a:schemeClr val="tx1"/>
              </a:solidFill>
            </a:endParaRPr>
          </a:p>
          <a:p>
            <a:pPr algn="ctr"/>
            <a:r>
              <a:rPr lang="ru-RU" sz="1000" dirty="0" smtClean="0">
                <a:solidFill>
                  <a:schemeClr val="bg1"/>
                </a:solidFill>
              </a:rPr>
              <a:t>Финансовое </a:t>
            </a:r>
            <a:r>
              <a:rPr lang="ru-RU" sz="1000" dirty="0">
                <a:solidFill>
                  <a:schemeClr val="bg1"/>
                </a:solidFill>
              </a:rPr>
              <a:t>обеспечение (на год), </a:t>
            </a:r>
          </a:p>
          <a:p>
            <a:pPr algn="ctr"/>
            <a:r>
              <a:rPr lang="ru-RU" sz="1000" dirty="0">
                <a:solidFill>
                  <a:schemeClr val="bg1"/>
                </a:solidFill>
              </a:rPr>
              <a:t>млн. руб.</a:t>
            </a:r>
          </a:p>
          <a:p>
            <a:pPr algn="ctr"/>
            <a:endParaRPr lang="ru-RU" sz="1000" dirty="0">
              <a:solidFill>
                <a:schemeClr val="tx1"/>
              </a:solidFill>
            </a:endParaRPr>
          </a:p>
        </p:txBody>
      </p:sp>
      <p:grpSp>
        <p:nvGrpSpPr>
          <p:cNvPr id="48" name="Группа 47"/>
          <p:cNvGrpSpPr/>
          <p:nvPr/>
        </p:nvGrpSpPr>
        <p:grpSpPr>
          <a:xfrm>
            <a:off x="0" y="-38980"/>
            <a:ext cx="9144000" cy="400110"/>
            <a:chOff x="0" y="-38980"/>
            <a:chExt cx="9144000" cy="400110"/>
          </a:xfrm>
        </p:grpSpPr>
        <p:cxnSp>
          <p:nvCxnSpPr>
            <p:cNvPr id="49" name="Прямая соединительная линия 48"/>
            <p:cNvCxnSpPr/>
            <p:nvPr/>
          </p:nvCxnSpPr>
          <p:spPr>
            <a:xfrm>
              <a:off x="1509898" y="-5180"/>
              <a:ext cx="0" cy="322151"/>
            </a:xfrm>
            <a:prstGeom prst="line">
              <a:avLst/>
            </a:prstGeom>
            <a:ln w="25400">
              <a:solidFill>
                <a:schemeClr val="bg1">
                  <a:lumMod val="65000"/>
                  <a:alpha val="5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Прямая соединительная линия 49"/>
            <p:cNvCxnSpPr/>
            <p:nvPr/>
          </p:nvCxnSpPr>
          <p:spPr>
            <a:xfrm flipH="1">
              <a:off x="0" y="322151"/>
              <a:ext cx="9144000" cy="0"/>
            </a:xfrm>
            <a:prstGeom prst="line">
              <a:avLst/>
            </a:prstGeom>
            <a:ln w="25400">
              <a:solidFill>
                <a:schemeClr val="bg1">
                  <a:lumMod val="65000"/>
                  <a:alpha val="5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Прямоугольник 50"/>
            <p:cNvSpPr/>
            <p:nvPr/>
          </p:nvSpPr>
          <p:spPr>
            <a:xfrm>
              <a:off x="0" y="-38980"/>
              <a:ext cx="1512168" cy="40011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ru-RU" sz="1000" b="1" cap="none" spc="0" dirty="0" smtClean="0">
                  <a:ln w="18415" cmpd="sng">
                    <a:noFill/>
                    <a:prstDash val="solid"/>
                  </a:ln>
                  <a:solidFill>
                    <a:srgbClr val="339966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  <a:reflection blurRad="6350" stA="55000" endA="300" endPos="45500" dir="5400000" sy="-100000" algn="bl" rotWithShape="0"/>
                  </a:effectLst>
                </a:rPr>
                <a:t>Департамент финансов</a:t>
              </a:r>
            </a:p>
            <a:p>
              <a:pPr algn="ctr"/>
              <a:r>
                <a:rPr lang="ru-RU" sz="1000" b="1" dirty="0" smtClean="0">
                  <a:ln w="18415" cmpd="sng">
                    <a:noFill/>
                    <a:prstDash val="solid"/>
                  </a:ln>
                  <a:solidFill>
                    <a:srgbClr val="339966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  <a:reflection blurRad="6350" stA="55000" endA="300" endPos="45500" dir="5400000" sy="-100000" algn="bl" rotWithShape="0"/>
                  </a:effectLst>
                </a:rPr>
                <a:t>АМО ГО «Сыктывкар»</a:t>
              </a:r>
              <a:endParaRPr lang="ru-RU" sz="1000" b="1" cap="none" spc="0" dirty="0">
                <a:ln w="18415" cmpd="sng">
                  <a:noFill/>
                  <a:prstDash val="solid"/>
                </a:ln>
                <a:solidFill>
                  <a:srgbClr val="339966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  <a:reflection blurRad="6350" stA="55000" endA="300" endPos="45500" dir="5400000" sy="-100000" algn="bl" rotWithShape="0"/>
                </a:effectLst>
              </a:endParaRPr>
            </a:p>
          </p:txBody>
        </p:sp>
      </p:grpSp>
      <p:pic>
        <p:nvPicPr>
          <p:cNvPr id="24" name="Picture 2" descr="C:\Users\Kryukova-TB\Desktop\слайды ДЛЯ ДЕПУТАТОВ\СТАДИОН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40" t="7168" r="7949" b="6133"/>
          <a:stretch/>
        </p:blipFill>
        <p:spPr bwMode="auto">
          <a:xfrm>
            <a:off x="8504909" y="47438"/>
            <a:ext cx="581891" cy="6273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  <a:extLst/>
        </p:spPr>
      </p:pic>
      <p:grpSp>
        <p:nvGrpSpPr>
          <p:cNvPr id="29" name="Группа 28"/>
          <p:cNvGrpSpPr/>
          <p:nvPr/>
        </p:nvGrpSpPr>
        <p:grpSpPr>
          <a:xfrm>
            <a:off x="611560" y="2188127"/>
            <a:ext cx="7704856" cy="887680"/>
            <a:chOff x="611560" y="3728847"/>
            <a:chExt cx="5071903" cy="887680"/>
          </a:xfrm>
        </p:grpSpPr>
        <p:sp>
          <p:nvSpPr>
            <p:cNvPr id="30" name="Скругленный прямоугольник 29"/>
            <p:cNvSpPr/>
            <p:nvPr/>
          </p:nvSpPr>
          <p:spPr>
            <a:xfrm>
              <a:off x="611560" y="3728850"/>
              <a:ext cx="1296144" cy="887677"/>
            </a:xfrm>
            <a:prstGeom prst="roundRect">
              <a:avLst/>
            </a:prstGeom>
            <a:solidFill>
              <a:srgbClr val="6600F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900" dirty="0">
                  <a:solidFill>
                    <a:schemeClr val="tx1"/>
                  </a:solidFill>
                </a:rPr>
                <a:t>Реализация дополнительных общеобразовательных программ </a:t>
              </a:r>
            </a:p>
          </p:txBody>
        </p:sp>
        <p:sp>
          <p:nvSpPr>
            <p:cNvPr id="31" name="Скругленный прямоугольник 30"/>
            <p:cNvSpPr/>
            <p:nvPr/>
          </p:nvSpPr>
          <p:spPr>
            <a:xfrm>
              <a:off x="1945757" y="3728849"/>
              <a:ext cx="1296144" cy="887678"/>
            </a:xfrm>
            <a:prstGeom prst="roundRect">
              <a:avLst/>
            </a:prstGeom>
            <a:solidFill>
              <a:srgbClr val="6600F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900" dirty="0">
                  <a:solidFill>
                    <a:schemeClr val="tx1"/>
                  </a:solidFill>
                </a:rPr>
                <a:t>Реализация дополнительных предпрофессиональных программ в области физической культуры и спорта </a:t>
              </a:r>
            </a:p>
          </p:txBody>
        </p:sp>
        <p:sp>
          <p:nvSpPr>
            <p:cNvPr id="33" name="Скругленный прямоугольник 32"/>
            <p:cNvSpPr/>
            <p:nvPr/>
          </p:nvSpPr>
          <p:spPr>
            <a:xfrm>
              <a:off x="3266093" y="3728850"/>
              <a:ext cx="1161891" cy="887677"/>
            </a:xfrm>
            <a:prstGeom prst="roundRect">
              <a:avLst/>
            </a:prstGeom>
            <a:solidFill>
              <a:srgbClr val="6600F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900" dirty="0">
                  <a:solidFill>
                    <a:schemeClr val="tx1"/>
                  </a:solidFill>
                </a:rPr>
                <a:t>Проведение занятий физкультурно-спортивной направленности по месту проживания граждан</a:t>
              </a:r>
            </a:p>
          </p:txBody>
        </p:sp>
        <p:sp>
          <p:nvSpPr>
            <p:cNvPr id="34" name="Скругленный прямоугольник 33"/>
            <p:cNvSpPr/>
            <p:nvPr/>
          </p:nvSpPr>
          <p:spPr>
            <a:xfrm>
              <a:off x="4521572" y="3728847"/>
              <a:ext cx="1161891" cy="887680"/>
            </a:xfrm>
            <a:prstGeom prst="roundRect">
              <a:avLst/>
            </a:prstGeom>
            <a:solidFill>
              <a:srgbClr val="6600F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900" dirty="0">
                  <a:solidFill>
                    <a:schemeClr val="tx1"/>
                  </a:solidFill>
                </a:rPr>
                <a:t>Организация и проведение официальных спортивных мероприятий</a:t>
              </a:r>
            </a:p>
          </p:txBody>
        </p:sp>
      </p:grpSp>
      <p:graphicFrame>
        <p:nvGraphicFramePr>
          <p:cNvPr id="52" name="Диаграмма 5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84753824"/>
              </p:ext>
            </p:extLst>
          </p:nvPr>
        </p:nvGraphicFramePr>
        <p:xfrm>
          <a:off x="267780" y="780590"/>
          <a:ext cx="4158191" cy="13934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53" name="Прямоугольная выноска 52"/>
          <p:cNvSpPr/>
          <p:nvPr/>
        </p:nvSpPr>
        <p:spPr>
          <a:xfrm>
            <a:off x="267780" y="609644"/>
            <a:ext cx="779154" cy="468567"/>
          </a:xfrm>
          <a:prstGeom prst="wedgeRectCallout">
            <a:avLst>
              <a:gd name="adj1" fmla="val 93510"/>
              <a:gd name="adj2" fmla="val 7478"/>
            </a:avLst>
          </a:prstGeom>
          <a:pattFill prst="dkDnDiag">
            <a:fgClr>
              <a:schemeClr val="tx1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28" name="Прямоугольная выноска 27"/>
          <p:cNvSpPr/>
          <p:nvPr/>
        </p:nvSpPr>
        <p:spPr>
          <a:xfrm>
            <a:off x="154360" y="570067"/>
            <a:ext cx="914400" cy="369976"/>
          </a:xfrm>
          <a:prstGeom prst="wedgeRectCallout">
            <a:avLst>
              <a:gd name="adj1" fmla="val 90356"/>
              <a:gd name="adj2" fmla="val 10067"/>
            </a:avLst>
          </a:prstGeom>
          <a:solidFill>
            <a:srgbClr val="6600FF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bg1"/>
                </a:solidFill>
              </a:rPr>
              <a:t>чел/час</a:t>
            </a:r>
          </a:p>
        </p:txBody>
      </p:sp>
      <p:graphicFrame>
        <p:nvGraphicFramePr>
          <p:cNvPr id="54" name="Диаграмма 5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70236362"/>
              </p:ext>
            </p:extLst>
          </p:nvPr>
        </p:nvGraphicFramePr>
        <p:xfrm>
          <a:off x="4355976" y="888538"/>
          <a:ext cx="4392488" cy="12995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55" name="Прямоугольная выноска 54"/>
          <p:cNvSpPr/>
          <p:nvPr/>
        </p:nvSpPr>
        <p:spPr>
          <a:xfrm>
            <a:off x="8172400" y="1491630"/>
            <a:ext cx="914400" cy="546820"/>
          </a:xfrm>
          <a:prstGeom prst="wedgeRectCallout">
            <a:avLst>
              <a:gd name="adj1" fmla="val -83072"/>
              <a:gd name="adj2" fmla="val -29946"/>
            </a:avLst>
          </a:prstGeom>
          <a:pattFill prst="dkDnDiag">
            <a:fgClr>
              <a:schemeClr val="tx1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26" name="Прямоугольная выноска 25"/>
          <p:cNvSpPr/>
          <p:nvPr/>
        </p:nvSpPr>
        <p:spPr>
          <a:xfrm>
            <a:off x="8211017" y="1275607"/>
            <a:ext cx="914400" cy="576064"/>
          </a:xfrm>
          <a:prstGeom prst="wedgeRectCallout">
            <a:avLst>
              <a:gd name="adj1" fmla="val -91672"/>
              <a:gd name="adj2" fmla="val -28398"/>
            </a:avLst>
          </a:prstGeom>
          <a:solidFill>
            <a:srgbClr val="6600FF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 dirty="0" smtClean="0">
              <a:solidFill>
                <a:schemeClr val="bg1"/>
              </a:solidFill>
            </a:endParaRPr>
          </a:p>
          <a:p>
            <a:pPr algn="ctr"/>
            <a:r>
              <a:rPr lang="ru-RU" sz="1000" dirty="0">
                <a:solidFill>
                  <a:schemeClr val="bg1"/>
                </a:solidFill>
              </a:rPr>
              <a:t>кол-во мероприятий (в год)</a:t>
            </a:r>
          </a:p>
          <a:p>
            <a:pPr algn="ctr"/>
            <a:endParaRPr lang="ru-RU" sz="1000" dirty="0">
              <a:solidFill>
                <a:schemeClr val="bg1"/>
              </a:solidFill>
            </a:endParaRPr>
          </a:p>
        </p:txBody>
      </p:sp>
      <p:sp>
        <p:nvSpPr>
          <p:cNvPr id="56" name="Прямоугольная выноска 55"/>
          <p:cNvSpPr/>
          <p:nvPr/>
        </p:nvSpPr>
        <p:spPr>
          <a:xfrm>
            <a:off x="4283968" y="592043"/>
            <a:ext cx="914400" cy="546820"/>
          </a:xfrm>
          <a:prstGeom prst="wedgeRectCallout">
            <a:avLst>
              <a:gd name="adj1" fmla="val 84071"/>
              <a:gd name="adj2" fmla="val 56054"/>
            </a:avLst>
          </a:prstGeom>
          <a:pattFill prst="dkDnDiag">
            <a:fgClr>
              <a:schemeClr val="tx1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00" dirty="0">
              <a:solidFill>
                <a:schemeClr val="tx1"/>
              </a:solidFill>
            </a:endParaRPr>
          </a:p>
        </p:txBody>
      </p:sp>
      <p:sp>
        <p:nvSpPr>
          <p:cNvPr id="27" name="Прямоугольная выноска 26"/>
          <p:cNvSpPr/>
          <p:nvPr/>
        </p:nvSpPr>
        <p:spPr>
          <a:xfrm>
            <a:off x="4425971" y="444715"/>
            <a:ext cx="914400" cy="495328"/>
          </a:xfrm>
          <a:prstGeom prst="wedgeRectCallout">
            <a:avLst>
              <a:gd name="adj1" fmla="val 99447"/>
              <a:gd name="adj2" fmla="val 98013"/>
            </a:avLst>
          </a:prstGeom>
          <a:solidFill>
            <a:srgbClr val="6600FF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bg1"/>
                </a:solidFill>
              </a:rPr>
              <a:t>кол-во </a:t>
            </a:r>
            <a:r>
              <a:rPr lang="ru-RU" sz="1000" dirty="0">
                <a:solidFill>
                  <a:schemeClr val="bg1"/>
                </a:solidFill>
              </a:rPr>
              <a:t>занятий (в год)</a:t>
            </a:r>
          </a:p>
        </p:txBody>
      </p:sp>
      <p:sp>
        <p:nvSpPr>
          <p:cNvPr id="57" name="Скругленный прямоугольник 56"/>
          <p:cNvSpPr/>
          <p:nvPr/>
        </p:nvSpPr>
        <p:spPr>
          <a:xfrm>
            <a:off x="20144" y="1995686"/>
            <a:ext cx="590610" cy="360040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2016 </a:t>
            </a:r>
          </a:p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год</a:t>
            </a:r>
            <a:endParaRPr lang="ru-RU" sz="1100" dirty="0">
              <a:solidFill>
                <a:schemeClr val="tx1"/>
              </a:solidFill>
            </a:endParaRPr>
          </a:p>
        </p:txBody>
      </p:sp>
      <p:sp>
        <p:nvSpPr>
          <p:cNvPr id="58" name="Скругленный прямоугольник 57"/>
          <p:cNvSpPr/>
          <p:nvPr/>
        </p:nvSpPr>
        <p:spPr>
          <a:xfrm>
            <a:off x="40288" y="2499742"/>
            <a:ext cx="550322" cy="360943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dirty="0" smtClean="0"/>
              <a:t>2017</a:t>
            </a:r>
          </a:p>
          <a:p>
            <a:pPr algn="ctr"/>
            <a:r>
              <a:rPr lang="ru-RU" sz="1100" dirty="0" smtClean="0"/>
              <a:t> год</a:t>
            </a:r>
            <a:endParaRPr lang="ru-RU" sz="1100" dirty="0"/>
          </a:p>
        </p:txBody>
      </p:sp>
      <p:graphicFrame>
        <p:nvGraphicFramePr>
          <p:cNvPr id="59" name="Диаграмма 5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68904163"/>
              </p:ext>
            </p:extLst>
          </p:nvPr>
        </p:nvGraphicFramePr>
        <p:xfrm>
          <a:off x="4254106" y="3044568"/>
          <a:ext cx="4377284" cy="13980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91347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177"/>
    </mc:Choice>
    <mc:Fallback xmlns="">
      <p:transition spd="slow" advTm="11177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1512168" y="0"/>
            <a:ext cx="7631831" cy="322151"/>
          </a:xfrm>
          <a:prstGeom prst="roundRect">
            <a:avLst/>
          </a:prstGeom>
          <a:solidFill>
            <a:srgbClr val="6600F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tx1"/>
                </a:solidFill>
              </a:rPr>
              <a:t>ОЦЕНКА КАЧЕСТВА ПРЕДОСТАВЛЯЕМЫХ УСЛУГ, РАБОТ ЗА 2016 г.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876256" y="4829733"/>
            <a:ext cx="2133600" cy="273844"/>
          </a:xfrm>
        </p:spPr>
        <p:txBody>
          <a:bodyPr/>
          <a:lstStyle/>
          <a:p>
            <a:fld id="{B19B0651-EE4F-4900-A07F-96A6BFA9D0F0}" type="slidenum">
              <a:rPr lang="ru-RU" smtClean="0"/>
              <a:t>38</a:t>
            </a:fld>
            <a:endParaRPr lang="ru-RU" dirty="0"/>
          </a:p>
        </p:txBody>
      </p:sp>
      <p:grpSp>
        <p:nvGrpSpPr>
          <p:cNvPr id="71" name="Группа 70"/>
          <p:cNvGrpSpPr/>
          <p:nvPr/>
        </p:nvGrpSpPr>
        <p:grpSpPr>
          <a:xfrm>
            <a:off x="58077" y="4515966"/>
            <a:ext cx="595453" cy="627534"/>
            <a:chOff x="58077" y="4515966"/>
            <a:chExt cx="595453" cy="627534"/>
          </a:xfrm>
        </p:grpSpPr>
        <p:pic>
          <p:nvPicPr>
            <p:cNvPr id="76" name="Picture 2" descr="C:\Users\Kryukova-TB\Desktop\слайды ДЛЯ ДЕПУТАТОВ\кнопка.png"/>
            <p:cNvPicPr>
              <a:picLocks noChangeAspect="1" noChangeArrowheads="1"/>
            </p:cNvPicPr>
            <p:nvPr/>
          </p:nvPicPr>
          <p:blipFill rotWithShape="1"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30" t="9132" r="7190" b="10636"/>
            <a:stretch/>
          </p:blipFill>
          <p:spPr bwMode="auto">
            <a:xfrm>
              <a:off x="58077" y="4515966"/>
              <a:ext cx="595453" cy="6275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7" name="TextBox 76"/>
            <p:cNvSpPr txBox="1"/>
            <p:nvPr/>
          </p:nvSpPr>
          <p:spPr>
            <a:xfrm>
              <a:off x="205762" y="4547155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>
                  <a:latin typeface="Times New Roman"/>
                  <a:cs typeface="Times New Roman"/>
                  <a:hlinkClick r:id="rId3" action="ppaction://hlinksldjump"/>
                </a:rPr>
                <a:t>↑</a:t>
              </a:r>
              <a:endParaRPr lang="ru-RU" dirty="0"/>
            </a:p>
          </p:txBody>
        </p:sp>
      </p:grpSp>
      <p:grpSp>
        <p:nvGrpSpPr>
          <p:cNvPr id="86" name="Группа 85"/>
          <p:cNvGrpSpPr/>
          <p:nvPr/>
        </p:nvGrpSpPr>
        <p:grpSpPr>
          <a:xfrm>
            <a:off x="0" y="-38980"/>
            <a:ext cx="9144000" cy="400110"/>
            <a:chOff x="0" y="-38980"/>
            <a:chExt cx="9144000" cy="400110"/>
          </a:xfrm>
        </p:grpSpPr>
        <p:cxnSp>
          <p:nvCxnSpPr>
            <p:cNvPr id="87" name="Прямая соединительная линия 86"/>
            <p:cNvCxnSpPr/>
            <p:nvPr/>
          </p:nvCxnSpPr>
          <p:spPr>
            <a:xfrm>
              <a:off x="1509898" y="-5180"/>
              <a:ext cx="0" cy="322151"/>
            </a:xfrm>
            <a:prstGeom prst="line">
              <a:avLst/>
            </a:prstGeom>
            <a:ln w="25400">
              <a:solidFill>
                <a:schemeClr val="bg1">
                  <a:lumMod val="65000"/>
                  <a:alpha val="5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Прямая соединительная линия 87"/>
            <p:cNvCxnSpPr/>
            <p:nvPr/>
          </p:nvCxnSpPr>
          <p:spPr>
            <a:xfrm flipH="1">
              <a:off x="0" y="322151"/>
              <a:ext cx="9144000" cy="0"/>
            </a:xfrm>
            <a:prstGeom prst="line">
              <a:avLst/>
            </a:prstGeom>
            <a:ln w="25400">
              <a:solidFill>
                <a:schemeClr val="bg1">
                  <a:lumMod val="65000"/>
                  <a:alpha val="5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Прямоугольник 88"/>
            <p:cNvSpPr/>
            <p:nvPr/>
          </p:nvSpPr>
          <p:spPr>
            <a:xfrm>
              <a:off x="0" y="-38980"/>
              <a:ext cx="1512168" cy="40011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ru-RU" sz="1000" b="1" cap="none" spc="0" dirty="0" smtClean="0">
                  <a:ln w="18415" cmpd="sng">
                    <a:noFill/>
                    <a:prstDash val="solid"/>
                  </a:ln>
                  <a:solidFill>
                    <a:srgbClr val="339966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  <a:reflection blurRad="6350" stA="55000" endA="300" endPos="45500" dir="5400000" sy="-100000" algn="bl" rotWithShape="0"/>
                  </a:effectLst>
                </a:rPr>
                <a:t>Департамент финансов</a:t>
              </a:r>
            </a:p>
            <a:p>
              <a:pPr algn="ctr"/>
              <a:r>
                <a:rPr lang="ru-RU" sz="1000" b="1" dirty="0" smtClean="0">
                  <a:ln w="18415" cmpd="sng">
                    <a:noFill/>
                    <a:prstDash val="solid"/>
                  </a:ln>
                  <a:solidFill>
                    <a:srgbClr val="339966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  <a:reflection blurRad="6350" stA="55000" endA="300" endPos="45500" dir="5400000" sy="-100000" algn="bl" rotWithShape="0"/>
                  </a:effectLst>
                </a:rPr>
                <a:t>АМО ГО «Сыктывкар»</a:t>
              </a:r>
              <a:endParaRPr lang="ru-RU" sz="1000" b="1" cap="none" spc="0" dirty="0">
                <a:ln w="18415" cmpd="sng">
                  <a:noFill/>
                  <a:prstDash val="solid"/>
                </a:ln>
                <a:solidFill>
                  <a:srgbClr val="339966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  <a:reflection blurRad="6350" stA="55000" endA="300" endPos="45500" dir="5400000" sy="-100000" algn="bl" rotWithShape="0"/>
                </a:effectLst>
              </a:endParaRPr>
            </a:p>
          </p:txBody>
        </p:sp>
      </p:grpSp>
      <p:pic>
        <p:nvPicPr>
          <p:cNvPr id="11" name="Picture 2" descr="C:\Users\Kryukova-TB\Desktop\слайды ДЛЯ ДЕПУТАТОВ\СТАДИОН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40" t="7168" r="7949" b="6133"/>
          <a:stretch/>
        </p:blipFill>
        <p:spPr bwMode="auto">
          <a:xfrm>
            <a:off x="8504909" y="47438"/>
            <a:ext cx="581891" cy="6273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  <a:extLst/>
        </p:spPr>
      </p:pic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76962851"/>
              </p:ext>
            </p:extLst>
          </p:nvPr>
        </p:nvGraphicFramePr>
        <p:xfrm>
          <a:off x="1043608" y="674822"/>
          <a:ext cx="7560840" cy="36971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321390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622"/>
    </mc:Choice>
    <mc:Fallback xmlns="">
      <p:transition spd="slow" advTm="10622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Скругленный прямоугольник 16"/>
          <p:cNvSpPr/>
          <p:nvPr/>
        </p:nvSpPr>
        <p:spPr>
          <a:xfrm>
            <a:off x="1509898" y="7381"/>
            <a:ext cx="7634102" cy="314770"/>
          </a:xfrm>
          <a:prstGeom prst="roundRect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b="1" dirty="0" smtClean="0"/>
              <a:t>СРАВНЕНИЕ ПАРАМЕТРОВ: Цены (тарифы) на примере отдельных услуг</a:t>
            </a:r>
            <a:endParaRPr lang="ru-RU" b="1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39</a:t>
            </a:fld>
            <a:endParaRPr lang="ru-RU"/>
          </a:p>
        </p:txBody>
      </p:sp>
      <p:grpSp>
        <p:nvGrpSpPr>
          <p:cNvPr id="18" name="Группа 17"/>
          <p:cNvGrpSpPr/>
          <p:nvPr/>
        </p:nvGrpSpPr>
        <p:grpSpPr>
          <a:xfrm>
            <a:off x="58077" y="4515966"/>
            <a:ext cx="595453" cy="627534"/>
            <a:chOff x="58077" y="4515966"/>
            <a:chExt cx="595453" cy="627534"/>
          </a:xfrm>
        </p:grpSpPr>
        <p:pic>
          <p:nvPicPr>
            <p:cNvPr id="19" name="Picture 2" descr="C:\Users\Kryukova-TB\Desktop\слайды ДЛЯ ДЕПУТАТОВ\кнопка.png"/>
            <p:cNvPicPr>
              <a:picLocks noChangeAspect="1" noChangeArrowheads="1"/>
            </p:cNvPicPr>
            <p:nvPr/>
          </p:nvPicPr>
          <p:blipFill rotWithShape="1"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30" t="9132" r="7190" b="10636"/>
            <a:stretch/>
          </p:blipFill>
          <p:spPr bwMode="auto">
            <a:xfrm>
              <a:off x="58077" y="4515966"/>
              <a:ext cx="595453" cy="6275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TextBox 19"/>
            <p:cNvSpPr txBox="1"/>
            <p:nvPr/>
          </p:nvSpPr>
          <p:spPr>
            <a:xfrm>
              <a:off x="205762" y="4547155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>
                  <a:latin typeface="Times New Roman"/>
                  <a:cs typeface="Times New Roman"/>
                  <a:hlinkClick r:id="rId3" action="ppaction://hlinksldjump"/>
                </a:rPr>
                <a:t>↑</a:t>
              </a:r>
              <a:endParaRPr lang="ru-RU" dirty="0"/>
            </a:p>
          </p:txBody>
        </p:sp>
      </p:grpSp>
      <p:grpSp>
        <p:nvGrpSpPr>
          <p:cNvPr id="29" name="Группа 28"/>
          <p:cNvGrpSpPr/>
          <p:nvPr/>
        </p:nvGrpSpPr>
        <p:grpSpPr>
          <a:xfrm>
            <a:off x="0" y="-38980"/>
            <a:ext cx="9144000" cy="400110"/>
            <a:chOff x="0" y="-38980"/>
            <a:chExt cx="9144000" cy="400110"/>
          </a:xfrm>
        </p:grpSpPr>
        <p:cxnSp>
          <p:nvCxnSpPr>
            <p:cNvPr id="30" name="Прямая соединительная линия 29"/>
            <p:cNvCxnSpPr/>
            <p:nvPr/>
          </p:nvCxnSpPr>
          <p:spPr>
            <a:xfrm>
              <a:off x="1509898" y="-5180"/>
              <a:ext cx="0" cy="322151"/>
            </a:xfrm>
            <a:prstGeom prst="line">
              <a:avLst/>
            </a:prstGeom>
            <a:ln w="25400">
              <a:solidFill>
                <a:schemeClr val="bg1">
                  <a:lumMod val="65000"/>
                  <a:alpha val="5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Прямая соединительная линия 30"/>
            <p:cNvCxnSpPr/>
            <p:nvPr/>
          </p:nvCxnSpPr>
          <p:spPr>
            <a:xfrm flipH="1">
              <a:off x="0" y="322151"/>
              <a:ext cx="9144000" cy="0"/>
            </a:xfrm>
            <a:prstGeom prst="line">
              <a:avLst/>
            </a:prstGeom>
            <a:ln w="25400">
              <a:solidFill>
                <a:schemeClr val="bg1">
                  <a:lumMod val="65000"/>
                  <a:alpha val="5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Прямоугольник 31"/>
            <p:cNvSpPr/>
            <p:nvPr/>
          </p:nvSpPr>
          <p:spPr>
            <a:xfrm>
              <a:off x="0" y="-38980"/>
              <a:ext cx="1512168" cy="40011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ru-RU" sz="1000" b="1" cap="none" spc="0" dirty="0" smtClean="0">
                  <a:ln w="18415" cmpd="sng">
                    <a:noFill/>
                    <a:prstDash val="solid"/>
                  </a:ln>
                  <a:solidFill>
                    <a:srgbClr val="339966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  <a:reflection blurRad="6350" stA="55000" endA="300" endPos="45500" dir="5400000" sy="-100000" algn="bl" rotWithShape="0"/>
                  </a:effectLst>
                </a:rPr>
                <a:t>Департамент финансов</a:t>
              </a:r>
            </a:p>
            <a:p>
              <a:pPr algn="ctr"/>
              <a:r>
                <a:rPr lang="ru-RU" sz="1000" b="1" dirty="0" smtClean="0">
                  <a:ln w="18415" cmpd="sng">
                    <a:noFill/>
                    <a:prstDash val="solid"/>
                  </a:ln>
                  <a:solidFill>
                    <a:srgbClr val="339966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  <a:reflection blurRad="6350" stA="55000" endA="300" endPos="45500" dir="5400000" sy="-100000" algn="bl" rotWithShape="0"/>
                  </a:effectLst>
                </a:rPr>
                <a:t>АМО ГО «Сыктывкар»</a:t>
              </a:r>
              <a:endParaRPr lang="ru-RU" sz="1000" b="1" cap="none" spc="0" dirty="0">
                <a:ln w="18415" cmpd="sng">
                  <a:noFill/>
                  <a:prstDash val="solid"/>
                </a:ln>
                <a:solidFill>
                  <a:srgbClr val="339966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  <a:reflection blurRad="6350" stA="55000" endA="300" endPos="45500" dir="5400000" sy="-100000" algn="bl" rotWithShape="0"/>
                </a:effectLst>
              </a:endParaRPr>
            </a:p>
          </p:txBody>
        </p:sp>
      </p:grpSp>
      <p:pic>
        <p:nvPicPr>
          <p:cNvPr id="1026" name="Picture 2" descr="C:\Users\Kryukova-TB\Desktop\слайды ДЛЯ ДЕПУТАТОВ\пловец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77" y="456063"/>
            <a:ext cx="1288237" cy="359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8596117"/>
              </p:ext>
            </p:extLst>
          </p:nvPr>
        </p:nvGraphicFramePr>
        <p:xfrm>
          <a:off x="205762" y="857264"/>
          <a:ext cx="4510255" cy="1143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51872"/>
                <a:gridCol w="995348"/>
                <a:gridCol w="863035"/>
              </a:tblGrid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ru-RU" sz="8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Учреждение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взрослые </a:t>
                      </a:r>
                      <a:r>
                        <a:rPr lang="ru-RU" sz="8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руб.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дети, руб.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Инта (МБУ ДЮСШ "Юность"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Воркута (СК "Арктика")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Ухта (МУ СДЮШОР "Юность")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Сыктывкар (МАУ ДЮСШ №3)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Сыктывкар (ГАУ РК СШП Орбита")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1346314" y="489492"/>
            <a:ext cx="3136308" cy="29238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13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Разовое посещение бассейна</a:t>
            </a:r>
            <a:endParaRPr lang="ru-RU" sz="13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4776966"/>
              </p:ext>
            </p:extLst>
          </p:nvPr>
        </p:nvGraphicFramePr>
        <p:xfrm>
          <a:off x="251520" y="2643758"/>
          <a:ext cx="5664261" cy="178571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92487"/>
                <a:gridCol w="932094"/>
                <a:gridCol w="726061"/>
                <a:gridCol w="716171"/>
                <a:gridCol w="780453"/>
                <a:gridCol w="716995"/>
              </a:tblGrid>
              <a:tr h="390526"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ru-RU" sz="8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Учреждение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047" marR="8047" marT="8047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Школа будущего первоклассника,  руб.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047" marR="8047" marT="8047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Кружок танцев, руб.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047" marR="8047" marT="8047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Услуги логопеда, руб.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047" marR="8047" marT="8047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Занятия по развитию моторики, руб.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047" marR="8047" marT="8047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Гимнастика, руб.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047" marR="8047" marT="8047" marB="0"/>
                </a:tc>
              </a:tr>
              <a:tr h="288032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Инта (МАДОУ "Детский сад №7 общеразвивающего вида")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047" marR="8047" marT="8047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047" marR="8047" marT="8047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047" marR="8047" marT="8047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047" marR="8047" marT="8047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047" marR="8047" marT="8047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047" marR="8047" marT="8047" marB="0"/>
                </a:tc>
              </a:tr>
              <a:tr h="288032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Воркута (МБДОУ "Детский сад № 35")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047" marR="8047" marT="8047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047" marR="8047" marT="8047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047" marR="8047" marT="8047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047" marR="8047" marT="8047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047" marR="8047" marT="8047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047" marR="8047" marT="8047" marB="0"/>
                </a:tc>
              </a:tr>
              <a:tr h="216024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Ухта (МДОУ "Д/с №66")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047" marR="8047" marT="8047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047" marR="8047" marT="8047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047" marR="8047" marT="8047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047" marR="8047" marT="8047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047" marR="8047" marT="8047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047" marR="8047" marT="8047" marB="0"/>
                </a:tc>
              </a:tr>
              <a:tr h="351214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Сыктывкар (МАДОУ "Детский сад № 51 </a:t>
                      </a:r>
                      <a:r>
                        <a:rPr lang="ru-RU" sz="8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общеразвивающего </a:t>
                      </a:r>
                      <a:r>
                        <a:rPr lang="ru-RU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вида")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047" marR="8047" marT="8047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047" marR="8047" marT="8047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047" marR="8047" marT="8047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240-400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047" marR="8047" marT="8047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047" marR="8047" marT="8047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047" marR="8047" marT="8047" marB="0"/>
                </a:tc>
              </a:tr>
              <a:tr h="160944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Сыктывкар (МБДОУ "Детский сад № 38 </a:t>
                      </a:r>
                      <a:r>
                        <a:rPr lang="ru-RU" sz="8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общеразвивающего </a:t>
                      </a:r>
                      <a:r>
                        <a:rPr lang="ru-RU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вида")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047" marR="8047" marT="8047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047" marR="8047" marT="8047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047" marR="8047" marT="8047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047" marR="8047" marT="8047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047" marR="8047" marT="8047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047" marR="8047" marT="8047" marB="0"/>
                </a:tc>
              </a:tr>
            </a:tbl>
          </a:graphicData>
        </a:graphic>
      </p:graphicFrame>
      <p:pic>
        <p:nvPicPr>
          <p:cNvPr id="1025" name="Picture 1" descr="C:\Users\Kryukova-TB\Desktop\слайды ДЛЯ ДЕПУТАТОВ\бабочка_.jpg"/>
          <p:cNvPicPr>
            <a:picLocks noChangeAspect="1" noChangeArrowheads="1"/>
          </p:cNvPicPr>
          <p:nvPr/>
        </p:nvPicPr>
        <p:blipFill rotWithShape="1">
          <a:blip r:embed="rId5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18" b="14635"/>
          <a:stretch/>
        </p:blipFill>
        <p:spPr bwMode="auto">
          <a:xfrm>
            <a:off x="5076056" y="1483126"/>
            <a:ext cx="1227499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205762" y="2211710"/>
            <a:ext cx="4725204" cy="29238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13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Arial" panose="020B0604020202020204" pitchFamily="34" charset="0"/>
                <a:cs typeface="Arial" panose="020B0604020202020204" pitchFamily="34" charset="0"/>
              </a:rPr>
              <a:t>1 занятие на 1 ребенка дошкольного возраста</a:t>
            </a:r>
            <a:endParaRPr lang="ru-RU" sz="13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7928687"/>
              </p:ext>
            </p:extLst>
          </p:nvPr>
        </p:nvGraphicFramePr>
        <p:xfrm>
          <a:off x="6051402" y="2625053"/>
          <a:ext cx="3009787" cy="17997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81595"/>
                <a:gridCol w="936104"/>
                <a:gridCol w="792088"/>
              </a:tblGrid>
              <a:tr h="72008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 </a:t>
                      </a:r>
                      <a:r>
                        <a:rPr lang="ru-RU" sz="11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Учреждение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Курсы информатики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Курсы по </a:t>
                      </a:r>
                      <a:r>
                        <a:rPr lang="ru-RU" sz="1100" u="none" strike="noStrike" dirty="0" smtClean="0">
                          <a:effectLst/>
                        </a:rPr>
                        <a:t>английскому </a:t>
                      </a:r>
                      <a:r>
                        <a:rPr lang="ru-RU" sz="1100" u="none" strike="noStrike" dirty="0">
                          <a:effectLst/>
                        </a:rPr>
                        <a:t>языку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/>
                </a:tc>
              </a:tr>
              <a:tr h="69541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Сыктывкар (МАОУ ЛНД")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95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85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8420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Ухта (МОУ "ГИЯ")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>
                          <a:effectLst/>
                        </a:rPr>
                        <a:t>130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130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pic>
        <p:nvPicPr>
          <p:cNvPr id="8" name="Picture 1" descr="C:\Users\Kryukova-TB\Desktop\слайды ДЛЯ ДЕПУТАТОВ\комп_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361130"/>
            <a:ext cx="1518553" cy="1140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Kryukova-TB\Desktop\слайды ДЛЯ ДЕПУТАТОВ\английский.jpg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2831" y="1243547"/>
            <a:ext cx="2133395" cy="1391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8559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175"/>
    </mc:Choice>
    <mc:Fallback xmlns="">
      <p:transition spd="slow" advTm="11175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40</a:t>
            </a:fld>
            <a:endParaRPr lang="ru-RU"/>
          </a:p>
        </p:txBody>
      </p:sp>
      <p:grpSp>
        <p:nvGrpSpPr>
          <p:cNvPr id="29" name="Группа 28"/>
          <p:cNvGrpSpPr/>
          <p:nvPr/>
        </p:nvGrpSpPr>
        <p:grpSpPr>
          <a:xfrm>
            <a:off x="58077" y="4515966"/>
            <a:ext cx="595453" cy="627534"/>
            <a:chOff x="58077" y="4515966"/>
            <a:chExt cx="595453" cy="627534"/>
          </a:xfrm>
        </p:grpSpPr>
        <p:pic>
          <p:nvPicPr>
            <p:cNvPr id="30" name="Picture 2" descr="C:\Users\Kryukova-TB\Desktop\слайды ДЛЯ ДЕПУТАТОВ\кнопка.png"/>
            <p:cNvPicPr>
              <a:picLocks noChangeAspect="1" noChangeArrowheads="1"/>
            </p:cNvPicPr>
            <p:nvPr/>
          </p:nvPicPr>
          <p:blipFill rotWithShape="1"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30" t="9132" r="7190" b="10636"/>
            <a:stretch/>
          </p:blipFill>
          <p:spPr bwMode="auto">
            <a:xfrm>
              <a:off x="58077" y="4515966"/>
              <a:ext cx="595453" cy="6275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1" name="TextBox 30"/>
            <p:cNvSpPr txBox="1"/>
            <p:nvPr/>
          </p:nvSpPr>
          <p:spPr>
            <a:xfrm>
              <a:off x="205762" y="4547155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>
                  <a:latin typeface="Times New Roman"/>
                  <a:cs typeface="Times New Roman"/>
                  <a:hlinkClick r:id="rId3" action="ppaction://hlinksldjump"/>
                </a:rPr>
                <a:t>↑</a:t>
              </a:r>
              <a:endParaRPr lang="ru-RU" dirty="0"/>
            </a:p>
          </p:txBody>
        </p:sp>
      </p:grpSp>
      <p:grpSp>
        <p:nvGrpSpPr>
          <p:cNvPr id="40" name="Группа 39"/>
          <p:cNvGrpSpPr/>
          <p:nvPr/>
        </p:nvGrpSpPr>
        <p:grpSpPr>
          <a:xfrm>
            <a:off x="0" y="-38980"/>
            <a:ext cx="9144000" cy="400110"/>
            <a:chOff x="0" y="-38980"/>
            <a:chExt cx="9144000" cy="400110"/>
          </a:xfrm>
        </p:grpSpPr>
        <p:cxnSp>
          <p:nvCxnSpPr>
            <p:cNvPr id="41" name="Прямая соединительная линия 40"/>
            <p:cNvCxnSpPr/>
            <p:nvPr/>
          </p:nvCxnSpPr>
          <p:spPr>
            <a:xfrm>
              <a:off x="1509898" y="-5180"/>
              <a:ext cx="0" cy="322151"/>
            </a:xfrm>
            <a:prstGeom prst="line">
              <a:avLst/>
            </a:prstGeom>
            <a:ln w="25400">
              <a:solidFill>
                <a:schemeClr val="bg1">
                  <a:lumMod val="65000"/>
                  <a:alpha val="5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Прямая соединительная линия 41"/>
            <p:cNvCxnSpPr/>
            <p:nvPr/>
          </p:nvCxnSpPr>
          <p:spPr>
            <a:xfrm flipH="1">
              <a:off x="0" y="322151"/>
              <a:ext cx="9144000" cy="0"/>
            </a:xfrm>
            <a:prstGeom prst="line">
              <a:avLst/>
            </a:prstGeom>
            <a:ln w="25400">
              <a:solidFill>
                <a:schemeClr val="bg1">
                  <a:lumMod val="65000"/>
                  <a:alpha val="5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Прямоугольник 42"/>
            <p:cNvSpPr/>
            <p:nvPr/>
          </p:nvSpPr>
          <p:spPr>
            <a:xfrm>
              <a:off x="0" y="-38980"/>
              <a:ext cx="1512168" cy="40011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ru-RU" sz="1000" b="1" cap="none" spc="0" dirty="0" smtClean="0">
                  <a:ln w="18415" cmpd="sng">
                    <a:noFill/>
                    <a:prstDash val="solid"/>
                  </a:ln>
                  <a:solidFill>
                    <a:srgbClr val="339966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  <a:reflection blurRad="6350" stA="55000" endA="300" endPos="45500" dir="5400000" sy="-100000" algn="bl" rotWithShape="0"/>
                  </a:effectLst>
                </a:rPr>
                <a:t>Департамент финансов</a:t>
              </a:r>
            </a:p>
            <a:p>
              <a:pPr algn="ctr"/>
              <a:r>
                <a:rPr lang="ru-RU" sz="1000" b="1" dirty="0" smtClean="0">
                  <a:ln w="18415" cmpd="sng">
                    <a:noFill/>
                    <a:prstDash val="solid"/>
                  </a:ln>
                  <a:solidFill>
                    <a:srgbClr val="339966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  <a:reflection blurRad="6350" stA="55000" endA="300" endPos="45500" dir="5400000" sy="-100000" algn="bl" rotWithShape="0"/>
                  </a:effectLst>
                </a:rPr>
                <a:t>АМО ГО «Сыктывкар»</a:t>
              </a:r>
              <a:endParaRPr lang="ru-RU" sz="1000" b="1" cap="none" spc="0" dirty="0">
                <a:ln w="18415" cmpd="sng">
                  <a:noFill/>
                  <a:prstDash val="solid"/>
                </a:ln>
                <a:solidFill>
                  <a:srgbClr val="339966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  <a:reflection blurRad="6350" stA="55000" endA="300" endPos="45500" dir="5400000" sy="-100000" algn="bl" rotWithShape="0"/>
                </a:effectLst>
              </a:endParaRPr>
            </a:p>
          </p:txBody>
        </p:sp>
      </p:grpSp>
      <p:sp>
        <p:nvSpPr>
          <p:cNvPr id="21" name="Скругленный прямоугольник 20"/>
          <p:cNvSpPr/>
          <p:nvPr/>
        </p:nvSpPr>
        <p:spPr>
          <a:xfrm>
            <a:off x="1512168" y="-5180"/>
            <a:ext cx="7634102" cy="314770"/>
          </a:xfrm>
          <a:prstGeom prst="roundRect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b="1" dirty="0" smtClean="0"/>
              <a:t>ПРОЧИЕ ОТРАСЛИ</a:t>
            </a:r>
            <a:endParaRPr lang="ru-RU" b="1" dirty="0"/>
          </a:p>
        </p:txBody>
      </p:sp>
      <p:pic>
        <p:nvPicPr>
          <p:cNvPr id="6147" name="Picture 3" descr="C:\Users\Kryukova-TB\Desktop\слайды ДЛЯ ДЕПУТАТОВ\прочие отрасли.jpg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771550"/>
            <a:ext cx="3994148" cy="3834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Прямоугольник 25"/>
          <p:cNvSpPr/>
          <p:nvPr/>
        </p:nvSpPr>
        <p:spPr>
          <a:xfrm>
            <a:off x="5334261" y="2196437"/>
            <a:ext cx="2499530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Прочие отрасли</a:t>
            </a:r>
            <a:endParaRPr lang="ru-RU" sz="2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04283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62"/>
    </mc:Choice>
    <mc:Fallback xmlns="">
      <p:transition spd="slow" advTm="6062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97353485"/>
              </p:ext>
            </p:extLst>
          </p:nvPr>
        </p:nvGraphicFramePr>
        <p:xfrm>
          <a:off x="1509898" y="1923677"/>
          <a:ext cx="5870414" cy="29999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Скругленный прямоугольник 8"/>
          <p:cNvSpPr/>
          <p:nvPr/>
        </p:nvSpPr>
        <p:spPr>
          <a:xfrm>
            <a:off x="158159" y="1961290"/>
            <a:ext cx="2708018" cy="862338"/>
          </a:xfrm>
          <a:prstGeom prst="roundRect">
            <a:avLst/>
          </a:prstGeom>
          <a:solidFill>
            <a:srgbClr val="0070C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</a:rPr>
              <a:t>АРХИТЕКТУРА, ГОРОДСКОЕ СТРОИТЕЛЬСТВО И ЗЕМЛЕПОЛЬЗОВАНИЕ – 2 учреждения</a:t>
            </a:r>
            <a:endParaRPr lang="ru-RU" sz="1500" b="1" dirty="0">
              <a:solidFill>
                <a:schemeClr val="tx1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41</a:t>
            </a:fld>
            <a:endParaRPr lang="ru-RU"/>
          </a:p>
        </p:txBody>
      </p:sp>
      <p:grpSp>
        <p:nvGrpSpPr>
          <p:cNvPr id="29" name="Группа 28"/>
          <p:cNvGrpSpPr/>
          <p:nvPr/>
        </p:nvGrpSpPr>
        <p:grpSpPr>
          <a:xfrm>
            <a:off x="58077" y="4515966"/>
            <a:ext cx="595453" cy="627534"/>
            <a:chOff x="58077" y="4515966"/>
            <a:chExt cx="595453" cy="627534"/>
          </a:xfrm>
        </p:grpSpPr>
        <p:pic>
          <p:nvPicPr>
            <p:cNvPr id="30" name="Picture 2" descr="C:\Users\Kryukova-TB\Desktop\слайды ДЛЯ ДЕПУТАТОВ\кнопка.png"/>
            <p:cNvPicPr>
              <a:picLocks noChangeAspect="1" noChangeArrowheads="1"/>
            </p:cNvPicPr>
            <p:nvPr/>
          </p:nvPicPr>
          <p:blipFill rotWithShape="1"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30" t="9132" r="7190" b="10636"/>
            <a:stretch/>
          </p:blipFill>
          <p:spPr bwMode="auto">
            <a:xfrm>
              <a:off x="58077" y="4515966"/>
              <a:ext cx="595453" cy="6275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1" name="TextBox 30"/>
            <p:cNvSpPr txBox="1"/>
            <p:nvPr/>
          </p:nvSpPr>
          <p:spPr>
            <a:xfrm>
              <a:off x="205762" y="4547155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>
                  <a:latin typeface="Times New Roman"/>
                  <a:cs typeface="Times New Roman"/>
                  <a:hlinkClick r:id="rId5" action="ppaction://hlinksldjump"/>
                </a:rPr>
                <a:t>↑</a:t>
              </a:r>
              <a:endParaRPr lang="ru-RU" dirty="0"/>
            </a:p>
          </p:txBody>
        </p:sp>
      </p:grpSp>
      <p:grpSp>
        <p:nvGrpSpPr>
          <p:cNvPr id="40" name="Группа 39"/>
          <p:cNvGrpSpPr/>
          <p:nvPr/>
        </p:nvGrpSpPr>
        <p:grpSpPr>
          <a:xfrm>
            <a:off x="0" y="-38980"/>
            <a:ext cx="9144000" cy="400110"/>
            <a:chOff x="0" y="-38980"/>
            <a:chExt cx="9144000" cy="400110"/>
          </a:xfrm>
        </p:grpSpPr>
        <p:cxnSp>
          <p:nvCxnSpPr>
            <p:cNvPr id="41" name="Прямая соединительная линия 40"/>
            <p:cNvCxnSpPr/>
            <p:nvPr/>
          </p:nvCxnSpPr>
          <p:spPr>
            <a:xfrm>
              <a:off x="1509898" y="-5180"/>
              <a:ext cx="0" cy="322151"/>
            </a:xfrm>
            <a:prstGeom prst="line">
              <a:avLst/>
            </a:prstGeom>
            <a:ln w="25400">
              <a:solidFill>
                <a:schemeClr val="bg1">
                  <a:lumMod val="65000"/>
                  <a:alpha val="5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Прямая соединительная линия 41"/>
            <p:cNvCxnSpPr/>
            <p:nvPr/>
          </p:nvCxnSpPr>
          <p:spPr>
            <a:xfrm flipH="1">
              <a:off x="0" y="322151"/>
              <a:ext cx="9144000" cy="0"/>
            </a:xfrm>
            <a:prstGeom prst="line">
              <a:avLst/>
            </a:prstGeom>
            <a:ln w="25400">
              <a:solidFill>
                <a:schemeClr val="bg1">
                  <a:lumMod val="65000"/>
                  <a:alpha val="5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Прямоугольник 42"/>
            <p:cNvSpPr/>
            <p:nvPr/>
          </p:nvSpPr>
          <p:spPr>
            <a:xfrm>
              <a:off x="0" y="-38980"/>
              <a:ext cx="1512168" cy="40011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ru-RU" sz="1000" b="1" cap="none" spc="0" dirty="0" smtClean="0">
                  <a:ln w="18415" cmpd="sng">
                    <a:noFill/>
                    <a:prstDash val="solid"/>
                  </a:ln>
                  <a:solidFill>
                    <a:srgbClr val="339966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  <a:reflection blurRad="6350" stA="55000" endA="300" endPos="45500" dir="5400000" sy="-100000" algn="bl" rotWithShape="0"/>
                  </a:effectLst>
                </a:rPr>
                <a:t>Департамент финансов</a:t>
              </a:r>
            </a:p>
            <a:p>
              <a:pPr algn="ctr"/>
              <a:r>
                <a:rPr lang="ru-RU" sz="1000" b="1" dirty="0" smtClean="0">
                  <a:ln w="18415" cmpd="sng">
                    <a:noFill/>
                    <a:prstDash val="solid"/>
                  </a:ln>
                  <a:solidFill>
                    <a:srgbClr val="339966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  <a:reflection blurRad="6350" stA="55000" endA="300" endPos="45500" dir="5400000" sy="-100000" algn="bl" rotWithShape="0"/>
                  </a:effectLst>
                </a:rPr>
                <a:t>АМО ГО «Сыктывкар»</a:t>
              </a:r>
              <a:endParaRPr lang="ru-RU" sz="1000" b="1" cap="none" spc="0" dirty="0">
                <a:ln w="18415" cmpd="sng">
                  <a:noFill/>
                  <a:prstDash val="solid"/>
                </a:ln>
                <a:solidFill>
                  <a:srgbClr val="339966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  <a:reflection blurRad="6350" stA="55000" endA="300" endPos="45500" dir="5400000" sy="-100000" algn="bl" rotWithShape="0"/>
                </a:effectLst>
              </a:endParaRPr>
            </a:p>
          </p:txBody>
        </p:sp>
      </p:grpSp>
      <p:pic>
        <p:nvPicPr>
          <p:cNvPr id="21" name="Picture 2" descr="C:\Users\Kryukova-TB\Desktop\слайды ДЛЯ ДЕПУТАТОВ\СТРОЙКА_4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812889"/>
            <a:ext cx="1512168" cy="1187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2" name="Прямая соединительная линия 21"/>
          <p:cNvCxnSpPr/>
          <p:nvPr/>
        </p:nvCxnSpPr>
        <p:spPr>
          <a:xfrm>
            <a:off x="2866177" y="2070539"/>
            <a:ext cx="1057751" cy="0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Скругленный прямоугольник 25"/>
          <p:cNvSpPr/>
          <p:nvPr/>
        </p:nvSpPr>
        <p:spPr>
          <a:xfrm>
            <a:off x="1043608" y="555526"/>
            <a:ext cx="2512596" cy="1052447"/>
          </a:xfrm>
          <a:prstGeom prst="roundRect">
            <a:avLst/>
          </a:prstGeom>
          <a:solidFill>
            <a:srgbClr val="00CCF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ЖИЛИЩНАЯ ПОЛИТИКА – 1 учреждение</a:t>
            </a:r>
            <a:endParaRPr lang="ru-RU" b="1" dirty="0">
              <a:solidFill>
                <a:schemeClr val="tx1"/>
              </a:solidFill>
            </a:endParaRPr>
          </a:p>
        </p:txBody>
      </p:sp>
      <p:cxnSp>
        <p:nvCxnSpPr>
          <p:cNvPr id="27" name="Прямая соединительная линия 26"/>
          <p:cNvCxnSpPr/>
          <p:nvPr/>
        </p:nvCxnSpPr>
        <p:spPr>
          <a:xfrm>
            <a:off x="3514249" y="1491630"/>
            <a:ext cx="553695" cy="504056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Picture 2" descr="C:\Users\Kryukova-TB\Desktop\слайды ДЛЯ ДЕПУТАТОВ\ДОМ С СЕМЬЕЙ.jpg"/>
          <p:cNvPicPr>
            <a:picLocks noChangeAspect="1" noChangeArrowheads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49" t="10899" r="12603" b="13780"/>
          <a:stretch/>
        </p:blipFill>
        <p:spPr bwMode="auto">
          <a:xfrm>
            <a:off x="347805" y="590512"/>
            <a:ext cx="1078147" cy="1153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Скругленный прямоугольник 32"/>
          <p:cNvSpPr/>
          <p:nvPr/>
        </p:nvSpPr>
        <p:spPr>
          <a:xfrm>
            <a:off x="3791096" y="581746"/>
            <a:ext cx="3013152" cy="585339"/>
          </a:xfrm>
          <a:prstGeom prst="roundRect">
            <a:avLst/>
          </a:prstGeom>
          <a:solidFill>
            <a:srgbClr val="009999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ПРЕДПРИНИМАТЕЛЬСТВО – 1 учреждение</a:t>
            </a:r>
            <a:endParaRPr lang="ru-RU" b="1" dirty="0">
              <a:solidFill>
                <a:schemeClr val="tx1"/>
              </a:solidFill>
            </a:endParaRPr>
          </a:p>
        </p:txBody>
      </p:sp>
      <p:cxnSp>
        <p:nvCxnSpPr>
          <p:cNvPr id="34" name="Прямая соединительная линия 33"/>
          <p:cNvCxnSpPr/>
          <p:nvPr/>
        </p:nvCxnSpPr>
        <p:spPr>
          <a:xfrm flipH="1">
            <a:off x="4211960" y="1167085"/>
            <a:ext cx="936104" cy="903454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Picture 3" descr="C:\Users\Kryukova-TB\Desktop\слайды ДЛЯ ДЕПУТАТОВ\БИЗНЕС_3.jpg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622169"/>
            <a:ext cx="1878301" cy="1502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Скругленный прямоугольник 35"/>
          <p:cNvSpPr/>
          <p:nvPr/>
        </p:nvSpPr>
        <p:spPr>
          <a:xfrm>
            <a:off x="6732240" y="1743658"/>
            <a:ext cx="2232248" cy="1260140"/>
          </a:xfrm>
          <a:prstGeom prst="roundRect">
            <a:avLst/>
          </a:prstGeom>
          <a:solidFill>
            <a:srgbClr val="006666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СРЕДСТВА МАССОВОЙ ИНФОРМАЦИИ – 1 учреждение</a:t>
            </a:r>
            <a:endParaRPr lang="ru-RU" b="1" dirty="0">
              <a:solidFill>
                <a:schemeClr val="tx1"/>
              </a:solidFill>
            </a:endParaRPr>
          </a:p>
        </p:txBody>
      </p:sp>
      <p:cxnSp>
        <p:nvCxnSpPr>
          <p:cNvPr id="37" name="Прямая соединительная линия 36"/>
          <p:cNvCxnSpPr/>
          <p:nvPr/>
        </p:nvCxnSpPr>
        <p:spPr>
          <a:xfrm flipH="1" flipV="1">
            <a:off x="4283968" y="2124810"/>
            <a:ext cx="2448272" cy="248919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Picture 2" descr="C:\Users\Kryukova-TB\Desktop\слайды ДЛЯ ДЕПУТАТОВ\ГАЗЕТЫ.jpg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738952" y="2559318"/>
            <a:ext cx="1986575" cy="1236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Скругленный прямоугольник 43"/>
          <p:cNvSpPr/>
          <p:nvPr/>
        </p:nvSpPr>
        <p:spPr>
          <a:xfrm>
            <a:off x="4637663" y="4181135"/>
            <a:ext cx="2570859" cy="585339"/>
          </a:xfrm>
          <a:prstGeom prst="roundRect">
            <a:avLst/>
          </a:prstGeom>
          <a:solidFill>
            <a:schemeClr val="bg1">
              <a:lumMod val="6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МУНИЦИПАЛЬНЫЙ АРХИВ – 1 учреждение</a:t>
            </a:r>
            <a:endParaRPr lang="ru-RU" b="1" dirty="0">
              <a:solidFill>
                <a:schemeClr val="tx1"/>
              </a:solidFill>
            </a:endParaRPr>
          </a:p>
        </p:txBody>
      </p:sp>
      <p:cxnSp>
        <p:nvCxnSpPr>
          <p:cNvPr id="45" name="Прямая соединительная линия 44"/>
          <p:cNvCxnSpPr/>
          <p:nvPr/>
        </p:nvCxnSpPr>
        <p:spPr>
          <a:xfrm flipH="1" flipV="1">
            <a:off x="4303186" y="2283719"/>
            <a:ext cx="916886" cy="1872207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6" name="Picture 2" descr="C:\Users\Kryukova-TB\Desktop\слайды ДЛЯ ДЕПУТАТОВ\АРХИВ_1.jpg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3542823"/>
            <a:ext cx="1532611" cy="1147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" name="Скругленный прямоугольник 46"/>
          <p:cNvSpPr/>
          <p:nvPr/>
        </p:nvSpPr>
        <p:spPr>
          <a:xfrm>
            <a:off x="1512168" y="0"/>
            <a:ext cx="7631831" cy="322151"/>
          </a:xfrm>
          <a:prstGeom prst="roundRect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chemeClr val="tx1"/>
                </a:solidFill>
              </a:rPr>
              <a:t>ПРОЧИЕ ОТРАСЛИ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82601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907"/>
    </mc:Choice>
    <mc:Fallback xmlns="">
      <p:transition spd="slow" advTm="3590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6" grpId="0" animBg="1"/>
      <p:bldP spid="33" grpId="0" animBg="1"/>
      <p:bldP spid="36" grpId="0" animBg="1"/>
      <p:bldP spid="44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1512168" y="0"/>
            <a:ext cx="7631832" cy="322151"/>
          </a:xfrm>
          <a:prstGeom prst="roundRect">
            <a:avLst/>
          </a:prstGeom>
          <a:solidFill>
            <a:srgbClr val="0070C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b="1" dirty="0" smtClean="0">
                <a:solidFill>
                  <a:schemeClr val="tx1"/>
                </a:solidFill>
              </a:rPr>
              <a:t>АРХИТЕКТУРА, ГОРОДСКОЕ СТРОИТЕЛЬСТВО И ЗЕМЛЕПОЛЬЗОВАНИЕ: муниципальные услуги и работы</a:t>
            </a:r>
            <a:endParaRPr lang="ru-RU" sz="1200" b="1" dirty="0">
              <a:solidFill>
                <a:schemeClr val="tx1"/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1905664" y="482016"/>
            <a:ext cx="5409941" cy="322151"/>
          </a:xfrm>
          <a:prstGeom prst="roundRect">
            <a:avLst/>
          </a:prstGeom>
          <a:solidFill>
            <a:srgbClr val="0070C0">
              <a:alpha val="50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Муниципальная услуга</a:t>
            </a:r>
            <a:endParaRPr lang="ru-RU" sz="15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1955197" y="1864086"/>
            <a:ext cx="5360409" cy="322151"/>
          </a:xfrm>
          <a:prstGeom prst="roundRect">
            <a:avLst/>
          </a:prstGeom>
          <a:solidFill>
            <a:srgbClr val="0070C0">
              <a:alpha val="50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</a:rPr>
              <a:t>Муниципальные работы</a:t>
            </a:r>
            <a:endParaRPr lang="ru-RU" sz="1500" b="1" dirty="0">
              <a:solidFill>
                <a:schemeClr val="tx1"/>
              </a:solidFill>
            </a:endParaRPr>
          </a:p>
        </p:txBody>
      </p:sp>
      <p:grpSp>
        <p:nvGrpSpPr>
          <p:cNvPr id="19" name="Группа 18"/>
          <p:cNvGrpSpPr/>
          <p:nvPr/>
        </p:nvGrpSpPr>
        <p:grpSpPr>
          <a:xfrm rot="1789107">
            <a:off x="1948383" y="699548"/>
            <a:ext cx="674097" cy="140685"/>
            <a:chOff x="2411760" y="2204864"/>
            <a:chExt cx="360040" cy="73944"/>
          </a:xfrm>
          <a:solidFill>
            <a:schemeClr val="accent4"/>
          </a:solidFill>
        </p:grpSpPr>
        <p:sp>
          <p:nvSpPr>
            <p:cNvPr id="20" name="Овал 19"/>
            <p:cNvSpPr/>
            <p:nvPr/>
          </p:nvSpPr>
          <p:spPr>
            <a:xfrm>
              <a:off x="2555776" y="2204864"/>
              <a:ext cx="72008" cy="7200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1" name="Овал 20"/>
            <p:cNvSpPr/>
            <p:nvPr/>
          </p:nvSpPr>
          <p:spPr>
            <a:xfrm>
              <a:off x="2411760" y="2204864"/>
              <a:ext cx="72008" cy="7200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22" name="Овал 21"/>
            <p:cNvSpPr/>
            <p:nvPr/>
          </p:nvSpPr>
          <p:spPr>
            <a:xfrm>
              <a:off x="2699792" y="2206800"/>
              <a:ext cx="72008" cy="7200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25" name="Скругленный прямоугольник 24"/>
          <p:cNvSpPr/>
          <p:nvPr/>
        </p:nvSpPr>
        <p:spPr>
          <a:xfrm>
            <a:off x="2469726" y="995342"/>
            <a:ext cx="4849794" cy="721313"/>
          </a:xfrm>
          <a:prstGeom prst="roundRect">
            <a:avLst/>
          </a:prstGeom>
          <a:solidFill>
            <a:srgbClr val="0070C0">
              <a:alpha val="20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Проведение строительного контроля заказчиком, застройщиком при строительстве, реконструкции и капитальном ремонте объектов капитального строительства </a:t>
            </a:r>
          </a:p>
        </p:txBody>
      </p:sp>
      <p:grpSp>
        <p:nvGrpSpPr>
          <p:cNvPr id="26" name="Группа 25"/>
          <p:cNvGrpSpPr/>
          <p:nvPr/>
        </p:nvGrpSpPr>
        <p:grpSpPr>
          <a:xfrm rot="1789107">
            <a:off x="2001546" y="2108070"/>
            <a:ext cx="674097" cy="140685"/>
            <a:chOff x="2411760" y="2204864"/>
            <a:chExt cx="360040" cy="73944"/>
          </a:xfrm>
          <a:solidFill>
            <a:schemeClr val="accent4"/>
          </a:solidFill>
        </p:grpSpPr>
        <p:sp>
          <p:nvSpPr>
            <p:cNvPr id="27" name="Овал 26"/>
            <p:cNvSpPr/>
            <p:nvPr/>
          </p:nvSpPr>
          <p:spPr>
            <a:xfrm>
              <a:off x="2555776" y="2204864"/>
              <a:ext cx="72008" cy="7200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8" name="Овал 27"/>
            <p:cNvSpPr/>
            <p:nvPr/>
          </p:nvSpPr>
          <p:spPr>
            <a:xfrm>
              <a:off x="2411760" y="2204864"/>
              <a:ext cx="72008" cy="7200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29" name="Овал 28"/>
            <p:cNvSpPr/>
            <p:nvPr/>
          </p:nvSpPr>
          <p:spPr>
            <a:xfrm>
              <a:off x="2699792" y="2206800"/>
              <a:ext cx="72008" cy="7200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30" name="Скругленный прямоугольник 29"/>
          <p:cNvSpPr/>
          <p:nvPr/>
        </p:nvSpPr>
        <p:spPr>
          <a:xfrm>
            <a:off x="2494123" y="2423654"/>
            <a:ext cx="4830373" cy="443695"/>
          </a:xfrm>
          <a:prstGeom prst="roundRect">
            <a:avLst/>
          </a:prstGeom>
          <a:solidFill>
            <a:srgbClr val="0070C0">
              <a:alpha val="20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Содержание (эксплуатация) имущества, находящегося в государственной (муниципальной) собственности </a:t>
            </a:r>
          </a:p>
        </p:txBody>
      </p:sp>
      <p:sp>
        <p:nvSpPr>
          <p:cNvPr id="35" name="Овал 34"/>
          <p:cNvSpPr/>
          <p:nvPr/>
        </p:nvSpPr>
        <p:spPr>
          <a:xfrm rot="1789107">
            <a:off x="4756555" y="2901382"/>
            <a:ext cx="134819" cy="137002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2492206" y="3178761"/>
            <a:ext cx="4831506" cy="892642"/>
          </a:xfrm>
          <a:prstGeom prst="roundRect">
            <a:avLst/>
          </a:prstGeom>
          <a:solidFill>
            <a:srgbClr val="0070C0">
              <a:alpha val="20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Деятельность по развитию </a:t>
            </a:r>
            <a:r>
              <a:rPr lang="ru-RU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территорий, </a:t>
            </a:r>
            <a:r>
              <a:rPr lang="ru-RU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осуществляемая в виде территориального планирования, градостроительного зонирования, планировки территории, архитектурно - строительного </a:t>
            </a:r>
            <a:r>
              <a:rPr lang="ru-RU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проектирования </a:t>
            </a:r>
            <a:endParaRPr lang="ru-RU" sz="13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Овал 36"/>
          <p:cNvSpPr/>
          <p:nvPr/>
        </p:nvSpPr>
        <p:spPr>
          <a:xfrm rot="1789107">
            <a:off x="4777268" y="4095853"/>
            <a:ext cx="134819" cy="137002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2465810" y="4299942"/>
            <a:ext cx="4849797" cy="771550"/>
          </a:xfrm>
          <a:prstGeom prst="roundRect">
            <a:avLst/>
          </a:prstGeom>
          <a:solidFill>
            <a:srgbClr val="0070C0">
              <a:alpha val="20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Выполнение полномочий по осуществлению мер по выявлению </a:t>
            </a:r>
            <a:r>
              <a:rPr lang="ru-RU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несоответствий </a:t>
            </a:r>
            <a:r>
              <a:rPr lang="ru-RU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юридически значимых информационных источниках об объектах недвижимого имущества на </a:t>
            </a:r>
            <a:r>
              <a:rPr lang="ru-RU" sz="13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территории города</a:t>
            </a:r>
            <a:endParaRPr lang="ru-RU" sz="13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98" name="Picture 2" descr="C:\Users\Kryukova-TB\Desktop\слайды ДЛЯ ДЕПУТАТОВ\кран_3.jpg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43" r="23880"/>
          <a:stretch/>
        </p:blipFill>
        <p:spPr bwMode="auto">
          <a:xfrm>
            <a:off x="34368" y="1041101"/>
            <a:ext cx="1917501" cy="2765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Kryukova-TB\Desktop\слайды ДЛЯ ДЕПУТАТОВ\258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5544" y="629151"/>
            <a:ext cx="1547664" cy="1547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Kryukova-TB\Desktop\слайды ДЛЯ ДЕПУТАТОВ\68254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D"/>
              </a:clrFrom>
              <a:clrTo>
                <a:srgbClr val="FFFF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6984" y="2950222"/>
            <a:ext cx="1493736" cy="1493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42</a:t>
            </a:fld>
            <a:endParaRPr lang="ru-RU"/>
          </a:p>
        </p:txBody>
      </p:sp>
      <p:grpSp>
        <p:nvGrpSpPr>
          <p:cNvPr id="31" name="Группа 30"/>
          <p:cNvGrpSpPr/>
          <p:nvPr/>
        </p:nvGrpSpPr>
        <p:grpSpPr>
          <a:xfrm>
            <a:off x="58077" y="4515966"/>
            <a:ext cx="595453" cy="627534"/>
            <a:chOff x="58077" y="4515966"/>
            <a:chExt cx="595453" cy="627534"/>
          </a:xfrm>
        </p:grpSpPr>
        <p:pic>
          <p:nvPicPr>
            <p:cNvPr id="32" name="Picture 2" descr="C:\Users\Kryukova-TB\Desktop\слайды ДЛЯ ДЕПУТАТОВ\кнопка.png"/>
            <p:cNvPicPr>
              <a:picLocks noChangeAspect="1" noChangeArrowheads="1"/>
            </p:cNvPicPr>
            <p:nvPr/>
          </p:nvPicPr>
          <p:blipFill rotWithShape="1"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30" t="9132" r="7190" b="10636"/>
            <a:stretch/>
          </p:blipFill>
          <p:spPr bwMode="auto">
            <a:xfrm>
              <a:off x="58077" y="4515966"/>
              <a:ext cx="595453" cy="6275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3" name="TextBox 32"/>
            <p:cNvSpPr txBox="1"/>
            <p:nvPr/>
          </p:nvSpPr>
          <p:spPr>
            <a:xfrm>
              <a:off x="205762" y="4547155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>
                  <a:latin typeface="Times New Roman"/>
                  <a:cs typeface="Times New Roman"/>
                  <a:hlinkClick r:id="rId6" action="ppaction://hlinksldjump"/>
                </a:rPr>
                <a:t>↑</a:t>
              </a:r>
              <a:endParaRPr lang="ru-RU" dirty="0"/>
            </a:p>
          </p:txBody>
        </p:sp>
      </p:grpSp>
      <p:grpSp>
        <p:nvGrpSpPr>
          <p:cNvPr id="46" name="Группа 45"/>
          <p:cNvGrpSpPr/>
          <p:nvPr/>
        </p:nvGrpSpPr>
        <p:grpSpPr>
          <a:xfrm>
            <a:off x="0" y="-38980"/>
            <a:ext cx="9144000" cy="400110"/>
            <a:chOff x="0" y="-38980"/>
            <a:chExt cx="9144000" cy="400110"/>
          </a:xfrm>
        </p:grpSpPr>
        <p:cxnSp>
          <p:nvCxnSpPr>
            <p:cNvPr id="47" name="Прямая соединительная линия 46"/>
            <p:cNvCxnSpPr/>
            <p:nvPr/>
          </p:nvCxnSpPr>
          <p:spPr>
            <a:xfrm>
              <a:off x="1509898" y="-5180"/>
              <a:ext cx="0" cy="322151"/>
            </a:xfrm>
            <a:prstGeom prst="line">
              <a:avLst/>
            </a:prstGeom>
            <a:ln w="25400">
              <a:solidFill>
                <a:schemeClr val="bg1">
                  <a:lumMod val="65000"/>
                  <a:alpha val="5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Прямая соединительная линия 47"/>
            <p:cNvCxnSpPr/>
            <p:nvPr/>
          </p:nvCxnSpPr>
          <p:spPr>
            <a:xfrm flipH="1">
              <a:off x="0" y="322151"/>
              <a:ext cx="9144000" cy="0"/>
            </a:xfrm>
            <a:prstGeom prst="line">
              <a:avLst/>
            </a:prstGeom>
            <a:ln w="25400">
              <a:solidFill>
                <a:schemeClr val="bg1">
                  <a:lumMod val="65000"/>
                  <a:alpha val="5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Прямоугольник 48"/>
            <p:cNvSpPr/>
            <p:nvPr/>
          </p:nvSpPr>
          <p:spPr>
            <a:xfrm>
              <a:off x="0" y="-38980"/>
              <a:ext cx="1512168" cy="40011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ru-RU" sz="1000" b="1" cap="none" spc="0" dirty="0" smtClean="0">
                  <a:ln w="18415" cmpd="sng">
                    <a:noFill/>
                    <a:prstDash val="solid"/>
                  </a:ln>
                  <a:solidFill>
                    <a:srgbClr val="339966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  <a:reflection blurRad="6350" stA="55000" endA="300" endPos="45500" dir="5400000" sy="-100000" algn="bl" rotWithShape="0"/>
                  </a:effectLst>
                </a:rPr>
                <a:t>Департамент финансов</a:t>
              </a:r>
            </a:p>
            <a:p>
              <a:pPr algn="ctr"/>
              <a:r>
                <a:rPr lang="ru-RU" sz="1000" b="1" dirty="0" smtClean="0">
                  <a:ln w="18415" cmpd="sng">
                    <a:noFill/>
                    <a:prstDash val="solid"/>
                  </a:ln>
                  <a:solidFill>
                    <a:srgbClr val="339966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  <a:reflection blurRad="6350" stA="55000" endA="300" endPos="45500" dir="5400000" sy="-100000" algn="bl" rotWithShape="0"/>
                  </a:effectLst>
                </a:rPr>
                <a:t>АМО ГО «Сыктывкар»</a:t>
              </a:r>
              <a:endParaRPr lang="ru-RU" sz="1000" b="1" cap="none" spc="0" dirty="0">
                <a:ln w="18415" cmpd="sng">
                  <a:noFill/>
                  <a:prstDash val="solid"/>
                </a:ln>
                <a:solidFill>
                  <a:srgbClr val="339966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  <a:reflection blurRad="6350" stA="55000" endA="300" endPos="45500" dir="5400000" sy="-100000" algn="bl" rotWithShape="0"/>
                </a:effectLst>
              </a:endParaRPr>
            </a:p>
          </p:txBody>
        </p:sp>
      </p:grpSp>
      <p:pic>
        <p:nvPicPr>
          <p:cNvPr id="34" name="Picture 2" descr="C:\Users\Kryukova-TB\Desktop\слайды ДЛЯ ДЕПУТАТОВ\домик.jpg"/>
          <p:cNvPicPr>
            <a:picLocks noChangeAspect="1" noChangeArrowheads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8" t="4165" r="31341" b="4927"/>
          <a:stretch/>
        </p:blipFill>
        <p:spPr bwMode="auto">
          <a:xfrm>
            <a:off x="8350928" y="-787"/>
            <a:ext cx="793072" cy="629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7221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218"/>
    </mc:Choice>
    <mc:Fallback xmlns="">
      <p:transition spd="slow" advTm="11218"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1512168" y="0"/>
            <a:ext cx="7631831" cy="322151"/>
          </a:xfrm>
          <a:prstGeom prst="roundRect">
            <a:avLst/>
          </a:prstGeom>
          <a:solidFill>
            <a:schemeClr val="bg1">
              <a:lumMod val="6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chemeClr val="tx1"/>
                </a:solidFill>
              </a:rPr>
              <a:t>МУНИЦИПАЛЬНЫЙ АРХИВ: Муниципальные услуги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179512" y="1563638"/>
            <a:ext cx="2786594" cy="1080120"/>
          </a:xfrm>
          <a:prstGeom prst="roundRect">
            <a:avLst/>
          </a:prstGeom>
          <a:solidFill>
            <a:schemeClr val="bg1">
              <a:lumMod val="65000"/>
              <a:alpha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Обеспечение сохранности и учет архивных документов 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3227939" y="1563638"/>
            <a:ext cx="2786594" cy="1080120"/>
          </a:xfrm>
          <a:prstGeom prst="roundRect">
            <a:avLst/>
          </a:prstGeom>
          <a:solidFill>
            <a:schemeClr val="bg1">
              <a:lumMod val="65000"/>
              <a:alpha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Комплектование архивными документами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6228184" y="1563637"/>
            <a:ext cx="2786594" cy="2924103"/>
          </a:xfrm>
          <a:prstGeom prst="roundRect">
            <a:avLst/>
          </a:prstGeom>
          <a:solidFill>
            <a:schemeClr val="bg1">
              <a:lumMod val="65000"/>
              <a:alpha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Описание архивных документов, создание </a:t>
            </a:r>
            <a:r>
              <a:rPr lang="ru-RU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справочно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поисковых средств к ним, подготовка </a:t>
            </a:r>
            <a:r>
              <a:rPr lang="ru-RU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справочно</a:t>
            </a:r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информационных изданий о составе и содержании архивных фондов</a:t>
            </a:r>
          </a:p>
        </p:txBody>
      </p:sp>
      <p:grpSp>
        <p:nvGrpSpPr>
          <p:cNvPr id="19" name="Группа 18"/>
          <p:cNvGrpSpPr/>
          <p:nvPr/>
        </p:nvGrpSpPr>
        <p:grpSpPr>
          <a:xfrm>
            <a:off x="173691" y="1310067"/>
            <a:ext cx="1799633" cy="155878"/>
            <a:chOff x="2411760" y="2204864"/>
            <a:chExt cx="936248" cy="75695"/>
          </a:xfrm>
          <a:solidFill>
            <a:schemeClr val="accent4"/>
          </a:solidFill>
        </p:grpSpPr>
        <p:sp>
          <p:nvSpPr>
            <p:cNvPr id="20" name="Овал 19"/>
            <p:cNvSpPr/>
            <p:nvPr/>
          </p:nvSpPr>
          <p:spPr>
            <a:xfrm>
              <a:off x="2555776" y="2204864"/>
              <a:ext cx="72008" cy="72008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1" name="Овал 20"/>
            <p:cNvSpPr/>
            <p:nvPr/>
          </p:nvSpPr>
          <p:spPr>
            <a:xfrm>
              <a:off x="2411760" y="2204864"/>
              <a:ext cx="72008" cy="72008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22" name="Овал 21"/>
            <p:cNvSpPr/>
            <p:nvPr/>
          </p:nvSpPr>
          <p:spPr>
            <a:xfrm>
              <a:off x="2699792" y="2206800"/>
              <a:ext cx="72008" cy="72008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3" name="Овал 22"/>
            <p:cNvSpPr/>
            <p:nvPr/>
          </p:nvSpPr>
          <p:spPr>
            <a:xfrm>
              <a:off x="2843808" y="2206800"/>
              <a:ext cx="72008" cy="72008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4" name="Овал 23"/>
            <p:cNvSpPr/>
            <p:nvPr/>
          </p:nvSpPr>
          <p:spPr>
            <a:xfrm>
              <a:off x="2987824" y="2208551"/>
              <a:ext cx="72008" cy="72008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5" name="Овал 24"/>
            <p:cNvSpPr/>
            <p:nvPr/>
          </p:nvSpPr>
          <p:spPr>
            <a:xfrm>
              <a:off x="3131840" y="2206800"/>
              <a:ext cx="72008" cy="72008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6" name="Овал 25"/>
            <p:cNvSpPr/>
            <p:nvPr/>
          </p:nvSpPr>
          <p:spPr>
            <a:xfrm>
              <a:off x="3276000" y="2206800"/>
              <a:ext cx="72008" cy="72008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27" name="Группа 26"/>
          <p:cNvGrpSpPr/>
          <p:nvPr/>
        </p:nvGrpSpPr>
        <p:grpSpPr>
          <a:xfrm>
            <a:off x="2123243" y="1317660"/>
            <a:ext cx="1799633" cy="155878"/>
            <a:chOff x="2411760" y="2204864"/>
            <a:chExt cx="936248" cy="75695"/>
          </a:xfrm>
          <a:solidFill>
            <a:schemeClr val="accent4"/>
          </a:solidFill>
        </p:grpSpPr>
        <p:sp>
          <p:nvSpPr>
            <p:cNvPr id="28" name="Овал 27"/>
            <p:cNvSpPr/>
            <p:nvPr/>
          </p:nvSpPr>
          <p:spPr>
            <a:xfrm>
              <a:off x="2555776" y="2204864"/>
              <a:ext cx="72008" cy="72008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9" name="Овал 28"/>
            <p:cNvSpPr/>
            <p:nvPr/>
          </p:nvSpPr>
          <p:spPr>
            <a:xfrm>
              <a:off x="2411760" y="2204864"/>
              <a:ext cx="72008" cy="72008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30" name="Овал 29"/>
            <p:cNvSpPr/>
            <p:nvPr/>
          </p:nvSpPr>
          <p:spPr>
            <a:xfrm>
              <a:off x="2699792" y="2206800"/>
              <a:ext cx="72008" cy="72008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1" name="Овал 30"/>
            <p:cNvSpPr/>
            <p:nvPr/>
          </p:nvSpPr>
          <p:spPr>
            <a:xfrm>
              <a:off x="2843808" y="2206800"/>
              <a:ext cx="72008" cy="72008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2" name="Овал 31"/>
            <p:cNvSpPr/>
            <p:nvPr/>
          </p:nvSpPr>
          <p:spPr>
            <a:xfrm>
              <a:off x="2987824" y="2208551"/>
              <a:ext cx="72008" cy="72008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3" name="Овал 32"/>
            <p:cNvSpPr/>
            <p:nvPr/>
          </p:nvSpPr>
          <p:spPr>
            <a:xfrm>
              <a:off x="3131840" y="2206800"/>
              <a:ext cx="72008" cy="72008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4" name="Овал 33"/>
            <p:cNvSpPr/>
            <p:nvPr/>
          </p:nvSpPr>
          <p:spPr>
            <a:xfrm>
              <a:off x="3276000" y="2206800"/>
              <a:ext cx="72008" cy="72008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35" name="Группа 34"/>
          <p:cNvGrpSpPr/>
          <p:nvPr/>
        </p:nvGrpSpPr>
        <p:grpSpPr>
          <a:xfrm>
            <a:off x="4067944" y="1325253"/>
            <a:ext cx="1799633" cy="155878"/>
            <a:chOff x="2411760" y="2204864"/>
            <a:chExt cx="936248" cy="75695"/>
          </a:xfrm>
          <a:solidFill>
            <a:schemeClr val="accent4"/>
          </a:solidFill>
        </p:grpSpPr>
        <p:sp>
          <p:nvSpPr>
            <p:cNvPr id="36" name="Овал 35"/>
            <p:cNvSpPr/>
            <p:nvPr/>
          </p:nvSpPr>
          <p:spPr>
            <a:xfrm>
              <a:off x="2555776" y="2204864"/>
              <a:ext cx="72008" cy="72008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7" name="Овал 36"/>
            <p:cNvSpPr/>
            <p:nvPr/>
          </p:nvSpPr>
          <p:spPr>
            <a:xfrm>
              <a:off x="2411760" y="2204864"/>
              <a:ext cx="72008" cy="72008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38" name="Овал 37"/>
            <p:cNvSpPr/>
            <p:nvPr/>
          </p:nvSpPr>
          <p:spPr>
            <a:xfrm>
              <a:off x="2699792" y="2206800"/>
              <a:ext cx="72008" cy="72008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39" name="Овал 38"/>
            <p:cNvSpPr/>
            <p:nvPr/>
          </p:nvSpPr>
          <p:spPr>
            <a:xfrm>
              <a:off x="2843808" y="2206800"/>
              <a:ext cx="72008" cy="72008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40" name="Овал 39"/>
            <p:cNvSpPr/>
            <p:nvPr/>
          </p:nvSpPr>
          <p:spPr>
            <a:xfrm>
              <a:off x="2987824" y="2208551"/>
              <a:ext cx="72008" cy="72008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41" name="Овал 40"/>
            <p:cNvSpPr/>
            <p:nvPr/>
          </p:nvSpPr>
          <p:spPr>
            <a:xfrm>
              <a:off x="3131840" y="2206800"/>
              <a:ext cx="72008" cy="72008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42" name="Овал 41"/>
            <p:cNvSpPr/>
            <p:nvPr/>
          </p:nvSpPr>
          <p:spPr>
            <a:xfrm>
              <a:off x="3276000" y="2206800"/>
              <a:ext cx="72008" cy="72008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43" name="Группа 42"/>
          <p:cNvGrpSpPr/>
          <p:nvPr/>
        </p:nvGrpSpPr>
        <p:grpSpPr>
          <a:xfrm>
            <a:off x="6014533" y="1332846"/>
            <a:ext cx="1799633" cy="155878"/>
            <a:chOff x="2411760" y="2204864"/>
            <a:chExt cx="936248" cy="75695"/>
          </a:xfrm>
          <a:solidFill>
            <a:schemeClr val="accent4"/>
          </a:solidFill>
        </p:grpSpPr>
        <p:sp>
          <p:nvSpPr>
            <p:cNvPr id="44" name="Овал 43"/>
            <p:cNvSpPr/>
            <p:nvPr/>
          </p:nvSpPr>
          <p:spPr>
            <a:xfrm>
              <a:off x="2555776" y="2204864"/>
              <a:ext cx="72008" cy="72008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45" name="Овал 44"/>
            <p:cNvSpPr/>
            <p:nvPr/>
          </p:nvSpPr>
          <p:spPr>
            <a:xfrm>
              <a:off x="2411760" y="2204864"/>
              <a:ext cx="72008" cy="72008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46" name="Овал 45"/>
            <p:cNvSpPr/>
            <p:nvPr/>
          </p:nvSpPr>
          <p:spPr>
            <a:xfrm>
              <a:off x="2699792" y="2206800"/>
              <a:ext cx="72008" cy="72008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47" name="Овал 46"/>
            <p:cNvSpPr/>
            <p:nvPr/>
          </p:nvSpPr>
          <p:spPr>
            <a:xfrm>
              <a:off x="2843808" y="2206800"/>
              <a:ext cx="72008" cy="72008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48" name="Овал 47"/>
            <p:cNvSpPr/>
            <p:nvPr/>
          </p:nvSpPr>
          <p:spPr>
            <a:xfrm>
              <a:off x="2987824" y="2208551"/>
              <a:ext cx="72008" cy="72008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49" name="Овал 48"/>
            <p:cNvSpPr/>
            <p:nvPr/>
          </p:nvSpPr>
          <p:spPr>
            <a:xfrm>
              <a:off x="3131840" y="2206800"/>
              <a:ext cx="72008" cy="72008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50" name="Овал 49"/>
            <p:cNvSpPr/>
            <p:nvPr/>
          </p:nvSpPr>
          <p:spPr>
            <a:xfrm>
              <a:off x="3276000" y="2206800"/>
              <a:ext cx="72008" cy="72008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51" name="Группа 50"/>
          <p:cNvGrpSpPr/>
          <p:nvPr/>
        </p:nvGrpSpPr>
        <p:grpSpPr>
          <a:xfrm>
            <a:off x="7967498" y="1334839"/>
            <a:ext cx="968884" cy="152272"/>
            <a:chOff x="2411760" y="2204864"/>
            <a:chExt cx="504056" cy="73944"/>
          </a:xfrm>
          <a:solidFill>
            <a:schemeClr val="accent4"/>
          </a:solidFill>
        </p:grpSpPr>
        <p:sp>
          <p:nvSpPr>
            <p:cNvPr id="52" name="Овал 51"/>
            <p:cNvSpPr/>
            <p:nvPr/>
          </p:nvSpPr>
          <p:spPr>
            <a:xfrm>
              <a:off x="2555776" y="2204864"/>
              <a:ext cx="72008" cy="72008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53" name="Овал 52"/>
            <p:cNvSpPr/>
            <p:nvPr/>
          </p:nvSpPr>
          <p:spPr>
            <a:xfrm>
              <a:off x="2411760" y="2204864"/>
              <a:ext cx="72008" cy="72008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54" name="Овал 53"/>
            <p:cNvSpPr/>
            <p:nvPr/>
          </p:nvSpPr>
          <p:spPr>
            <a:xfrm>
              <a:off x="2699792" y="2206800"/>
              <a:ext cx="72008" cy="72008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55" name="Овал 54"/>
            <p:cNvSpPr/>
            <p:nvPr/>
          </p:nvSpPr>
          <p:spPr>
            <a:xfrm>
              <a:off x="2843808" y="2206800"/>
              <a:ext cx="72008" cy="72008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64" name="Группа 63"/>
          <p:cNvGrpSpPr/>
          <p:nvPr/>
        </p:nvGrpSpPr>
        <p:grpSpPr>
          <a:xfrm rot="5400000">
            <a:off x="-310751" y="3369650"/>
            <a:ext cx="1522532" cy="155878"/>
            <a:chOff x="2411760" y="2204864"/>
            <a:chExt cx="792088" cy="75695"/>
          </a:xfrm>
          <a:solidFill>
            <a:schemeClr val="accent4"/>
          </a:solidFill>
        </p:grpSpPr>
        <p:sp>
          <p:nvSpPr>
            <p:cNvPr id="65" name="Овал 64"/>
            <p:cNvSpPr/>
            <p:nvPr/>
          </p:nvSpPr>
          <p:spPr>
            <a:xfrm>
              <a:off x="2555776" y="2204864"/>
              <a:ext cx="72008" cy="72008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6" name="Овал 65"/>
            <p:cNvSpPr/>
            <p:nvPr/>
          </p:nvSpPr>
          <p:spPr>
            <a:xfrm>
              <a:off x="2411760" y="2204864"/>
              <a:ext cx="72008" cy="72008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67" name="Овал 66"/>
            <p:cNvSpPr/>
            <p:nvPr/>
          </p:nvSpPr>
          <p:spPr>
            <a:xfrm>
              <a:off x="2699792" y="2206800"/>
              <a:ext cx="72008" cy="72008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8" name="Овал 67"/>
            <p:cNvSpPr/>
            <p:nvPr/>
          </p:nvSpPr>
          <p:spPr>
            <a:xfrm>
              <a:off x="2843808" y="2206800"/>
              <a:ext cx="72008" cy="72008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69" name="Овал 68"/>
            <p:cNvSpPr/>
            <p:nvPr/>
          </p:nvSpPr>
          <p:spPr>
            <a:xfrm>
              <a:off x="2987824" y="2208551"/>
              <a:ext cx="72008" cy="72008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0" name="Овал 69"/>
            <p:cNvSpPr/>
            <p:nvPr/>
          </p:nvSpPr>
          <p:spPr>
            <a:xfrm>
              <a:off x="3131840" y="2206800"/>
              <a:ext cx="72008" cy="72008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72" name="Овал 71"/>
          <p:cNvSpPr/>
          <p:nvPr/>
        </p:nvSpPr>
        <p:spPr>
          <a:xfrm rot="5400000">
            <a:off x="593863" y="3255617"/>
            <a:ext cx="138412" cy="14828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3" name="Овал 72"/>
          <p:cNvSpPr/>
          <p:nvPr/>
        </p:nvSpPr>
        <p:spPr>
          <a:xfrm rot="5400000">
            <a:off x="583990" y="4066909"/>
            <a:ext cx="138412" cy="14828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4" name="Скругленный прямоугольник 73"/>
          <p:cNvSpPr/>
          <p:nvPr/>
        </p:nvSpPr>
        <p:spPr>
          <a:xfrm>
            <a:off x="840072" y="3008825"/>
            <a:ext cx="4058344" cy="557772"/>
          </a:xfrm>
          <a:prstGeom prst="round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а) обеспечение сохранности архивных </a:t>
            </a:r>
            <a:r>
              <a:rPr lang="ru-RU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документов</a:t>
            </a:r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5" name="Скругленный прямоугольник 74"/>
          <p:cNvSpPr/>
          <p:nvPr/>
        </p:nvSpPr>
        <p:spPr>
          <a:xfrm>
            <a:off x="840072" y="3929969"/>
            <a:ext cx="4058344" cy="557772"/>
          </a:xfrm>
          <a:prstGeom prst="round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б) учет архивных документов</a:t>
            </a:r>
          </a:p>
        </p:txBody>
      </p:sp>
      <p:pic>
        <p:nvPicPr>
          <p:cNvPr id="5122" name="Picture 2" descr="C:\Users\Kryukova-TB\Desktop\слайды ДЛЯ ДЕПУТАТОВ\папка_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4211" y="352203"/>
            <a:ext cx="1315101" cy="952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Kryukova-TB\Desktop\слайды ДЛЯ ДЕПУТАТОВ\папки_2.jpg"/>
          <p:cNvPicPr>
            <a:picLocks noChangeAspect="1" noChangeArrowheads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9" b="27815"/>
          <a:stretch/>
        </p:blipFill>
        <p:spPr bwMode="auto">
          <a:xfrm>
            <a:off x="3590460" y="239803"/>
            <a:ext cx="2048335" cy="1085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C:\Users\Kryukova-TB\Desktop\слайды ДЛЯ ДЕПУТАТОВ\папки_1.pn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3169" y="345838"/>
            <a:ext cx="1221280" cy="965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43</a:t>
            </a:fld>
            <a:endParaRPr lang="ru-RU"/>
          </a:p>
        </p:txBody>
      </p:sp>
      <p:grpSp>
        <p:nvGrpSpPr>
          <p:cNvPr id="71" name="Группа 70"/>
          <p:cNvGrpSpPr/>
          <p:nvPr/>
        </p:nvGrpSpPr>
        <p:grpSpPr>
          <a:xfrm>
            <a:off x="58077" y="4515966"/>
            <a:ext cx="595453" cy="627534"/>
            <a:chOff x="58077" y="4515966"/>
            <a:chExt cx="595453" cy="627534"/>
          </a:xfrm>
        </p:grpSpPr>
        <p:pic>
          <p:nvPicPr>
            <p:cNvPr id="76" name="Picture 2" descr="C:\Users\Kryukova-TB\Desktop\слайды ДЛЯ ДЕПУТАТОВ\кнопка.png"/>
            <p:cNvPicPr>
              <a:picLocks noChangeAspect="1" noChangeArrowheads="1"/>
            </p:cNvPicPr>
            <p:nvPr/>
          </p:nvPicPr>
          <p:blipFill rotWithShape="1"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30" t="9132" r="7190" b="10636"/>
            <a:stretch/>
          </p:blipFill>
          <p:spPr bwMode="auto">
            <a:xfrm>
              <a:off x="58077" y="4515966"/>
              <a:ext cx="595453" cy="6275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7" name="TextBox 76"/>
            <p:cNvSpPr txBox="1"/>
            <p:nvPr/>
          </p:nvSpPr>
          <p:spPr>
            <a:xfrm>
              <a:off x="205762" y="4547155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>
                  <a:latin typeface="Times New Roman"/>
                  <a:cs typeface="Times New Roman"/>
                  <a:hlinkClick r:id="rId7" action="ppaction://hlinksldjump"/>
                </a:rPr>
                <a:t>↑</a:t>
              </a:r>
              <a:endParaRPr lang="ru-RU" dirty="0"/>
            </a:p>
          </p:txBody>
        </p:sp>
      </p:grpSp>
      <p:grpSp>
        <p:nvGrpSpPr>
          <p:cNvPr id="86" name="Группа 85"/>
          <p:cNvGrpSpPr/>
          <p:nvPr/>
        </p:nvGrpSpPr>
        <p:grpSpPr>
          <a:xfrm>
            <a:off x="0" y="-38980"/>
            <a:ext cx="9144000" cy="400110"/>
            <a:chOff x="0" y="-38980"/>
            <a:chExt cx="9144000" cy="400110"/>
          </a:xfrm>
        </p:grpSpPr>
        <p:cxnSp>
          <p:nvCxnSpPr>
            <p:cNvPr id="87" name="Прямая соединительная линия 86"/>
            <p:cNvCxnSpPr/>
            <p:nvPr/>
          </p:nvCxnSpPr>
          <p:spPr>
            <a:xfrm>
              <a:off x="1509898" y="-5180"/>
              <a:ext cx="0" cy="322151"/>
            </a:xfrm>
            <a:prstGeom prst="line">
              <a:avLst/>
            </a:prstGeom>
            <a:ln w="25400">
              <a:solidFill>
                <a:schemeClr val="bg1">
                  <a:lumMod val="65000"/>
                  <a:alpha val="5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Прямая соединительная линия 87"/>
            <p:cNvCxnSpPr/>
            <p:nvPr/>
          </p:nvCxnSpPr>
          <p:spPr>
            <a:xfrm flipH="1">
              <a:off x="0" y="322151"/>
              <a:ext cx="9144000" cy="0"/>
            </a:xfrm>
            <a:prstGeom prst="line">
              <a:avLst/>
            </a:prstGeom>
            <a:ln w="25400">
              <a:solidFill>
                <a:schemeClr val="bg1">
                  <a:lumMod val="65000"/>
                  <a:alpha val="5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Прямоугольник 88"/>
            <p:cNvSpPr/>
            <p:nvPr/>
          </p:nvSpPr>
          <p:spPr>
            <a:xfrm>
              <a:off x="0" y="-38980"/>
              <a:ext cx="1512168" cy="40011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ru-RU" sz="1000" b="1" cap="none" spc="0" dirty="0" smtClean="0">
                  <a:ln w="18415" cmpd="sng">
                    <a:noFill/>
                    <a:prstDash val="solid"/>
                  </a:ln>
                  <a:solidFill>
                    <a:srgbClr val="339966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  <a:reflection blurRad="6350" stA="55000" endA="300" endPos="45500" dir="5400000" sy="-100000" algn="bl" rotWithShape="0"/>
                  </a:effectLst>
                </a:rPr>
                <a:t>Департамент финансов</a:t>
              </a:r>
            </a:p>
            <a:p>
              <a:pPr algn="ctr"/>
              <a:r>
                <a:rPr lang="ru-RU" sz="1000" b="1" dirty="0" smtClean="0">
                  <a:ln w="18415" cmpd="sng">
                    <a:noFill/>
                    <a:prstDash val="solid"/>
                  </a:ln>
                  <a:solidFill>
                    <a:srgbClr val="339966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  <a:reflection blurRad="6350" stA="55000" endA="300" endPos="45500" dir="5400000" sy="-100000" algn="bl" rotWithShape="0"/>
                  </a:effectLst>
                </a:rPr>
                <a:t>АМО ГО «Сыктывкар»</a:t>
              </a:r>
              <a:endParaRPr lang="ru-RU" sz="1000" b="1" cap="none" spc="0" dirty="0">
                <a:ln w="18415" cmpd="sng">
                  <a:noFill/>
                  <a:prstDash val="solid"/>
                </a:ln>
                <a:solidFill>
                  <a:srgbClr val="339966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  <a:reflection blurRad="6350" stA="55000" endA="300" endPos="45500" dir="5400000" sy="-100000" algn="bl" rotWithShape="0"/>
                </a:effectLst>
              </a:endParaRPr>
            </a:p>
          </p:txBody>
        </p:sp>
      </p:grpSp>
      <p:pic>
        <p:nvPicPr>
          <p:cNvPr id="78" name="Picture 2" descr="C:\Users\Kryukova-TB\Desktop\слайды ДЛЯ ДЕПУТАТОВ\мУН. АРХИВ.jpg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2340" y="-3351"/>
            <a:ext cx="1001660" cy="706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4558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780"/>
    </mc:Choice>
    <mc:Fallback xmlns="">
      <p:transition spd="slow" advTm="257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 animBg="1"/>
      <p:bldP spid="73" grpId="0" animBg="1"/>
      <p:bldP spid="74" grpId="0" animBg="1"/>
      <p:bldP spid="75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1512168" y="0"/>
            <a:ext cx="7631831" cy="322151"/>
          </a:xfrm>
          <a:prstGeom prst="roundRect">
            <a:avLst/>
          </a:prstGeom>
          <a:ln>
            <a:noFill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chemeClr val="tx1"/>
                </a:solidFill>
              </a:rPr>
              <a:t>ПРОЧИЕ ОТРАСЛИ: натуральные </a:t>
            </a:r>
            <a:r>
              <a:rPr lang="ru-RU" b="1" dirty="0">
                <a:solidFill>
                  <a:schemeClr val="tx1"/>
                </a:solidFill>
              </a:rPr>
              <a:t>и финансовые показатели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876256" y="4829733"/>
            <a:ext cx="2133600" cy="273844"/>
          </a:xfrm>
        </p:spPr>
        <p:txBody>
          <a:bodyPr/>
          <a:lstStyle/>
          <a:p>
            <a:fld id="{B19B0651-EE4F-4900-A07F-96A6BFA9D0F0}" type="slidenum">
              <a:rPr lang="ru-RU" smtClean="0"/>
              <a:t>44</a:t>
            </a:fld>
            <a:endParaRPr lang="ru-RU" dirty="0"/>
          </a:p>
        </p:txBody>
      </p:sp>
      <p:grpSp>
        <p:nvGrpSpPr>
          <p:cNvPr id="71" name="Группа 70"/>
          <p:cNvGrpSpPr/>
          <p:nvPr/>
        </p:nvGrpSpPr>
        <p:grpSpPr>
          <a:xfrm>
            <a:off x="58077" y="4515966"/>
            <a:ext cx="595453" cy="627534"/>
            <a:chOff x="58077" y="4515966"/>
            <a:chExt cx="595453" cy="627534"/>
          </a:xfrm>
        </p:grpSpPr>
        <p:pic>
          <p:nvPicPr>
            <p:cNvPr id="76" name="Picture 2" descr="C:\Users\Kryukova-TB\Desktop\слайды ДЛЯ ДЕПУТАТОВ\кнопка.png"/>
            <p:cNvPicPr>
              <a:picLocks noChangeAspect="1" noChangeArrowheads="1"/>
            </p:cNvPicPr>
            <p:nvPr/>
          </p:nvPicPr>
          <p:blipFill rotWithShape="1"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30" t="9132" r="7190" b="10636"/>
            <a:stretch/>
          </p:blipFill>
          <p:spPr bwMode="auto">
            <a:xfrm>
              <a:off x="58077" y="4515966"/>
              <a:ext cx="595453" cy="6275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7" name="TextBox 76"/>
            <p:cNvSpPr txBox="1"/>
            <p:nvPr/>
          </p:nvSpPr>
          <p:spPr>
            <a:xfrm>
              <a:off x="205762" y="4547155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>
                  <a:latin typeface="Times New Roman"/>
                  <a:cs typeface="Times New Roman"/>
                  <a:hlinkClick r:id="rId3" action="ppaction://hlinksldjump"/>
                </a:rPr>
                <a:t>↑</a:t>
              </a:r>
              <a:endParaRPr lang="ru-RU" dirty="0"/>
            </a:p>
          </p:txBody>
        </p:sp>
      </p:grpSp>
      <p:grpSp>
        <p:nvGrpSpPr>
          <p:cNvPr id="86" name="Группа 85"/>
          <p:cNvGrpSpPr/>
          <p:nvPr/>
        </p:nvGrpSpPr>
        <p:grpSpPr>
          <a:xfrm>
            <a:off x="0" y="-38980"/>
            <a:ext cx="9144000" cy="400110"/>
            <a:chOff x="0" y="-38980"/>
            <a:chExt cx="9144000" cy="400110"/>
          </a:xfrm>
        </p:grpSpPr>
        <p:cxnSp>
          <p:nvCxnSpPr>
            <p:cNvPr id="87" name="Прямая соединительная линия 86"/>
            <p:cNvCxnSpPr/>
            <p:nvPr/>
          </p:nvCxnSpPr>
          <p:spPr>
            <a:xfrm>
              <a:off x="1509898" y="-5180"/>
              <a:ext cx="0" cy="322151"/>
            </a:xfrm>
            <a:prstGeom prst="line">
              <a:avLst/>
            </a:prstGeom>
            <a:ln w="25400">
              <a:solidFill>
                <a:schemeClr val="bg1">
                  <a:lumMod val="65000"/>
                  <a:alpha val="5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Прямая соединительная линия 87"/>
            <p:cNvCxnSpPr/>
            <p:nvPr/>
          </p:nvCxnSpPr>
          <p:spPr>
            <a:xfrm flipH="1">
              <a:off x="0" y="322151"/>
              <a:ext cx="9144000" cy="0"/>
            </a:xfrm>
            <a:prstGeom prst="line">
              <a:avLst/>
            </a:prstGeom>
            <a:ln w="25400">
              <a:solidFill>
                <a:schemeClr val="bg1">
                  <a:lumMod val="65000"/>
                  <a:alpha val="5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Прямоугольник 88"/>
            <p:cNvSpPr/>
            <p:nvPr/>
          </p:nvSpPr>
          <p:spPr>
            <a:xfrm>
              <a:off x="0" y="-38980"/>
              <a:ext cx="1512168" cy="40011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ru-RU" sz="1000" b="1" cap="none" spc="0" dirty="0" smtClean="0">
                  <a:ln w="18415" cmpd="sng">
                    <a:noFill/>
                    <a:prstDash val="solid"/>
                  </a:ln>
                  <a:solidFill>
                    <a:srgbClr val="339966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  <a:reflection blurRad="6350" stA="55000" endA="300" endPos="45500" dir="5400000" sy="-100000" algn="bl" rotWithShape="0"/>
                  </a:effectLst>
                </a:rPr>
                <a:t>Департамент финансов</a:t>
              </a:r>
            </a:p>
            <a:p>
              <a:pPr algn="ctr"/>
              <a:r>
                <a:rPr lang="ru-RU" sz="1000" b="1" dirty="0" smtClean="0">
                  <a:ln w="18415" cmpd="sng">
                    <a:noFill/>
                    <a:prstDash val="solid"/>
                  </a:ln>
                  <a:solidFill>
                    <a:srgbClr val="339966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  <a:reflection blurRad="6350" stA="55000" endA="300" endPos="45500" dir="5400000" sy="-100000" algn="bl" rotWithShape="0"/>
                  </a:effectLst>
                </a:rPr>
                <a:t>АМО ГО «Сыктывкар»</a:t>
              </a:r>
              <a:endParaRPr lang="ru-RU" sz="1000" b="1" cap="none" spc="0" dirty="0">
                <a:ln w="18415" cmpd="sng">
                  <a:noFill/>
                  <a:prstDash val="solid"/>
                </a:ln>
                <a:solidFill>
                  <a:srgbClr val="339966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  <a:reflection blurRad="6350" stA="55000" endA="300" endPos="45500" dir="5400000" sy="-100000" algn="bl" rotWithShape="0"/>
                </a:effectLst>
              </a:endParaRPr>
            </a:p>
          </p:txBody>
        </p:sp>
      </p:grp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6108047"/>
              </p:ext>
            </p:extLst>
          </p:nvPr>
        </p:nvGraphicFramePr>
        <p:xfrm>
          <a:off x="748020" y="361130"/>
          <a:ext cx="7907757" cy="46733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77399"/>
                <a:gridCol w="1120516"/>
                <a:gridCol w="744159"/>
                <a:gridCol w="744159"/>
                <a:gridCol w="660762"/>
                <a:gridCol w="660762"/>
              </a:tblGrid>
              <a:tr h="27502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услуги/ работы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51" marR="2951" marT="2951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Единица измерения муниципальной услуги, работы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51" marR="2951" marT="2951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Объем услуг 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51" marR="2951" marT="295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Финансовое обеспечение, млн. руб.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51" marR="2951" marT="2951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1215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 год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51" marR="2951" marT="295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 год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51" marR="2951" marT="2951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 год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51" marR="2951" marT="295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 год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51" marR="2951" marT="2951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116875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7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Архитектура, городское строительство и землепользование</a:t>
                      </a:r>
                      <a:r>
                        <a:rPr lang="ru-RU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51" marR="2951" marT="2951" marB="0" anchor="ctr">
                    <a:solidFill>
                      <a:srgbClr val="3366CC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7423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УСЛУГИ</a:t>
                      </a:r>
                      <a:endParaRPr lang="ru-RU" sz="7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51" marR="2951" marT="295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51" marR="2951" marT="295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51" marR="2951" marT="295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51" marR="2951" marT="2951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51" marR="2951" marT="295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51" marR="2951" marT="2951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11955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Проведение строительного контроля заказчиком, застройщиком при строительстве, реконструкции и капитальном ремонте объектов капитального строительства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51" marR="2951" marT="295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количество объектов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51" marR="2951" marT="295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51" marR="2951" marT="295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51" marR="2951" marT="2951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51" marR="2951" marT="295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51" marR="2951" marT="2951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107423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РАБОТЫ</a:t>
                      </a:r>
                      <a:endParaRPr lang="ru-RU" sz="7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51" marR="2951" marT="295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 b="1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51" marR="2951" marT="295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 b="1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51" marR="2951" marT="2951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51" marR="2951" marT="2951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 b="1" i="1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51" marR="2951" marT="295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51" marR="2951" marT="2951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11955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Содержание (эксплуатация) имущества, находящегося в государственной (муниципальной) собственности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51" marR="2951" marT="295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ед.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51" marR="2951" marT="295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51" marR="2951" marT="295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51" marR="2951" marT="2951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51" marR="2951" marT="295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51" marR="2951" marT="2951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316486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Деятельность по развитию </a:t>
                      </a:r>
                      <a:r>
                        <a:rPr lang="ru-RU" sz="7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территорий,</a:t>
                      </a:r>
                      <a:r>
                        <a:rPr lang="ru-RU" sz="700" u="none" strike="noStrike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7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осуществляемая </a:t>
                      </a:r>
                      <a:r>
                        <a:rPr lang="ru-RU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виде территориального планирования, градостроительного зонирования, планировки территории, архитектурно - строительного проектирования. 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51" marR="2951" marT="295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ед.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51" marR="2951" marT="295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51" marR="2951" marT="295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5 300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51" marR="2951" marT="2951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51" marR="2951" marT="295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51" marR="2951" marT="2951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316486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Выполнение полномочий по осуществлению мер по выявлению </a:t>
                      </a:r>
                      <a:r>
                        <a:rPr lang="ru-RU" sz="7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несоответствий </a:t>
                      </a:r>
                      <a:r>
                        <a:rPr lang="ru-RU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юридически значимых информационных источниках об объектах недвижимого </a:t>
                      </a:r>
                      <a:r>
                        <a:rPr lang="ru-RU" sz="70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имущества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51" marR="2951" marT="295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ед.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51" marR="2951" marT="295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51" marR="2951" marT="295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51" marR="2951" marT="2951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51" marR="2951" marT="295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51" marR="2951" marT="2951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118755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7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Административное обеспечение деятельности организации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51" marR="2951" marT="295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ед.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51" marR="2951" marT="295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51" marR="2951" marT="295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51" marR="2951" marT="2951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51" marR="2951" marT="295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51" marR="2951" marT="2951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125352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7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Предоставление консультационных и методических услуг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51" marR="2951" marT="295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ед.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51" marR="2951" marT="295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51" marR="2951" marT="295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51" marR="2951" marT="2951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51" marR="2951" marT="295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51" marR="2951" marT="2951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107423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7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Жилищная политика</a:t>
                      </a:r>
                      <a:endParaRPr lang="ru-RU" sz="7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51" marR="2951" marT="2951" marB="0" anchor="ctr">
                    <a:solidFill>
                      <a:srgbClr val="00B0F0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7423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УСЛУГИ</a:t>
                      </a:r>
                      <a:endParaRPr lang="ru-RU" sz="7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51" marR="2951" marT="295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51" marR="2951" marT="295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51" marR="2951" marT="295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51" marR="2951" marT="2951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51" marR="2951" marT="295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51" marR="2951" marT="2951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107423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Согласование размещения средств информационного оформления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51" marR="2951" marT="295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51" marR="2951" marT="295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51" marR="2951" marT="295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1 000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51" marR="2951" marT="2951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51" marR="2951" marT="295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51" marR="2951" marT="2951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107423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РАБОТЫ</a:t>
                      </a:r>
                      <a:endParaRPr lang="ru-RU" sz="7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51" marR="2951" marT="295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51" marR="2951" marT="295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51" marR="2951" marT="295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51" marR="2951" marT="2951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51" marR="2951" marT="295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51" marR="2951" marT="2951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112157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7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Административное обеспечение деятельности организации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51" marR="2951" marT="295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ед.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51" marR="2951" marT="295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1 000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51" marR="2951" marT="295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51" marR="2951" marT="2951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51" marR="2951" marT="295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51" marR="2951" marT="2951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107423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7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Предпринимательство</a:t>
                      </a:r>
                      <a:endParaRPr lang="ru-RU" sz="7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51" marR="2951" marT="2951" marB="0" anchor="ctr">
                    <a:solidFill>
                      <a:srgbClr val="009999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7423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УСЛУГИ</a:t>
                      </a:r>
                      <a:endParaRPr lang="ru-RU" sz="7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51" marR="2951" marT="295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51" marR="2951" marT="295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51" marR="2951" marT="295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51" marR="2951" marT="2951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51" marR="2951" marT="295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51" marR="2951" marT="2951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316486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Предоставление консультационной и информационной поддержки субъектам малого и среднего предпринимательства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51" marR="2951" marT="295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количество субъектов малого и среднего предпринимательства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51" marR="2951" marT="295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1 500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51" marR="2951" marT="295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1 500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51" marR="2951" marT="2951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51" marR="2951" marT="295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51" marR="2951" marT="2951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107423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7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Средства массовой информации</a:t>
                      </a:r>
                      <a:endParaRPr lang="ru-RU" sz="7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51" marR="2951" marT="2951" marB="0" anchor="ctr">
                    <a:solidFill>
                      <a:srgbClr val="006666">
                        <a:alpha val="5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7423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УСЛУГИ</a:t>
                      </a:r>
                      <a:endParaRPr lang="ru-RU" sz="7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51" marR="2951" marT="295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51" marR="2951" marT="295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51" marR="2951" marT="295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51" marR="2951" marT="2951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51" marR="2951" marT="295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51" marR="2951" marT="2951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421018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Осуществление издательской деятельности: </a:t>
                      </a:r>
                      <a:br>
                        <a:rPr lang="ru-RU" sz="7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ru-RU" sz="7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(выпуск печатного издания – газеты «Панорама столицы», публикация на ее страницах муниципальных правовых актов и размещение материалов о деятельности органов местного самоуправления, распространение иной официальной и социально значимой информации)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51" marR="2951" marT="295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количество экземпляров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51" marR="2951" marT="295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90 000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51" marR="2951" marT="295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90 000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51" marR="2951" marT="2951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51" marR="2951" marT="295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51" marR="2951" marT="2951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107423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7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Муниципальный архив</a:t>
                      </a:r>
                      <a:endParaRPr lang="ru-RU" sz="7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51" marR="2951" marT="2951" marB="0" anchor="ctr">
                    <a:solidFill>
                      <a:schemeClr val="bg1">
                        <a:lumMod val="65000"/>
                        <a:alpha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7423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УСЛУГИ</a:t>
                      </a:r>
                      <a:endParaRPr lang="ru-RU" sz="7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51" marR="2951" marT="295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51" marR="2951" marT="295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51" marR="2951" marT="295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51" marR="2951" marT="2951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51" marR="2951" marT="295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51" marR="2951" marT="2951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107423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Обеспечение сохранности и учет архивных документов 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51" marR="2951" marT="2951" marB="0" anchor="ctr"/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ед.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51" marR="2951" marT="295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51" marR="2951" marT="295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38 110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51" marR="2951" marT="2951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51" marR="2951" marT="295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51" marR="2951" marT="2951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108859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а) обеспечение сохранности архивных документв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51" marR="2951" marT="2951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51" marR="2951" marT="295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38 105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51" marR="2951" marT="2951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51" marR="2951" marT="295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51" marR="2951" marT="2951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107423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б) учет архивных документов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51" marR="2951" marT="2951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51" marR="2951" marT="295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51" marR="2951" marT="2951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51" marR="2951" marT="295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51" marR="2951" marT="2951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107423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Комплектование архивными документами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51" marR="2951" marT="2951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51" marR="2951" marT="295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51" marR="2951" marT="2951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51" marR="2951" marT="295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51" marR="2951" marT="2951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34210"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Описание архивных документов, создание </a:t>
                      </a:r>
                      <a:r>
                        <a:rPr lang="ru-RU" sz="7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справочно</a:t>
                      </a:r>
                      <a:r>
                        <a:rPr lang="ru-RU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– поисковых средств к ним, подготовка </a:t>
                      </a:r>
                      <a:r>
                        <a:rPr lang="ru-RU" sz="7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справочно</a:t>
                      </a:r>
                      <a:r>
                        <a:rPr lang="ru-RU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– информационных изданий о составе и содержании архивных фондов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51" marR="2951" marT="2951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7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51" marR="2951" marT="295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762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51" marR="2951" marT="2951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51" marR="2951" marT="295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951" marR="2951" marT="2951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9451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77"/>
    </mc:Choice>
    <mc:Fallback xmlns="">
      <p:transition spd="slow" advTm="11677"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1512168" y="0"/>
            <a:ext cx="7631831" cy="322151"/>
          </a:xfrm>
          <a:prstGeom prst="roundRect">
            <a:avLst/>
          </a:prstGeom>
          <a:solidFill>
            <a:schemeClr val="bg1">
              <a:lumMod val="6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>
                <a:solidFill>
                  <a:schemeClr val="tx1"/>
                </a:solidFill>
              </a:rPr>
              <a:t>ОЦЕНКА КАЧЕСТВА ПРЕДОСТАВЛЯЕМЫХ УСЛУГ, РАБОТ </a:t>
            </a:r>
            <a:r>
              <a:rPr lang="ru-RU" sz="1500" b="1" dirty="0" smtClean="0">
                <a:solidFill>
                  <a:schemeClr val="tx1"/>
                </a:solidFill>
              </a:rPr>
              <a:t>ПО ПРОЧИМ ОТРАСЛЯМ ЗА </a:t>
            </a:r>
            <a:r>
              <a:rPr lang="ru-RU" sz="1500" b="1" dirty="0">
                <a:solidFill>
                  <a:schemeClr val="tx1"/>
                </a:solidFill>
              </a:rPr>
              <a:t>2016 г.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876256" y="4829733"/>
            <a:ext cx="2133600" cy="273844"/>
          </a:xfrm>
        </p:spPr>
        <p:txBody>
          <a:bodyPr/>
          <a:lstStyle/>
          <a:p>
            <a:fld id="{B19B0651-EE4F-4900-A07F-96A6BFA9D0F0}" type="slidenum">
              <a:rPr lang="ru-RU" smtClean="0"/>
              <a:t>45</a:t>
            </a:fld>
            <a:endParaRPr lang="ru-RU" dirty="0"/>
          </a:p>
        </p:txBody>
      </p:sp>
      <p:grpSp>
        <p:nvGrpSpPr>
          <p:cNvPr id="71" name="Группа 70"/>
          <p:cNvGrpSpPr/>
          <p:nvPr/>
        </p:nvGrpSpPr>
        <p:grpSpPr>
          <a:xfrm>
            <a:off x="58077" y="4515966"/>
            <a:ext cx="595453" cy="627534"/>
            <a:chOff x="58077" y="4515966"/>
            <a:chExt cx="595453" cy="627534"/>
          </a:xfrm>
        </p:grpSpPr>
        <p:pic>
          <p:nvPicPr>
            <p:cNvPr id="76" name="Picture 2" descr="C:\Users\Kryukova-TB\Desktop\слайды ДЛЯ ДЕПУТАТОВ\кнопка.png"/>
            <p:cNvPicPr>
              <a:picLocks noChangeAspect="1" noChangeArrowheads="1"/>
            </p:cNvPicPr>
            <p:nvPr/>
          </p:nvPicPr>
          <p:blipFill rotWithShape="1"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630" t="9132" r="7190" b="10636"/>
            <a:stretch/>
          </p:blipFill>
          <p:spPr bwMode="auto">
            <a:xfrm>
              <a:off x="58077" y="4515966"/>
              <a:ext cx="595453" cy="6275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7" name="TextBox 76"/>
            <p:cNvSpPr txBox="1"/>
            <p:nvPr/>
          </p:nvSpPr>
          <p:spPr>
            <a:xfrm>
              <a:off x="205762" y="4547155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dirty="0" smtClean="0">
                  <a:latin typeface="Times New Roman"/>
                  <a:cs typeface="Times New Roman"/>
                  <a:hlinkClick r:id="rId3" action="ppaction://hlinksldjump"/>
                </a:rPr>
                <a:t>↑</a:t>
              </a:r>
              <a:endParaRPr lang="ru-RU" dirty="0"/>
            </a:p>
          </p:txBody>
        </p:sp>
      </p:grpSp>
      <p:grpSp>
        <p:nvGrpSpPr>
          <p:cNvPr id="86" name="Группа 85"/>
          <p:cNvGrpSpPr/>
          <p:nvPr/>
        </p:nvGrpSpPr>
        <p:grpSpPr>
          <a:xfrm>
            <a:off x="0" y="-38980"/>
            <a:ext cx="9144000" cy="400110"/>
            <a:chOff x="0" y="-38980"/>
            <a:chExt cx="9144000" cy="400110"/>
          </a:xfrm>
        </p:grpSpPr>
        <p:cxnSp>
          <p:nvCxnSpPr>
            <p:cNvPr id="87" name="Прямая соединительная линия 86"/>
            <p:cNvCxnSpPr/>
            <p:nvPr/>
          </p:nvCxnSpPr>
          <p:spPr>
            <a:xfrm>
              <a:off x="1509898" y="-5180"/>
              <a:ext cx="0" cy="322151"/>
            </a:xfrm>
            <a:prstGeom prst="line">
              <a:avLst/>
            </a:prstGeom>
            <a:ln w="25400">
              <a:solidFill>
                <a:schemeClr val="bg1">
                  <a:lumMod val="65000"/>
                  <a:alpha val="5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Прямая соединительная линия 87"/>
            <p:cNvCxnSpPr/>
            <p:nvPr/>
          </p:nvCxnSpPr>
          <p:spPr>
            <a:xfrm flipH="1">
              <a:off x="0" y="322151"/>
              <a:ext cx="9144000" cy="0"/>
            </a:xfrm>
            <a:prstGeom prst="line">
              <a:avLst/>
            </a:prstGeom>
            <a:ln w="25400">
              <a:solidFill>
                <a:schemeClr val="bg1">
                  <a:lumMod val="65000"/>
                  <a:alpha val="57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Прямоугольник 88"/>
            <p:cNvSpPr/>
            <p:nvPr/>
          </p:nvSpPr>
          <p:spPr>
            <a:xfrm>
              <a:off x="0" y="-38980"/>
              <a:ext cx="1512168" cy="40011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ru-RU" sz="1000" b="1" cap="none" spc="0" dirty="0" smtClean="0">
                  <a:ln w="18415" cmpd="sng">
                    <a:noFill/>
                    <a:prstDash val="solid"/>
                  </a:ln>
                  <a:solidFill>
                    <a:srgbClr val="339966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  <a:reflection blurRad="6350" stA="55000" endA="300" endPos="45500" dir="5400000" sy="-100000" algn="bl" rotWithShape="0"/>
                  </a:effectLst>
                </a:rPr>
                <a:t>Департамент финансов</a:t>
              </a:r>
            </a:p>
            <a:p>
              <a:pPr algn="ctr"/>
              <a:r>
                <a:rPr lang="ru-RU" sz="1000" b="1" dirty="0" smtClean="0">
                  <a:ln w="18415" cmpd="sng">
                    <a:noFill/>
                    <a:prstDash val="solid"/>
                  </a:ln>
                  <a:solidFill>
                    <a:srgbClr val="339966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  <a:reflection blurRad="6350" stA="55000" endA="300" endPos="45500" dir="5400000" sy="-100000" algn="bl" rotWithShape="0"/>
                  </a:effectLst>
                </a:rPr>
                <a:t>АМО ГО «Сыктывкар»</a:t>
              </a:r>
              <a:endParaRPr lang="ru-RU" sz="1000" b="1" cap="none" spc="0" dirty="0">
                <a:ln w="18415" cmpd="sng">
                  <a:noFill/>
                  <a:prstDash val="solid"/>
                </a:ln>
                <a:solidFill>
                  <a:srgbClr val="339966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  <a:reflection blurRad="6350" stA="55000" endA="300" endPos="45500" dir="5400000" sy="-100000" algn="bl" rotWithShape="0"/>
                </a:effectLst>
              </a:endParaRPr>
            </a:p>
          </p:txBody>
        </p:sp>
      </p:grpSp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41418852"/>
              </p:ext>
            </p:extLst>
          </p:nvPr>
        </p:nvGraphicFramePr>
        <p:xfrm>
          <a:off x="683568" y="361130"/>
          <a:ext cx="8352928" cy="4730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044612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303"/>
    </mc:Choice>
    <mc:Fallback xmlns="">
      <p:transition spd="slow" advTm="16303"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7|3.5|1.8|2|1.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4|4.6|2.3|1.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1|3|2.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5|0.8|1.4|4.5|1.4|5.8|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1.4|1.3|1.7|2.3|2.9|2.9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2|2.3|3.7|2.8|3|2.5|3.4|3.9|4.9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2|3.3|3.1|4.1|4.4|3.9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4|1.3|2.4|3.6|1.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9|3.8|4.6|3.1|3.5|3.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6|3.7|5.1|3.4|3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1|4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7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7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7|4.1|4|3.8|4|4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9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|4.4|4.6|4.5|4.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1|3|3.7|3.9|3.3|3.6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6|2.1|3.5|2.1|4.8|2.4|4.1|2|3.8|2.5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|1|1.1|4.1|2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3665</TotalTime>
  <Words>3787</Words>
  <Application>Microsoft Office PowerPoint</Application>
  <PresentationFormat>Экран (16:9)</PresentationFormat>
  <Paragraphs>1044</Paragraphs>
  <Slides>45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45</vt:i4>
      </vt:variant>
    </vt:vector>
  </HeadingPairs>
  <TitlesOfParts>
    <vt:vector size="4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Крюкова Татьяна Борисовна</dc:creator>
  <cp:lastModifiedBy>Библиотека - Угрюмова Елена Борисовна</cp:lastModifiedBy>
  <cp:revision>560</cp:revision>
  <cp:lastPrinted>2017-07-21T11:00:29Z</cp:lastPrinted>
  <dcterms:created xsi:type="dcterms:W3CDTF">2017-06-06T13:36:37Z</dcterms:created>
  <dcterms:modified xsi:type="dcterms:W3CDTF">2018-10-04T12:24:46Z</dcterms:modified>
</cp:coreProperties>
</file>