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  <Override PartName="/ppt/charts/colors7.xml" ContentType="application/vnd.ms-office.chartcolorstyle+xml"/>
  <Override PartName="/ppt/charts/style7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87" r:id="rId4"/>
    <p:sldId id="288" r:id="rId5"/>
    <p:sldId id="258" r:id="rId6"/>
    <p:sldId id="268" r:id="rId7"/>
    <p:sldId id="269" r:id="rId8"/>
    <p:sldId id="267" r:id="rId9"/>
    <p:sldId id="284" r:id="rId10"/>
    <p:sldId id="289" r:id="rId11"/>
    <p:sldId id="286" r:id="rId12"/>
    <p:sldId id="276" r:id="rId13"/>
    <p:sldId id="290" r:id="rId14"/>
    <p:sldId id="277" r:id="rId15"/>
    <p:sldId id="285" r:id="rId16"/>
    <p:sldId id="260" r:id="rId17"/>
    <p:sldId id="259" r:id="rId18"/>
    <p:sldId id="261" r:id="rId19"/>
    <p:sldId id="262" r:id="rId20"/>
    <p:sldId id="263" r:id="rId21"/>
    <p:sldId id="264" r:id="rId22"/>
    <p:sldId id="266" r:id="rId23"/>
    <p:sldId id="280" r:id="rId24"/>
    <p:sldId id="272" r:id="rId25"/>
    <p:sldId id="279" r:id="rId26"/>
    <p:sldId id="281" r:id="rId27"/>
    <p:sldId id="282" r:id="rId28"/>
    <p:sldId id="283" r:id="rId29"/>
    <p:sldId id="271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FE8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0" autoAdjust="0"/>
    <p:restoredTop sz="94660" autoAdjust="0"/>
  </p:normalViewPr>
  <p:slideViewPr>
    <p:cSldViewPr snapToGrid="0">
      <p:cViewPr varScale="1">
        <p:scale>
          <a:sx n="78" d="100"/>
          <a:sy n="78" d="100"/>
        </p:scale>
        <p:origin x="-84" y="-8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3763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user\Desktop\&#1057;&#1086;&#1094;-&#1101;&#1082;&#1086;&#1085;&#1086;&#1084;%20&#1088;&#1072;&#1079;&#1074;&#1080;&#1090;&#1080;&#1077;\&#1056;&#1040;&#1057;&#1063;&#1045;&#1058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C:\Users\user\Desktop\&#1057;&#1086;&#1094;-&#1101;&#1082;&#1086;&#1085;&#1086;&#1084;%20&#1088;&#1072;&#1079;&#1074;&#1080;&#1090;&#1080;&#1077;\&#1056;&#1040;&#1057;&#1063;&#1045;&#1058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file:///C:\Users\user\Desktop\&#1057;&#1086;&#1094;-&#1101;&#1082;&#1086;&#1085;&#1086;&#1084;%20&#1088;&#1072;&#1079;&#1074;&#1080;&#1090;&#1080;&#1077;\&#1056;&#1040;&#1057;&#1063;&#1045;&#1058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oleObject" Target="file:///C:\Users\user\Desktop\&#1057;&#1086;&#1094;-&#1101;&#1082;&#1086;&#1085;&#1086;&#1084;%20&#1088;&#1072;&#1079;&#1074;&#1080;&#1090;&#1080;&#1077;\&#1056;&#1040;&#1057;&#1063;&#1045;&#1058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oleObject" Target="file:///C:\Users\user\Desktop\&#1057;&#1086;&#1094;-&#1101;&#1082;&#1086;&#1085;&#1086;&#1084;%20&#1088;&#1072;&#1079;&#1074;&#1080;&#1090;&#1080;&#1077;\&#1056;&#1040;&#1057;&#1063;&#1045;&#1058;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oleObject" Target="file:///C:\Users\user\Desktop\&#1057;&#1086;&#1094;-&#1101;&#1082;&#1086;&#1085;&#1086;&#1084;%20&#1088;&#1072;&#1079;&#1074;&#1080;&#1090;&#1080;&#1077;\&#1056;&#1040;&#1057;&#1063;&#1045;&#1058;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oleObject" Target="file:///C:\Users\user\Desktop\&#1057;&#1086;&#1094;-&#1101;&#1082;&#1086;&#1085;&#1086;&#1084;%20&#1088;&#1072;&#1079;&#1074;&#1080;&#1090;&#1080;&#1077;\&#1056;&#1040;&#1057;&#1063;&#1045;&#1058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4882438284556125E-2"/>
          <c:y val="3.7277830456771417E-2"/>
          <c:w val="0.89729189807386933"/>
          <c:h val="0.8750000902724567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Лист2!$B$2</c:f>
              <c:strCache>
                <c:ptCount val="1"/>
                <c:pt idx="0">
                  <c:v>Защита прав потребителей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Лист2!$C$2</c:f>
              <c:numCache>
                <c:formatCode>0.0</c:formatCode>
                <c:ptCount val="1"/>
                <c:pt idx="0">
                  <c:v>40</c:v>
                </c:pt>
              </c:numCache>
            </c:numRef>
          </c:val>
        </c:ser>
        <c:ser>
          <c:idx val="1"/>
          <c:order val="1"/>
          <c:tx>
            <c:strRef>
              <c:f>Лист2!$B$3</c:f>
              <c:strCache>
                <c:ptCount val="1"/>
                <c:pt idx="0">
                  <c:v>Обучение действиям в чрезвычайных ситуациях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Лист2!$C$3</c:f>
              <c:numCache>
                <c:formatCode>0.0</c:formatCode>
                <c:ptCount val="1"/>
                <c:pt idx="0">
                  <c:v>106.9</c:v>
                </c:pt>
              </c:numCache>
            </c:numRef>
          </c:val>
        </c:ser>
        <c:ser>
          <c:idx val="2"/>
          <c:order val="2"/>
          <c:tx>
            <c:strRef>
              <c:f>Лист2!$B$4</c:f>
              <c:strCache>
                <c:ptCount val="1"/>
                <c:pt idx="0">
                  <c:v>Общественные работы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Лист2!$C$4</c:f>
              <c:numCache>
                <c:formatCode>0.0</c:formatCode>
                <c:ptCount val="1"/>
                <c:pt idx="0">
                  <c:v>87</c:v>
                </c:pt>
              </c:numCache>
            </c:numRef>
          </c:val>
        </c:ser>
        <c:ser>
          <c:idx val="3"/>
          <c:order val="3"/>
          <c:tx>
            <c:strRef>
              <c:f>Лист2!$B$5</c:f>
              <c:strCache>
                <c:ptCount val="1"/>
                <c:pt idx="0">
                  <c:v>Трудоустройство несовершеннолетних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Лист2!$C$5</c:f>
              <c:numCache>
                <c:formatCode>0.0</c:formatCode>
                <c:ptCount val="1"/>
                <c:pt idx="0">
                  <c:v>447.6</c:v>
                </c:pt>
              </c:numCache>
            </c:numRef>
          </c:val>
        </c:ser>
        <c:ser>
          <c:idx val="4"/>
          <c:order val="4"/>
          <c:tx>
            <c:strRef>
              <c:f>Лист2!$B$6</c:f>
              <c:strCache>
                <c:ptCount val="1"/>
                <c:pt idx="0">
                  <c:v>Развитие малого бизнеса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Лист2!$C$6</c:f>
              <c:numCache>
                <c:formatCode>0.0</c:formatCode>
                <c:ptCount val="1"/>
                <c:pt idx="0">
                  <c:v>96</c:v>
                </c:pt>
              </c:numCache>
            </c:numRef>
          </c:val>
        </c:ser>
        <c:ser>
          <c:idx val="5"/>
          <c:order val="5"/>
          <c:tx>
            <c:strRef>
              <c:f>Лист2!$B$7</c:f>
              <c:strCache>
                <c:ptCount val="1"/>
                <c:pt idx="0">
                  <c:v>Благоустройство 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Лист2!$C$7</c:f>
              <c:numCache>
                <c:formatCode>0.0</c:formatCode>
                <c:ptCount val="1"/>
                <c:pt idx="0">
                  <c:v>27347.200000000001</c:v>
                </c:pt>
              </c:numCache>
            </c:numRef>
          </c:val>
        </c:ser>
        <c:ser>
          <c:idx val="6"/>
          <c:order val="6"/>
          <c:tx>
            <c:strRef>
              <c:f>Лист2!$B$8</c:f>
              <c:strCache>
                <c:ptCount val="1"/>
                <c:pt idx="0">
                  <c:v>Профессиональное образование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Лист2!$C$8</c:f>
              <c:numCache>
                <c:formatCode>0.0</c:formatCode>
                <c:ptCount val="1"/>
                <c:pt idx="0">
                  <c:v>200</c:v>
                </c:pt>
              </c:numCache>
            </c:numRef>
          </c:val>
        </c:ser>
        <c:ser>
          <c:idx val="7"/>
          <c:order val="7"/>
          <c:tx>
            <c:strRef>
              <c:f>Лист2!$B$9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Лист2!$C$9</c:f>
              <c:numCache>
                <c:formatCode>0.0</c:formatCode>
                <c:ptCount val="1"/>
                <c:pt idx="0">
                  <c:v>106</c:v>
                </c:pt>
              </c:numCache>
            </c:numRef>
          </c:val>
        </c:ser>
        <c:ser>
          <c:idx val="8"/>
          <c:order val="8"/>
          <c:tx>
            <c:strRef>
              <c:f>Лист2!$B$10</c:f>
              <c:strCache>
                <c:ptCount val="1"/>
                <c:pt idx="0">
                  <c:v>Военно-патриотическое воспитание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Лист2!$C$10</c:f>
              <c:numCache>
                <c:formatCode>0.0</c:formatCode>
                <c:ptCount val="1"/>
                <c:pt idx="0">
                  <c:v>200.9</c:v>
                </c:pt>
              </c:numCache>
            </c:numRef>
          </c:val>
        </c:ser>
        <c:ser>
          <c:idx val="9"/>
          <c:order val="9"/>
          <c:tx>
            <c:strRef>
              <c:f>Лист2!$B$11</c:f>
              <c:strCache>
                <c:ptCount val="1"/>
                <c:pt idx="0">
                  <c:v>Профилактика дорожно-транспортного травматизма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Лист2!$C$11</c:f>
              <c:numCache>
                <c:formatCode>0.0</c:formatCode>
                <c:ptCount val="1"/>
                <c:pt idx="0">
                  <c:v>155.6</c:v>
                </c:pt>
              </c:numCache>
            </c:numRef>
          </c:val>
        </c:ser>
        <c:ser>
          <c:idx val="10"/>
          <c:order val="10"/>
          <c:tx>
            <c:strRef>
              <c:f>Лист2!$B$12</c:f>
              <c:strCache>
                <c:ptCount val="1"/>
                <c:pt idx="0">
                  <c:v>Профилактика правонарушений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Лист2!$C$12</c:f>
              <c:numCache>
                <c:formatCode>0.0</c:formatCode>
                <c:ptCount val="1"/>
                <c:pt idx="0">
                  <c:v>72.400000000000006</c:v>
                </c:pt>
              </c:numCache>
            </c:numRef>
          </c:val>
        </c:ser>
        <c:ser>
          <c:idx val="11"/>
          <c:order val="11"/>
          <c:tx>
            <c:strRef>
              <c:f>Лист2!$B$13</c:f>
              <c:strCache>
                <c:ptCount val="1"/>
                <c:pt idx="0">
                  <c:v>Профилактика терроризма и экстремизма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Лист2!$C$13</c:f>
              <c:numCache>
                <c:formatCode>0.0</c:formatCode>
                <c:ptCount val="1"/>
                <c:pt idx="0">
                  <c:v>78</c:v>
                </c:pt>
              </c:numCache>
            </c:numRef>
          </c:val>
        </c:ser>
        <c:ser>
          <c:idx val="12"/>
          <c:order val="12"/>
          <c:tx>
            <c:strRef>
              <c:f>Лист2!$B$14</c:f>
              <c:strCache>
                <c:ptCount val="1"/>
                <c:pt idx="0">
                  <c:v>Профилактика наркомании 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lumOff val="20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lumMod val="80000"/>
                    <a:lumOff val="20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80000"/>
                    <a:lumOff val="2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Лист2!$C$14</c:f>
              <c:numCache>
                <c:formatCode>0.0</c:formatCode>
                <c:ptCount val="1"/>
                <c:pt idx="0">
                  <c:v>114.4</c:v>
                </c:pt>
              </c:numCache>
            </c:numRef>
          </c:val>
        </c:ser>
        <c:ser>
          <c:idx val="13"/>
          <c:order val="13"/>
          <c:tx>
            <c:strRef>
              <c:f>Лист2!$B$15</c:f>
              <c:strCache>
                <c:ptCount val="1"/>
                <c:pt idx="0">
                  <c:v>Охрана здоровья граждан от табачного дыма                                       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lumOff val="20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lumMod val="80000"/>
                    <a:lumOff val="20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80000"/>
                    <a:lumOff val="2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Лист2!$C$15</c:f>
              <c:numCache>
                <c:formatCode>0.0</c:formatCode>
                <c:ptCount val="1"/>
                <c:pt idx="0">
                  <c:v>30</c:v>
                </c:pt>
              </c:numCache>
            </c:numRef>
          </c:val>
        </c:ser>
        <c:ser>
          <c:idx val="14"/>
          <c:order val="14"/>
          <c:tx>
            <c:strRef>
              <c:f>Лист2!$B$16</c:f>
              <c:strCache>
                <c:ptCount val="1"/>
                <c:pt idx="0">
                  <c:v>Профилактика межнациональных конфликтов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lumOff val="20000"/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lumMod val="80000"/>
                    <a:lumOff val="20000"/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80000"/>
                    <a:lumOff val="2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Лист2!$C$16</c:f>
              <c:numCache>
                <c:formatCode>0.0</c:formatCode>
                <c:ptCount val="1"/>
                <c:pt idx="0">
                  <c:v>59</c:v>
                </c:pt>
              </c:numCache>
            </c:numRef>
          </c:val>
        </c:ser>
        <c:ser>
          <c:idx val="15"/>
          <c:order val="15"/>
          <c:tx>
            <c:strRef>
              <c:f>Лист2!$B$17</c:f>
              <c:strCache>
                <c:ptCount val="1"/>
                <c:pt idx="0">
                  <c:v> Участие в городских праздничных мероприятий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lumOff val="20000"/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lumMod val="80000"/>
                    <a:lumOff val="20000"/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80000"/>
                    <a:lumOff val="2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Лист2!$C$17</c:f>
              <c:numCache>
                <c:formatCode>0.0</c:formatCode>
                <c:ptCount val="1"/>
                <c:pt idx="0">
                  <c:v>8282.2999999999993</c:v>
                </c:pt>
              </c:numCache>
            </c:numRef>
          </c:val>
        </c:ser>
        <c:ser>
          <c:idx val="16"/>
          <c:order val="16"/>
          <c:tx>
            <c:strRef>
              <c:f>Лист2!$B$18</c:f>
              <c:strCache>
                <c:ptCount val="1"/>
                <c:pt idx="0">
                  <c:v>Организация досуговых мероприятий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lumOff val="20000"/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lumMod val="80000"/>
                    <a:lumOff val="20000"/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80000"/>
                    <a:lumOff val="2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Лист2!$C$18</c:f>
              <c:numCache>
                <c:formatCode>0.0</c:formatCode>
                <c:ptCount val="1"/>
                <c:pt idx="0">
                  <c:v>1931</c:v>
                </c:pt>
              </c:numCache>
            </c:numRef>
          </c:val>
        </c:ser>
        <c:ser>
          <c:idx val="17"/>
          <c:order val="17"/>
          <c:tx>
            <c:strRef>
              <c:f>Лист2!$B$19</c:f>
              <c:strCache>
                <c:ptCount val="1"/>
                <c:pt idx="0">
                  <c:v>Физкультурно-оздоровительные мероприятия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lumOff val="20000"/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lumMod val="80000"/>
                    <a:lumOff val="20000"/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80000"/>
                    <a:lumOff val="2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Лист2!$C$19</c:f>
              <c:numCache>
                <c:formatCode>0.0</c:formatCode>
                <c:ptCount val="1"/>
                <c:pt idx="0">
                  <c:v>663.6</c:v>
                </c:pt>
              </c:numCache>
            </c:numRef>
          </c:val>
        </c:ser>
        <c:ser>
          <c:idx val="18"/>
          <c:order val="18"/>
          <c:tx>
            <c:strRef>
              <c:f>Лист2!$B$20</c:f>
              <c:strCache>
                <c:ptCount val="1"/>
                <c:pt idx="0">
                  <c:v>Средства массовой информации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80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lumMod val="80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8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val>
            <c:numRef>
              <c:f>Лист2!$C$20</c:f>
              <c:numCache>
                <c:formatCode>0.0</c:formatCode>
                <c:ptCount val="1"/>
                <c:pt idx="0">
                  <c:v>1416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8120576"/>
        <c:axId val="178119040"/>
        <c:axId val="0"/>
      </c:bar3DChart>
      <c:valAx>
        <c:axId val="178119040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178120576"/>
        <c:crosses val="autoZero"/>
        <c:crossBetween val="between"/>
      </c:valAx>
      <c:catAx>
        <c:axId val="17812057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7811904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9381889763779537E-2"/>
          <c:y val="2.3148148148148147E-2"/>
          <c:w val="0.81111111111111112"/>
          <c:h val="0.89260061242344702"/>
        </c:manualLayout>
      </c:layout>
      <c:area3DChart>
        <c:grouping val="standard"/>
        <c:varyColors val="0"/>
        <c:ser>
          <c:idx val="0"/>
          <c:order val="0"/>
          <c:tx>
            <c:strRef>
              <c:f>'Д. и Р.'!$A$15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chemeClr val="accent6">
                <a:alpha val="35000"/>
              </a:schemeClr>
            </a:solidFill>
            <a:ln w="9525">
              <a:solidFill>
                <a:schemeClr val="accent6"/>
              </a:solidFill>
            </a:ln>
            <a:effectLst/>
            <a:sp3d contourW="9525">
              <a:contourClr>
                <a:schemeClr val="accent6"/>
              </a:contourClr>
            </a:sp3d>
          </c:spPr>
          <c:cat>
            <c:strRef>
              <c:f>'Д. и Р.'!$C$14:$H$14</c:f>
              <c:strCache>
                <c:ptCount val="6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  <c:pt idx="3">
                  <c:v>2018 год</c:v>
                </c:pt>
                <c:pt idx="4">
                  <c:v>2019 год</c:v>
                </c:pt>
                <c:pt idx="5">
                  <c:v>2020 год</c:v>
                </c:pt>
              </c:strCache>
            </c:strRef>
          </c:cat>
          <c:val>
            <c:numRef>
              <c:f>'Д. и Р.'!$C$15:$H$15</c:f>
              <c:numCache>
                <c:formatCode>General</c:formatCode>
                <c:ptCount val="6"/>
                <c:pt idx="0">
                  <c:v>61232.1</c:v>
                </c:pt>
                <c:pt idx="1">
                  <c:v>70343.899999999994</c:v>
                </c:pt>
                <c:pt idx="2" formatCode="#,##0.00">
                  <c:v>64686</c:v>
                </c:pt>
                <c:pt idx="3" formatCode="#\ ##0.0">
                  <c:v>70439.600000000006</c:v>
                </c:pt>
                <c:pt idx="4" formatCode="#\ ##0.0">
                  <c:v>74822.100000000006</c:v>
                </c:pt>
                <c:pt idx="5" formatCode="#\ ##0.0">
                  <c:v>80407.8</c:v>
                </c:pt>
              </c:numCache>
            </c:numRef>
          </c:val>
        </c:ser>
        <c:ser>
          <c:idx val="1"/>
          <c:order val="1"/>
          <c:tx>
            <c:strRef>
              <c:f>'Д. и Р.'!$A$16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chemeClr val="accent5">
                <a:alpha val="35000"/>
              </a:schemeClr>
            </a:solidFill>
            <a:ln w="9525">
              <a:solidFill>
                <a:schemeClr val="accent5"/>
              </a:solidFill>
            </a:ln>
            <a:effectLst/>
            <a:sp3d contourW="9525">
              <a:contourClr>
                <a:schemeClr val="accent5"/>
              </a:contourClr>
            </a:sp3d>
          </c:spPr>
          <c:cat>
            <c:strRef>
              <c:f>'Д. и Р.'!$C$14:$H$14</c:f>
              <c:strCache>
                <c:ptCount val="6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  <c:pt idx="3">
                  <c:v>2018 год</c:v>
                </c:pt>
                <c:pt idx="4">
                  <c:v>2019 год</c:v>
                </c:pt>
                <c:pt idx="5">
                  <c:v>2020 год</c:v>
                </c:pt>
              </c:strCache>
            </c:strRef>
          </c:cat>
          <c:val>
            <c:numRef>
              <c:f>'Д. и Р.'!$C$16:$H$16</c:f>
              <c:numCache>
                <c:formatCode>General</c:formatCode>
                <c:ptCount val="6"/>
                <c:pt idx="0">
                  <c:v>58560.6</c:v>
                </c:pt>
                <c:pt idx="1">
                  <c:v>65198.3</c:v>
                </c:pt>
                <c:pt idx="2" formatCode="#,##0.00">
                  <c:v>72167.199999999997</c:v>
                </c:pt>
                <c:pt idx="3" formatCode="#\ ##0.0">
                  <c:v>76364</c:v>
                </c:pt>
                <c:pt idx="4" formatCode="#\ ##0.0">
                  <c:v>79171.8</c:v>
                </c:pt>
                <c:pt idx="5" formatCode="#\ ##0.0">
                  <c:v>80407.8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7164672"/>
        <c:axId val="177166208"/>
        <c:axId val="178115904"/>
      </c:area3DChart>
      <c:catAx>
        <c:axId val="177164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>
            <a:solidFill>
              <a:schemeClr val="tx1">
                <a:lumMod val="5000"/>
                <a:lumOff val="9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cap="none" spc="0" baseline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7166208"/>
        <c:crosses val="autoZero"/>
        <c:auto val="1"/>
        <c:lblAlgn val="ctr"/>
        <c:lblOffset val="100"/>
        <c:noMultiLvlLbl val="0"/>
      </c:catAx>
      <c:valAx>
        <c:axId val="17716620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77164672"/>
        <c:crosses val="autoZero"/>
        <c:crossBetween val="midCat"/>
      </c:valAx>
      <c:serAx>
        <c:axId val="17811590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"/>
                <a:lumOff val="9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ln>
                  <a:solidFill>
                    <a:schemeClr val="tx1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7166208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80"/>
      <c:depthPercent val="11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explosion val="14"/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cat>
            <c:strRef>
              <c:f>Доходы!$B$5:$B$13</c:f>
              <c:strCache>
                <c:ptCount val="4"/>
                <c:pt idx="0">
                  <c:v>Налоги на совокупный доход</c:v>
                </c:pt>
                <c:pt idx="1">
                  <c:v>Доходы от компенсации затрат </c:v>
                </c:pt>
                <c:pt idx="2">
                  <c:v>Штрафы, санкции, возмещение ущерба</c:v>
                </c:pt>
                <c:pt idx="3">
                  <c:v>Безвозмездные поступления </c:v>
                </c:pt>
              </c:strCache>
            </c:strRef>
          </c:cat>
          <c:val>
            <c:numRef>
              <c:f>Доходы!$C$5:$C$13</c:f>
              <c:numCache>
                <c:formatCode>#\ ##0.0</c:formatCode>
                <c:ptCount val="4"/>
                <c:pt idx="0">
                  <c:v>55069.7</c:v>
                </c:pt>
                <c:pt idx="1">
                  <c:v>184.1</c:v>
                </c:pt>
                <c:pt idx="2">
                  <c:v>3026.7</c:v>
                </c:pt>
                <c:pt idx="3">
                  <c:v>12159.1</c:v>
                </c:pt>
              </c:numCache>
            </c:numRef>
          </c:val>
          <c:extLst/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>
        <a:alpha val="0"/>
      </a:schemeClr>
    </a:solidFill>
    <a:ln w="9525" cap="flat" cmpd="sng" algn="ctr">
      <a:solidFill>
        <a:schemeClr val="tx1">
          <a:lumMod val="15000"/>
          <a:lumOff val="85000"/>
          <a:alpha val="0"/>
        </a:schemeClr>
      </a:solidFill>
      <a:round/>
    </a:ln>
    <a:effectLst/>
    <a:scene3d>
      <a:camera prst="orthographicFront"/>
      <a:lightRig rig="threePt" dir="t"/>
    </a:scene3d>
    <a:sp3d prstMaterial="matte"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21"/>
      <c:depthPercent val="11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3.7037037037037035E-2"/>
          <c:w val="1"/>
          <c:h val="0.96296296296296291"/>
        </c:manualLayout>
      </c:layout>
      <c:pie3DChart>
        <c:varyColors val="1"/>
        <c:ser>
          <c:idx val="0"/>
          <c:order val="0"/>
          <c:explosion val="17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cat>
            <c:strRef>
              <c:f>Расходы!$B$4:$B$29</c:f>
              <c:strCache>
                <c:ptCount val="9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Образование</c:v>
                </c:pt>
                <c:pt idx="5">
                  <c:v>Культура, кинематография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Средства массовой информации</c:v>
                </c:pt>
              </c:strCache>
            </c:strRef>
          </c:cat>
          <c:val>
            <c:numRef>
              <c:f>Расходы!$C$4:$C$29</c:f>
              <c:numCache>
                <c:formatCode>#\ ##0.0</c:formatCode>
                <c:ptCount val="9"/>
                <c:pt idx="0">
                  <c:v>17763.599999999999</c:v>
                </c:pt>
                <c:pt idx="1">
                  <c:v>86.7</c:v>
                </c:pt>
                <c:pt idx="2">
                  <c:v>518.70000000000005</c:v>
                </c:pt>
                <c:pt idx="3">
                  <c:v>31794.3</c:v>
                </c:pt>
                <c:pt idx="4">
                  <c:v>847.7</c:v>
                </c:pt>
                <c:pt idx="5">
                  <c:v>8978.5</c:v>
                </c:pt>
                <c:pt idx="6">
                  <c:v>10617.8</c:v>
                </c:pt>
                <c:pt idx="7">
                  <c:v>632</c:v>
                </c:pt>
                <c:pt idx="8">
                  <c:v>927.9</c:v>
                </c:pt>
              </c:numCache>
            </c:numRef>
          </c:val>
          <c:extLst/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v>2016</c:v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Расходы!$B$36:$B$61</c:f>
              <c:strCache>
                <c:ptCount val="9"/>
                <c:pt idx="0">
                  <c:v>Общегосударственные вопросы</c:v>
                </c:pt>
                <c:pt idx="1">
                  <c:v>Национальная безопасность</c:v>
                </c:pt>
                <c:pt idx="2">
                  <c:v>Национальная экономика</c:v>
                </c:pt>
                <c:pt idx="3">
                  <c:v>Жилищно-комм. хозяйство</c:v>
                </c:pt>
                <c:pt idx="4">
                  <c:v>Образование</c:v>
                </c:pt>
                <c:pt idx="5">
                  <c:v>Культура, кинематография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Средства массовой информации</c:v>
                </c:pt>
              </c:strCache>
            </c:strRef>
          </c:cat>
          <c:val>
            <c:numRef>
              <c:f>Расходы!$C$36:$C$61</c:f>
              <c:numCache>
                <c:formatCode>#\ ##0.0</c:formatCode>
                <c:ptCount val="9"/>
                <c:pt idx="0">
                  <c:v>14091.199999999999</c:v>
                </c:pt>
                <c:pt idx="1">
                  <c:v>93</c:v>
                </c:pt>
                <c:pt idx="2">
                  <c:v>158</c:v>
                </c:pt>
                <c:pt idx="3">
                  <c:v>25998.5</c:v>
                </c:pt>
                <c:pt idx="4">
                  <c:v>684.7</c:v>
                </c:pt>
                <c:pt idx="5">
                  <c:v>7355.7</c:v>
                </c:pt>
                <c:pt idx="6">
                  <c:v>8706.2000000000007</c:v>
                </c:pt>
                <c:pt idx="7">
                  <c:v>454.7</c:v>
                </c:pt>
                <c:pt idx="8">
                  <c:v>1018.6</c:v>
                </c:pt>
              </c:numCache>
            </c:numRef>
          </c:val>
        </c:ser>
        <c:ser>
          <c:idx val="1"/>
          <c:order val="1"/>
          <c:tx>
            <c:v>2017</c:v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Расходы!$B$36:$B$61</c:f>
              <c:strCache>
                <c:ptCount val="9"/>
                <c:pt idx="0">
                  <c:v>Общегосударственные вопросы</c:v>
                </c:pt>
                <c:pt idx="1">
                  <c:v>Национальная безопасность</c:v>
                </c:pt>
                <c:pt idx="2">
                  <c:v>Национальная экономика</c:v>
                </c:pt>
                <c:pt idx="3">
                  <c:v>Жилищно-комм. хозяйство</c:v>
                </c:pt>
                <c:pt idx="4">
                  <c:v>Образование</c:v>
                </c:pt>
                <c:pt idx="5">
                  <c:v>Культура, кинематография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Средства массовой информации</c:v>
                </c:pt>
              </c:strCache>
            </c:strRef>
          </c:cat>
          <c:val>
            <c:numRef>
              <c:f>Расходы!$D$36:$D$61</c:f>
              <c:numCache>
                <c:formatCode>#\ ##0.0</c:formatCode>
                <c:ptCount val="9"/>
                <c:pt idx="0">
                  <c:v>17940.5</c:v>
                </c:pt>
                <c:pt idx="1">
                  <c:v>98</c:v>
                </c:pt>
                <c:pt idx="2">
                  <c:v>446.1</c:v>
                </c:pt>
                <c:pt idx="3">
                  <c:v>26668.7</c:v>
                </c:pt>
                <c:pt idx="4">
                  <c:v>793.2</c:v>
                </c:pt>
                <c:pt idx="5">
                  <c:v>9035.2000000000007</c:v>
                </c:pt>
                <c:pt idx="6">
                  <c:v>8557.1</c:v>
                </c:pt>
                <c:pt idx="7">
                  <c:v>493</c:v>
                </c:pt>
                <c:pt idx="8">
                  <c:v>1166.5</c:v>
                </c:pt>
              </c:numCache>
            </c:numRef>
          </c:val>
        </c:ser>
        <c:ser>
          <c:idx val="2"/>
          <c:order val="2"/>
          <c:tx>
            <c:v>2018</c:v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Расходы!$B$36:$B$61</c:f>
              <c:strCache>
                <c:ptCount val="9"/>
                <c:pt idx="0">
                  <c:v>Общегосударственные вопросы</c:v>
                </c:pt>
                <c:pt idx="1">
                  <c:v>Национальная безопасность</c:v>
                </c:pt>
                <c:pt idx="2">
                  <c:v>Национальная экономика</c:v>
                </c:pt>
                <c:pt idx="3">
                  <c:v>Жилищно-комм. хозяйство</c:v>
                </c:pt>
                <c:pt idx="4">
                  <c:v>Образование</c:v>
                </c:pt>
                <c:pt idx="5">
                  <c:v>Культура, кинематография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Средства массовой информации</c:v>
                </c:pt>
              </c:strCache>
            </c:strRef>
          </c:cat>
          <c:val>
            <c:numRef>
              <c:f>Расходы!$E$36:$E$61</c:f>
              <c:numCache>
                <c:formatCode>#\ ##0.0</c:formatCode>
                <c:ptCount val="9"/>
                <c:pt idx="0">
                  <c:v>17763.599999999999</c:v>
                </c:pt>
                <c:pt idx="1">
                  <c:v>86.7</c:v>
                </c:pt>
                <c:pt idx="2">
                  <c:v>518.70000000000005</c:v>
                </c:pt>
                <c:pt idx="3">
                  <c:v>31794.3</c:v>
                </c:pt>
                <c:pt idx="4">
                  <c:v>847.7</c:v>
                </c:pt>
                <c:pt idx="5">
                  <c:v>8978.5</c:v>
                </c:pt>
                <c:pt idx="6">
                  <c:v>10617.8</c:v>
                </c:pt>
                <c:pt idx="7">
                  <c:v>632</c:v>
                </c:pt>
                <c:pt idx="8">
                  <c:v>927.9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9554560"/>
        <c:axId val="179560448"/>
        <c:axId val="0"/>
      </c:bar3DChart>
      <c:catAx>
        <c:axId val="1795545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9560448"/>
        <c:crosses val="autoZero"/>
        <c:auto val="1"/>
        <c:lblAlgn val="ctr"/>
        <c:lblOffset val="100"/>
        <c:noMultiLvlLbl val="0"/>
      </c:catAx>
      <c:valAx>
        <c:axId val="17956044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out"/>
        <c:minorTickMark val="none"/>
        <c:tickLblPos val="nextTo"/>
        <c:crossAx val="179554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6281517935258093"/>
          <c:y val="2.1700568678915139E-2"/>
          <c:w val="0.44274037620297457"/>
          <c:h val="0.2343766404199475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yVal>
            <c:numRef>
              <c:f>Дефицит!$B$7:$E$7</c:f>
              <c:numCache>
                <c:formatCode>#,##0.00</c:formatCode>
                <c:ptCount val="4"/>
                <c:pt idx="0">
                  <c:v>-2671.5</c:v>
                </c:pt>
                <c:pt idx="1">
                  <c:v>-5145.5999999999913</c:v>
                </c:pt>
                <c:pt idx="2">
                  <c:v>11144.699999999997</c:v>
                </c:pt>
                <c:pt idx="3">
                  <c:v>5924.3999999999942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9244416"/>
        <c:axId val="179278976"/>
      </c:scatterChart>
      <c:valAx>
        <c:axId val="179244416"/>
        <c:scaling>
          <c:orientation val="minMax"/>
        </c:scaling>
        <c:delete val="1"/>
        <c:axPos val="b"/>
        <c:majorTickMark val="none"/>
        <c:minorTickMark val="none"/>
        <c:tickLblPos val="nextTo"/>
        <c:crossAx val="179278976"/>
        <c:crosses val="autoZero"/>
        <c:crossBetween val="midCat"/>
      </c:valAx>
      <c:valAx>
        <c:axId val="179278976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17924441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gradFill>
              <a:gsLst>
                <a:gs pos="100000">
                  <a:schemeClr val="accent5">
                    <a:shade val="58000"/>
                    <a:alpha val="0"/>
                  </a:schemeClr>
                </a:gs>
                <a:gs pos="50000">
                  <a:schemeClr val="accent5">
                    <a:shade val="58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val>
            <c:numRef>
              <c:f>Субвенции!$B$5</c:f>
              <c:numCache>
                <c:formatCode>#,##0.0</c:formatCode>
                <c:ptCount val="1"/>
                <c:pt idx="0">
                  <c:v>7692.1</c:v>
                </c:pt>
              </c:numCache>
            </c:numRef>
          </c:val>
        </c:ser>
        <c:ser>
          <c:idx val="1"/>
          <c:order val="1"/>
          <c:spPr>
            <a:gradFill>
              <a:gsLst>
                <a:gs pos="100000">
                  <a:schemeClr val="accent5">
                    <a:shade val="86000"/>
                    <a:alpha val="0"/>
                  </a:schemeClr>
                </a:gs>
                <a:gs pos="50000">
                  <a:schemeClr val="accent5">
                    <a:shade val="86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val>
            <c:numRef>
              <c:f>Субвенции!$C$5</c:f>
              <c:numCache>
                <c:formatCode>#,##0.0</c:formatCode>
                <c:ptCount val="1"/>
                <c:pt idx="0">
                  <c:v>8135.6</c:v>
                </c:pt>
              </c:numCache>
            </c:numRef>
          </c:val>
        </c:ser>
        <c:ser>
          <c:idx val="2"/>
          <c:order val="2"/>
          <c:spPr>
            <a:gradFill>
              <a:gsLst>
                <a:gs pos="100000">
                  <a:schemeClr val="accent5">
                    <a:tint val="86000"/>
                    <a:alpha val="0"/>
                  </a:schemeClr>
                </a:gs>
                <a:gs pos="50000">
                  <a:schemeClr val="accent5">
                    <a:tint val="86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val>
            <c:numRef>
              <c:f>Субвенции!$D$5</c:f>
              <c:numCache>
                <c:formatCode>#,##0.0</c:formatCode>
                <c:ptCount val="1"/>
                <c:pt idx="0">
                  <c:v>9695.799999999992</c:v>
                </c:pt>
              </c:numCache>
            </c:numRef>
          </c:val>
        </c:ser>
        <c:ser>
          <c:idx val="3"/>
          <c:order val="3"/>
          <c:spPr>
            <a:gradFill>
              <a:gsLst>
                <a:gs pos="100000">
                  <a:schemeClr val="accent5">
                    <a:tint val="58000"/>
                    <a:alpha val="0"/>
                  </a:schemeClr>
                </a:gs>
                <a:gs pos="50000">
                  <a:schemeClr val="accent5">
                    <a:tint val="58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val>
            <c:numRef>
              <c:f>Субвенции!$E$5</c:f>
              <c:numCache>
                <c:formatCode>#,##0.0</c:formatCode>
                <c:ptCount val="1"/>
                <c:pt idx="0">
                  <c:v>11089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179410816"/>
        <c:axId val="179412352"/>
        <c:axId val="0"/>
      </c:bar3DChart>
      <c:catAx>
        <c:axId val="1794108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179412352"/>
        <c:crosses val="autoZero"/>
        <c:auto val="1"/>
        <c:lblAlgn val="ctr"/>
        <c:lblOffset val="100"/>
        <c:noMultiLvlLbl val="0"/>
      </c:catAx>
      <c:valAx>
        <c:axId val="17941235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one"/>
        <c:crossAx val="179410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12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5000"/>
            <a:lumOff val="95000"/>
          </a:schemeClr>
        </a:solidFill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35000"/>
        </a:schemeClr>
      </a:solidFill>
      <a:ln w="9525">
        <a:solidFill>
          <a:schemeClr val="phClr"/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35000"/>
        </a:schemeClr>
      </a:solidFill>
      <a:ln w="9525">
        <a:solidFill>
          <a:schemeClr val="phClr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  <a:ln>
        <a:solidFill>
          <a:schemeClr val="phClr">
            <a:lumMod val="7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5000"/>
            <a:lumOff val="95000"/>
          </a:schemeClr>
        </a:solidFill>
      </a:ln>
    </cs:spPr>
    <cs:defRPr sz="900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470725-FDD8-43E4-BD9E-5FF920A44680}" type="datetimeFigureOut">
              <a:rPr lang="ru-RU" smtClean="0"/>
              <a:pPr/>
              <a:t>12.11.2018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0A3532-73EF-4047-A1D7-576F66E96D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975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0A3532-73EF-4047-A1D7-576F66E96DA4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2548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0A3532-73EF-4047-A1D7-576F66E96DA4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989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34610-29BD-463E-B1BE-F686A61B65B7}" type="datetime1">
              <a:rPr lang="en-US" smtClean="0"/>
              <a:pPr/>
              <a:t>11/12/2018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7DA81-C738-48C6-B50F-F747CA36135B}" type="datetime1">
              <a:rPr lang="en-US" smtClean="0"/>
              <a:pPr/>
              <a:t>11/12/2018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0BB09-1B48-4DE3-9A48-6B7C52EC98BC}" type="datetime1">
              <a:rPr lang="en-US" smtClean="0"/>
              <a:pPr/>
              <a:t>11/12/2018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E7E88-1BCE-424D-A8CB-D88A9E86E63E}" type="datetime1">
              <a:rPr lang="en-US" smtClean="0"/>
              <a:pPr/>
              <a:t>11/12/2018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CE3BA-7570-4EE7-8EC7-9706FC7262B5}" type="datetime1">
              <a:rPr lang="en-US" smtClean="0"/>
              <a:pPr/>
              <a:t>11/12/2018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F537B-F92E-4EBA-8ABD-E66122FC227C}" type="datetime1">
              <a:rPr lang="en-US" smtClean="0"/>
              <a:pPr/>
              <a:t>11/12/2018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0586E-31A7-437B-85EB-0A8787DC8E87}" type="datetime1">
              <a:rPr lang="en-US" smtClean="0"/>
              <a:pPr/>
              <a:t>11/12/2018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8D591-98D7-44FB-A3B0-2126DB4EE1C4}" type="datetime1">
              <a:rPr lang="en-US" smtClean="0"/>
              <a:pPr/>
              <a:t>11/12/2018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B73FA-9E2E-451C-8387-94B6B35147CD}" type="datetime1">
              <a:rPr lang="en-US" smtClean="0"/>
              <a:pPr/>
              <a:t>11/12/2018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53F10-A651-470F-8BCA-2EC8629F3461}" type="datetime1">
              <a:rPr lang="en-US" smtClean="0"/>
              <a:pPr/>
              <a:t>11/12/2018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5FAE0-E440-47F5-8531-BEC689001CA6}" type="datetime1">
              <a:rPr lang="en-US" smtClean="0"/>
              <a:pPr/>
              <a:t>11/12/2018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D64F4-4AC9-4A1D-AC5D-55107FEF6A3E}" type="datetime1">
              <a:rPr lang="en-US" smtClean="0"/>
              <a:pPr/>
              <a:t>11/12/2018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CB8A0-7F36-4350-ADB3-C2CDC77A6919}" type="datetime1">
              <a:rPr lang="en-US" smtClean="0"/>
              <a:pPr/>
              <a:t>11/12/2018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5913-A357-4C7E-94AE-EAC3647DB912}" type="datetime1">
              <a:rPr lang="en-US" smtClean="0"/>
              <a:pPr/>
              <a:t>11/12/2018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ACAF0-9363-4626-9169-07B36B480CF6}" type="datetime1">
              <a:rPr lang="en-US" smtClean="0"/>
              <a:pPr/>
              <a:t>11/12/2018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40D0-2AD2-4B24-94A8-CC976C313E2F}" type="datetime1">
              <a:rPr lang="en-US" smtClean="0"/>
              <a:pPr/>
              <a:t>11/12/2018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>
                <a:lumMod val="80000"/>
                <a:lumOff val="20000"/>
              </a:srgbClr>
            </a:gs>
            <a:gs pos="100000">
              <a:srgbClr val="DFE8C4">
                <a:lumMod val="98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DFC74-1487-407B-A6EB-201F00771486}" type="datetime1">
              <a:rPr lang="en-US" smtClean="0"/>
              <a:pPr/>
              <a:t>11/12/2018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13" Type="http://schemas.openxmlformats.org/officeDocument/2006/relationships/slide" Target="slide29.xml"/><Relationship Id="rId3" Type="http://schemas.openxmlformats.org/officeDocument/2006/relationships/slide" Target="slide5.xml"/><Relationship Id="rId7" Type="http://schemas.openxmlformats.org/officeDocument/2006/relationships/slide" Target="slide18.xml"/><Relationship Id="rId12" Type="http://schemas.openxmlformats.org/officeDocument/2006/relationships/slide" Target="slide26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6.xml"/><Relationship Id="rId11" Type="http://schemas.openxmlformats.org/officeDocument/2006/relationships/slide" Target="slide25.xml"/><Relationship Id="rId5" Type="http://schemas.openxmlformats.org/officeDocument/2006/relationships/slide" Target="slide9.xml"/><Relationship Id="rId15" Type="http://schemas.openxmlformats.org/officeDocument/2006/relationships/slide" Target="slide1.xml"/><Relationship Id="rId10" Type="http://schemas.openxmlformats.org/officeDocument/2006/relationships/slide" Target="slide24.xml"/><Relationship Id="rId4" Type="http://schemas.openxmlformats.org/officeDocument/2006/relationships/slide" Target="slide8.xml"/><Relationship Id="rId9" Type="http://schemas.openxmlformats.org/officeDocument/2006/relationships/slide" Target="slide23.xml"/><Relationship Id="rId1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5" Type="http://schemas.openxmlformats.org/officeDocument/2006/relationships/slide" Target="slide4.xml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slide" Target="slide5.xml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openxmlformats.org/officeDocument/2006/relationships/slide" Target="slide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slide" Target="slide6.xml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.xml"/><Relationship Id="rId5" Type="http://schemas.openxmlformats.org/officeDocument/2006/relationships/slide" Target="slide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slide" Target="slide7.xml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5" Type="http://schemas.openxmlformats.org/officeDocument/2006/relationships/slide" Target="slide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slide" Target="slide8.xml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5" Type="http://schemas.openxmlformats.org/officeDocument/2006/relationships/slide" Target="slide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9.xml"/><Relationship Id="rId5" Type="http://schemas.openxmlformats.org/officeDocument/2006/relationships/slide" Target="slide7.xml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0.xml"/><Relationship Id="rId5" Type="http://schemas.openxmlformats.org/officeDocument/2006/relationships/slide" Target="slide8.xml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29.xml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slide" Target="slide11.xml"/><Relationship Id="rId4" Type="http://schemas.openxmlformats.org/officeDocument/2006/relationships/image" Target="../media/image1.jpeg"/><Relationship Id="rId9" Type="http://schemas.openxmlformats.org/officeDocument/2006/relationships/slide" Target="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slide" Target="slide1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10.xml"/><Relationship Id="rId5" Type="http://schemas.openxmlformats.org/officeDocument/2006/relationships/slide" Target="slide2.xml"/><Relationship Id="rId4" Type="http://schemas.openxmlformats.org/officeDocument/2006/relationships/slide" Target="slide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3.xml"/><Relationship Id="rId5" Type="http://schemas.openxmlformats.org/officeDocument/2006/relationships/slide" Target="slide11.xml"/><Relationship Id="rId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4.xml"/><Relationship Id="rId5" Type="http://schemas.openxmlformats.org/officeDocument/2006/relationships/slide" Target="slide12.xml"/><Relationship Id="rId4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5.xml"/><Relationship Id="rId5" Type="http://schemas.openxmlformats.org/officeDocument/2006/relationships/slide" Target="slide13.xml"/><Relationship Id="rId4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6.xml"/><Relationship Id="rId5" Type="http://schemas.openxmlformats.org/officeDocument/2006/relationships/slide" Target="slide14.xml"/><Relationship Id="rId4" Type="http://schemas.openxmlformats.org/officeDocument/2006/relationships/slide" Target="slid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slide" Target="slide17.xml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5.xml"/><Relationship Id="rId5" Type="http://schemas.openxmlformats.org/officeDocument/2006/relationships/slide" Target="slide2.xml"/><Relationship Id="rId4" Type="http://schemas.openxmlformats.org/officeDocument/2006/relationships/chart" Target="../charts/char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8.xml"/><Relationship Id="rId5" Type="http://schemas.openxmlformats.org/officeDocument/2006/relationships/slide" Target="slide16.xml"/><Relationship Id="rId4" Type="http://schemas.openxmlformats.org/officeDocument/2006/relationships/slide" Target="slid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7" Type="http://schemas.openxmlformats.org/officeDocument/2006/relationships/slide" Target="slide19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7.xml"/><Relationship Id="rId5" Type="http://schemas.openxmlformats.org/officeDocument/2006/relationships/slide" Target="slide2.xml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0.xml"/><Relationship Id="rId5" Type="http://schemas.openxmlformats.org/officeDocument/2006/relationships/slide" Target="slide18.xml"/><Relationship Id="rId4" Type="http://schemas.openxmlformats.org/officeDocument/2006/relationships/slide" Target="slid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7" Type="http://schemas.openxmlformats.org/officeDocument/2006/relationships/slide" Target="slide21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2.xml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2.xml"/><Relationship Id="rId5" Type="http://schemas.openxmlformats.org/officeDocument/2006/relationships/slide" Target="slide20.xml"/><Relationship Id="rId4" Type="http://schemas.openxmlformats.org/officeDocument/2006/relationships/slide" Target="slide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slide" Target="slide29.xml"/><Relationship Id="rId7" Type="http://schemas.openxmlformats.org/officeDocument/2006/relationships/slide" Target="slide2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chart" Target="../charts/chart5.xml"/><Relationship Id="rId4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slide" Target="slide24.xml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2.xml"/><Relationship Id="rId5" Type="http://schemas.openxmlformats.org/officeDocument/2006/relationships/slide" Target="slide2.xml"/><Relationship Id="rId4" Type="http://schemas.openxmlformats.org/officeDocument/2006/relationships/chart" Target="../charts/chart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3" Type="http://schemas.openxmlformats.org/officeDocument/2006/relationships/image" Target="../media/image1.jpeg"/><Relationship Id="rId7" Type="http://schemas.openxmlformats.org/officeDocument/2006/relationships/slide" Target="slide23.xml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11.jpeg"/><Relationship Id="rId4" Type="http://schemas.openxmlformats.org/officeDocument/2006/relationships/chart" Target="../charts/char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slide" Target="slide26.xml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4.xml"/><Relationship Id="rId5" Type="http://schemas.openxmlformats.org/officeDocument/2006/relationships/slide" Target="slide2.xml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7.xml"/><Relationship Id="rId5" Type="http://schemas.openxmlformats.org/officeDocument/2006/relationships/slide" Target="slide25.xml"/><Relationship Id="rId4" Type="http://schemas.openxmlformats.org/officeDocument/2006/relationships/slide" Target="slide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8.xml"/><Relationship Id="rId5" Type="http://schemas.openxmlformats.org/officeDocument/2006/relationships/slide" Target="slide26.xml"/><Relationship Id="rId4" Type="http://schemas.openxmlformats.org/officeDocument/2006/relationships/slide" Target="slide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5" Type="http://schemas.openxmlformats.org/officeDocument/2006/relationships/slide" Target="slide27.xml"/><Relationship Id="rId4" Type="http://schemas.openxmlformats.org/officeDocument/2006/relationships/slide" Target="slide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image" Target="../media/image1.jpeg"/><Relationship Id="rId7" Type="http://schemas.openxmlformats.org/officeDocument/2006/relationships/slide" Target="slide28.xml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Бюджет на 2018 год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Для граждан</a:t>
            </a:r>
            <a:endParaRPr lang="ru-RU" sz="3200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959327" y="1130665"/>
            <a:ext cx="8915399" cy="11262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Внутригородское муниципальное образование Санкт-Петербурга муниципальный округ Васильевский</a:t>
            </a:r>
            <a:endParaRPr lang="ru-RU" dirty="0"/>
          </a:p>
        </p:txBody>
      </p:sp>
      <p:pic>
        <p:nvPicPr>
          <p:cNvPr id="1026" name="Рисунок 1" descr="Васильевский_герб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89" y="4461777"/>
            <a:ext cx="682628" cy="804837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</p:pic>
    </p:spTree>
    <p:extLst>
      <p:ext uri="{BB962C8B-B14F-4D97-AF65-F5344CB8AC3E}">
        <p14:creationId xmlns:p14="http://schemas.microsoft.com/office/powerpoint/2010/main" val="2582611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59327" y="1828804"/>
            <a:ext cx="8915399" cy="456111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1400" dirty="0" smtClean="0">
                <a:ln>
                  <a:solidFill>
                    <a:schemeClr val="bg1">
                      <a:lumMod val="50000"/>
                    </a:schemeClr>
                  </a:solidFill>
                </a:ln>
                <a:hlinkClick r:id="rId2" action="ppaction://hlinksldjump" tooltip="П Е Р Е Х О Д"/>
              </a:rPr>
              <a:t>Введение                                                                                                                                         3</a:t>
            </a:r>
            <a:endParaRPr lang="ru-RU" sz="1400" dirty="0">
              <a:ln>
                <a:solidFill>
                  <a:schemeClr val="bg1">
                    <a:lumMod val="50000"/>
                  </a:schemeClr>
                </a:solidFill>
              </a:ln>
            </a:endParaRPr>
          </a:p>
          <a:p>
            <a:pPr lvl="0">
              <a:lnSpc>
                <a:spcPct val="120000"/>
              </a:lnSpc>
            </a:pPr>
            <a:r>
              <a:rPr lang="ru-RU" sz="1400" dirty="0" smtClean="0">
                <a:ln>
                  <a:solidFill>
                    <a:schemeClr val="bg1">
                      <a:lumMod val="50000"/>
                    </a:schemeClr>
                  </a:solidFill>
                </a:ln>
                <a:hlinkClick r:id="rId3" action="ppaction://hlinksldjump" tooltip="П Е Р Е Х О Д"/>
              </a:rPr>
              <a:t>Основные </a:t>
            </a:r>
            <a:r>
              <a:rPr lang="ru-RU" sz="1400" dirty="0">
                <a:ln>
                  <a:solidFill>
                    <a:schemeClr val="bg1">
                      <a:lumMod val="50000"/>
                    </a:schemeClr>
                  </a:solidFill>
                </a:ln>
                <a:hlinkClick r:id="rId3" action="ppaction://hlinksldjump" tooltip="П Е Р Е Х О Д"/>
              </a:rPr>
              <a:t>характеристики </a:t>
            </a:r>
            <a:r>
              <a:rPr lang="ru-RU" sz="1400" dirty="0" smtClean="0">
                <a:ln>
                  <a:solidFill>
                    <a:schemeClr val="bg1">
                      <a:lumMod val="50000"/>
                    </a:schemeClr>
                  </a:solidFill>
                </a:ln>
                <a:hlinkClick r:id="rId3" action="ppaction://hlinksldjump" tooltip="П Е Р Е Х О Д"/>
              </a:rPr>
              <a:t>муниципального образования                                                 5</a:t>
            </a:r>
            <a:endParaRPr lang="ru-RU" sz="1400" dirty="0">
              <a:ln>
                <a:solidFill>
                  <a:schemeClr val="bg1">
                    <a:lumMod val="50000"/>
                  </a:schemeClr>
                </a:solidFill>
              </a:ln>
            </a:endParaRPr>
          </a:p>
          <a:p>
            <a:pPr lvl="0">
              <a:lnSpc>
                <a:spcPct val="120000"/>
              </a:lnSpc>
            </a:pPr>
            <a:r>
              <a:rPr lang="ru-RU" sz="1400" dirty="0">
                <a:ln>
                  <a:solidFill>
                    <a:schemeClr val="bg1">
                      <a:lumMod val="50000"/>
                    </a:schemeClr>
                  </a:solidFill>
                </a:ln>
                <a:hlinkClick r:id="rId4" action="ppaction://hlinksldjump" tooltip="П Е Р Е Х О Д"/>
              </a:rPr>
              <a:t>Основные показатели социально-экономического развития                                            </a:t>
            </a:r>
            <a:r>
              <a:rPr lang="ru-RU" sz="1400" dirty="0" smtClean="0">
                <a:ln>
                  <a:solidFill>
                    <a:schemeClr val="bg1">
                      <a:lumMod val="50000"/>
                    </a:schemeClr>
                  </a:solidFill>
                </a:ln>
                <a:hlinkClick r:id="rId4" action="ppaction://hlinksldjump" tooltip="П Е Р Е Х О Д"/>
              </a:rPr>
              <a:t> 8</a:t>
            </a:r>
            <a:endParaRPr lang="ru-RU" sz="1400" dirty="0">
              <a:ln>
                <a:solidFill>
                  <a:schemeClr val="bg1">
                    <a:lumMod val="50000"/>
                  </a:schemeClr>
                </a:solidFill>
              </a:ln>
            </a:endParaRPr>
          </a:p>
          <a:p>
            <a:pPr>
              <a:lnSpc>
                <a:spcPct val="120000"/>
              </a:lnSpc>
            </a:pPr>
            <a:r>
              <a:rPr lang="ru-RU" sz="1400" dirty="0">
                <a:ln>
                  <a:solidFill>
                    <a:schemeClr val="bg1">
                      <a:lumMod val="50000"/>
                    </a:schemeClr>
                  </a:solidFill>
                </a:ln>
                <a:hlinkClick r:id="rId5" action="ppaction://hlinksldjump" tooltip="П Е Р Е Х О Д"/>
              </a:rPr>
              <a:t>Основные задачи и приоритеты бюджетной политики                                                         </a:t>
            </a:r>
            <a:r>
              <a:rPr lang="ru-RU" sz="1400" dirty="0" smtClean="0">
                <a:ln>
                  <a:solidFill>
                    <a:schemeClr val="bg1">
                      <a:lumMod val="50000"/>
                    </a:schemeClr>
                  </a:solidFill>
                </a:ln>
                <a:hlinkClick r:id="rId5" action="ppaction://hlinksldjump" tooltip="П Е Р Е Х О Д"/>
              </a:rPr>
              <a:t> 9</a:t>
            </a:r>
            <a:endParaRPr lang="ru-RU" sz="1400" dirty="0">
              <a:ln>
                <a:solidFill>
                  <a:schemeClr val="bg1">
                    <a:lumMod val="50000"/>
                  </a:schemeClr>
                </a:solidFill>
              </a:ln>
            </a:endParaRPr>
          </a:p>
          <a:p>
            <a:pPr>
              <a:lnSpc>
                <a:spcPct val="120000"/>
              </a:lnSpc>
            </a:pPr>
            <a:r>
              <a:rPr lang="ru-RU" sz="1400" dirty="0" smtClean="0">
                <a:ln>
                  <a:solidFill>
                    <a:schemeClr val="bg1">
                      <a:lumMod val="50000"/>
                    </a:schemeClr>
                  </a:solidFill>
                </a:ln>
                <a:hlinkClick r:id="rId6" action="ppaction://hlinksldjump" tooltip="П Е Р Е Х О Д"/>
              </a:rPr>
              <a:t>Основные </a:t>
            </a:r>
            <a:r>
              <a:rPr lang="ru-RU" sz="1400" dirty="0">
                <a:ln>
                  <a:solidFill>
                    <a:schemeClr val="bg1">
                      <a:lumMod val="50000"/>
                    </a:schemeClr>
                  </a:solidFill>
                </a:ln>
                <a:hlinkClick r:id="rId6" action="ppaction://hlinksldjump" tooltip="П Е Р Е Х О Д"/>
              </a:rPr>
              <a:t>характеристики </a:t>
            </a:r>
            <a:r>
              <a:rPr lang="ru-RU" sz="1400" dirty="0" smtClean="0">
                <a:ln>
                  <a:solidFill>
                    <a:schemeClr val="bg1">
                      <a:lumMod val="50000"/>
                    </a:schemeClr>
                  </a:solidFill>
                </a:ln>
                <a:hlinkClick r:id="rId6" action="ppaction://hlinksldjump" tooltip="П Е Р Е Х О Д"/>
              </a:rPr>
              <a:t>бюджета                                                                                       16</a:t>
            </a:r>
            <a:endParaRPr lang="ru-RU" sz="1400" dirty="0">
              <a:ln>
                <a:solidFill>
                  <a:schemeClr val="bg1">
                    <a:lumMod val="50000"/>
                  </a:schemeClr>
                </a:solidFill>
              </a:ln>
            </a:endParaRPr>
          </a:p>
          <a:p>
            <a:pPr lvl="0">
              <a:lnSpc>
                <a:spcPct val="120000"/>
              </a:lnSpc>
            </a:pPr>
            <a:r>
              <a:rPr lang="ru-RU" sz="1400" dirty="0" smtClean="0">
                <a:ln>
                  <a:solidFill>
                    <a:schemeClr val="bg1">
                      <a:lumMod val="50000"/>
                    </a:schemeClr>
                  </a:solidFill>
                </a:ln>
                <a:hlinkClick r:id="rId7" action="ppaction://hlinksldjump" tooltip="П Е Р Е Х О Д"/>
              </a:rPr>
              <a:t>Доходы бюджета                                                                                                                          18</a:t>
            </a:r>
            <a:endParaRPr lang="ru-RU" sz="1400" dirty="0">
              <a:ln>
                <a:solidFill>
                  <a:schemeClr val="bg1">
                    <a:lumMod val="50000"/>
                  </a:schemeClr>
                </a:solidFill>
              </a:ln>
            </a:endParaRPr>
          </a:p>
          <a:p>
            <a:pPr lvl="0">
              <a:lnSpc>
                <a:spcPct val="120000"/>
              </a:lnSpc>
            </a:pPr>
            <a:r>
              <a:rPr lang="ru-RU" sz="1400" dirty="0">
                <a:ln>
                  <a:solidFill>
                    <a:schemeClr val="bg1">
                      <a:lumMod val="50000"/>
                    </a:schemeClr>
                  </a:solidFill>
                </a:ln>
                <a:hlinkClick r:id="rId8" action="ppaction://hlinksldjump" tooltip="П Е Р Е Х О Д"/>
              </a:rPr>
              <a:t>Расходы </a:t>
            </a:r>
            <a:r>
              <a:rPr lang="ru-RU" sz="1400" dirty="0" smtClean="0">
                <a:ln>
                  <a:solidFill>
                    <a:schemeClr val="bg1">
                      <a:lumMod val="50000"/>
                    </a:schemeClr>
                  </a:solidFill>
                </a:ln>
                <a:hlinkClick r:id="rId8" action="ppaction://hlinksldjump" tooltip="П Е Р Е Х О Д"/>
              </a:rPr>
              <a:t>бюджета                                                                                                                        20</a:t>
            </a:r>
            <a:endParaRPr lang="ru-RU" sz="1400" dirty="0" smtClean="0">
              <a:ln>
                <a:solidFill>
                  <a:schemeClr val="bg1">
                    <a:lumMod val="50000"/>
                  </a:schemeClr>
                </a:solidFill>
              </a:ln>
            </a:endParaRPr>
          </a:p>
          <a:p>
            <a:pPr>
              <a:lnSpc>
                <a:spcPct val="120000"/>
              </a:lnSpc>
            </a:pPr>
            <a:r>
              <a:rPr lang="ru-RU" sz="1400" dirty="0" smtClean="0">
                <a:ln>
                  <a:solidFill>
                    <a:schemeClr val="bg1">
                      <a:lumMod val="50000"/>
                    </a:schemeClr>
                  </a:solidFill>
                </a:ln>
                <a:hlinkClick r:id="rId9" action="ppaction://hlinksldjump" tooltip="П Е Р Е Х О Д"/>
              </a:rPr>
              <a:t>Уровень долговой нагрузки                                                                                                        23</a:t>
            </a:r>
            <a:endParaRPr lang="ru-RU" sz="1400" dirty="0">
              <a:ln>
                <a:solidFill>
                  <a:schemeClr val="bg1">
                    <a:lumMod val="50000"/>
                  </a:schemeClr>
                </a:solidFill>
              </a:ln>
            </a:endParaRPr>
          </a:p>
          <a:p>
            <a:pPr lvl="0">
              <a:lnSpc>
                <a:spcPct val="120000"/>
              </a:lnSpc>
            </a:pPr>
            <a:r>
              <a:rPr lang="ru-RU" sz="1400" dirty="0" smtClean="0">
                <a:ln>
                  <a:solidFill>
                    <a:schemeClr val="bg1">
                      <a:lumMod val="50000"/>
                    </a:schemeClr>
                  </a:solidFill>
                </a:ln>
                <a:hlinkClick r:id="rId10" action="ppaction://hlinksldjump" tooltip="П Е Р Е Х О Д"/>
              </a:rPr>
              <a:t>Межбюджетные отношения                                                                                                       24</a:t>
            </a:r>
            <a:endParaRPr lang="ru-RU" sz="1400" dirty="0">
              <a:ln>
                <a:solidFill>
                  <a:schemeClr val="bg1">
                    <a:lumMod val="50000"/>
                  </a:schemeClr>
                </a:solidFill>
              </a:ln>
            </a:endParaRPr>
          </a:p>
          <a:p>
            <a:pPr lvl="0">
              <a:lnSpc>
                <a:spcPct val="120000"/>
              </a:lnSpc>
            </a:pPr>
            <a:r>
              <a:rPr lang="ru-RU" sz="1400" dirty="0" smtClean="0">
                <a:ln>
                  <a:solidFill>
                    <a:schemeClr val="bg1">
                      <a:lumMod val="50000"/>
                    </a:schemeClr>
                  </a:solidFill>
                </a:ln>
                <a:hlinkClick r:id="rId11" action="ppaction://hlinksldjump" tooltip="П Е Р Е Х О Д"/>
              </a:rPr>
              <a:t>Информация о рейтингах                                                                                                          25</a:t>
            </a:r>
            <a:endParaRPr lang="ru-RU" sz="1400" dirty="0" smtClean="0">
              <a:ln>
                <a:solidFill>
                  <a:schemeClr val="bg1">
                    <a:lumMod val="50000"/>
                  </a:schemeClr>
                </a:solidFill>
              </a:ln>
            </a:endParaRPr>
          </a:p>
          <a:p>
            <a:pPr>
              <a:lnSpc>
                <a:spcPct val="120000"/>
              </a:lnSpc>
            </a:pPr>
            <a:r>
              <a:rPr lang="ru-RU" sz="1400" dirty="0" smtClean="0">
                <a:ln>
                  <a:solidFill>
                    <a:schemeClr val="bg1">
                      <a:lumMod val="50000"/>
                    </a:schemeClr>
                  </a:solidFill>
                </a:ln>
                <a:hlinkClick r:id="rId12" action="ppaction://hlinksldjump" tooltip="П Е Р Е Х О Д"/>
              </a:rPr>
              <a:t>Глоссарий                                                                                                                                      26</a:t>
            </a:r>
            <a:endParaRPr lang="ru-RU" sz="1400" dirty="0" smtClean="0">
              <a:ln>
                <a:solidFill>
                  <a:schemeClr val="bg1">
                    <a:lumMod val="50000"/>
                  </a:schemeClr>
                </a:solidFill>
              </a:ln>
            </a:endParaRPr>
          </a:p>
          <a:p>
            <a:pPr>
              <a:lnSpc>
                <a:spcPct val="120000"/>
              </a:lnSpc>
            </a:pPr>
            <a:r>
              <a:rPr lang="ru-RU" sz="1400" dirty="0">
                <a:ln>
                  <a:solidFill>
                    <a:schemeClr val="bg1">
                      <a:lumMod val="50000"/>
                    </a:schemeClr>
                  </a:solidFill>
                </a:ln>
                <a:hlinkClick r:id="rId13" action="ppaction://hlinksldjump" tooltip="П Е Р Е Х О Д"/>
              </a:rPr>
              <a:t>Контактная информация                                                                                                            </a:t>
            </a:r>
            <a:r>
              <a:rPr lang="ru-RU" sz="1400" dirty="0" smtClean="0">
                <a:ln>
                  <a:solidFill>
                    <a:schemeClr val="bg1">
                      <a:lumMod val="50000"/>
                    </a:schemeClr>
                  </a:solidFill>
                </a:ln>
                <a:hlinkClick r:id="rId13" action="ppaction://hlinksldjump" tooltip="П Е Р Е Х О Д"/>
              </a:rPr>
              <a:t>29</a:t>
            </a:r>
            <a:endParaRPr lang="ru-RU" sz="1400" dirty="0">
              <a:ln>
                <a:solidFill>
                  <a:schemeClr val="bg1">
                    <a:lumMod val="50000"/>
                  </a:schemeClr>
                </a:solidFill>
              </a:ln>
            </a:endParaRPr>
          </a:p>
          <a:p>
            <a:pPr lvl="0">
              <a:lnSpc>
                <a:spcPct val="150000"/>
              </a:lnSpc>
            </a:pPr>
            <a:endParaRPr lang="ru-RU" sz="1400" dirty="0">
              <a:ln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959327" y="1130665"/>
            <a:ext cx="8915399" cy="11262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/>
              <a:t>Оглавление</a:t>
            </a:r>
            <a:endParaRPr lang="ru-RU" b="1" dirty="0"/>
          </a:p>
        </p:txBody>
      </p:sp>
      <p:pic>
        <p:nvPicPr>
          <p:cNvPr id="1026" name="Рисунок 1" descr="Васильевский_герб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89" y="4461777"/>
            <a:ext cx="682628" cy="80483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4327240"/>
              </p:ext>
            </p:extLst>
          </p:nvPr>
        </p:nvGraphicFramePr>
        <p:xfrm>
          <a:off x="925418" y="1285940"/>
          <a:ext cx="1155120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15512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15" action="ppaction://hlinksldjump"/>
                        </a:rPr>
                        <a:t>Возврат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5809043"/>
              </p:ext>
            </p:extLst>
          </p:nvPr>
        </p:nvGraphicFramePr>
        <p:xfrm>
          <a:off x="1154685" y="2127014"/>
          <a:ext cx="920404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920404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2" action="ppaction://hlinksldjump"/>
                        </a:rPr>
                        <a:t>Далее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631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2632756" y="825866"/>
            <a:ext cx="8915399" cy="4600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ru-RU" b="1" dirty="0" smtClean="0"/>
              <a:t>Введение</a:t>
            </a:r>
          </a:p>
        </p:txBody>
      </p:sp>
      <p:pic>
        <p:nvPicPr>
          <p:cNvPr id="1026" name="Рисунок 1" descr="Васильевский_герб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89" y="4461777"/>
            <a:ext cx="682628" cy="80483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одзаголовок 4"/>
          <p:cNvSpPr txBox="1">
            <a:spLocks/>
          </p:cNvSpPr>
          <p:nvPr/>
        </p:nvSpPr>
        <p:spPr>
          <a:xfrm>
            <a:off x="2632756" y="1372279"/>
            <a:ext cx="8915399" cy="58927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Граждане и бюджетный процесс </a:t>
            </a:r>
            <a:endParaRPr lang="ru-RU" dirty="0"/>
          </a:p>
        </p:txBody>
      </p:sp>
      <p:sp>
        <p:nvSpPr>
          <p:cNvPr id="32" name="Подзаголовок 4"/>
          <p:cNvSpPr txBox="1">
            <a:spLocks/>
          </p:cNvSpPr>
          <p:nvPr/>
        </p:nvSpPr>
        <p:spPr>
          <a:xfrm>
            <a:off x="2632755" y="2053648"/>
            <a:ext cx="8915399" cy="14420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1400" b="1" dirty="0" smtClean="0"/>
              <a:t>Граждане,</a:t>
            </a:r>
            <a:r>
              <a:rPr lang="ru-RU" sz="1400" dirty="0" smtClean="0"/>
              <a:t> </a:t>
            </a:r>
            <a:r>
              <a:rPr lang="ru-RU" sz="1400" dirty="0"/>
              <a:t>как </a:t>
            </a:r>
            <a:r>
              <a:rPr lang="ru-RU" sz="1400" dirty="0" smtClean="0"/>
              <a:t>налогоплательщики, должны быть </a:t>
            </a:r>
            <a:r>
              <a:rPr lang="ru-RU" sz="1400" dirty="0"/>
              <a:t>уверены в том, </a:t>
            </a:r>
            <a:r>
              <a:rPr lang="ru-RU" sz="1400" dirty="0" smtClean="0"/>
              <a:t>что их налогоотчисления </a:t>
            </a:r>
            <a:r>
              <a:rPr lang="ru-RU" sz="1400" dirty="0"/>
              <a:t>используются </a:t>
            </a:r>
            <a:r>
              <a:rPr lang="ru-RU" sz="1400" dirty="0" smtClean="0"/>
              <a:t>с максимальной эффективностью. </a:t>
            </a:r>
            <a:r>
              <a:rPr lang="ru-RU" sz="1400" dirty="0"/>
              <a:t>П</a:t>
            </a:r>
            <a:r>
              <a:rPr lang="ru-RU" sz="1400" dirty="0" smtClean="0"/>
              <a:t>ередаваемые </a:t>
            </a:r>
            <a:r>
              <a:rPr lang="ru-RU" sz="1400" dirty="0"/>
              <a:t>ими в распоряжение государства средства должны </a:t>
            </a:r>
            <a:r>
              <a:rPr lang="ru-RU" sz="1400" dirty="0" smtClean="0"/>
              <a:t>приносить конкретные результаты в виде муниципальных услуг, </a:t>
            </a:r>
            <a:r>
              <a:rPr lang="ru-RU" sz="1400" dirty="0"/>
              <a:t>как для общества в целом, так и </a:t>
            </a:r>
            <a:r>
              <a:rPr lang="ru-RU" sz="1400" dirty="0" smtClean="0"/>
              <a:t>для каждой </a:t>
            </a:r>
            <a:r>
              <a:rPr lang="ru-RU" sz="1400" dirty="0"/>
              <a:t>семьи, для каждого </a:t>
            </a:r>
            <a:r>
              <a:rPr lang="ru-RU" sz="1400" dirty="0" smtClean="0"/>
              <a:t>человека в частности.</a:t>
            </a:r>
            <a:endParaRPr lang="ru-RU" sz="1400" dirty="0"/>
          </a:p>
        </p:txBody>
      </p:sp>
      <p:sp>
        <p:nvSpPr>
          <p:cNvPr id="33" name="Подзаголовок 4"/>
          <p:cNvSpPr txBox="1">
            <a:spLocks/>
          </p:cNvSpPr>
          <p:nvPr/>
        </p:nvSpPr>
        <p:spPr>
          <a:xfrm>
            <a:off x="2632754" y="5200565"/>
            <a:ext cx="8915399" cy="8001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1400" b="1" dirty="0"/>
              <a:t>«Бюджет для граждан» </a:t>
            </a:r>
            <a:r>
              <a:rPr lang="ru-RU" sz="1400" dirty="0"/>
              <a:t>познакомит Вас с </a:t>
            </a:r>
            <a:r>
              <a:rPr lang="ru-RU" sz="1400" dirty="0" smtClean="0"/>
              <a:t>основными положениями </a:t>
            </a:r>
            <a:r>
              <a:rPr lang="ru-RU" sz="1400" dirty="0"/>
              <a:t>бюджета </a:t>
            </a:r>
            <a:r>
              <a:rPr lang="ru-RU" sz="1400" dirty="0" smtClean="0"/>
              <a:t>муниципального образования МО Васильевский на 2018-2020 </a:t>
            </a:r>
            <a:r>
              <a:rPr lang="ru-RU" sz="1400" dirty="0"/>
              <a:t>годы</a:t>
            </a:r>
          </a:p>
        </p:txBody>
      </p:sp>
      <p:sp>
        <p:nvSpPr>
          <p:cNvPr id="34" name="Подзаголовок 4"/>
          <p:cNvSpPr txBox="1">
            <a:spLocks/>
          </p:cNvSpPr>
          <p:nvPr/>
        </p:nvSpPr>
        <p:spPr>
          <a:xfrm>
            <a:off x="2632754" y="3650732"/>
            <a:ext cx="8915399" cy="13947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1400" b="1" dirty="0"/>
              <a:t>Публичные слушания </a:t>
            </a:r>
            <a:r>
              <a:rPr lang="ru-RU" sz="1400" dirty="0"/>
              <a:t>– форма участия населения </a:t>
            </a:r>
            <a:r>
              <a:rPr lang="ru-RU" sz="1400" dirty="0" smtClean="0"/>
              <a:t>в осуществлении местного самоуправления</a:t>
            </a:r>
            <a:r>
              <a:rPr lang="ru-RU" sz="1400" dirty="0"/>
              <a:t>. </a:t>
            </a:r>
            <a:r>
              <a:rPr lang="ru-RU" sz="1400" dirty="0" smtClean="0"/>
              <a:t>Слушания с привлечением граждан проводятся </a:t>
            </a:r>
            <a:r>
              <a:rPr lang="ru-RU" sz="1400" dirty="0"/>
              <a:t>с целью </a:t>
            </a:r>
            <a:r>
              <a:rPr lang="ru-RU" sz="1400" dirty="0" smtClean="0"/>
              <a:t>выявления мнения </a:t>
            </a:r>
            <a:r>
              <a:rPr lang="ru-RU" sz="1400" dirty="0"/>
              <a:t>населения по проекту бюджета </a:t>
            </a:r>
            <a:r>
              <a:rPr lang="ru-RU" sz="1400" dirty="0" smtClean="0"/>
              <a:t>муниципального образования на </a:t>
            </a:r>
            <a:r>
              <a:rPr lang="ru-RU" sz="1400" dirty="0"/>
              <a:t>очередной финансовый год и плановый </a:t>
            </a:r>
            <a:r>
              <a:rPr lang="ru-RU" sz="1400" dirty="0" smtClean="0"/>
              <a:t>период, а также – по отчетности о расходовании средств за истекший период времени.</a:t>
            </a:r>
            <a:endParaRPr lang="ru-RU" sz="1400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711241"/>
              </p:ext>
            </p:extLst>
          </p:nvPr>
        </p:nvGraphicFramePr>
        <p:xfrm>
          <a:off x="601889" y="455026"/>
          <a:ext cx="1473200" cy="370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47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4" action="ppaction://hlinksldjump" tooltip="П Е Р Е Х О Д"/>
                        </a:rPr>
                        <a:t>Оглавление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0718166"/>
              </p:ext>
            </p:extLst>
          </p:nvPr>
        </p:nvGraphicFramePr>
        <p:xfrm>
          <a:off x="925418" y="1285940"/>
          <a:ext cx="1155120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15512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4" action="ppaction://hlinksldjump"/>
                        </a:rPr>
                        <a:t>Возврат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9134111"/>
              </p:ext>
            </p:extLst>
          </p:nvPr>
        </p:nvGraphicFramePr>
        <p:xfrm>
          <a:off x="1154685" y="2127014"/>
          <a:ext cx="920404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920404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5" action="ppaction://hlinksldjump"/>
                        </a:rPr>
                        <a:t>Далее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50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2632756" y="825866"/>
            <a:ext cx="8915399" cy="4600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ru-RU" b="1" dirty="0" smtClean="0"/>
              <a:t>Введение</a:t>
            </a:r>
          </a:p>
        </p:txBody>
      </p:sp>
      <p:pic>
        <p:nvPicPr>
          <p:cNvPr id="1026" name="Рисунок 1" descr="Васильевский_герб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89" y="4461777"/>
            <a:ext cx="682628" cy="80483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одзаголовок 4"/>
          <p:cNvSpPr txBox="1">
            <a:spLocks/>
          </p:cNvSpPr>
          <p:nvPr/>
        </p:nvSpPr>
        <p:spPr>
          <a:xfrm>
            <a:off x="2632756" y="1372279"/>
            <a:ext cx="8915399" cy="58927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Участие граждан в бюджетном процессе </a:t>
            </a:r>
            <a:endParaRPr lang="ru-RU" dirty="0"/>
          </a:p>
        </p:txBody>
      </p:sp>
      <p:sp>
        <p:nvSpPr>
          <p:cNvPr id="3" name="Улыбающееся лицо 2"/>
          <p:cNvSpPr/>
          <p:nvPr/>
        </p:nvSpPr>
        <p:spPr>
          <a:xfrm>
            <a:off x="6001884" y="2135932"/>
            <a:ext cx="914400" cy="914400"/>
          </a:xfrm>
          <a:prstGeom prst="smileyFac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несколько документов 5"/>
          <p:cNvSpPr/>
          <p:nvPr/>
        </p:nvSpPr>
        <p:spPr>
          <a:xfrm>
            <a:off x="8317751" y="2484274"/>
            <a:ext cx="2471057" cy="1717611"/>
          </a:xfrm>
          <a:prstGeom prst="flowChartMultidocumen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000" b="1" dirty="0" smtClean="0">
                <a:ln/>
                <a:solidFill>
                  <a:schemeClr val="accent3"/>
                </a:solidFill>
              </a:rPr>
              <a:t>Как </a:t>
            </a:r>
          </a:p>
          <a:p>
            <a:pPr algn="ctr"/>
            <a:r>
              <a:rPr lang="ru-RU" sz="1000" b="1" dirty="0" smtClean="0">
                <a:ln/>
                <a:solidFill>
                  <a:schemeClr val="accent3"/>
                </a:solidFill>
              </a:rPr>
              <a:t>ГРАЖДАНИН:</a:t>
            </a:r>
          </a:p>
          <a:p>
            <a:pPr algn="ctr"/>
            <a:r>
              <a:rPr lang="ru-RU" sz="1000" b="1" dirty="0">
                <a:ln/>
                <a:solidFill>
                  <a:schemeClr val="accent3"/>
                </a:solidFill>
              </a:rPr>
              <a:t>п</a:t>
            </a:r>
            <a:r>
              <a:rPr lang="ru-RU" sz="1000" b="1" dirty="0" smtClean="0">
                <a:ln/>
                <a:solidFill>
                  <a:schemeClr val="accent3"/>
                </a:solidFill>
              </a:rPr>
              <a:t>убличные слушания</a:t>
            </a:r>
          </a:p>
          <a:p>
            <a:pPr algn="ctr"/>
            <a:r>
              <a:rPr lang="ru-RU" sz="1000" b="1" dirty="0">
                <a:ln/>
                <a:solidFill>
                  <a:schemeClr val="accent3"/>
                </a:solidFill>
              </a:rPr>
              <a:t>п</a:t>
            </a:r>
            <a:r>
              <a:rPr lang="ru-RU" sz="1000" b="1" dirty="0" smtClean="0">
                <a:ln/>
                <a:solidFill>
                  <a:schemeClr val="accent3"/>
                </a:solidFill>
              </a:rPr>
              <a:t>о Проекту Бюджета</a:t>
            </a:r>
            <a:endParaRPr lang="ru-RU" sz="1000" b="1" dirty="0">
              <a:ln/>
              <a:solidFill>
                <a:schemeClr val="accent3"/>
              </a:solidFill>
            </a:endParaRPr>
          </a:p>
        </p:txBody>
      </p:sp>
      <p:sp>
        <p:nvSpPr>
          <p:cNvPr id="12" name="Блок-схема: несколько документов 11"/>
          <p:cNvSpPr/>
          <p:nvPr/>
        </p:nvSpPr>
        <p:spPr>
          <a:xfrm>
            <a:off x="8317750" y="4656345"/>
            <a:ext cx="2471057" cy="1717611"/>
          </a:xfrm>
          <a:prstGeom prst="flowChartMultidocumen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000" b="1" dirty="0" smtClean="0">
                <a:ln/>
                <a:solidFill>
                  <a:schemeClr val="accent3"/>
                </a:solidFill>
              </a:rPr>
              <a:t>Как </a:t>
            </a:r>
          </a:p>
          <a:p>
            <a:pPr algn="ctr"/>
            <a:r>
              <a:rPr lang="ru-RU" sz="1000" b="1" dirty="0" smtClean="0">
                <a:ln/>
                <a:solidFill>
                  <a:schemeClr val="accent3"/>
                </a:solidFill>
              </a:rPr>
              <a:t>ГРАЖДАНИН:</a:t>
            </a:r>
          </a:p>
          <a:p>
            <a:pPr algn="ctr"/>
            <a:r>
              <a:rPr lang="ru-RU" sz="1000" b="1" dirty="0">
                <a:ln/>
                <a:solidFill>
                  <a:schemeClr val="accent3"/>
                </a:solidFill>
              </a:rPr>
              <a:t>п</a:t>
            </a:r>
            <a:r>
              <a:rPr lang="ru-RU" sz="1000" b="1" dirty="0" smtClean="0">
                <a:ln/>
                <a:solidFill>
                  <a:schemeClr val="accent3"/>
                </a:solidFill>
              </a:rPr>
              <a:t>убличные слушания</a:t>
            </a:r>
          </a:p>
          <a:p>
            <a:pPr algn="ctr"/>
            <a:r>
              <a:rPr lang="ru-RU" sz="1000" b="1" dirty="0">
                <a:ln/>
                <a:solidFill>
                  <a:schemeClr val="accent3"/>
                </a:solidFill>
              </a:rPr>
              <a:t>п</a:t>
            </a:r>
            <a:r>
              <a:rPr lang="ru-RU" sz="1000" b="1" dirty="0" smtClean="0">
                <a:ln/>
                <a:solidFill>
                  <a:schemeClr val="accent3"/>
                </a:solidFill>
              </a:rPr>
              <a:t>о Отчету исполнения</a:t>
            </a:r>
          </a:p>
          <a:p>
            <a:pPr algn="ctr"/>
            <a:r>
              <a:rPr lang="ru-RU" sz="1000" b="1" dirty="0">
                <a:ln/>
                <a:solidFill>
                  <a:schemeClr val="accent3"/>
                </a:solidFill>
              </a:rPr>
              <a:t>Б</a:t>
            </a:r>
            <a:r>
              <a:rPr lang="ru-RU" sz="1000" b="1" dirty="0" smtClean="0">
                <a:ln/>
                <a:solidFill>
                  <a:schemeClr val="accent3"/>
                </a:solidFill>
              </a:rPr>
              <a:t>юджета</a:t>
            </a:r>
            <a:endParaRPr lang="ru-RU" sz="1000" b="1" dirty="0">
              <a:ln/>
              <a:solidFill>
                <a:schemeClr val="accent3"/>
              </a:solidFill>
            </a:endParaRPr>
          </a:p>
        </p:txBody>
      </p:sp>
      <p:sp>
        <p:nvSpPr>
          <p:cNvPr id="14" name="Блок-схема: несколько документов 13"/>
          <p:cNvSpPr>
            <a:spLocks/>
          </p:cNvSpPr>
          <p:nvPr/>
        </p:nvSpPr>
        <p:spPr>
          <a:xfrm>
            <a:off x="2153587" y="2484274"/>
            <a:ext cx="2471057" cy="1717611"/>
          </a:xfrm>
          <a:prstGeom prst="flowChartMultidocumen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000" b="1" dirty="0" smtClean="0">
                <a:ln/>
                <a:solidFill>
                  <a:schemeClr val="accent3"/>
                </a:solidFill>
              </a:rPr>
              <a:t>Как</a:t>
            </a:r>
          </a:p>
          <a:p>
            <a:pPr algn="ctr"/>
            <a:r>
              <a:rPr lang="ru-RU" sz="1000" b="1" dirty="0" smtClean="0">
                <a:ln/>
                <a:solidFill>
                  <a:schemeClr val="accent3"/>
                </a:solidFill>
              </a:rPr>
              <a:t>НАЛОГОПЛАТЕЛЬЩИК:</a:t>
            </a:r>
          </a:p>
          <a:p>
            <a:pPr algn="ctr"/>
            <a:r>
              <a:rPr lang="ru-RU" sz="1000" b="1" dirty="0">
                <a:ln/>
                <a:solidFill>
                  <a:schemeClr val="accent3"/>
                </a:solidFill>
              </a:rPr>
              <a:t>п</a:t>
            </a:r>
            <a:r>
              <a:rPr lang="ru-RU" sz="1000" b="1" dirty="0" smtClean="0">
                <a:ln/>
                <a:solidFill>
                  <a:schemeClr val="accent3"/>
                </a:solidFill>
              </a:rPr>
              <a:t>омогает формировать</a:t>
            </a:r>
          </a:p>
          <a:p>
            <a:pPr algn="ctr"/>
            <a:r>
              <a:rPr lang="ru-RU" sz="1000" b="1" dirty="0" smtClean="0">
                <a:ln/>
                <a:solidFill>
                  <a:schemeClr val="accent3"/>
                </a:solidFill>
              </a:rPr>
              <a:t>Доходную часть Бюджета</a:t>
            </a:r>
            <a:endParaRPr lang="ru-RU" sz="1000" b="1" dirty="0">
              <a:ln/>
              <a:solidFill>
                <a:schemeClr val="accent3"/>
              </a:solidFill>
            </a:endParaRPr>
          </a:p>
        </p:txBody>
      </p:sp>
      <p:sp>
        <p:nvSpPr>
          <p:cNvPr id="15" name="Блок-схема: несколько документов 14"/>
          <p:cNvSpPr/>
          <p:nvPr/>
        </p:nvSpPr>
        <p:spPr>
          <a:xfrm>
            <a:off x="2153587" y="4623265"/>
            <a:ext cx="2471057" cy="1717611"/>
          </a:xfrm>
          <a:prstGeom prst="flowChartMultidocumen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000" b="1" dirty="0" smtClean="0">
                <a:ln/>
                <a:solidFill>
                  <a:schemeClr val="accent3"/>
                </a:solidFill>
              </a:rPr>
              <a:t>Как </a:t>
            </a:r>
          </a:p>
          <a:p>
            <a:pPr algn="ctr"/>
            <a:r>
              <a:rPr lang="ru-RU" sz="1000" b="1" dirty="0" smtClean="0">
                <a:ln/>
                <a:solidFill>
                  <a:schemeClr val="accent3"/>
                </a:solidFill>
              </a:rPr>
              <a:t>ПОЛУЧАТЕЛЬ БЛАГ:</a:t>
            </a:r>
          </a:p>
          <a:p>
            <a:pPr algn="ctr"/>
            <a:r>
              <a:rPr lang="ru-RU" sz="1000" b="1" dirty="0">
                <a:ln/>
                <a:solidFill>
                  <a:schemeClr val="accent3"/>
                </a:solidFill>
              </a:rPr>
              <a:t>п</a:t>
            </a:r>
            <a:r>
              <a:rPr lang="ru-RU" sz="1000" b="1" dirty="0" smtClean="0">
                <a:ln/>
                <a:solidFill>
                  <a:schemeClr val="accent3"/>
                </a:solidFill>
              </a:rPr>
              <a:t>отребляет результаты</a:t>
            </a:r>
          </a:p>
          <a:p>
            <a:pPr algn="ctr"/>
            <a:r>
              <a:rPr lang="ru-RU" sz="1000" b="1" dirty="0">
                <a:ln/>
                <a:solidFill>
                  <a:schemeClr val="accent3"/>
                </a:solidFill>
              </a:rPr>
              <a:t>р</a:t>
            </a:r>
            <a:r>
              <a:rPr lang="ru-RU" sz="1000" b="1" dirty="0" smtClean="0">
                <a:ln/>
                <a:solidFill>
                  <a:schemeClr val="accent3"/>
                </a:solidFill>
              </a:rPr>
              <a:t>еализации программ</a:t>
            </a:r>
          </a:p>
          <a:p>
            <a:pPr algn="ctr"/>
            <a:r>
              <a:rPr lang="ru-RU" sz="1000" b="1" dirty="0" smtClean="0">
                <a:ln/>
                <a:solidFill>
                  <a:schemeClr val="accent3"/>
                </a:solidFill>
              </a:rPr>
              <a:t>Расходной части Бюджета</a:t>
            </a:r>
            <a:endParaRPr lang="ru-RU" sz="1000" b="1" dirty="0">
              <a:ln/>
              <a:solidFill>
                <a:schemeClr val="accent3"/>
              </a:solidFill>
            </a:endParaRPr>
          </a:p>
        </p:txBody>
      </p:sp>
      <p:sp>
        <p:nvSpPr>
          <p:cNvPr id="21" name="Штриховая стрелка вправо 20"/>
          <p:cNvSpPr/>
          <p:nvPr/>
        </p:nvSpPr>
        <p:spPr>
          <a:xfrm>
            <a:off x="7342891" y="2597627"/>
            <a:ext cx="489204" cy="484632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Штриховая стрелка вправо 23"/>
          <p:cNvSpPr/>
          <p:nvPr/>
        </p:nvSpPr>
        <p:spPr>
          <a:xfrm rot="10800000">
            <a:off x="5086073" y="2597627"/>
            <a:ext cx="489204" cy="484632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Штриховая стрелка вправо 24"/>
          <p:cNvSpPr/>
          <p:nvPr/>
        </p:nvSpPr>
        <p:spPr>
          <a:xfrm>
            <a:off x="4717646" y="3717253"/>
            <a:ext cx="489204" cy="484632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Штриховая стрелка вправо 25"/>
          <p:cNvSpPr/>
          <p:nvPr/>
        </p:nvSpPr>
        <p:spPr>
          <a:xfrm>
            <a:off x="7686173" y="4660528"/>
            <a:ext cx="489204" cy="484632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Штриховая стрелка вправо 26"/>
          <p:cNvSpPr/>
          <p:nvPr/>
        </p:nvSpPr>
        <p:spPr>
          <a:xfrm rot="10800000">
            <a:off x="7686173" y="3717253"/>
            <a:ext cx="489204" cy="484632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Штриховая стрелка вправо 27"/>
          <p:cNvSpPr/>
          <p:nvPr/>
        </p:nvSpPr>
        <p:spPr>
          <a:xfrm rot="10800000">
            <a:off x="4717646" y="4660528"/>
            <a:ext cx="489204" cy="484632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Штриховая стрелка вправо 28"/>
          <p:cNvSpPr/>
          <p:nvPr/>
        </p:nvSpPr>
        <p:spPr>
          <a:xfrm rot="10800000">
            <a:off x="7372415" y="5889324"/>
            <a:ext cx="489204" cy="484632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Штриховая стрелка вправо 29"/>
          <p:cNvSpPr/>
          <p:nvPr/>
        </p:nvSpPr>
        <p:spPr>
          <a:xfrm>
            <a:off x="5086073" y="5881954"/>
            <a:ext cx="489204" cy="484632"/>
          </a:xfrm>
          <a:prstGeom prst="striped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Улыбающееся лицо 30"/>
          <p:cNvSpPr/>
          <p:nvPr/>
        </p:nvSpPr>
        <p:spPr>
          <a:xfrm>
            <a:off x="6001883" y="5674440"/>
            <a:ext cx="914400" cy="914400"/>
          </a:xfrm>
          <a:prstGeom prst="smileyFac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6154" y="3512457"/>
            <a:ext cx="2291048" cy="189754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7" name="Прямоугольник 16"/>
          <p:cNvSpPr/>
          <p:nvPr/>
        </p:nvSpPr>
        <p:spPr>
          <a:xfrm>
            <a:off x="5923032" y="4718178"/>
            <a:ext cx="10624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</a:rPr>
              <a:t>БЮДЖЕТ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33" name="Таблица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711241"/>
              </p:ext>
            </p:extLst>
          </p:nvPr>
        </p:nvGraphicFramePr>
        <p:xfrm>
          <a:off x="601889" y="455026"/>
          <a:ext cx="1473200" cy="370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47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5" action="ppaction://hlinksldjump" tooltip="П Е Р Е Х О Д"/>
                        </a:rPr>
                        <a:t>Оглавление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Таблица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3681694"/>
              </p:ext>
            </p:extLst>
          </p:nvPr>
        </p:nvGraphicFramePr>
        <p:xfrm>
          <a:off x="925418" y="1285940"/>
          <a:ext cx="1155120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15512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6" action="ppaction://hlinksldjump"/>
                        </a:rPr>
                        <a:t>Возврат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" name="Таблица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2291776"/>
              </p:ext>
            </p:extLst>
          </p:nvPr>
        </p:nvGraphicFramePr>
        <p:xfrm>
          <a:off x="1154685" y="2127014"/>
          <a:ext cx="920404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920404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7" action="ppaction://hlinksldjump"/>
                        </a:rPr>
                        <a:t>Далее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267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repeatCount="3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repeatCount="3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0" presetClass="entr" presetSubtype="0" repeatCount="3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repeatCount="3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0"/>
                            </p:stCondLst>
                            <p:childTnLst>
                              <p:par>
                                <p:cTn id="37" presetID="10" presetClass="entr" presetSubtype="0" repeatCount="3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repeatCount="3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2937555" y="511406"/>
            <a:ext cx="8915399" cy="11262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ru-RU" b="1" dirty="0"/>
              <a:t>Основные характеристики </a:t>
            </a:r>
          </a:p>
          <a:p>
            <a:pPr algn="ctr">
              <a:lnSpc>
                <a:spcPct val="110000"/>
              </a:lnSpc>
            </a:pPr>
            <a:r>
              <a:rPr lang="ru-RU" b="1" dirty="0"/>
              <a:t>муниципального образования МО Васильевский</a:t>
            </a:r>
          </a:p>
        </p:txBody>
      </p:sp>
      <p:pic>
        <p:nvPicPr>
          <p:cNvPr id="1026" name="Рисунок 1" descr="Васильевский_герб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89" y="4461777"/>
            <a:ext cx="682628" cy="80483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Рисунок 1" descr="F:\okrug_map_201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37555" y="1637689"/>
            <a:ext cx="7248525" cy="465772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711241"/>
              </p:ext>
            </p:extLst>
          </p:nvPr>
        </p:nvGraphicFramePr>
        <p:xfrm>
          <a:off x="601889" y="455026"/>
          <a:ext cx="1473200" cy="370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47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5" action="ppaction://hlinksldjump" tooltip="П Е Р Е Х О Д"/>
                        </a:rPr>
                        <a:t>Оглавление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235901"/>
              </p:ext>
            </p:extLst>
          </p:nvPr>
        </p:nvGraphicFramePr>
        <p:xfrm>
          <a:off x="925418" y="1285940"/>
          <a:ext cx="1155120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15512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6" action="ppaction://hlinksldjump"/>
                        </a:rPr>
                        <a:t>Возврат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660368"/>
              </p:ext>
            </p:extLst>
          </p:nvPr>
        </p:nvGraphicFramePr>
        <p:xfrm>
          <a:off x="1154685" y="2127014"/>
          <a:ext cx="920404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920404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7" action="ppaction://hlinksldjump"/>
                        </a:rPr>
                        <a:t>Далее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9436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2632756" y="825865"/>
            <a:ext cx="8915399" cy="11262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ru-RU" b="1" dirty="0" smtClean="0"/>
              <a:t>Основные характеристики </a:t>
            </a:r>
          </a:p>
          <a:p>
            <a:pPr algn="ctr">
              <a:lnSpc>
                <a:spcPct val="110000"/>
              </a:lnSpc>
            </a:pPr>
            <a:r>
              <a:rPr lang="ru-RU" b="1" dirty="0"/>
              <a:t>м</a:t>
            </a:r>
            <a:r>
              <a:rPr lang="ru-RU" b="1" dirty="0" smtClean="0"/>
              <a:t>униципального образования МО Васильевский</a:t>
            </a:r>
          </a:p>
        </p:txBody>
      </p:sp>
      <p:pic>
        <p:nvPicPr>
          <p:cNvPr id="1026" name="Рисунок 1" descr="Васильевский_герб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89" y="4461777"/>
            <a:ext cx="682628" cy="80483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120734" y="4340500"/>
            <a:ext cx="6122681" cy="2042010"/>
          </a:xfrm>
        </p:spPr>
        <p:txBody>
          <a:bodyPr>
            <a:normAutofit/>
          </a:bodyPr>
          <a:lstStyle/>
          <a:p>
            <a:r>
              <a:rPr lang="ru-RU" altLang="ru-RU" dirty="0"/>
              <a:t>Общая площадь земель округа – </a:t>
            </a:r>
            <a:r>
              <a:rPr lang="ru-RU" altLang="ru-RU" dirty="0">
                <a:solidFill>
                  <a:srgbClr val="002060"/>
                </a:solidFill>
              </a:rPr>
              <a:t>241,000</a:t>
            </a:r>
            <a:r>
              <a:rPr lang="ru-RU" altLang="ru-RU" dirty="0"/>
              <a:t> га.</a:t>
            </a:r>
          </a:p>
          <a:p>
            <a:r>
              <a:rPr lang="ru-RU" altLang="ru-RU" dirty="0" smtClean="0"/>
              <a:t>Численность население </a:t>
            </a:r>
            <a:r>
              <a:rPr lang="ru-RU" altLang="ru-RU" dirty="0"/>
              <a:t>округа – </a:t>
            </a:r>
            <a:r>
              <a:rPr lang="ru-RU" altLang="ru-RU" dirty="0" smtClean="0">
                <a:solidFill>
                  <a:srgbClr val="153261"/>
                </a:solidFill>
              </a:rPr>
              <a:t>32 </a:t>
            </a:r>
            <a:r>
              <a:rPr lang="ru-RU" altLang="ru-RU" dirty="0">
                <a:solidFill>
                  <a:srgbClr val="153261"/>
                </a:solidFill>
              </a:rPr>
              <a:t>899 </a:t>
            </a:r>
            <a:r>
              <a:rPr lang="ru-RU" altLang="ru-RU" dirty="0"/>
              <a:t>чел.</a:t>
            </a:r>
          </a:p>
          <a:p>
            <a:r>
              <a:rPr lang="ru-RU" altLang="ru-RU" dirty="0"/>
              <a:t>Дети до 17 лет </a:t>
            </a:r>
            <a:r>
              <a:rPr lang="ru-RU" altLang="ru-RU" dirty="0" smtClean="0"/>
              <a:t> –  </a:t>
            </a:r>
            <a:r>
              <a:rPr lang="ru-RU" altLang="ru-RU" dirty="0">
                <a:solidFill>
                  <a:srgbClr val="153261"/>
                </a:solidFill>
              </a:rPr>
              <a:t>4 612 </a:t>
            </a:r>
            <a:r>
              <a:rPr lang="ru-RU" altLang="ru-RU" dirty="0"/>
              <a:t>чел.</a:t>
            </a:r>
          </a:p>
          <a:p>
            <a:r>
              <a:rPr lang="ru-RU" altLang="ru-RU" dirty="0"/>
              <a:t>Количество жилых домов </a:t>
            </a:r>
            <a:r>
              <a:rPr lang="ru-RU" altLang="ru-RU" dirty="0" smtClean="0"/>
              <a:t> –  </a:t>
            </a:r>
            <a:r>
              <a:rPr lang="ru-RU" altLang="ru-RU" dirty="0" smtClean="0">
                <a:solidFill>
                  <a:srgbClr val="153261"/>
                </a:solidFill>
              </a:rPr>
              <a:t>270 </a:t>
            </a:r>
            <a:r>
              <a:rPr lang="ru-RU" altLang="ru-RU" dirty="0" smtClean="0"/>
              <a:t>ед.</a:t>
            </a:r>
            <a:endParaRPr lang="ru-RU" altLang="ru-RU" dirty="0"/>
          </a:p>
          <a:p>
            <a:r>
              <a:rPr lang="ru-RU" altLang="ru-RU" dirty="0" smtClean="0"/>
              <a:t>Площадь зеленых насаждений  –  </a:t>
            </a:r>
            <a:r>
              <a:rPr lang="ru-RU" altLang="ru-RU" dirty="0" smtClean="0">
                <a:solidFill>
                  <a:srgbClr val="153261"/>
                </a:solidFill>
              </a:rPr>
              <a:t>2,285</a:t>
            </a:r>
            <a:r>
              <a:rPr lang="ru-RU" altLang="ru-RU" dirty="0" smtClean="0"/>
              <a:t> </a:t>
            </a:r>
            <a:r>
              <a:rPr lang="ru-RU" altLang="ru-RU" dirty="0"/>
              <a:t>га</a:t>
            </a:r>
            <a:r>
              <a:rPr lang="ru-RU" altLang="ru-RU" dirty="0" smtClean="0"/>
              <a:t>.</a:t>
            </a:r>
            <a:endParaRPr lang="ru-RU" altLang="ru-RU" dirty="0"/>
          </a:p>
        </p:txBody>
      </p:sp>
      <p:sp>
        <p:nvSpPr>
          <p:cNvPr id="7" name="Подзаголовок 4"/>
          <p:cNvSpPr txBox="1">
            <a:spLocks/>
          </p:cNvSpPr>
          <p:nvPr/>
        </p:nvSpPr>
        <p:spPr>
          <a:xfrm>
            <a:off x="2785156" y="2328094"/>
            <a:ext cx="8915399" cy="58927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Общие </a:t>
            </a:r>
            <a:r>
              <a:rPr lang="ru-RU" dirty="0"/>
              <a:t>сведения на текущий период </a:t>
            </a:r>
          </a:p>
        </p:txBody>
      </p:sp>
      <p:sp>
        <p:nvSpPr>
          <p:cNvPr id="9" name="Подзаголовок 4"/>
          <p:cNvSpPr txBox="1">
            <a:spLocks/>
          </p:cNvSpPr>
          <p:nvPr/>
        </p:nvSpPr>
        <p:spPr>
          <a:xfrm>
            <a:off x="2129360" y="3050332"/>
            <a:ext cx="5904968" cy="124747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dirty="0" smtClean="0"/>
              <a:t>Внутригородское муниципальное образование МО Васильевский расположено в Василеостровском районе Санкт-Петербурга, города федерального значения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6805" y="3858385"/>
            <a:ext cx="3333750" cy="252412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711241"/>
              </p:ext>
            </p:extLst>
          </p:nvPr>
        </p:nvGraphicFramePr>
        <p:xfrm>
          <a:off x="601889" y="455026"/>
          <a:ext cx="1473200" cy="370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47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5" action="ppaction://hlinksldjump" tooltip="П Е Р Е Х О Д"/>
                        </a:rPr>
                        <a:t>Оглавление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6742533"/>
              </p:ext>
            </p:extLst>
          </p:nvPr>
        </p:nvGraphicFramePr>
        <p:xfrm>
          <a:off x="925418" y="1285940"/>
          <a:ext cx="1155120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15512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6" action="ppaction://hlinksldjump"/>
                        </a:rPr>
                        <a:t>Возврат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640589"/>
              </p:ext>
            </p:extLst>
          </p:nvPr>
        </p:nvGraphicFramePr>
        <p:xfrm>
          <a:off x="1154685" y="2127014"/>
          <a:ext cx="920404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920404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7" action="ppaction://hlinksldjump"/>
                        </a:rPr>
                        <a:t>Далее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6917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2632756" y="825865"/>
            <a:ext cx="8915399" cy="11262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ru-RU" b="1" dirty="0" smtClean="0"/>
              <a:t>Основные характеристики </a:t>
            </a:r>
          </a:p>
          <a:p>
            <a:pPr algn="ctr">
              <a:lnSpc>
                <a:spcPct val="110000"/>
              </a:lnSpc>
            </a:pPr>
            <a:r>
              <a:rPr lang="ru-RU" b="1" dirty="0"/>
              <a:t>муниципального образования МО Васильевский</a:t>
            </a:r>
          </a:p>
        </p:txBody>
      </p:sp>
      <p:pic>
        <p:nvPicPr>
          <p:cNvPr id="1026" name="Рисунок 1" descr="Васильевский_герб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89" y="4461777"/>
            <a:ext cx="682628" cy="80483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248004" y="3095240"/>
            <a:ext cx="5746068" cy="3374571"/>
          </a:xfrm>
        </p:spPr>
        <p:txBody>
          <a:bodyPr>
            <a:normAutofit fontScale="92500" lnSpcReduction="10000"/>
          </a:bodyPr>
          <a:lstStyle/>
          <a:p>
            <a:r>
              <a:rPr lang="ru-RU" altLang="ru-RU" dirty="0"/>
              <a:t>Детские дошкольные учреждения  –  </a:t>
            </a:r>
            <a:r>
              <a:rPr lang="ru-RU" altLang="ru-RU" dirty="0">
                <a:solidFill>
                  <a:srgbClr val="153261"/>
                </a:solidFill>
              </a:rPr>
              <a:t>5 </a:t>
            </a:r>
            <a:r>
              <a:rPr lang="ru-RU" altLang="ru-RU" dirty="0"/>
              <a:t>ед.</a:t>
            </a:r>
          </a:p>
          <a:p>
            <a:r>
              <a:rPr lang="ru-RU" altLang="ru-RU" dirty="0"/>
              <a:t>Общеобразовательные школы и лицеи  –  </a:t>
            </a:r>
            <a:r>
              <a:rPr lang="ru-RU" altLang="ru-RU" dirty="0">
                <a:solidFill>
                  <a:srgbClr val="153261"/>
                </a:solidFill>
              </a:rPr>
              <a:t>4 </a:t>
            </a:r>
            <a:r>
              <a:rPr lang="ru-RU" altLang="ru-RU" dirty="0"/>
              <a:t>ед.</a:t>
            </a:r>
          </a:p>
          <a:p>
            <a:r>
              <a:rPr lang="ru-RU" altLang="ru-RU" dirty="0" smtClean="0"/>
              <a:t>Спортивные сооружения – </a:t>
            </a:r>
            <a:r>
              <a:rPr lang="ru-RU" altLang="ru-RU" dirty="0" smtClean="0">
                <a:solidFill>
                  <a:srgbClr val="002060"/>
                </a:solidFill>
              </a:rPr>
              <a:t>28</a:t>
            </a:r>
            <a:r>
              <a:rPr lang="ru-RU" altLang="ru-RU" dirty="0" smtClean="0"/>
              <a:t> ед.</a:t>
            </a:r>
          </a:p>
          <a:p>
            <a:r>
              <a:rPr lang="ru-RU" altLang="ru-RU" dirty="0" smtClean="0"/>
              <a:t>Организации здравоохранения </a:t>
            </a:r>
            <a:r>
              <a:rPr lang="ru-RU" altLang="ru-RU" dirty="0"/>
              <a:t>– </a:t>
            </a:r>
            <a:r>
              <a:rPr lang="ru-RU" altLang="ru-RU" dirty="0" smtClean="0">
                <a:solidFill>
                  <a:srgbClr val="153261"/>
                </a:solidFill>
              </a:rPr>
              <a:t>8 </a:t>
            </a:r>
            <a:r>
              <a:rPr lang="ru-RU" altLang="ru-RU" dirty="0"/>
              <a:t>ед.</a:t>
            </a:r>
          </a:p>
          <a:p>
            <a:r>
              <a:rPr lang="ru-RU" altLang="ru-RU" dirty="0" smtClean="0"/>
              <a:t>Предприятия </a:t>
            </a:r>
            <a:r>
              <a:rPr lang="ru-RU" altLang="ru-RU" dirty="0"/>
              <a:t>общественного </a:t>
            </a:r>
            <a:r>
              <a:rPr lang="ru-RU" altLang="ru-RU" dirty="0" smtClean="0"/>
              <a:t>питания – </a:t>
            </a:r>
            <a:r>
              <a:rPr lang="ru-RU" altLang="ru-RU" dirty="0" smtClean="0">
                <a:solidFill>
                  <a:srgbClr val="002060"/>
                </a:solidFill>
              </a:rPr>
              <a:t>78</a:t>
            </a:r>
            <a:r>
              <a:rPr lang="ru-RU" altLang="ru-RU" dirty="0" smtClean="0"/>
              <a:t> ед.</a:t>
            </a:r>
            <a:endParaRPr lang="ru-RU" altLang="ru-RU" dirty="0"/>
          </a:p>
          <a:p>
            <a:r>
              <a:rPr lang="ru-RU" altLang="ru-RU" dirty="0" smtClean="0"/>
              <a:t>Организации </a:t>
            </a:r>
            <a:r>
              <a:rPr lang="ru-RU" altLang="ru-RU" dirty="0"/>
              <a:t>бытового </a:t>
            </a:r>
            <a:r>
              <a:rPr lang="ru-RU" altLang="ru-RU" dirty="0" smtClean="0"/>
              <a:t>обслуживания – </a:t>
            </a:r>
            <a:r>
              <a:rPr lang="ru-RU" altLang="ru-RU" dirty="0" smtClean="0">
                <a:solidFill>
                  <a:srgbClr val="002060"/>
                </a:solidFill>
              </a:rPr>
              <a:t>99</a:t>
            </a:r>
            <a:r>
              <a:rPr lang="ru-RU" altLang="ru-RU" dirty="0" smtClean="0"/>
              <a:t> ед.</a:t>
            </a:r>
            <a:endParaRPr lang="ru-RU" altLang="ru-RU" dirty="0"/>
          </a:p>
          <a:p>
            <a:r>
              <a:rPr lang="ru-RU" altLang="ru-RU" dirty="0" smtClean="0"/>
              <a:t>Продуктовых магазина </a:t>
            </a:r>
            <a:r>
              <a:rPr lang="ru-RU" altLang="ru-RU" dirty="0"/>
              <a:t>– </a:t>
            </a:r>
            <a:r>
              <a:rPr lang="ru-RU" altLang="ru-RU" dirty="0" smtClean="0">
                <a:solidFill>
                  <a:srgbClr val="002060"/>
                </a:solidFill>
              </a:rPr>
              <a:t>82</a:t>
            </a:r>
            <a:r>
              <a:rPr lang="ru-RU" altLang="ru-RU" dirty="0" smtClean="0"/>
              <a:t> ед.</a:t>
            </a:r>
          </a:p>
          <a:p>
            <a:r>
              <a:rPr lang="ru-RU" altLang="ru-RU" dirty="0" smtClean="0"/>
              <a:t>Непродовольственных магазинов – </a:t>
            </a:r>
            <a:r>
              <a:rPr lang="ru-RU" altLang="ru-RU" dirty="0" smtClean="0">
                <a:solidFill>
                  <a:srgbClr val="002060"/>
                </a:solidFill>
              </a:rPr>
              <a:t>127</a:t>
            </a:r>
            <a:r>
              <a:rPr lang="ru-RU" altLang="ru-RU" dirty="0" smtClean="0"/>
              <a:t> ед.</a:t>
            </a:r>
          </a:p>
          <a:p>
            <a:r>
              <a:rPr lang="ru-RU" altLang="ru-RU" dirty="0" smtClean="0"/>
              <a:t>Банно-прачечных объектов – </a:t>
            </a:r>
            <a:r>
              <a:rPr lang="ru-RU" altLang="ru-RU" dirty="0" smtClean="0">
                <a:solidFill>
                  <a:srgbClr val="002060"/>
                </a:solidFill>
              </a:rPr>
              <a:t>5</a:t>
            </a:r>
            <a:r>
              <a:rPr lang="ru-RU" altLang="ru-RU" dirty="0" smtClean="0"/>
              <a:t> ед. </a:t>
            </a:r>
            <a:endParaRPr lang="ru-RU" altLang="ru-RU" dirty="0"/>
          </a:p>
        </p:txBody>
      </p:sp>
      <p:sp>
        <p:nvSpPr>
          <p:cNvPr id="7" name="Подзаголовок 4"/>
          <p:cNvSpPr txBox="1">
            <a:spLocks/>
          </p:cNvSpPr>
          <p:nvPr/>
        </p:nvSpPr>
        <p:spPr>
          <a:xfrm>
            <a:off x="2785156" y="2328094"/>
            <a:ext cx="8915399" cy="58927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Общие </a:t>
            </a:r>
            <a:r>
              <a:rPr lang="ru-RU" dirty="0"/>
              <a:t>сведения на текущий </a:t>
            </a:r>
            <a:r>
              <a:rPr lang="ru-RU" dirty="0" smtClean="0"/>
              <a:t>период (продолжение) </a:t>
            </a:r>
            <a:endParaRPr lang="ru-RU" dirty="0"/>
          </a:p>
        </p:txBody>
      </p:sp>
      <p:pic>
        <p:nvPicPr>
          <p:cNvPr id="2050" name="Picture 2" descr="C:\Users\НИКОиПО\Desktop\photo_1-126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67288" y="3614469"/>
            <a:ext cx="4063042" cy="300203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711241"/>
              </p:ext>
            </p:extLst>
          </p:nvPr>
        </p:nvGraphicFramePr>
        <p:xfrm>
          <a:off x="601889" y="455026"/>
          <a:ext cx="1473200" cy="370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47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5" action="ppaction://hlinksldjump" tooltip="П Е Р Е Х О Д"/>
                        </a:rPr>
                        <a:t>Оглавление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0888528"/>
              </p:ext>
            </p:extLst>
          </p:nvPr>
        </p:nvGraphicFramePr>
        <p:xfrm>
          <a:off x="925418" y="1285940"/>
          <a:ext cx="1155120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15512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6" action="ppaction://hlinksldjump"/>
                        </a:rPr>
                        <a:t>Возврат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658542"/>
              </p:ext>
            </p:extLst>
          </p:nvPr>
        </p:nvGraphicFramePr>
        <p:xfrm>
          <a:off x="1154685" y="2127014"/>
          <a:ext cx="920404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920404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7" action="ppaction://hlinksldjump"/>
                        </a:rPr>
                        <a:t>Далее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8088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2234242" y="825865"/>
            <a:ext cx="9313913" cy="11262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ru-RU" b="1" dirty="0" smtClean="0"/>
              <a:t>Основные показатели социально-экономического развития </a:t>
            </a:r>
          </a:p>
          <a:p>
            <a:pPr algn="r">
              <a:lnSpc>
                <a:spcPct val="110000"/>
              </a:lnSpc>
            </a:pPr>
            <a:r>
              <a:rPr lang="ru-RU" b="1" dirty="0"/>
              <a:t>з</a:t>
            </a:r>
            <a:r>
              <a:rPr lang="ru-RU" b="1" dirty="0" smtClean="0"/>
              <a:t>а 2015-2017 годы, на текущий 2018 </a:t>
            </a:r>
            <a:r>
              <a:rPr lang="ru-RU" b="1" dirty="0"/>
              <a:t>год </a:t>
            </a:r>
            <a:r>
              <a:rPr lang="ru-RU" b="1" dirty="0" smtClean="0"/>
              <a:t>и 2019-2020 годы</a:t>
            </a:r>
            <a:endParaRPr lang="ru-RU" b="1" dirty="0"/>
          </a:p>
        </p:txBody>
      </p:sp>
      <p:pic>
        <p:nvPicPr>
          <p:cNvPr id="1026" name="Рисунок 1" descr="Васильевский_герб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89" y="4461777"/>
            <a:ext cx="682628" cy="80483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632756" y="2175694"/>
            <a:ext cx="8915399" cy="589277"/>
          </a:xfrm>
        </p:spPr>
        <p:txBody>
          <a:bodyPr>
            <a:normAutofit/>
          </a:bodyPr>
          <a:lstStyle/>
          <a:p>
            <a:r>
              <a:rPr lang="ru-RU" dirty="0" smtClean="0"/>
              <a:t>Таблица показателей (</a:t>
            </a:r>
            <a:r>
              <a:rPr lang="ru-RU" b="1" dirty="0" smtClean="0"/>
              <a:t>в рублях на человека</a:t>
            </a:r>
            <a:r>
              <a:rPr lang="ru-RU" dirty="0" smtClean="0"/>
              <a:t>)</a:t>
            </a:r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704726"/>
              </p:ext>
            </p:extLst>
          </p:nvPr>
        </p:nvGraphicFramePr>
        <p:xfrm>
          <a:off x="2764971" y="2764971"/>
          <a:ext cx="8051252" cy="3556453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659660"/>
                <a:gridCol w="731932"/>
                <a:gridCol w="731932"/>
                <a:gridCol w="731932"/>
                <a:gridCol w="731932"/>
                <a:gridCol w="731932"/>
                <a:gridCol w="731932"/>
              </a:tblGrid>
              <a:tr h="27679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</a:rPr>
                        <a:t>Показатели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Истекший период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Текущий 2018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Плановый период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2767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26125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</a:rPr>
                        <a:t>Доходы бюджета муниципального образования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1 849,91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2 191,40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1 966,14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2 141,02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2 267,34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2 429,24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38566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1" u="none" strike="noStrike" dirty="0">
                          <a:effectLst/>
                        </a:rPr>
                        <a:t>Расходы бюджета муниципального образования, </a:t>
                      </a:r>
                      <a:endParaRPr lang="ru-RU" sz="1000" b="1" u="none" strike="noStrike" dirty="0" smtClean="0">
                        <a:effectLst/>
                      </a:endParaRPr>
                    </a:p>
                    <a:p>
                      <a:pPr algn="just" fontAlgn="ctr"/>
                      <a:r>
                        <a:rPr lang="ru-RU" sz="1000" u="none" strike="noStrike" dirty="0" smtClean="0">
                          <a:effectLst/>
                        </a:rPr>
                        <a:t>в </a:t>
                      </a:r>
                      <a:r>
                        <a:rPr lang="ru-RU" sz="1000" u="none" strike="noStrike" dirty="0">
                          <a:effectLst/>
                        </a:rPr>
                        <a:t>том числе: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1 769,20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2 031,10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2 193,53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2 321,09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2 399,15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2 429,24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26125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</a:rPr>
                        <a:t>Расходы на общегосударственные вопросы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425,72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558,89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539,93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528,28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569,18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512,36</a:t>
                      </a:r>
                    </a:p>
                  </a:txBody>
                  <a:tcPr marL="9525" marR="9525" marT="9525" marB="0" anchor="ctr"/>
                </a:tc>
              </a:tr>
              <a:tr h="26590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</a:rPr>
                        <a:t>Расходы на национальную </a:t>
                      </a:r>
                      <a:r>
                        <a:rPr lang="ru-RU" sz="1000" u="none" strike="noStrike" dirty="0" smtClean="0">
                          <a:effectLst/>
                        </a:rPr>
                        <a:t>безопасность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2,81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3,05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3,59</a:t>
                      </a:r>
                    </a:p>
                  </a:txBody>
                  <a:tcPr marL="9525" marR="9525" marT="9525" marB="0" anchor="ctr"/>
                </a:tc>
              </a:tr>
              <a:tr h="26125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Расходы на национальную экономику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4,77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13,90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15,77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19,17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20,02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20,81</a:t>
                      </a:r>
                    </a:p>
                  </a:txBody>
                  <a:tcPr marL="9525" marR="9525" marT="9525" marB="0" anchor="ctr"/>
                </a:tc>
              </a:tr>
              <a:tr h="26125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Расходы на жилищно-коммунальное хозяйство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785,45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830,80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966,39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1 030,99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1 036,43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1 086,26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26125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</a:rPr>
                        <a:t>Расходы на образование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20,69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24,71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25,77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30,89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32,07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33,31</a:t>
                      </a:r>
                    </a:p>
                  </a:txBody>
                  <a:tcPr marL="9525" marR="9525" marT="9525" marB="0" anchor="ctr"/>
                </a:tc>
              </a:tr>
              <a:tr h="26125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Расходы на культуру и кинематографию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222,23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281,47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272,90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310,43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323,05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336,28</a:t>
                      </a:r>
                    </a:p>
                  </a:txBody>
                  <a:tcPr marL="9525" marR="9525" marT="9525" marB="0" anchor="ctr"/>
                </a:tc>
              </a:tr>
              <a:tr h="26125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Расходы на социальную политику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263,03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266,58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322,73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334,87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350,88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371,60</a:t>
                      </a:r>
                    </a:p>
                  </a:txBody>
                  <a:tcPr marL="9525" marR="9525" marT="9525" marB="0" anchor="ctr"/>
                </a:tc>
              </a:tr>
              <a:tr h="26125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Расходы на физическую культуру и спорт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13,74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15,36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19,21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20,17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21,19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22,25</a:t>
                      </a:r>
                    </a:p>
                  </a:txBody>
                  <a:tcPr marL="9525" marR="9525" marT="9525" marB="0" anchor="ctr"/>
                </a:tc>
              </a:tr>
              <a:tr h="26125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</a:rPr>
                        <a:t>Расходы на средства массовой информации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30,77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36,34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28,20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43,04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42,91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42,78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711241"/>
              </p:ext>
            </p:extLst>
          </p:nvPr>
        </p:nvGraphicFramePr>
        <p:xfrm>
          <a:off x="601889" y="455026"/>
          <a:ext cx="1473200" cy="370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47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4" action="ppaction://hlinksldjump" tooltip="П Е Р Е Х О Д"/>
                        </a:rPr>
                        <a:t>Оглавление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5698941"/>
              </p:ext>
            </p:extLst>
          </p:nvPr>
        </p:nvGraphicFramePr>
        <p:xfrm>
          <a:off x="925418" y="1285940"/>
          <a:ext cx="1155120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15512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5" action="ppaction://hlinksldjump"/>
                        </a:rPr>
                        <a:t>Возврат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948409"/>
              </p:ext>
            </p:extLst>
          </p:nvPr>
        </p:nvGraphicFramePr>
        <p:xfrm>
          <a:off x="1154685" y="2127014"/>
          <a:ext cx="920404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920404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6" action="ppaction://hlinksldjump"/>
                        </a:rPr>
                        <a:t>Далее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606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2632756" y="825865"/>
            <a:ext cx="8915399" cy="11262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ru-RU" b="1" dirty="0" smtClean="0"/>
              <a:t>Основные задачи и приоритеты бюджетной политики</a:t>
            </a:r>
          </a:p>
          <a:p>
            <a:pPr algn="r">
              <a:lnSpc>
                <a:spcPct val="110000"/>
              </a:lnSpc>
            </a:pPr>
            <a:r>
              <a:rPr lang="ru-RU" b="1" dirty="0" smtClean="0"/>
              <a:t>МО Васильевский на 2018 год </a:t>
            </a:r>
          </a:p>
        </p:txBody>
      </p:sp>
      <p:pic>
        <p:nvPicPr>
          <p:cNvPr id="1026" name="Рисунок 1" descr="Васильевский_герб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89" y="4461777"/>
            <a:ext cx="682628" cy="80483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785149" y="5866309"/>
            <a:ext cx="8762999" cy="545869"/>
          </a:xfrm>
        </p:spPr>
        <p:txBody>
          <a:bodyPr>
            <a:noAutofit/>
          </a:bodyPr>
          <a:lstStyle/>
          <a:p>
            <a:pPr algn="just">
              <a:defRPr/>
            </a:pPr>
            <a:r>
              <a:rPr lang="ru-RU" altLang="ru-RU" sz="1400" dirty="0"/>
              <a:t>4</a:t>
            </a:r>
            <a:r>
              <a:rPr lang="ru-RU" altLang="ru-RU" sz="1400" dirty="0" smtClean="0"/>
              <a:t>. Выполнение </a:t>
            </a:r>
            <a:r>
              <a:rPr lang="ru-RU" altLang="ru-RU" sz="1400" dirty="0"/>
              <a:t>отдельных государственных полномочий по опеке и </a:t>
            </a:r>
            <a:r>
              <a:rPr lang="ru-RU" altLang="ru-RU" sz="1400" dirty="0" smtClean="0"/>
              <a:t>попечительству, а также </a:t>
            </a:r>
            <a:r>
              <a:rPr lang="ru-RU" altLang="ru-RU" sz="1400" dirty="0"/>
              <a:t>по составлению протоколов об административных </a:t>
            </a:r>
            <a:r>
              <a:rPr lang="ru-RU" altLang="ru-RU" sz="1400" dirty="0" smtClean="0"/>
              <a:t>правонарушениях.</a:t>
            </a:r>
            <a:endParaRPr lang="ru-RU" altLang="ru-RU" sz="1400" dirty="0"/>
          </a:p>
        </p:txBody>
      </p:sp>
      <p:sp>
        <p:nvSpPr>
          <p:cNvPr id="7" name="Подзаголовок 4"/>
          <p:cNvSpPr txBox="1">
            <a:spLocks/>
          </p:cNvSpPr>
          <p:nvPr/>
        </p:nvSpPr>
        <p:spPr>
          <a:xfrm>
            <a:off x="2632756" y="1787012"/>
            <a:ext cx="8915399" cy="4445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Основные задачи бюджетной политики</a:t>
            </a:r>
            <a:endParaRPr lang="ru-RU" dirty="0"/>
          </a:p>
        </p:txBody>
      </p:sp>
      <p:sp>
        <p:nvSpPr>
          <p:cNvPr id="8" name="Подзаголовок 4"/>
          <p:cNvSpPr txBox="1">
            <a:spLocks/>
          </p:cNvSpPr>
          <p:nvPr/>
        </p:nvSpPr>
        <p:spPr>
          <a:xfrm>
            <a:off x="2785149" y="5028654"/>
            <a:ext cx="8762999" cy="3189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altLang="ru-RU" sz="1400" dirty="0"/>
              <a:t>2</a:t>
            </a:r>
            <a:r>
              <a:rPr lang="ru-RU" altLang="ru-RU" sz="1400" dirty="0" smtClean="0"/>
              <a:t>. </a:t>
            </a:r>
            <a:r>
              <a:rPr lang="ru-RU" altLang="ru-RU" sz="1400" dirty="0"/>
              <a:t>У</a:t>
            </a:r>
            <a:r>
              <a:rPr lang="ru-RU" sz="1400" dirty="0" smtClean="0"/>
              <a:t>лучшение </a:t>
            </a:r>
            <a:r>
              <a:rPr lang="ru-RU" sz="1400" dirty="0"/>
              <a:t>качества </a:t>
            </a:r>
            <a:r>
              <a:rPr lang="ru-RU" sz="1400" dirty="0" smtClean="0"/>
              <a:t>жизни </a:t>
            </a:r>
            <a:r>
              <a:rPr lang="ru-RU" sz="1400" dirty="0"/>
              <a:t>граждан, проживающих на территории муниципального округа</a:t>
            </a:r>
            <a:r>
              <a:rPr lang="ru-RU" altLang="ru-RU" sz="1400" dirty="0" smtClean="0"/>
              <a:t>;</a:t>
            </a:r>
          </a:p>
        </p:txBody>
      </p:sp>
      <p:sp>
        <p:nvSpPr>
          <p:cNvPr id="9" name="Подзаголовок 4"/>
          <p:cNvSpPr txBox="1">
            <a:spLocks/>
          </p:cNvSpPr>
          <p:nvPr/>
        </p:nvSpPr>
        <p:spPr>
          <a:xfrm>
            <a:off x="2785149" y="4620760"/>
            <a:ext cx="8762999" cy="2935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altLang="ru-RU" sz="1400" dirty="0" smtClean="0"/>
              <a:t>1. Благоустройство территории муниципального округа;</a:t>
            </a:r>
          </a:p>
        </p:txBody>
      </p:sp>
      <p:sp>
        <p:nvSpPr>
          <p:cNvPr id="10" name="Подзаголовок 4"/>
          <p:cNvSpPr txBox="1">
            <a:spLocks/>
          </p:cNvSpPr>
          <p:nvPr/>
        </p:nvSpPr>
        <p:spPr>
          <a:xfrm>
            <a:off x="2785149" y="5452314"/>
            <a:ext cx="8762999" cy="32140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altLang="ru-RU" sz="1400" dirty="0"/>
              <a:t>3</a:t>
            </a:r>
            <a:r>
              <a:rPr lang="ru-RU" altLang="ru-RU" sz="1400" dirty="0" smtClean="0"/>
              <a:t>. Эффективное исполнение социально-значимых ведомственных целевых программ;</a:t>
            </a:r>
            <a:endParaRPr lang="ru-RU" altLang="ru-RU" sz="1400" dirty="0"/>
          </a:p>
        </p:txBody>
      </p:sp>
      <p:sp>
        <p:nvSpPr>
          <p:cNvPr id="12" name="Подзаголовок 4"/>
          <p:cNvSpPr txBox="1">
            <a:spLocks/>
          </p:cNvSpPr>
          <p:nvPr/>
        </p:nvSpPr>
        <p:spPr>
          <a:xfrm>
            <a:off x="2785148" y="2594297"/>
            <a:ext cx="8762999" cy="3189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altLang="ru-RU" sz="1400" dirty="0"/>
              <a:t>2</a:t>
            </a:r>
            <a:r>
              <a:rPr lang="ru-RU" altLang="ru-RU" sz="1400" dirty="0" smtClean="0"/>
              <a:t>. Совершенствование нормативно-правового регулирования бюджетного процесса;</a:t>
            </a:r>
          </a:p>
        </p:txBody>
      </p:sp>
      <p:sp>
        <p:nvSpPr>
          <p:cNvPr id="13" name="Подзаголовок 4"/>
          <p:cNvSpPr txBox="1">
            <a:spLocks/>
          </p:cNvSpPr>
          <p:nvPr/>
        </p:nvSpPr>
        <p:spPr>
          <a:xfrm>
            <a:off x="2785150" y="3506744"/>
            <a:ext cx="8762999" cy="52866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altLang="ru-RU" sz="1400" dirty="0" smtClean="0"/>
              <a:t>4. Повышение качества ведомственных целевых программ и расширение их использования в бюджетном планировании.</a:t>
            </a:r>
          </a:p>
        </p:txBody>
      </p:sp>
      <p:sp>
        <p:nvSpPr>
          <p:cNvPr id="14" name="Подзаголовок 4"/>
          <p:cNvSpPr txBox="1">
            <a:spLocks/>
          </p:cNvSpPr>
          <p:nvPr/>
        </p:nvSpPr>
        <p:spPr>
          <a:xfrm>
            <a:off x="2785150" y="2990815"/>
            <a:ext cx="8762999" cy="49585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altLang="ru-RU" sz="1400" dirty="0"/>
              <a:t>3</a:t>
            </a:r>
            <a:r>
              <a:rPr lang="ru-RU" altLang="ru-RU" sz="1400" dirty="0" smtClean="0"/>
              <a:t>. Повышение эффективности финансовых взаимоотношений с бюджетами Санкт-Петербурга;</a:t>
            </a:r>
          </a:p>
        </p:txBody>
      </p:sp>
      <p:sp>
        <p:nvSpPr>
          <p:cNvPr id="15" name="Подзаголовок 4"/>
          <p:cNvSpPr txBox="1">
            <a:spLocks/>
          </p:cNvSpPr>
          <p:nvPr/>
        </p:nvSpPr>
        <p:spPr>
          <a:xfrm>
            <a:off x="2785148" y="2214432"/>
            <a:ext cx="8762999" cy="3189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altLang="ru-RU" sz="1400" dirty="0"/>
              <a:t>1</a:t>
            </a:r>
            <a:r>
              <a:rPr lang="ru-RU" altLang="ru-RU" sz="1400" dirty="0" smtClean="0"/>
              <a:t>. Повышение эффективности оказания муниципальных услуг;</a:t>
            </a:r>
          </a:p>
        </p:txBody>
      </p:sp>
      <p:sp>
        <p:nvSpPr>
          <p:cNvPr id="16" name="Подзаголовок 4"/>
          <p:cNvSpPr txBox="1">
            <a:spLocks/>
          </p:cNvSpPr>
          <p:nvPr/>
        </p:nvSpPr>
        <p:spPr>
          <a:xfrm>
            <a:off x="2632756" y="4178190"/>
            <a:ext cx="8915399" cy="33635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Приоритеты бюджетной политики</a:t>
            </a:r>
            <a:endParaRPr lang="ru-RU" dirty="0"/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711241"/>
              </p:ext>
            </p:extLst>
          </p:nvPr>
        </p:nvGraphicFramePr>
        <p:xfrm>
          <a:off x="601889" y="455026"/>
          <a:ext cx="1473200" cy="370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47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4" action="ppaction://hlinksldjump" tooltip="П Е Р Е Х О Д"/>
                        </a:rPr>
                        <a:t>Оглавление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5647491"/>
              </p:ext>
            </p:extLst>
          </p:nvPr>
        </p:nvGraphicFramePr>
        <p:xfrm>
          <a:off x="925418" y="1285940"/>
          <a:ext cx="1155120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15512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5" action="ppaction://hlinksldjump"/>
                        </a:rPr>
                        <a:t>Возврат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5708473"/>
              </p:ext>
            </p:extLst>
          </p:nvPr>
        </p:nvGraphicFramePr>
        <p:xfrm>
          <a:off x="1154685" y="2127014"/>
          <a:ext cx="920404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920404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6" action="ppaction://hlinksldjump"/>
                        </a:rPr>
                        <a:t>Далее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410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9879" y="1706218"/>
            <a:ext cx="4429125" cy="304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одзаголовок 2"/>
          <p:cNvSpPr txBox="1">
            <a:spLocks/>
          </p:cNvSpPr>
          <p:nvPr/>
        </p:nvSpPr>
        <p:spPr>
          <a:xfrm>
            <a:off x="2632756" y="825865"/>
            <a:ext cx="8915399" cy="11262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ru-RU" b="1" dirty="0" smtClean="0"/>
              <a:t>Основные задачи и приоритеты бюджетной политики</a:t>
            </a:r>
          </a:p>
          <a:p>
            <a:pPr algn="r">
              <a:lnSpc>
                <a:spcPct val="110000"/>
              </a:lnSpc>
            </a:pPr>
            <a:r>
              <a:rPr lang="ru-RU" b="1" dirty="0" smtClean="0"/>
              <a:t>МО Васильевский на текущий 2018 год </a:t>
            </a:r>
          </a:p>
        </p:txBody>
      </p:sp>
      <p:pic>
        <p:nvPicPr>
          <p:cNvPr id="1026" name="Рисунок 1" descr="Васильевский_герб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89" y="4461777"/>
            <a:ext cx="682628" cy="80483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1057" y="1256847"/>
            <a:ext cx="4419600" cy="29527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4978" y="3955961"/>
            <a:ext cx="4171552" cy="278702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6631" y="3655943"/>
            <a:ext cx="4429125" cy="304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711241"/>
              </p:ext>
            </p:extLst>
          </p:nvPr>
        </p:nvGraphicFramePr>
        <p:xfrm>
          <a:off x="601889" y="455026"/>
          <a:ext cx="1473200" cy="370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47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8" action="ppaction://hlinksldjump" tooltip="П Е Р Е Х О Д"/>
                        </a:rPr>
                        <a:t>Оглавление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485533"/>
              </p:ext>
            </p:extLst>
          </p:nvPr>
        </p:nvGraphicFramePr>
        <p:xfrm>
          <a:off x="925418" y="1285940"/>
          <a:ext cx="1155120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15512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9" action="ppaction://hlinksldjump"/>
                        </a:rPr>
                        <a:t>Возврат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693360"/>
              </p:ext>
            </p:extLst>
          </p:nvPr>
        </p:nvGraphicFramePr>
        <p:xfrm>
          <a:off x="1154685" y="2127014"/>
          <a:ext cx="920404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920404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10" action="ppaction://hlinksldjump"/>
                        </a:rPr>
                        <a:t>Далее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2378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2632756" y="825865"/>
            <a:ext cx="8915399" cy="11262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ru-RU" b="1" dirty="0" smtClean="0"/>
              <a:t>Основные задачи и приоритеты бюджетной политики</a:t>
            </a:r>
          </a:p>
          <a:p>
            <a:pPr algn="r">
              <a:lnSpc>
                <a:spcPct val="110000"/>
              </a:lnSpc>
            </a:pPr>
            <a:r>
              <a:rPr lang="ru-RU" b="1" dirty="0" smtClean="0"/>
              <a:t>МО Васильевский на текущий 2018 год </a:t>
            </a:r>
          </a:p>
        </p:txBody>
      </p:sp>
      <p:pic>
        <p:nvPicPr>
          <p:cNvPr id="1026" name="Рисунок 1" descr="Васильевский_гер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89" y="4461777"/>
            <a:ext cx="682628" cy="80483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</p:pic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1518208"/>
              </p:ext>
            </p:extLst>
          </p:nvPr>
        </p:nvGraphicFramePr>
        <p:xfrm>
          <a:off x="1677759" y="1283153"/>
          <a:ext cx="5762625" cy="6052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922021"/>
              </p:ext>
            </p:extLst>
          </p:nvPr>
        </p:nvGraphicFramePr>
        <p:xfrm>
          <a:off x="7576456" y="2394857"/>
          <a:ext cx="4452257" cy="382905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452257"/>
              </a:tblGrid>
              <a:tr h="209550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000" u="none" strike="noStrike" dirty="0">
                          <a:effectLst/>
                        </a:rPr>
                        <a:t>Средства массовой информации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000" u="none" strike="noStrike" dirty="0">
                          <a:effectLst/>
                        </a:rPr>
                        <a:t>Физкультурно-оздоровительные мероприятия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000" u="none" strike="noStrike">
                          <a:effectLst/>
                        </a:rPr>
                        <a:t>Организация досуговых мероприятий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000" u="none" strike="noStrike">
                          <a:effectLst/>
                        </a:rPr>
                        <a:t> Участие в городских праздничных мероприятий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000" u="none" strike="noStrike">
                          <a:effectLst/>
                        </a:rPr>
                        <a:t>Профилактика межнациональных конфликтов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000" u="none" strike="noStrike">
                          <a:effectLst/>
                        </a:rPr>
                        <a:t>Охрана здоровья граждан от табачного дыма                                      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000" u="none" strike="noStrike">
                          <a:effectLst/>
                        </a:rPr>
                        <a:t>Профилактика наркомании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09550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000" u="none" strike="noStrike">
                          <a:effectLst/>
                        </a:rPr>
                        <a:t>Профилактика терроризма и экстремизма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000" u="none" strike="noStrike">
                          <a:effectLst/>
                        </a:rPr>
                        <a:t>Профилактика правонарушений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000" u="none" strike="noStrike">
                          <a:effectLst/>
                        </a:rPr>
                        <a:t>Профилактика дорожно-транспортного травматизма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u="none" strike="noStrike">
                          <a:effectLst/>
                        </a:rPr>
                        <a:t>Военно-патриотическое воспитание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u="none" strike="noStrike">
                          <a:effectLst/>
                        </a:rPr>
                        <a:t>Охрана окружающей среды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000" u="none" strike="noStrike">
                          <a:effectLst/>
                        </a:rPr>
                        <a:t>Профессиональное образование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u="none" strike="noStrike">
                          <a:effectLst/>
                        </a:rPr>
                        <a:t>Благоустройство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0955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u="none" strike="noStrike">
                          <a:effectLst/>
                        </a:rPr>
                        <a:t>Развитие малого бизнеса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000" u="none" strike="noStrike">
                          <a:effectLst/>
                        </a:rPr>
                        <a:t>Трудоустройство несовершеннолетних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u="none" strike="noStrike">
                          <a:effectLst/>
                        </a:rPr>
                        <a:t>Общественные работы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000" u="none" strike="noStrike">
                          <a:effectLst/>
                        </a:rPr>
                        <a:t>Обучение действиям в чрезвычайных ситуациях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u="none" strike="noStrike" dirty="0">
                          <a:effectLst/>
                        </a:rPr>
                        <a:t>Защита прав потребителей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cxnSp>
        <p:nvCxnSpPr>
          <p:cNvPr id="22" name="Прямая соединительная линия 21"/>
          <p:cNvCxnSpPr/>
          <p:nvPr/>
        </p:nvCxnSpPr>
        <p:spPr>
          <a:xfrm flipV="1">
            <a:off x="5660571" y="5148943"/>
            <a:ext cx="1654628" cy="326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V="1">
            <a:off x="5660571" y="5342815"/>
            <a:ext cx="1654628" cy="3885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5660571" y="5693229"/>
            <a:ext cx="1654628" cy="1524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V="1">
            <a:off x="5660571" y="5529943"/>
            <a:ext cx="1654628" cy="2568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V="1">
            <a:off x="5660571" y="5867400"/>
            <a:ext cx="1654628" cy="326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5671456" y="5950081"/>
            <a:ext cx="1654628" cy="1132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5660571" y="2373086"/>
            <a:ext cx="1654628" cy="1197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V="1">
            <a:off x="5660571" y="3113314"/>
            <a:ext cx="1654628" cy="326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5671456" y="2555529"/>
            <a:ext cx="1643743" cy="3419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5660571" y="2466568"/>
            <a:ext cx="1654628" cy="2258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5660571" y="3631153"/>
            <a:ext cx="1654628" cy="12715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5660571" y="3603940"/>
            <a:ext cx="1665513" cy="11095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5660571" y="3581132"/>
            <a:ext cx="1654628" cy="8829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5660571" y="3559362"/>
            <a:ext cx="1643742" cy="7075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5660571" y="3536554"/>
            <a:ext cx="1654628" cy="5754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5660571" y="3513746"/>
            <a:ext cx="1643742" cy="3970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5660571" y="3491728"/>
            <a:ext cx="1670956" cy="2322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5660571" y="3469168"/>
            <a:ext cx="1668235" cy="575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flipV="1">
            <a:off x="5660571" y="3309962"/>
            <a:ext cx="1643742" cy="1433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одзаголовок 4"/>
          <p:cNvSpPr txBox="1">
            <a:spLocks/>
          </p:cNvSpPr>
          <p:nvPr/>
        </p:nvSpPr>
        <p:spPr>
          <a:xfrm>
            <a:off x="2632756" y="1788862"/>
            <a:ext cx="8915399" cy="58927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Структура затрат на ведомственные целевые программы</a:t>
            </a:r>
            <a:endParaRPr lang="ru-RU" dirty="0"/>
          </a:p>
        </p:txBody>
      </p:sp>
      <p:pic>
        <p:nvPicPr>
          <p:cNvPr id="35" name="Рисунок 1" descr="Васильевский_герб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89" y="4461776"/>
            <a:ext cx="682628" cy="80483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9" name="Таблица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711241"/>
              </p:ext>
            </p:extLst>
          </p:nvPr>
        </p:nvGraphicFramePr>
        <p:xfrm>
          <a:off x="601889" y="455026"/>
          <a:ext cx="1473200" cy="370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47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5" action="ppaction://hlinksldjump" tooltip="П Е Р Е Х О Д"/>
                        </a:rPr>
                        <a:t>Оглавление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5124775"/>
              </p:ext>
            </p:extLst>
          </p:nvPr>
        </p:nvGraphicFramePr>
        <p:xfrm>
          <a:off x="925418" y="1285940"/>
          <a:ext cx="1155120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15512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6" action="ppaction://hlinksldjump"/>
                        </a:rPr>
                        <a:t>Возврат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" name="Таблица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743367"/>
              </p:ext>
            </p:extLst>
          </p:nvPr>
        </p:nvGraphicFramePr>
        <p:xfrm>
          <a:off x="1154685" y="2127014"/>
          <a:ext cx="920404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920404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7" action="ppaction://hlinksldjump"/>
                        </a:rPr>
                        <a:t>Далее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6602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7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2632756" y="825865"/>
            <a:ext cx="8915399" cy="8614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ru-RU" b="1" dirty="0" smtClean="0"/>
              <a:t>Основные задачи и приоритеты бюджетной политики</a:t>
            </a:r>
          </a:p>
          <a:p>
            <a:pPr algn="r">
              <a:lnSpc>
                <a:spcPct val="110000"/>
              </a:lnSpc>
            </a:pPr>
            <a:r>
              <a:rPr lang="ru-RU" b="1" dirty="0" smtClean="0"/>
              <a:t>МО Васильевский </a:t>
            </a:r>
            <a:r>
              <a:rPr lang="ru-RU" b="1" dirty="0"/>
              <a:t>на текущий </a:t>
            </a:r>
            <a:r>
              <a:rPr lang="ru-RU" b="1" dirty="0" smtClean="0"/>
              <a:t>2018 год </a:t>
            </a:r>
          </a:p>
        </p:txBody>
      </p:sp>
      <p:pic>
        <p:nvPicPr>
          <p:cNvPr id="1026" name="Рисунок 1" descr="Васильевский_герб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89" y="4461777"/>
            <a:ext cx="682628" cy="80483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одзаголовок 4"/>
          <p:cNvSpPr txBox="1">
            <a:spLocks/>
          </p:cNvSpPr>
          <p:nvPr/>
        </p:nvSpPr>
        <p:spPr>
          <a:xfrm>
            <a:off x="2632756" y="1788862"/>
            <a:ext cx="8915399" cy="58927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Ведомственные целевые программы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9018779"/>
              </p:ext>
            </p:extLst>
          </p:nvPr>
        </p:nvGraphicFramePr>
        <p:xfrm>
          <a:off x="2721429" y="2479757"/>
          <a:ext cx="8826726" cy="3964040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334135"/>
                <a:gridCol w="7183897"/>
                <a:gridCol w="529046"/>
                <a:gridCol w="779648"/>
              </a:tblGrid>
              <a:tr h="661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+mn-lt"/>
                        </a:rPr>
                        <a:t>N</a:t>
                      </a:r>
                      <a:endParaRPr lang="ru-RU" sz="1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2" marR="6502" marT="6502" marB="650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+mn-lt"/>
                        </a:rPr>
                        <a:t>Наименование     статей</a:t>
                      </a:r>
                      <a:endParaRPr lang="ru-RU" sz="1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2" marR="6502" marT="6502" marB="650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+mn-lt"/>
                        </a:rPr>
                        <a:t>Код</a:t>
                      </a:r>
                      <a:endParaRPr lang="ru-RU" sz="1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2" marR="6502" marT="6502" marB="650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+mn-lt"/>
                        </a:rPr>
                        <a:t>Сумма</a:t>
                      </a:r>
                      <a:endParaRPr lang="ru-RU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2" marR="6502" marT="6502" marB="6502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</a:rPr>
                        <a:t>1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Формирование архивных фондов органов местного самоуправления, муниципальных предприятий и учреждений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01 13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</a:rPr>
                        <a:t>2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Осуществление защиты прав потребителей.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01 13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40,0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</a:tr>
              <a:tr h="4675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</a:rPr>
                        <a:t>3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Проведение </a:t>
                      </a:r>
                      <a:r>
                        <a:rPr lang="ru-RU" sz="1100" dirty="0">
                          <a:effectLst/>
                        </a:rPr>
                        <a:t>подготовки и обучения неработающего населения способам защиты и действиям в чрезвычайных ситуациях, а также способам защиты от опасностей, возникающих при ведении военных действий или вследствие этих действий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03 09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106,9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</a:tr>
              <a:tr h="2078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</a:rPr>
                        <a:t>4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Участие в организации и финансировании проведение оплачиваемых общественных работ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04 01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87,0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</a:tr>
              <a:tr h="6530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</a:rPr>
                        <a:t>5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Участие в организации и финансировании временного трудоустройства </a:t>
                      </a:r>
                      <a:r>
                        <a:rPr lang="ru-RU" sz="1100" dirty="0" smtClean="0">
                          <a:effectLst/>
                        </a:rPr>
                        <a:t>несовершеннолетних </a:t>
                      </a:r>
                      <a:r>
                        <a:rPr lang="ru-RU" sz="1100" dirty="0">
                          <a:effectLst/>
                        </a:rPr>
                        <a:t>в возрасте от 14 до 18 лет в свободное от учебы время, безработных граждан, испытывающих трудности в поиске работы, безработных граждан в возрасте от 18 до 20 </a:t>
                      </a:r>
                      <a:r>
                        <a:rPr lang="ru-RU" sz="1100" dirty="0" smtClean="0">
                          <a:effectLst/>
                        </a:rPr>
                        <a:t>лет из числа выпускников образовательных учреждений начального и среднего профессионального образования, </a:t>
                      </a:r>
                      <a:r>
                        <a:rPr lang="ru-RU" sz="1100" dirty="0">
                          <a:effectLst/>
                        </a:rPr>
                        <a:t>ищущих работу </a:t>
                      </a:r>
                      <a:r>
                        <a:rPr lang="ru-RU" sz="1100" dirty="0" smtClean="0">
                          <a:effectLst/>
                        </a:rPr>
                        <a:t>впервые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04 01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447,6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</a:tr>
              <a:tr h="2078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</a:rPr>
                        <a:t>6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Содействие развитию малого бизнеса на территории муниципального образования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04 12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96,0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</a:tr>
              <a:tr h="2078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Благоустройство, в том числе: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effectLst/>
                        </a:rPr>
                        <a:t>05 03</a:t>
                      </a:r>
                      <a:endParaRPr lang="ru-RU" sz="10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27 347,2</a:t>
                      </a:r>
                      <a:endParaRPr lang="ru-RU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</a:tr>
              <a:tr h="2078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7.1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Текущий ремонт придомовых территорий и дворовых территорий, включая проезды и въезды, пешеходные дорожки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05 03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5 229,3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711241"/>
              </p:ext>
            </p:extLst>
          </p:nvPr>
        </p:nvGraphicFramePr>
        <p:xfrm>
          <a:off x="601889" y="455026"/>
          <a:ext cx="1473200" cy="370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47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4" action="ppaction://hlinksldjump" tooltip="П Е Р Е Х О Д"/>
                        </a:rPr>
                        <a:t>Оглавление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868185"/>
              </p:ext>
            </p:extLst>
          </p:nvPr>
        </p:nvGraphicFramePr>
        <p:xfrm>
          <a:off x="925418" y="1285940"/>
          <a:ext cx="1155120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15512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5" action="ppaction://hlinksldjump"/>
                        </a:rPr>
                        <a:t>Возврат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2022413"/>
              </p:ext>
            </p:extLst>
          </p:nvPr>
        </p:nvGraphicFramePr>
        <p:xfrm>
          <a:off x="1154685" y="2127014"/>
          <a:ext cx="920404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920404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6" action="ppaction://hlinksldjump"/>
                        </a:rPr>
                        <a:t>Далее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722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2632756" y="825865"/>
            <a:ext cx="8915399" cy="8614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ru-RU" b="1" dirty="0" smtClean="0"/>
              <a:t>Основные задачи и приоритеты бюджетной политики</a:t>
            </a:r>
          </a:p>
          <a:p>
            <a:pPr algn="r">
              <a:lnSpc>
                <a:spcPct val="110000"/>
              </a:lnSpc>
            </a:pPr>
            <a:r>
              <a:rPr lang="ru-RU" b="1" dirty="0" smtClean="0"/>
              <a:t>МО Васильевский </a:t>
            </a:r>
            <a:r>
              <a:rPr lang="ru-RU" b="1" dirty="0"/>
              <a:t>на текущий </a:t>
            </a:r>
            <a:r>
              <a:rPr lang="ru-RU" b="1" dirty="0" smtClean="0"/>
              <a:t>2018 год </a:t>
            </a:r>
          </a:p>
        </p:txBody>
      </p:sp>
      <p:pic>
        <p:nvPicPr>
          <p:cNvPr id="1026" name="Рисунок 1" descr="Васильевский_герб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89" y="4461777"/>
            <a:ext cx="682628" cy="80483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одзаголовок 4"/>
          <p:cNvSpPr txBox="1">
            <a:spLocks/>
          </p:cNvSpPr>
          <p:nvPr/>
        </p:nvSpPr>
        <p:spPr>
          <a:xfrm>
            <a:off x="2632756" y="1788862"/>
            <a:ext cx="8915399" cy="58927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Ведомственные целевые программы (продолжение)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8114880"/>
              </p:ext>
            </p:extLst>
          </p:nvPr>
        </p:nvGraphicFramePr>
        <p:xfrm>
          <a:off x="2721429" y="2463169"/>
          <a:ext cx="8826726" cy="4058810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334135"/>
                <a:gridCol w="7183897"/>
                <a:gridCol w="529046"/>
                <a:gridCol w="779648"/>
              </a:tblGrid>
              <a:tr h="661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+mn-lt"/>
                        </a:rPr>
                        <a:t>N</a:t>
                      </a:r>
                      <a:endParaRPr lang="ru-RU" sz="1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2" marR="6502" marT="6502" marB="650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+mn-lt"/>
                        </a:rPr>
                        <a:t>Наименование     статей</a:t>
                      </a:r>
                      <a:endParaRPr lang="ru-RU" sz="1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2" marR="6502" marT="6502" marB="650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+mn-lt"/>
                        </a:rPr>
                        <a:t>Код</a:t>
                      </a:r>
                      <a:endParaRPr lang="ru-RU" sz="1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2" marR="6502" marT="6502" marB="650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+mn-lt"/>
                        </a:rPr>
                        <a:t>Сумма</a:t>
                      </a:r>
                      <a:endParaRPr lang="ru-RU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2" marR="6502" marT="6502" marB="6502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7.2</a:t>
                      </a: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Установка, содержание и ремонт ограждений газонов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05 03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5 500,6</a:t>
                      </a:r>
                      <a:endParaRPr lang="ru-RU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7.3</a:t>
                      </a: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Установка и содержание малых архитектурных форм, уличной мебели и хозяйственно-бытового оборудования, необходимого для благоустройства территории муниципального образования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05 03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179,3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</a:tr>
              <a:tr h="3312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7.4</a:t>
                      </a: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Оборудование контейнерных площадок на дворовых территориях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05 03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1 022,5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</a:tr>
              <a:tr h="2078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7.5</a:t>
                      </a: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Участие в обеспечении чистоты и порядка на территории муниципального образования, включая уборку территорий, водных акваторий, тупиков и проездов, не включенных в адресные программы, утвержденные исполнительными органами государственной власти Санкт-Петербурга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05 03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67,4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</a:tr>
              <a:tr h="3218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7.6</a:t>
                      </a: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Озеленение территорий зеленых насаждений общего пользования местного значения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05 03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10 709,6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</a:tr>
              <a:tr h="2078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7.7</a:t>
                      </a:r>
                      <a:endParaRPr lang="ru-RU" sz="11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Проведение санитарных рубок, удаление аварийных, больных деревьев и кустарников в отношении зеленных насаждений общего пользования местного значения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05 03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431,1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</a:tr>
              <a:tr h="2078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7.8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Создание зон отдыха, в том числе обустройство, содержание и уборка территорий детских площадок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05 03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4 207,4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</a:tr>
              <a:tr h="207871"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8</a:t>
                      </a:r>
                      <a:endParaRPr lang="ru-RU" sz="1100" b="0" dirty="0"/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профессионального образования и дополнительного профессионального образования выборных должностных лиц местного самоуправления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членов выборных органов местного самоуправления,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депутатов муниципальных советов муниципальных образований, 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муниципальных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служащих 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и работников муниципальных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учреждений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07 05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200,0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711241"/>
              </p:ext>
            </p:extLst>
          </p:nvPr>
        </p:nvGraphicFramePr>
        <p:xfrm>
          <a:off x="601889" y="455026"/>
          <a:ext cx="1473200" cy="370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47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4" action="ppaction://hlinksldjump" tooltip="П Е Р Е Х О Д"/>
                        </a:rPr>
                        <a:t>Оглавление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8554341"/>
              </p:ext>
            </p:extLst>
          </p:nvPr>
        </p:nvGraphicFramePr>
        <p:xfrm>
          <a:off x="925418" y="1285940"/>
          <a:ext cx="1155120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15512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5" action="ppaction://hlinksldjump"/>
                        </a:rPr>
                        <a:t>Возврат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996427"/>
              </p:ext>
            </p:extLst>
          </p:nvPr>
        </p:nvGraphicFramePr>
        <p:xfrm>
          <a:off x="1154685" y="2127014"/>
          <a:ext cx="920404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920404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6" action="ppaction://hlinksldjump"/>
                        </a:rPr>
                        <a:t>Далее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556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2632756" y="825865"/>
            <a:ext cx="8915399" cy="8614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ru-RU" b="1" dirty="0" smtClean="0"/>
              <a:t>Основные задачи и приоритеты бюджетной политики</a:t>
            </a:r>
          </a:p>
          <a:p>
            <a:pPr algn="r">
              <a:lnSpc>
                <a:spcPct val="110000"/>
              </a:lnSpc>
            </a:pPr>
            <a:r>
              <a:rPr lang="ru-RU" b="1" dirty="0" smtClean="0"/>
              <a:t>МО Васильевский </a:t>
            </a:r>
            <a:r>
              <a:rPr lang="ru-RU" b="1" dirty="0"/>
              <a:t>на текущий </a:t>
            </a:r>
            <a:r>
              <a:rPr lang="ru-RU" b="1" dirty="0" smtClean="0"/>
              <a:t>2018 год </a:t>
            </a:r>
          </a:p>
        </p:txBody>
      </p:sp>
      <p:pic>
        <p:nvPicPr>
          <p:cNvPr id="1026" name="Рисунок 1" descr="Васильевский_герб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89" y="4461777"/>
            <a:ext cx="682628" cy="80483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одзаголовок 4"/>
          <p:cNvSpPr txBox="1">
            <a:spLocks/>
          </p:cNvSpPr>
          <p:nvPr/>
        </p:nvSpPr>
        <p:spPr>
          <a:xfrm>
            <a:off x="2632756" y="1788862"/>
            <a:ext cx="8915399" cy="58927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Ведомственные </a:t>
            </a:r>
            <a:r>
              <a:rPr lang="ru-RU" dirty="0" smtClean="0"/>
              <a:t>целевые программы (продолжение)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895034"/>
              </p:ext>
            </p:extLst>
          </p:nvPr>
        </p:nvGraphicFramePr>
        <p:xfrm>
          <a:off x="2808514" y="2559132"/>
          <a:ext cx="8739641" cy="3820974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344623"/>
                <a:gridCol w="7237084"/>
                <a:gridCol w="523827"/>
                <a:gridCol w="634107"/>
              </a:tblGrid>
              <a:tr h="661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+mn-lt"/>
                        </a:rPr>
                        <a:t>N</a:t>
                      </a:r>
                      <a:endParaRPr lang="ru-RU" sz="1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2" marR="6502" marT="6502" marB="650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+mn-lt"/>
                        </a:rPr>
                        <a:t>Наименование     статей</a:t>
                      </a:r>
                      <a:endParaRPr lang="ru-RU" sz="1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2" marR="6502" marT="6502" marB="650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+mn-lt"/>
                        </a:rPr>
                        <a:t>Код</a:t>
                      </a:r>
                      <a:endParaRPr lang="ru-RU" sz="1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2" marR="6502" marT="6502" marB="650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+mn-lt"/>
                        </a:rPr>
                        <a:t>Сумма</a:t>
                      </a:r>
                      <a:endParaRPr lang="ru-RU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2" marR="6502" marT="6502" marB="6502" anchor="ctr"/>
                </a:tc>
              </a:tr>
              <a:tr h="4675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Участие в мероприятиях по охране окружающей среды в границах муниципального образования, за исключением организаций и осуществления мероприятий по экологическому контролю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07 09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106,0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</a:tr>
              <a:tr h="2078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работ по военно-патриотическому воспитанию 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граждан, участие в работе призывной комиссии на территории муниципального образования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07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200,9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</a:tr>
              <a:tr h="5356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Участие в реализации мер по профилактике дорожно- транспортного травматизма на территории муниципального образования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07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155,6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</a:tr>
              <a:tr h="5356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Участие в деятельности по профилактике правонарушений в Санкт-Петербурге в 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формах,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установленных законодательством Санкт-Петербурга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07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72,4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</a:tr>
              <a:tr h="2078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Участие в профилактике терроризма и экстремизма, а также в минимизации  и (или) ликвидации последствий проявления терроризма и экстремизма на территории муниципального образования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07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78,0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</a:tr>
              <a:tr h="2078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Участие в установленном порядке в мероприятиях по профилактике незаконного потребления наркотических средств и психотропных веществ, наркомании в Санкт-Петербурге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07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114,4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00" marR="43200" marT="43200" marB="43200" anchor="ctr"/>
                </a:tc>
              </a:tr>
              <a:tr h="207871"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15</a:t>
                      </a:r>
                      <a:endParaRPr lang="ru-RU" sz="1100" b="0" dirty="0"/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Участие в реализации мероприятий по охране здоровья граждан от воздействия окружающего табачного дыма и последствий потребления табака на территории муниципального образования                                        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07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30,0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711241"/>
              </p:ext>
            </p:extLst>
          </p:nvPr>
        </p:nvGraphicFramePr>
        <p:xfrm>
          <a:off x="601889" y="455026"/>
          <a:ext cx="1473200" cy="370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47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4" action="ppaction://hlinksldjump" tooltip="П Е Р Е Х О Д"/>
                        </a:rPr>
                        <a:t>Оглавление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58396"/>
              </p:ext>
            </p:extLst>
          </p:nvPr>
        </p:nvGraphicFramePr>
        <p:xfrm>
          <a:off x="925418" y="1285940"/>
          <a:ext cx="1155120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15512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5" action="ppaction://hlinksldjump"/>
                        </a:rPr>
                        <a:t>Возврат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4487242"/>
              </p:ext>
            </p:extLst>
          </p:nvPr>
        </p:nvGraphicFramePr>
        <p:xfrm>
          <a:off x="1154685" y="2127014"/>
          <a:ext cx="920404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920404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6" action="ppaction://hlinksldjump"/>
                        </a:rPr>
                        <a:t>Далее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396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2632756" y="825865"/>
            <a:ext cx="8915399" cy="8614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ru-RU" b="1" dirty="0" smtClean="0"/>
              <a:t>Основные задачи и приоритеты бюджетной политики</a:t>
            </a:r>
          </a:p>
          <a:p>
            <a:pPr algn="r">
              <a:lnSpc>
                <a:spcPct val="110000"/>
              </a:lnSpc>
            </a:pPr>
            <a:r>
              <a:rPr lang="ru-RU" b="1" dirty="0" smtClean="0"/>
              <a:t>МО Васильевский </a:t>
            </a:r>
            <a:r>
              <a:rPr lang="ru-RU" b="1" dirty="0"/>
              <a:t>на текущий </a:t>
            </a:r>
            <a:r>
              <a:rPr lang="ru-RU" b="1" dirty="0" smtClean="0"/>
              <a:t>2018 год </a:t>
            </a:r>
          </a:p>
        </p:txBody>
      </p:sp>
      <p:pic>
        <p:nvPicPr>
          <p:cNvPr id="1026" name="Рисунок 1" descr="Васильевский_герб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89" y="4461777"/>
            <a:ext cx="682628" cy="80483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одзаголовок 4"/>
          <p:cNvSpPr txBox="1">
            <a:spLocks/>
          </p:cNvSpPr>
          <p:nvPr/>
        </p:nvSpPr>
        <p:spPr>
          <a:xfrm>
            <a:off x="2632756" y="1788862"/>
            <a:ext cx="8915399" cy="58927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Ведомственные </a:t>
            </a:r>
            <a:r>
              <a:rPr lang="ru-RU" dirty="0" smtClean="0"/>
              <a:t>целевые программы (окончание)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5775184"/>
              </p:ext>
            </p:extLst>
          </p:nvPr>
        </p:nvGraphicFramePr>
        <p:xfrm>
          <a:off x="2808514" y="2357930"/>
          <a:ext cx="8739641" cy="4267171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344623"/>
                <a:gridCol w="7237084"/>
                <a:gridCol w="523827"/>
                <a:gridCol w="634107"/>
              </a:tblGrid>
              <a:tr h="661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+mn-lt"/>
                        </a:rPr>
                        <a:t>N</a:t>
                      </a:r>
                      <a:endParaRPr lang="ru-RU" sz="1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2" marR="6502" marT="6502" marB="650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+mn-lt"/>
                        </a:rPr>
                        <a:t>Наименование     статей</a:t>
                      </a:r>
                      <a:endParaRPr lang="ru-RU" sz="1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2" marR="6502" marT="6502" marB="650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+mn-lt"/>
                        </a:rPr>
                        <a:t>Код</a:t>
                      </a:r>
                      <a:endParaRPr lang="ru-RU" sz="1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2" marR="6502" marT="6502" marB="650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+mn-lt"/>
                        </a:rPr>
                        <a:t>Сумма</a:t>
                      </a:r>
                      <a:endParaRPr lang="ru-RU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2" marR="6502" marT="6502" marB="6502" anchor="ctr"/>
                </a:tc>
              </a:tr>
              <a:tr h="5356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Участие в создании условий для реализации мер, направленных на укрепление межнационального и межконфессионального согласия, сохранения и развития языков и культуры народов Российской Федерации, проживающих на территории муниципального образования, социально и культурную адаптацию мигрантов, профилактику межнациональных (межэтнических)конфликтов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07 09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59,0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</a:tr>
              <a:tr h="5356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  местных и участие в организации и проведении городских праздничных и иных зрелищных мероприятий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08 01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8 282,3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</a:tr>
              <a:tr h="2078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и проведению досуговых мероприятий для жителей муниципального образования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08 01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1 931,0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</a:tr>
              <a:tr h="2078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условий для развития на территории муниципального образования физической культуры и массового спорта, организация и проведение официальных физкультурных мероприятий, физкультурно-оздоровительных мероприятий и спортивных мероприятий муниципального образования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11 02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663,6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</a:tr>
              <a:tr h="207871"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20</a:t>
                      </a:r>
                      <a:endParaRPr lang="ru-RU" sz="1100" b="0" dirty="0"/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Учреждение печатного средства массовой информации для опубликования 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муниципальных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правовых актов, обсуждения проектов муниципальных правовых актов по вопросам местного значения, доведения до сведения жителей муниципального образования официальной информации о социально-экономическом и культурном раз-витии муниципального образования, о развитии его общественной инфраструктуры и иной официальной информации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12 02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1 416,0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</a:tr>
              <a:tr h="2078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программам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41 534,4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711241"/>
              </p:ext>
            </p:extLst>
          </p:nvPr>
        </p:nvGraphicFramePr>
        <p:xfrm>
          <a:off x="601889" y="455026"/>
          <a:ext cx="1473200" cy="370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47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4" action="ppaction://hlinksldjump" tooltip="П Е Р Е Х О Д"/>
                        </a:rPr>
                        <a:t>Оглавление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7523841"/>
              </p:ext>
            </p:extLst>
          </p:nvPr>
        </p:nvGraphicFramePr>
        <p:xfrm>
          <a:off x="925418" y="1285940"/>
          <a:ext cx="1155120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15512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5" action="ppaction://hlinksldjump"/>
                        </a:rPr>
                        <a:t>Возврат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6833866"/>
              </p:ext>
            </p:extLst>
          </p:nvPr>
        </p:nvGraphicFramePr>
        <p:xfrm>
          <a:off x="1154685" y="2127014"/>
          <a:ext cx="920404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920404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6" action="ppaction://hlinksldjump"/>
                        </a:rPr>
                        <a:t>Далее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28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2632756" y="825865"/>
            <a:ext cx="8915399" cy="11262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ru-RU" b="1" dirty="0" smtClean="0"/>
              <a:t>Основные характеристики бюджета МО </a:t>
            </a:r>
            <a:r>
              <a:rPr lang="ru-RU" b="1" dirty="0"/>
              <a:t>В</a:t>
            </a:r>
            <a:r>
              <a:rPr lang="ru-RU" b="1" dirty="0" smtClean="0"/>
              <a:t>асильевский </a:t>
            </a:r>
          </a:p>
          <a:p>
            <a:pPr algn="r">
              <a:lnSpc>
                <a:spcPct val="110000"/>
              </a:lnSpc>
            </a:pPr>
            <a:r>
              <a:rPr lang="ru-RU" b="1" dirty="0"/>
              <a:t>з</a:t>
            </a:r>
            <a:r>
              <a:rPr lang="ru-RU" b="1" dirty="0" smtClean="0"/>
              <a:t>а 2015-2017 годы, на текущий 2018 год и период 2019-2020 годов</a:t>
            </a:r>
            <a:endParaRPr lang="ru-RU" b="1" dirty="0"/>
          </a:p>
        </p:txBody>
      </p:sp>
      <p:pic>
        <p:nvPicPr>
          <p:cNvPr id="1026" name="Рисунок 1" descr="Васильевский_герб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89" y="4461777"/>
            <a:ext cx="682628" cy="80483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632756" y="2175694"/>
            <a:ext cx="8915399" cy="589277"/>
          </a:xfrm>
        </p:spPr>
        <p:txBody>
          <a:bodyPr>
            <a:normAutofit/>
          </a:bodyPr>
          <a:lstStyle/>
          <a:p>
            <a:r>
              <a:rPr lang="ru-RU" dirty="0" smtClean="0"/>
              <a:t>Динамика изменения доходов и расходов</a:t>
            </a:r>
            <a:endParaRPr lang="ru-RU" dirty="0"/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7291989"/>
              </p:ext>
            </p:extLst>
          </p:nvPr>
        </p:nvGraphicFramePr>
        <p:xfrm>
          <a:off x="1955516" y="2175694"/>
          <a:ext cx="10269877" cy="5041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711241"/>
              </p:ext>
            </p:extLst>
          </p:nvPr>
        </p:nvGraphicFramePr>
        <p:xfrm>
          <a:off x="601889" y="455026"/>
          <a:ext cx="1473200" cy="370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47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5" action="ppaction://hlinksldjump" tooltip="П Е Р Е Х О Д"/>
                        </a:rPr>
                        <a:t>Оглавление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1275120"/>
              </p:ext>
            </p:extLst>
          </p:nvPr>
        </p:nvGraphicFramePr>
        <p:xfrm>
          <a:off x="925418" y="1285940"/>
          <a:ext cx="1155120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15512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6" action="ppaction://hlinksldjump"/>
                        </a:rPr>
                        <a:t>Возврат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6781132"/>
              </p:ext>
            </p:extLst>
          </p:nvPr>
        </p:nvGraphicFramePr>
        <p:xfrm>
          <a:off x="1154685" y="2127014"/>
          <a:ext cx="920404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920404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7" action="ppaction://hlinksldjump"/>
                        </a:rPr>
                        <a:t>Далее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9453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2632756" y="825865"/>
            <a:ext cx="8915399" cy="11262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ru-RU" b="1" dirty="0" smtClean="0"/>
              <a:t>Основные характеристики бюджета МО </a:t>
            </a:r>
            <a:r>
              <a:rPr lang="ru-RU" b="1" dirty="0"/>
              <a:t>В</a:t>
            </a:r>
            <a:r>
              <a:rPr lang="ru-RU" b="1" dirty="0" smtClean="0"/>
              <a:t>асильевский </a:t>
            </a:r>
          </a:p>
          <a:p>
            <a:pPr algn="r">
              <a:lnSpc>
                <a:spcPct val="110000"/>
              </a:lnSpc>
            </a:pPr>
            <a:r>
              <a:rPr lang="ru-RU" b="1" dirty="0"/>
              <a:t>з</a:t>
            </a:r>
            <a:r>
              <a:rPr lang="ru-RU" b="1" dirty="0" smtClean="0"/>
              <a:t>а 2015-2017 годы, на текущий 2018 год и период 2019-2020 годов</a:t>
            </a:r>
            <a:endParaRPr lang="ru-RU" b="1" dirty="0"/>
          </a:p>
        </p:txBody>
      </p:sp>
      <p:pic>
        <p:nvPicPr>
          <p:cNvPr id="1026" name="Рисунок 1" descr="Васильевский_герб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89" y="4461777"/>
            <a:ext cx="682628" cy="80483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632755" y="1952148"/>
            <a:ext cx="8915399" cy="589277"/>
          </a:xfrm>
        </p:spPr>
        <p:txBody>
          <a:bodyPr/>
          <a:lstStyle/>
          <a:p>
            <a:r>
              <a:rPr lang="ru-RU" dirty="0" smtClean="0"/>
              <a:t>Таблица показателей (тыс. руб.)</a:t>
            </a:r>
            <a:endParaRPr lang="ru-RU" dirty="0"/>
          </a:p>
        </p:txBody>
      </p:sp>
      <p:sp>
        <p:nvSpPr>
          <p:cNvPr id="7" name="Подзаголовок 4"/>
          <p:cNvSpPr txBox="1">
            <a:spLocks/>
          </p:cNvSpPr>
          <p:nvPr/>
        </p:nvSpPr>
        <p:spPr>
          <a:xfrm>
            <a:off x="2632755" y="6068994"/>
            <a:ext cx="8915399" cy="58927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 smtClean="0"/>
              <a:t>* Дефицит в 2017-19 годах обусловлен снижением дохода, связанный с исключением </a:t>
            </a:r>
            <a:r>
              <a:rPr lang="ru-RU" sz="1100" dirty="0"/>
              <a:t>из </a:t>
            </a:r>
            <a:r>
              <a:rPr lang="ru-RU" sz="1100" dirty="0" smtClean="0"/>
              <a:t>налогооблагаемой базы</a:t>
            </a:r>
          </a:p>
          <a:p>
            <a:r>
              <a:rPr lang="ru-RU" sz="1100" dirty="0" smtClean="0"/>
              <a:t>   </a:t>
            </a:r>
            <a:r>
              <a:rPr lang="ru-RU" sz="1100" b="1" dirty="0" smtClean="0"/>
              <a:t>Налога на имущество физических лиц</a:t>
            </a:r>
            <a:r>
              <a:rPr lang="ru-RU" sz="1100" dirty="0" smtClean="0"/>
              <a:t>.</a:t>
            </a:r>
            <a:endParaRPr lang="ru-RU" sz="11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9338047"/>
              </p:ext>
            </p:extLst>
          </p:nvPr>
        </p:nvGraphicFramePr>
        <p:xfrm>
          <a:off x="2708955" y="2394132"/>
          <a:ext cx="8942327" cy="3576891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3271502"/>
                <a:gridCol w="957684"/>
                <a:gridCol w="957684"/>
                <a:gridCol w="957684"/>
                <a:gridCol w="994252"/>
                <a:gridCol w="957684"/>
                <a:gridCol w="845837"/>
              </a:tblGrid>
              <a:tr h="19672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Наименование показателей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</a:rPr>
                        <a:t>Истекший</a:t>
                      </a:r>
                      <a:r>
                        <a:rPr lang="ru-RU" sz="1000" b="0" baseline="0" dirty="0" smtClean="0">
                          <a:effectLst/>
                        </a:rPr>
                        <a:t> </a:t>
                      </a:r>
                      <a:r>
                        <a:rPr lang="ru-RU" sz="1000" b="0" dirty="0" smtClean="0">
                          <a:effectLst/>
                        </a:rPr>
                        <a:t>период</a:t>
                      </a:r>
                      <a:endParaRPr lang="ru-RU" sz="1200" b="0" dirty="0">
                        <a:effectLst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Текущий</a:t>
                      </a:r>
                      <a:endParaRPr lang="ru-RU" sz="10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2018 год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</a:rPr>
                        <a:t>Плановый период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45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</a:rPr>
                        <a:t>2015 </a:t>
                      </a:r>
                      <a:r>
                        <a:rPr lang="ru-RU" sz="1000" b="0" dirty="0">
                          <a:effectLst/>
                        </a:rPr>
                        <a:t>год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</a:rPr>
                        <a:t>2016 </a:t>
                      </a:r>
                      <a:r>
                        <a:rPr lang="ru-RU" sz="1000" b="0" dirty="0">
                          <a:effectLst/>
                        </a:rPr>
                        <a:t>год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</a:rPr>
                        <a:t>2017 </a:t>
                      </a:r>
                      <a:r>
                        <a:rPr lang="ru-RU" sz="1000" b="0" dirty="0">
                          <a:effectLst/>
                        </a:rPr>
                        <a:t>год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2019 год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2020 год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1. Доходы бюджета в т.ч.: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61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232,1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343,9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64 686,0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439,6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74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822,1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407,8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0">
                <a:tc>
                  <a:txBody>
                    <a:bodyPr/>
                    <a:lstStyle/>
                    <a:p>
                      <a:pPr indent="90170"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Налоговые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837,6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888,0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50 206,1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55 069,7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58 979,6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63 757,0</a:t>
                      </a:r>
                    </a:p>
                  </a:txBody>
                  <a:tcPr marL="9525" marR="9525" marT="9525" marB="0" anchor="ctr"/>
                </a:tc>
              </a:tr>
              <a:tr h="0">
                <a:tc>
                  <a:txBody>
                    <a:bodyPr/>
                    <a:lstStyle/>
                    <a:p>
                      <a:pPr indent="90170"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Неналоговые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258,9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760,1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2 828,2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3 210,8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3 114,5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3 144,7</a:t>
                      </a:r>
                    </a:p>
                  </a:txBody>
                  <a:tcPr marL="9525" marR="9525" marT="9525" marB="0" anchor="ctr"/>
                </a:tc>
              </a:tr>
              <a:tr h="0">
                <a:tc>
                  <a:txBody>
                    <a:bodyPr/>
                    <a:lstStyle/>
                    <a:p>
                      <a:pPr indent="90170"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Безвозмездные перечисления (субвенции)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135,6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695,8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11 651,7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159,1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728,0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506,1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2. Расходы бюджета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560,6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198,3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72 167,2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76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364,0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79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171,8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80 407,8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3. Дефицит (профицит) </a:t>
                      </a:r>
                      <a:r>
                        <a:rPr lang="ru-RU" sz="1000" dirty="0" smtClean="0">
                          <a:effectLst/>
                        </a:rPr>
                        <a:t>бюджета*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671,5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145,6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-7 481,2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-5 924,4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-4 349,7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0">
                <a:tc>
                  <a:txBody>
                    <a:bodyPr/>
                    <a:lstStyle/>
                    <a:p>
                      <a:pPr marL="90170" indent="-90170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4. Нормативы отчислений от налоговых доходов в бюджет округа в т.ч.: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90170"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Единый налог, взимаемый в связи с применением упрощенной системы налогообложения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90170"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</a:rPr>
                        <a:t>Единый налог на вмененный доход для отдельных видов деятельности</a:t>
                      </a:r>
                      <a:endParaRPr lang="ru-RU" sz="12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45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45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90170"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</a:rPr>
                        <a:t>Налог, взымаемый в связи с применением патентной системы налогообложения</a:t>
                      </a:r>
                      <a:endParaRPr lang="ru-RU" sz="12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45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45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90170"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Налог на имущество физических лиц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+mn-lt"/>
                          <a:ea typeface="+mn-ea"/>
                        </a:rPr>
                        <a:t>100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+mn-lt"/>
                          <a:ea typeface="+mn-ea"/>
                        </a:rPr>
                        <a:t>100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-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-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-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90170" indent="-90170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5. Верхний предел муниципального долга на 1 января года, следующего за очередным финансовым годом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0,0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0,0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0,0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0,0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711241"/>
              </p:ext>
            </p:extLst>
          </p:nvPr>
        </p:nvGraphicFramePr>
        <p:xfrm>
          <a:off x="601889" y="455026"/>
          <a:ext cx="1473200" cy="370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47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4" action="ppaction://hlinksldjump" tooltip="П Е Р Е Х О Д"/>
                        </a:rPr>
                        <a:t>Оглавление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5173310"/>
              </p:ext>
            </p:extLst>
          </p:nvPr>
        </p:nvGraphicFramePr>
        <p:xfrm>
          <a:off x="925418" y="1285940"/>
          <a:ext cx="1155120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15512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5" action="ppaction://hlinksldjump"/>
                        </a:rPr>
                        <a:t>Возврат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723630"/>
              </p:ext>
            </p:extLst>
          </p:nvPr>
        </p:nvGraphicFramePr>
        <p:xfrm>
          <a:off x="1154685" y="2127014"/>
          <a:ext cx="920404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920404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6" action="ppaction://hlinksldjump"/>
                        </a:rPr>
                        <a:t>Далее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4152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4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6989669"/>
              </p:ext>
            </p:extLst>
          </p:nvPr>
        </p:nvGraphicFramePr>
        <p:xfrm>
          <a:off x="4700894" y="2571064"/>
          <a:ext cx="6227661" cy="3781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одзаголовок 2"/>
          <p:cNvSpPr txBox="1">
            <a:spLocks/>
          </p:cNvSpPr>
          <p:nvPr/>
        </p:nvSpPr>
        <p:spPr>
          <a:xfrm>
            <a:off x="2632756" y="825865"/>
            <a:ext cx="8915399" cy="11262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/>
              <a:t>Доходы бюджета </a:t>
            </a:r>
          </a:p>
          <a:p>
            <a:pPr algn="ctr"/>
            <a:r>
              <a:rPr lang="ru-RU" b="1" dirty="0" smtClean="0"/>
              <a:t>МО </a:t>
            </a:r>
            <a:r>
              <a:rPr lang="ru-RU" b="1" dirty="0"/>
              <a:t>В</a:t>
            </a:r>
            <a:r>
              <a:rPr lang="ru-RU" b="1" dirty="0" smtClean="0"/>
              <a:t>асильевский на 2018 финансовый год </a:t>
            </a:r>
            <a:endParaRPr lang="ru-RU" b="1" dirty="0"/>
          </a:p>
        </p:txBody>
      </p:sp>
      <p:pic>
        <p:nvPicPr>
          <p:cNvPr id="1026" name="Рисунок 1" descr="Васильевский_герб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89" y="4461777"/>
            <a:ext cx="682628" cy="80483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632756" y="2175694"/>
            <a:ext cx="8915399" cy="589277"/>
          </a:xfrm>
        </p:spPr>
        <p:txBody>
          <a:bodyPr>
            <a:normAutofit/>
          </a:bodyPr>
          <a:lstStyle/>
          <a:p>
            <a:r>
              <a:rPr lang="ru-RU" dirty="0" smtClean="0"/>
              <a:t>Структура бюджета</a:t>
            </a:r>
            <a:endParaRPr lang="ru-RU" dirty="0"/>
          </a:p>
        </p:txBody>
      </p:sp>
      <p:sp>
        <p:nvSpPr>
          <p:cNvPr id="7" name="Прямоугольная выноска 6"/>
          <p:cNvSpPr/>
          <p:nvPr/>
        </p:nvSpPr>
        <p:spPr>
          <a:xfrm>
            <a:off x="3897088" y="2958182"/>
            <a:ext cx="1426026" cy="612648"/>
          </a:xfrm>
          <a:prstGeom prst="wedgeRectCallout">
            <a:avLst>
              <a:gd name="adj1" fmla="val 33614"/>
              <a:gd name="adj2" fmla="val 105143"/>
            </a:avLst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Безвозмездные поступления 17,26%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ая выноска 9"/>
          <p:cNvSpPr/>
          <p:nvPr/>
        </p:nvSpPr>
        <p:spPr>
          <a:xfrm>
            <a:off x="4686301" y="6002336"/>
            <a:ext cx="1611089" cy="612648"/>
          </a:xfrm>
          <a:prstGeom prst="wedgeRectCallout">
            <a:avLst>
              <a:gd name="adj1" fmla="val 42353"/>
              <a:gd name="adj2" fmla="val -95637"/>
            </a:avLst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Штрафы, санкции, возмещения ущерба 4,30%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ая выноска 10"/>
          <p:cNvSpPr/>
          <p:nvPr/>
        </p:nvSpPr>
        <p:spPr>
          <a:xfrm>
            <a:off x="7239002" y="6002336"/>
            <a:ext cx="1534884" cy="612648"/>
          </a:xfrm>
          <a:prstGeom prst="wedgeRectCallout">
            <a:avLst>
              <a:gd name="adj1" fmla="val -75765"/>
              <a:gd name="adj2" fmla="val -115184"/>
            </a:avLst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Доходы от компенсации затрат 0,26%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ая выноска 11"/>
          <p:cNvSpPr/>
          <p:nvPr/>
        </p:nvSpPr>
        <p:spPr>
          <a:xfrm>
            <a:off x="9764489" y="2458647"/>
            <a:ext cx="1371597" cy="612648"/>
          </a:xfrm>
          <a:prstGeom prst="wedgeRectCallout">
            <a:avLst>
              <a:gd name="adj1" fmla="val -31992"/>
              <a:gd name="adj2" fmla="val 92706"/>
            </a:avLst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Налоги на совокупный доход 78,18%</a:t>
            </a:r>
            <a:endParaRPr lang="ru-RU" sz="1000" dirty="0">
              <a:solidFill>
                <a:schemeClr val="tx1"/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711241"/>
              </p:ext>
            </p:extLst>
          </p:nvPr>
        </p:nvGraphicFramePr>
        <p:xfrm>
          <a:off x="601889" y="455026"/>
          <a:ext cx="1473200" cy="370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47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5" action="ppaction://hlinksldjump" tooltip="П Е Р Е Х О Д"/>
                        </a:rPr>
                        <a:t>Оглавление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3601300"/>
              </p:ext>
            </p:extLst>
          </p:nvPr>
        </p:nvGraphicFramePr>
        <p:xfrm>
          <a:off x="925418" y="1285940"/>
          <a:ext cx="1155120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15512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6" action="ppaction://hlinksldjump"/>
                        </a:rPr>
                        <a:t>Возврат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2436150"/>
              </p:ext>
            </p:extLst>
          </p:nvPr>
        </p:nvGraphicFramePr>
        <p:xfrm>
          <a:off x="1154685" y="2127014"/>
          <a:ext cx="920404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920404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7" action="ppaction://hlinksldjump"/>
                        </a:rPr>
                        <a:t>Далее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9116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2632756" y="825865"/>
            <a:ext cx="8915399" cy="11262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/>
              <a:t>Доходы бюджета</a:t>
            </a:r>
          </a:p>
          <a:p>
            <a:pPr algn="ctr"/>
            <a:r>
              <a:rPr lang="ru-RU" b="1" dirty="0"/>
              <a:t>МО Васильевский на 2018 финансовый год </a:t>
            </a:r>
          </a:p>
          <a:p>
            <a:pPr algn="ctr"/>
            <a:endParaRPr lang="ru-RU" b="1" dirty="0"/>
          </a:p>
        </p:txBody>
      </p:sp>
      <p:pic>
        <p:nvPicPr>
          <p:cNvPr id="1026" name="Рисунок 1" descr="Васильевский_герб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89" y="4461777"/>
            <a:ext cx="682628" cy="80483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632756" y="2175694"/>
            <a:ext cx="8915399" cy="589277"/>
          </a:xfrm>
        </p:spPr>
        <p:txBody>
          <a:bodyPr>
            <a:normAutofit/>
          </a:bodyPr>
          <a:lstStyle/>
          <a:p>
            <a:r>
              <a:rPr lang="ru-RU" dirty="0" smtClean="0"/>
              <a:t>Таблица показателей (тыс./руб.)</a:t>
            </a:r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775048"/>
              </p:ext>
            </p:extLst>
          </p:nvPr>
        </p:nvGraphicFramePr>
        <p:xfrm>
          <a:off x="2797630" y="2675040"/>
          <a:ext cx="8969829" cy="3867456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4102457"/>
                <a:gridCol w="821369"/>
                <a:gridCol w="828140"/>
                <a:gridCol w="828140"/>
                <a:gridCol w="828140"/>
                <a:gridCol w="828140"/>
                <a:gridCol w="733443"/>
              </a:tblGrid>
              <a:tr h="27356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Наименование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Раздел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Истекший период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Текущий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2018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%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735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2017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225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Налоговые и неналоговые доходы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100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53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096,5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648,1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53 034,3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280,5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82,74</a:t>
                      </a:r>
                    </a:p>
                  </a:txBody>
                  <a:tcPr marL="9525" marR="9525" marT="9525" marB="0" anchor="ctr"/>
                </a:tc>
              </a:tr>
              <a:tr h="33225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Налоги на совокупный доход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105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812,2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693,8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50 206,1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069,7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78,18</a:t>
                      </a:r>
                    </a:p>
                  </a:txBody>
                  <a:tcPr marL="9525" marR="9525" marT="9525" marB="0" anchor="ctr"/>
                </a:tc>
              </a:tr>
              <a:tr h="33225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Налоги на имущество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025,4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192,2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33225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Задолженность и перерасчеты 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33225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Доходы от </a:t>
                      </a:r>
                      <a:r>
                        <a:rPr lang="ru-RU" sz="1000" b="0" dirty="0" smtClean="0">
                          <a:effectLst/>
                        </a:rPr>
                        <a:t>компенсации</a:t>
                      </a:r>
                      <a:r>
                        <a:rPr lang="ru-RU" sz="1000" b="0" baseline="0" dirty="0" smtClean="0">
                          <a:effectLst/>
                        </a:rPr>
                        <a:t> затрат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113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206,5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156,7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184,1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0,26</a:t>
                      </a:r>
                    </a:p>
                  </a:txBody>
                  <a:tcPr marL="9525" marR="9525" marT="9525" marB="0" anchor="ctr"/>
                </a:tc>
              </a:tr>
              <a:tr h="33000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</a:rPr>
                        <a:t>Штрафы, санкции, возмещение ущерба</a:t>
                      </a:r>
                      <a:endParaRPr lang="ru-RU" sz="12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116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032,3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771,4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2 671,5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026,7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4,30</a:t>
                      </a:r>
                    </a:p>
                  </a:txBody>
                  <a:tcPr marL="9525" marR="9525" marT="9525" marB="0" anchor="ctr"/>
                </a:tc>
              </a:tr>
              <a:tr h="33225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Прочие неналоговые доходы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117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33225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Безвозмездные </a:t>
                      </a:r>
                      <a:r>
                        <a:rPr lang="ru-RU" sz="1000" dirty="0" smtClean="0">
                          <a:effectLst/>
                        </a:rPr>
                        <a:t>поступления (субвенции)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135,6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695,8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11 651,7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159,1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17,26</a:t>
                      </a:r>
                    </a:p>
                  </a:txBody>
                  <a:tcPr marL="9525" marR="9525" marT="9525" marB="0" anchor="ctr"/>
                </a:tc>
              </a:tr>
              <a:tr h="33225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Безвозмездные поступления 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135,6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9695,8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11 651,7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159,1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17,26</a:t>
                      </a:r>
                    </a:p>
                  </a:txBody>
                  <a:tcPr marL="9525" marR="9525" marT="9525" marB="0" anchor="ctr"/>
                </a:tc>
              </a:tr>
              <a:tr h="332258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Итого: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61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232,1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343,9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64 686,0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439,6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100,00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711241"/>
              </p:ext>
            </p:extLst>
          </p:nvPr>
        </p:nvGraphicFramePr>
        <p:xfrm>
          <a:off x="601889" y="455026"/>
          <a:ext cx="1473200" cy="370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47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4" action="ppaction://hlinksldjump" tooltip="П Е Р Е Х О Д"/>
                        </a:rPr>
                        <a:t>Оглавление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8824310"/>
              </p:ext>
            </p:extLst>
          </p:nvPr>
        </p:nvGraphicFramePr>
        <p:xfrm>
          <a:off x="925418" y="1285940"/>
          <a:ext cx="1155120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15512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5" action="ppaction://hlinksldjump"/>
                        </a:rPr>
                        <a:t>Возврат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8161832"/>
              </p:ext>
            </p:extLst>
          </p:nvPr>
        </p:nvGraphicFramePr>
        <p:xfrm>
          <a:off x="1154685" y="2127014"/>
          <a:ext cx="920404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920404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6" action="ppaction://hlinksldjump"/>
                        </a:rPr>
                        <a:t>Далее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191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5848666"/>
              </p:ext>
            </p:extLst>
          </p:nvPr>
        </p:nvGraphicFramePr>
        <p:xfrm>
          <a:off x="5002658" y="2755854"/>
          <a:ext cx="5756713" cy="3557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одзаголовок 2"/>
          <p:cNvSpPr txBox="1">
            <a:spLocks/>
          </p:cNvSpPr>
          <p:nvPr/>
        </p:nvSpPr>
        <p:spPr>
          <a:xfrm>
            <a:off x="2632756" y="825865"/>
            <a:ext cx="8915399" cy="11262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/>
              <a:t>Расходы бюджета </a:t>
            </a:r>
          </a:p>
          <a:p>
            <a:pPr algn="ctr"/>
            <a:r>
              <a:rPr lang="ru-RU" b="1" dirty="0" smtClean="0"/>
              <a:t>МО </a:t>
            </a:r>
            <a:r>
              <a:rPr lang="ru-RU" b="1" dirty="0"/>
              <a:t>В</a:t>
            </a:r>
            <a:r>
              <a:rPr lang="ru-RU" b="1" dirty="0" smtClean="0"/>
              <a:t>асильевский на 2018 финансовый год </a:t>
            </a:r>
            <a:endParaRPr lang="ru-RU" b="1" dirty="0"/>
          </a:p>
        </p:txBody>
      </p:sp>
      <p:pic>
        <p:nvPicPr>
          <p:cNvPr id="1026" name="Рисунок 1" descr="Васильевский_герб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89" y="4461777"/>
            <a:ext cx="682628" cy="80483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632756" y="2175694"/>
            <a:ext cx="8915399" cy="589277"/>
          </a:xfrm>
        </p:spPr>
        <p:txBody>
          <a:bodyPr>
            <a:normAutofit/>
          </a:bodyPr>
          <a:lstStyle/>
          <a:p>
            <a:r>
              <a:rPr lang="ru-RU" dirty="0" smtClean="0"/>
              <a:t>Структура бюджета</a:t>
            </a:r>
            <a:endParaRPr lang="ru-RU" dirty="0"/>
          </a:p>
        </p:txBody>
      </p:sp>
      <p:sp>
        <p:nvSpPr>
          <p:cNvPr id="9" name="Прямоугольная выноска 8"/>
          <p:cNvSpPr/>
          <p:nvPr/>
        </p:nvSpPr>
        <p:spPr>
          <a:xfrm>
            <a:off x="3559629" y="2988517"/>
            <a:ext cx="2144802" cy="467226"/>
          </a:xfrm>
          <a:prstGeom prst="wedgeRectCallout">
            <a:avLst>
              <a:gd name="adj1" fmla="val 65062"/>
              <a:gd name="adj2" fmla="val 32667"/>
            </a:avLst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Национальная безопасность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0,14%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ая выноска 9"/>
          <p:cNvSpPr/>
          <p:nvPr/>
        </p:nvSpPr>
        <p:spPr>
          <a:xfrm>
            <a:off x="6219909" y="2470332"/>
            <a:ext cx="1948544" cy="438001"/>
          </a:xfrm>
          <a:prstGeom prst="wedgeRectCallout">
            <a:avLst>
              <a:gd name="adj1" fmla="val -50489"/>
              <a:gd name="adj2" fmla="val 143035"/>
            </a:avLst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Национальная экономика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0,83%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ая выноска 10"/>
          <p:cNvSpPr/>
          <p:nvPr/>
        </p:nvSpPr>
        <p:spPr>
          <a:xfrm>
            <a:off x="9883575" y="2764246"/>
            <a:ext cx="1840025" cy="630728"/>
          </a:xfrm>
          <a:prstGeom prst="wedgeRectCallout">
            <a:avLst>
              <a:gd name="adj1" fmla="val -67801"/>
              <a:gd name="adj2" fmla="val 33133"/>
            </a:avLst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Жилищно-коммунальное хозяйство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44,42%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ая выноска 11"/>
          <p:cNvSpPr/>
          <p:nvPr/>
        </p:nvSpPr>
        <p:spPr>
          <a:xfrm>
            <a:off x="10679822" y="4461777"/>
            <a:ext cx="1370351" cy="636517"/>
          </a:xfrm>
          <a:prstGeom prst="wedgeRectCallout">
            <a:avLst>
              <a:gd name="adj1" fmla="val -61802"/>
              <a:gd name="adj2" fmla="val 12766"/>
            </a:avLst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Образование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1,33%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ая выноска 12"/>
          <p:cNvSpPr/>
          <p:nvPr/>
        </p:nvSpPr>
        <p:spPr>
          <a:xfrm>
            <a:off x="9121575" y="6031970"/>
            <a:ext cx="1524000" cy="608316"/>
          </a:xfrm>
          <a:prstGeom prst="wedgeRectCallout">
            <a:avLst>
              <a:gd name="adj1" fmla="val -22183"/>
              <a:gd name="adj2" fmla="val -95230"/>
            </a:avLst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Культура, кинематография 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13,37%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4" name="Прямоугольная выноска 13"/>
          <p:cNvSpPr/>
          <p:nvPr/>
        </p:nvSpPr>
        <p:spPr>
          <a:xfrm>
            <a:off x="6219909" y="6186941"/>
            <a:ext cx="1741091" cy="530233"/>
          </a:xfrm>
          <a:prstGeom prst="wedgeRectCallout">
            <a:avLst>
              <a:gd name="adj1" fmla="val 21894"/>
              <a:gd name="adj2" fmla="val -75480"/>
            </a:avLst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Социальная политика 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14,43%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5" name="Прямоугольная выноска 14"/>
          <p:cNvSpPr/>
          <p:nvPr/>
        </p:nvSpPr>
        <p:spPr>
          <a:xfrm>
            <a:off x="4441056" y="5868683"/>
            <a:ext cx="1370351" cy="636517"/>
          </a:xfrm>
          <a:prstGeom prst="wedgeRectCallout">
            <a:avLst>
              <a:gd name="adj1" fmla="val 76418"/>
              <a:gd name="adj2" fmla="val -72745"/>
            </a:avLst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Физическая культура 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0,87%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6" name="Прямоугольная выноска 15"/>
          <p:cNvSpPr/>
          <p:nvPr/>
        </p:nvSpPr>
        <p:spPr>
          <a:xfrm>
            <a:off x="3602858" y="4907219"/>
            <a:ext cx="1523374" cy="636517"/>
          </a:xfrm>
          <a:prstGeom prst="wedgeRectCallout">
            <a:avLst>
              <a:gd name="adj1" fmla="val 101200"/>
              <a:gd name="adj2" fmla="val 52099"/>
            </a:avLst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Средства массовой информации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1,85%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7" name="Прямоугольная выноска 16"/>
          <p:cNvSpPr/>
          <p:nvPr/>
        </p:nvSpPr>
        <p:spPr>
          <a:xfrm>
            <a:off x="3156856" y="3928439"/>
            <a:ext cx="1741091" cy="636517"/>
          </a:xfrm>
          <a:prstGeom prst="wedgeRectCallout">
            <a:avLst>
              <a:gd name="adj1" fmla="val 66319"/>
              <a:gd name="adj2" fmla="val -14598"/>
            </a:avLst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Общегосударственные вопросы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22,76%</a:t>
            </a:r>
            <a:endParaRPr lang="ru-RU" sz="1000" dirty="0">
              <a:solidFill>
                <a:schemeClr val="tx1"/>
              </a:solidFill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711241"/>
              </p:ext>
            </p:extLst>
          </p:nvPr>
        </p:nvGraphicFramePr>
        <p:xfrm>
          <a:off x="601889" y="455026"/>
          <a:ext cx="1473200" cy="370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47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5" action="ppaction://hlinksldjump" tooltip="П Е Р Е Х О Д"/>
                        </a:rPr>
                        <a:t>Оглавление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4396228"/>
              </p:ext>
            </p:extLst>
          </p:nvPr>
        </p:nvGraphicFramePr>
        <p:xfrm>
          <a:off x="925418" y="1285940"/>
          <a:ext cx="1155120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15512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6" action="ppaction://hlinksldjump"/>
                        </a:rPr>
                        <a:t>Возврат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040677"/>
              </p:ext>
            </p:extLst>
          </p:nvPr>
        </p:nvGraphicFramePr>
        <p:xfrm>
          <a:off x="1154685" y="2127014"/>
          <a:ext cx="920404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920404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7" action="ppaction://hlinksldjump"/>
                        </a:rPr>
                        <a:t>Далее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8753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2632756" y="825865"/>
            <a:ext cx="8915399" cy="11262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/>
              <a:t>Расходы бюджета </a:t>
            </a:r>
          </a:p>
          <a:p>
            <a:pPr algn="ctr"/>
            <a:r>
              <a:rPr lang="ru-RU" b="1" dirty="0"/>
              <a:t>МО Васильевский на 2018 финансовый год </a:t>
            </a:r>
          </a:p>
          <a:p>
            <a:pPr algn="ctr"/>
            <a:endParaRPr lang="ru-RU" b="1" dirty="0"/>
          </a:p>
        </p:txBody>
      </p:sp>
      <p:pic>
        <p:nvPicPr>
          <p:cNvPr id="1026" name="Рисунок 1" descr="Васильевский_герб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89" y="4461777"/>
            <a:ext cx="682628" cy="80483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632756" y="2175694"/>
            <a:ext cx="8915399" cy="589277"/>
          </a:xfrm>
        </p:spPr>
        <p:txBody>
          <a:bodyPr>
            <a:normAutofit/>
          </a:bodyPr>
          <a:lstStyle/>
          <a:p>
            <a:r>
              <a:rPr lang="ru-RU" dirty="0" smtClean="0"/>
              <a:t>Таблица показателей (тыс./руб.)</a:t>
            </a:r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9384621"/>
              </p:ext>
            </p:extLst>
          </p:nvPr>
        </p:nvGraphicFramePr>
        <p:xfrm>
          <a:off x="2786744" y="2627537"/>
          <a:ext cx="8948058" cy="3893008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4089319"/>
                <a:gridCol w="785250"/>
                <a:gridCol w="858868"/>
                <a:gridCol w="858868"/>
                <a:gridCol w="858868"/>
                <a:gridCol w="858868"/>
                <a:gridCol w="638017"/>
              </a:tblGrid>
              <a:tr h="32606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Наименование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284" marR="66284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Раздел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284" marR="66284" marT="0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Истекший период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Текущий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2018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%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284" marR="66284" marT="0" marB="0" anchor="ctr"/>
                </a:tc>
              </a:tr>
              <a:tr h="3260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2017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33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Общегосударственные вопросы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284" marR="662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0100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284" marR="662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14</a:t>
                      </a:r>
                      <a:r>
                        <a:rPr lang="ru-RU" sz="1000" b="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091,2</a:t>
                      </a:r>
                      <a:endParaRPr lang="ru-RU" sz="10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6284" marR="662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17 940,5</a:t>
                      </a:r>
                      <a:endParaRPr lang="ru-RU" sz="10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6284" marR="66284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17 763,6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17 380,3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22,76</a:t>
                      </a:r>
                    </a:p>
                  </a:txBody>
                  <a:tcPr marL="9525" marR="9525" marT="9525" marB="0" anchor="ctr"/>
                </a:tc>
              </a:tr>
              <a:tr h="3033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Национальная </a:t>
                      </a:r>
                      <a:r>
                        <a:rPr lang="ru-RU" sz="1000" b="0" dirty="0" smtClean="0">
                          <a:effectLst/>
                        </a:rPr>
                        <a:t>безопасность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284" marR="662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0300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284" marR="662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92,9</a:t>
                      </a:r>
                      <a:endParaRPr lang="ru-RU" sz="10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6284" marR="662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98,0</a:t>
                      </a:r>
                      <a:endParaRPr lang="ru-RU" sz="10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6284" marR="66284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86,7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106,9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0,14</a:t>
                      </a:r>
                    </a:p>
                  </a:txBody>
                  <a:tcPr marL="9525" marR="9525" marT="9525" marB="0" anchor="ctr"/>
                </a:tc>
              </a:tr>
              <a:tr h="3033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Национальная экономика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284" marR="662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0400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284" marR="662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158,0</a:t>
                      </a:r>
                      <a:endParaRPr lang="ru-RU" sz="10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6284" marR="662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446,1</a:t>
                      </a:r>
                      <a:endParaRPr lang="ru-RU" sz="10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6284" marR="66284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518,7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630,6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0,83</a:t>
                      </a:r>
                    </a:p>
                  </a:txBody>
                  <a:tcPr marL="9525" marR="9525" marT="9525" marB="0" anchor="ctr"/>
                </a:tc>
              </a:tr>
              <a:tr h="3033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Жилищно-коммунальное хозяйство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284" marR="662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0500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284" marR="662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25 998,5</a:t>
                      </a:r>
                      <a:endParaRPr lang="ru-RU" sz="10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6284" marR="662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26 668,8</a:t>
                      </a:r>
                      <a:endParaRPr lang="ru-RU" sz="10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6284" marR="66284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31 794,3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33 919,7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44,42</a:t>
                      </a:r>
                    </a:p>
                  </a:txBody>
                  <a:tcPr marL="9525" marR="9525" marT="9525" marB="0" anchor="ctr"/>
                </a:tc>
              </a:tr>
              <a:tr h="3033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Образование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0700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684,7</a:t>
                      </a:r>
                      <a:endParaRPr lang="ru-RU" sz="10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793,1</a:t>
                      </a:r>
                      <a:endParaRPr lang="ru-RU" sz="10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847,7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1 016,3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1,33</a:t>
                      </a:r>
                    </a:p>
                  </a:txBody>
                  <a:tcPr marL="9525" marR="9525" marT="9525" marB="0" anchor="ctr"/>
                </a:tc>
              </a:tr>
              <a:tr h="3604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Культура, кинематография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0800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7 355,7</a:t>
                      </a:r>
                      <a:endParaRPr lang="ru-RU" sz="10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9 035,2</a:t>
                      </a:r>
                      <a:endParaRPr lang="ru-RU" sz="10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8 978,5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10 213,3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13,37</a:t>
                      </a:r>
                    </a:p>
                  </a:txBody>
                  <a:tcPr marL="9525" marR="9525" marT="9525" marB="0" anchor="ctr"/>
                </a:tc>
              </a:tr>
              <a:tr h="3604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Социальная политика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1000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8 706,2</a:t>
                      </a:r>
                      <a:endParaRPr lang="ru-RU" sz="10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8 557,1</a:t>
                      </a:r>
                      <a:endParaRPr lang="ru-RU" sz="10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10 617,8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11 017,3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14,43</a:t>
                      </a:r>
                    </a:p>
                  </a:txBody>
                  <a:tcPr marL="9525" marR="9525" marT="9525" marB="0" anchor="ctr"/>
                </a:tc>
              </a:tr>
              <a:tr h="3033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Физическая культура и спорт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1100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454,7</a:t>
                      </a:r>
                      <a:endParaRPr lang="ru-RU" sz="10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493,0</a:t>
                      </a:r>
                      <a:endParaRPr lang="ru-RU" sz="10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663,6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0,87</a:t>
                      </a:r>
                    </a:p>
                  </a:txBody>
                  <a:tcPr marL="9525" marR="9525" marT="9525" marB="0" anchor="ctr"/>
                </a:tc>
              </a:tr>
              <a:tr h="3033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Средства массовой информации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1200</a:t>
                      </a:r>
                      <a:endParaRPr lang="ru-RU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1018,6</a:t>
                      </a:r>
                      <a:endParaRPr lang="ru-RU" sz="10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1 166,5</a:t>
                      </a:r>
                      <a:endParaRPr lang="ru-RU" sz="1000" b="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927,9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1 416,0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1,85</a:t>
                      </a:r>
                    </a:p>
                  </a:txBody>
                  <a:tcPr marL="9525" marR="9525" marT="9525" marB="0" anchor="ctr"/>
                </a:tc>
              </a:tr>
              <a:tr h="39647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Итого: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58 560,5</a:t>
                      </a:r>
                      <a:endParaRPr lang="ru-RU" sz="11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65 198,3</a:t>
                      </a:r>
                      <a:endParaRPr lang="ru-RU" sz="11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72 167,2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76 </a:t>
                      </a:r>
                      <a:r>
                        <a:rPr lang="ru-RU" sz="1100" b="1" dirty="0" smtClean="0">
                          <a:effectLst/>
                        </a:rPr>
                        <a:t>364,0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</a:rPr>
                        <a:t>100,0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711241"/>
              </p:ext>
            </p:extLst>
          </p:nvPr>
        </p:nvGraphicFramePr>
        <p:xfrm>
          <a:off x="601889" y="455026"/>
          <a:ext cx="1473200" cy="370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47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4" action="ppaction://hlinksldjump" tooltip="П Е Р Е Х О Д"/>
                        </a:rPr>
                        <a:t>Оглавление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7407615"/>
              </p:ext>
            </p:extLst>
          </p:nvPr>
        </p:nvGraphicFramePr>
        <p:xfrm>
          <a:off x="925418" y="1285940"/>
          <a:ext cx="1155120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15512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5" action="ppaction://hlinksldjump"/>
                        </a:rPr>
                        <a:t>Возврат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688462"/>
              </p:ext>
            </p:extLst>
          </p:nvPr>
        </p:nvGraphicFramePr>
        <p:xfrm>
          <a:off x="1154685" y="2127014"/>
          <a:ext cx="920404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920404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6" action="ppaction://hlinksldjump"/>
                        </a:rPr>
                        <a:t>Далее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551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2632756" y="825865"/>
            <a:ext cx="8915399" cy="11262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/>
              <a:t>Расходы бюджета </a:t>
            </a:r>
          </a:p>
          <a:p>
            <a:pPr algn="ctr"/>
            <a:r>
              <a:rPr lang="ru-RU" b="1" dirty="0" smtClean="0"/>
              <a:t>МО </a:t>
            </a:r>
            <a:r>
              <a:rPr lang="ru-RU" b="1" dirty="0"/>
              <a:t>В</a:t>
            </a:r>
            <a:r>
              <a:rPr lang="ru-RU" b="1" dirty="0" smtClean="0"/>
              <a:t>асильевский на 2018 финансовый год</a:t>
            </a:r>
            <a:endParaRPr lang="ru-RU" b="1" dirty="0"/>
          </a:p>
        </p:txBody>
      </p:sp>
      <p:pic>
        <p:nvPicPr>
          <p:cNvPr id="1026" name="Рисунок 1" descr="Васильевский_герб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89" y="4461777"/>
            <a:ext cx="682628" cy="80483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580997" y="1649483"/>
            <a:ext cx="8915399" cy="589277"/>
          </a:xfrm>
        </p:spPr>
        <p:txBody>
          <a:bodyPr>
            <a:normAutofit/>
          </a:bodyPr>
          <a:lstStyle/>
          <a:p>
            <a:r>
              <a:rPr lang="ru-RU" dirty="0" smtClean="0"/>
              <a:t>Динамика расходов</a:t>
            </a:r>
            <a:endParaRPr lang="ru-RU" dirty="0"/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3899383"/>
              </p:ext>
            </p:extLst>
          </p:nvPr>
        </p:nvGraphicFramePr>
        <p:xfrm>
          <a:off x="3657600" y="1952149"/>
          <a:ext cx="7548563" cy="46563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711241"/>
              </p:ext>
            </p:extLst>
          </p:nvPr>
        </p:nvGraphicFramePr>
        <p:xfrm>
          <a:off x="601889" y="455026"/>
          <a:ext cx="1473200" cy="370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47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6" action="ppaction://hlinksldjump" tooltip="П Е Р Е Х О Д"/>
                        </a:rPr>
                        <a:t>Оглавление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3713502"/>
              </p:ext>
            </p:extLst>
          </p:nvPr>
        </p:nvGraphicFramePr>
        <p:xfrm>
          <a:off x="925418" y="1285940"/>
          <a:ext cx="1155120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15512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7" action="ppaction://hlinksldjump"/>
                        </a:rPr>
                        <a:t>Возврат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930057"/>
              </p:ext>
            </p:extLst>
          </p:nvPr>
        </p:nvGraphicFramePr>
        <p:xfrm>
          <a:off x="1154685" y="2127014"/>
          <a:ext cx="920404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920404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8" action="ppaction://hlinksldjump"/>
                        </a:rPr>
                        <a:t>Далее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543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2632756" y="825865"/>
            <a:ext cx="8915399" cy="11262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/>
              <a:t>Уровень долговой нагрузки МО </a:t>
            </a:r>
            <a:r>
              <a:rPr lang="ru-RU" b="1" dirty="0"/>
              <a:t>Васильевский </a:t>
            </a:r>
            <a:endParaRPr lang="ru-RU" b="1" dirty="0" smtClean="0"/>
          </a:p>
          <a:p>
            <a:pPr algn="r"/>
            <a:r>
              <a:rPr lang="ru-RU" b="1" dirty="0"/>
              <a:t>за </a:t>
            </a:r>
            <a:r>
              <a:rPr lang="ru-RU" b="1" dirty="0" smtClean="0"/>
              <a:t>2015-2017 годы и </a:t>
            </a:r>
            <a:r>
              <a:rPr lang="ru-RU" b="1" dirty="0"/>
              <a:t>текущий </a:t>
            </a:r>
            <a:r>
              <a:rPr lang="ru-RU" b="1" dirty="0" smtClean="0"/>
              <a:t>2018 </a:t>
            </a:r>
            <a:r>
              <a:rPr lang="ru-RU" b="1" dirty="0"/>
              <a:t>год</a:t>
            </a:r>
          </a:p>
        </p:txBody>
      </p:sp>
      <p:pic>
        <p:nvPicPr>
          <p:cNvPr id="1026" name="Рисунок 1" descr="Васильевский_герб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89" y="4461777"/>
            <a:ext cx="682628" cy="80483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632756" y="2175694"/>
            <a:ext cx="8915399" cy="589277"/>
          </a:xfrm>
        </p:spPr>
        <p:txBody>
          <a:bodyPr>
            <a:normAutofit/>
          </a:bodyPr>
          <a:lstStyle/>
          <a:p>
            <a:r>
              <a:rPr lang="ru-RU" dirty="0" smtClean="0"/>
              <a:t>Дефицит и профицит бюджета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6559446"/>
              </p:ext>
            </p:extLst>
          </p:nvPr>
        </p:nvGraphicFramePr>
        <p:xfrm>
          <a:off x="3131388" y="2786742"/>
          <a:ext cx="7155606" cy="2744290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1621362"/>
                <a:gridCol w="1383561"/>
                <a:gridCol w="1383561"/>
                <a:gridCol w="1383561"/>
                <a:gridCol w="1383561"/>
              </a:tblGrid>
              <a:tr h="35175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</a:rPr>
                        <a:t>Показатели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Прошедший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период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Текущий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2018</a:t>
                      </a:r>
                    </a:p>
                  </a:txBody>
                  <a:tcPr marL="9525" marR="9525" marT="9525" marB="0" anchor="ctr"/>
                </a:tc>
              </a:tr>
              <a:tr h="4680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2017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6096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</a:rPr>
                        <a:t>Доходы бюджета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61 232,10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70 343,90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 smtClean="0">
                          <a:effectLst/>
                        </a:rPr>
                        <a:t>6</a:t>
                      </a:r>
                      <a:r>
                        <a:rPr lang="ru-RU" sz="1000" b="0" u="none" strike="noStrike" dirty="0" smtClean="0">
                          <a:effectLst/>
                        </a:rPr>
                        <a:t>4</a:t>
                      </a:r>
                      <a:r>
                        <a:rPr lang="en-US" sz="1000" b="0" u="none" strike="noStrike" dirty="0" smtClean="0">
                          <a:effectLst/>
                        </a:rPr>
                        <a:t> </a:t>
                      </a:r>
                      <a:r>
                        <a:rPr lang="ru-RU" sz="1000" b="0" u="none" strike="noStrike" dirty="0" smtClean="0">
                          <a:effectLst/>
                        </a:rPr>
                        <a:t>686</a:t>
                      </a:r>
                      <a:r>
                        <a:rPr lang="en-US" sz="1000" b="0" u="none" strike="noStrike" dirty="0" smtClean="0">
                          <a:effectLst/>
                        </a:rPr>
                        <a:t>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70 439,60</a:t>
                      </a:r>
                    </a:p>
                  </a:txBody>
                  <a:tcPr marL="9525" marR="9525" marT="9525" marB="0" anchor="ctr"/>
                </a:tc>
              </a:tr>
              <a:tr h="6531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</a:rPr>
                        <a:t>Расходы бюджета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58 560,60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65 198,30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 smtClean="0">
                          <a:effectLst/>
                        </a:rPr>
                        <a:t>7</a:t>
                      </a:r>
                      <a:r>
                        <a:rPr lang="ru-RU" sz="1000" b="0" u="none" strike="noStrike" dirty="0" smtClean="0">
                          <a:effectLst/>
                        </a:rPr>
                        <a:t>2</a:t>
                      </a:r>
                      <a:r>
                        <a:rPr lang="en-US" sz="1000" b="0" u="none" strike="noStrike" dirty="0" smtClean="0">
                          <a:effectLst/>
                        </a:rPr>
                        <a:t> </a:t>
                      </a:r>
                      <a:r>
                        <a:rPr lang="ru-RU" sz="1000" b="0" u="none" strike="noStrike" dirty="0" smtClean="0">
                          <a:effectLst/>
                        </a:rPr>
                        <a:t>167</a:t>
                      </a:r>
                      <a:r>
                        <a:rPr lang="en-US" sz="1000" b="0" u="none" strike="noStrike" dirty="0" smtClean="0">
                          <a:effectLst/>
                        </a:rPr>
                        <a:t>,</a:t>
                      </a:r>
                      <a:r>
                        <a:rPr lang="ru-RU" sz="1000" b="0" u="none" strike="noStrike" dirty="0" smtClean="0">
                          <a:effectLst/>
                        </a:rPr>
                        <a:t>2</a:t>
                      </a:r>
                      <a:r>
                        <a:rPr lang="en-US" sz="1000" b="0" u="none" strike="noStrike" dirty="0" smtClean="0">
                          <a:effectLst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76 364,00</a:t>
                      </a:r>
                    </a:p>
                  </a:txBody>
                  <a:tcPr marL="9525" marR="9525" marT="9525" marB="0" anchor="ctr"/>
                </a:tc>
              </a:tr>
              <a:tr h="6617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Дефицит (профицит) бюджета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671,50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145,60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 smtClean="0">
                          <a:effectLst/>
                        </a:rPr>
                        <a:t>-7 481,20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-5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924,40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2" name="Подзаголовок 4"/>
          <p:cNvSpPr txBox="1">
            <a:spLocks/>
          </p:cNvSpPr>
          <p:nvPr/>
        </p:nvSpPr>
        <p:spPr>
          <a:xfrm>
            <a:off x="2632756" y="5953037"/>
            <a:ext cx="9058501" cy="58927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Дефицит бюджета покрывается из </a:t>
            </a:r>
            <a:r>
              <a:rPr lang="ru-RU" b="1" dirty="0" smtClean="0"/>
              <a:t>собственных средств </a:t>
            </a:r>
            <a:r>
              <a:rPr lang="ru-RU" dirty="0" smtClean="0"/>
              <a:t>МО Васильевский</a:t>
            </a:r>
            <a:endParaRPr lang="ru-RU" dirty="0"/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0950907"/>
              </p:ext>
            </p:extLst>
          </p:nvPr>
        </p:nvGraphicFramePr>
        <p:xfrm>
          <a:off x="4494213" y="3939180"/>
          <a:ext cx="5529943" cy="18716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711241"/>
              </p:ext>
            </p:extLst>
          </p:nvPr>
        </p:nvGraphicFramePr>
        <p:xfrm>
          <a:off x="601889" y="455026"/>
          <a:ext cx="1473200" cy="370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47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5" action="ppaction://hlinksldjump" tooltip="П Е Р Е Х О Д"/>
                        </a:rPr>
                        <a:t>Оглавление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4691180"/>
              </p:ext>
            </p:extLst>
          </p:nvPr>
        </p:nvGraphicFramePr>
        <p:xfrm>
          <a:off x="925418" y="1285940"/>
          <a:ext cx="1155120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15512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6" action="ppaction://hlinksldjump"/>
                        </a:rPr>
                        <a:t>Возврат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576330"/>
              </p:ext>
            </p:extLst>
          </p:nvPr>
        </p:nvGraphicFramePr>
        <p:xfrm>
          <a:off x="1154685" y="2127014"/>
          <a:ext cx="920404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920404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7" action="ppaction://hlinksldjump"/>
                        </a:rPr>
                        <a:t>Далее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7765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Graphic spid="9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2632756" y="825865"/>
            <a:ext cx="8915399" cy="11262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/>
              <a:t>Межбюджетные отношения МО Васильевский </a:t>
            </a:r>
          </a:p>
          <a:p>
            <a:pPr algn="r"/>
            <a:r>
              <a:rPr lang="ru-RU" b="1" dirty="0"/>
              <a:t>за </a:t>
            </a:r>
            <a:r>
              <a:rPr lang="ru-RU" b="1" dirty="0" smtClean="0"/>
              <a:t>2015-2017 годы и </a:t>
            </a:r>
            <a:r>
              <a:rPr lang="ru-RU" b="1" dirty="0"/>
              <a:t>текущий </a:t>
            </a:r>
            <a:r>
              <a:rPr lang="ru-RU" b="1" dirty="0" smtClean="0"/>
              <a:t>2018 год</a:t>
            </a:r>
            <a:endParaRPr lang="ru-RU" b="1" dirty="0"/>
          </a:p>
        </p:txBody>
      </p:sp>
      <p:pic>
        <p:nvPicPr>
          <p:cNvPr id="1026" name="Рисунок 1" descr="Васильевский_герб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89" y="4461777"/>
            <a:ext cx="682628" cy="80483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606877" y="1554593"/>
            <a:ext cx="8915399" cy="589277"/>
          </a:xfrm>
        </p:spPr>
        <p:txBody>
          <a:bodyPr>
            <a:normAutofit/>
          </a:bodyPr>
          <a:lstStyle/>
          <a:p>
            <a:r>
              <a:rPr lang="ru-RU" dirty="0" smtClean="0"/>
              <a:t>Таблица поступлений</a:t>
            </a:r>
            <a:endParaRPr lang="ru-RU" dirty="0"/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2821187"/>
              </p:ext>
            </p:extLst>
          </p:nvPr>
        </p:nvGraphicFramePr>
        <p:xfrm>
          <a:off x="7564340" y="3261400"/>
          <a:ext cx="435428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3104020"/>
              </p:ext>
            </p:extLst>
          </p:nvPr>
        </p:nvGraphicFramePr>
        <p:xfrm>
          <a:off x="5546010" y="2660554"/>
          <a:ext cx="6113044" cy="3120059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2603886"/>
                <a:gridCol w="778432"/>
                <a:gridCol w="674914"/>
                <a:gridCol w="674914"/>
                <a:gridCol w="914400"/>
                <a:gridCol w="466498"/>
              </a:tblGrid>
              <a:tr h="34476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Наименование показателей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Истекший период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</a:rPr>
                        <a:t>Текущий</a:t>
                      </a:r>
                    </a:p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</a:rPr>
                        <a:t>2018 </a:t>
                      </a:r>
                      <a:r>
                        <a:rPr lang="ru-RU" sz="1000" b="1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759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2015 </a:t>
                      </a:r>
                      <a:r>
                        <a:rPr lang="ru-RU" sz="1000" u="none" strike="noStrike" dirty="0">
                          <a:effectLst/>
                        </a:rPr>
                        <a:t>год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2016 </a:t>
                      </a:r>
                      <a:r>
                        <a:rPr lang="ru-RU" sz="1000" u="none" strike="noStrike" dirty="0">
                          <a:effectLst/>
                        </a:rPr>
                        <a:t>год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2017 </a:t>
                      </a:r>
                      <a:r>
                        <a:rPr lang="ru-RU" sz="1000" u="none" strike="noStrike" dirty="0">
                          <a:effectLst/>
                        </a:rPr>
                        <a:t>год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058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Безвозмездные перечисления (субвенции) из бюджетов Санкт-Петербурга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8 135,6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9 695,8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11 </a:t>
                      </a:r>
                      <a:r>
                        <a:rPr lang="ru-RU" sz="1000" b="1" u="none" strike="noStrike" dirty="0" smtClean="0">
                          <a:effectLst/>
                        </a:rPr>
                        <a:t>651,7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</a:rPr>
                        <a:t>12 159,1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7160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Комитет социальной политики СПб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8 130,1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9 689,8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</a:rPr>
                        <a:t>11 </a:t>
                      </a:r>
                      <a:r>
                        <a:rPr lang="ru-RU" sz="1000" b="0" u="none" strike="noStrike" dirty="0" smtClean="0">
                          <a:effectLst/>
                        </a:rPr>
                        <a:t>645,2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</a:rPr>
                        <a:t>12 152,2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99,95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774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Администрация Василеостровского района СПб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5,5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6,0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</a:rPr>
                        <a:t>6,5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</a:rPr>
                        <a:t>6,9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0,05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3075" name="Picture 3" descr="C:\Users\НИКОиПО\Desktop\c1a12e9203ab479d07a22fb192de3687.jpg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2400793" y="2789415"/>
            <a:ext cx="2889459" cy="28894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711241"/>
              </p:ext>
            </p:extLst>
          </p:nvPr>
        </p:nvGraphicFramePr>
        <p:xfrm>
          <a:off x="601889" y="455026"/>
          <a:ext cx="1473200" cy="370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47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6" action="ppaction://hlinksldjump" tooltip="П Е Р Е Х О Д"/>
                        </a:rPr>
                        <a:t>Оглавление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9251641"/>
              </p:ext>
            </p:extLst>
          </p:nvPr>
        </p:nvGraphicFramePr>
        <p:xfrm>
          <a:off x="925418" y="1285940"/>
          <a:ext cx="1155120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15512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7" action="ppaction://hlinksldjump"/>
                        </a:rPr>
                        <a:t>Возврат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262050"/>
              </p:ext>
            </p:extLst>
          </p:nvPr>
        </p:nvGraphicFramePr>
        <p:xfrm>
          <a:off x="1154685" y="2127014"/>
          <a:ext cx="920404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920404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8" action="ppaction://hlinksldjump"/>
                        </a:rPr>
                        <a:t>Далее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3900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2632756" y="825865"/>
            <a:ext cx="8915399" cy="11262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/>
              <a:t>Информация о рейтингах качества управления бюджетным процессом</a:t>
            </a:r>
          </a:p>
          <a:p>
            <a:pPr algn="r"/>
            <a:r>
              <a:rPr lang="ru-RU" b="1" dirty="0"/>
              <a:t>п</a:t>
            </a:r>
            <a:r>
              <a:rPr lang="ru-RU" b="1" dirty="0" smtClean="0"/>
              <a:t>о степени прозрачности бюджетного процесса за 2016 год</a:t>
            </a:r>
            <a:endParaRPr lang="ru-RU" b="1" dirty="0"/>
          </a:p>
        </p:txBody>
      </p:sp>
      <p:pic>
        <p:nvPicPr>
          <p:cNvPr id="1026" name="Рисунок 1" descr="Васильевский_герб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89" y="4461777"/>
            <a:ext cx="682628" cy="80483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7879" y="3880726"/>
            <a:ext cx="3257550" cy="2771775"/>
          </a:xfrm>
          <a:prstGeom prst="rect">
            <a:avLst/>
          </a:prstGeom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632756" y="2175694"/>
            <a:ext cx="8915399" cy="589277"/>
          </a:xfrm>
        </p:spPr>
        <p:txBody>
          <a:bodyPr>
            <a:normAutofit/>
          </a:bodyPr>
          <a:lstStyle/>
          <a:p>
            <a:r>
              <a:rPr lang="ru-RU" dirty="0" smtClean="0"/>
              <a:t>Оценка качества управления БП по Василеостровскому району (в баллах)</a:t>
            </a:r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2169061"/>
              </p:ext>
            </p:extLst>
          </p:nvPr>
        </p:nvGraphicFramePr>
        <p:xfrm>
          <a:off x="3067514" y="2988517"/>
          <a:ext cx="6594275" cy="2716967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1314810"/>
                <a:gridCol w="1112531"/>
                <a:gridCol w="1142873"/>
                <a:gridCol w="1055972"/>
                <a:gridCol w="1078065"/>
                <a:gridCol w="890024"/>
              </a:tblGrid>
              <a:tr h="5507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Наименование </a:t>
                      </a:r>
                      <a:r>
                        <a:rPr lang="ru-RU" sz="1000" b="0" dirty="0" smtClean="0">
                          <a:effectLst/>
                        </a:rPr>
                        <a:t>МО</a:t>
                      </a:r>
                      <a:endParaRPr lang="ru-RU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</a:rPr>
                        <a:t>Организация бюджетного процесса</a:t>
                      </a:r>
                      <a:endParaRPr lang="ru-RU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</a:rPr>
                        <a:t>Осуществление бюджетного процесса</a:t>
                      </a:r>
                      <a:endParaRPr lang="ru-RU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Прозрачность</a:t>
                      </a:r>
                      <a:r>
                        <a:rPr lang="ru-RU" sz="1000" b="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бюджетного процесса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</a:rPr>
                        <a:t>Комплексная оценка качества управления БП</a:t>
                      </a:r>
                      <a:endParaRPr lang="ru-RU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Степень качества управления БП</a:t>
                      </a:r>
                      <a:endParaRPr lang="ru-RU" sz="10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100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</a:rPr>
                        <a:t>МО № 7</a:t>
                      </a:r>
                      <a:endParaRPr lang="ru-RU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7,778</a:t>
                      </a:r>
                      <a:endParaRPr lang="ru-RU" sz="1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7,023</a:t>
                      </a:r>
                      <a:endParaRPr lang="ru-RU" sz="1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6,666</a:t>
                      </a:r>
                      <a:endParaRPr lang="ru-RU" sz="1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70,669</a:t>
                      </a:r>
                      <a:endParaRPr lang="ru-RU" sz="12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cap="none" spc="0" dirty="0" smtClean="0">
                          <a:ln w="9525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outerShdw blurRad="12700" dist="38100" dir="2700000" algn="tl" rotWithShape="0">
                              <a:schemeClr val="bg1">
                                <a:lumMod val="50000"/>
                              </a:scheme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cap="none" spc="0" dirty="0">
                        <a:ln w="9525">
                          <a:solidFill>
                            <a:schemeClr val="bg1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>
                          <a:outerShdw blurRad="12700" dist="38100" dir="2700000" algn="tl" rotWithShape="0">
                            <a:schemeClr val="bg1">
                              <a:lumMod val="50000"/>
                            </a:scheme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354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МО Васильевский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8,000</a:t>
                      </a:r>
                      <a:endParaRPr lang="ru-RU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7,138</a:t>
                      </a:r>
                      <a:endParaRPr lang="ru-RU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10,000</a:t>
                      </a:r>
                      <a:endParaRPr lang="ru-RU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81,690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cap="none" spc="0" dirty="0" smtClean="0">
                          <a:ln w="9525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outerShdw blurRad="12700" dist="38100" dir="2700000" algn="tl" rotWithShape="0">
                              <a:schemeClr val="bg1">
                                <a:lumMod val="50000"/>
                              </a:scheme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cap="none" spc="0" dirty="0">
                        <a:ln w="9525">
                          <a:solidFill>
                            <a:schemeClr val="bg1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>
                          <a:outerShdw blurRad="12700" dist="38100" dir="2700000" algn="tl" rotWithShape="0">
                            <a:schemeClr val="bg1">
                              <a:lumMod val="50000"/>
                            </a:scheme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136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</a:rPr>
                        <a:t>МО Гавань</a:t>
                      </a:r>
                      <a:endParaRPr lang="ru-RU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8,000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7,061</a:t>
                      </a:r>
                      <a:endParaRPr lang="ru-RU" sz="1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8,000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75,305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cap="none" spc="0" dirty="0" smtClean="0">
                          <a:ln w="9525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outerShdw blurRad="12700" dist="38100" dir="2700000" algn="tl" rotWithShape="0">
                              <a:schemeClr val="bg1">
                                <a:lumMod val="50000"/>
                              </a:scheme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cap="none" spc="0" dirty="0">
                        <a:ln w="9525">
                          <a:solidFill>
                            <a:schemeClr val="bg1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>
                          <a:outerShdw blurRad="12700" dist="38100" dir="2700000" algn="tl" rotWithShape="0">
                            <a:schemeClr val="bg1">
                              <a:lumMod val="50000"/>
                            </a:scheme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027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 Морской</a:t>
                      </a:r>
                      <a:endParaRPr lang="ru-RU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9,000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4,882</a:t>
                      </a:r>
                      <a:endParaRPr lang="ru-RU" sz="1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8,000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66,410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cap="none" spc="0" dirty="0" smtClean="0">
                          <a:ln w="9525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outerShdw blurRad="12700" dist="38100" dir="2700000" algn="tl" rotWithShape="0">
                              <a:schemeClr val="bg1">
                                <a:lumMod val="50000"/>
                              </a:scheme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cap="none" spc="0" dirty="0">
                        <a:ln w="9525">
                          <a:solidFill>
                            <a:schemeClr val="bg1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>
                          <a:outerShdw blurRad="12700" dist="38100" dir="2700000" algn="tl" rotWithShape="0">
                            <a:schemeClr val="bg1">
                              <a:lumMod val="50000"/>
                            </a:scheme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027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 Остров Декабристов</a:t>
                      </a:r>
                      <a:endParaRPr lang="ru-RU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9,000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7,582</a:t>
                      </a:r>
                      <a:endParaRPr lang="ru-RU" sz="1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8,000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79,910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cap="none" spc="0" dirty="0" smtClean="0">
                          <a:ln w="9525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outerShdw blurRad="12700" dist="38100" dir="2700000" algn="tl" rotWithShape="0">
                              <a:schemeClr val="bg1">
                                <a:lumMod val="50000"/>
                              </a:scheme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cap="none" spc="0" dirty="0">
                        <a:ln w="9525">
                          <a:solidFill>
                            <a:schemeClr val="bg1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>
                          <a:outerShdw blurRad="12700" dist="38100" dir="2700000" algn="tl" rotWithShape="0">
                            <a:schemeClr val="bg1">
                              <a:lumMod val="50000"/>
                            </a:scheme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9" name="7-конечная звезда 8"/>
          <p:cNvSpPr/>
          <p:nvPr/>
        </p:nvSpPr>
        <p:spPr>
          <a:xfrm>
            <a:off x="9018712" y="4061055"/>
            <a:ext cx="401184" cy="400722"/>
          </a:xfrm>
          <a:prstGeom prst="star7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711241"/>
              </p:ext>
            </p:extLst>
          </p:nvPr>
        </p:nvGraphicFramePr>
        <p:xfrm>
          <a:off x="601889" y="455026"/>
          <a:ext cx="1473200" cy="370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47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5" action="ppaction://hlinksldjump" tooltip="П Е Р Е Х О Д"/>
                        </a:rPr>
                        <a:t>Оглавление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162033"/>
              </p:ext>
            </p:extLst>
          </p:nvPr>
        </p:nvGraphicFramePr>
        <p:xfrm>
          <a:off x="925418" y="1285940"/>
          <a:ext cx="1155120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15512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6" action="ppaction://hlinksldjump"/>
                        </a:rPr>
                        <a:t>Возврат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300882"/>
              </p:ext>
            </p:extLst>
          </p:nvPr>
        </p:nvGraphicFramePr>
        <p:xfrm>
          <a:off x="1154685" y="2127014"/>
          <a:ext cx="920404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920404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7" action="ppaction://hlinksldjump"/>
                        </a:rPr>
                        <a:t>Далее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6698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2632756" y="825865"/>
            <a:ext cx="8915399" cy="8505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ru-RU" b="1" dirty="0" smtClean="0"/>
              <a:t>Глоссарий</a:t>
            </a:r>
          </a:p>
          <a:p>
            <a:pPr algn="ctr">
              <a:lnSpc>
                <a:spcPct val="110000"/>
              </a:lnSpc>
            </a:pPr>
            <a:r>
              <a:rPr lang="ru-RU" b="1" dirty="0" smtClean="0"/>
              <a:t>Бюджета для граждан МО Васильевский на 2017 год </a:t>
            </a:r>
          </a:p>
        </p:txBody>
      </p:sp>
      <p:pic>
        <p:nvPicPr>
          <p:cNvPr id="1026" name="Рисунок 1" descr="Васильевский_герб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89" y="4461777"/>
            <a:ext cx="682628" cy="80483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632749" y="2908541"/>
            <a:ext cx="8938759" cy="952803"/>
          </a:xfrm>
        </p:spPr>
        <p:txBody>
          <a:bodyPr>
            <a:noAutofit/>
          </a:bodyPr>
          <a:lstStyle/>
          <a:p>
            <a:pPr algn="just"/>
            <a:r>
              <a:rPr lang="ru-RU" b="1" dirty="0"/>
              <a:t>доходы бюджета </a:t>
            </a:r>
            <a:r>
              <a:rPr lang="ru-RU" dirty="0"/>
              <a:t>- поступающие в бюджет денежные средства, за исключением средств, являющихся </a:t>
            </a:r>
            <a:r>
              <a:rPr lang="ru-RU" dirty="0" smtClean="0"/>
              <a:t>источниками </a:t>
            </a:r>
            <a:r>
              <a:rPr lang="ru-RU" dirty="0"/>
              <a:t>финансирования дефицита бюджета; </a:t>
            </a:r>
          </a:p>
        </p:txBody>
      </p:sp>
      <p:sp>
        <p:nvSpPr>
          <p:cNvPr id="8" name="Подзаголовок 4"/>
          <p:cNvSpPr txBox="1">
            <a:spLocks/>
          </p:cNvSpPr>
          <p:nvPr/>
        </p:nvSpPr>
        <p:spPr>
          <a:xfrm>
            <a:off x="2632751" y="1902664"/>
            <a:ext cx="8915399" cy="9367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b="1" dirty="0"/>
              <a:t>бюджет</a:t>
            </a:r>
            <a:r>
              <a:rPr lang="ru-RU" dirty="0"/>
              <a:t> - форма образования и расходования денежных средств, предназначенных для финансового обеспечения задач и функций </a:t>
            </a:r>
            <a:r>
              <a:rPr lang="ru-RU" dirty="0" smtClean="0"/>
              <a:t> </a:t>
            </a:r>
            <a:r>
              <a:rPr lang="ru-RU" dirty="0"/>
              <a:t>местного самоуправления;</a:t>
            </a:r>
            <a:endParaRPr lang="ru-RU" altLang="ru-RU" dirty="0" smtClean="0"/>
          </a:p>
        </p:txBody>
      </p:sp>
      <p:sp>
        <p:nvSpPr>
          <p:cNvPr id="9" name="Подзаголовок 4"/>
          <p:cNvSpPr txBox="1">
            <a:spLocks/>
          </p:cNvSpPr>
          <p:nvPr/>
        </p:nvSpPr>
        <p:spPr>
          <a:xfrm>
            <a:off x="2632749" y="3930467"/>
            <a:ext cx="8915401" cy="9027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/>
              <a:t>расходы бюджета </a:t>
            </a:r>
            <a:r>
              <a:rPr lang="ru-RU" dirty="0"/>
              <a:t>- выплачиваемые из бюджета денежные средства, за исключением средств, являющихся </a:t>
            </a:r>
            <a:r>
              <a:rPr lang="ru-RU" dirty="0" smtClean="0"/>
              <a:t>источниками </a:t>
            </a:r>
            <a:r>
              <a:rPr lang="ru-RU" dirty="0"/>
              <a:t>финансирования дефицита бюджета;</a:t>
            </a:r>
          </a:p>
        </p:txBody>
      </p:sp>
      <p:sp>
        <p:nvSpPr>
          <p:cNvPr id="10" name="Подзаголовок 4"/>
          <p:cNvSpPr txBox="1">
            <a:spLocks/>
          </p:cNvSpPr>
          <p:nvPr/>
        </p:nvSpPr>
        <p:spPr>
          <a:xfrm>
            <a:off x="2632748" y="4931322"/>
            <a:ext cx="8915401" cy="4353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/>
              <a:t>дефицит бюджета </a:t>
            </a:r>
            <a:r>
              <a:rPr lang="ru-RU" dirty="0"/>
              <a:t>- превышение расходов бюджета над его доходами;</a:t>
            </a:r>
          </a:p>
        </p:txBody>
      </p:sp>
      <p:sp>
        <p:nvSpPr>
          <p:cNvPr id="12" name="Подзаголовок 4"/>
          <p:cNvSpPr txBox="1">
            <a:spLocks/>
          </p:cNvSpPr>
          <p:nvPr/>
        </p:nvSpPr>
        <p:spPr>
          <a:xfrm>
            <a:off x="2656107" y="5366658"/>
            <a:ext cx="8915401" cy="4353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/>
              <a:t>профицит бюджета </a:t>
            </a:r>
            <a:r>
              <a:rPr lang="ru-RU" dirty="0"/>
              <a:t>- превышение доходов бюджета над его расходами;</a:t>
            </a:r>
          </a:p>
        </p:txBody>
      </p:sp>
      <p:sp>
        <p:nvSpPr>
          <p:cNvPr id="13" name="Подзаголовок 4"/>
          <p:cNvSpPr txBox="1">
            <a:spLocks/>
          </p:cNvSpPr>
          <p:nvPr/>
        </p:nvSpPr>
        <p:spPr>
          <a:xfrm>
            <a:off x="2656107" y="5811641"/>
            <a:ext cx="8915401" cy="9375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/>
              <a:t>бюджетные ассигнования </a:t>
            </a:r>
            <a:r>
              <a:rPr lang="ru-RU" dirty="0"/>
              <a:t>- предельные объемы денежных средств, предусмотренных в соответствующем финансовом году для исполнения бюджетных обязательств;</a:t>
            </a: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711241"/>
              </p:ext>
            </p:extLst>
          </p:nvPr>
        </p:nvGraphicFramePr>
        <p:xfrm>
          <a:off x="601889" y="455026"/>
          <a:ext cx="1473200" cy="370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47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4" action="ppaction://hlinksldjump" tooltip="П Е Р Е Х О Д"/>
                        </a:rPr>
                        <a:t>Оглавление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7666788"/>
              </p:ext>
            </p:extLst>
          </p:nvPr>
        </p:nvGraphicFramePr>
        <p:xfrm>
          <a:off x="925418" y="1285940"/>
          <a:ext cx="1155120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15512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5" action="ppaction://hlinksldjump"/>
                        </a:rPr>
                        <a:t>Возврат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011798"/>
              </p:ext>
            </p:extLst>
          </p:nvPr>
        </p:nvGraphicFramePr>
        <p:xfrm>
          <a:off x="1154685" y="2127014"/>
          <a:ext cx="920404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920404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6" action="ppaction://hlinksldjump"/>
                        </a:rPr>
                        <a:t>Далее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263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2632756" y="825865"/>
            <a:ext cx="8915399" cy="8505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ru-RU" b="1" dirty="0" smtClean="0"/>
              <a:t>Глоссарий</a:t>
            </a:r>
          </a:p>
          <a:p>
            <a:pPr algn="ctr">
              <a:lnSpc>
                <a:spcPct val="110000"/>
              </a:lnSpc>
            </a:pPr>
            <a:r>
              <a:rPr lang="ru-RU" b="1" dirty="0" smtClean="0"/>
              <a:t>Бюджета для граждан МО Васильевский на 2017 год </a:t>
            </a:r>
          </a:p>
        </p:txBody>
      </p:sp>
      <p:pic>
        <p:nvPicPr>
          <p:cNvPr id="1026" name="Рисунок 1" descr="Васильевский_герб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89" y="4461777"/>
            <a:ext cx="682628" cy="80483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609391" y="3113314"/>
            <a:ext cx="8938759" cy="621231"/>
          </a:xfrm>
        </p:spPr>
        <p:txBody>
          <a:bodyPr>
            <a:noAutofit/>
          </a:bodyPr>
          <a:lstStyle/>
          <a:p>
            <a:pPr algn="just"/>
            <a:r>
              <a:rPr lang="ru-RU" b="1" dirty="0" smtClean="0"/>
              <a:t>бюджетные обязательства </a:t>
            </a:r>
            <a:r>
              <a:rPr lang="ru-RU" dirty="0" smtClean="0"/>
              <a:t>- расходные обязательства, подлежащие исполнению в соответствующем финансовом году;</a:t>
            </a:r>
            <a:endParaRPr lang="ru-RU" dirty="0"/>
          </a:p>
        </p:txBody>
      </p:sp>
      <p:sp>
        <p:nvSpPr>
          <p:cNvPr id="8" name="Подзаголовок 4"/>
          <p:cNvSpPr txBox="1">
            <a:spLocks/>
          </p:cNvSpPr>
          <p:nvPr/>
        </p:nvSpPr>
        <p:spPr>
          <a:xfrm>
            <a:off x="2632751" y="1902664"/>
            <a:ext cx="8915399" cy="12106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 smtClean="0"/>
              <a:t>ведомственная целевая </a:t>
            </a:r>
            <a:r>
              <a:rPr lang="ru-RU" b="1" dirty="0"/>
              <a:t>программа </a:t>
            </a:r>
            <a:r>
              <a:rPr lang="ru-RU" dirty="0" smtClean="0"/>
              <a:t>– утвержденный, либо </a:t>
            </a:r>
            <a:r>
              <a:rPr lang="ru-RU" dirty="0"/>
              <a:t>выделяемый в аналитических </a:t>
            </a:r>
            <a:r>
              <a:rPr lang="ru-RU" dirty="0" smtClean="0"/>
              <a:t>целях, комплекс мероприятий </a:t>
            </a:r>
            <a:r>
              <a:rPr lang="ru-RU" dirty="0"/>
              <a:t>(направлений расходования бюджетных средств)</a:t>
            </a:r>
            <a:r>
              <a:rPr lang="ru-RU" dirty="0" smtClean="0"/>
              <a:t>, </a:t>
            </a:r>
            <a:r>
              <a:rPr lang="ru-RU" dirty="0"/>
              <a:t>направленных на решение конкретной тактической </a:t>
            </a:r>
            <a:r>
              <a:rPr lang="ru-RU" dirty="0" smtClean="0"/>
              <a:t>задачи муниципального образования.</a:t>
            </a:r>
            <a:endParaRPr lang="ru-RU" dirty="0"/>
          </a:p>
        </p:txBody>
      </p:sp>
      <p:sp>
        <p:nvSpPr>
          <p:cNvPr id="12" name="Подзаголовок 4"/>
          <p:cNvSpPr txBox="1">
            <a:spLocks/>
          </p:cNvSpPr>
          <p:nvPr/>
        </p:nvSpPr>
        <p:spPr>
          <a:xfrm>
            <a:off x="2632749" y="3756316"/>
            <a:ext cx="8915401" cy="688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/>
              <a:t>межбюджетные трансферты </a:t>
            </a:r>
            <a:r>
              <a:rPr lang="ru-RU" dirty="0"/>
              <a:t>- средства, предоставляемые </a:t>
            </a:r>
            <a:r>
              <a:rPr lang="ru-RU" dirty="0" smtClean="0"/>
              <a:t>бюджетом системы Российской Федерации бюджету муниципального образования;</a:t>
            </a:r>
            <a:endParaRPr lang="ru-RU" dirty="0"/>
          </a:p>
        </p:txBody>
      </p:sp>
      <p:sp>
        <p:nvSpPr>
          <p:cNvPr id="13" name="Подзаголовок 4"/>
          <p:cNvSpPr txBox="1">
            <a:spLocks/>
          </p:cNvSpPr>
          <p:nvPr/>
        </p:nvSpPr>
        <p:spPr>
          <a:xfrm>
            <a:off x="2632749" y="4435547"/>
            <a:ext cx="8915401" cy="145721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 smtClean="0"/>
              <a:t>субвенции</a:t>
            </a:r>
            <a:r>
              <a:rPr lang="ru-RU" dirty="0" smtClean="0"/>
              <a:t> - межбюджетные трансферты </a:t>
            </a:r>
            <a:r>
              <a:rPr lang="ru-RU" dirty="0"/>
              <a:t>из </a:t>
            </a:r>
            <a:r>
              <a:rPr lang="ru-RU" dirty="0" smtClean="0"/>
              <a:t>городского бюджета, </a:t>
            </a:r>
            <a:r>
              <a:rPr lang="ru-RU" dirty="0"/>
              <a:t>предоставляемые </a:t>
            </a:r>
            <a:r>
              <a:rPr lang="ru-RU" dirty="0" smtClean="0"/>
              <a:t>в </a:t>
            </a:r>
            <a:r>
              <a:rPr lang="ru-RU" dirty="0"/>
              <a:t>целях финансового обеспечения расходных обязательств </a:t>
            </a:r>
            <a:r>
              <a:rPr lang="ru-RU" dirty="0" smtClean="0"/>
              <a:t>муниципальных </a:t>
            </a:r>
            <a:r>
              <a:rPr lang="ru-RU" dirty="0"/>
              <a:t>образований, возникающих при выполнении полномочий Российской Федерации, переданных для осуществления </a:t>
            </a:r>
            <a:r>
              <a:rPr lang="ru-RU" dirty="0" smtClean="0"/>
              <a:t>органам </a:t>
            </a:r>
            <a:r>
              <a:rPr lang="ru-RU" dirty="0"/>
              <a:t>местного самоуправления в установленном порядке.</a:t>
            </a:r>
          </a:p>
        </p:txBody>
      </p:sp>
      <p:sp>
        <p:nvSpPr>
          <p:cNvPr id="14" name="Подзаголовок 4"/>
          <p:cNvSpPr txBox="1">
            <a:spLocks/>
          </p:cNvSpPr>
          <p:nvPr/>
        </p:nvSpPr>
        <p:spPr>
          <a:xfrm>
            <a:off x="2632749" y="5892764"/>
            <a:ext cx="8915401" cy="8890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/>
              <a:t>дотации</a:t>
            </a:r>
            <a:r>
              <a:rPr lang="ru-RU" dirty="0"/>
              <a:t> - межбюджетные трансферты, предоставляемые на безвозмездной и безвозвратной основе без установления </a:t>
            </a:r>
            <a:r>
              <a:rPr lang="ru-RU" dirty="0" smtClean="0"/>
              <a:t>направлений их </a:t>
            </a:r>
            <a:r>
              <a:rPr lang="ru-RU" dirty="0"/>
              <a:t>использования;</a:t>
            </a: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711241"/>
              </p:ext>
            </p:extLst>
          </p:nvPr>
        </p:nvGraphicFramePr>
        <p:xfrm>
          <a:off x="601889" y="455026"/>
          <a:ext cx="1473200" cy="370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47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4" action="ppaction://hlinksldjump" tooltip="П Е Р Е Х О Д"/>
                        </a:rPr>
                        <a:t>Оглавление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698943"/>
              </p:ext>
            </p:extLst>
          </p:nvPr>
        </p:nvGraphicFramePr>
        <p:xfrm>
          <a:off x="925418" y="1285940"/>
          <a:ext cx="1155120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15512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5" action="ppaction://hlinksldjump"/>
                        </a:rPr>
                        <a:t>Возврат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6068307"/>
              </p:ext>
            </p:extLst>
          </p:nvPr>
        </p:nvGraphicFramePr>
        <p:xfrm>
          <a:off x="1154685" y="2127014"/>
          <a:ext cx="920404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920404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6" action="ppaction://hlinksldjump"/>
                        </a:rPr>
                        <a:t>Далее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175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2632756" y="825865"/>
            <a:ext cx="8915399" cy="8505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ru-RU" b="1" dirty="0" smtClean="0"/>
              <a:t>Глоссарий</a:t>
            </a:r>
          </a:p>
          <a:p>
            <a:pPr algn="ctr">
              <a:lnSpc>
                <a:spcPct val="110000"/>
              </a:lnSpc>
            </a:pPr>
            <a:r>
              <a:rPr lang="ru-RU" b="1" dirty="0" smtClean="0"/>
              <a:t>Бюджета для граждан МО Васильевский на 2017 год </a:t>
            </a:r>
          </a:p>
        </p:txBody>
      </p:sp>
      <p:pic>
        <p:nvPicPr>
          <p:cNvPr id="1026" name="Рисунок 1" descr="Васильевский_герб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89" y="4461777"/>
            <a:ext cx="682628" cy="80483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одзаголовок 4"/>
          <p:cNvSpPr txBox="1">
            <a:spLocks/>
          </p:cNvSpPr>
          <p:nvPr/>
        </p:nvSpPr>
        <p:spPr>
          <a:xfrm>
            <a:off x="2632751" y="1902663"/>
            <a:ext cx="8915399" cy="121065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 smtClean="0"/>
              <a:t>муниципальный </a:t>
            </a:r>
            <a:r>
              <a:rPr lang="ru-RU" b="1" dirty="0"/>
              <a:t>долг </a:t>
            </a:r>
            <a:r>
              <a:rPr lang="ru-RU" dirty="0"/>
              <a:t>- обязательства, возникающие из </a:t>
            </a:r>
            <a:r>
              <a:rPr lang="ru-RU" dirty="0" smtClean="0"/>
              <a:t>муниципальных </a:t>
            </a:r>
            <a:r>
              <a:rPr lang="ru-RU" dirty="0"/>
              <a:t>заимствований, гарантий по обязательствам третьих лиц, другие обязательства в соответствии с видами долговых обязательств</a:t>
            </a:r>
            <a:r>
              <a:rPr lang="ru-RU" dirty="0" smtClean="0"/>
              <a:t>, </a:t>
            </a:r>
            <a:r>
              <a:rPr lang="ru-RU" dirty="0"/>
              <a:t>принятые на себя </a:t>
            </a:r>
            <a:r>
              <a:rPr lang="ru-RU" dirty="0" smtClean="0"/>
              <a:t>муниципальным </a:t>
            </a:r>
            <a:r>
              <a:rPr lang="ru-RU" dirty="0"/>
              <a:t>образованием;</a:t>
            </a:r>
          </a:p>
        </p:txBody>
      </p:sp>
      <p:sp>
        <p:nvSpPr>
          <p:cNvPr id="9" name="Подзаголовок 4"/>
          <p:cNvSpPr txBox="1">
            <a:spLocks/>
          </p:cNvSpPr>
          <p:nvPr/>
        </p:nvSpPr>
        <p:spPr>
          <a:xfrm>
            <a:off x="2609389" y="3924425"/>
            <a:ext cx="8915401" cy="9027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/>
              <a:t>текущий финансовый год </a:t>
            </a:r>
            <a:r>
              <a:rPr lang="ru-RU" dirty="0"/>
              <a:t>- год, в котором осуществляется исполнение бюджета, составление и рассмотрение проекта бюджета на очередной финансовый год </a:t>
            </a:r>
            <a:r>
              <a:rPr lang="ru-RU" dirty="0" smtClean="0"/>
              <a:t>и </a:t>
            </a:r>
            <a:r>
              <a:rPr lang="ru-RU" dirty="0"/>
              <a:t>плановый </a:t>
            </a:r>
            <a:r>
              <a:rPr lang="ru-RU" dirty="0" smtClean="0"/>
              <a:t>период;</a:t>
            </a:r>
            <a:endParaRPr lang="ru-RU" dirty="0"/>
          </a:p>
        </p:txBody>
      </p:sp>
      <p:sp>
        <p:nvSpPr>
          <p:cNvPr id="10" name="Подзаголовок 4"/>
          <p:cNvSpPr txBox="1">
            <a:spLocks/>
          </p:cNvSpPr>
          <p:nvPr/>
        </p:nvSpPr>
        <p:spPr>
          <a:xfrm>
            <a:off x="2632748" y="4818876"/>
            <a:ext cx="8915401" cy="5677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/>
              <a:t>очередной финансовый год </a:t>
            </a:r>
            <a:r>
              <a:rPr lang="ru-RU" dirty="0"/>
              <a:t>- год, следующий за текущим финансовым годом;</a:t>
            </a:r>
          </a:p>
        </p:txBody>
      </p:sp>
      <p:sp>
        <p:nvSpPr>
          <p:cNvPr id="12" name="Подзаголовок 4"/>
          <p:cNvSpPr txBox="1">
            <a:spLocks/>
          </p:cNvSpPr>
          <p:nvPr/>
        </p:nvSpPr>
        <p:spPr>
          <a:xfrm>
            <a:off x="2656106" y="5382532"/>
            <a:ext cx="8915401" cy="5865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/>
              <a:t>плановый период </a:t>
            </a:r>
            <a:r>
              <a:rPr lang="ru-RU" dirty="0"/>
              <a:t>- два финансовых года, следующие за очередным финансовым годом;</a:t>
            </a:r>
          </a:p>
        </p:txBody>
      </p:sp>
      <p:sp>
        <p:nvSpPr>
          <p:cNvPr id="13" name="Подзаголовок 4"/>
          <p:cNvSpPr txBox="1">
            <a:spLocks/>
          </p:cNvSpPr>
          <p:nvPr/>
        </p:nvSpPr>
        <p:spPr>
          <a:xfrm>
            <a:off x="2656107" y="5988433"/>
            <a:ext cx="8915401" cy="62499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/>
              <a:t>отчетный финансовый год </a:t>
            </a:r>
            <a:r>
              <a:rPr lang="ru-RU" dirty="0"/>
              <a:t>- год, предшествующий текущему финансовому </a:t>
            </a:r>
            <a:r>
              <a:rPr lang="ru-RU" dirty="0" smtClean="0"/>
              <a:t>году</a:t>
            </a:r>
            <a:r>
              <a:rPr lang="ru-RU" dirty="0"/>
              <a:t>.</a:t>
            </a:r>
          </a:p>
        </p:txBody>
      </p:sp>
      <p:sp>
        <p:nvSpPr>
          <p:cNvPr id="14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609390" y="3042716"/>
            <a:ext cx="8938759" cy="927548"/>
          </a:xfrm>
        </p:spPr>
        <p:txBody>
          <a:bodyPr>
            <a:noAutofit/>
          </a:bodyPr>
          <a:lstStyle/>
          <a:p>
            <a:pPr algn="just"/>
            <a:r>
              <a:rPr lang="ru-RU" b="1" dirty="0"/>
              <a:t>бюджетная смета </a:t>
            </a:r>
            <a:r>
              <a:rPr lang="ru-RU" dirty="0"/>
              <a:t>- документ, устанавливающий в соответствии с классификацией расходов бюджетов лимиты бюджетных обязательств казенного учреждения;</a:t>
            </a: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711241"/>
              </p:ext>
            </p:extLst>
          </p:nvPr>
        </p:nvGraphicFramePr>
        <p:xfrm>
          <a:off x="601889" y="455026"/>
          <a:ext cx="1473200" cy="370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47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4" action="ppaction://hlinksldjump" tooltip="П Е Р Е Х О Д"/>
                        </a:rPr>
                        <a:t>Оглавление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3094714"/>
              </p:ext>
            </p:extLst>
          </p:nvPr>
        </p:nvGraphicFramePr>
        <p:xfrm>
          <a:off x="925418" y="1285940"/>
          <a:ext cx="1155120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15512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5" action="ppaction://hlinksldjump"/>
                        </a:rPr>
                        <a:t>Возврат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8273033"/>
              </p:ext>
            </p:extLst>
          </p:nvPr>
        </p:nvGraphicFramePr>
        <p:xfrm>
          <a:off x="1154685" y="2127014"/>
          <a:ext cx="920404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920404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2" action="ppaction://hlinksldjump"/>
                        </a:rPr>
                        <a:t>Далее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90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2632756" y="825866"/>
            <a:ext cx="8915399" cy="5130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ru-RU" b="1" dirty="0" smtClean="0"/>
              <a:t>Контактная информация МО Васильевский</a:t>
            </a:r>
            <a:endParaRPr lang="ru-RU" b="1" dirty="0"/>
          </a:p>
        </p:txBody>
      </p:sp>
      <p:pic>
        <p:nvPicPr>
          <p:cNvPr id="1026" name="Рисунок 1" descr="Васильевский_герб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89" y="4461777"/>
            <a:ext cx="682628" cy="80483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632756" y="1688573"/>
            <a:ext cx="8915399" cy="589277"/>
          </a:xfrm>
        </p:spPr>
        <p:txBody>
          <a:bodyPr>
            <a:normAutofit/>
          </a:bodyPr>
          <a:lstStyle/>
          <a:p>
            <a:r>
              <a:rPr lang="ru-RU" dirty="0" smtClean="0"/>
              <a:t>Руководство:</a:t>
            </a:r>
            <a:endParaRPr lang="ru-RU" dirty="0"/>
          </a:p>
        </p:txBody>
      </p:sp>
      <p:pic>
        <p:nvPicPr>
          <p:cNvPr id="6" name="Рисунок 5" descr="http://www.msmov.spb.ru/files/image/foto/dep_2014/dep_2014_figurin_195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132" y="2333564"/>
            <a:ext cx="1428750" cy="185737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 descr="http://www.msmov.spb.ru/files/image/foto/adm/ivanov_d_v_195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653" y="2333564"/>
            <a:ext cx="1428750" cy="185737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Подзаголовок 4"/>
          <p:cNvSpPr txBox="1">
            <a:spLocks/>
          </p:cNvSpPr>
          <p:nvPr/>
        </p:nvSpPr>
        <p:spPr>
          <a:xfrm>
            <a:off x="2632756" y="4382697"/>
            <a:ext cx="4105502" cy="5892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err="1" smtClean="0"/>
              <a:t>Фигурин</a:t>
            </a:r>
            <a:r>
              <a:rPr lang="ru-RU" sz="1200" b="1" dirty="0" smtClean="0"/>
              <a:t> Игорь Стефанович</a:t>
            </a:r>
            <a:endParaRPr lang="ru-RU" sz="1200" dirty="0" smtClean="0"/>
          </a:p>
          <a:p>
            <a:pPr algn="ctr"/>
            <a:r>
              <a:rPr lang="ru-RU" sz="1000" dirty="0" smtClean="0"/>
              <a:t>Глава внутригородского муниципального образования </a:t>
            </a:r>
            <a:br>
              <a:rPr lang="ru-RU" sz="1000" dirty="0" smtClean="0"/>
            </a:br>
            <a:r>
              <a:rPr lang="ru-RU" sz="1000" dirty="0" smtClean="0"/>
              <a:t>Санкт-Петербурга муниципальный округ Васильевский</a:t>
            </a:r>
            <a:endParaRPr lang="ru-RU" sz="1000" dirty="0"/>
          </a:p>
        </p:txBody>
      </p:sp>
      <p:sp>
        <p:nvSpPr>
          <p:cNvPr id="9" name="Подзаголовок 4"/>
          <p:cNvSpPr txBox="1">
            <a:spLocks/>
          </p:cNvSpPr>
          <p:nvPr/>
        </p:nvSpPr>
        <p:spPr>
          <a:xfrm>
            <a:off x="6834641" y="4369014"/>
            <a:ext cx="4628015" cy="5892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/>
              <a:t>Иванов Дмитрий Владимирович</a:t>
            </a:r>
            <a:endParaRPr lang="ru-RU" sz="1200" dirty="0"/>
          </a:p>
          <a:p>
            <a:pPr algn="ctr"/>
            <a:r>
              <a:rPr lang="ru-RU" sz="1000" dirty="0"/>
              <a:t>Глава местной администрации </a:t>
            </a:r>
            <a:r>
              <a:rPr lang="ru-RU" sz="1000" dirty="0" smtClean="0"/>
              <a:t>внутригородского </a:t>
            </a:r>
            <a:r>
              <a:rPr lang="ru-RU" sz="1000" dirty="0"/>
              <a:t>муниципального образования Санкт-Петербурга </a:t>
            </a:r>
            <a:r>
              <a:rPr lang="ru-RU" sz="1000" dirty="0" smtClean="0"/>
              <a:t>муниципальный </a:t>
            </a:r>
            <a:r>
              <a:rPr lang="ru-RU" sz="1000" dirty="0"/>
              <a:t>округ </a:t>
            </a:r>
            <a:r>
              <a:rPr lang="ru-RU" sz="1000" dirty="0" smtClean="0"/>
              <a:t>Васильевский</a:t>
            </a:r>
            <a:endParaRPr lang="ru-RU" sz="1000" dirty="0"/>
          </a:p>
        </p:txBody>
      </p:sp>
      <p:sp>
        <p:nvSpPr>
          <p:cNvPr id="10" name="Подзаголовок 4"/>
          <p:cNvSpPr txBox="1">
            <a:spLocks/>
          </p:cNvSpPr>
          <p:nvPr/>
        </p:nvSpPr>
        <p:spPr>
          <a:xfrm>
            <a:off x="2850470" y="5713551"/>
            <a:ext cx="8915399" cy="7634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/>
              <a:t>Телефон/факс:</a:t>
            </a:r>
            <a:r>
              <a:rPr lang="ru-RU" sz="1400" dirty="0"/>
              <a:t> 328-58-31, 323-32-34, 323-32-61</a:t>
            </a:r>
            <a:br>
              <a:rPr lang="ru-RU" sz="1400" dirty="0"/>
            </a:br>
            <a:r>
              <a:rPr lang="ru-RU" sz="1400" b="1" dirty="0"/>
              <a:t>С</a:t>
            </a:r>
            <a:r>
              <a:rPr lang="ru-RU" sz="1400" b="1" dirty="0" smtClean="0"/>
              <a:t>айт: </a:t>
            </a:r>
            <a:r>
              <a:rPr lang="en-US" sz="1400" dirty="0" smtClean="0"/>
              <a:t>https://www.msmov.spb.ru       </a:t>
            </a:r>
            <a:r>
              <a:rPr lang="ru-RU" sz="1400" b="1" dirty="0" smtClean="0"/>
              <a:t>e-</a:t>
            </a:r>
            <a:r>
              <a:rPr lang="ru-RU" sz="1400" b="1" dirty="0" err="1" smtClean="0"/>
              <a:t>mail</a:t>
            </a:r>
            <a:r>
              <a:rPr lang="ru-RU" sz="1400" b="1" dirty="0"/>
              <a:t>:</a:t>
            </a:r>
            <a:r>
              <a:rPr lang="ru-RU" sz="1400" dirty="0"/>
              <a:t> mcmo8@mail.ru</a:t>
            </a:r>
            <a:br>
              <a:rPr lang="ru-RU" sz="1400" dirty="0"/>
            </a:br>
            <a:r>
              <a:rPr lang="ru-RU" sz="1400" b="1" dirty="0"/>
              <a:t>Почтовый адрес:</a:t>
            </a:r>
            <a:r>
              <a:rPr lang="ru-RU" sz="1400" dirty="0"/>
              <a:t> 199004, Санкт-Петербург, 4-я линия В.О., д. 45, </a:t>
            </a:r>
            <a:r>
              <a:rPr lang="ru-RU" sz="1400" dirty="0" err="1"/>
              <a:t>каб</a:t>
            </a:r>
            <a:r>
              <a:rPr lang="ru-RU" sz="1400" dirty="0"/>
              <a:t>. №2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4560796"/>
              </p:ext>
            </p:extLst>
          </p:nvPr>
        </p:nvGraphicFramePr>
        <p:xfrm>
          <a:off x="601889" y="455026"/>
          <a:ext cx="1473200" cy="3708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47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6" action="ppaction://hlinksldjump" tooltip="П Е Р Е Х О Д"/>
                        </a:rPr>
                        <a:t>Оглавление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Подзаголовок 4"/>
          <p:cNvSpPr txBox="1">
            <a:spLocks/>
          </p:cNvSpPr>
          <p:nvPr/>
        </p:nvSpPr>
        <p:spPr>
          <a:xfrm>
            <a:off x="6834641" y="5160836"/>
            <a:ext cx="4628015" cy="3204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b="1" dirty="0" smtClean="0"/>
              <a:t>Прием граждан:  каждый Вторник с 15:00 до 18:00</a:t>
            </a:r>
            <a:endParaRPr lang="ru-RU" sz="1000" dirty="0"/>
          </a:p>
        </p:txBody>
      </p:sp>
      <p:sp>
        <p:nvSpPr>
          <p:cNvPr id="13" name="Подзаголовок 4"/>
          <p:cNvSpPr txBox="1">
            <a:spLocks/>
          </p:cNvSpPr>
          <p:nvPr/>
        </p:nvSpPr>
        <p:spPr>
          <a:xfrm>
            <a:off x="2516870" y="5171722"/>
            <a:ext cx="4372201" cy="3204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b="1" dirty="0" smtClean="0"/>
              <a:t>Прием избирателей: 1-й и 3-й Четверг с 16:00 до 18:00</a:t>
            </a:r>
            <a:endParaRPr lang="ru-RU" sz="1000" dirty="0"/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1340772"/>
              </p:ext>
            </p:extLst>
          </p:nvPr>
        </p:nvGraphicFramePr>
        <p:xfrm>
          <a:off x="925418" y="1285940"/>
          <a:ext cx="1155120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115512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7" action="ppaction://hlinksldjump"/>
                        </a:rPr>
                        <a:t>Возврат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34447"/>
              </p:ext>
            </p:extLst>
          </p:nvPr>
        </p:nvGraphicFramePr>
        <p:xfrm>
          <a:off x="1154685" y="2127014"/>
          <a:ext cx="920404" cy="381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{BDBED569-4797-4DF1-A0F4-6AAB3CD982D8}</a:tableStyleId>
              </a:tblPr>
              <a:tblGrid>
                <a:gridCol w="920404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600" b="0" cap="none" spc="0" dirty="0" smtClean="0">
                          <a:ln>
                            <a:solidFill>
                              <a:schemeClr val="bg1">
                                <a:lumMod val="50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hlinkClick r:id="rId8" action="ppaction://hlinksldjump"/>
                        </a:rPr>
                        <a:t>Далее</a:t>
                      </a:r>
                      <a:endParaRPr lang="ru-RU" sz="1600" b="0" cap="none" spc="0" dirty="0">
                        <a:ln>
                          <a:solidFill>
                            <a:schemeClr val="bg1">
                              <a:lumMod val="50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6682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7064</TotalTime>
  <Words>2795</Words>
  <Application>Microsoft Office PowerPoint</Application>
  <PresentationFormat>Произвольный</PresentationFormat>
  <Paragraphs>843</Paragraphs>
  <Slides>29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Легкий дым</vt:lpstr>
      <vt:lpstr>Бюджет на 2018 год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для граждан</dc:title>
  <dc:creator>user</dc:creator>
  <cp:lastModifiedBy>Библиотека - Угрюмова Елена Борисовна</cp:lastModifiedBy>
  <cp:revision>332</cp:revision>
  <dcterms:created xsi:type="dcterms:W3CDTF">2017-09-11T10:04:56Z</dcterms:created>
  <dcterms:modified xsi:type="dcterms:W3CDTF">2018-11-12T13:06:02Z</dcterms:modified>
</cp:coreProperties>
</file>