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media/image27.jpg" ContentType="image/jpg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27"/>
  </p:notesMasterIdLst>
  <p:sldIdLst>
    <p:sldId id="256" r:id="rId4"/>
    <p:sldId id="268" r:id="rId5"/>
    <p:sldId id="257" r:id="rId6"/>
    <p:sldId id="260" r:id="rId7"/>
    <p:sldId id="258" r:id="rId8"/>
    <p:sldId id="259" r:id="rId9"/>
    <p:sldId id="287" r:id="rId10"/>
    <p:sldId id="289" r:id="rId11"/>
    <p:sldId id="290" r:id="rId12"/>
    <p:sldId id="291" r:id="rId13"/>
    <p:sldId id="292" r:id="rId14"/>
    <p:sldId id="293" r:id="rId15"/>
    <p:sldId id="266" r:id="rId16"/>
    <p:sldId id="267" r:id="rId17"/>
    <p:sldId id="294" r:id="rId18"/>
    <p:sldId id="295" r:id="rId19"/>
    <p:sldId id="262" r:id="rId20"/>
    <p:sldId id="286" r:id="rId21"/>
    <p:sldId id="297" r:id="rId22"/>
    <p:sldId id="296" r:id="rId23"/>
    <p:sldId id="298" r:id="rId24"/>
    <p:sldId id="265" r:id="rId25"/>
    <p:sldId id="299" r:id="rId26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992C7"/>
    <a:srgbClr val="3FA45F"/>
    <a:srgbClr val="E10067"/>
    <a:srgbClr val="F9E1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3" autoAdjust="0"/>
    <p:restoredTop sz="94660"/>
  </p:normalViewPr>
  <p:slideViewPr>
    <p:cSldViewPr snapToGrid="0">
      <p:cViewPr varScale="1">
        <p:scale>
          <a:sx n="76" d="100"/>
          <a:sy n="76" d="100"/>
        </p:scale>
        <p:origin x="-96" y="-9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52341780693769"/>
          <c:y val="3.012551146641803E-2"/>
          <c:w val="0.88424589662474062"/>
          <c:h val="0.81913412431209454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571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Лист1!$A$2:$A$5</c:f>
              <c:strCache>
                <c:ptCount val="4"/>
                <c:pt idx="0">
                  <c:v>На 01.01.2016</c:v>
                </c:pt>
                <c:pt idx="1">
                  <c:v>На 01.01.2017</c:v>
                </c:pt>
                <c:pt idx="2">
                  <c:v>На 01.01.2018</c:v>
                </c:pt>
                <c:pt idx="3">
                  <c:v>На 01.05.2018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3794</c:v>
                </c:pt>
                <c:pt idx="1">
                  <c:v>9568</c:v>
                </c:pt>
                <c:pt idx="2">
                  <c:v>13154</c:v>
                </c:pt>
                <c:pt idx="3">
                  <c:v>14462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9983-4AD8-B65C-2C6C57448D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prstDash val="lgDash"/>
              <a:round/>
            </a:ln>
            <a:effectLst/>
          </c:spPr>
        </c:dropLines>
        <c:marker val="1"/>
        <c:smooth val="0"/>
        <c:axId val="93845760"/>
        <c:axId val="93904896"/>
      </c:lineChart>
      <c:catAx>
        <c:axId val="93845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3904896"/>
        <c:crosses val="autoZero"/>
        <c:auto val="1"/>
        <c:lblAlgn val="ctr"/>
        <c:lblOffset val="100"/>
        <c:noMultiLvlLbl val="0"/>
      </c:catAx>
      <c:valAx>
        <c:axId val="93904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3845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0955" tIns="45478" rIns="90955" bIns="45478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0955" tIns="45478" rIns="90955" bIns="45478" rtlCol="0"/>
          <a:lstStyle>
            <a:lvl1pPr algn="r">
              <a:defRPr sz="1200"/>
            </a:lvl1pPr>
          </a:lstStyle>
          <a:p>
            <a:fld id="{9E67094E-DC56-4993-9068-37C0F49BDF05}" type="datetimeFigureOut">
              <a:rPr lang="ru-RU" smtClean="0"/>
              <a:t>14.11.2018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55" tIns="45478" rIns="90955" bIns="4547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0955" tIns="45478" rIns="90955" bIns="4547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0955" tIns="45478" rIns="90955" bIns="45478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0955" tIns="45478" rIns="90955" bIns="45478" rtlCol="0" anchor="b"/>
          <a:lstStyle>
            <a:lvl1pPr algn="r">
              <a:defRPr sz="1200"/>
            </a:lvl1pPr>
          </a:lstStyle>
          <a:p>
            <a:fld id="{0FCC9476-BE23-4B64-B676-1A7EB77694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57748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alphaModFix amt="56000"/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  <a14:imgEffect>
                      <a14:saturation sat="33000"/>
                    </a14:imgEffect>
                  </a14:imgLayer>
                </a14:imgProps>
              </a:ext>
            </a:extLst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BA96C-84E9-4217-A9B7-053C4A1C601A}" type="datetime1">
              <a:rPr lang="ru-RU" smtClean="0"/>
              <a:t>14.11.2018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C69A7-B8CA-4B96-BC90-C069D0DEB6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2873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D7511-5C04-4E6A-9AA8-F9BADFD04D1B}" type="datetime1">
              <a:rPr lang="ru-RU" smtClean="0"/>
              <a:t>14.11.2018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936776" y="3175"/>
            <a:ext cx="5722962" cy="365125"/>
          </a:xfrm>
        </p:spPr>
        <p:txBody>
          <a:bodyPr/>
          <a:lstStyle/>
          <a:p>
            <a:pPr algn="r"/>
            <a:r>
              <a:rPr lang="ru-RU" dirty="0" smtClean="0"/>
              <a:t>Департамент финансов Администрации города Екатеринбурга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C69A7-B8CA-4B96-BC90-C069D0DEB60C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4328" y="44133"/>
            <a:ext cx="400086" cy="293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764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EFE51-64D7-47B1-9050-A09814AF0B6E}" type="datetime1">
              <a:rPr lang="ru-RU" smtClean="0"/>
              <a:t>14.11.2018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ru-RU" dirty="0" smtClean="0"/>
              <a:t>Департамент финансов Администрации города Екатеринбурга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C69A7-B8CA-4B96-BC90-C069D0DEB60C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4328" y="44133"/>
            <a:ext cx="400086" cy="293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682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BA395-D3A0-4A2D-98DA-F2A48BE2086A}" type="datetime1">
              <a:rPr lang="ru-RU" smtClean="0"/>
              <a:t>14.11.2018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ru-RU" dirty="0" smtClean="0"/>
              <a:t>Департамент финансов Администрации города Екатеринбурга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C69A7-B8CA-4B96-BC90-C069D0DEB60C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4328" y="44133"/>
            <a:ext cx="400086" cy="293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942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7E83C-8F5B-4C3B-AFC2-8FFF226864F7}" type="datetime1">
              <a:rPr lang="ru-RU" smtClean="0"/>
              <a:t>14.11.2018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ru-RU" dirty="0" smtClean="0"/>
              <a:t>Департамент финансов Администрации города Екатеринбурга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C69A7-B8CA-4B96-BC90-C069D0DEB60C}" type="slidenum">
              <a:rPr lang="ru-RU" smtClean="0"/>
              <a:t>‹#›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4328" y="44133"/>
            <a:ext cx="400086" cy="293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251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7EAD6-B2B2-4A66-9478-4241680ECAE2}" type="datetime1">
              <a:rPr lang="ru-RU" smtClean="0"/>
              <a:t>14.11.2018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ru-RU" dirty="0" smtClean="0"/>
              <a:t>Департамент финансов Администрации города Екатеринбурга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C69A7-B8CA-4B96-BC90-C069D0DEB60C}" type="slidenum">
              <a:rPr lang="ru-RU" smtClean="0"/>
              <a:t>‹#›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4328" y="44133"/>
            <a:ext cx="400086" cy="293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02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3A253-C290-4AC4-98C9-4B3D35CD6856}" type="datetime1">
              <a:rPr lang="ru-RU" smtClean="0"/>
              <a:t>14.11.2018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ru-RU" dirty="0" smtClean="0"/>
              <a:t>Департамент финансов Администрации города Екатеринбурга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C69A7-B8CA-4B96-BC90-C069D0DEB60C}" type="slidenum">
              <a:rPr lang="ru-RU" smtClean="0"/>
              <a:t>‹#›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4328" y="44133"/>
            <a:ext cx="400086" cy="293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3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00313-C926-411C-BD86-09F095EE876F}" type="datetime1">
              <a:rPr lang="ru-RU" smtClean="0"/>
              <a:t>14.11.2018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ru-RU" dirty="0" smtClean="0"/>
              <a:t>Департамент финансов Администрации города Екатеринбурга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C69A7-B8CA-4B96-BC90-C069D0DEB60C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4328" y="44133"/>
            <a:ext cx="400086" cy="293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207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21447-7BE4-43A3-B13B-2E43CC8F1B04}" type="datetime1">
              <a:rPr lang="ru-RU" smtClean="0"/>
              <a:t>14.11.2018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ru-RU" dirty="0" smtClean="0"/>
              <a:t>Департамент финансов Администрации города Екатеринбурга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C69A7-B8CA-4B96-BC90-C069D0DEB60C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4328" y="44133"/>
            <a:ext cx="400086" cy="293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526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03C43-14ED-427F-91F5-134BEC3E5576}" type="datetime1">
              <a:rPr lang="ru-RU" smtClean="0"/>
              <a:t>14.11.2018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ru-RU" dirty="0" smtClean="0"/>
              <a:t>Департамент финансов Администрации города Екатеринбурга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C69A7-B8CA-4B96-BC90-C069D0DEB60C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4328" y="44133"/>
            <a:ext cx="400086" cy="293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669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C1C7D-F716-4B6F-AFEA-A2B596DEB4D3}" type="datetime1">
              <a:rPr lang="ru-RU" smtClean="0"/>
              <a:t>14.11.2018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ru-RU" dirty="0" smtClean="0"/>
              <a:t>Департамент финансов Администрации города Екатеринбурга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C69A7-B8CA-4B96-BC90-C069D0DEB60C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4328" y="44133"/>
            <a:ext cx="400086" cy="293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3235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72784C-8DDF-4002-9CEA-9DB2A3BF1DC9}" type="datetimeFigureOut">
              <a:rPr lang="ru-RU"/>
              <a:pPr>
                <a:defRPr/>
              </a:pPr>
              <a:t>14.11.2018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01F69D-C0D8-4BE7-BAB1-3B0FDA7128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87281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0A8A94-7F97-4A07-9F6C-3A58ECF321E8}" type="datetimeFigureOut">
              <a:rPr lang="ru-RU"/>
              <a:pPr>
                <a:defRPr/>
              </a:pPr>
              <a:t>14.11.2018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E17567-5BF8-46D9-BC86-31EBC0F106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93587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6BE943-4768-4839-8133-D13E9AD659BA}" type="datetimeFigureOut">
              <a:rPr lang="ru-RU"/>
              <a:pPr>
                <a:defRPr/>
              </a:pPr>
              <a:t>14.11.2018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5E12F5-8560-41E8-BCEB-C2C90C9D8D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52242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E6E8A7-9A80-41E4-AC97-2E928FCAAE91}" type="datetimeFigureOut">
              <a:rPr lang="ru-RU"/>
              <a:pPr>
                <a:defRPr/>
              </a:pPr>
              <a:t>14.11.2018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798058-62E1-42AE-85A1-72A2A1F68A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25594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191B91-B583-4317-9912-5F1FB10D94B6}" type="datetimeFigureOut">
              <a:rPr lang="ru-RU"/>
              <a:pPr>
                <a:defRPr/>
              </a:pPr>
              <a:t>14.11.2018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473F52-A011-4F8F-9129-BD46106E36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65791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B12D93-AD08-4D8E-8BC4-1726F8E233A3}" type="datetimeFigureOut">
              <a:rPr lang="ru-RU"/>
              <a:pPr>
                <a:defRPr/>
              </a:pPr>
              <a:t>14.11.2018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752FED-A4F5-4892-A84E-FFE3C9520F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6133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0644E-C0AF-46BC-823B-3CAE68CE8F4F}" type="datetimeFigureOut">
              <a:rPr lang="ru-RU"/>
              <a:pPr>
                <a:defRPr/>
              </a:pPr>
              <a:t>14.11.2018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A011D1-765E-4FCC-BD55-CEF37D7D3A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90999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693FF4-B928-4E6E-8E68-8C9C41AC9999}" type="datetimeFigureOut">
              <a:rPr lang="ru-RU"/>
              <a:pPr>
                <a:defRPr/>
              </a:pPr>
              <a:t>14.11.2018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7280FD-6207-4647-B3E5-6F7F8C1637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93369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8361BB-3815-4999-A38C-BDEF78FC694D}" type="datetimeFigureOut">
              <a:rPr lang="ru-RU"/>
              <a:pPr>
                <a:defRPr/>
              </a:pPr>
              <a:t>14.11.2018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86472A-77D8-46DE-B26E-6E80ACD5B3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7942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EDC021-C3E7-471D-B934-74972333626B}" type="datetimeFigureOut">
              <a:rPr lang="ru-RU"/>
              <a:pPr>
                <a:defRPr/>
              </a:pPr>
              <a:t>14.11.2018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28FDB1-17F0-4153-AB16-7845BDEAE3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61958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7F0AD7-0EBF-4527-8119-7534428307CC}" type="datetimeFigureOut">
              <a:rPr lang="ru-RU"/>
              <a:pPr>
                <a:defRPr/>
              </a:pPr>
              <a:t>14.11.2018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7DF6E7-E871-4178-9B77-DBFFB77CDB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07953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889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2000"/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932CA-17B2-4CE0-B174-8018F4B18A28}" type="datetime1">
              <a:rPr lang="ru-RU" smtClean="0"/>
              <a:t>14.11.2018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967786" y="3175"/>
            <a:ext cx="66919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r>
              <a:rPr lang="ru-RU" dirty="0" smtClean="0"/>
              <a:t>Департамент финансов Администрации города Екатеринбурга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3C69A7-B8CA-4B96-BC90-C069D0DEB6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5711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9AAA1F5-2823-44A8-8B88-310D36FA4DDD}" type="datetimeFigureOut">
              <a:rPr lang="ru-RU"/>
              <a:pPr>
                <a:defRPr/>
              </a:pPr>
              <a:t>14.11.2018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2E230FC-8514-4162-A344-2DE87414F1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3555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2920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ctr" defTabSz="828446" rtl="0" eaLnBrk="1" latinLnBrk="0" hangingPunct="1">
        <a:spcBef>
          <a:spcPct val="0"/>
        </a:spcBef>
        <a:buNone/>
        <a:defRPr sz="398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10667" indent="-310667" algn="l" defTabSz="828446" rtl="0" eaLnBrk="1" latinLnBrk="0" hangingPunct="1">
        <a:spcBef>
          <a:spcPct val="20000"/>
        </a:spcBef>
        <a:buFont typeface="Arial" pitchFamily="34" charset="0"/>
        <a:buChar char="•"/>
        <a:defRPr sz="2899" kern="1200">
          <a:solidFill>
            <a:schemeClr val="tx1"/>
          </a:solidFill>
          <a:latin typeface="+mn-lt"/>
          <a:ea typeface="+mn-ea"/>
          <a:cs typeface="+mn-cs"/>
        </a:defRPr>
      </a:lvl1pPr>
      <a:lvl2pPr marL="673113" indent="-258890" algn="l" defTabSz="828446" rtl="0" eaLnBrk="1" latinLnBrk="0" hangingPunct="1">
        <a:spcBef>
          <a:spcPct val="20000"/>
        </a:spcBef>
        <a:buFont typeface="Arial" pitchFamily="34" charset="0"/>
        <a:buChar char="–"/>
        <a:defRPr sz="2537" kern="1200">
          <a:solidFill>
            <a:schemeClr val="tx1"/>
          </a:solidFill>
          <a:latin typeface="+mn-lt"/>
          <a:ea typeface="+mn-ea"/>
          <a:cs typeface="+mn-cs"/>
        </a:defRPr>
      </a:lvl2pPr>
      <a:lvl3pPr marL="1035558" indent="-207112" algn="l" defTabSz="828446" rtl="0" eaLnBrk="1" latinLnBrk="0" hangingPunct="1">
        <a:spcBef>
          <a:spcPct val="20000"/>
        </a:spcBef>
        <a:buFont typeface="Arial" pitchFamily="34" charset="0"/>
        <a:buChar char="•"/>
        <a:defRPr sz="2174" kern="1200">
          <a:solidFill>
            <a:schemeClr val="tx1"/>
          </a:solidFill>
          <a:latin typeface="+mn-lt"/>
          <a:ea typeface="+mn-ea"/>
          <a:cs typeface="+mn-cs"/>
        </a:defRPr>
      </a:lvl3pPr>
      <a:lvl4pPr marL="1449781" indent="-207112" algn="l" defTabSz="828446" rtl="0" eaLnBrk="1" latinLnBrk="0" hangingPunct="1">
        <a:spcBef>
          <a:spcPct val="20000"/>
        </a:spcBef>
        <a:buFont typeface="Arial" pitchFamily="34" charset="0"/>
        <a:buChar char="–"/>
        <a:defRPr sz="1812" kern="1200">
          <a:solidFill>
            <a:schemeClr val="tx1"/>
          </a:solidFill>
          <a:latin typeface="+mn-lt"/>
          <a:ea typeface="+mn-ea"/>
          <a:cs typeface="+mn-cs"/>
        </a:defRPr>
      </a:lvl4pPr>
      <a:lvl5pPr marL="1864004" indent="-207112" algn="l" defTabSz="828446" rtl="0" eaLnBrk="1" latinLnBrk="0" hangingPunct="1">
        <a:spcBef>
          <a:spcPct val="20000"/>
        </a:spcBef>
        <a:buFont typeface="Arial" pitchFamily="34" charset="0"/>
        <a:buChar char="»"/>
        <a:defRPr sz="1812" kern="1200">
          <a:solidFill>
            <a:schemeClr val="tx1"/>
          </a:solidFill>
          <a:latin typeface="+mn-lt"/>
          <a:ea typeface="+mn-ea"/>
          <a:cs typeface="+mn-cs"/>
        </a:defRPr>
      </a:lvl5pPr>
      <a:lvl6pPr marL="2278228" indent="-207112" algn="l" defTabSz="828446" rtl="0" eaLnBrk="1" latinLnBrk="0" hangingPunct="1">
        <a:spcBef>
          <a:spcPct val="20000"/>
        </a:spcBef>
        <a:buFont typeface="Arial" pitchFamily="34" charset="0"/>
        <a:buChar char="•"/>
        <a:defRPr sz="1812" kern="1200">
          <a:solidFill>
            <a:schemeClr val="tx1"/>
          </a:solidFill>
          <a:latin typeface="+mn-lt"/>
          <a:ea typeface="+mn-ea"/>
          <a:cs typeface="+mn-cs"/>
        </a:defRPr>
      </a:lvl6pPr>
      <a:lvl7pPr marL="2692451" indent="-207112" algn="l" defTabSz="828446" rtl="0" eaLnBrk="1" latinLnBrk="0" hangingPunct="1">
        <a:spcBef>
          <a:spcPct val="20000"/>
        </a:spcBef>
        <a:buFont typeface="Arial" pitchFamily="34" charset="0"/>
        <a:buChar char="•"/>
        <a:defRPr sz="1812" kern="1200">
          <a:solidFill>
            <a:schemeClr val="tx1"/>
          </a:solidFill>
          <a:latin typeface="+mn-lt"/>
          <a:ea typeface="+mn-ea"/>
          <a:cs typeface="+mn-cs"/>
        </a:defRPr>
      </a:lvl7pPr>
      <a:lvl8pPr marL="3106674" indent="-207112" algn="l" defTabSz="828446" rtl="0" eaLnBrk="1" latinLnBrk="0" hangingPunct="1">
        <a:spcBef>
          <a:spcPct val="20000"/>
        </a:spcBef>
        <a:buFont typeface="Arial" pitchFamily="34" charset="0"/>
        <a:buChar char="•"/>
        <a:defRPr sz="1812" kern="1200">
          <a:solidFill>
            <a:schemeClr val="tx1"/>
          </a:solidFill>
          <a:latin typeface="+mn-lt"/>
          <a:ea typeface="+mn-ea"/>
          <a:cs typeface="+mn-cs"/>
        </a:defRPr>
      </a:lvl8pPr>
      <a:lvl9pPr marL="3520897" indent="-207112" algn="l" defTabSz="828446" rtl="0" eaLnBrk="1" latinLnBrk="0" hangingPunct="1">
        <a:spcBef>
          <a:spcPct val="20000"/>
        </a:spcBef>
        <a:buFont typeface="Arial" pitchFamily="34" charset="0"/>
        <a:buChar char="•"/>
        <a:defRPr sz="181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8446" rtl="0" eaLnBrk="1" latinLnBrk="0" hangingPunct="1">
        <a:defRPr sz="1631" kern="1200">
          <a:solidFill>
            <a:schemeClr val="tx1"/>
          </a:solidFill>
          <a:latin typeface="+mn-lt"/>
          <a:ea typeface="+mn-ea"/>
          <a:cs typeface="+mn-cs"/>
        </a:defRPr>
      </a:lvl1pPr>
      <a:lvl2pPr marL="414223" algn="l" defTabSz="828446" rtl="0" eaLnBrk="1" latinLnBrk="0" hangingPunct="1">
        <a:defRPr sz="1631" kern="1200">
          <a:solidFill>
            <a:schemeClr val="tx1"/>
          </a:solidFill>
          <a:latin typeface="+mn-lt"/>
          <a:ea typeface="+mn-ea"/>
          <a:cs typeface="+mn-cs"/>
        </a:defRPr>
      </a:lvl2pPr>
      <a:lvl3pPr marL="828446" algn="l" defTabSz="828446" rtl="0" eaLnBrk="1" latinLnBrk="0" hangingPunct="1">
        <a:defRPr sz="1631" kern="1200">
          <a:solidFill>
            <a:schemeClr val="tx1"/>
          </a:solidFill>
          <a:latin typeface="+mn-lt"/>
          <a:ea typeface="+mn-ea"/>
          <a:cs typeface="+mn-cs"/>
        </a:defRPr>
      </a:lvl3pPr>
      <a:lvl4pPr marL="1242670" algn="l" defTabSz="828446" rtl="0" eaLnBrk="1" latinLnBrk="0" hangingPunct="1">
        <a:defRPr sz="1631" kern="1200">
          <a:solidFill>
            <a:schemeClr val="tx1"/>
          </a:solidFill>
          <a:latin typeface="+mn-lt"/>
          <a:ea typeface="+mn-ea"/>
          <a:cs typeface="+mn-cs"/>
        </a:defRPr>
      </a:lvl4pPr>
      <a:lvl5pPr marL="1656893" algn="l" defTabSz="828446" rtl="0" eaLnBrk="1" latinLnBrk="0" hangingPunct="1">
        <a:defRPr sz="1631" kern="1200">
          <a:solidFill>
            <a:schemeClr val="tx1"/>
          </a:solidFill>
          <a:latin typeface="+mn-lt"/>
          <a:ea typeface="+mn-ea"/>
          <a:cs typeface="+mn-cs"/>
        </a:defRPr>
      </a:lvl5pPr>
      <a:lvl6pPr marL="2071116" algn="l" defTabSz="828446" rtl="0" eaLnBrk="1" latinLnBrk="0" hangingPunct="1">
        <a:defRPr sz="1631" kern="1200">
          <a:solidFill>
            <a:schemeClr val="tx1"/>
          </a:solidFill>
          <a:latin typeface="+mn-lt"/>
          <a:ea typeface="+mn-ea"/>
          <a:cs typeface="+mn-cs"/>
        </a:defRPr>
      </a:lvl6pPr>
      <a:lvl7pPr marL="2485339" algn="l" defTabSz="828446" rtl="0" eaLnBrk="1" latinLnBrk="0" hangingPunct="1">
        <a:defRPr sz="1631" kern="1200">
          <a:solidFill>
            <a:schemeClr val="tx1"/>
          </a:solidFill>
          <a:latin typeface="+mn-lt"/>
          <a:ea typeface="+mn-ea"/>
          <a:cs typeface="+mn-cs"/>
        </a:defRPr>
      </a:lvl7pPr>
      <a:lvl8pPr marL="2899562" algn="l" defTabSz="828446" rtl="0" eaLnBrk="1" latinLnBrk="0" hangingPunct="1">
        <a:defRPr sz="1631" kern="1200">
          <a:solidFill>
            <a:schemeClr val="tx1"/>
          </a:solidFill>
          <a:latin typeface="+mn-lt"/>
          <a:ea typeface="+mn-ea"/>
          <a:cs typeface="+mn-cs"/>
        </a:defRPr>
      </a:lvl8pPr>
      <a:lvl9pPr marL="3313786" algn="l" defTabSz="828446" rtl="0" eaLnBrk="1" latinLnBrk="0" hangingPunct="1">
        <a:defRPr sz="163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7.jpg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jp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3625093"/>
            <a:ext cx="12192000" cy="2387600"/>
          </a:xfrm>
        </p:spPr>
        <p:txBody>
          <a:bodyPr>
            <a:noAutofit/>
          </a:bodyPr>
          <a:lstStyle/>
          <a:p>
            <a:r>
              <a:rPr lang="ru-RU" sz="4400" dirty="0" smtClean="0"/>
              <a:t>Отчет о проведенной презентации информационно-аналитической системы «Публичный бюджет города Екатеринбурга»</a:t>
            </a:r>
            <a:endParaRPr lang="ru-RU" sz="4400" dirty="0"/>
          </a:p>
        </p:txBody>
      </p:sp>
      <p:sp>
        <p:nvSpPr>
          <p:cNvPr id="39" name="Подзаголовок 38"/>
          <p:cNvSpPr>
            <a:spLocks noGrp="1"/>
          </p:cNvSpPr>
          <p:nvPr>
            <p:ph type="subTitle" idx="1"/>
          </p:nvPr>
        </p:nvSpPr>
        <p:spPr>
          <a:xfrm>
            <a:off x="0" y="6298568"/>
            <a:ext cx="12192000" cy="549418"/>
          </a:xfrm>
        </p:spPr>
        <p:txBody>
          <a:bodyPr/>
          <a:lstStyle/>
          <a:p>
            <a:r>
              <a:rPr lang="ru-RU" dirty="0" smtClean="0"/>
              <a:t>Департамент финансов Администрации города Екатеринбурга</a:t>
            </a:r>
            <a:endParaRPr lang="ru-RU" dirty="0"/>
          </a:p>
        </p:txBody>
      </p:sp>
      <p:grpSp>
        <p:nvGrpSpPr>
          <p:cNvPr id="33" name="Группа 32"/>
          <p:cNvGrpSpPr/>
          <p:nvPr/>
        </p:nvGrpSpPr>
        <p:grpSpPr>
          <a:xfrm>
            <a:off x="394268" y="524177"/>
            <a:ext cx="11403464" cy="2988084"/>
            <a:chOff x="405472" y="514474"/>
            <a:chExt cx="11403464" cy="2988084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46" t="8874" b="2039"/>
            <a:stretch/>
          </p:blipFill>
          <p:spPr>
            <a:xfrm>
              <a:off x="7799595" y="514474"/>
              <a:ext cx="4009341" cy="298800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472" y="514558"/>
              <a:ext cx="7469998" cy="298800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9944" y="3439757"/>
            <a:ext cx="1783056" cy="588091"/>
          </a:xfrm>
          <a:prstGeom prst="rect">
            <a:avLst/>
          </a:prstGeom>
        </p:spPr>
      </p:pic>
      <p:grpSp>
        <p:nvGrpSpPr>
          <p:cNvPr id="32" name="Группа 31"/>
          <p:cNvGrpSpPr/>
          <p:nvPr/>
        </p:nvGrpSpPr>
        <p:grpSpPr>
          <a:xfrm rot="6822266">
            <a:off x="10635925" y="2870863"/>
            <a:ext cx="856947" cy="1562918"/>
            <a:chOff x="10211387" y="1239993"/>
            <a:chExt cx="1667920" cy="3041988"/>
          </a:xfrm>
        </p:grpSpPr>
        <p:sp>
          <p:nvSpPr>
            <p:cNvPr id="8" name="Овал 7"/>
            <p:cNvSpPr/>
            <p:nvPr/>
          </p:nvSpPr>
          <p:spPr>
            <a:xfrm>
              <a:off x="10211387" y="1239993"/>
              <a:ext cx="1127710" cy="1127710"/>
            </a:xfrm>
            <a:prstGeom prst="ellipse">
              <a:avLst/>
            </a:prstGeom>
            <a:noFill/>
            <a:ln w="53975">
              <a:solidFill>
                <a:srgbClr val="E1006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10403890" y="2616730"/>
              <a:ext cx="647932" cy="647932"/>
            </a:xfrm>
            <a:prstGeom prst="ellipse">
              <a:avLst/>
            </a:prstGeom>
            <a:noFill/>
            <a:ln w="53975">
              <a:solidFill>
                <a:srgbClr val="F9E1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10866735" y="2375633"/>
              <a:ext cx="1012572" cy="1012572"/>
            </a:xfrm>
            <a:prstGeom prst="ellipse">
              <a:avLst/>
            </a:prstGeom>
            <a:noFill/>
            <a:ln w="53975">
              <a:solidFill>
                <a:srgbClr val="3FA45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10866735" y="3645337"/>
              <a:ext cx="636644" cy="636644"/>
            </a:xfrm>
            <a:prstGeom prst="ellipse">
              <a:avLst/>
            </a:prstGeom>
            <a:noFill/>
            <a:ln w="53975">
              <a:solidFill>
                <a:srgbClr val="6992C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4" name="Группа 33"/>
          <p:cNvGrpSpPr/>
          <p:nvPr/>
        </p:nvGrpSpPr>
        <p:grpSpPr>
          <a:xfrm rot="5400000" flipV="1">
            <a:off x="6472040" y="1865498"/>
            <a:ext cx="2988086" cy="285871"/>
            <a:chOff x="958082" y="6316575"/>
            <a:chExt cx="10881609" cy="0"/>
          </a:xfrm>
        </p:grpSpPr>
        <p:cxnSp>
          <p:nvCxnSpPr>
            <p:cNvPr id="35" name="Прямая соединительная линия 34"/>
            <p:cNvCxnSpPr/>
            <p:nvPr/>
          </p:nvCxnSpPr>
          <p:spPr>
            <a:xfrm>
              <a:off x="958082" y="6316575"/>
              <a:ext cx="2891429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/>
            <p:cNvCxnSpPr/>
            <p:nvPr/>
          </p:nvCxnSpPr>
          <p:spPr>
            <a:xfrm>
              <a:off x="3849511" y="6316575"/>
              <a:ext cx="4119856" cy="0"/>
            </a:xfrm>
            <a:prstGeom prst="line">
              <a:avLst/>
            </a:prstGeom>
            <a:ln w="76200">
              <a:solidFill>
                <a:srgbClr val="F9E13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единительная линия 36"/>
            <p:cNvCxnSpPr/>
            <p:nvPr/>
          </p:nvCxnSpPr>
          <p:spPr>
            <a:xfrm>
              <a:off x="7879057" y="6316575"/>
              <a:ext cx="2832924" cy="0"/>
            </a:xfrm>
            <a:prstGeom prst="line">
              <a:avLst/>
            </a:prstGeom>
            <a:ln w="76200">
              <a:solidFill>
                <a:srgbClr val="3FA45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/>
            <p:cNvCxnSpPr/>
            <p:nvPr/>
          </p:nvCxnSpPr>
          <p:spPr>
            <a:xfrm>
              <a:off x="10711981" y="6316575"/>
              <a:ext cx="1127710" cy="0"/>
            </a:xfrm>
            <a:prstGeom prst="line">
              <a:avLst/>
            </a:prstGeom>
            <a:ln w="76200">
              <a:solidFill>
                <a:srgbClr val="E1006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1" name="Прямая соединительная линия 40"/>
          <p:cNvCxnSpPr/>
          <p:nvPr/>
        </p:nvCxnSpPr>
        <p:spPr>
          <a:xfrm>
            <a:off x="2588526" y="6107375"/>
            <a:ext cx="7014949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8990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4110" y="1717960"/>
            <a:ext cx="11529907" cy="3776784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Учитывая значимость вопросов повышения открытости и доступности бюджетных данных, развития взаимодействия с гражданами, формирования бюджетной информации с учетом их мнения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о проведении мероприятия по информированию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отдельных вопросах бюджетного процесса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исполнения местного бюджета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программу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стенда Администрации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города Екатеринбурга в рамках работы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восьмой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Международной промышленной выставки «ИННОПРОМ 2017», проходившей в Екатеринбурге с 10 по 13 июля 2017 года.</a:t>
            </a:r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ru-RU" smtClean="0"/>
              <a:t>Департамент финансов Администрации города Екатеринбурга</a:t>
            </a:r>
            <a:endParaRPr lang="ru-RU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344110" y="734102"/>
            <a:ext cx="11529907" cy="983862"/>
            <a:chOff x="345468" y="516753"/>
            <a:chExt cx="11529907" cy="983862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6" name="TextBox 5"/>
            <p:cNvSpPr txBox="1"/>
            <p:nvPr/>
          </p:nvSpPr>
          <p:spPr>
            <a:xfrm>
              <a:off x="2150800" y="516753"/>
              <a:ext cx="7433756" cy="983858"/>
            </a:xfrm>
            <a:prstGeom prst="rect">
              <a:avLst/>
            </a:prstGeom>
            <a:solidFill>
              <a:srgbClr val="6992C7"/>
            </a:solidFill>
          </p:spPr>
          <p:txBody>
            <a:bodyPr wrap="square" rtlCol="0" anchor="ctr">
              <a:noAutofit/>
            </a:bodyPr>
            <a:lstStyle/>
            <a:p>
              <a:pPr algn="ctr"/>
              <a:endParaRPr lang="ru-RU" sz="4000" b="1" dirty="0">
                <a:solidFill>
                  <a:schemeClr val="bg1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1371274" y="516757"/>
              <a:ext cx="504101" cy="983858"/>
            </a:xfrm>
            <a:prstGeom prst="rect">
              <a:avLst/>
            </a:prstGeom>
            <a:solidFill>
              <a:srgbClr val="E10067"/>
            </a:solidFill>
          </p:spPr>
          <p:txBody>
            <a:bodyPr wrap="square" rtlCol="0">
              <a:spAutoFit/>
            </a:bodyPr>
            <a:lstStyle/>
            <a:p>
              <a:endParaRPr lang="ru-RU" dirty="0"/>
            </a:p>
          </p:txBody>
        </p:sp>
        <p:grpSp>
          <p:nvGrpSpPr>
            <p:cNvPr id="8" name="Группа 7"/>
            <p:cNvGrpSpPr/>
            <p:nvPr/>
          </p:nvGrpSpPr>
          <p:grpSpPr>
            <a:xfrm>
              <a:off x="345468" y="516753"/>
              <a:ext cx="1810298" cy="983858"/>
              <a:chOff x="345468" y="516753"/>
              <a:chExt cx="1810298" cy="983858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345468" y="516753"/>
                <a:ext cx="1805332" cy="983858"/>
              </a:xfrm>
              <a:prstGeom prst="rect">
                <a:avLst/>
              </a:prstGeom>
              <a:solidFill>
                <a:srgbClr val="3FA45F"/>
              </a:solidFill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350434" y="516753"/>
                <a:ext cx="1805332" cy="983858"/>
              </a:xfrm>
              <a:prstGeom prst="rect">
                <a:avLst/>
              </a:prstGeom>
              <a:blipFill dpi="0" rotWithShape="1">
                <a:blip r:embed="rId2">
                  <a:alphaModFix amt="45000"/>
                  <a:duotone>
                    <a:prstClr val="black"/>
                    <a:schemeClr val="accent6">
                      <a:tint val="45000"/>
                      <a:satMod val="400000"/>
                    </a:schemeClr>
                  </a:duotone>
                </a:blip>
                <a:srcRect/>
                <a:stretch>
                  <a:fillRect b="-282472"/>
                </a:stretch>
              </a:blipFill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</p:grpSp>
        <p:grpSp>
          <p:nvGrpSpPr>
            <p:cNvPr id="9" name="Группа 8"/>
            <p:cNvGrpSpPr/>
            <p:nvPr/>
          </p:nvGrpSpPr>
          <p:grpSpPr>
            <a:xfrm>
              <a:off x="9584556" y="516753"/>
              <a:ext cx="1800366" cy="983858"/>
              <a:chOff x="9584556" y="516753"/>
              <a:chExt cx="1800366" cy="983858"/>
            </a:xfrm>
          </p:grpSpPr>
          <p:sp>
            <p:nvSpPr>
              <p:cNvPr id="10" name="TextBox 9"/>
              <p:cNvSpPr txBox="1">
                <a:spLocks noChangeAspect="1"/>
              </p:cNvSpPr>
              <p:nvPr/>
            </p:nvSpPr>
            <p:spPr>
              <a:xfrm>
                <a:off x="9584556" y="516753"/>
                <a:ext cx="1786718" cy="983858"/>
              </a:xfrm>
              <a:prstGeom prst="rect">
                <a:avLst/>
              </a:prstGeom>
              <a:solidFill>
                <a:srgbClr val="F9E13C"/>
              </a:solidFill>
            </p:spPr>
            <p:txBody>
              <a:bodyPr wrap="square" rtlCol="0" anchor="ctr">
                <a:noAutofit/>
              </a:bodyPr>
              <a:lstStyle/>
              <a:p>
                <a:pPr algn="ctr"/>
                <a:endParaRPr lang="ru-RU" sz="4000" dirty="0"/>
              </a:p>
            </p:txBody>
          </p:sp>
          <p:sp>
            <p:nvSpPr>
              <p:cNvPr id="11" name="TextBox 10"/>
              <p:cNvSpPr txBox="1">
                <a:spLocks noChangeAspect="1"/>
              </p:cNvSpPr>
              <p:nvPr/>
            </p:nvSpPr>
            <p:spPr>
              <a:xfrm>
                <a:off x="9598204" y="516753"/>
                <a:ext cx="1786718" cy="983858"/>
              </a:xfrm>
              <a:prstGeom prst="rect">
                <a:avLst/>
              </a:prstGeom>
              <a:blipFill dpi="0" rotWithShape="1">
                <a:blip r:embed="rId3">
                  <a:alphaModFix amt="74000"/>
                  <a:duotone>
                    <a:schemeClr val="accent4">
                      <a:shade val="45000"/>
                      <a:satMod val="135000"/>
                    </a:schemeClr>
                    <a:prstClr val="white"/>
                  </a:duotone>
                </a:blip>
                <a:srcRect/>
                <a:stretch>
                  <a:fillRect b="-282472"/>
                </a:stretch>
              </a:blipFill>
            </p:spPr>
            <p:txBody>
              <a:bodyPr wrap="square" rtlCol="0" anchor="ctr">
                <a:noAutofit/>
              </a:bodyPr>
              <a:lstStyle/>
              <a:p>
                <a:pPr algn="ctr"/>
                <a:endParaRPr lang="ru-RU" sz="4000" dirty="0"/>
              </a:p>
            </p:txBody>
          </p:sp>
        </p:grpSp>
      </p:grpSp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460" y="5601673"/>
            <a:ext cx="3023893" cy="997347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10"/>
          <a:stretch/>
        </p:blipFill>
        <p:spPr>
          <a:xfrm>
            <a:off x="8970661" y="5586184"/>
            <a:ext cx="2903356" cy="1142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24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ижний колонтитул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ru-RU" dirty="0" smtClean="0"/>
              <a:t>Департамент финансов Администрации города Екатеринбурга</a:t>
            </a:r>
            <a:endParaRPr lang="ru-RU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389762" y="1992574"/>
            <a:ext cx="11424382" cy="4356000"/>
            <a:chOff x="389762" y="1992574"/>
            <a:chExt cx="11424382" cy="4356000"/>
          </a:xfrm>
        </p:grpSpPr>
        <p:sp>
          <p:nvSpPr>
            <p:cNvPr id="30" name="Прямоугольник 29"/>
            <p:cNvSpPr/>
            <p:nvPr/>
          </p:nvSpPr>
          <p:spPr>
            <a:xfrm>
              <a:off x="6990144" y="1992574"/>
              <a:ext cx="4824000" cy="4356000"/>
            </a:xfrm>
            <a:prstGeom prst="rect">
              <a:avLst/>
            </a:prstGeom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anchor="ctr">
              <a:noAutofit/>
            </a:bodyPr>
            <a:lstStyle/>
            <a:p>
              <a:pPr marL="266700" indent="-266700"/>
              <a:r>
                <a:rPr lang="ru-RU" sz="2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Цель: </a:t>
              </a:r>
              <a:r>
                <a:rPr lang="ru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Повысить качество и доступность информации </a:t>
              </a:r>
              <a:br>
                <a:rPr lang="ru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 бюджетах бюджетной системы РФ для граждан посредством цифровых технологий.</a:t>
              </a:r>
              <a:endParaRPr lang="ru-RU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3" name="Группа 32"/>
            <p:cNvGrpSpPr/>
            <p:nvPr/>
          </p:nvGrpSpPr>
          <p:grpSpPr>
            <a:xfrm rot="16200000">
              <a:off x="4890100" y="4024780"/>
              <a:ext cx="4356000" cy="291588"/>
              <a:chOff x="958082" y="6316575"/>
              <a:chExt cx="10881609" cy="0"/>
            </a:xfr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grpSpPr>
          <p:cxnSp>
            <p:nvCxnSpPr>
              <p:cNvPr id="34" name="Прямая соединительная линия 33"/>
              <p:cNvCxnSpPr/>
              <p:nvPr/>
            </p:nvCxnSpPr>
            <p:spPr>
              <a:xfrm>
                <a:off x="958082" y="6316575"/>
                <a:ext cx="2891429" cy="0"/>
              </a:xfrm>
              <a:prstGeom prst="line">
                <a:avLst/>
              </a:prstGeom>
              <a:ln w="762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Прямая соединительная линия 34"/>
              <p:cNvCxnSpPr/>
              <p:nvPr/>
            </p:nvCxnSpPr>
            <p:spPr>
              <a:xfrm>
                <a:off x="3849511" y="6316575"/>
                <a:ext cx="4119856" cy="0"/>
              </a:xfrm>
              <a:prstGeom prst="line">
                <a:avLst/>
              </a:prstGeom>
              <a:ln w="76200">
                <a:solidFill>
                  <a:srgbClr val="F9E13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Прямая соединительная линия 35"/>
              <p:cNvCxnSpPr/>
              <p:nvPr/>
            </p:nvCxnSpPr>
            <p:spPr>
              <a:xfrm>
                <a:off x="7879057" y="6316575"/>
                <a:ext cx="2832924" cy="0"/>
              </a:xfrm>
              <a:prstGeom prst="line">
                <a:avLst/>
              </a:prstGeom>
              <a:ln w="76200">
                <a:solidFill>
                  <a:srgbClr val="3FA45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Прямая соединительная линия 36"/>
              <p:cNvCxnSpPr/>
              <p:nvPr/>
            </p:nvCxnSpPr>
            <p:spPr>
              <a:xfrm>
                <a:off x="10711981" y="6316575"/>
                <a:ext cx="1127710" cy="0"/>
              </a:xfrm>
              <a:prstGeom prst="line">
                <a:avLst/>
              </a:prstGeom>
              <a:ln w="76200">
                <a:solidFill>
                  <a:srgbClr val="E1006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40" name="Рисунок 3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9762" y="1992574"/>
              <a:ext cx="6516576" cy="43560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45" name="Группа 44"/>
          <p:cNvGrpSpPr/>
          <p:nvPr/>
        </p:nvGrpSpPr>
        <p:grpSpPr>
          <a:xfrm>
            <a:off x="331047" y="516753"/>
            <a:ext cx="11529907" cy="983862"/>
            <a:chOff x="345468" y="516753"/>
            <a:chExt cx="11529907" cy="983862"/>
          </a:xfrm>
        </p:grpSpPr>
        <p:sp>
          <p:nvSpPr>
            <p:cNvPr id="19" name="TextBox 18"/>
            <p:cNvSpPr txBox="1"/>
            <p:nvPr/>
          </p:nvSpPr>
          <p:spPr>
            <a:xfrm>
              <a:off x="2150800" y="516753"/>
              <a:ext cx="7433756" cy="983858"/>
            </a:xfrm>
            <a:prstGeom prst="rect">
              <a:avLst/>
            </a:prstGeom>
            <a:solidFill>
              <a:srgbClr val="6992C7"/>
            </a:solidFill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ru-RU" sz="4000" b="1" dirty="0">
                  <a:solidFill>
                    <a:schemeClr val="bg1"/>
                  </a:solidFill>
                </a:rPr>
                <a:t>Цель проведения </a:t>
              </a:r>
              <a:r>
                <a:rPr lang="ru-RU" sz="4000" b="1" dirty="0" smtClean="0">
                  <a:solidFill>
                    <a:schemeClr val="bg1"/>
                  </a:solidFill>
                </a:rPr>
                <a:t>мероприятия</a:t>
              </a:r>
              <a:endParaRPr lang="ru-RU" sz="4000" b="1" dirty="0">
                <a:solidFill>
                  <a:schemeClr val="bg1"/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1371274" y="516757"/>
              <a:ext cx="504101" cy="983858"/>
            </a:xfrm>
            <a:prstGeom prst="rect">
              <a:avLst/>
            </a:prstGeom>
            <a:solidFill>
              <a:srgbClr val="E10067"/>
            </a:solidFill>
          </p:spPr>
          <p:txBody>
            <a:bodyPr wrap="square" rtlCol="0">
              <a:spAutoFit/>
            </a:bodyPr>
            <a:lstStyle/>
            <a:p>
              <a:endParaRPr lang="ru-RU" dirty="0"/>
            </a:p>
          </p:txBody>
        </p:sp>
        <p:grpSp>
          <p:nvGrpSpPr>
            <p:cNvPr id="42" name="Группа 41"/>
            <p:cNvGrpSpPr/>
            <p:nvPr/>
          </p:nvGrpSpPr>
          <p:grpSpPr>
            <a:xfrm>
              <a:off x="345468" y="516753"/>
              <a:ext cx="1810298" cy="983858"/>
              <a:chOff x="345468" y="516753"/>
              <a:chExt cx="1810298" cy="983858"/>
            </a:xfrm>
          </p:grpSpPr>
          <p:sp>
            <p:nvSpPr>
              <p:cNvPr id="26" name="TextBox 25"/>
              <p:cNvSpPr txBox="1"/>
              <p:nvPr/>
            </p:nvSpPr>
            <p:spPr>
              <a:xfrm>
                <a:off x="345468" y="516753"/>
                <a:ext cx="1805332" cy="983858"/>
              </a:xfrm>
              <a:prstGeom prst="rect">
                <a:avLst/>
              </a:prstGeom>
              <a:solidFill>
                <a:srgbClr val="3FA45F"/>
              </a:solidFill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350434" y="516753"/>
                <a:ext cx="1805332" cy="983858"/>
              </a:xfrm>
              <a:prstGeom prst="rect">
                <a:avLst/>
              </a:prstGeom>
              <a:blipFill dpi="0" rotWithShape="1">
                <a:blip r:embed="rId3">
                  <a:alphaModFix amt="45000"/>
                  <a:duotone>
                    <a:prstClr val="black"/>
                    <a:schemeClr val="accent6">
                      <a:tint val="45000"/>
                      <a:satMod val="400000"/>
                    </a:schemeClr>
                  </a:duotone>
                </a:blip>
                <a:srcRect/>
                <a:stretch>
                  <a:fillRect b="-282472"/>
                </a:stretch>
              </a:blipFill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</p:grpSp>
        <p:grpSp>
          <p:nvGrpSpPr>
            <p:cNvPr id="44" name="Группа 43"/>
            <p:cNvGrpSpPr/>
            <p:nvPr/>
          </p:nvGrpSpPr>
          <p:grpSpPr>
            <a:xfrm>
              <a:off x="9584556" y="516753"/>
              <a:ext cx="1800366" cy="983858"/>
              <a:chOff x="9584556" y="516753"/>
              <a:chExt cx="1800366" cy="983858"/>
            </a:xfrm>
          </p:grpSpPr>
          <p:sp>
            <p:nvSpPr>
              <p:cNvPr id="25" name="TextBox 24"/>
              <p:cNvSpPr txBox="1">
                <a:spLocks noChangeAspect="1"/>
              </p:cNvSpPr>
              <p:nvPr/>
            </p:nvSpPr>
            <p:spPr>
              <a:xfrm>
                <a:off x="9584556" y="516753"/>
                <a:ext cx="1786718" cy="983858"/>
              </a:xfrm>
              <a:prstGeom prst="rect">
                <a:avLst/>
              </a:prstGeom>
              <a:solidFill>
                <a:srgbClr val="F9E13C"/>
              </a:solidFill>
            </p:spPr>
            <p:txBody>
              <a:bodyPr wrap="square" rtlCol="0" anchor="ctr">
                <a:noAutofit/>
              </a:bodyPr>
              <a:lstStyle/>
              <a:p>
                <a:pPr algn="ctr"/>
                <a:endParaRPr lang="ru-RU" sz="4000" dirty="0"/>
              </a:p>
            </p:txBody>
          </p:sp>
          <p:sp>
            <p:nvSpPr>
              <p:cNvPr id="43" name="TextBox 42"/>
              <p:cNvSpPr txBox="1">
                <a:spLocks noChangeAspect="1"/>
              </p:cNvSpPr>
              <p:nvPr/>
            </p:nvSpPr>
            <p:spPr>
              <a:xfrm>
                <a:off x="9598204" y="516753"/>
                <a:ext cx="1786718" cy="983858"/>
              </a:xfrm>
              <a:prstGeom prst="rect">
                <a:avLst/>
              </a:prstGeom>
              <a:blipFill dpi="0" rotWithShape="1">
                <a:blip r:embed="rId4">
                  <a:alphaModFix amt="74000"/>
                  <a:duotone>
                    <a:schemeClr val="accent4">
                      <a:shade val="45000"/>
                      <a:satMod val="135000"/>
                    </a:schemeClr>
                    <a:prstClr val="white"/>
                  </a:duotone>
                </a:blip>
                <a:srcRect/>
                <a:stretch>
                  <a:fillRect b="-282472"/>
                </a:stretch>
              </a:blipFill>
            </p:spPr>
            <p:txBody>
              <a:bodyPr wrap="square" rtlCol="0" anchor="ctr">
                <a:noAutofit/>
              </a:bodyPr>
              <a:lstStyle/>
              <a:p>
                <a:pPr algn="ctr"/>
                <a:endParaRPr lang="ru-RU" sz="40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4148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Рисунок 29"/>
          <p:cNvPicPr>
            <a:picLocks noChangeAspect="1"/>
          </p:cNvPicPr>
          <p:nvPr/>
        </p:nvPicPr>
        <p:blipFill rotWithShape="1">
          <a:blip r:embed="rId2"/>
          <a:srcRect r="23770"/>
          <a:stretch/>
        </p:blipFill>
        <p:spPr>
          <a:xfrm>
            <a:off x="7881989" y="1702178"/>
            <a:ext cx="3978965" cy="41624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ru-RU" smtClean="0"/>
              <a:t>Департамент финансов Администрации города Екатеринбурга</a:t>
            </a:r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331047" y="516753"/>
            <a:ext cx="11529907" cy="983862"/>
            <a:chOff x="345468" y="516753"/>
            <a:chExt cx="11529907" cy="983862"/>
          </a:xfrm>
        </p:grpSpPr>
        <p:sp>
          <p:nvSpPr>
            <p:cNvPr id="5" name="TextBox 4"/>
            <p:cNvSpPr txBox="1"/>
            <p:nvPr/>
          </p:nvSpPr>
          <p:spPr>
            <a:xfrm>
              <a:off x="2150800" y="516753"/>
              <a:ext cx="7433756" cy="983858"/>
            </a:xfrm>
            <a:prstGeom prst="rect">
              <a:avLst/>
            </a:prstGeom>
            <a:solidFill>
              <a:srgbClr val="6992C7"/>
            </a:solidFill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ru-RU" sz="4000" b="1" dirty="0" smtClean="0">
                  <a:solidFill>
                    <a:schemeClr val="bg1"/>
                  </a:solidFill>
                </a:rPr>
                <a:t>Анонс мероприятия</a:t>
              </a:r>
              <a:endParaRPr lang="ru-RU" sz="4000" b="1" dirty="0">
                <a:solidFill>
                  <a:schemeClr val="bg1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1371274" y="516757"/>
              <a:ext cx="504101" cy="983858"/>
            </a:xfrm>
            <a:prstGeom prst="rect">
              <a:avLst/>
            </a:prstGeom>
            <a:solidFill>
              <a:srgbClr val="E10067"/>
            </a:solidFill>
          </p:spPr>
          <p:txBody>
            <a:bodyPr wrap="square" rtlCol="0">
              <a:spAutoFit/>
            </a:bodyPr>
            <a:lstStyle/>
            <a:p>
              <a:endParaRPr lang="ru-RU" dirty="0"/>
            </a:p>
          </p:txBody>
        </p:sp>
        <p:grpSp>
          <p:nvGrpSpPr>
            <p:cNvPr id="7" name="Группа 6"/>
            <p:cNvGrpSpPr/>
            <p:nvPr/>
          </p:nvGrpSpPr>
          <p:grpSpPr>
            <a:xfrm>
              <a:off x="345468" y="516753"/>
              <a:ext cx="1810298" cy="983858"/>
              <a:chOff x="345468" y="516753"/>
              <a:chExt cx="1810298" cy="983858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345468" y="516753"/>
                <a:ext cx="1805332" cy="983858"/>
              </a:xfrm>
              <a:prstGeom prst="rect">
                <a:avLst/>
              </a:prstGeom>
              <a:solidFill>
                <a:srgbClr val="3FA45F"/>
              </a:solidFill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350434" y="516753"/>
                <a:ext cx="1805332" cy="983858"/>
              </a:xfrm>
              <a:prstGeom prst="rect">
                <a:avLst/>
              </a:prstGeom>
              <a:blipFill dpi="0" rotWithShape="1">
                <a:blip r:embed="rId3">
                  <a:alphaModFix amt="45000"/>
                  <a:duotone>
                    <a:prstClr val="black"/>
                    <a:schemeClr val="accent6">
                      <a:tint val="45000"/>
                      <a:satMod val="400000"/>
                    </a:schemeClr>
                  </a:duotone>
                </a:blip>
                <a:srcRect/>
                <a:stretch>
                  <a:fillRect b="-282472"/>
                </a:stretch>
              </a:blipFill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</p:grpSp>
        <p:grpSp>
          <p:nvGrpSpPr>
            <p:cNvPr id="8" name="Группа 7"/>
            <p:cNvGrpSpPr/>
            <p:nvPr/>
          </p:nvGrpSpPr>
          <p:grpSpPr>
            <a:xfrm>
              <a:off x="9584556" y="516753"/>
              <a:ext cx="1800366" cy="983858"/>
              <a:chOff x="9584556" y="516753"/>
              <a:chExt cx="1800366" cy="983858"/>
            </a:xfrm>
          </p:grpSpPr>
          <p:sp>
            <p:nvSpPr>
              <p:cNvPr id="9" name="TextBox 8"/>
              <p:cNvSpPr txBox="1">
                <a:spLocks noChangeAspect="1"/>
              </p:cNvSpPr>
              <p:nvPr/>
            </p:nvSpPr>
            <p:spPr>
              <a:xfrm>
                <a:off x="9584556" y="516753"/>
                <a:ext cx="1786718" cy="983858"/>
              </a:xfrm>
              <a:prstGeom prst="rect">
                <a:avLst/>
              </a:prstGeom>
              <a:solidFill>
                <a:srgbClr val="F9E13C"/>
              </a:solidFill>
            </p:spPr>
            <p:txBody>
              <a:bodyPr wrap="square" rtlCol="0" anchor="ctr">
                <a:noAutofit/>
              </a:bodyPr>
              <a:lstStyle/>
              <a:p>
                <a:pPr algn="ctr"/>
                <a:endParaRPr lang="ru-RU" sz="4000" dirty="0"/>
              </a:p>
            </p:txBody>
          </p:sp>
          <p:sp>
            <p:nvSpPr>
              <p:cNvPr id="10" name="TextBox 9"/>
              <p:cNvSpPr txBox="1">
                <a:spLocks noChangeAspect="1"/>
              </p:cNvSpPr>
              <p:nvPr/>
            </p:nvSpPr>
            <p:spPr>
              <a:xfrm>
                <a:off x="9598204" y="516753"/>
                <a:ext cx="1786718" cy="983858"/>
              </a:xfrm>
              <a:prstGeom prst="rect">
                <a:avLst/>
              </a:prstGeom>
              <a:blipFill dpi="0" rotWithShape="1">
                <a:blip r:embed="rId4">
                  <a:alphaModFix amt="74000"/>
                  <a:duotone>
                    <a:schemeClr val="accent4">
                      <a:shade val="45000"/>
                      <a:satMod val="135000"/>
                    </a:schemeClr>
                    <a:prstClr val="white"/>
                  </a:duotone>
                </a:blip>
                <a:srcRect/>
                <a:stretch>
                  <a:fillRect b="-282472"/>
                </a:stretch>
              </a:blipFill>
            </p:spPr>
            <p:txBody>
              <a:bodyPr wrap="square" rtlCol="0" anchor="ctr">
                <a:noAutofit/>
              </a:bodyPr>
              <a:lstStyle/>
              <a:p>
                <a:pPr algn="ctr"/>
                <a:endParaRPr lang="ru-RU" sz="4000" dirty="0"/>
              </a:p>
            </p:txBody>
          </p:sp>
        </p:grpSp>
      </p:grpSp>
      <p:grpSp>
        <p:nvGrpSpPr>
          <p:cNvPr id="34" name="Группа 33"/>
          <p:cNvGrpSpPr/>
          <p:nvPr/>
        </p:nvGrpSpPr>
        <p:grpSpPr>
          <a:xfrm>
            <a:off x="327576" y="1754456"/>
            <a:ext cx="4254022" cy="3509718"/>
            <a:chOff x="327576" y="1754456"/>
            <a:chExt cx="4254022" cy="3509718"/>
          </a:xfrm>
        </p:grpSpPr>
        <p:pic>
          <p:nvPicPr>
            <p:cNvPr id="13" name="Рисунок 12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6"/>
            <a:stretch/>
          </p:blipFill>
          <p:spPr>
            <a:xfrm>
              <a:off x="327576" y="1756700"/>
              <a:ext cx="4242115" cy="3507474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336013" y="1754456"/>
              <a:ext cx="4245585" cy="2244"/>
            </a:xfrm>
            <a:prstGeom prst="line">
              <a:avLst/>
            </a:prstGeom>
            <a:ln w="76200">
              <a:solidFill>
                <a:srgbClr val="F9E13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Группа 27"/>
          <p:cNvGrpSpPr/>
          <p:nvPr/>
        </p:nvGrpSpPr>
        <p:grpSpPr>
          <a:xfrm>
            <a:off x="4331451" y="2065740"/>
            <a:ext cx="3315381" cy="2961565"/>
            <a:chOff x="3828634" y="2129050"/>
            <a:chExt cx="3315381" cy="2961565"/>
          </a:xfrm>
        </p:grpSpPr>
        <p:pic>
          <p:nvPicPr>
            <p:cNvPr id="14" name="Рисунок 1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828635" y="2129050"/>
              <a:ext cx="3315380" cy="2961565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cxnSp>
          <p:nvCxnSpPr>
            <p:cNvPr id="17" name="Прямая соединительная линия 16"/>
            <p:cNvCxnSpPr/>
            <p:nvPr/>
          </p:nvCxnSpPr>
          <p:spPr>
            <a:xfrm flipV="1">
              <a:off x="3828634" y="2129050"/>
              <a:ext cx="3315381" cy="15892"/>
            </a:xfrm>
            <a:prstGeom prst="line">
              <a:avLst/>
            </a:prstGeom>
            <a:ln w="76200">
              <a:solidFill>
                <a:srgbClr val="E1006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Группа 26"/>
          <p:cNvGrpSpPr/>
          <p:nvPr/>
        </p:nvGrpSpPr>
        <p:grpSpPr>
          <a:xfrm>
            <a:off x="6400060" y="3864948"/>
            <a:ext cx="3471411" cy="2837935"/>
            <a:chOff x="4432396" y="3230540"/>
            <a:chExt cx="3881366" cy="3171480"/>
          </a:xfrm>
        </p:grpSpPr>
        <p:pic>
          <p:nvPicPr>
            <p:cNvPr id="22" name="Рисунок 21"/>
            <p:cNvPicPr>
              <a:picLocks noChangeAspect="1"/>
            </p:cNvPicPr>
            <p:nvPr/>
          </p:nvPicPr>
          <p:blipFill rotWithShape="1">
            <a:blip r:embed="rId7"/>
            <a:srcRect b="4843"/>
            <a:stretch/>
          </p:blipFill>
          <p:spPr>
            <a:xfrm>
              <a:off x="4432396" y="3230540"/>
              <a:ext cx="3881366" cy="317148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cxnSp>
          <p:nvCxnSpPr>
            <p:cNvPr id="24" name="Прямая соединительная линия 23"/>
            <p:cNvCxnSpPr/>
            <p:nvPr/>
          </p:nvCxnSpPr>
          <p:spPr>
            <a:xfrm flipV="1">
              <a:off x="4432396" y="3276589"/>
              <a:ext cx="3881366" cy="1"/>
            </a:xfrm>
            <a:prstGeom prst="line">
              <a:avLst/>
            </a:prstGeom>
            <a:ln w="76200"/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1" name="Прямая соединительная линия 30"/>
          <p:cNvCxnSpPr/>
          <p:nvPr/>
        </p:nvCxnSpPr>
        <p:spPr>
          <a:xfrm flipV="1">
            <a:off x="7881989" y="1691998"/>
            <a:ext cx="3978965" cy="10184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Группа 17"/>
          <p:cNvGrpSpPr/>
          <p:nvPr/>
        </p:nvGrpSpPr>
        <p:grpSpPr>
          <a:xfrm>
            <a:off x="2458805" y="3685502"/>
            <a:ext cx="3257453" cy="2920475"/>
            <a:chOff x="2575533" y="3783390"/>
            <a:chExt cx="3257453" cy="2920475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575533" y="3783390"/>
              <a:ext cx="3257453" cy="2920475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cxnSp>
          <p:nvCxnSpPr>
            <p:cNvPr id="25" name="Прямая соединительная линия 24"/>
            <p:cNvCxnSpPr/>
            <p:nvPr/>
          </p:nvCxnSpPr>
          <p:spPr>
            <a:xfrm>
              <a:off x="2575533" y="3783390"/>
              <a:ext cx="3257453" cy="0"/>
            </a:xfrm>
            <a:prstGeom prst="line">
              <a:avLst/>
            </a:prstGeom>
            <a:ln w="76200">
              <a:solidFill>
                <a:srgbClr val="3FA45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70895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ru-RU" smtClean="0"/>
              <a:t>Департамент финансов Администрации города Екатеринбурга</a:t>
            </a:r>
            <a:endParaRPr lang="ru-RU" dirty="0"/>
          </a:p>
        </p:txBody>
      </p:sp>
      <p:grpSp>
        <p:nvGrpSpPr>
          <p:cNvPr id="15" name="Группа 14"/>
          <p:cNvGrpSpPr/>
          <p:nvPr/>
        </p:nvGrpSpPr>
        <p:grpSpPr>
          <a:xfrm>
            <a:off x="5845357" y="552909"/>
            <a:ext cx="5814381" cy="825112"/>
            <a:chOff x="331047" y="516753"/>
            <a:chExt cx="11529907" cy="983862"/>
          </a:xfrm>
        </p:grpSpPr>
        <p:sp>
          <p:nvSpPr>
            <p:cNvPr id="5" name="TextBox 4"/>
            <p:cNvSpPr txBox="1"/>
            <p:nvPr/>
          </p:nvSpPr>
          <p:spPr>
            <a:xfrm>
              <a:off x="3945427" y="516753"/>
              <a:ext cx="7433756" cy="983858"/>
            </a:xfrm>
            <a:prstGeom prst="rect">
              <a:avLst/>
            </a:prstGeom>
            <a:solidFill>
              <a:srgbClr val="6992C7"/>
            </a:solidFill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ru-RU" sz="3200" b="1" dirty="0" smtClean="0">
                  <a:solidFill>
                    <a:schemeClr val="bg1"/>
                  </a:solidFill>
                </a:rPr>
                <a:t>Сроки проведения</a:t>
              </a:r>
              <a:endParaRPr lang="ru-RU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1356853" y="516757"/>
              <a:ext cx="504101" cy="983858"/>
            </a:xfrm>
            <a:prstGeom prst="rect">
              <a:avLst/>
            </a:prstGeom>
            <a:solidFill>
              <a:srgbClr val="E10067"/>
            </a:solidFill>
          </p:spPr>
          <p:txBody>
            <a:bodyPr wrap="square" rtlCol="0">
              <a:spAutoFit/>
            </a:bodyPr>
            <a:lstStyle/>
            <a:p>
              <a:endParaRPr lang="ru-RU" dirty="0"/>
            </a:p>
          </p:txBody>
        </p:sp>
        <p:grpSp>
          <p:nvGrpSpPr>
            <p:cNvPr id="7" name="Группа 6"/>
            <p:cNvGrpSpPr/>
            <p:nvPr/>
          </p:nvGrpSpPr>
          <p:grpSpPr>
            <a:xfrm>
              <a:off x="331047" y="516753"/>
              <a:ext cx="1810298" cy="983858"/>
              <a:chOff x="345468" y="516753"/>
              <a:chExt cx="1810298" cy="983858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345468" y="516753"/>
                <a:ext cx="1805332" cy="983858"/>
              </a:xfrm>
              <a:prstGeom prst="rect">
                <a:avLst/>
              </a:prstGeom>
              <a:solidFill>
                <a:srgbClr val="3FA45F"/>
              </a:solidFill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350434" y="516753"/>
                <a:ext cx="1805332" cy="983858"/>
              </a:xfrm>
              <a:prstGeom prst="rect">
                <a:avLst/>
              </a:prstGeom>
              <a:blipFill dpi="0" rotWithShape="1">
                <a:blip r:embed="rId2">
                  <a:alphaModFix amt="45000"/>
                  <a:duotone>
                    <a:prstClr val="black"/>
                    <a:schemeClr val="accent6">
                      <a:tint val="45000"/>
                      <a:satMod val="400000"/>
                    </a:schemeClr>
                  </a:duotone>
                </a:blip>
                <a:srcRect/>
                <a:stretch>
                  <a:fillRect b="-282472"/>
                </a:stretch>
              </a:blipFill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</p:grpSp>
        <p:grpSp>
          <p:nvGrpSpPr>
            <p:cNvPr id="8" name="Группа 7"/>
            <p:cNvGrpSpPr/>
            <p:nvPr/>
          </p:nvGrpSpPr>
          <p:grpSpPr>
            <a:xfrm>
              <a:off x="2143203" y="516753"/>
              <a:ext cx="1800366" cy="983858"/>
              <a:chOff x="9584556" y="516753"/>
              <a:chExt cx="1800366" cy="983858"/>
            </a:xfrm>
          </p:grpSpPr>
          <p:sp>
            <p:nvSpPr>
              <p:cNvPr id="9" name="TextBox 8"/>
              <p:cNvSpPr txBox="1">
                <a:spLocks noChangeAspect="1"/>
              </p:cNvSpPr>
              <p:nvPr/>
            </p:nvSpPr>
            <p:spPr>
              <a:xfrm>
                <a:off x="9584556" y="516753"/>
                <a:ext cx="1786718" cy="983858"/>
              </a:xfrm>
              <a:prstGeom prst="rect">
                <a:avLst/>
              </a:prstGeom>
              <a:solidFill>
                <a:srgbClr val="F9E13C"/>
              </a:solidFill>
            </p:spPr>
            <p:txBody>
              <a:bodyPr wrap="square" rtlCol="0" anchor="ctr">
                <a:noAutofit/>
              </a:bodyPr>
              <a:lstStyle/>
              <a:p>
                <a:pPr algn="ctr"/>
                <a:endParaRPr lang="ru-RU" sz="4000" dirty="0"/>
              </a:p>
            </p:txBody>
          </p:sp>
          <p:sp>
            <p:nvSpPr>
              <p:cNvPr id="10" name="TextBox 9"/>
              <p:cNvSpPr txBox="1">
                <a:spLocks noChangeAspect="1"/>
              </p:cNvSpPr>
              <p:nvPr/>
            </p:nvSpPr>
            <p:spPr>
              <a:xfrm>
                <a:off x="9598204" y="516753"/>
                <a:ext cx="1786718" cy="983858"/>
              </a:xfrm>
              <a:prstGeom prst="rect">
                <a:avLst/>
              </a:prstGeom>
              <a:blipFill dpi="0" rotWithShape="1">
                <a:blip r:embed="rId3">
                  <a:alphaModFix amt="74000"/>
                  <a:duotone>
                    <a:schemeClr val="accent4">
                      <a:shade val="45000"/>
                      <a:satMod val="135000"/>
                    </a:schemeClr>
                    <a:prstClr val="white"/>
                  </a:duotone>
                </a:blip>
                <a:srcRect/>
                <a:stretch>
                  <a:fillRect b="-282472"/>
                </a:stretch>
              </a:blipFill>
            </p:spPr>
            <p:txBody>
              <a:bodyPr wrap="square" rtlCol="0" anchor="ctr">
                <a:noAutofit/>
              </a:bodyPr>
              <a:lstStyle/>
              <a:p>
                <a:pPr algn="ctr"/>
                <a:endParaRPr lang="ru-RU" sz="4000" dirty="0"/>
              </a:p>
            </p:txBody>
          </p:sp>
        </p:grpSp>
      </p:grpSp>
      <p:grpSp>
        <p:nvGrpSpPr>
          <p:cNvPr id="32" name="Группа 31"/>
          <p:cNvGrpSpPr/>
          <p:nvPr/>
        </p:nvGrpSpPr>
        <p:grpSpPr>
          <a:xfrm>
            <a:off x="419618" y="226734"/>
            <a:ext cx="5050272" cy="6404533"/>
            <a:chOff x="330192" y="516753"/>
            <a:chExt cx="4004569" cy="5984271"/>
          </a:xfrm>
        </p:grpSpPr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0192" y="516753"/>
              <a:ext cx="4004569" cy="5984271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cxnSp>
          <p:nvCxnSpPr>
            <p:cNvPr id="16" name="Прямая соединительная линия 15"/>
            <p:cNvCxnSpPr/>
            <p:nvPr/>
          </p:nvCxnSpPr>
          <p:spPr>
            <a:xfrm>
              <a:off x="330192" y="546291"/>
              <a:ext cx="4004569" cy="0"/>
            </a:xfrm>
            <a:prstGeom prst="line">
              <a:avLst/>
            </a:prstGeom>
            <a:ln w="76200">
              <a:solidFill>
                <a:srgbClr val="E1006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Группа 30"/>
          <p:cNvGrpSpPr/>
          <p:nvPr/>
        </p:nvGrpSpPr>
        <p:grpSpPr>
          <a:xfrm>
            <a:off x="6734455" y="1752422"/>
            <a:ext cx="4473116" cy="4878845"/>
            <a:chOff x="4771241" y="1978926"/>
            <a:chExt cx="3927838" cy="4522098"/>
          </a:xfrm>
        </p:grpSpPr>
        <p:pic>
          <p:nvPicPr>
            <p:cNvPr id="14" name="Рисунок 13"/>
            <p:cNvPicPr>
              <a:picLocks noChangeAspect="1"/>
            </p:cNvPicPr>
            <p:nvPr/>
          </p:nvPicPr>
          <p:blipFill rotWithShape="1">
            <a:blip r:embed="rId5"/>
            <a:srcRect b="22085"/>
            <a:stretch/>
          </p:blipFill>
          <p:spPr>
            <a:xfrm>
              <a:off x="4771241" y="1978926"/>
              <a:ext cx="3922360" cy="4522098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cxnSp>
          <p:nvCxnSpPr>
            <p:cNvPr id="18" name="Прямая соединительная линия 17"/>
            <p:cNvCxnSpPr/>
            <p:nvPr/>
          </p:nvCxnSpPr>
          <p:spPr>
            <a:xfrm>
              <a:off x="4776719" y="1978926"/>
              <a:ext cx="3922360" cy="0"/>
            </a:xfrm>
            <a:prstGeom prst="line">
              <a:avLst/>
            </a:prstGeom>
            <a:ln w="76200">
              <a:solidFill>
                <a:srgbClr val="F9E13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5" name="Рисунок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2218" y="6085772"/>
            <a:ext cx="1783056" cy="588091"/>
          </a:xfrm>
          <a:prstGeom prst="rect">
            <a:avLst/>
          </a:prstGeom>
        </p:spPr>
      </p:pic>
      <p:sp>
        <p:nvSpPr>
          <p:cNvPr id="33" name="Стрелка вправо 32"/>
          <p:cNvSpPr/>
          <p:nvPr/>
        </p:nvSpPr>
        <p:spPr>
          <a:xfrm>
            <a:off x="5990514" y="5598583"/>
            <a:ext cx="876300" cy="589639"/>
          </a:xfrm>
          <a:prstGeom prst="rightArrow">
            <a:avLst/>
          </a:prstGeom>
          <a:solidFill>
            <a:srgbClr val="6992C7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3681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1047" y="1500611"/>
            <a:ext cx="11529907" cy="5324535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4754563" algn="just"/>
            <a:r>
              <a:rPr lang="ru-RU" sz="1700" b="1" dirty="0" smtClean="0"/>
              <a:t>Модератор </a:t>
            </a:r>
            <a:r>
              <a:rPr lang="ru-RU" sz="1700" dirty="0" smtClean="0"/>
              <a:t>Корюков </a:t>
            </a:r>
            <a:r>
              <a:rPr lang="ru-RU" sz="1700" dirty="0" err="1"/>
              <a:t>А.А</a:t>
            </a:r>
            <a:r>
              <a:rPr lang="ru-RU" sz="1700" dirty="0" smtClean="0"/>
              <a:t>. – </a:t>
            </a:r>
            <a:r>
              <a:rPr lang="ru-RU" sz="1700" dirty="0"/>
              <a:t>заместитель главы Администрации города Екатеринбурга по стратегическому планированию, вопросам экономики и </a:t>
            </a:r>
            <a:r>
              <a:rPr lang="ru-RU" sz="1700" dirty="0" smtClean="0"/>
              <a:t>финансам.</a:t>
            </a:r>
          </a:p>
          <a:p>
            <a:pPr marL="4754563"/>
            <a:r>
              <a:rPr lang="en-US" sz="1700" b="1" dirty="0" smtClean="0"/>
              <a:t>C</a:t>
            </a:r>
            <a:r>
              <a:rPr lang="ru-RU" sz="1700" b="1" dirty="0" err="1"/>
              <a:t>пикеры</a:t>
            </a:r>
            <a:r>
              <a:rPr lang="ru-RU" sz="1700" b="1" dirty="0"/>
              <a:t> </a:t>
            </a:r>
            <a:r>
              <a:rPr lang="ru-RU" sz="1700" b="1" dirty="0" smtClean="0"/>
              <a:t>: </a:t>
            </a:r>
            <a:r>
              <a:rPr lang="ru-RU" sz="1700" dirty="0" smtClean="0"/>
              <a:t>Сысолятина </a:t>
            </a:r>
            <a:r>
              <a:rPr lang="ru-RU" sz="1700" dirty="0" err="1"/>
              <a:t>О.В</a:t>
            </a:r>
            <a:r>
              <a:rPr lang="ru-RU" sz="1700" dirty="0"/>
              <a:t>. - заместитель начальника Департамента финансов </a:t>
            </a:r>
            <a:r>
              <a:rPr lang="ru-RU" sz="1700" dirty="0" smtClean="0"/>
              <a:t>Екатеринбурга;</a:t>
            </a:r>
          </a:p>
          <a:p>
            <a:pPr marL="4754563"/>
            <a:r>
              <a:rPr lang="ru-RU" sz="1700" dirty="0" err="1" smtClean="0"/>
              <a:t>Пешина</a:t>
            </a:r>
            <a:r>
              <a:rPr lang="ru-RU" sz="1700" dirty="0" smtClean="0"/>
              <a:t> </a:t>
            </a:r>
            <a:r>
              <a:rPr lang="ru-RU" sz="1700" dirty="0" err="1"/>
              <a:t>Э.В</a:t>
            </a:r>
            <a:r>
              <a:rPr lang="ru-RU" sz="1700" dirty="0"/>
              <a:t>. </a:t>
            </a:r>
            <a:r>
              <a:rPr lang="ru-RU" sz="1700" dirty="0" smtClean="0"/>
              <a:t>– доктор экономических </a:t>
            </a:r>
            <a:r>
              <a:rPr lang="ru-RU" sz="1700" dirty="0"/>
              <a:t>наук, профессор, заведующий кафедрой государственных и муниципальных финансов Уральского государственного экономического университета;</a:t>
            </a:r>
            <a:br>
              <a:rPr lang="ru-RU" sz="1700" dirty="0"/>
            </a:br>
            <a:r>
              <a:rPr lang="ru-RU" sz="1700" dirty="0" smtClean="0"/>
              <a:t>Князева </a:t>
            </a:r>
            <a:r>
              <a:rPr lang="ru-RU" sz="1700" dirty="0" err="1"/>
              <a:t>Е.Г</a:t>
            </a:r>
            <a:r>
              <a:rPr lang="ru-RU" sz="1700" dirty="0"/>
              <a:t>. – доктор экономических наук, </a:t>
            </a:r>
            <a:r>
              <a:rPr lang="ru-RU" sz="1700" dirty="0" smtClean="0"/>
              <a:t>профессор-заведующий </a:t>
            </a:r>
            <a:r>
              <a:rPr lang="ru-RU" sz="1700" dirty="0"/>
              <a:t>кафедрой финансов, денежного обращения и кредита Уральского федерального университета имени первого Президента России </a:t>
            </a:r>
            <a:r>
              <a:rPr lang="ru-RU" sz="1700" dirty="0" err="1"/>
              <a:t>Б.Н.Ельцина</a:t>
            </a:r>
            <a:r>
              <a:rPr lang="ru-RU" sz="1700" dirty="0"/>
              <a:t> </a:t>
            </a:r>
            <a:endParaRPr lang="ru-RU" sz="1700" dirty="0" smtClean="0"/>
          </a:p>
          <a:p>
            <a:r>
              <a:rPr lang="ru-RU" sz="1700" b="1" dirty="0" smtClean="0"/>
              <a:t>Описание</a:t>
            </a:r>
            <a:r>
              <a:rPr lang="ru-RU" sz="1700" b="1" dirty="0"/>
              <a:t>:</a:t>
            </a:r>
            <a:r>
              <a:rPr lang="ru-RU" sz="1700" dirty="0"/>
              <a:t> мероприятие посвящено демонстрации функционала и возможностей  информационно-аналитической системы «Публичный бюджет города Екатеринбурга»</a:t>
            </a:r>
            <a:br>
              <a:rPr lang="ru-RU" sz="1700" dirty="0"/>
            </a:br>
            <a:r>
              <a:rPr lang="ru-RU" sz="1700" b="1" dirty="0"/>
              <a:t>Тема для обсуждения:</a:t>
            </a:r>
            <a:r>
              <a:rPr lang="ru-RU" sz="1700" dirty="0"/>
              <a:t/>
            </a:r>
            <a:br>
              <a:rPr lang="ru-RU" sz="1700" dirty="0"/>
            </a:br>
            <a:r>
              <a:rPr lang="ru-RU" sz="1700" dirty="0"/>
              <a:t>1.Открытость и доступность информации о бюджете и бюджетном процессе;</a:t>
            </a:r>
            <a:br>
              <a:rPr lang="ru-RU" sz="1700" dirty="0"/>
            </a:br>
            <a:r>
              <a:rPr lang="ru-RU" sz="1700" dirty="0"/>
              <a:t>2.Повышение информированности о финансовом состоянии города </a:t>
            </a:r>
            <a:r>
              <a:rPr lang="ru-RU" sz="1700" dirty="0" smtClean="0"/>
              <a:t>Екатеринбурга.</a:t>
            </a:r>
            <a:r>
              <a:rPr lang="ru-RU" sz="1700" dirty="0"/>
              <a:t/>
            </a:r>
            <a:br>
              <a:rPr lang="ru-RU" sz="1700" dirty="0"/>
            </a:br>
            <a:r>
              <a:rPr lang="ru-RU" sz="1700" b="1" dirty="0"/>
              <a:t>Целевая аудитория</a:t>
            </a:r>
            <a:r>
              <a:rPr lang="ru-RU" sz="1700" dirty="0"/>
              <a:t>: жители и гости города Екатеринбурга, в том числе учащиеся и выпускники школ, учреждений среднего и высшего образования, представители бизнес-сообщества, общественных организаций и объединений, науки и СМИ.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ru-RU" smtClean="0"/>
              <a:t>Департамент финансов Администрации города Екатеринбурга</a:t>
            </a:r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331047" y="516753"/>
            <a:ext cx="11529907" cy="983862"/>
            <a:chOff x="345468" y="516753"/>
            <a:chExt cx="11529907" cy="983862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5" name="TextBox 4"/>
            <p:cNvSpPr txBox="1"/>
            <p:nvPr/>
          </p:nvSpPr>
          <p:spPr>
            <a:xfrm>
              <a:off x="2150800" y="516753"/>
              <a:ext cx="7433756" cy="983858"/>
            </a:xfrm>
            <a:prstGeom prst="rect">
              <a:avLst/>
            </a:prstGeom>
            <a:solidFill>
              <a:srgbClr val="6992C7"/>
            </a:solidFill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ru-RU" sz="4000" b="1" dirty="0" smtClean="0">
                  <a:solidFill>
                    <a:schemeClr val="bg1"/>
                  </a:solidFill>
                </a:rPr>
                <a:t>Программа мероприятия</a:t>
              </a:r>
              <a:endParaRPr lang="ru-RU" sz="4000" b="1" dirty="0">
                <a:solidFill>
                  <a:schemeClr val="bg1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1371274" y="516757"/>
              <a:ext cx="504101" cy="983858"/>
            </a:xfrm>
            <a:prstGeom prst="rect">
              <a:avLst/>
            </a:prstGeom>
            <a:solidFill>
              <a:srgbClr val="E10067"/>
            </a:solidFill>
          </p:spPr>
          <p:txBody>
            <a:bodyPr wrap="square" rtlCol="0">
              <a:spAutoFit/>
            </a:bodyPr>
            <a:lstStyle/>
            <a:p>
              <a:endParaRPr lang="ru-RU" dirty="0"/>
            </a:p>
          </p:txBody>
        </p:sp>
        <p:grpSp>
          <p:nvGrpSpPr>
            <p:cNvPr id="7" name="Группа 6"/>
            <p:cNvGrpSpPr/>
            <p:nvPr/>
          </p:nvGrpSpPr>
          <p:grpSpPr>
            <a:xfrm>
              <a:off x="345468" y="516753"/>
              <a:ext cx="1810298" cy="983858"/>
              <a:chOff x="345468" y="516753"/>
              <a:chExt cx="1810298" cy="983858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345468" y="516753"/>
                <a:ext cx="1805332" cy="983858"/>
              </a:xfrm>
              <a:prstGeom prst="rect">
                <a:avLst/>
              </a:prstGeom>
              <a:solidFill>
                <a:srgbClr val="3FA45F"/>
              </a:solidFill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350434" y="516753"/>
                <a:ext cx="1805332" cy="983858"/>
              </a:xfrm>
              <a:prstGeom prst="rect">
                <a:avLst/>
              </a:prstGeom>
              <a:blipFill dpi="0" rotWithShape="1">
                <a:blip r:embed="rId2">
                  <a:alphaModFix amt="45000"/>
                  <a:duotone>
                    <a:prstClr val="black"/>
                    <a:schemeClr val="accent6">
                      <a:tint val="45000"/>
                      <a:satMod val="400000"/>
                    </a:schemeClr>
                  </a:duotone>
                </a:blip>
                <a:srcRect/>
                <a:stretch>
                  <a:fillRect b="-282472"/>
                </a:stretch>
              </a:blipFill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</p:grpSp>
        <p:grpSp>
          <p:nvGrpSpPr>
            <p:cNvPr id="8" name="Группа 7"/>
            <p:cNvGrpSpPr/>
            <p:nvPr/>
          </p:nvGrpSpPr>
          <p:grpSpPr>
            <a:xfrm>
              <a:off x="9584556" y="516753"/>
              <a:ext cx="1800366" cy="983858"/>
              <a:chOff x="9584556" y="516753"/>
              <a:chExt cx="1800366" cy="983858"/>
            </a:xfrm>
          </p:grpSpPr>
          <p:sp>
            <p:nvSpPr>
              <p:cNvPr id="9" name="TextBox 8"/>
              <p:cNvSpPr txBox="1">
                <a:spLocks noChangeAspect="1"/>
              </p:cNvSpPr>
              <p:nvPr/>
            </p:nvSpPr>
            <p:spPr>
              <a:xfrm>
                <a:off x="9584556" y="516753"/>
                <a:ext cx="1786718" cy="983858"/>
              </a:xfrm>
              <a:prstGeom prst="rect">
                <a:avLst/>
              </a:prstGeom>
              <a:solidFill>
                <a:srgbClr val="F9E13C"/>
              </a:solidFill>
            </p:spPr>
            <p:txBody>
              <a:bodyPr wrap="square" rtlCol="0" anchor="ctr">
                <a:noAutofit/>
              </a:bodyPr>
              <a:lstStyle/>
              <a:p>
                <a:pPr algn="ctr"/>
                <a:endParaRPr lang="ru-RU" sz="4000" dirty="0"/>
              </a:p>
            </p:txBody>
          </p:sp>
          <p:sp>
            <p:nvSpPr>
              <p:cNvPr id="10" name="TextBox 9"/>
              <p:cNvSpPr txBox="1">
                <a:spLocks noChangeAspect="1"/>
              </p:cNvSpPr>
              <p:nvPr/>
            </p:nvSpPr>
            <p:spPr>
              <a:xfrm>
                <a:off x="9598204" y="516753"/>
                <a:ext cx="1786718" cy="983858"/>
              </a:xfrm>
              <a:prstGeom prst="rect">
                <a:avLst/>
              </a:prstGeom>
              <a:blipFill dpi="0" rotWithShape="1">
                <a:blip r:embed="rId3">
                  <a:alphaModFix amt="74000"/>
                  <a:duotone>
                    <a:schemeClr val="accent4">
                      <a:shade val="45000"/>
                      <a:satMod val="135000"/>
                    </a:schemeClr>
                    <a:prstClr val="white"/>
                  </a:duotone>
                </a:blip>
                <a:srcRect/>
                <a:stretch>
                  <a:fillRect b="-282472"/>
                </a:stretch>
              </a:blipFill>
            </p:spPr>
            <p:txBody>
              <a:bodyPr wrap="square" rtlCol="0" anchor="ctr">
                <a:noAutofit/>
              </a:bodyPr>
              <a:lstStyle/>
              <a:p>
                <a:pPr algn="ctr"/>
                <a:endParaRPr lang="ru-RU" sz="4000" dirty="0"/>
              </a:p>
            </p:txBody>
          </p:sp>
        </p:grpSp>
      </p:grp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44" t="10429" b="16021"/>
          <a:stretch/>
        </p:blipFill>
        <p:spPr>
          <a:xfrm>
            <a:off x="331047" y="1649064"/>
            <a:ext cx="4749032" cy="28738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4" name="Прямоугольник 13"/>
          <p:cNvSpPr/>
          <p:nvPr/>
        </p:nvSpPr>
        <p:spPr>
          <a:xfrm>
            <a:off x="448611" y="3876561"/>
            <a:ext cx="47490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Дата и время проведения: 13.07.2017  11.00</a:t>
            </a:r>
            <a:b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Планируемое время проведения 40 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минут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72626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00354" y="1763484"/>
            <a:ext cx="5760600" cy="4841469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marL="92075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Модератор мероприятия – заместитель главы Администрации города Екатеринбурга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А.А.Корюков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целью внедрения ИАС «Публичный бюджет Екатеринбурга» является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открытости и доступности информации о бюджете и бюджетном процессе в городе Екатеринбурге для заинтересованных пользователей за счет формирования единого открытого информационного пространства и применения информационных и телекоммуникационных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технологий».</a:t>
            </a:r>
            <a:endParaRPr lang="ru-RU" sz="2400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ru-RU" smtClean="0"/>
              <a:t>Департамент финансов Администрации города Екатеринбурга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47" y="1763485"/>
            <a:ext cx="5576955" cy="4841469"/>
          </a:xfrm>
          <a:prstGeom prst="rect">
            <a:avLst/>
          </a:prstGeom>
        </p:spPr>
      </p:pic>
      <p:grpSp>
        <p:nvGrpSpPr>
          <p:cNvPr id="5" name="Группа 4"/>
          <p:cNvGrpSpPr/>
          <p:nvPr/>
        </p:nvGrpSpPr>
        <p:grpSpPr>
          <a:xfrm>
            <a:off x="331047" y="516753"/>
            <a:ext cx="11529907" cy="983862"/>
            <a:chOff x="345468" y="516753"/>
            <a:chExt cx="11529907" cy="983862"/>
          </a:xfrm>
        </p:grpSpPr>
        <p:sp>
          <p:nvSpPr>
            <p:cNvPr id="6" name="TextBox 5"/>
            <p:cNvSpPr txBox="1"/>
            <p:nvPr/>
          </p:nvSpPr>
          <p:spPr>
            <a:xfrm>
              <a:off x="2150800" y="516753"/>
              <a:ext cx="7433756" cy="983858"/>
            </a:xfrm>
            <a:prstGeom prst="rect">
              <a:avLst/>
            </a:prstGeom>
            <a:solidFill>
              <a:srgbClr val="6992C7"/>
            </a:solidFill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ru-RU" sz="3200" b="1" dirty="0" smtClean="0">
                  <a:solidFill>
                    <a:schemeClr val="bg1"/>
                  </a:solidFill>
                </a:rPr>
                <a:t>Цель внедрения </a:t>
              </a:r>
              <a:r>
                <a:rPr lang="ru-RU" sz="3200" b="1" dirty="0" err="1" smtClean="0">
                  <a:solidFill>
                    <a:schemeClr val="bg1"/>
                  </a:solidFill>
                </a:rPr>
                <a:t>ИАС</a:t>
              </a:r>
              <a:r>
                <a:rPr lang="ru-RU" sz="3200" b="1" dirty="0" smtClean="0">
                  <a:solidFill>
                    <a:schemeClr val="bg1"/>
                  </a:solidFill>
                </a:rPr>
                <a:t> «</a:t>
              </a:r>
              <a:r>
                <a:rPr lang="ru-RU" sz="3200" b="1" dirty="0">
                  <a:solidFill>
                    <a:schemeClr val="bg1"/>
                  </a:solidFill>
                </a:rPr>
                <a:t>Публичный бюджет </a:t>
              </a:r>
              <a:r>
                <a:rPr lang="ru-RU" sz="3200" b="1" dirty="0" smtClean="0">
                  <a:solidFill>
                    <a:schemeClr val="bg1"/>
                  </a:solidFill>
                </a:rPr>
                <a:t>Екатеринбурга</a:t>
              </a:r>
              <a:r>
                <a:rPr lang="ru-RU" sz="3200" b="1" dirty="0">
                  <a:solidFill>
                    <a:schemeClr val="bg1"/>
                  </a:solidFill>
                </a:rPr>
                <a:t>»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1371274" y="516757"/>
              <a:ext cx="504101" cy="983858"/>
            </a:xfrm>
            <a:prstGeom prst="rect">
              <a:avLst/>
            </a:prstGeom>
            <a:solidFill>
              <a:srgbClr val="E10067"/>
            </a:solidFill>
          </p:spPr>
          <p:txBody>
            <a:bodyPr wrap="square" rtlCol="0">
              <a:spAutoFit/>
            </a:bodyPr>
            <a:lstStyle/>
            <a:p>
              <a:endParaRPr lang="ru-RU" dirty="0"/>
            </a:p>
          </p:txBody>
        </p:sp>
        <p:grpSp>
          <p:nvGrpSpPr>
            <p:cNvPr id="8" name="Группа 7"/>
            <p:cNvGrpSpPr/>
            <p:nvPr/>
          </p:nvGrpSpPr>
          <p:grpSpPr>
            <a:xfrm>
              <a:off x="345468" y="516753"/>
              <a:ext cx="1810298" cy="983858"/>
              <a:chOff x="345468" y="516753"/>
              <a:chExt cx="1810298" cy="983858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345468" y="516753"/>
                <a:ext cx="1805332" cy="983858"/>
              </a:xfrm>
              <a:prstGeom prst="rect">
                <a:avLst/>
              </a:prstGeom>
              <a:solidFill>
                <a:srgbClr val="3FA45F"/>
              </a:solidFill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350434" y="516753"/>
                <a:ext cx="1805332" cy="983858"/>
              </a:xfrm>
              <a:prstGeom prst="rect">
                <a:avLst/>
              </a:prstGeom>
              <a:blipFill dpi="0" rotWithShape="1">
                <a:blip r:embed="rId3">
                  <a:alphaModFix amt="45000"/>
                  <a:duotone>
                    <a:prstClr val="black"/>
                    <a:schemeClr val="accent6">
                      <a:tint val="45000"/>
                      <a:satMod val="400000"/>
                    </a:schemeClr>
                  </a:duotone>
                </a:blip>
                <a:srcRect/>
                <a:stretch>
                  <a:fillRect b="-282472"/>
                </a:stretch>
              </a:blipFill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</p:grpSp>
        <p:grpSp>
          <p:nvGrpSpPr>
            <p:cNvPr id="9" name="Группа 8"/>
            <p:cNvGrpSpPr/>
            <p:nvPr/>
          </p:nvGrpSpPr>
          <p:grpSpPr>
            <a:xfrm>
              <a:off x="9584556" y="516753"/>
              <a:ext cx="1800366" cy="983858"/>
              <a:chOff x="9584556" y="516753"/>
              <a:chExt cx="1800366" cy="983858"/>
            </a:xfrm>
          </p:grpSpPr>
          <p:sp>
            <p:nvSpPr>
              <p:cNvPr id="10" name="TextBox 9"/>
              <p:cNvSpPr txBox="1">
                <a:spLocks noChangeAspect="1"/>
              </p:cNvSpPr>
              <p:nvPr/>
            </p:nvSpPr>
            <p:spPr>
              <a:xfrm>
                <a:off x="9584556" y="516753"/>
                <a:ext cx="1786718" cy="983858"/>
              </a:xfrm>
              <a:prstGeom prst="rect">
                <a:avLst/>
              </a:prstGeom>
              <a:solidFill>
                <a:srgbClr val="F9E13C"/>
              </a:solidFill>
            </p:spPr>
            <p:txBody>
              <a:bodyPr wrap="square" rtlCol="0" anchor="ctr">
                <a:noAutofit/>
              </a:bodyPr>
              <a:lstStyle/>
              <a:p>
                <a:pPr algn="ctr"/>
                <a:endParaRPr lang="ru-RU" sz="4000" dirty="0"/>
              </a:p>
            </p:txBody>
          </p:sp>
          <p:sp>
            <p:nvSpPr>
              <p:cNvPr id="11" name="TextBox 10"/>
              <p:cNvSpPr txBox="1">
                <a:spLocks noChangeAspect="1"/>
              </p:cNvSpPr>
              <p:nvPr/>
            </p:nvSpPr>
            <p:spPr>
              <a:xfrm>
                <a:off x="9598204" y="516753"/>
                <a:ext cx="1786718" cy="983858"/>
              </a:xfrm>
              <a:prstGeom prst="rect">
                <a:avLst/>
              </a:prstGeom>
              <a:blipFill dpi="0" rotWithShape="1">
                <a:blip r:embed="rId4">
                  <a:alphaModFix amt="74000"/>
                  <a:duotone>
                    <a:schemeClr val="accent4">
                      <a:shade val="45000"/>
                      <a:satMod val="135000"/>
                    </a:schemeClr>
                    <a:prstClr val="white"/>
                  </a:duotone>
                </a:blip>
                <a:srcRect/>
                <a:stretch>
                  <a:fillRect b="-282472"/>
                </a:stretch>
              </a:blipFill>
            </p:spPr>
            <p:txBody>
              <a:bodyPr wrap="square" rtlCol="0" anchor="ctr">
                <a:noAutofit/>
              </a:bodyPr>
              <a:lstStyle/>
              <a:p>
                <a:pPr algn="ctr"/>
                <a:endParaRPr lang="ru-RU" sz="40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88557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5952" y="2971259"/>
            <a:ext cx="6675000" cy="3542254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«Система создана для повышения 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осведомлен-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ности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 об основных этапах разработки проекта бюджета Екатеринбурга, его рассмотрения и утверждения, информирования горожан о ходе исполнения казны, повышения общей бюджетной грамотности населения, увеличения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-ной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привлекательности Екатеринбурга, а также для создания позитивного образа уральской столицы», – отметила представитель Департамента финансов Екатеринбурга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ru-RU" smtClean="0"/>
              <a:t>Департамент финансов Администрации города Екатеринбурга</a:t>
            </a:r>
            <a:endParaRPr lang="ru-RU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331047" y="516753"/>
            <a:ext cx="11529907" cy="983862"/>
            <a:chOff x="345468" y="516753"/>
            <a:chExt cx="11529907" cy="983862"/>
          </a:xfrm>
        </p:grpSpPr>
        <p:sp>
          <p:nvSpPr>
            <p:cNvPr id="6" name="TextBox 5"/>
            <p:cNvSpPr txBox="1"/>
            <p:nvPr/>
          </p:nvSpPr>
          <p:spPr>
            <a:xfrm>
              <a:off x="2150800" y="516753"/>
              <a:ext cx="7433756" cy="983858"/>
            </a:xfrm>
            <a:prstGeom prst="rect">
              <a:avLst/>
            </a:prstGeom>
            <a:solidFill>
              <a:srgbClr val="6992C7"/>
            </a:solidFill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ru-RU" sz="2800" b="1" dirty="0" smtClean="0">
                  <a:solidFill>
                    <a:schemeClr val="bg1"/>
                  </a:solidFill>
                </a:rPr>
                <a:t>Презентация функционала и возможностей </a:t>
              </a:r>
              <a:r>
                <a:rPr lang="ru-RU" sz="2800" b="1" dirty="0" err="1" smtClean="0">
                  <a:solidFill>
                    <a:schemeClr val="bg1"/>
                  </a:solidFill>
                </a:rPr>
                <a:t>ИАС</a:t>
              </a:r>
              <a:r>
                <a:rPr lang="ru-RU" sz="2800" b="1" dirty="0" smtClean="0">
                  <a:solidFill>
                    <a:schemeClr val="bg1"/>
                  </a:solidFill>
                </a:rPr>
                <a:t> «Публичный бюджет </a:t>
              </a:r>
              <a:r>
                <a:rPr lang="ru-RU" sz="2800" b="1" dirty="0">
                  <a:solidFill>
                    <a:schemeClr val="bg1"/>
                  </a:solidFill>
                </a:rPr>
                <a:t>Екатеринбурга</a:t>
              </a:r>
              <a:r>
                <a:rPr lang="ru-RU" sz="2800" b="1" dirty="0" smtClean="0">
                  <a:solidFill>
                    <a:schemeClr val="bg1"/>
                  </a:solidFill>
                </a:rPr>
                <a:t>»</a:t>
              </a:r>
              <a:endParaRPr lang="ru-RU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1371274" y="516757"/>
              <a:ext cx="504101" cy="983858"/>
            </a:xfrm>
            <a:prstGeom prst="rect">
              <a:avLst/>
            </a:prstGeom>
            <a:solidFill>
              <a:srgbClr val="E10067"/>
            </a:solidFill>
          </p:spPr>
          <p:txBody>
            <a:bodyPr wrap="square" rtlCol="0">
              <a:spAutoFit/>
            </a:bodyPr>
            <a:lstStyle/>
            <a:p>
              <a:endParaRPr lang="ru-RU" dirty="0"/>
            </a:p>
          </p:txBody>
        </p:sp>
        <p:grpSp>
          <p:nvGrpSpPr>
            <p:cNvPr id="8" name="Группа 7"/>
            <p:cNvGrpSpPr/>
            <p:nvPr/>
          </p:nvGrpSpPr>
          <p:grpSpPr>
            <a:xfrm>
              <a:off x="345468" y="516753"/>
              <a:ext cx="1810298" cy="983858"/>
              <a:chOff x="345468" y="516753"/>
              <a:chExt cx="1810298" cy="983858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345468" y="516753"/>
                <a:ext cx="1805332" cy="983858"/>
              </a:xfrm>
              <a:prstGeom prst="rect">
                <a:avLst/>
              </a:prstGeom>
              <a:solidFill>
                <a:srgbClr val="3FA45F"/>
              </a:solidFill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350434" y="516753"/>
                <a:ext cx="1805332" cy="983858"/>
              </a:xfrm>
              <a:prstGeom prst="rect">
                <a:avLst/>
              </a:prstGeom>
              <a:blipFill dpi="0" rotWithShape="1">
                <a:blip r:embed="rId2">
                  <a:alphaModFix amt="45000"/>
                  <a:duotone>
                    <a:prstClr val="black"/>
                    <a:schemeClr val="accent6">
                      <a:tint val="45000"/>
                      <a:satMod val="400000"/>
                    </a:schemeClr>
                  </a:duotone>
                </a:blip>
                <a:srcRect/>
                <a:stretch>
                  <a:fillRect b="-282472"/>
                </a:stretch>
              </a:blipFill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</p:grpSp>
        <p:grpSp>
          <p:nvGrpSpPr>
            <p:cNvPr id="9" name="Группа 8"/>
            <p:cNvGrpSpPr/>
            <p:nvPr/>
          </p:nvGrpSpPr>
          <p:grpSpPr>
            <a:xfrm>
              <a:off x="9584556" y="516753"/>
              <a:ext cx="1800366" cy="983858"/>
              <a:chOff x="9584556" y="516753"/>
              <a:chExt cx="1800366" cy="983858"/>
            </a:xfrm>
          </p:grpSpPr>
          <p:sp>
            <p:nvSpPr>
              <p:cNvPr id="10" name="TextBox 9"/>
              <p:cNvSpPr txBox="1">
                <a:spLocks noChangeAspect="1"/>
              </p:cNvSpPr>
              <p:nvPr/>
            </p:nvSpPr>
            <p:spPr>
              <a:xfrm>
                <a:off x="9584556" y="516753"/>
                <a:ext cx="1786718" cy="983858"/>
              </a:xfrm>
              <a:prstGeom prst="rect">
                <a:avLst/>
              </a:prstGeom>
              <a:solidFill>
                <a:srgbClr val="F9E13C"/>
              </a:solidFill>
            </p:spPr>
            <p:txBody>
              <a:bodyPr wrap="square" rtlCol="0" anchor="ctr">
                <a:noAutofit/>
              </a:bodyPr>
              <a:lstStyle/>
              <a:p>
                <a:pPr algn="ctr"/>
                <a:endParaRPr lang="ru-RU" sz="4000" dirty="0"/>
              </a:p>
            </p:txBody>
          </p:sp>
          <p:sp>
            <p:nvSpPr>
              <p:cNvPr id="11" name="TextBox 10"/>
              <p:cNvSpPr txBox="1">
                <a:spLocks noChangeAspect="1"/>
              </p:cNvSpPr>
              <p:nvPr/>
            </p:nvSpPr>
            <p:spPr>
              <a:xfrm>
                <a:off x="9598204" y="516753"/>
                <a:ext cx="1786718" cy="983858"/>
              </a:xfrm>
              <a:prstGeom prst="rect">
                <a:avLst/>
              </a:prstGeom>
              <a:blipFill dpi="0" rotWithShape="1">
                <a:blip r:embed="rId3">
                  <a:alphaModFix amt="74000"/>
                  <a:duotone>
                    <a:schemeClr val="accent4">
                      <a:shade val="45000"/>
                      <a:satMod val="135000"/>
                    </a:schemeClr>
                    <a:prstClr val="white"/>
                  </a:duotone>
                </a:blip>
                <a:srcRect/>
                <a:stretch>
                  <a:fillRect b="-282472"/>
                </a:stretch>
              </a:blipFill>
            </p:spPr>
            <p:txBody>
              <a:bodyPr wrap="square" rtlCol="0" anchor="ctr">
                <a:noAutofit/>
              </a:bodyPr>
              <a:lstStyle/>
              <a:p>
                <a:pPr algn="ctr"/>
                <a:endParaRPr lang="ru-RU" sz="4000" dirty="0"/>
              </a:p>
            </p:txBody>
          </p:sp>
        </p:grpSp>
      </p:grp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2" r="15197" b="19317"/>
          <a:stretch/>
        </p:blipFill>
        <p:spPr>
          <a:xfrm>
            <a:off x="331046" y="2971259"/>
            <a:ext cx="4528336" cy="35422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5" name="Заголовок 1"/>
          <p:cNvSpPr txBox="1">
            <a:spLocks/>
          </p:cNvSpPr>
          <p:nvPr/>
        </p:nvSpPr>
        <p:spPr>
          <a:xfrm>
            <a:off x="331046" y="1743621"/>
            <a:ext cx="11529906" cy="937382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функционала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возможностей информационно-аналитической системы «Публичный бюджет города Екатеринбурга» проведена заместителем начальника Департамента финансов Екатеринбурга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О.В.Сысолятиной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5" name="Группа 24"/>
          <p:cNvGrpSpPr/>
          <p:nvPr/>
        </p:nvGrpSpPr>
        <p:grpSpPr>
          <a:xfrm>
            <a:off x="331046" y="1687377"/>
            <a:ext cx="11529907" cy="771805"/>
            <a:chOff x="958082" y="6316575"/>
            <a:chExt cx="10881609" cy="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cxnSp>
          <p:nvCxnSpPr>
            <p:cNvPr id="26" name="Прямая соединительная линия 25"/>
            <p:cNvCxnSpPr/>
            <p:nvPr/>
          </p:nvCxnSpPr>
          <p:spPr>
            <a:xfrm>
              <a:off x="958082" y="6316575"/>
              <a:ext cx="2891429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>
              <a:off x="3849511" y="6316575"/>
              <a:ext cx="4119856" cy="0"/>
            </a:xfrm>
            <a:prstGeom prst="line">
              <a:avLst/>
            </a:prstGeom>
            <a:ln w="76200">
              <a:solidFill>
                <a:srgbClr val="F9E13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>
              <a:off x="7879057" y="6316575"/>
              <a:ext cx="2832924" cy="0"/>
            </a:xfrm>
            <a:prstGeom prst="line">
              <a:avLst/>
            </a:prstGeom>
            <a:ln w="76200">
              <a:solidFill>
                <a:srgbClr val="3FA45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/>
            <p:cNvCxnSpPr/>
            <p:nvPr/>
          </p:nvCxnSpPr>
          <p:spPr>
            <a:xfrm>
              <a:off x="10711981" y="6316575"/>
              <a:ext cx="1127710" cy="0"/>
            </a:xfrm>
            <a:prstGeom prst="line">
              <a:avLst/>
            </a:prstGeom>
            <a:ln w="76200">
              <a:solidFill>
                <a:srgbClr val="E1006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0" name="Прямая соединительная линия 29"/>
          <p:cNvCxnSpPr/>
          <p:nvPr/>
        </p:nvCxnSpPr>
        <p:spPr>
          <a:xfrm flipV="1">
            <a:off x="5185952" y="2971259"/>
            <a:ext cx="6675000" cy="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3189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Заголовок 1"/>
          <p:cNvSpPr txBox="1">
            <a:spLocks/>
          </p:cNvSpPr>
          <p:nvPr/>
        </p:nvSpPr>
        <p:spPr>
          <a:xfrm>
            <a:off x="5232108" y="1687377"/>
            <a:ext cx="6628844" cy="906083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dirty="0"/>
              <a:t>Система находится на </a:t>
            </a:r>
            <a:r>
              <a:rPr lang="ru-RU" sz="2000" dirty="0" smtClean="0"/>
              <a:t>сайте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бюджет.екатеринбург.рф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/>
              <a:t>На </a:t>
            </a:r>
            <a:r>
              <a:rPr lang="ru-RU" sz="2000" dirty="0"/>
              <a:t>сайт можно попасть с главной страницы портала Администрации города </a:t>
            </a:r>
            <a:r>
              <a:rPr lang="ru-RU" sz="2000" dirty="0" smtClean="0"/>
              <a:t>Екатеринбурга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046" y="1687376"/>
            <a:ext cx="4675160" cy="35940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ru-RU" smtClean="0"/>
              <a:t>Департамент финансов Администрации города Екатеринбурга</a:t>
            </a:r>
            <a:endParaRPr lang="ru-RU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331047" y="516753"/>
            <a:ext cx="11529907" cy="983862"/>
            <a:chOff x="345468" y="516753"/>
            <a:chExt cx="11529907" cy="983862"/>
          </a:xfrm>
        </p:grpSpPr>
        <p:sp>
          <p:nvSpPr>
            <p:cNvPr id="6" name="TextBox 5"/>
            <p:cNvSpPr txBox="1"/>
            <p:nvPr/>
          </p:nvSpPr>
          <p:spPr>
            <a:xfrm>
              <a:off x="2150800" y="516753"/>
              <a:ext cx="7433756" cy="983858"/>
            </a:xfrm>
            <a:prstGeom prst="rect">
              <a:avLst/>
            </a:prstGeom>
            <a:solidFill>
              <a:srgbClr val="6992C7"/>
            </a:solidFill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ru-RU" sz="2800" b="1" dirty="0" smtClean="0">
                  <a:solidFill>
                    <a:schemeClr val="bg1"/>
                  </a:solidFill>
                </a:rPr>
                <a:t>Интернет-адрес </a:t>
              </a:r>
              <a:br>
                <a:rPr lang="ru-RU" sz="2800" b="1" dirty="0" smtClean="0">
                  <a:solidFill>
                    <a:schemeClr val="bg1"/>
                  </a:solidFill>
                </a:rPr>
              </a:br>
              <a:r>
                <a:rPr lang="ru-RU" sz="2800" b="1" dirty="0" err="1" smtClean="0">
                  <a:solidFill>
                    <a:schemeClr val="bg1"/>
                  </a:solidFill>
                </a:rPr>
                <a:t>ИАС</a:t>
              </a:r>
              <a:r>
                <a:rPr lang="ru-RU" sz="2800" b="1" dirty="0" smtClean="0">
                  <a:solidFill>
                    <a:schemeClr val="bg1"/>
                  </a:solidFill>
                </a:rPr>
                <a:t> «Публичный бюджет </a:t>
              </a:r>
              <a:r>
                <a:rPr lang="ru-RU" sz="2800" b="1" dirty="0">
                  <a:solidFill>
                    <a:schemeClr val="bg1"/>
                  </a:solidFill>
                </a:rPr>
                <a:t>Екатеринбурга</a:t>
              </a:r>
              <a:r>
                <a:rPr lang="ru-RU" sz="2800" b="1" dirty="0" smtClean="0">
                  <a:solidFill>
                    <a:schemeClr val="bg1"/>
                  </a:solidFill>
                </a:rPr>
                <a:t>»</a:t>
              </a:r>
              <a:endParaRPr lang="ru-RU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1371274" y="516757"/>
              <a:ext cx="504101" cy="983858"/>
            </a:xfrm>
            <a:prstGeom prst="rect">
              <a:avLst/>
            </a:prstGeom>
            <a:solidFill>
              <a:srgbClr val="E10067"/>
            </a:solidFill>
          </p:spPr>
          <p:txBody>
            <a:bodyPr wrap="square" rtlCol="0">
              <a:spAutoFit/>
            </a:bodyPr>
            <a:lstStyle/>
            <a:p>
              <a:endParaRPr lang="ru-RU" dirty="0"/>
            </a:p>
          </p:txBody>
        </p:sp>
        <p:grpSp>
          <p:nvGrpSpPr>
            <p:cNvPr id="8" name="Группа 7"/>
            <p:cNvGrpSpPr/>
            <p:nvPr/>
          </p:nvGrpSpPr>
          <p:grpSpPr>
            <a:xfrm>
              <a:off x="345468" y="516753"/>
              <a:ext cx="1810298" cy="983858"/>
              <a:chOff x="345468" y="516753"/>
              <a:chExt cx="1810298" cy="983858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345468" y="516753"/>
                <a:ext cx="1805332" cy="983858"/>
              </a:xfrm>
              <a:prstGeom prst="rect">
                <a:avLst/>
              </a:prstGeom>
              <a:solidFill>
                <a:srgbClr val="3FA45F"/>
              </a:solidFill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350434" y="516753"/>
                <a:ext cx="1805332" cy="983858"/>
              </a:xfrm>
              <a:prstGeom prst="rect">
                <a:avLst/>
              </a:prstGeom>
              <a:blipFill dpi="0" rotWithShape="1">
                <a:blip r:embed="rId3">
                  <a:alphaModFix amt="45000"/>
                  <a:duotone>
                    <a:prstClr val="black"/>
                    <a:schemeClr val="accent6">
                      <a:tint val="45000"/>
                      <a:satMod val="400000"/>
                    </a:schemeClr>
                  </a:duotone>
                </a:blip>
                <a:srcRect/>
                <a:stretch>
                  <a:fillRect b="-282472"/>
                </a:stretch>
              </a:blipFill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</p:grpSp>
        <p:grpSp>
          <p:nvGrpSpPr>
            <p:cNvPr id="9" name="Группа 8"/>
            <p:cNvGrpSpPr/>
            <p:nvPr/>
          </p:nvGrpSpPr>
          <p:grpSpPr>
            <a:xfrm>
              <a:off x="9584556" y="516753"/>
              <a:ext cx="1800366" cy="983858"/>
              <a:chOff x="9584556" y="516753"/>
              <a:chExt cx="1800366" cy="983858"/>
            </a:xfrm>
          </p:grpSpPr>
          <p:sp>
            <p:nvSpPr>
              <p:cNvPr id="10" name="TextBox 9"/>
              <p:cNvSpPr txBox="1">
                <a:spLocks noChangeAspect="1"/>
              </p:cNvSpPr>
              <p:nvPr/>
            </p:nvSpPr>
            <p:spPr>
              <a:xfrm>
                <a:off x="9584556" y="516753"/>
                <a:ext cx="1786718" cy="983858"/>
              </a:xfrm>
              <a:prstGeom prst="rect">
                <a:avLst/>
              </a:prstGeom>
              <a:solidFill>
                <a:srgbClr val="F9E13C"/>
              </a:solidFill>
            </p:spPr>
            <p:txBody>
              <a:bodyPr wrap="square" rtlCol="0" anchor="ctr">
                <a:noAutofit/>
              </a:bodyPr>
              <a:lstStyle/>
              <a:p>
                <a:pPr algn="ctr"/>
                <a:endParaRPr lang="ru-RU" sz="4000" dirty="0"/>
              </a:p>
            </p:txBody>
          </p:sp>
          <p:sp>
            <p:nvSpPr>
              <p:cNvPr id="11" name="TextBox 10"/>
              <p:cNvSpPr txBox="1">
                <a:spLocks noChangeAspect="1"/>
              </p:cNvSpPr>
              <p:nvPr/>
            </p:nvSpPr>
            <p:spPr>
              <a:xfrm>
                <a:off x="9598204" y="516753"/>
                <a:ext cx="1786718" cy="983858"/>
              </a:xfrm>
              <a:prstGeom prst="rect">
                <a:avLst/>
              </a:prstGeom>
              <a:blipFill dpi="0" rotWithShape="1">
                <a:blip r:embed="rId4">
                  <a:alphaModFix amt="74000"/>
                  <a:duotone>
                    <a:schemeClr val="accent4">
                      <a:shade val="45000"/>
                      <a:satMod val="135000"/>
                    </a:schemeClr>
                    <a:prstClr val="white"/>
                  </a:duotone>
                </a:blip>
                <a:srcRect/>
                <a:stretch>
                  <a:fillRect b="-282472"/>
                </a:stretch>
              </a:blipFill>
            </p:spPr>
            <p:txBody>
              <a:bodyPr wrap="square" rtlCol="0" anchor="ctr">
                <a:noAutofit/>
              </a:bodyPr>
              <a:lstStyle/>
              <a:p>
                <a:pPr algn="ctr"/>
                <a:endParaRPr lang="ru-RU" sz="4000" dirty="0"/>
              </a:p>
            </p:txBody>
          </p:sp>
        </p:grpSp>
      </p:grpSp>
      <p:sp>
        <p:nvSpPr>
          <p:cNvPr id="15" name="Заголовок 1"/>
          <p:cNvSpPr txBox="1">
            <a:spLocks/>
          </p:cNvSpPr>
          <p:nvPr/>
        </p:nvSpPr>
        <p:spPr>
          <a:xfrm>
            <a:off x="5232108" y="2814174"/>
            <a:ext cx="6628844" cy="3594029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системе собраны и структурированы подробные сведения о бюджетном процессе в муниципальном образовании «город Екатеринбург»: основные параметры бюджета на 2018 - 2020 гг., сведения об исполнении бюджета, межбюджетных отношениях и муниципальных программах, а также расходы бюджета в разрезе отраслей и другие показатели финансово-экономического развития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518220" y="2814174"/>
            <a:ext cx="1150406" cy="530832"/>
          </a:xfrm>
          <a:prstGeom prst="round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>
            <a:off x="5232108" y="1687377"/>
            <a:ext cx="6628846" cy="0"/>
          </a:xfrm>
          <a:prstGeom prst="line">
            <a:avLst/>
          </a:prstGeom>
          <a:ln w="76200">
            <a:solidFill>
              <a:srgbClr val="E100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Группа 18"/>
          <p:cNvGrpSpPr/>
          <p:nvPr/>
        </p:nvGrpSpPr>
        <p:grpSpPr>
          <a:xfrm>
            <a:off x="1233712" y="4058263"/>
            <a:ext cx="3952239" cy="2486228"/>
            <a:chOff x="1233712" y="4058263"/>
            <a:chExt cx="3952239" cy="2486228"/>
          </a:xfrm>
        </p:grpSpPr>
        <p:sp>
          <p:nvSpPr>
            <p:cNvPr id="18" name="Прямоугольная выноска 17"/>
            <p:cNvSpPr/>
            <p:nvPr/>
          </p:nvSpPr>
          <p:spPr>
            <a:xfrm>
              <a:off x="1233712" y="4058263"/>
              <a:ext cx="3952239" cy="2486228"/>
            </a:xfrm>
            <a:prstGeom prst="wedgeRectCallout">
              <a:avLst>
                <a:gd name="adj1" fmla="val -29021"/>
                <a:gd name="adj2" fmla="val -83274"/>
              </a:avLst>
            </a:prstGeom>
            <a:solidFill>
              <a:srgbClr val="6992C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96179" y="4169828"/>
              <a:ext cx="3610027" cy="2263098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cxnSp>
        <p:nvCxnSpPr>
          <p:cNvPr id="32" name="Прямая соединительная линия 31"/>
          <p:cNvCxnSpPr/>
          <p:nvPr/>
        </p:nvCxnSpPr>
        <p:spPr>
          <a:xfrm>
            <a:off x="5232108" y="2814174"/>
            <a:ext cx="6628844" cy="0"/>
          </a:xfrm>
          <a:prstGeom prst="line">
            <a:avLst/>
          </a:prstGeom>
          <a:ln w="76200">
            <a:solidFill>
              <a:srgbClr val="F9E1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015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1047" y="4473020"/>
            <a:ext cx="6675000" cy="2072142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представлена в виде таблиц и графиков, что делает финансовую информацию доступной и понятной для всех желающих. Объемные показатели приводятся в абсолютных значениях (в млн. рублей), а также в процентом отношении к общим объемам. 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ru-RU" smtClean="0"/>
              <a:t>Департамент финансов Администрации города Екатеринбурга</a:t>
            </a:r>
            <a:endParaRPr lang="ru-RU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331047" y="516753"/>
            <a:ext cx="11529907" cy="983862"/>
            <a:chOff x="345468" y="516753"/>
            <a:chExt cx="11529907" cy="983862"/>
          </a:xfrm>
        </p:grpSpPr>
        <p:sp>
          <p:nvSpPr>
            <p:cNvPr id="6" name="TextBox 5"/>
            <p:cNvSpPr txBox="1"/>
            <p:nvPr/>
          </p:nvSpPr>
          <p:spPr>
            <a:xfrm>
              <a:off x="2150800" y="516753"/>
              <a:ext cx="7433756" cy="983858"/>
            </a:xfrm>
            <a:prstGeom prst="rect">
              <a:avLst/>
            </a:prstGeom>
            <a:solidFill>
              <a:srgbClr val="6992C7"/>
            </a:solidFill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ru-RU" sz="2400" b="1" dirty="0" smtClean="0">
                  <a:solidFill>
                    <a:schemeClr val="bg1"/>
                  </a:solidFill>
                </a:rPr>
                <a:t>Интеграция </a:t>
              </a:r>
              <a:r>
                <a:rPr lang="ru-RU" sz="2400" b="1" dirty="0" err="1" smtClean="0">
                  <a:solidFill>
                    <a:schemeClr val="bg1"/>
                  </a:solidFill>
                </a:rPr>
                <a:t>ИАС</a:t>
              </a:r>
              <a:r>
                <a:rPr lang="ru-RU" sz="2400" b="1" dirty="0" smtClean="0">
                  <a:solidFill>
                    <a:schemeClr val="bg1"/>
                  </a:solidFill>
                </a:rPr>
                <a:t> «Публичный бюджет </a:t>
              </a:r>
              <a:r>
                <a:rPr lang="ru-RU" sz="2400" b="1" dirty="0">
                  <a:solidFill>
                    <a:schemeClr val="bg1"/>
                  </a:solidFill>
                </a:rPr>
                <a:t>Екатеринбурга</a:t>
              </a:r>
              <a:r>
                <a:rPr lang="ru-RU" sz="2400" b="1" dirty="0" smtClean="0">
                  <a:solidFill>
                    <a:schemeClr val="bg1"/>
                  </a:solidFill>
                </a:rPr>
                <a:t>» с другими информационными системами</a:t>
              </a:r>
              <a:endParaRPr lang="ru-RU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1371274" y="516757"/>
              <a:ext cx="504101" cy="983858"/>
            </a:xfrm>
            <a:prstGeom prst="rect">
              <a:avLst/>
            </a:prstGeom>
            <a:solidFill>
              <a:srgbClr val="E10067"/>
            </a:solidFill>
          </p:spPr>
          <p:txBody>
            <a:bodyPr wrap="square" rtlCol="0">
              <a:spAutoFit/>
            </a:bodyPr>
            <a:lstStyle/>
            <a:p>
              <a:endParaRPr lang="ru-RU" dirty="0"/>
            </a:p>
          </p:txBody>
        </p:sp>
        <p:grpSp>
          <p:nvGrpSpPr>
            <p:cNvPr id="8" name="Группа 7"/>
            <p:cNvGrpSpPr/>
            <p:nvPr/>
          </p:nvGrpSpPr>
          <p:grpSpPr>
            <a:xfrm>
              <a:off x="345468" y="516753"/>
              <a:ext cx="1810298" cy="983858"/>
              <a:chOff x="345468" y="516753"/>
              <a:chExt cx="1810298" cy="983858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345468" y="516753"/>
                <a:ext cx="1805332" cy="983858"/>
              </a:xfrm>
              <a:prstGeom prst="rect">
                <a:avLst/>
              </a:prstGeom>
              <a:solidFill>
                <a:srgbClr val="3FA45F"/>
              </a:solidFill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350434" y="516753"/>
                <a:ext cx="1805332" cy="983858"/>
              </a:xfrm>
              <a:prstGeom prst="rect">
                <a:avLst/>
              </a:prstGeom>
              <a:blipFill dpi="0" rotWithShape="1">
                <a:blip r:embed="rId2">
                  <a:alphaModFix amt="45000"/>
                  <a:duotone>
                    <a:prstClr val="black"/>
                    <a:schemeClr val="accent6">
                      <a:tint val="45000"/>
                      <a:satMod val="400000"/>
                    </a:schemeClr>
                  </a:duotone>
                </a:blip>
                <a:srcRect/>
                <a:stretch>
                  <a:fillRect b="-282472"/>
                </a:stretch>
              </a:blipFill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</p:grpSp>
        <p:grpSp>
          <p:nvGrpSpPr>
            <p:cNvPr id="9" name="Группа 8"/>
            <p:cNvGrpSpPr/>
            <p:nvPr/>
          </p:nvGrpSpPr>
          <p:grpSpPr>
            <a:xfrm>
              <a:off x="9584556" y="516753"/>
              <a:ext cx="1800366" cy="983858"/>
              <a:chOff x="9584556" y="516753"/>
              <a:chExt cx="1800366" cy="983858"/>
            </a:xfrm>
          </p:grpSpPr>
          <p:sp>
            <p:nvSpPr>
              <p:cNvPr id="10" name="TextBox 9"/>
              <p:cNvSpPr txBox="1">
                <a:spLocks noChangeAspect="1"/>
              </p:cNvSpPr>
              <p:nvPr/>
            </p:nvSpPr>
            <p:spPr>
              <a:xfrm>
                <a:off x="9584556" y="516753"/>
                <a:ext cx="1786718" cy="983858"/>
              </a:xfrm>
              <a:prstGeom prst="rect">
                <a:avLst/>
              </a:prstGeom>
              <a:solidFill>
                <a:srgbClr val="F9E13C"/>
              </a:solidFill>
            </p:spPr>
            <p:txBody>
              <a:bodyPr wrap="square" rtlCol="0" anchor="ctr">
                <a:noAutofit/>
              </a:bodyPr>
              <a:lstStyle/>
              <a:p>
                <a:pPr algn="ctr"/>
                <a:endParaRPr lang="ru-RU" sz="4000" dirty="0"/>
              </a:p>
            </p:txBody>
          </p:sp>
          <p:sp>
            <p:nvSpPr>
              <p:cNvPr id="11" name="TextBox 10"/>
              <p:cNvSpPr txBox="1">
                <a:spLocks noChangeAspect="1"/>
              </p:cNvSpPr>
              <p:nvPr/>
            </p:nvSpPr>
            <p:spPr>
              <a:xfrm>
                <a:off x="9598204" y="516753"/>
                <a:ext cx="1786718" cy="983858"/>
              </a:xfrm>
              <a:prstGeom prst="rect">
                <a:avLst/>
              </a:prstGeom>
              <a:blipFill dpi="0" rotWithShape="1">
                <a:blip r:embed="rId3">
                  <a:alphaModFix amt="74000"/>
                  <a:duotone>
                    <a:schemeClr val="accent4">
                      <a:shade val="45000"/>
                      <a:satMod val="135000"/>
                    </a:schemeClr>
                    <a:prstClr val="white"/>
                  </a:duotone>
                </a:blip>
                <a:srcRect/>
                <a:stretch>
                  <a:fillRect b="-282472"/>
                </a:stretch>
              </a:blipFill>
            </p:spPr>
            <p:txBody>
              <a:bodyPr wrap="square" rtlCol="0" anchor="ctr">
                <a:noAutofit/>
              </a:bodyPr>
              <a:lstStyle/>
              <a:p>
                <a:pPr algn="ctr"/>
                <a:endParaRPr lang="ru-RU" sz="4000" dirty="0"/>
              </a:p>
            </p:txBody>
          </p:sp>
        </p:grpSp>
      </p:grpSp>
      <p:sp>
        <p:nvSpPr>
          <p:cNvPr id="15" name="Заголовок 1"/>
          <p:cNvSpPr txBox="1">
            <a:spLocks/>
          </p:cNvSpPr>
          <p:nvPr/>
        </p:nvSpPr>
        <p:spPr>
          <a:xfrm>
            <a:off x="4310742" y="1728600"/>
            <a:ext cx="7550209" cy="2107327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интегрирована с двумя основными информационными системами, которые применяются Департаментом финансов Екатеринбурга для автоматизации бюджетного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процесса:</a:t>
            </a:r>
          </a:p>
          <a:p>
            <a:pPr marL="9017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Системой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автоматизации процесса планирования бюджета («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АЦК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-Планирование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»);</a:t>
            </a:r>
          </a:p>
          <a:p>
            <a:pPr marL="9017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Системой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автоматизации процесса исполнения бюджета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АЦК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-Финансы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»).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 flipV="1">
            <a:off x="331047" y="4473019"/>
            <a:ext cx="6675000" cy="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Группа 16"/>
          <p:cNvGrpSpPr/>
          <p:nvPr/>
        </p:nvGrpSpPr>
        <p:grpSpPr>
          <a:xfrm>
            <a:off x="331047" y="1755991"/>
            <a:ext cx="3731502" cy="2079936"/>
            <a:chOff x="218346" y="3549046"/>
            <a:chExt cx="4953835" cy="2555447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4"/>
            <a:srcRect l="620" t="1619" b="16553"/>
            <a:stretch/>
          </p:blipFill>
          <p:spPr>
            <a:xfrm>
              <a:off x="570155" y="4219303"/>
              <a:ext cx="4602026" cy="188519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8346" y="3549046"/>
              <a:ext cx="4840880" cy="2002291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cxnSp>
        <p:nvCxnSpPr>
          <p:cNvPr id="24" name="Прямая соединительная линия 23"/>
          <p:cNvCxnSpPr/>
          <p:nvPr/>
        </p:nvCxnSpPr>
        <p:spPr>
          <a:xfrm>
            <a:off x="4310742" y="1745197"/>
            <a:ext cx="7563981" cy="0"/>
          </a:xfrm>
          <a:prstGeom prst="line">
            <a:avLst/>
          </a:prstGeom>
          <a:ln w="76200">
            <a:solidFill>
              <a:srgbClr val="3FA4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Рисунок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9758" y="3641597"/>
            <a:ext cx="3470743" cy="290356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70023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2425" y="1862813"/>
            <a:ext cx="5538529" cy="4559259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ru-RU" sz="2500" dirty="0" smtClean="0"/>
              <a:t>Представитель </a:t>
            </a:r>
            <a:r>
              <a:rPr lang="ru-RU" sz="2500" dirty="0"/>
              <a:t>Департамента финансов Екатеринбурга пригласила присутствующих стать активными пользователями системы «Публичный бюджет </a:t>
            </a:r>
            <a:r>
              <a:rPr lang="ru-RU" sz="2500" dirty="0" smtClean="0"/>
              <a:t>Екатеринбурга</a:t>
            </a:r>
            <a:r>
              <a:rPr lang="ru-RU" sz="2500" dirty="0"/>
              <a:t>.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500" dirty="0" smtClean="0"/>
              <a:t>Мы </a:t>
            </a:r>
            <a:r>
              <a:rPr lang="ru-RU" sz="2500" dirty="0"/>
              <a:t>готовы рассматривать и внедрять на практике предложения пользователей системы по ее дальнейшему наполнению и совершенствованию» – отметила О.В.Сысолятина</a:t>
            </a:r>
            <a:r>
              <a:rPr lang="ru-RU" sz="2500" dirty="0" smtClean="0"/>
              <a:t>.</a:t>
            </a: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ru-RU" smtClean="0"/>
              <a:t>Департамент финансов Администрации города Екатеринбурга</a:t>
            </a:r>
            <a:endParaRPr lang="ru-RU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331047" y="516753"/>
            <a:ext cx="11529907" cy="983862"/>
            <a:chOff x="345468" y="516753"/>
            <a:chExt cx="11529907" cy="983862"/>
          </a:xfrm>
        </p:grpSpPr>
        <p:sp>
          <p:nvSpPr>
            <p:cNvPr id="6" name="TextBox 5"/>
            <p:cNvSpPr txBox="1"/>
            <p:nvPr/>
          </p:nvSpPr>
          <p:spPr>
            <a:xfrm>
              <a:off x="2150800" y="516753"/>
              <a:ext cx="7433756" cy="983858"/>
            </a:xfrm>
            <a:prstGeom prst="rect">
              <a:avLst/>
            </a:prstGeom>
            <a:solidFill>
              <a:srgbClr val="6992C7"/>
            </a:solidFill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ru-RU" sz="2800" b="1" dirty="0" err="1" smtClean="0">
                  <a:solidFill>
                    <a:schemeClr val="bg1"/>
                  </a:solidFill>
                </a:rPr>
                <a:t>ИАС</a:t>
              </a:r>
              <a:r>
                <a:rPr lang="ru-RU" sz="2800" b="1" dirty="0" smtClean="0">
                  <a:solidFill>
                    <a:schemeClr val="bg1"/>
                  </a:solidFill>
                </a:rPr>
                <a:t> «Публичный бюджет </a:t>
              </a:r>
              <a:r>
                <a:rPr lang="ru-RU" sz="2800" b="1" dirty="0">
                  <a:solidFill>
                    <a:schemeClr val="bg1"/>
                  </a:solidFill>
                </a:rPr>
                <a:t>Екатеринбурга</a:t>
              </a:r>
              <a:r>
                <a:rPr lang="ru-RU" sz="2800" b="1" dirty="0" smtClean="0">
                  <a:solidFill>
                    <a:schemeClr val="bg1"/>
                  </a:solidFill>
                </a:rPr>
                <a:t>»</a:t>
              </a:r>
              <a:endParaRPr lang="ru-RU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1371274" y="516757"/>
              <a:ext cx="504101" cy="983858"/>
            </a:xfrm>
            <a:prstGeom prst="rect">
              <a:avLst/>
            </a:prstGeom>
            <a:solidFill>
              <a:srgbClr val="E10067"/>
            </a:solidFill>
          </p:spPr>
          <p:txBody>
            <a:bodyPr wrap="square" rtlCol="0">
              <a:spAutoFit/>
            </a:bodyPr>
            <a:lstStyle/>
            <a:p>
              <a:endParaRPr lang="ru-RU" dirty="0"/>
            </a:p>
          </p:txBody>
        </p:sp>
        <p:grpSp>
          <p:nvGrpSpPr>
            <p:cNvPr id="8" name="Группа 7"/>
            <p:cNvGrpSpPr/>
            <p:nvPr/>
          </p:nvGrpSpPr>
          <p:grpSpPr>
            <a:xfrm>
              <a:off x="345468" y="516753"/>
              <a:ext cx="1810298" cy="983858"/>
              <a:chOff x="345468" y="516753"/>
              <a:chExt cx="1810298" cy="983858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345468" y="516753"/>
                <a:ext cx="1805332" cy="983858"/>
              </a:xfrm>
              <a:prstGeom prst="rect">
                <a:avLst/>
              </a:prstGeom>
              <a:solidFill>
                <a:srgbClr val="3FA45F"/>
              </a:solidFill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350434" y="516753"/>
                <a:ext cx="1805332" cy="983858"/>
              </a:xfrm>
              <a:prstGeom prst="rect">
                <a:avLst/>
              </a:prstGeom>
              <a:blipFill dpi="0" rotWithShape="1">
                <a:blip r:embed="rId2">
                  <a:alphaModFix amt="45000"/>
                  <a:duotone>
                    <a:prstClr val="black"/>
                    <a:schemeClr val="accent6">
                      <a:tint val="45000"/>
                      <a:satMod val="400000"/>
                    </a:schemeClr>
                  </a:duotone>
                </a:blip>
                <a:srcRect/>
                <a:stretch>
                  <a:fillRect b="-282472"/>
                </a:stretch>
              </a:blipFill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</p:grpSp>
        <p:grpSp>
          <p:nvGrpSpPr>
            <p:cNvPr id="9" name="Группа 8"/>
            <p:cNvGrpSpPr/>
            <p:nvPr/>
          </p:nvGrpSpPr>
          <p:grpSpPr>
            <a:xfrm>
              <a:off x="9584556" y="516753"/>
              <a:ext cx="1800366" cy="983858"/>
              <a:chOff x="9584556" y="516753"/>
              <a:chExt cx="1800366" cy="983858"/>
            </a:xfrm>
          </p:grpSpPr>
          <p:sp>
            <p:nvSpPr>
              <p:cNvPr id="10" name="TextBox 9"/>
              <p:cNvSpPr txBox="1">
                <a:spLocks noChangeAspect="1"/>
              </p:cNvSpPr>
              <p:nvPr/>
            </p:nvSpPr>
            <p:spPr>
              <a:xfrm>
                <a:off x="9584556" y="516753"/>
                <a:ext cx="1786718" cy="983858"/>
              </a:xfrm>
              <a:prstGeom prst="rect">
                <a:avLst/>
              </a:prstGeom>
              <a:solidFill>
                <a:srgbClr val="F9E13C"/>
              </a:solidFill>
            </p:spPr>
            <p:txBody>
              <a:bodyPr wrap="square" rtlCol="0" anchor="ctr">
                <a:noAutofit/>
              </a:bodyPr>
              <a:lstStyle/>
              <a:p>
                <a:pPr algn="ctr"/>
                <a:endParaRPr lang="ru-RU" sz="4000" dirty="0"/>
              </a:p>
            </p:txBody>
          </p:sp>
          <p:sp>
            <p:nvSpPr>
              <p:cNvPr id="11" name="TextBox 10"/>
              <p:cNvSpPr txBox="1">
                <a:spLocks noChangeAspect="1"/>
              </p:cNvSpPr>
              <p:nvPr/>
            </p:nvSpPr>
            <p:spPr>
              <a:xfrm>
                <a:off x="9598204" y="516753"/>
                <a:ext cx="1786718" cy="983858"/>
              </a:xfrm>
              <a:prstGeom prst="rect">
                <a:avLst/>
              </a:prstGeom>
              <a:blipFill dpi="0" rotWithShape="1">
                <a:blip r:embed="rId3">
                  <a:alphaModFix amt="74000"/>
                  <a:duotone>
                    <a:schemeClr val="accent4">
                      <a:shade val="45000"/>
                      <a:satMod val="135000"/>
                    </a:schemeClr>
                    <a:prstClr val="white"/>
                  </a:duotone>
                </a:blip>
                <a:srcRect/>
                <a:stretch>
                  <a:fillRect b="-282472"/>
                </a:stretch>
              </a:blipFill>
            </p:spPr>
            <p:txBody>
              <a:bodyPr wrap="square" rtlCol="0" anchor="ctr">
                <a:noAutofit/>
              </a:bodyPr>
              <a:lstStyle/>
              <a:p>
                <a:pPr algn="ctr"/>
                <a:endParaRPr lang="ru-RU" sz="4000" dirty="0"/>
              </a:p>
            </p:txBody>
          </p:sp>
        </p:grpSp>
      </p:grp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68" r="8186"/>
          <a:stretch/>
        </p:blipFill>
        <p:spPr>
          <a:xfrm>
            <a:off x="331047" y="1862814"/>
            <a:ext cx="5691848" cy="45592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cxnSp>
        <p:nvCxnSpPr>
          <p:cNvPr id="30" name="Прямая соединительная линия 29"/>
          <p:cNvCxnSpPr/>
          <p:nvPr/>
        </p:nvCxnSpPr>
        <p:spPr>
          <a:xfrm>
            <a:off x="6322425" y="1862814"/>
            <a:ext cx="5538530" cy="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6175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"/>
          <p:cNvSpPr txBox="1">
            <a:spLocks/>
          </p:cNvSpPr>
          <p:nvPr/>
        </p:nvSpPr>
        <p:spPr>
          <a:xfrm>
            <a:off x="331047" y="1687373"/>
            <a:ext cx="11529906" cy="1212581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обсуждения вопросов открытости бюджетных данных Департаментом финансов Екатеринбурга были приглашены представители двух экономических направлений ведущих вузов Урала: Уральского государственного экономического университета и Уральского федерального университета имени первого Президента России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Б.Н.Ельцина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1046" y="3096255"/>
            <a:ext cx="7689667" cy="3522119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Заведующая кафедрой финансов, денежного обращения и кредита УрФУ, д.э.н., профессор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Е.Г.Князева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своем докладе «Публичный бюджет: тактика действий – зарубежный опыт» обратила внимание участников мероприятия, что управление государственными и муниципальными финансами в современных условиях требует расширения границ прозрачности и открытости.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ru-RU" smtClean="0"/>
              <a:t>Департамент финансов Администрации города Екатеринбурга</a:t>
            </a:r>
            <a:endParaRPr lang="ru-RU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331047" y="516753"/>
            <a:ext cx="11529907" cy="983862"/>
            <a:chOff x="345468" y="516753"/>
            <a:chExt cx="11529907" cy="983862"/>
          </a:xfrm>
        </p:grpSpPr>
        <p:sp>
          <p:nvSpPr>
            <p:cNvPr id="6" name="TextBox 5"/>
            <p:cNvSpPr txBox="1"/>
            <p:nvPr/>
          </p:nvSpPr>
          <p:spPr>
            <a:xfrm>
              <a:off x="2150800" y="516753"/>
              <a:ext cx="7433756" cy="983858"/>
            </a:xfrm>
            <a:prstGeom prst="rect">
              <a:avLst/>
            </a:prstGeom>
            <a:solidFill>
              <a:srgbClr val="6992C7"/>
            </a:solidFill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ru-RU" sz="2800" b="1" dirty="0" smtClean="0">
                  <a:solidFill>
                    <a:schemeClr val="bg1"/>
                  </a:solidFill>
                </a:rPr>
                <a:t>Выступления спикеров</a:t>
              </a:r>
              <a:endParaRPr lang="ru-RU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1371274" y="516757"/>
              <a:ext cx="504101" cy="983858"/>
            </a:xfrm>
            <a:prstGeom prst="rect">
              <a:avLst/>
            </a:prstGeom>
            <a:solidFill>
              <a:srgbClr val="E10067"/>
            </a:solidFill>
          </p:spPr>
          <p:txBody>
            <a:bodyPr wrap="square" rtlCol="0">
              <a:spAutoFit/>
            </a:bodyPr>
            <a:lstStyle/>
            <a:p>
              <a:endParaRPr lang="ru-RU" dirty="0"/>
            </a:p>
          </p:txBody>
        </p:sp>
        <p:grpSp>
          <p:nvGrpSpPr>
            <p:cNvPr id="8" name="Группа 7"/>
            <p:cNvGrpSpPr/>
            <p:nvPr/>
          </p:nvGrpSpPr>
          <p:grpSpPr>
            <a:xfrm>
              <a:off x="345468" y="516753"/>
              <a:ext cx="1810298" cy="983858"/>
              <a:chOff x="345468" y="516753"/>
              <a:chExt cx="1810298" cy="983858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345468" y="516753"/>
                <a:ext cx="1805332" cy="983858"/>
              </a:xfrm>
              <a:prstGeom prst="rect">
                <a:avLst/>
              </a:prstGeom>
              <a:solidFill>
                <a:srgbClr val="3FA45F"/>
              </a:solidFill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350434" y="516753"/>
                <a:ext cx="1805332" cy="983858"/>
              </a:xfrm>
              <a:prstGeom prst="rect">
                <a:avLst/>
              </a:prstGeom>
              <a:blipFill dpi="0" rotWithShape="1">
                <a:blip r:embed="rId2">
                  <a:alphaModFix amt="45000"/>
                  <a:duotone>
                    <a:prstClr val="black"/>
                    <a:schemeClr val="accent6">
                      <a:tint val="45000"/>
                      <a:satMod val="400000"/>
                    </a:schemeClr>
                  </a:duotone>
                </a:blip>
                <a:srcRect/>
                <a:stretch>
                  <a:fillRect b="-282472"/>
                </a:stretch>
              </a:blipFill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</p:grpSp>
        <p:grpSp>
          <p:nvGrpSpPr>
            <p:cNvPr id="9" name="Группа 8"/>
            <p:cNvGrpSpPr/>
            <p:nvPr/>
          </p:nvGrpSpPr>
          <p:grpSpPr>
            <a:xfrm>
              <a:off x="9584556" y="516753"/>
              <a:ext cx="1800366" cy="983858"/>
              <a:chOff x="9584556" y="516753"/>
              <a:chExt cx="1800366" cy="983858"/>
            </a:xfrm>
          </p:grpSpPr>
          <p:sp>
            <p:nvSpPr>
              <p:cNvPr id="10" name="TextBox 9"/>
              <p:cNvSpPr txBox="1">
                <a:spLocks noChangeAspect="1"/>
              </p:cNvSpPr>
              <p:nvPr/>
            </p:nvSpPr>
            <p:spPr>
              <a:xfrm>
                <a:off x="9584556" y="516753"/>
                <a:ext cx="1786718" cy="983858"/>
              </a:xfrm>
              <a:prstGeom prst="rect">
                <a:avLst/>
              </a:prstGeom>
              <a:solidFill>
                <a:srgbClr val="F9E13C"/>
              </a:solidFill>
            </p:spPr>
            <p:txBody>
              <a:bodyPr wrap="square" rtlCol="0" anchor="ctr">
                <a:noAutofit/>
              </a:bodyPr>
              <a:lstStyle/>
              <a:p>
                <a:pPr algn="ctr"/>
                <a:endParaRPr lang="ru-RU" sz="4000" dirty="0"/>
              </a:p>
            </p:txBody>
          </p:sp>
          <p:sp>
            <p:nvSpPr>
              <p:cNvPr id="11" name="TextBox 10"/>
              <p:cNvSpPr txBox="1">
                <a:spLocks noChangeAspect="1"/>
              </p:cNvSpPr>
              <p:nvPr/>
            </p:nvSpPr>
            <p:spPr>
              <a:xfrm>
                <a:off x="9598204" y="516753"/>
                <a:ext cx="1786718" cy="983858"/>
              </a:xfrm>
              <a:prstGeom prst="rect">
                <a:avLst/>
              </a:prstGeom>
              <a:blipFill dpi="0" rotWithShape="1">
                <a:blip r:embed="rId3">
                  <a:alphaModFix amt="74000"/>
                  <a:duotone>
                    <a:schemeClr val="accent4">
                      <a:shade val="45000"/>
                      <a:satMod val="135000"/>
                    </a:schemeClr>
                    <a:prstClr val="white"/>
                  </a:duotone>
                </a:blip>
                <a:srcRect/>
                <a:stretch>
                  <a:fillRect b="-282472"/>
                </a:stretch>
              </a:blipFill>
            </p:spPr>
            <p:txBody>
              <a:bodyPr wrap="square" rtlCol="0" anchor="ctr">
                <a:noAutofit/>
              </a:bodyPr>
              <a:lstStyle/>
              <a:p>
                <a:pPr algn="ctr"/>
                <a:endParaRPr lang="ru-RU" sz="4000" dirty="0"/>
              </a:p>
            </p:txBody>
          </p:sp>
        </p:grpSp>
      </p:grp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4"/>
          <a:srcRect t="13480" r="15559"/>
          <a:stretch/>
        </p:blipFill>
        <p:spPr>
          <a:xfrm>
            <a:off x="8315767" y="3086712"/>
            <a:ext cx="3343971" cy="35412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17" name="Группа 16"/>
          <p:cNvGrpSpPr/>
          <p:nvPr/>
        </p:nvGrpSpPr>
        <p:grpSpPr>
          <a:xfrm>
            <a:off x="331046" y="1687377"/>
            <a:ext cx="11529907" cy="771805"/>
            <a:chOff x="958082" y="6316575"/>
            <a:chExt cx="10881609" cy="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cxnSp>
          <p:nvCxnSpPr>
            <p:cNvPr id="18" name="Прямая соединительная линия 17"/>
            <p:cNvCxnSpPr/>
            <p:nvPr/>
          </p:nvCxnSpPr>
          <p:spPr>
            <a:xfrm>
              <a:off x="958082" y="6316575"/>
              <a:ext cx="2891429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>
              <a:off x="3849511" y="6316575"/>
              <a:ext cx="4119856" cy="0"/>
            </a:xfrm>
            <a:prstGeom prst="line">
              <a:avLst/>
            </a:prstGeom>
            <a:ln w="76200">
              <a:solidFill>
                <a:srgbClr val="F9E13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7879057" y="6316575"/>
              <a:ext cx="2832924" cy="0"/>
            </a:xfrm>
            <a:prstGeom prst="line">
              <a:avLst/>
            </a:prstGeom>
            <a:ln w="76200">
              <a:solidFill>
                <a:srgbClr val="3FA45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>
              <a:off x="10711981" y="6316575"/>
              <a:ext cx="1127710" cy="0"/>
            </a:xfrm>
            <a:prstGeom prst="line">
              <a:avLst/>
            </a:prstGeom>
            <a:ln w="76200">
              <a:solidFill>
                <a:srgbClr val="E1006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" name="Прямая соединительная линия 21"/>
          <p:cNvCxnSpPr/>
          <p:nvPr/>
        </p:nvCxnSpPr>
        <p:spPr>
          <a:xfrm>
            <a:off x="331046" y="3124649"/>
            <a:ext cx="7689667" cy="0"/>
          </a:xfrm>
          <a:prstGeom prst="line">
            <a:avLst/>
          </a:prstGeom>
          <a:ln w="76200">
            <a:solidFill>
              <a:srgbClr val="E100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5702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object 52"/>
          <p:cNvSpPr/>
          <p:nvPr/>
        </p:nvSpPr>
        <p:spPr>
          <a:xfrm>
            <a:off x="1908938" y="2719380"/>
            <a:ext cx="808047" cy="0"/>
          </a:xfrm>
          <a:custGeom>
            <a:avLst/>
            <a:gdLst/>
            <a:ahLst/>
            <a:cxnLst/>
            <a:rect l="l" t="t" r="r" b="b"/>
            <a:pathLst>
              <a:path w="891844">
                <a:moveTo>
                  <a:pt x="0" y="0"/>
                </a:moveTo>
                <a:lnTo>
                  <a:pt x="891844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defTabSz="828446"/>
            <a:endParaRPr sz="163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2722463" y="2719380"/>
            <a:ext cx="2034156" cy="0"/>
          </a:xfrm>
          <a:custGeom>
            <a:avLst/>
            <a:gdLst/>
            <a:ahLst/>
            <a:cxnLst/>
            <a:rect l="l" t="t" r="r" b="b"/>
            <a:pathLst>
              <a:path w="2245106">
                <a:moveTo>
                  <a:pt x="0" y="0"/>
                </a:moveTo>
                <a:lnTo>
                  <a:pt x="224510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defTabSz="828446"/>
            <a:endParaRPr sz="163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4762256" y="2719380"/>
            <a:ext cx="2440113" cy="0"/>
          </a:xfrm>
          <a:custGeom>
            <a:avLst/>
            <a:gdLst/>
            <a:ahLst/>
            <a:cxnLst/>
            <a:rect l="l" t="t" r="r" b="b"/>
            <a:pathLst>
              <a:path w="2693162">
                <a:moveTo>
                  <a:pt x="0" y="0"/>
                </a:moveTo>
                <a:lnTo>
                  <a:pt x="2693162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defTabSz="828446"/>
            <a:endParaRPr sz="163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7207894" y="2719380"/>
            <a:ext cx="3013147" cy="0"/>
          </a:xfrm>
          <a:custGeom>
            <a:avLst/>
            <a:gdLst/>
            <a:ahLst/>
            <a:cxnLst/>
            <a:rect l="l" t="t" r="r" b="b"/>
            <a:pathLst>
              <a:path w="3325622">
                <a:moveTo>
                  <a:pt x="0" y="0"/>
                </a:moveTo>
                <a:lnTo>
                  <a:pt x="3325622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defTabSz="828446"/>
            <a:endParaRPr sz="163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1908938" y="2937548"/>
            <a:ext cx="808047" cy="0"/>
          </a:xfrm>
          <a:custGeom>
            <a:avLst/>
            <a:gdLst/>
            <a:ahLst/>
            <a:cxnLst/>
            <a:rect l="l" t="t" r="r" b="b"/>
            <a:pathLst>
              <a:path w="891844">
                <a:moveTo>
                  <a:pt x="0" y="0"/>
                </a:moveTo>
                <a:lnTo>
                  <a:pt x="891844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defTabSz="828446"/>
            <a:endParaRPr sz="163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2722463" y="2937548"/>
            <a:ext cx="2034156" cy="0"/>
          </a:xfrm>
          <a:custGeom>
            <a:avLst/>
            <a:gdLst/>
            <a:ahLst/>
            <a:cxnLst/>
            <a:rect l="l" t="t" r="r" b="b"/>
            <a:pathLst>
              <a:path w="2245106">
                <a:moveTo>
                  <a:pt x="0" y="0"/>
                </a:moveTo>
                <a:lnTo>
                  <a:pt x="224510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defTabSz="828446"/>
            <a:endParaRPr sz="163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4762256" y="2937548"/>
            <a:ext cx="2440113" cy="0"/>
          </a:xfrm>
          <a:custGeom>
            <a:avLst/>
            <a:gdLst/>
            <a:ahLst/>
            <a:cxnLst/>
            <a:rect l="l" t="t" r="r" b="b"/>
            <a:pathLst>
              <a:path w="2693162">
                <a:moveTo>
                  <a:pt x="0" y="0"/>
                </a:moveTo>
                <a:lnTo>
                  <a:pt x="2693162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defTabSz="828446"/>
            <a:endParaRPr sz="163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7207894" y="2937548"/>
            <a:ext cx="3013147" cy="0"/>
          </a:xfrm>
          <a:custGeom>
            <a:avLst/>
            <a:gdLst/>
            <a:ahLst/>
            <a:cxnLst/>
            <a:rect l="l" t="t" r="r" b="b"/>
            <a:pathLst>
              <a:path w="3325622">
                <a:moveTo>
                  <a:pt x="0" y="0"/>
                </a:moveTo>
                <a:lnTo>
                  <a:pt x="3325622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defTabSz="828446"/>
            <a:endParaRPr sz="163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1908938" y="3208416"/>
            <a:ext cx="808047" cy="0"/>
          </a:xfrm>
          <a:custGeom>
            <a:avLst/>
            <a:gdLst/>
            <a:ahLst/>
            <a:cxnLst/>
            <a:rect l="l" t="t" r="r" b="b"/>
            <a:pathLst>
              <a:path w="891844">
                <a:moveTo>
                  <a:pt x="0" y="0"/>
                </a:moveTo>
                <a:lnTo>
                  <a:pt x="891844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defTabSz="828446"/>
            <a:endParaRPr sz="163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2722463" y="3208416"/>
            <a:ext cx="2034156" cy="0"/>
          </a:xfrm>
          <a:custGeom>
            <a:avLst/>
            <a:gdLst/>
            <a:ahLst/>
            <a:cxnLst/>
            <a:rect l="l" t="t" r="r" b="b"/>
            <a:pathLst>
              <a:path w="2245106">
                <a:moveTo>
                  <a:pt x="0" y="0"/>
                </a:moveTo>
                <a:lnTo>
                  <a:pt x="224510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defTabSz="828446"/>
            <a:endParaRPr sz="163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4762256" y="3208416"/>
            <a:ext cx="2440113" cy="0"/>
          </a:xfrm>
          <a:custGeom>
            <a:avLst/>
            <a:gdLst/>
            <a:ahLst/>
            <a:cxnLst/>
            <a:rect l="l" t="t" r="r" b="b"/>
            <a:pathLst>
              <a:path w="2693162">
                <a:moveTo>
                  <a:pt x="0" y="0"/>
                </a:moveTo>
                <a:lnTo>
                  <a:pt x="2693162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defTabSz="828446"/>
            <a:endParaRPr sz="163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7207894" y="3208416"/>
            <a:ext cx="3013147" cy="0"/>
          </a:xfrm>
          <a:custGeom>
            <a:avLst/>
            <a:gdLst/>
            <a:ahLst/>
            <a:cxnLst/>
            <a:rect l="l" t="t" r="r" b="b"/>
            <a:pathLst>
              <a:path w="3325622">
                <a:moveTo>
                  <a:pt x="0" y="0"/>
                </a:moveTo>
                <a:lnTo>
                  <a:pt x="3325622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defTabSz="828446"/>
            <a:endParaRPr sz="163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1908938" y="3477672"/>
            <a:ext cx="808047" cy="0"/>
          </a:xfrm>
          <a:custGeom>
            <a:avLst/>
            <a:gdLst/>
            <a:ahLst/>
            <a:cxnLst/>
            <a:rect l="l" t="t" r="r" b="b"/>
            <a:pathLst>
              <a:path w="891844">
                <a:moveTo>
                  <a:pt x="0" y="0"/>
                </a:moveTo>
                <a:lnTo>
                  <a:pt x="891844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defTabSz="828446"/>
            <a:endParaRPr sz="163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2722463" y="3477672"/>
            <a:ext cx="2034156" cy="0"/>
          </a:xfrm>
          <a:custGeom>
            <a:avLst/>
            <a:gdLst/>
            <a:ahLst/>
            <a:cxnLst/>
            <a:rect l="l" t="t" r="r" b="b"/>
            <a:pathLst>
              <a:path w="2245106">
                <a:moveTo>
                  <a:pt x="0" y="0"/>
                </a:moveTo>
                <a:lnTo>
                  <a:pt x="224510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defTabSz="828446"/>
            <a:endParaRPr sz="163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4762256" y="3477672"/>
            <a:ext cx="2440113" cy="0"/>
          </a:xfrm>
          <a:custGeom>
            <a:avLst/>
            <a:gdLst/>
            <a:ahLst/>
            <a:cxnLst/>
            <a:rect l="l" t="t" r="r" b="b"/>
            <a:pathLst>
              <a:path w="2693162">
                <a:moveTo>
                  <a:pt x="0" y="0"/>
                </a:moveTo>
                <a:lnTo>
                  <a:pt x="2693162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defTabSz="828446"/>
            <a:endParaRPr sz="163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7207894" y="3477672"/>
            <a:ext cx="3013147" cy="0"/>
          </a:xfrm>
          <a:custGeom>
            <a:avLst/>
            <a:gdLst/>
            <a:ahLst/>
            <a:cxnLst/>
            <a:rect l="l" t="t" r="r" b="b"/>
            <a:pathLst>
              <a:path w="3325622">
                <a:moveTo>
                  <a:pt x="0" y="0"/>
                </a:moveTo>
                <a:lnTo>
                  <a:pt x="3325622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defTabSz="828446"/>
            <a:endParaRPr sz="163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1908938" y="3748310"/>
            <a:ext cx="808047" cy="0"/>
          </a:xfrm>
          <a:custGeom>
            <a:avLst/>
            <a:gdLst/>
            <a:ahLst/>
            <a:cxnLst/>
            <a:rect l="l" t="t" r="r" b="b"/>
            <a:pathLst>
              <a:path w="891844">
                <a:moveTo>
                  <a:pt x="0" y="0"/>
                </a:moveTo>
                <a:lnTo>
                  <a:pt x="891844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defTabSz="828446"/>
            <a:endParaRPr sz="163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2722463" y="3748310"/>
            <a:ext cx="2034156" cy="0"/>
          </a:xfrm>
          <a:custGeom>
            <a:avLst/>
            <a:gdLst/>
            <a:ahLst/>
            <a:cxnLst/>
            <a:rect l="l" t="t" r="r" b="b"/>
            <a:pathLst>
              <a:path w="2245106">
                <a:moveTo>
                  <a:pt x="0" y="0"/>
                </a:moveTo>
                <a:lnTo>
                  <a:pt x="224510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defTabSz="828446"/>
            <a:endParaRPr sz="163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4762256" y="3748310"/>
            <a:ext cx="2440113" cy="0"/>
          </a:xfrm>
          <a:custGeom>
            <a:avLst/>
            <a:gdLst/>
            <a:ahLst/>
            <a:cxnLst/>
            <a:rect l="l" t="t" r="r" b="b"/>
            <a:pathLst>
              <a:path w="2693162">
                <a:moveTo>
                  <a:pt x="0" y="0"/>
                </a:moveTo>
                <a:lnTo>
                  <a:pt x="2693162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defTabSz="828446"/>
            <a:endParaRPr sz="163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7207894" y="3748310"/>
            <a:ext cx="3013147" cy="0"/>
          </a:xfrm>
          <a:custGeom>
            <a:avLst/>
            <a:gdLst/>
            <a:ahLst/>
            <a:cxnLst/>
            <a:rect l="l" t="t" r="r" b="b"/>
            <a:pathLst>
              <a:path w="3325622">
                <a:moveTo>
                  <a:pt x="0" y="0"/>
                </a:moveTo>
                <a:lnTo>
                  <a:pt x="3325622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defTabSz="828446"/>
            <a:endParaRPr sz="163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1908938" y="4018949"/>
            <a:ext cx="808047" cy="0"/>
          </a:xfrm>
          <a:custGeom>
            <a:avLst/>
            <a:gdLst/>
            <a:ahLst/>
            <a:cxnLst/>
            <a:rect l="l" t="t" r="r" b="b"/>
            <a:pathLst>
              <a:path w="891844">
                <a:moveTo>
                  <a:pt x="0" y="0"/>
                </a:moveTo>
                <a:lnTo>
                  <a:pt x="891844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defTabSz="828446"/>
            <a:endParaRPr sz="163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2722463" y="4018949"/>
            <a:ext cx="2034156" cy="0"/>
          </a:xfrm>
          <a:custGeom>
            <a:avLst/>
            <a:gdLst/>
            <a:ahLst/>
            <a:cxnLst/>
            <a:rect l="l" t="t" r="r" b="b"/>
            <a:pathLst>
              <a:path w="2245106">
                <a:moveTo>
                  <a:pt x="0" y="0"/>
                </a:moveTo>
                <a:lnTo>
                  <a:pt x="224510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defTabSz="828446"/>
            <a:endParaRPr sz="163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4762256" y="4018949"/>
            <a:ext cx="2440113" cy="0"/>
          </a:xfrm>
          <a:custGeom>
            <a:avLst/>
            <a:gdLst/>
            <a:ahLst/>
            <a:cxnLst/>
            <a:rect l="l" t="t" r="r" b="b"/>
            <a:pathLst>
              <a:path w="2693162">
                <a:moveTo>
                  <a:pt x="0" y="0"/>
                </a:moveTo>
                <a:lnTo>
                  <a:pt x="2693162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defTabSz="828446"/>
            <a:endParaRPr sz="163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7207894" y="4018949"/>
            <a:ext cx="3013147" cy="0"/>
          </a:xfrm>
          <a:custGeom>
            <a:avLst/>
            <a:gdLst/>
            <a:ahLst/>
            <a:cxnLst/>
            <a:rect l="l" t="t" r="r" b="b"/>
            <a:pathLst>
              <a:path w="3325622">
                <a:moveTo>
                  <a:pt x="0" y="0"/>
                </a:moveTo>
                <a:lnTo>
                  <a:pt x="3325622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defTabSz="828446"/>
            <a:endParaRPr sz="163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1908938" y="4289586"/>
            <a:ext cx="808047" cy="0"/>
          </a:xfrm>
          <a:custGeom>
            <a:avLst/>
            <a:gdLst/>
            <a:ahLst/>
            <a:cxnLst/>
            <a:rect l="l" t="t" r="r" b="b"/>
            <a:pathLst>
              <a:path w="891844">
                <a:moveTo>
                  <a:pt x="0" y="0"/>
                </a:moveTo>
                <a:lnTo>
                  <a:pt x="891844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defTabSz="828446"/>
            <a:endParaRPr sz="163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2722463" y="4289586"/>
            <a:ext cx="2034156" cy="0"/>
          </a:xfrm>
          <a:custGeom>
            <a:avLst/>
            <a:gdLst/>
            <a:ahLst/>
            <a:cxnLst/>
            <a:rect l="l" t="t" r="r" b="b"/>
            <a:pathLst>
              <a:path w="2245106">
                <a:moveTo>
                  <a:pt x="0" y="0"/>
                </a:moveTo>
                <a:lnTo>
                  <a:pt x="224510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defTabSz="828446"/>
            <a:endParaRPr sz="163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" name="object 78"/>
          <p:cNvSpPr/>
          <p:nvPr/>
        </p:nvSpPr>
        <p:spPr>
          <a:xfrm>
            <a:off x="4762256" y="4289586"/>
            <a:ext cx="2440113" cy="0"/>
          </a:xfrm>
          <a:custGeom>
            <a:avLst/>
            <a:gdLst/>
            <a:ahLst/>
            <a:cxnLst/>
            <a:rect l="l" t="t" r="r" b="b"/>
            <a:pathLst>
              <a:path w="2693162">
                <a:moveTo>
                  <a:pt x="0" y="0"/>
                </a:moveTo>
                <a:lnTo>
                  <a:pt x="2693162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defTabSz="828446"/>
            <a:endParaRPr sz="163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7207894" y="4289586"/>
            <a:ext cx="3013147" cy="0"/>
          </a:xfrm>
          <a:custGeom>
            <a:avLst/>
            <a:gdLst/>
            <a:ahLst/>
            <a:cxnLst/>
            <a:rect l="l" t="t" r="r" b="b"/>
            <a:pathLst>
              <a:path w="3325622">
                <a:moveTo>
                  <a:pt x="0" y="0"/>
                </a:moveTo>
                <a:lnTo>
                  <a:pt x="3325622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defTabSz="828446"/>
            <a:endParaRPr sz="163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1908938" y="4560570"/>
            <a:ext cx="808047" cy="0"/>
          </a:xfrm>
          <a:custGeom>
            <a:avLst/>
            <a:gdLst/>
            <a:ahLst/>
            <a:cxnLst/>
            <a:rect l="l" t="t" r="r" b="b"/>
            <a:pathLst>
              <a:path w="891844">
                <a:moveTo>
                  <a:pt x="0" y="0"/>
                </a:moveTo>
                <a:lnTo>
                  <a:pt x="891844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defTabSz="828446"/>
            <a:endParaRPr sz="163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2722463" y="4560570"/>
            <a:ext cx="2034156" cy="0"/>
          </a:xfrm>
          <a:custGeom>
            <a:avLst/>
            <a:gdLst/>
            <a:ahLst/>
            <a:cxnLst/>
            <a:rect l="l" t="t" r="r" b="b"/>
            <a:pathLst>
              <a:path w="2245106">
                <a:moveTo>
                  <a:pt x="0" y="0"/>
                </a:moveTo>
                <a:lnTo>
                  <a:pt x="224510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defTabSz="828446"/>
            <a:endParaRPr sz="163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" name="object 82"/>
          <p:cNvSpPr/>
          <p:nvPr/>
        </p:nvSpPr>
        <p:spPr>
          <a:xfrm>
            <a:off x="4762256" y="4560570"/>
            <a:ext cx="2440113" cy="0"/>
          </a:xfrm>
          <a:custGeom>
            <a:avLst/>
            <a:gdLst/>
            <a:ahLst/>
            <a:cxnLst/>
            <a:rect l="l" t="t" r="r" b="b"/>
            <a:pathLst>
              <a:path w="2693162">
                <a:moveTo>
                  <a:pt x="0" y="0"/>
                </a:moveTo>
                <a:lnTo>
                  <a:pt x="2693162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defTabSz="828446"/>
            <a:endParaRPr sz="163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" name="object 83"/>
          <p:cNvSpPr/>
          <p:nvPr/>
        </p:nvSpPr>
        <p:spPr>
          <a:xfrm>
            <a:off x="7207894" y="4560570"/>
            <a:ext cx="3013147" cy="0"/>
          </a:xfrm>
          <a:custGeom>
            <a:avLst/>
            <a:gdLst/>
            <a:ahLst/>
            <a:cxnLst/>
            <a:rect l="l" t="t" r="r" b="b"/>
            <a:pathLst>
              <a:path w="3325622">
                <a:moveTo>
                  <a:pt x="0" y="0"/>
                </a:moveTo>
                <a:lnTo>
                  <a:pt x="3325622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defTabSz="828446"/>
            <a:endParaRPr sz="163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" name="object 84"/>
          <p:cNvSpPr/>
          <p:nvPr/>
        </p:nvSpPr>
        <p:spPr>
          <a:xfrm>
            <a:off x="1908938" y="4831207"/>
            <a:ext cx="808047" cy="0"/>
          </a:xfrm>
          <a:custGeom>
            <a:avLst/>
            <a:gdLst/>
            <a:ahLst/>
            <a:cxnLst/>
            <a:rect l="l" t="t" r="r" b="b"/>
            <a:pathLst>
              <a:path w="891844">
                <a:moveTo>
                  <a:pt x="0" y="0"/>
                </a:moveTo>
                <a:lnTo>
                  <a:pt x="891844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defTabSz="828446"/>
            <a:endParaRPr sz="163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" name="object 85"/>
          <p:cNvSpPr/>
          <p:nvPr/>
        </p:nvSpPr>
        <p:spPr>
          <a:xfrm>
            <a:off x="2722463" y="4831207"/>
            <a:ext cx="2034156" cy="0"/>
          </a:xfrm>
          <a:custGeom>
            <a:avLst/>
            <a:gdLst/>
            <a:ahLst/>
            <a:cxnLst/>
            <a:rect l="l" t="t" r="r" b="b"/>
            <a:pathLst>
              <a:path w="2245106">
                <a:moveTo>
                  <a:pt x="0" y="0"/>
                </a:moveTo>
                <a:lnTo>
                  <a:pt x="224510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defTabSz="828446"/>
            <a:endParaRPr sz="163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" name="object 86"/>
          <p:cNvSpPr/>
          <p:nvPr/>
        </p:nvSpPr>
        <p:spPr>
          <a:xfrm>
            <a:off x="4762256" y="4831207"/>
            <a:ext cx="2440113" cy="0"/>
          </a:xfrm>
          <a:custGeom>
            <a:avLst/>
            <a:gdLst/>
            <a:ahLst/>
            <a:cxnLst/>
            <a:rect l="l" t="t" r="r" b="b"/>
            <a:pathLst>
              <a:path w="2693162">
                <a:moveTo>
                  <a:pt x="0" y="0"/>
                </a:moveTo>
                <a:lnTo>
                  <a:pt x="2693162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defTabSz="828446"/>
            <a:endParaRPr sz="163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" name="object 87"/>
          <p:cNvSpPr/>
          <p:nvPr/>
        </p:nvSpPr>
        <p:spPr>
          <a:xfrm>
            <a:off x="7207894" y="4831207"/>
            <a:ext cx="3013147" cy="0"/>
          </a:xfrm>
          <a:custGeom>
            <a:avLst/>
            <a:gdLst/>
            <a:ahLst/>
            <a:cxnLst/>
            <a:rect l="l" t="t" r="r" b="b"/>
            <a:pathLst>
              <a:path w="3325622">
                <a:moveTo>
                  <a:pt x="0" y="0"/>
                </a:moveTo>
                <a:lnTo>
                  <a:pt x="3325622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defTabSz="828446"/>
            <a:endParaRPr sz="163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" name="object 88"/>
          <p:cNvSpPr/>
          <p:nvPr/>
        </p:nvSpPr>
        <p:spPr>
          <a:xfrm>
            <a:off x="1908938" y="5100464"/>
            <a:ext cx="808047" cy="0"/>
          </a:xfrm>
          <a:custGeom>
            <a:avLst/>
            <a:gdLst/>
            <a:ahLst/>
            <a:cxnLst/>
            <a:rect l="l" t="t" r="r" b="b"/>
            <a:pathLst>
              <a:path w="891844">
                <a:moveTo>
                  <a:pt x="0" y="0"/>
                </a:moveTo>
                <a:lnTo>
                  <a:pt x="891844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defTabSz="828446"/>
            <a:endParaRPr sz="163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" name="object 89"/>
          <p:cNvSpPr/>
          <p:nvPr/>
        </p:nvSpPr>
        <p:spPr>
          <a:xfrm>
            <a:off x="2722463" y="5100464"/>
            <a:ext cx="2034156" cy="0"/>
          </a:xfrm>
          <a:custGeom>
            <a:avLst/>
            <a:gdLst/>
            <a:ahLst/>
            <a:cxnLst/>
            <a:rect l="l" t="t" r="r" b="b"/>
            <a:pathLst>
              <a:path w="2245106">
                <a:moveTo>
                  <a:pt x="0" y="0"/>
                </a:moveTo>
                <a:lnTo>
                  <a:pt x="224510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defTabSz="828446"/>
            <a:endParaRPr sz="163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" name="object 90"/>
          <p:cNvSpPr/>
          <p:nvPr/>
        </p:nvSpPr>
        <p:spPr>
          <a:xfrm>
            <a:off x="4762256" y="5100464"/>
            <a:ext cx="2440113" cy="0"/>
          </a:xfrm>
          <a:custGeom>
            <a:avLst/>
            <a:gdLst/>
            <a:ahLst/>
            <a:cxnLst/>
            <a:rect l="l" t="t" r="r" b="b"/>
            <a:pathLst>
              <a:path w="2693162">
                <a:moveTo>
                  <a:pt x="0" y="0"/>
                </a:moveTo>
                <a:lnTo>
                  <a:pt x="2693162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defTabSz="828446"/>
            <a:endParaRPr sz="163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" name="object 91"/>
          <p:cNvSpPr/>
          <p:nvPr/>
        </p:nvSpPr>
        <p:spPr>
          <a:xfrm>
            <a:off x="7207894" y="5100464"/>
            <a:ext cx="3013147" cy="0"/>
          </a:xfrm>
          <a:custGeom>
            <a:avLst/>
            <a:gdLst/>
            <a:ahLst/>
            <a:cxnLst/>
            <a:rect l="l" t="t" r="r" b="b"/>
            <a:pathLst>
              <a:path w="3325622">
                <a:moveTo>
                  <a:pt x="0" y="0"/>
                </a:moveTo>
                <a:lnTo>
                  <a:pt x="3325622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defTabSz="828446"/>
            <a:endParaRPr sz="163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" name="object 92"/>
          <p:cNvSpPr/>
          <p:nvPr/>
        </p:nvSpPr>
        <p:spPr>
          <a:xfrm>
            <a:off x="1908938" y="5371103"/>
            <a:ext cx="808047" cy="0"/>
          </a:xfrm>
          <a:custGeom>
            <a:avLst/>
            <a:gdLst/>
            <a:ahLst/>
            <a:cxnLst/>
            <a:rect l="l" t="t" r="r" b="b"/>
            <a:pathLst>
              <a:path w="891844">
                <a:moveTo>
                  <a:pt x="0" y="0"/>
                </a:moveTo>
                <a:lnTo>
                  <a:pt x="891844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defTabSz="828446"/>
            <a:endParaRPr sz="163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" name="object 93"/>
          <p:cNvSpPr/>
          <p:nvPr/>
        </p:nvSpPr>
        <p:spPr>
          <a:xfrm>
            <a:off x="2722463" y="5371103"/>
            <a:ext cx="2034156" cy="0"/>
          </a:xfrm>
          <a:custGeom>
            <a:avLst/>
            <a:gdLst/>
            <a:ahLst/>
            <a:cxnLst/>
            <a:rect l="l" t="t" r="r" b="b"/>
            <a:pathLst>
              <a:path w="2245106">
                <a:moveTo>
                  <a:pt x="0" y="0"/>
                </a:moveTo>
                <a:lnTo>
                  <a:pt x="224510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defTabSz="828446"/>
            <a:endParaRPr sz="163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" name="object 94"/>
          <p:cNvSpPr/>
          <p:nvPr/>
        </p:nvSpPr>
        <p:spPr>
          <a:xfrm>
            <a:off x="4762256" y="5371103"/>
            <a:ext cx="2440113" cy="0"/>
          </a:xfrm>
          <a:custGeom>
            <a:avLst/>
            <a:gdLst/>
            <a:ahLst/>
            <a:cxnLst/>
            <a:rect l="l" t="t" r="r" b="b"/>
            <a:pathLst>
              <a:path w="2693162">
                <a:moveTo>
                  <a:pt x="0" y="0"/>
                </a:moveTo>
                <a:lnTo>
                  <a:pt x="2693162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defTabSz="828446"/>
            <a:endParaRPr sz="163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" name="object 95"/>
          <p:cNvSpPr/>
          <p:nvPr/>
        </p:nvSpPr>
        <p:spPr>
          <a:xfrm>
            <a:off x="7207894" y="5371103"/>
            <a:ext cx="3013147" cy="0"/>
          </a:xfrm>
          <a:custGeom>
            <a:avLst/>
            <a:gdLst/>
            <a:ahLst/>
            <a:cxnLst/>
            <a:rect l="l" t="t" r="r" b="b"/>
            <a:pathLst>
              <a:path w="3325622">
                <a:moveTo>
                  <a:pt x="0" y="0"/>
                </a:moveTo>
                <a:lnTo>
                  <a:pt x="3325622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defTabSz="828446"/>
            <a:endParaRPr sz="163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" name="object 96"/>
          <p:cNvSpPr/>
          <p:nvPr/>
        </p:nvSpPr>
        <p:spPr>
          <a:xfrm>
            <a:off x="1908938" y="5641740"/>
            <a:ext cx="808047" cy="0"/>
          </a:xfrm>
          <a:custGeom>
            <a:avLst/>
            <a:gdLst/>
            <a:ahLst/>
            <a:cxnLst/>
            <a:rect l="l" t="t" r="r" b="b"/>
            <a:pathLst>
              <a:path w="891844">
                <a:moveTo>
                  <a:pt x="0" y="0"/>
                </a:moveTo>
                <a:lnTo>
                  <a:pt x="891844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defTabSz="828446"/>
            <a:endParaRPr sz="163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" name="object 97"/>
          <p:cNvSpPr/>
          <p:nvPr/>
        </p:nvSpPr>
        <p:spPr>
          <a:xfrm>
            <a:off x="2722463" y="5641740"/>
            <a:ext cx="2034156" cy="0"/>
          </a:xfrm>
          <a:custGeom>
            <a:avLst/>
            <a:gdLst/>
            <a:ahLst/>
            <a:cxnLst/>
            <a:rect l="l" t="t" r="r" b="b"/>
            <a:pathLst>
              <a:path w="2245106">
                <a:moveTo>
                  <a:pt x="0" y="0"/>
                </a:moveTo>
                <a:lnTo>
                  <a:pt x="224510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defTabSz="828446"/>
            <a:endParaRPr sz="163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" name="object 98"/>
          <p:cNvSpPr/>
          <p:nvPr/>
        </p:nvSpPr>
        <p:spPr>
          <a:xfrm>
            <a:off x="4762256" y="5641740"/>
            <a:ext cx="2440113" cy="0"/>
          </a:xfrm>
          <a:custGeom>
            <a:avLst/>
            <a:gdLst/>
            <a:ahLst/>
            <a:cxnLst/>
            <a:rect l="l" t="t" r="r" b="b"/>
            <a:pathLst>
              <a:path w="2693162">
                <a:moveTo>
                  <a:pt x="0" y="0"/>
                </a:moveTo>
                <a:lnTo>
                  <a:pt x="2693162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defTabSz="828446"/>
            <a:endParaRPr sz="163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" name="object 99"/>
          <p:cNvSpPr/>
          <p:nvPr/>
        </p:nvSpPr>
        <p:spPr>
          <a:xfrm>
            <a:off x="7207894" y="5641740"/>
            <a:ext cx="3013147" cy="0"/>
          </a:xfrm>
          <a:custGeom>
            <a:avLst/>
            <a:gdLst/>
            <a:ahLst/>
            <a:cxnLst/>
            <a:rect l="l" t="t" r="r" b="b"/>
            <a:pathLst>
              <a:path w="3325622">
                <a:moveTo>
                  <a:pt x="0" y="0"/>
                </a:moveTo>
                <a:lnTo>
                  <a:pt x="3325622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defTabSz="828446"/>
            <a:endParaRPr sz="163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" name="object 100"/>
          <p:cNvSpPr/>
          <p:nvPr/>
        </p:nvSpPr>
        <p:spPr>
          <a:xfrm>
            <a:off x="1906176" y="2716619"/>
            <a:ext cx="0" cy="3463865"/>
          </a:xfrm>
          <a:custGeom>
            <a:avLst/>
            <a:gdLst/>
            <a:ahLst/>
            <a:cxnLst/>
            <a:rect l="l" t="t" r="r" b="b"/>
            <a:pathLst>
              <a:path h="3823081">
                <a:moveTo>
                  <a:pt x="0" y="0"/>
                </a:moveTo>
                <a:lnTo>
                  <a:pt x="0" y="3823081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defTabSz="828446"/>
            <a:endParaRPr sz="163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" name="object 101"/>
          <p:cNvSpPr/>
          <p:nvPr/>
        </p:nvSpPr>
        <p:spPr>
          <a:xfrm>
            <a:off x="1908938" y="6177723"/>
            <a:ext cx="808047" cy="0"/>
          </a:xfrm>
          <a:custGeom>
            <a:avLst/>
            <a:gdLst/>
            <a:ahLst/>
            <a:cxnLst/>
            <a:rect l="l" t="t" r="r" b="b"/>
            <a:pathLst>
              <a:path w="891844">
                <a:moveTo>
                  <a:pt x="0" y="0"/>
                </a:moveTo>
                <a:lnTo>
                  <a:pt x="891844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defTabSz="828446"/>
            <a:endParaRPr sz="163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" name="object 102"/>
          <p:cNvSpPr/>
          <p:nvPr/>
        </p:nvSpPr>
        <p:spPr>
          <a:xfrm>
            <a:off x="2719701" y="2716619"/>
            <a:ext cx="0" cy="3463865"/>
          </a:xfrm>
          <a:custGeom>
            <a:avLst/>
            <a:gdLst/>
            <a:ahLst/>
            <a:cxnLst/>
            <a:rect l="l" t="t" r="r" b="b"/>
            <a:pathLst>
              <a:path h="3823081">
                <a:moveTo>
                  <a:pt x="0" y="0"/>
                </a:moveTo>
                <a:lnTo>
                  <a:pt x="0" y="3823081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defTabSz="828446"/>
            <a:endParaRPr sz="163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" name="object 103"/>
          <p:cNvSpPr/>
          <p:nvPr/>
        </p:nvSpPr>
        <p:spPr>
          <a:xfrm>
            <a:off x="2722463" y="6177723"/>
            <a:ext cx="2034156" cy="0"/>
          </a:xfrm>
          <a:custGeom>
            <a:avLst/>
            <a:gdLst/>
            <a:ahLst/>
            <a:cxnLst/>
            <a:rect l="l" t="t" r="r" b="b"/>
            <a:pathLst>
              <a:path w="2245106">
                <a:moveTo>
                  <a:pt x="0" y="0"/>
                </a:moveTo>
                <a:lnTo>
                  <a:pt x="224510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defTabSz="828446"/>
            <a:endParaRPr sz="163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" name="object 104"/>
          <p:cNvSpPr/>
          <p:nvPr/>
        </p:nvSpPr>
        <p:spPr>
          <a:xfrm>
            <a:off x="4759495" y="2716619"/>
            <a:ext cx="0" cy="3463865"/>
          </a:xfrm>
          <a:custGeom>
            <a:avLst/>
            <a:gdLst/>
            <a:ahLst/>
            <a:cxnLst/>
            <a:rect l="l" t="t" r="r" b="b"/>
            <a:pathLst>
              <a:path h="3823081">
                <a:moveTo>
                  <a:pt x="0" y="0"/>
                </a:moveTo>
                <a:lnTo>
                  <a:pt x="0" y="3823081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defTabSz="828446"/>
            <a:endParaRPr sz="163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5" name="object 105"/>
          <p:cNvSpPr/>
          <p:nvPr/>
        </p:nvSpPr>
        <p:spPr>
          <a:xfrm>
            <a:off x="4762256" y="6177723"/>
            <a:ext cx="2440113" cy="0"/>
          </a:xfrm>
          <a:custGeom>
            <a:avLst/>
            <a:gdLst/>
            <a:ahLst/>
            <a:cxnLst/>
            <a:rect l="l" t="t" r="r" b="b"/>
            <a:pathLst>
              <a:path w="2693162">
                <a:moveTo>
                  <a:pt x="0" y="0"/>
                </a:moveTo>
                <a:lnTo>
                  <a:pt x="2693162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defTabSz="828446"/>
            <a:endParaRPr sz="163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6" name="object 106"/>
          <p:cNvSpPr/>
          <p:nvPr/>
        </p:nvSpPr>
        <p:spPr>
          <a:xfrm>
            <a:off x="7205132" y="2716619"/>
            <a:ext cx="0" cy="3463865"/>
          </a:xfrm>
          <a:custGeom>
            <a:avLst/>
            <a:gdLst/>
            <a:ahLst/>
            <a:cxnLst/>
            <a:rect l="l" t="t" r="r" b="b"/>
            <a:pathLst>
              <a:path h="3823081">
                <a:moveTo>
                  <a:pt x="0" y="0"/>
                </a:moveTo>
                <a:lnTo>
                  <a:pt x="0" y="3823081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defTabSz="828446"/>
            <a:endParaRPr sz="163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7" name="object 107"/>
          <p:cNvSpPr/>
          <p:nvPr/>
        </p:nvSpPr>
        <p:spPr>
          <a:xfrm>
            <a:off x="7207894" y="6177723"/>
            <a:ext cx="3013147" cy="0"/>
          </a:xfrm>
          <a:custGeom>
            <a:avLst/>
            <a:gdLst/>
            <a:ahLst/>
            <a:cxnLst/>
            <a:rect l="l" t="t" r="r" b="b"/>
            <a:pathLst>
              <a:path w="3325622">
                <a:moveTo>
                  <a:pt x="0" y="0"/>
                </a:moveTo>
                <a:lnTo>
                  <a:pt x="3325622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defTabSz="828446"/>
            <a:endParaRPr sz="163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8" name="object 108"/>
          <p:cNvSpPr/>
          <p:nvPr/>
        </p:nvSpPr>
        <p:spPr>
          <a:xfrm>
            <a:off x="10223917" y="2716620"/>
            <a:ext cx="0" cy="3463864"/>
          </a:xfrm>
          <a:custGeom>
            <a:avLst/>
            <a:gdLst/>
            <a:ahLst/>
            <a:cxnLst/>
            <a:rect l="l" t="t" r="r" b="b"/>
            <a:pathLst>
              <a:path h="3823080">
                <a:moveTo>
                  <a:pt x="0" y="0"/>
                </a:moveTo>
                <a:lnTo>
                  <a:pt x="0" y="382308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defTabSz="828446"/>
            <a:endParaRPr sz="163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1907557" y="655882"/>
            <a:ext cx="2537230" cy="14239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pPr defTabSz="828446"/>
            <a:endParaRPr sz="163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087982" y="2307853"/>
            <a:ext cx="8047334" cy="2301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06" defTabSz="828446">
              <a:lnSpc>
                <a:spcPts val="1757"/>
              </a:lnSpc>
              <a:spcBef>
                <a:spcPts val="88"/>
              </a:spcBef>
            </a:pPr>
            <a:r>
              <a:rPr sz="1631" b="1" dirty="0">
                <a:solidFill>
                  <a:prstClr val="black"/>
                </a:solidFill>
                <a:latin typeface="Times New Roman"/>
                <a:cs typeface="Times New Roman"/>
              </a:rPr>
              <a:t>Гос</a:t>
            </a:r>
            <a:r>
              <a:rPr sz="1631" b="1" spc="8" dirty="0">
                <a:solidFill>
                  <a:prstClr val="black"/>
                </a:solidFill>
                <a:latin typeface="Times New Roman"/>
                <a:cs typeface="Times New Roman"/>
              </a:rPr>
              <a:t>у</a:t>
            </a:r>
            <a:r>
              <a:rPr sz="1631" b="1" dirty="0">
                <a:solidFill>
                  <a:prstClr val="black"/>
                </a:solidFill>
                <a:latin typeface="Times New Roman"/>
                <a:cs typeface="Times New Roman"/>
              </a:rPr>
              <a:t>дарс</a:t>
            </a:r>
            <a:r>
              <a:rPr sz="1631" b="1" spc="-4" dirty="0">
                <a:solidFill>
                  <a:prstClr val="black"/>
                </a:solidFill>
                <a:latin typeface="Times New Roman"/>
                <a:cs typeface="Times New Roman"/>
              </a:rPr>
              <a:t>т</a:t>
            </a:r>
            <a:r>
              <a:rPr sz="1631" b="1" dirty="0">
                <a:solidFill>
                  <a:prstClr val="black"/>
                </a:solidFill>
                <a:latin typeface="Times New Roman"/>
                <a:cs typeface="Times New Roman"/>
              </a:rPr>
              <a:t>ва с</a:t>
            </a:r>
            <a:r>
              <a:rPr sz="1631" b="1" spc="-13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631" b="1" dirty="0">
                <a:solidFill>
                  <a:prstClr val="black"/>
                </a:solidFill>
                <a:latin typeface="Times New Roman"/>
                <a:cs typeface="Times New Roman"/>
              </a:rPr>
              <a:t>высок</a:t>
            </a:r>
            <a:r>
              <a:rPr sz="1631" b="1" spc="-4" dirty="0">
                <a:solidFill>
                  <a:prstClr val="black"/>
                </a:solidFill>
                <a:latin typeface="Times New Roman"/>
                <a:cs typeface="Times New Roman"/>
              </a:rPr>
              <a:t>и</a:t>
            </a:r>
            <a:r>
              <a:rPr sz="1631" b="1" dirty="0">
                <a:solidFill>
                  <a:prstClr val="black"/>
                </a:solidFill>
                <a:latin typeface="Times New Roman"/>
                <a:cs typeface="Times New Roman"/>
              </a:rPr>
              <a:t>м и</a:t>
            </a:r>
            <a:r>
              <a:rPr sz="1631" b="1" spc="-4" dirty="0">
                <a:solidFill>
                  <a:prstClr val="black"/>
                </a:solidFill>
                <a:latin typeface="Times New Roman"/>
                <a:cs typeface="Times New Roman"/>
              </a:rPr>
              <a:t>н</a:t>
            </a:r>
            <a:r>
              <a:rPr sz="1631" b="1" dirty="0">
                <a:solidFill>
                  <a:prstClr val="black"/>
                </a:solidFill>
                <a:latin typeface="Times New Roman"/>
                <a:cs typeface="Times New Roman"/>
              </a:rPr>
              <a:t>д</a:t>
            </a:r>
            <a:r>
              <a:rPr sz="1631" b="1" spc="13" dirty="0">
                <a:solidFill>
                  <a:prstClr val="black"/>
                </a:solidFill>
                <a:latin typeface="Times New Roman"/>
                <a:cs typeface="Times New Roman"/>
              </a:rPr>
              <a:t>е</a:t>
            </a:r>
            <a:r>
              <a:rPr sz="1631" b="1" dirty="0">
                <a:solidFill>
                  <a:prstClr val="black"/>
                </a:solidFill>
                <a:latin typeface="Times New Roman"/>
                <a:cs typeface="Times New Roman"/>
              </a:rPr>
              <a:t>ксом от</a:t>
            </a:r>
            <a:r>
              <a:rPr sz="1631" b="1" spc="-8" dirty="0">
                <a:solidFill>
                  <a:prstClr val="black"/>
                </a:solidFill>
                <a:latin typeface="Times New Roman"/>
                <a:cs typeface="Times New Roman"/>
              </a:rPr>
              <a:t>к</a:t>
            </a:r>
            <a:r>
              <a:rPr sz="1631" b="1" dirty="0">
                <a:solidFill>
                  <a:prstClr val="black"/>
                </a:solidFill>
                <a:latin typeface="Times New Roman"/>
                <a:cs typeface="Times New Roman"/>
              </a:rPr>
              <a:t>р</a:t>
            </a:r>
            <a:r>
              <a:rPr sz="1631" b="1" spc="4" dirty="0">
                <a:solidFill>
                  <a:prstClr val="black"/>
                </a:solidFill>
                <a:latin typeface="Times New Roman"/>
                <a:cs typeface="Times New Roman"/>
              </a:rPr>
              <a:t>ы</a:t>
            </a:r>
            <a:r>
              <a:rPr sz="1631" b="1" spc="-4" dirty="0">
                <a:solidFill>
                  <a:prstClr val="black"/>
                </a:solidFill>
                <a:latin typeface="Times New Roman"/>
                <a:cs typeface="Times New Roman"/>
              </a:rPr>
              <a:t>т</a:t>
            </a:r>
            <a:r>
              <a:rPr sz="1631" b="1" dirty="0">
                <a:solidFill>
                  <a:prstClr val="black"/>
                </a:solidFill>
                <a:latin typeface="Times New Roman"/>
                <a:cs typeface="Times New Roman"/>
              </a:rPr>
              <a:t>о</a:t>
            </a:r>
            <a:r>
              <a:rPr sz="1631" b="1" spc="13" dirty="0">
                <a:solidFill>
                  <a:prstClr val="black"/>
                </a:solidFill>
                <a:latin typeface="Times New Roman"/>
                <a:cs typeface="Times New Roman"/>
              </a:rPr>
              <a:t>с</a:t>
            </a:r>
            <a:r>
              <a:rPr sz="1631" b="1" spc="-4" dirty="0">
                <a:solidFill>
                  <a:prstClr val="black"/>
                </a:solidFill>
                <a:latin typeface="Times New Roman"/>
                <a:cs typeface="Times New Roman"/>
              </a:rPr>
              <a:t>т</a:t>
            </a:r>
            <a:r>
              <a:rPr sz="1631" b="1" dirty="0">
                <a:solidFill>
                  <a:prstClr val="black"/>
                </a:solidFill>
                <a:latin typeface="Times New Roman"/>
                <a:cs typeface="Times New Roman"/>
              </a:rPr>
              <a:t>и б</a:t>
            </a:r>
            <a:r>
              <a:rPr sz="1631" b="1" spc="4" dirty="0">
                <a:solidFill>
                  <a:prstClr val="black"/>
                </a:solidFill>
                <a:latin typeface="Times New Roman"/>
                <a:cs typeface="Times New Roman"/>
              </a:rPr>
              <a:t>ю</a:t>
            </a:r>
            <a:r>
              <a:rPr sz="1631" b="1" spc="8" dirty="0">
                <a:solidFill>
                  <a:prstClr val="black"/>
                </a:solidFill>
                <a:latin typeface="Times New Roman"/>
                <a:cs typeface="Times New Roman"/>
              </a:rPr>
              <a:t>д</a:t>
            </a:r>
            <a:r>
              <a:rPr sz="1631" b="1" spc="-17" dirty="0">
                <a:solidFill>
                  <a:prstClr val="black"/>
                </a:solidFill>
                <a:latin typeface="Times New Roman"/>
                <a:cs typeface="Times New Roman"/>
              </a:rPr>
              <a:t>ж</a:t>
            </a:r>
            <a:r>
              <a:rPr sz="1631" b="1" dirty="0">
                <a:solidFill>
                  <a:prstClr val="black"/>
                </a:solidFill>
                <a:latin typeface="Times New Roman"/>
                <a:cs typeface="Times New Roman"/>
              </a:rPr>
              <a:t>ета,</a:t>
            </a:r>
            <a:r>
              <a:rPr sz="1631" b="1" spc="26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631" b="1" dirty="0">
                <a:solidFill>
                  <a:prstClr val="black"/>
                </a:solidFill>
                <a:latin typeface="Times New Roman"/>
                <a:cs typeface="Times New Roman"/>
              </a:rPr>
              <a:t>max</a:t>
            </a:r>
            <a:r>
              <a:rPr sz="1631" b="1" spc="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631" b="1" dirty="0">
                <a:solidFill>
                  <a:prstClr val="black"/>
                </a:solidFill>
                <a:latin typeface="Times New Roman"/>
                <a:cs typeface="Times New Roman"/>
              </a:rPr>
              <a:t>ко</a:t>
            </a:r>
            <a:r>
              <a:rPr sz="1631" b="1" spc="-4" dirty="0">
                <a:solidFill>
                  <a:prstClr val="black"/>
                </a:solidFill>
                <a:latin typeface="Times New Roman"/>
                <a:cs typeface="Times New Roman"/>
              </a:rPr>
              <a:t>л</a:t>
            </a:r>
            <a:r>
              <a:rPr sz="1631" b="1" dirty="0">
                <a:solidFill>
                  <a:prstClr val="black"/>
                </a:solidFill>
                <a:latin typeface="Times New Roman"/>
                <a:cs typeface="Times New Roman"/>
              </a:rPr>
              <a:t>иче</a:t>
            </a:r>
            <a:r>
              <a:rPr sz="1631" b="1" spc="4" dirty="0">
                <a:solidFill>
                  <a:prstClr val="black"/>
                </a:solidFill>
                <a:latin typeface="Times New Roman"/>
                <a:cs typeface="Times New Roman"/>
              </a:rPr>
              <a:t>с</a:t>
            </a:r>
            <a:r>
              <a:rPr sz="1631" b="1" spc="-4" dirty="0">
                <a:solidFill>
                  <a:prstClr val="black"/>
                </a:solidFill>
                <a:latin typeface="Times New Roman"/>
                <a:cs typeface="Times New Roman"/>
              </a:rPr>
              <a:t>т</a:t>
            </a:r>
            <a:r>
              <a:rPr sz="1631" b="1" dirty="0">
                <a:solidFill>
                  <a:prstClr val="black"/>
                </a:solidFill>
                <a:latin typeface="Times New Roman"/>
                <a:cs typeface="Times New Roman"/>
              </a:rPr>
              <a:t>во баллов</a:t>
            </a:r>
            <a:r>
              <a:rPr sz="1631" b="1" spc="8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631" b="1" dirty="0">
                <a:solidFill>
                  <a:prstClr val="black"/>
                </a:solidFill>
                <a:latin typeface="Times New Roman"/>
                <a:cs typeface="Times New Roman"/>
              </a:rPr>
              <a:t>-</a:t>
            </a:r>
            <a:r>
              <a:rPr sz="1631" b="1" spc="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631" b="1" dirty="0">
                <a:solidFill>
                  <a:prstClr val="black"/>
                </a:solidFill>
                <a:latin typeface="Times New Roman"/>
                <a:cs typeface="Times New Roman"/>
              </a:rPr>
              <a:t>100</a:t>
            </a:r>
            <a:endParaRPr sz="1631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906176" y="2719380"/>
            <a:ext cx="813524" cy="2181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3514" defTabSz="828446">
              <a:lnSpc>
                <a:spcPts val="1663"/>
              </a:lnSpc>
              <a:spcBef>
                <a:spcPts val="82"/>
              </a:spcBef>
            </a:pPr>
            <a:r>
              <a:rPr sz="1450" dirty="0">
                <a:solidFill>
                  <a:prstClr val="black"/>
                </a:solidFill>
                <a:latin typeface="Times New Roman"/>
                <a:cs typeface="Times New Roman"/>
              </a:rPr>
              <a:t>Рейт</a:t>
            </a:r>
            <a:r>
              <a:rPr sz="1450" spc="4" dirty="0">
                <a:solidFill>
                  <a:prstClr val="black"/>
                </a:solidFill>
                <a:latin typeface="Times New Roman"/>
                <a:cs typeface="Times New Roman"/>
              </a:rPr>
              <a:t>и</a:t>
            </a:r>
            <a:r>
              <a:rPr sz="1450" dirty="0">
                <a:solidFill>
                  <a:prstClr val="black"/>
                </a:solidFill>
                <a:latin typeface="Times New Roman"/>
                <a:cs typeface="Times New Roman"/>
              </a:rPr>
              <a:t>нг</a:t>
            </a:r>
            <a:endParaRPr sz="145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719701" y="2719380"/>
            <a:ext cx="2039795" cy="2181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2133" defTabSz="828446">
              <a:lnSpc>
                <a:spcPts val="1663"/>
              </a:lnSpc>
              <a:spcBef>
                <a:spcPts val="82"/>
              </a:spcBef>
            </a:pPr>
            <a:r>
              <a:rPr sz="1450" dirty="0">
                <a:solidFill>
                  <a:prstClr val="black"/>
                </a:solidFill>
                <a:latin typeface="Times New Roman"/>
                <a:cs typeface="Times New Roman"/>
              </a:rPr>
              <a:t>Г</a:t>
            </a:r>
            <a:r>
              <a:rPr sz="1450" spc="4" dirty="0">
                <a:solidFill>
                  <a:prstClr val="black"/>
                </a:solidFill>
                <a:latin typeface="Times New Roman"/>
                <a:cs typeface="Times New Roman"/>
              </a:rPr>
              <a:t>о</a:t>
            </a:r>
            <a:r>
              <a:rPr sz="1450" dirty="0">
                <a:solidFill>
                  <a:prstClr val="black"/>
                </a:solidFill>
                <a:latin typeface="Times New Roman"/>
                <a:cs typeface="Times New Roman"/>
              </a:rPr>
              <a:t>с</a:t>
            </a:r>
            <a:r>
              <a:rPr sz="1450" spc="-4" dirty="0">
                <a:solidFill>
                  <a:prstClr val="black"/>
                </a:solidFill>
                <a:latin typeface="Times New Roman"/>
                <a:cs typeface="Times New Roman"/>
              </a:rPr>
              <a:t>у</a:t>
            </a:r>
            <a:r>
              <a:rPr sz="1450" dirty="0">
                <a:solidFill>
                  <a:prstClr val="black"/>
                </a:solidFill>
                <a:latin typeface="Times New Roman"/>
                <a:cs typeface="Times New Roman"/>
              </a:rPr>
              <a:t>да</a:t>
            </a:r>
            <a:r>
              <a:rPr sz="1450" spc="8" dirty="0">
                <a:solidFill>
                  <a:prstClr val="black"/>
                </a:solidFill>
                <a:latin typeface="Times New Roman"/>
                <a:cs typeface="Times New Roman"/>
              </a:rPr>
              <a:t>р</a:t>
            </a:r>
            <a:r>
              <a:rPr sz="1450" dirty="0">
                <a:solidFill>
                  <a:prstClr val="black"/>
                </a:solidFill>
                <a:latin typeface="Times New Roman"/>
                <a:cs typeface="Times New Roman"/>
              </a:rPr>
              <a:t>ство</a:t>
            </a:r>
            <a:endParaRPr sz="145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759496" y="2719380"/>
            <a:ext cx="2445636" cy="2181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2133" defTabSz="828446">
              <a:lnSpc>
                <a:spcPts val="1663"/>
              </a:lnSpc>
              <a:spcBef>
                <a:spcPts val="82"/>
              </a:spcBef>
            </a:pPr>
            <a:r>
              <a:rPr sz="1450" dirty="0">
                <a:solidFill>
                  <a:prstClr val="black"/>
                </a:solidFill>
                <a:latin typeface="Times New Roman"/>
                <a:cs typeface="Times New Roman"/>
              </a:rPr>
              <a:t>Инде</a:t>
            </a:r>
            <a:r>
              <a:rPr sz="1450" spc="4" dirty="0">
                <a:solidFill>
                  <a:prstClr val="black"/>
                </a:solidFill>
                <a:latin typeface="Times New Roman"/>
                <a:cs typeface="Times New Roman"/>
              </a:rPr>
              <a:t>к</a:t>
            </a:r>
            <a:r>
              <a:rPr sz="1450" dirty="0">
                <a:solidFill>
                  <a:prstClr val="black"/>
                </a:solidFill>
                <a:latin typeface="Times New Roman"/>
                <a:cs typeface="Times New Roman"/>
              </a:rPr>
              <a:t>с</a:t>
            </a:r>
            <a:r>
              <a:rPr sz="1450" spc="-45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450" spc="4" dirty="0">
                <a:solidFill>
                  <a:prstClr val="black"/>
                </a:solidFill>
                <a:latin typeface="Times New Roman"/>
                <a:cs typeface="Times New Roman"/>
              </a:rPr>
              <a:t>о</a:t>
            </a:r>
            <a:r>
              <a:rPr sz="1450" dirty="0">
                <a:solidFill>
                  <a:prstClr val="black"/>
                </a:solidFill>
                <a:latin typeface="Times New Roman"/>
                <a:cs typeface="Times New Roman"/>
              </a:rPr>
              <a:t>тк</a:t>
            </a:r>
            <a:r>
              <a:rPr sz="1450" spc="8" dirty="0">
                <a:solidFill>
                  <a:prstClr val="black"/>
                </a:solidFill>
                <a:latin typeface="Times New Roman"/>
                <a:cs typeface="Times New Roman"/>
              </a:rPr>
              <a:t>р</a:t>
            </a:r>
            <a:r>
              <a:rPr sz="1450" dirty="0">
                <a:solidFill>
                  <a:prstClr val="black"/>
                </a:solidFill>
                <a:latin typeface="Times New Roman"/>
                <a:cs typeface="Times New Roman"/>
              </a:rPr>
              <a:t>ы</a:t>
            </a:r>
            <a:r>
              <a:rPr sz="1450" spc="-4" dirty="0">
                <a:solidFill>
                  <a:prstClr val="black"/>
                </a:solidFill>
                <a:latin typeface="Times New Roman"/>
                <a:cs typeface="Times New Roman"/>
              </a:rPr>
              <a:t>т</a:t>
            </a:r>
            <a:r>
              <a:rPr sz="1450" spc="4" dirty="0">
                <a:solidFill>
                  <a:prstClr val="black"/>
                </a:solidFill>
                <a:latin typeface="Times New Roman"/>
                <a:cs typeface="Times New Roman"/>
              </a:rPr>
              <a:t>о</a:t>
            </a:r>
            <a:r>
              <a:rPr sz="1450" spc="8" dirty="0">
                <a:solidFill>
                  <a:prstClr val="black"/>
                </a:solidFill>
                <a:latin typeface="Times New Roman"/>
                <a:cs typeface="Times New Roman"/>
              </a:rPr>
              <a:t>с</a:t>
            </a:r>
            <a:r>
              <a:rPr sz="1450" dirty="0">
                <a:solidFill>
                  <a:prstClr val="black"/>
                </a:solidFill>
                <a:latin typeface="Times New Roman"/>
                <a:cs typeface="Times New Roman"/>
              </a:rPr>
              <a:t>ти</a:t>
            </a:r>
            <a:r>
              <a:rPr sz="1450" spc="-76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450" dirty="0">
                <a:solidFill>
                  <a:prstClr val="black"/>
                </a:solidFill>
                <a:latin typeface="Times New Roman"/>
                <a:cs typeface="Times New Roman"/>
              </a:rPr>
              <a:t>бюд</a:t>
            </a:r>
            <a:r>
              <a:rPr sz="1450" spc="13" dirty="0">
                <a:solidFill>
                  <a:prstClr val="black"/>
                </a:solidFill>
                <a:latin typeface="Times New Roman"/>
                <a:cs typeface="Times New Roman"/>
              </a:rPr>
              <a:t>ж</a:t>
            </a:r>
            <a:r>
              <a:rPr sz="1450" dirty="0">
                <a:solidFill>
                  <a:prstClr val="black"/>
                </a:solidFill>
                <a:latin typeface="Times New Roman"/>
                <a:cs typeface="Times New Roman"/>
              </a:rPr>
              <a:t>ета</a:t>
            </a:r>
            <a:endParaRPr sz="145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205132" y="2719380"/>
            <a:ext cx="3018785" cy="2181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3513" defTabSz="828446">
              <a:lnSpc>
                <a:spcPts val="1663"/>
              </a:lnSpc>
              <a:spcBef>
                <a:spcPts val="82"/>
              </a:spcBef>
            </a:pPr>
            <a:r>
              <a:rPr sz="1450" dirty="0">
                <a:solidFill>
                  <a:prstClr val="black"/>
                </a:solidFill>
                <a:latin typeface="Times New Roman"/>
                <a:cs typeface="Times New Roman"/>
              </a:rPr>
              <a:t>П</a:t>
            </a:r>
            <a:r>
              <a:rPr sz="1450" spc="4" dirty="0">
                <a:solidFill>
                  <a:prstClr val="black"/>
                </a:solidFill>
                <a:latin typeface="Times New Roman"/>
                <a:cs typeface="Times New Roman"/>
              </a:rPr>
              <a:t>о</a:t>
            </a:r>
            <a:r>
              <a:rPr sz="1450" dirty="0">
                <a:solidFill>
                  <a:prstClr val="black"/>
                </a:solidFill>
                <a:latin typeface="Times New Roman"/>
                <a:cs typeface="Times New Roman"/>
              </a:rPr>
              <a:t>ка</a:t>
            </a:r>
            <a:r>
              <a:rPr sz="1450" spc="8" dirty="0">
                <a:solidFill>
                  <a:prstClr val="black"/>
                </a:solidFill>
                <a:latin typeface="Times New Roman"/>
                <a:cs typeface="Times New Roman"/>
              </a:rPr>
              <a:t>з</a:t>
            </a:r>
            <a:r>
              <a:rPr sz="1450" dirty="0">
                <a:solidFill>
                  <a:prstClr val="black"/>
                </a:solidFill>
                <a:latin typeface="Times New Roman"/>
                <a:cs typeface="Times New Roman"/>
              </a:rPr>
              <a:t>ате</a:t>
            </a:r>
            <a:r>
              <a:rPr sz="1450" spc="-4" dirty="0">
                <a:solidFill>
                  <a:prstClr val="black"/>
                </a:solidFill>
                <a:latin typeface="Times New Roman"/>
                <a:cs typeface="Times New Roman"/>
              </a:rPr>
              <a:t>л</a:t>
            </a:r>
            <a:r>
              <a:rPr sz="1450" dirty="0">
                <a:solidFill>
                  <a:prstClr val="black"/>
                </a:solidFill>
                <a:latin typeface="Times New Roman"/>
                <a:cs typeface="Times New Roman"/>
              </a:rPr>
              <a:t>ь</a:t>
            </a:r>
            <a:r>
              <a:rPr sz="1450" spc="-7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450" spc="4" dirty="0">
                <a:solidFill>
                  <a:prstClr val="black"/>
                </a:solidFill>
                <a:latin typeface="Times New Roman"/>
                <a:cs typeface="Times New Roman"/>
              </a:rPr>
              <a:t>о</a:t>
            </a:r>
            <a:r>
              <a:rPr sz="1450" dirty="0">
                <a:solidFill>
                  <a:prstClr val="black"/>
                </a:solidFill>
                <a:latin typeface="Times New Roman"/>
                <a:cs typeface="Times New Roman"/>
              </a:rPr>
              <a:t>бщ</a:t>
            </a:r>
            <a:r>
              <a:rPr sz="1450" spc="8" dirty="0">
                <a:solidFill>
                  <a:prstClr val="black"/>
                </a:solidFill>
                <a:latin typeface="Times New Roman"/>
                <a:cs typeface="Times New Roman"/>
              </a:rPr>
              <a:t>е</a:t>
            </a:r>
            <a:r>
              <a:rPr sz="1450" dirty="0">
                <a:solidFill>
                  <a:prstClr val="black"/>
                </a:solidFill>
                <a:latin typeface="Times New Roman"/>
                <a:cs typeface="Times New Roman"/>
              </a:rPr>
              <a:t>ственно</a:t>
            </a:r>
            <a:r>
              <a:rPr sz="1450" spc="4" dirty="0">
                <a:solidFill>
                  <a:prstClr val="black"/>
                </a:solidFill>
                <a:latin typeface="Times New Roman"/>
                <a:cs typeface="Times New Roman"/>
              </a:rPr>
              <a:t>г</a:t>
            </a:r>
            <a:r>
              <a:rPr sz="1450" dirty="0">
                <a:solidFill>
                  <a:prstClr val="black"/>
                </a:solidFill>
                <a:latin typeface="Times New Roman"/>
                <a:cs typeface="Times New Roman"/>
              </a:rPr>
              <a:t>о</a:t>
            </a:r>
            <a:r>
              <a:rPr sz="1450" spc="-93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450" spc="-8" dirty="0">
                <a:solidFill>
                  <a:prstClr val="black"/>
                </a:solidFill>
                <a:latin typeface="Times New Roman"/>
                <a:cs typeface="Times New Roman"/>
              </a:rPr>
              <a:t>у</a:t>
            </a:r>
            <a:r>
              <a:rPr sz="1450" spc="8" dirty="0">
                <a:solidFill>
                  <a:prstClr val="black"/>
                </a:solidFill>
                <a:latin typeface="Times New Roman"/>
                <a:cs typeface="Times New Roman"/>
              </a:rPr>
              <a:t>ч</a:t>
            </a:r>
            <a:r>
              <a:rPr sz="1450" dirty="0">
                <a:solidFill>
                  <a:prstClr val="black"/>
                </a:solidFill>
                <a:latin typeface="Times New Roman"/>
                <a:cs typeface="Times New Roman"/>
              </a:rPr>
              <a:t>аст</a:t>
            </a:r>
            <a:r>
              <a:rPr sz="1450" spc="4" dirty="0">
                <a:solidFill>
                  <a:prstClr val="black"/>
                </a:solidFill>
                <a:latin typeface="Times New Roman"/>
                <a:cs typeface="Times New Roman"/>
              </a:rPr>
              <a:t>и</a:t>
            </a:r>
            <a:r>
              <a:rPr sz="1450" dirty="0">
                <a:solidFill>
                  <a:prstClr val="black"/>
                </a:solidFill>
                <a:latin typeface="Times New Roman"/>
                <a:cs typeface="Times New Roman"/>
              </a:rPr>
              <a:t>я</a:t>
            </a:r>
            <a:endParaRPr sz="145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906176" y="2937548"/>
            <a:ext cx="813524" cy="2708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21908" marR="318686" algn="ctr" defTabSz="828446">
              <a:lnSpc>
                <a:spcPts val="2079"/>
              </a:lnSpc>
              <a:spcBef>
                <a:spcPts val="103"/>
              </a:spcBef>
            </a:pPr>
            <a:r>
              <a:rPr sz="271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endParaRPr sz="1812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719701" y="2937548"/>
            <a:ext cx="2039795" cy="2708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2133" defTabSz="828446">
              <a:lnSpc>
                <a:spcPts val="2079"/>
              </a:lnSpc>
              <a:spcBef>
                <a:spcPts val="103"/>
              </a:spcBef>
            </a:pPr>
            <a:r>
              <a:rPr sz="271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Новая</a:t>
            </a:r>
            <a:r>
              <a:rPr sz="2718" spc="-4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71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Зела</a:t>
            </a:r>
            <a:r>
              <a:rPr sz="2718" spc="-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нд</a:t>
            </a:r>
            <a:r>
              <a:rPr sz="271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ия</a:t>
            </a:r>
            <a:endParaRPr sz="1812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759496" y="2937548"/>
            <a:ext cx="2445636" cy="2708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78556" marR="1077406" algn="ctr" defTabSz="828446">
              <a:lnSpc>
                <a:spcPct val="95825"/>
              </a:lnSpc>
              <a:spcBef>
                <a:spcPts val="14"/>
              </a:spcBef>
            </a:pPr>
            <a:r>
              <a:rPr sz="1812" b="1" spc="4" dirty="0">
                <a:solidFill>
                  <a:prstClr val="black"/>
                </a:solidFill>
                <a:latin typeface="Times New Roman"/>
                <a:cs typeface="Times New Roman"/>
              </a:rPr>
              <a:t>88</a:t>
            </a:r>
            <a:endParaRPr sz="1812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205132" y="2937548"/>
            <a:ext cx="3018785" cy="2708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65889" marR="1362783" algn="ctr" defTabSz="828446">
              <a:lnSpc>
                <a:spcPts val="2079"/>
              </a:lnSpc>
              <a:spcBef>
                <a:spcPts val="103"/>
              </a:spcBef>
            </a:pPr>
            <a:r>
              <a:rPr sz="2718" spc="4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65</a:t>
            </a:r>
            <a:endParaRPr sz="1812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906176" y="3208417"/>
            <a:ext cx="813524" cy="2692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21908" marR="318686" algn="ctr" defTabSz="828446">
              <a:lnSpc>
                <a:spcPts val="2079"/>
              </a:lnSpc>
              <a:spcBef>
                <a:spcPts val="103"/>
              </a:spcBef>
            </a:pPr>
            <a:r>
              <a:rPr sz="271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endParaRPr sz="1812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719701" y="3208417"/>
            <a:ext cx="2039795" cy="2692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2133" defTabSz="828446">
              <a:lnSpc>
                <a:spcPts val="2079"/>
              </a:lnSpc>
              <a:spcBef>
                <a:spcPts val="103"/>
              </a:spcBef>
            </a:pPr>
            <a:r>
              <a:rPr sz="2718" spc="-4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Ш</a:t>
            </a:r>
            <a:r>
              <a:rPr sz="271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вец</a:t>
            </a:r>
            <a:r>
              <a:rPr sz="2718" spc="-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и</a:t>
            </a:r>
            <a:r>
              <a:rPr sz="271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я</a:t>
            </a:r>
            <a:endParaRPr sz="1812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759496" y="3208417"/>
            <a:ext cx="2445636" cy="2692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78556" marR="1077406" algn="ctr" defTabSz="828446">
              <a:lnSpc>
                <a:spcPts val="2079"/>
              </a:lnSpc>
              <a:spcBef>
                <a:spcPts val="103"/>
              </a:spcBef>
            </a:pPr>
            <a:r>
              <a:rPr sz="2718" spc="4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87</a:t>
            </a:r>
            <a:endParaRPr sz="1812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205132" y="3208417"/>
            <a:ext cx="3018785" cy="2692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66096" marR="1362989" algn="ctr" defTabSz="828446">
              <a:lnSpc>
                <a:spcPts val="2079"/>
              </a:lnSpc>
              <a:spcBef>
                <a:spcPts val="103"/>
              </a:spcBef>
            </a:pPr>
            <a:r>
              <a:rPr sz="2718" spc="4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48</a:t>
            </a:r>
            <a:endParaRPr sz="1812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906176" y="3477672"/>
            <a:ext cx="813524" cy="2706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21908" marR="318686" algn="ctr" defTabSz="828446">
              <a:lnSpc>
                <a:spcPct val="95825"/>
              </a:lnSpc>
              <a:spcBef>
                <a:spcPts val="5"/>
              </a:spcBef>
            </a:pPr>
            <a:r>
              <a:rPr sz="1812" dirty="0">
                <a:solidFill>
                  <a:prstClr val="black"/>
                </a:solidFill>
                <a:latin typeface="Times New Roman"/>
                <a:cs typeface="Times New Roman"/>
              </a:rPr>
              <a:t>3</a:t>
            </a:r>
            <a:endParaRPr sz="1812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719701" y="3477672"/>
            <a:ext cx="2039795" cy="2706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2133" defTabSz="828446">
              <a:lnSpc>
                <a:spcPct val="95825"/>
              </a:lnSpc>
              <a:spcBef>
                <a:spcPts val="5"/>
              </a:spcBef>
            </a:pPr>
            <a:r>
              <a:rPr sz="1812" dirty="0">
                <a:solidFill>
                  <a:prstClr val="black"/>
                </a:solidFill>
                <a:latin typeface="Times New Roman"/>
                <a:cs typeface="Times New Roman"/>
              </a:rPr>
              <a:t>ЮАР</a:t>
            </a:r>
            <a:endParaRPr sz="1812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759496" y="3477672"/>
            <a:ext cx="2445636" cy="2706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78556" marR="1077406" algn="ctr" defTabSz="828446">
              <a:lnSpc>
                <a:spcPct val="95825"/>
              </a:lnSpc>
              <a:spcBef>
                <a:spcPts val="5"/>
              </a:spcBef>
            </a:pPr>
            <a:r>
              <a:rPr sz="1812" spc="4" dirty="0">
                <a:solidFill>
                  <a:prstClr val="black"/>
                </a:solidFill>
                <a:latin typeface="Times New Roman"/>
                <a:cs typeface="Times New Roman"/>
              </a:rPr>
              <a:t>86</a:t>
            </a:r>
            <a:endParaRPr sz="1812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205132" y="3477672"/>
            <a:ext cx="3018785" cy="2706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66096" marR="1362989" algn="ctr" defTabSz="828446">
              <a:lnSpc>
                <a:spcPct val="95825"/>
              </a:lnSpc>
              <a:spcBef>
                <a:spcPts val="5"/>
              </a:spcBef>
            </a:pPr>
            <a:r>
              <a:rPr sz="1812" spc="4" dirty="0">
                <a:solidFill>
                  <a:prstClr val="black"/>
                </a:solidFill>
                <a:latin typeface="Times New Roman"/>
                <a:cs typeface="Times New Roman"/>
              </a:rPr>
              <a:t>65</a:t>
            </a:r>
            <a:endParaRPr sz="1812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906176" y="3748310"/>
            <a:ext cx="813524" cy="2706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21908" marR="318686" algn="ctr" defTabSz="828446">
              <a:lnSpc>
                <a:spcPts val="2079"/>
              </a:lnSpc>
              <a:spcBef>
                <a:spcPts val="103"/>
              </a:spcBef>
            </a:pPr>
            <a:r>
              <a:rPr sz="271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4</a:t>
            </a:r>
            <a:endParaRPr sz="1812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719701" y="3748310"/>
            <a:ext cx="2039795" cy="2706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2133" defTabSz="828446">
              <a:lnSpc>
                <a:spcPts val="2079"/>
              </a:lnSpc>
              <a:spcBef>
                <a:spcPts val="103"/>
              </a:spcBef>
            </a:pPr>
            <a:r>
              <a:rPr sz="271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Нор</a:t>
            </a:r>
            <a:r>
              <a:rPr sz="2718" spc="4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в</a:t>
            </a:r>
            <a:r>
              <a:rPr sz="271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е</a:t>
            </a:r>
            <a:r>
              <a:rPr sz="2718" spc="-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г</a:t>
            </a:r>
            <a:r>
              <a:rPr sz="271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ия</a:t>
            </a:r>
            <a:endParaRPr sz="1812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759496" y="3748310"/>
            <a:ext cx="2445636" cy="2706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78556" marR="1077406" algn="ctr" defTabSz="828446">
              <a:lnSpc>
                <a:spcPts val="2079"/>
              </a:lnSpc>
              <a:spcBef>
                <a:spcPts val="103"/>
              </a:spcBef>
            </a:pPr>
            <a:r>
              <a:rPr sz="2718" spc="4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84</a:t>
            </a:r>
            <a:endParaRPr sz="1812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205132" y="3748310"/>
            <a:ext cx="3018785" cy="2706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66096" marR="1362989" algn="ctr" defTabSz="828446">
              <a:lnSpc>
                <a:spcPts val="2079"/>
              </a:lnSpc>
              <a:spcBef>
                <a:spcPts val="103"/>
              </a:spcBef>
            </a:pPr>
            <a:r>
              <a:rPr sz="2718" spc="4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75</a:t>
            </a:r>
            <a:endParaRPr sz="1812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06176" y="4018950"/>
            <a:ext cx="813524" cy="2706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21908" marR="318686" algn="ctr" defTabSz="828446">
              <a:lnSpc>
                <a:spcPts val="2079"/>
              </a:lnSpc>
              <a:spcBef>
                <a:spcPts val="103"/>
              </a:spcBef>
            </a:pPr>
            <a:r>
              <a:rPr sz="271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5</a:t>
            </a:r>
            <a:endParaRPr sz="1812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719701" y="4018950"/>
            <a:ext cx="2039795" cy="2706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2133" defTabSz="828446">
              <a:lnSpc>
                <a:spcPts val="2079"/>
              </a:lnSpc>
              <a:spcBef>
                <a:spcPts val="103"/>
              </a:spcBef>
            </a:pPr>
            <a:r>
              <a:rPr sz="271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С</a:t>
            </a:r>
            <a:r>
              <a:rPr sz="2718" spc="-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Ш</a:t>
            </a:r>
            <a:r>
              <a:rPr sz="271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А</a:t>
            </a:r>
            <a:endParaRPr sz="1812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759496" y="4018950"/>
            <a:ext cx="2445636" cy="2706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78556" marR="1077406" algn="ctr" defTabSz="828446">
              <a:lnSpc>
                <a:spcPts val="2079"/>
              </a:lnSpc>
              <a:spcBef>
                <a:spcPts val="103"/>
              </a:spcBef>
            </a:pPr>
            <a:r>
              <a:rPr sz="2718" spc="4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81</a:t>
            </a:r>
            <a:endParaRPr sz="1812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205132" y="4018950"/>
            <a:ext cx="3018785" cy="2706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66096" marR="1362989" algn="ctr" defTabSz="828446">
              <a:lnSpc>
                <a:spcPts val="2079"/>
              </a:lnSpc>
              <a:spcBef>
                <a:spcPts val="103"/>
              </a:spcBef>
            </a:pPr>
            <a:r>
              <a:rPr sz="2718" spc="4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69</a:t>
            </a:r>
            <a:endParaRPr sz="1812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906176" y="4289587"/>
            <a:ext cx="813524" cy="2709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21908" marR="318686" algn="ctr" defTabSz="828446">
              <a:lnSpc>
                <a:spcPts val="2079"/>
              </a:lnSpc>
              <a:spcBef>
                <a:spcPts val="103"/>
              </a:spcBef>
            </a:pPr>
            <a:r>
              <a:rPr sz="271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6</a:t>
            </a:r>
            <a:endParaRPr sz="1812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719701" y="4289587"/>
            <a:ext cx="2039795" cy="2709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2133" defTabSz="828446">
              <a:lnSpc>
                <a:spcPts val="2079"/>
              </a:lnSpc>
              <a:spcBef>
                <a:spcPts val="103"/>
              </a:spcBef>
            </a:pPr>
            <a:r>
              <a:rPr sz="271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Б</a:t>
            </a:r>
            <a:r>
              <a:rPr sz="2718" spc="4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р</a:t>
            </a:r>
            <a:r>
              <a:rPr sz="271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ази</a:t>
            </a:r>
            <a:r>
              <a:rPr sz="2718" spc="-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л</a:t>
            </a:r>
            <a:r>
              <a:rPr sz="271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ия</a:t>
            </a:r>
            <a:endParaRPr sz="1812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759496" y="4289587"/>
            <a:ext cx="2445636" cy="2709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78556" marR="1077406" algn="ctr" defTabSz="828446">
              <a:lnSpc>
                <a:spcPts val="2079"/>
              </a:lnSpc>
              <a:spcBef>
                <a:spcPts val="103"/>
              </a:spcBef>
            </a:pPr>
            <a:r>
              <a:rPr sz="2718" spc="4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77</a:t>
            </a:r>
            <a:endParaRPr sz="1812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205132" y="4289587"/>
            <a:ext cx="3018785" cy="2709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66096" marR="1362989" algn="ctr" defTabSz="828446">
              <a:lnSpc>
                <a:spcPts val="2079"/>
              </a:lnSpc>
              <a:spcBef>
                <a:spcPts val="103"/>
              </a:spcBef>
            </a:pPr>
            <a:r>
              <a:rPr sz="2718" spc="4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71</a:t>
            </a:r>
            <a:endParaRPr sz="1812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906176" y="4560570"/>
            <a:ext cx="813524" cy="2706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21908" marR="318686" algn="ctr" defTabSz="828446">
              <a:lnSpc>
                <a:spcPts val="2079"/>
              </a:lnSpc>
              <a:spcBef>
                <a:spcPts val="103"/>
              </a:spcBef>
            </a:pPr>
            <a:r>
              <a:rPr sz="271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7</a:t>
            </a:r>
            <a:endParaRPr sz="1812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19701" y="4560570"/>
            <a:ext cx="2039795" cy="2706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2133" defTabSz="828446">
              <a:lnSpc>
                <a:spcPts val="2079"/>
              </a:lnSpc>
              <a:spcBef>
                <a:spcPts val="103"/>
              </a:spcBef>
            </a:pPr>
            <a:r>
              <a:rPr sz="271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Ф</a:t>
            </a:r>
            <a:r>
              <a:rPr sz="2718" spc="4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р</a:t>
            </a:r>
            <a:r>
              <a:rPr sz="271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ан</a:t>
            </a:r>
            <a:r>
              <a:rPr sz="2718" spc="-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ц</a:t>
            </a:r>
            <a:r>
              <a:rPr sz="271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ия</a:t>
            </a:r>
            <a:endParaRPr sz="1812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759496" y="4560570"/>
            <a:ext cx="2445636" cy="2706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78556" marR="1077406" algn="ctr" defTabSz="828446">
              <a:lnSpc>
                <a:spcPts val="2079"/>
              </a:lnSpc>
              <a:spcBef>
                <a:spcPts val="103"/>
              </a:spcBef>
            </a:pPr>
            <a:r>
              <a:rPr sz="2718" spc="4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76</a:t>
            </a:r>
            <a:endParaRPr sz="1812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205132" y="4560570"/>
            <a:ext cx="3018785" cy="2706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66096" marR="1362989" algn="ctr" defTabSz="828446">
              <a:lnSpc>
                <a:spcPts val="2079"/>
              </a:lnSpc>
              <a:spcBef>
                <a:spcPts val="103"/>
              </a:spcBef>
            </a:pPr>
            <a:r>
              <a:rPr sz="2718" spc="4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40</a:t>
            </a:r>
            <a:endParaRPr sz="1812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906176" y="4831207"/>
            <a:ext cx="813524" cy="2692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21908" marR="318686" algn="ctr" defTabSz="828446">
              <a:lnSpc>
                <a:spcPts val="2079"/>
              </a:lnSpc>
              <a:spcBef>
                <a:spcPts val="103"/>
              </a:spcBef>
            </a:pPr>
            <a:r>
              <a:rPr sz="271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8</a:t>
            </a:r>
            <a:endParaRPr sz="1812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719701" y="4831207"/>
            <a:ext cx="2039795" cy="2692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2133" defTabSz="828446">
              <a:lnSpc>
                <a:spcPts val="2079"/>
              </a:lnSpc>
              <a:spcBef>
                <a:spcPts val="103"/>
              </a:spcBef>
            </a:pPr>
            <a:r>
              <a:rPr sz="271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В</a:t>
            </a:r>
            <a:r>
              <a:rPr sz="2718" spc="-4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е</a:t>
            </a:r>
            <a:r>
              <a:rPr sz="271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л</a:t>
            </a:r>
            <a:r>
              <a:rPr sz="2718" spc="-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и</a:t>
            </a:r>
            <a:r>
              <a:rPr sz="271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коб</a:t>
            </a:r>
            <a:r>
              <a:rPr sz="2718" spc="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р</a:t>
            </a:r>
            <a:r>
              <a:rPr sz="271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ита</a:t>
            </a:r>
            <a:r>
              <a:rPr sz="2718" spc="-17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н</a:t>
            </a:r>
            <a:r>
              <a:rPr sz="271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ия</a:t>
            </a:r>
            <a:endParaRPr sz="1812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759496" y="4831207"/>
            <a:ext cx="2445636" cy="2692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78556" marR="1077406" algn="ctr" defTabSz="828446">
              <a:lnSpc>
                <a:spcPts val="2079"/>
              </a:lnSpc>
              <a:spcBef>
                <a:spcPts val="103"/>
              </a:spcBef>
            </a:pPr>
            <a:r>
              <a:rPr sz="2718" spc="4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75</a:t>
            </a:r>
            <a:endParaRPr sz="1812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05132" y="4831207"/>
            <a:ext cx="3018785" cy="2692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66096" marR="1362989" algn="ctr" defTabSz="828446">
              <a:lnSpc>
                <a:spcPts val="2079"/>
              </a:lnSpc>
              <a:spcBef>
                <a:spcPts val="103"/>
              </a:spcBef>
            </a:pPr>
            <a:r>
              <a:rPr sz="2718" spc="4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58</a:t>
            </a:r>
            <a:endParaRPr sz="1812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906176" y="5100464"/>
            <a:ext cx="813524" cy="2706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21908" marR="318686" algn="ctr" defTabSz="828446">
              <a:lnSpc>
                <a:spcPct val="95825"/>
              </a:lnSpc>
              <a:spcBef>
                <a:spcPts val="5"/>
              </a:spcBef>
            </a:pPr>
            <a:r>
              <a:rPr sz="1812" dirty="0">
                <a:solidFill>
                  <a:prstClr val="black"/>
                </a:solidFill>
                <a:latin typeface="Times New Roman"/>
                <a:cs typeface="Times New Roman"/>
              </a:rPr>
              <a:t>9</a:t>
            </a:r>
            <a:endParaRPr sz="1812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19701" y="5100464"/>
            <a:ext cx="2039795" cy="2706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2133" defTabSz="828446">
              <a:lnSpc>
                <a:spcPct val="95825"/>
              </a:lnSpc>
              <a:spcBef>
                <a:spcPts val="5"/>
              </a:spcBef>
            </a:pPr>
            <a:r>
              <a:rPr sz="1812" dirty="0">
                <a:solidFill>
                  <a:prstClr val="black"/>
                </a:solidFill>
                <a:latin typeface="Times New Roman"/>
                <a:cs typeface="Times New Roman"/>
              </a:rPr>
              <a:t>Румы</a:t>
            </a:r>
            <a:r>
              <a:rPr sz="1812" spc="-8" dirty="0">
                <a:solidFill>
                  <a:prstClr val="black"/>
                </a:solidFill>
                <a:latin typeface="Times New Roman"/>
                <a:cs typeface="Times New Roman"/>
              </a:rPr>
              <a:t>н</a:t>
            </a:r>
            <a:r>
              <a:rPr sz="1812" dirty="0">
                <a:solidFill>
                  <a:prstClr val="black"/>
                </a:solidFill>
                <a:latin typeface="Times New Roman"/>
                <a:cs typeface="Times New Roman"/>
              </a:rPr>
              <a:t>ия</a:t>
            </a:r>
            <a:endParaRPr sz="1812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59496" y="5100464"/>
            <a:ext cx="2445636" cy="2706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78556" marR="1077406" algn="ctr" defTabSz="828446">
              <a:lnSpc>
                <a:spcPct val="95825"/>
              </a:lnSpc>
              <a:spcBef>
                <a:spcPts val="5"/>
              </a:spcBef>
            </a:pPr>
            <a:r>
              <a:rPr sz="1812" spc="4" dirty="0">
                <a:solidFill>
                  <a:prstClr val="black"/>
                </a:solidFill>
                <a:latin typeface="Times New Roman"/>
                <a:cs typeface="Times New Roman"/>
              </a:rPr>
              <a:t>75</a:t>
            </a:r>
            <a:endParaRPr sz="1812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05132" y="5100464"/>
            <a:ext cx="3018785" cy="2706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66096" marR="1362989" algn="ctr" defTabSz="828446">
              <a:lnSpc>
                <a:spcPct val="95825"/>
              </a:lnSpc>
              <a:spcBef>
                <a:spcPts val="5"/>
              </a:spcBef>
            </a:pPr>
            <a:r>
              <a:rPr sz="1812" spc="4" dirty="0">
                <a:solidFill>
                  <a:prstClr val="black"/>
                </a:solidFill>
                <a:latin typeface="Times New Roman"/>
                <a:cs typeface="Times New Roman"/>
              </a:rPr>
              <a:t>42</a:t>
            </a:r>
            <a:endParaRPr sz="1812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06176" y="5371103"/>
            <a:ext cx="813524" cy="2706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63917" marR="260005" algn="ctr" defTabSz="828446">
              <a:lnSpc>
                <a:spcPts val="2079"/>
              </a:lnSpc>
              <a:spcBef>
                <a:spcPts val="103"/>
              </a:spcBef>
            </a:pPr>
            <a:r>
              <a:rPr sz="2718" spc="4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10</a:t>
            </a:r>
            <a:endParaRPr sz="1812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19701" y="5371103"/>
            <a:ext cx="2039795" cy="2706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2133" defTabSz="828446">
              <a:lnSpc>
                <a:spcPts val="2079"/>
              </a:lnSpc>
              <a:spcBef>
                <a:spcPts val="103"/>
              </a:spcBef>
            </a:pPr>
            <a:r>
              <a:rPr sz="271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Пе</a:t>
            </a:r>
            <a:r>
              <a:rPr sz="2718" spc="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р</a:t>
            </a:r>
            <a:r>
              <a:rPr sz="271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у</a:t>
            </a:r>
            <a:endParaRPr sz="1812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59496" y="5371103"/>
            <a:ext cx="2445636" cy="2706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78556" marR="1077406" algn="ctr" defTabSz="828446">
              <a:lnSpc>
                <a:spcPts val="2079"/>
              </a:lnSpc>
              <a:spcBef>
                <a:spcPts val="103"/>
              </a:spcBef>
            </a:pPr>
            <a:r>
              <a:rPr sz="2718" spc="4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75</a:t>
            </a:r>
            <a:endParaRPr sz="1812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205132" y="5371103"/>
            <a:ext cx="3018785" cy="2706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66096" marR="1362989" algn="ctr" defTabSz="828446">
              <a:lnSpc>
                <a:spcPts val="2079"/>
              </a:lnSpc>
              <a:spcBef>
                <a:spcPts val="103"/>
              </a:spcBef>
            </a:pPr>
            <a:r>
              <a:rPr sz="2718" spc="4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40</a:t>
            </a:r>
            <a:endParaRPr sz="1812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906176" y="5641740"/>
            <a:ext cx="813524" cy="5359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63917" marR="260005" algn="ctr" defTabSz="828446">
              <a:lnSpc>
                <a:spcPts val="2079"/>
              </a:lnSpc>
              <a:spcBef>
                <a:spcPts val="103"/>
              </a:spcBef>
            </a:pPr>
            <a:r>
              <a:rPr sz="2718" spc="4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11</a:t>
            </a:r>
            <a:endParaRPr sz="1812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19701" y="5641740"/>
            <a:ext cx="2039795" cy="5359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2133" defTabSz="828446">
              <a:lnSpc>
                <a:spcPts val="2079"/>
              </a:lnSpc>
              <a:spcBef>
                <a:spcPts val="103"/>
              </a:spcBef>
            </a:pPr>
            <a:r>
              <a:rPr sz="271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Р</a:t>
            </a:r>
            <a:r>
              <a:rPr sz="2718" spc="4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о</a:t>
            </a:r>
            <a:r>
              <a:rPr sz="271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сс</a:t>
            </a:r>
            <a:r>
              <a:rPr sz="2718" spc="-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и</a:t>
            </a:r>
            <a:r>
              <a:rPr sz="271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йс</a:t>
            </a:r>
            <a:r>
              <a:rPr sz="2718" spc="-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к</a:t>
            </a:r>
            <a:r>
              <a:rPr sz="271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ая</a:t>
            </a:r>
            <a:endParaRPr sz="1812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62133" defTabSz="828446">
              <a:lnSpc>
                <a:spcPct val="95825"/>
              </a:lnSpc>
            </a:pPr>
            <a:r>
              <a:rPr sz="1812" dirty="0">
                <a:solidFill>
                  <a:prstClr val="black"/>
                </a:solidFill>
                <a:latin typeface="Times New Roman"/>
                <a:cs typeface="Times New Roman"/>
              </a:rPr>
              <a:t>Федерац</a:t>
            </a:r>
            <a:r>
              <a:rPr sz="1812" spc="-4" dirty="0">
                <a:solidFill>
                  <a:prstClr val="black"/>
                </a:solidFill>
                <a:latin typeface="Times New Roman"/>
                <a:cs typeface="Times New Roman"/>
              </a:rPr>
              <a:t>и</a:t>
            </a:r>
            <a:r>
              <a:rPr sz="1812" dirty="0">
                <a:solidFill>
                  <a:prstClr val="black"/>
                </a:solidFill>
                <a:latin typeface="Times New Roman"/>
                <a:cs typeface="Times New Roman"/>
              </a:rPr>
              <a:t>я</a:t>
            </a:r>
            <a:endParaRPr sz="1812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59496" y="5641740"/>
            <a:ext cx="2445636" cy="5359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78556" marR="1077406" algn="ctr" defTabSz="828446">
              <a:lnSpc>
                <a:spcPct val="95825"/>
              </a:lnSpc>
              <a:spcBef>
                <a:spcPts val="14"/>
              </a:spcBef>
            </a:pPr>
            <a:r>
              <a:rPr sz="1812" b="1" spc="4" dirty="0">
                <a:solidFill>
                  <a:prstClr val="black"/>
                </a:solidFill>
                <a:latin typeface="Times New Roman"/>
                <a:cs typeface="Times New Roman"/>
              </a:rPr>
              <a:t>74</a:t>
            </a:r>
            <a:endParaRPr sz="1812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205132" y="5641740"/>
            <a:ext cx="3018785" cy="5359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65889" marR="1362783" algn="ctr" defTabSz="828446">
              <a:lnSpc>
                <a:spcPct val="95825"/>
              </a:lnSpc>
              <a:spcBef>
                <a:spcPts val="14"/>
              </a:spcBef>
            </a:pPr>
            <a:r>
              <a:rPr sz="1812" b="1" spc="4" dirty="0">
                <a:solidFill>
                  <a:prstClr val="black"/>
                </a:solidFill>
                <a:latin typeface="Times New Roman"/>
                <a:cs typeface="Times New Roman"/>
              </a:rPr>
              <a:t>25</a:t>
            </a:r>
            <a:endParaRPr sz="1812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grpSp>
        <p:nvGrpSpPr>
          <p:cNvPr id="116" name="Группа 115"/>
          <p:cNvGrpSpPr/>
          <p:nvPr/>
        </p:nvGrpSpPr>
        <p:grpSpPr>
          <a:xfrm>
            <a:off x="8934993" y="282509"/>
            <a:ext cx="3078475" cy="949172"/>
            <a:chOff x="7587897" y="282509"/>
            <a:chExt cx="4425572" cy="949172"/>
          </a:xfrm>
        </p:grpSpPr>
        <p:sp>
          <p:nvSpPr>
            <p:cNvPr id="110" name="Заголовок 1"/>
            <p:cNvSpPr txBox="1">
              <a:spLocks/>
            </p:cNvSpPr>
            <p:nvPr/>
          </p:nvSpPr>
          <p:spPr>
            <a:xfrm>
              <a:off x="7587897" y="285270"/>
              <a:ext cx="4425572" cy="946411"/>
            </a:xfrm>
            <a:prstGeom prst="rect">
              <a:avLst/>
            </a:prstGeom>
            <a:solidFill>
              <a:schemeClr val="bg1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>
              <a:noAutofit/>
            </a:bodyPr>
            <a:lstStyle>
              <a:lvl1pPr algn="ctr" defTabSz="828446" rtl="0" eaLnBrk="1" latinLnBrk="0" hangingPunct="1">
                <a:spcBef>
                  <a:spcPct val="0"/>
                </a:spcBef>
                <a:buNone/>
                <a:defRPr sz="3986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ru-RU" sz="23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Фрагмент презентации</a:t>
              </a:r>
              <a:r>
                <a:rPr lang="ru-RU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br>
                <a:rPr lang="ru-RU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д.э.н. </a:t>
              </a:r>
              <a:r>
                <a:rPr lang="ru-RU" sz="2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Е.Г.Князевой</a:t>
              </a:r>
              <a:endParaRPr lang="ru-RU" sz="23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11" name="Группа 110"/>
            <p:cNvGrpSpPr/>
            <p:nvPr/>
          </p:nvGrpSpPr>
          <p:grpSpPr>
            <a:xfrm>
              <a:off x="7587897" y="282509"/>
              <a:ext cx="4425572" cy="771805"/>
              <a:chOff x="958082" y="6316575"/>
              <a:chExt cx="10881609" cy="0"/>
            </a:xfr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grpSpPr>
          <p:cxnSp>
            <p:nvCxnSpPr>
              <p:cNvPr id="112" name="Прямая соединительная линия 111"/>
              <p:cNvCxnSpPr/>
              <p:nvPr/>
            </p:nvCxnSpPr>
            <p:spPr>
              <a:xfrm>
                <a:off x="958082" y="6316575"/>
                <a:ext cx="2891429" cy="0"/>
              </a:xfrm>
              <a:prstGeom prst="line">
                <a:avLst/>
              </a:prstGeom>
              <a:ln w="762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Прямая соединительная линия 112"/>
              <p:cNvCxnSpPr/>
              <p:nvPr/>
            </p:nvCxnSpPr>
            <p:spPr>
              <a:xfrm>
                <a:off x="3849511" y="6316575"/>
                <a:ext cx="4119856" cy="0"/>
              </a:xfrm>
              <a:prstGeom prst="line">
                <a:avLst/>
              </a:prstGeom>
              <a:ln w="76200">
                <a:solidFill>
                  <a:srgbClr val="F9E13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Прямая соединительная линия 113"/>
              <p:cNvCxnSpPr/>
              <p:nvPr/>
            </p:nvCxnSpPr>
            <p:spPr>
              <a:xfrm>
                <a:off x="7879057" y="6316575"/>
                <a:ext cx="2832924" cy="0"/>
              </a:xfrm>
              <a:prstGeom prst="line">
                <a:avLst/>
              </a:prstGeom>
              <a:ln w="76200">
                <a:solidFill>
                  <a:srgbClr val="3FA45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Прямая соединительная линия 114"/>
              <p:cNvCxnSpPr/>
              <p:nvPr/>
            </p:nvCxnSpPr>
            <p:spPr>
              <a:xfrm>
                <a:off x="10711981" y="6316575"/>
                <a:ext cx="1127710" cy="0"/>
              </a:xfrm>
              <a:prstGeom prst="line">
                <a:avLst/>
              </a:prstGeom>
              <a:ln w="76200">
                <a:solidFill>
                  <a:srgbClr val="E1006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800882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7"/>
          <p:cNvSpPr/>
          <p:nvPr/>
        </p:nvSpPr>
        <p:spPr>
          <a:xfrm>
            <a:off x="623293" y="1699016"/>
            <a:ext cx="2537230" cy="14239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pPr defTabSz="828446"/>
            <a:endParaRPr sz="163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011496" y="2857068"/>
            <a:ext cx="4596437" cy="3616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06" defTabSz="828446">
              <a:lnSpc>
                <a:spcPts val="1943"/>
              </a:lnSpc>
              <a:spcBef>
                <a:spcPts val="97"/>
              </a:spcBef>
            </a:pPr>
            <a:r>
              <a:rPr sz="1812" b="1" dirty="0" smtClean="0">
                <a:solidFill>
                  <a:prstClr val="black"/>
                </a:solidFill>
                <a:latin typeface="Times New Roman"/>
                <a:cs typeface="Times New Roman"/>
              </a:rPr>
              <a:t>О</a:t>
            </a:r>
            <a:r>
              <a:rPr sz="1812" b="1" spc="4" dirty="0" smtClean="0">
                <a:solidFill>
                  <a:prstClr val="black"/>
                </a:solidFill>
                <a:latin typeface="Times New Roman"/>
                <a:cs typeface="Times New Roman"/>
              </a:rPr>
              <a:t>б</a:t>
            </a:r>
            <a:r>
              <a:rPr sz="1812" b="1" dirty="0" smtClean="0">
                <a:solidFill>
                  <a:prstClr val="black"/>
                </a:solidFill>
                <a:latin typeface="Times New Roman"/>
                <a:cs typeface="Times New Roman"/>
              </a:rPr>
              <a:t>щес</a:t>
            </a:r>
            <a:r>
              <a:rPr sz="1812" b="1" spc="-13" dirty="0" smtClean="0">
                <a:solidFill>
                  <a:prstClr val="black"/>
                </a:solidFill>
                <a:latin typeface="Times New Roman"/>
                <a:cs typeface="Times New Roman"/>
              </a:rPr>
              <a:t>т</a:t>
            </a:r>
            <a:r>
              <a:rPr sz="1812" b="1" dirty="0" smtClean="0">
                <a:solidFill>
                  <a:prstClr val="black"/>
                </a:solidFill>
                <a:latin typeface="Times New Roman"/>
                <a:cs typeface="Times New Roman"/>
              </a:rPr>
              <a:t>ве</a:t>
            </a:r>
            <a:r>
              <a:rPr sz="1812" b="1" spc="-4" dirty="0" smtClean="0">
                <a:solidFill>
                  <a:prstClr val="black"/>
                </a:solidFill>
                <a:latin typeface="Times New Roman"/>
                <a:cs typeface="Times New Roman"/>
              </a:rPr>
              <a:t>н</a:t>
            </a:r>
            <a:r>
              <a:rPr sz="1812" b="1" dirty="0" smtClean="0">
                <a:solidFill>
                  <a:prstClr val="black"/>
                </a:solidFill>
                <a:latin typeface="Times New Roman"/>
                <a:cs typeface="Times New Roman"/>
              </a:rPr>
              <a:t>н</a:t>
            </a:r>
            <a:r>
              <a:rPr sz="1812" b="1" spc="-8" dirty="0" smtClean="0">
                <a:solidFill>
                  <a:prstClr val="black"/>
                </a:solidFill>
                <a:latin typeface="Times New Roman"/>
                <a:cs typeface="Times New Roman"/>
              </a:rPr>
              <a:t>о</a:t>
            </a:r>
            <a:r>
              <a:rPr sz="1812" b="1" dirty="0" smtClean="0">
                <a:solidFill>
                  <a:prstClr val="black"/>
                </a:solidFill>
                <a:latin typeface="Times New Roman"/>
                <a:cs typeface="Times New Roman"/>
              </a:rPr>
              <a:t>е</a:t>
            </a:r>
            <a:r>
              <a:rPr sz="1812" b="1" spc="-8" dirty="0" smtClean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812" b="1" spc="13" dirty="0">
                <a:solidFill>
                  <a:prstClr val="black"/>
                </a:solidFill>
                <a:latin typeface="Times New Roman"/>
                <a:cs typeface="Times New Roman"/>
              </a:rPr>
              <a:t>у</a:t>
            </a:r>
            <a:r>
              <a:rPr sz="1812" b="1" spc="-13" dirty="0">
                <a:solidFill>
                  <a:prstClr val="black"/>
                </a:solidFill>
                <a:latin typeface="Times New Roman"/>
                <a:cs typeface="Times New Roman"/>
              </a:rPr>
              <a:t>ч</a:t>
            </a:r>
            <a:r>
              <a:rPr sz="1812" b="1" dirty="0">
                <a:solidFill>
                  <a:prstClr val="black"/>
                </a:solidFill>
                <a:latin typeface="Times New Roman"/>
                <a:cs typeface="Times New Roman"/>
              </a:rPr>
              <a:t>ас</a:t>
            </a:r>
            <a:r>
              <a:rPr sz="1812" b="1" spc="-8" dirty="0">
                <a:solidFill>
                  <a:prstClr val="black"/>
                </a:solidFill>
                <a:latin typeface="Times New Roman"/>
                <a:cs typeface="Times New Roman"/>
              </a:rPr>
              <a:t>т</a:t>
            </a:r>
            <a:r>
              <a:rPr sz="1812" b="1" dirty="0">
                <a:solidFill>
                  <a:prstClr val="black"/>
                </a:solidFill>
                <a:latin typeface="Times New Roman"/>
                <a:cs typeface="Times New Roman"/>
              </a:rPr>
              <a:t>ие</a:t>
            </a:r>
            <a:r>
              <a:rPr sz="1812" b="1" spc="8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812" b="1" dirty="0">
                <a:solidFill>
                  <a:prstClr val="black"/>
                </a:solidFill>
                <a:latin typeface="Times New Roman"/>
                <a:cs typeface="Times New Roman"/>
              </a:rPr>
              <a:t>–</a:t>
            </a:r>
            <a:r>
              <a:rPr sz="1812" b="1" spc="8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812" b="1" spc="-8" dirty="0">
                <a:solidFill>
                  <a:prstClr val="black"/>
                </a:solidFill>
                <a:latin typeface="Times New Roman"/>
                <a:cs typeface="Times New Roman"/>
              </a:rPr>
              <a:t>т</a:t>
            </a:r>
            <a:r>
              <a:rPr sz="1812" b="1" dirty="0">
                <a:solidFill>
                  <a:prstClr val="black"/>
                </a:solidFill>
                <a:latin typeface="Times New Roman"/>
                <a:cs typeface="Times New Roman"/>
              </a:rPr>
              <a:t>рен</a:t>
            </a:r>
            <a:r>
              <a:rPr sz="1812" b="1" spc="-8" dirty="0">
                <a:solidFill>
                  <a:prstClr val="black"/>
                </a:solidFill>
                <a:latin typeface="Times New Roman"/>
                <a:cs typeface="Times New Roman"/>
              </a:rPr>
              <a:t>д</a:t>
            </a:r>
            <a:r>
              <a:rPr sz="1812" b="1" dirty="0">
                <a:solidFill>
                  <a:prstClr val="black"/>
                </a:solidFill>
                <a:latin typeface="Times New Roman"/>
                <a:cs typeface="Times New Roman"/>
              </a:rPr>
              <a:t>ы </a:t>
            </a:r>
            <a:r>
              <a:rPr sz="1812" b="1" spc="-8" dirty="0">
                <a:solidFill>
                  <a:prstClr val="black"/>
                </a:solidFill>
                <a:latin typeface="Times New Roman"/>
                <a:cs typeface="Times New Roman"/>
              </a:rPr>
              <a:t>д</a:t>
            </a:r>
            <a:r>
              <a:rPr sz="1812" b="1" dirty="0">
                <a:solidFill>
                  <a:prstClr val="black"/>
                </a:solidFill>
                <a:latin typeface="Times New Roman"/>
                <a:cs typeface="Times New Roman"/>
              </a:rPr>
              <a:t>виж</a:t>
            </a:r>
            <a:r>
              <a:rPr sz="1812" b="1" spc="-8" dirty="0">
                <a:solidFill>
                  <a:prstClr val="black"/>
                </a:solidFill>
                <a:latin typeface="Times New Roman"/>
                <a:cs typeface="Times New Roman"/>
              </a:rPr>
              <a:t>е</a:t>
            </a:r>
            <a:r>
              <a:rPr sz="1812" b="1" dirty="0">
                <a:solidFill>
                  <a:prstClr val="black"/>
                </a:solidFill>
                <a:latin typeface="Times New Roman"/>
                <a:cs typeface="Times New Roman"/>
              </a:rPr>
              <a:t>ни</a:t>
            </a:r>
            <a:r>
              <a:rPr sz="1812" b="1" spc="-4" dirty="0">
                <a:solidFill>
                  <a:prstClr val="black"/>
                </a:solidFill>
                <a:latin typeface="Times New Roman"/>
                <a:cs typeface="Times New Roman"/>
              </a:rPr>
              <a:t>я</a:t>
            </a:r>
            <a:r>
              <a:rPr sz="1812" dirty="0">
                <a:solidFill>
                  <a:prstClr val="black"/>
                </a:solidFill>
                <a:latin typeface="Times New Roman"/>
                <a:cs typeface="Times New Roman"/>
              </a:rPr>
              <a:t>: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877219" y="3367828"/>
            <a:ext cx="9663471" cy="26764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52438" defTabSz="828446">
              <a:lnSpc>
                <a:spcPts val="1943"/>
              </a:lnSpc>
              <a:spcBef>
                <a:spcPts val="97"/>
              </a:spcBef>
              <a:buFont typeface="+mj-lt"/>
              <a:buAutoNum type="arabicPeriod"/>
            </a:pPr>
            <a:r>
              <a:rPr lang="ru-RU" sz="1812" dirty="0" smtClean="0">
                <a:solidFill>
                  <a:prstClr val="black"/>
                </a:solidFill>
                <a:latin typeface="Times New Roman"/>
                <a:cs typeface="Times New Roman"/>
              </a:rPr>
              <a:t> Повышение</a:t>
            </a:r>
            <a:r>
              <a:rPr sz="1812" spc="294" dirty="0" smtClean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812" dirty="0">
                <a:solidFill>
                  <a:prstClr val="black"/>
                </a:solidFill>
                <a:latin typeface="Times New Roman"/>
                <a:cs typeface="Times New Roman"/>
              </a:rPr>
              <a:t>ф</a:t>
            </a:r>
            <a:r>
              <a:rPr sz="1812" spc="-4" dirty="0">
                <a:solidFill>
                  <a:prstClr val="black"/>
                </a:solidFill>
                <a:latin typeface="Times New Roman"/>
                <a:cs typeface="Times New Roman"/>
              </a:rPr>
              <a:t>и</a:t>
            </a:r>
            <a:r>
              <a:rPr sz="1812" dirty="0">
                <a:solidFill>
                  <a:prstClr val="black"/>
                </a:solidFill>
                <a:latin typeface="Times New Roman"/>
                <a:cs typeface="Times New Roman"/>
              </a:rPr>
              <a:t>на</a:t>
            </a:r>
            <a:r>
              <a:rPr sz="1812" spc="-8" dirty="0">
                <a:solidFill>
                  <a:prstClr val="black"/>
                </a:solidFill>
                <a:latin typeface="Times New Roman"/>
                <a:cs typeface="Times New Roman"/>
              </a:rPr>
              <a:t>н</a:t>
            </a:r>
            <a:r>
              <a:rPr sz="1812" dirty="0">
                <a:solidFill>
                  <a:prstClr val="black"/>
                </a:solidFill>
                <a:latin typeface="Times New Roman"/>
                <a:cs typeface="Times New Roman"/>
              </a:rPr>
              <a:t>со</a:t>
            </a:r>
            <a:r>
              <a:rPr sz="1812" spc="4" dirty="0">
                <a:solidFill>
                  <a:prstClr val="black"/>
                </a:solidFill>
                <a:latin typeface="Times New Roman"/>
                <a:cs typeface="Times New Roman"/>
              </a:rPr>
              <a:t>в</a:t>
            </a:r>
            <a:r>
              <a:rPr sz="1812" dirty="0">
                <a:solidFill>
                  <a:prstClr val="black"/>
                </a:solidFill>
                <a:latin typeface="Times New Roman"/>
                <a:cs typeface="Times New Roman"/>
              </a:rPr>
              <a:t>ой</a:t>
            </a:r>
            <a:r>
              <a:rPr sz="1812" spc="299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812" dirty="0">
                <a:solidFill>
                  <a:prstClr val="black"/>
                </a:solidFill>
                <a:latin typeface="Times New Roman"/>
                <a:cs typeface="Times New Roman"/>
              </a:rPr>
              <a:t>и</a:t>
            </a:r>
            <a:r>
              <a:rPr sz="1812" spc="30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812" dirty="0">
                <a:solidFill>
                  <a:prstClr val="black"/>
                </a:solidFill>
                <a:latin typeface="Times New Roman"/>
                <a:cs typeface="Times New Roman"/>
              </a:rPr>
              <a:t>бюджет</a:t>
            </a:r>
            <a:r>
              <a:rPr sz="1812" spc="-8" dirty="0">
                <a:solidFill>
                  <a:prstClr val="black"/>
                </a:solidFill>
                <a:latin typeface="Times New Roman"/>
                <a:cs typeface="Times New Roman"/>
              </a:rPr>
              <a:t>н</a:t>
            </a:r>
            <a:r>
              <a:rPr sz="1812" dirty="0">
                <a:solidFill>
                  <a:prstClr val="black"/>
                </a:solidFill>
                <a:latin typeface="Times New Roman"/>
                <a:cs typeface="Times New Roman"/>
              </a:rPr>
              <a:t>ой</a:t>
            </a:r>
            <a:r>
              <a:rPr sz="1812" spc="299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812" dirty="0">
                <a:solidFill>
                  <a:prstClr val="black"/>
                </a:solidFill>
                <a:latin typeface="Times New Roman"/>
                <a:cs typeface="Times New Roman"/>
              </a:rPr>
              <a:t>грамот</a:t>
            </a:r>
            <a:r>
              <a:rPr sz="1812" spc="-8" dirty="0">
                <a:solidFill>
                  <a:prstClr val="black"/>
                </a:solidFill>
                <a:latin typeface="Times New Roman"/>
                <a:cs typeface="Times New Roman"/>
              </a:rPr>
              <a:t>н</a:t>
            </a:r>
            <a:r>
              <a:rPr sz="1812" dirty="0">
                <a:solidFill>
                  <a:prstClr val="black"/>
                </a:solidFill>
                <a:latin typeface="Times New Roman"/>
                <a:cs typeface="Times New Roman"/>
              </a:rPr>
              <a:t>ости</a:t>
            </a:r>
            <a:r>
              <a:rPr sz="1812" spc="29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812" dirty="0">
                <a:solidFill>
                  <a:prstClr val="black"/>
                </a:solidFill>
                <a:latin typeface="Times New Roman"/>
                <a:cs typeface="Times New Roman"/>
              </a:rPr>
              <a:t>гра</a:t>
            </a:r>
            <a:r>
              <a:rPr sz="1812" spc="-4" dirty="0">
                <a:solidFill>
                  <a:prstClr val="black"/>
                </a:solidFill>
                <a:latin typeface="Times New Roman"/>
                <a:cs typeface="Times New Roman"/>
              </a:rPr>
              <a:t>ж</a:t>
            </a:r>
            <a:r>
              <a:rPr sz="1812" dirty="0">
                <a:solidFill>
                  <a:prstClr val="black"/>
                </a:solidFill>
                <a:latin typeface="Times New Roman"/>
                <a:cs typeface="Times New Roman"/>
              </a:rPr>
              <a:t>дан.</a:t>
            </a:r>
            <a:r>
              <a:rPr sz="1812" spc="30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812" spc="-4" dirty="0">
                <a:solidFill>
                  <a:prstClr val="black"/>
                </a:solidFill>
                <a:latin typeface="Times New Roman"/>
                <a:cs typeface="Times New Roman"/>
              </a:rPr>
              <a:t>П</a:t>
            </a:r>
            <a:r>
              <a:rPr sz="1812" dirty="0">
                <a:solidFill>
                  <a:prstClr val="black"/>
                </a:solidFill>
                <a:latin typeface="Times New Roman"/>
                <a:cs typeface="Times New Roman"/>
              </a:rPr>
              <a:t>р</a:t>
            </a:r>
            <a:r>
              <a:rPr sz="1812" spc="-8" dirty="0">
                <a:solidFill>
                  <a:prstClr val="black"/>
                </a:solidFill>
                <a:latin typeface="Times New Roman"/>
                <a:cs typeface="Times New Roman"/>
              </a:rPr>
              <a:t>и</a:t>
            </a:r>
            <a:r>
              <a:rPr sz="1812" dirty="0">
                <a:solidFill>
                  <a:prstClr val="black"/>
                </a:solidFill>
                <a:latin typeface="Times New Roman"/>
                <a:cs typeface="Times New Roman"/>
              </a:rPr>
              <a:t>влече</a:t>
            </a:r>
            <a:r>
              <a:rPr sz="1812" spc="-8" dirty="0">
                <a:solidFill>
                  <a:prstClr val="black"/>
                </a:solidFill>
                <a:latin typeface="Times New Roman"/>
                <a:cs typeface="Times New Roman"/>
              </a:rPr>
              <a:t>н</a:t>
            </a:r>
            <a:r>
              <a:rPr sz="1812" dirty="0">
                <a:solidFill>
                  <a:prstClr val="black"/>
                </a:solidFill>
                <a:latin typeface="Times New Roman"/>
                <a:cs typeface="Times New Roman"/>
              </a:rPr>
              <a:t>ие</a:t>
            </a:r>
            <a:r>
              <a:rPr sz="1812" spc="299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812" dirty="0">
                <a:solidFill>
                  <a:prstClr val="black"/>
                </a:solidFill>
                <a:latin typeface="Times New Roman"/>
                <a:cs typeface="Times New Roman"/>
              </a:rPr>
              <a:t>к</a:t>
            </a:r>
          </a:p>
          <a:p>
            <a:pPr marL="11506" marR="34587" defTabSz="828446">
              <a:lnSpc>
                <a:spcPts val="2075"/>
              </a:lnSpc>
              <a:spcBef>
                <a:spcPts val="6"/>
              </a:spcBef>
            </a:pPr>
            <a:r>
              <a:rPr lang="ru-RU" sz="2718" baseline="-1449" dirty="0" smtClean="0">
                <a:solidFill>
                  <a:prstClr val="black"/>
                </a:solidFill>
                <a:latin typeface="Times New Roman"/>
                <a:cs typeface="Times New Roman"/>
              </a:rPr>
              <a:t>бюджетному</a:t>
            </a:r>
            <a:r>
              <a:rPr sz="2718" spc="-13" baseline="-1449" dirty="0" smtClean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2718" baseline="-1449" dirty="0" smtClean="0">
                <a:solidFill>
                  <a:prstClr val="black"/>
                </a:solidFill>
                <a:latin typeface="Times New Roman"/>
                <a:cs typeface="Times New Roman"/>
              </a:rPr>
              <a:t>процессу</a:t>
            </a:r>
            <a:r>
              <a:rPr sz="2718" baseline="-1449" dirty="0" smtClean="0">
                <a:solidFill>
                  <a:prstClr val="black"/>
                </a:solidFill>
                <a:latin typeface="Times New Roman"/>
                <a:cs typeface="Times New Roman"/>
              </a:rPr>
              <a:t>.</a:t>
            </a:r>
            <a:endParaRPr lang="ru-RU" sz="2718" baseline="-1449" dirty="0" smtClean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1113" marR="34587" indent="441325" defTabSz="828446">
              <a:lnSpc>
                <a:spcPts val="2075"/>
              </a:lnSpc>
              <a:spcBef>
                <a:spcPts val="6"/>
              </a:spcBef>
            </a:pPr>
            <a:r>
              <a:rPr lang="ru-RU" sz="1812" dirty="0" smtClean="0">
                <a:solidFill>
                  <a:prstClr val="black"/>
                </a:solidFill>
                <a:latin typeface="Times New Roman"/>
                <a:cs typeface="Times New Roman"/>
              </a:rPr>
              <a:t>2.Обесп</a:t>
            </a:r>
            <a:r>
              <a:rPr lang="ru-RU" sz="1812" spc="-8" dirty="0" smtClean="0">
                <a:solidFill>
                  <a:prstClr val="black"/>
                </a:solidFill>
                <a:latin typeface="Times New Roman"/>
                <a:cs typeface="Times New Roman"/>
              </a:rPr>
              <a:t>е</a:t>
            </a:r>
            <a:r>
              <a:rPr lang="ru-RU" sz="1812" dirty="0" smtClean="0">
                <a:solidFill>
                  <a:prstClr val="black"/>
                </a:solidFill>
                <a:latin typeface="Times New Roman"/>
                <a:cs typeface="Times New Roman"/>
              </a:rPr>
              <a:t>чен</a:t>
            </a:r>
            <a:r>
              <a:rPr lang="ru-RU" sz="1812" spc="-8" dirty="0" smtClean="0">
                <a:solidFill>
                  <a:prstClr val="black"/>
                </a:solidFill>
                <a:latin typeface="Times New Roman"/>
                <a:cs typeface="Times New Roman"/>
              </a:rPr>
              <a:t>и</a:t>
            </a:r>
            <a:r>
              <a:rPr lang="ru-RU" sz="1812" dirty="0" smtClean="0">
                <a:solidFill>
                  <a:prstClr val="black"/>
                </a:solidFill>
                <a:latin typeface="Times New Roman"/>
                <a:cs typeface="Times New Roman"/>
              </a:rPr>
              <a:t>е 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доступности информации о бюджете (Федерация, регион, му</a:t>
            </a:r>
            <a:r>
              <a:rPr lang="ru-RU" sz="1812" spc="-4" dirty="0">
                <a:solidFill>
                  <a:prstClr val="black"/>
                </a:solidFill>
                <a:latin typeface="Times New Roman"/>
                <a:cs typeface="Times New Roman"/>
              </a:rPr>
              <a:t>н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и</a:t>
            </a:r>
            <a:r>
              <a:rPr lang="ru-RU" sz="1812" spc="-8" dirty="0">
                <a:solidFill>
                  <a:prstClr val="black"/>
                </a:solidFill>
                <a:latin typeface="Times New Roman"/>
                <a:cs typeface="Times New Roman"/>
              </a:rPr>
              <a:t>ц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и</a:t>
            </a:r>
            <a:r>
              <a:rPr lang="ru-RU" sz="1812" spc="-8" dirty="0">
                <a:solidFill>
                  <a:prstClr val="black"/>
                </a:solidFill>
                <a:latin typeface="Times New Roman"/>
                <a:cs typeface="Times New Roman"/>
              </a:rPr>
              <a:t>п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ал</a:t>
            </a:r>
            <a:r>
              <a:rPr lang="ru-RU" sz="1812" spc="-8" dirty="0">
                <a:solidFill>
                  <a:prstClr val="black"/>
                </a:solidFill>
                <a:latin typeface="Times New Roman"/>
                <a:cs typeface="Times New Roman"/>
              </a:rPr>
              <a:t>и</a:t>
            </a:r>
            <a:r>
              <a:rPr lang="ru-RU" sz="1812" spc="13" dirty="0">
                <a:solidFill>
                  <a:prstClr val="black"/>
                </a:solidFill>
                <a:latin typeface="Times New Roman"/>
                <a:cs typeface="Times New Roman"/>
              </a:rPr>
              <a:t>т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ет</a:t>
            </a:r>
            <a:r>
              <a:rPr lang="ru-RU" sz="1812" spc="4" dirty="0" smtClean="0">
                <a:solidFill>
                  <a:prstClr val="black"/>
                </a:solidFill>
                <a:latin typeface="Times New Roman"/>
                <a:cs typeface="Times New Roman"/>
              </a:rPr>
              <a:t>)</a:t>
            </a:r>
            <a:r>
              <a:rPr lang="ru-RU" sz="1812" dirty="0" smtClean="0">
                <a:solidFill>
                  <a:prstClr val="black"/>
                </a:solidFill>
                <a:latin typeface="Times New Roman"/>
                <a:cs typeface="Times New Roman"/>
              </a:rPr>
              <a:t>.</a:t>
            </a:r>
          </a:p>
          <a:p>
            <a:pPr marL="419101" marR="28187" defTabSz="828446">
              <a:lnSpc>
                <a:spcPts val="1943"/>
              </a:lnSpc>
              <a:spcBef>
                <a:spcPts val="97"/>
              </a:spcBef>
            </a:pP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3</a:t>
            </a:r>
            <a:r>
              <a:rPr lang="ru-RU" sz="1812" spc="4" dirty="0">
                <a:solidFill>
                  <a:prstClr val="black"/>
                </a:solidFill>
                <a:latin typeface="Times New Roman"/>
                <a:cs typeface="Times New Roman"/>
              </a:rPr>
              <a:t>.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В</a:t>
            </a:r>
            <a:r>
              <a:rPr lang="ru-RU" sz="1812" spc="-4" dirty="0">
                <a:solidFill>
                  <a:prstClr val="black"/>
                </a:solidFill>
                <a:latin typeface="Times New Roman"/>
                <a:cs typeface="Times New Roman"/>
              </a:rPr>
              <a:t>к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люче</a:t>
            </a:r>
            <a:r>
              <a:rPr lang="ru-RU" sz="1812" spc="-4" dirty="0">
                <a:solidFill>
                  <a:prstClr val="black"/>
                </a:solidFill>
                <a:latin typeface="Times New Roman"/>
                <a:cs typeface="Times New Roman"/>
              </a:rPr>
              <a:t>н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ие</a:t>
            </a:r>
            <a:r>
              <a:rPr lang="ru-RU" sz="1812" spc="-13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положе</a:t>
            </a:r>
            <a:r>
              <a:rPr lang="ru-RU" sz="1812" spc="-4" dirty="0">
                <a:solidFill>
                  <a:prstClr val="black"/>
                </a:solidFill>
                <a:latin typeface="Times New Roman"/>
                <a:cs typeface="Times New Roman"/>
              </a:rPr>
              <a:t>н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ий</a:t>
            </a:r>
            <a:r>
              <a:rPr lang="ru-RU" sz="1812" spc="-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1812" spc="4" dirty="0">
                <a:solidFill>
                  <a:prstClr val="black"/>
                </a:solidFill>
                <a:latin typeface="Times New Roman"/>
                <a:cs typeface="Times New Roman"/>
              </a:rPr>
              <a:t>о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б</a:t>
            </a:r>
            <a:r>
              <a:rPr lang="ru-RU" sz="1812" spc="-8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1812" spc="4" dirty="0">
                <a:solidFill>
                  <a:prstClr val="black"/>
                </a:solidFill>
                <a:latin typeface="Times New Roman"/>
                <a:cs typeface="Times New Roman"/>
              </a:rPr>
              <a:t>о</a:t>
            </a:r>
            <a:r>
              <a:rPr lang="ru-RU" sz="1812" spc="-8" dirty="0">
                <a:solidFill>
                  <a:prstClr val="black"/>
                </a:solidFill>
                <a:latin typeface="Times New Roman"/>
                <a:cs typeface="Times New Roman"/>
              </a:rPr>
              <a:t>б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ществен</a:t>
            </a:r>
            <a:r>
              <a:rPr lang="ru-RU" sz="1812" spc="-17" dirty="0">
                <a:solidFill>
                  <a:prstClr val="black"/>
                </a:solidFill>
                <a:latin typeface="Times New Roman"/>
                <a:cs typeface="Times New Roman"/>
              </a:rPr>
              <a:t>н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ом уч</a:t>
            </a:r>
            <a:r>
              <a:rPr lang="ru-RU" sz="1812" spc="-8" dirty="0">
                <a:solidFill>
                  <a:prstClr val="black"/>
                </a:solidFill>
                <a:latin typeface="Times New Roman"/>
                <a:cs typeface="Times New Roman"/>
              </a:rPr>
              <a:t>а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стии</a:t>
            </a:r>
            <a:r>
              <a:rPr lang="ru-RU" sz="1812" spc="-8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в</a:t>
            </a:r>
            <a:r>
              <a:rPr lang="ru-RU" sz="1812" spc="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1812" spc="-13" dirty="0">
                <a:solidFill>
                  <a:prstClr val="black"/>
                </a:solidFill>
                <a:latin typeface="Times New Roman"/>
                <a:cs typeface="Times New Roman"/>
              </a:rPr>
              <a:t>н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ормативн</a:t>
            </a:r>
            <a:r>
              <a:rPr lang="ru-RU" sz="1812" spc="-8" dirty="0">
                <a:solidFill>
                  <a:prstClr val="black"/>
                </a:solidFill>
                <a:latin typeface="Times New Roman"/>
                <a:cs typeface="Times New Roman"/>
              </a:rPr>
              <a:t>у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ю </a:t>
            </a:r>
            <a:r>
              <a:rPr lang="ru-RU" sz="1812" spc="-17" dirty="0">
                <a:solidFill>
                  <a:prstClr val="black"/>
                </a:solidFill>
                <a:latin typeface="Times New Roman"/>
                <a:cs typeface="Times New Roman"/>
              </a:rPr>
              <a:t>б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аз</a:t>
            </a:r>
            <a:r>
              <a:rPr lang="ru-RU" sz="1812" spc="-8" dirty="0">
                <a:solidFill>
                  <a:prstClr val="black"/>
                </a:solidFill>
                <a:latin typeface="Times New Roman"/>
                <a:cs typeface="Times New Roman"/>
              </a:rPr>
              <a:t>у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.</a:t>
            </a:r>
          </a:p>
          <a:p>
            <a:pPr marL="419101" marR="28187" defTabSz="828446">
              <a:lnSpc>
                <a:spcPct val="95825"/>
              </a:lnSpc>
            </a:pP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4.Инф</a:t>
            </a:r>
            <a:r>
              <a:rPr lang="ru-RU" sz="1812" spc="-8" dirty="0">
                <a:solidFill>
                  <a:prstClr val="black"/>
                </a:solidFill>
                <a:latin typeface="Times New Roman"/>
                <a:cs typeface="Times New Roman"/>
              </a:rPr>
              <a:t>о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р</a:t>
            </a:r>
            <a:r>
              <a:rPr lang="ru-RU" sz="1812" spc="8" dirty="0">
                <a:solidFill>
                  <a:prstClr val="black"/>
                </a:solidFill>
                <a:latin typeface="Times New Roman"/>
                <a:cs typeface="Times New Roman"/>
              </a:rPr>
              <a:t>м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ац</a:t>
            </a:r>
            <a:r>
              <a:rPr lang="ru-RU" sz="1812" spc="-17" dirty="0">
                <a:solidFill>
                  <a:prstClr val="black"/>
                </a:solidFill>
                <a:latin typeface="Times New Roman"/>
                <a:cs typeface="Times New Roman"/>
              </a:rPr>
              <a:t>и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онные</a:t>
            </a:r>
            <a:r>
              <a:rPr lang="ru-RU" sz="1812" spc="-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комп</a:t>
            </a:r>
            <a:r>
              <a:rPr lang="ru-RU" sz="1812" spc="-8" dirty="0">
                <a:solidFill>
                  <a:prstClr val="black"/>
                </a:solidFill>
                <a:latin typeface="Times New Roman"/>
                <a:cs typeface="Times New Roman"/>
              </a:rPr>
              <a:t>а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н</a:t>
            </a:r>
            <a:r>
              <a:rPr lang="ru-RU" sz="1812" spc="-8" dirty="0">
                <a:solidFill>
                  <a:prstClr val="black"/>
                </a:solidFill>
                <a:latin typeface="Times New Roman"/>
                <a:cs typeface="Times New Roman"/>
              </a:rPr>
              <a:t>и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и по общес</a:t>
            </a:r>
            <a:r>
              <a:rPr lang="ru-RU" sz="1812" spc="-8" dirty="0">
                <a:solidFill>
                  <a:prstClr val="black"/>
                </a:solidFill>
                <a:latin typeface="Times New Roman"/>
                <a:cs typeface="Times New Roman"/>
              </a:rPr>
              <a:t>т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вен</a:t>
            </a:r>
            <a:r>
              <a:rPr lang="ru-RU" sz="1812" spc="-8" dirty="0">
                <a:solidFill>
                  <a:prstClr val="black"/>
                </a:solidFill>
                <a:latin typeface="Times New Roman"/>
                <a:cs typeface="Times New Roman"/>
              </a:rPr>
              <a:t>н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о</a:t>
            </a:r>
            <a:r>
              <a:rPr lang="ru-RU" sz="1812" spc="8" dirty="0">
                <a:solidFill>
                  <a:prstClr val="black"/>
                </a:solidFill>
                <a:latin typeface="Times New Roman"/>
                <a:cs typeface="Times New Roman"/>
              </a:rPr>
              <a:t>м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у </a:t>
            </a:r>
            <a:r>
              <a:rPr lang="ru-RU" sz="1812" spc="-8" dirty="0">
                <a:solidFill>
                  <a:prstClr val="black"/>
                </a:solidFill>
                <a:latin typeface="Times New Roman"/>
                <a:cs typeface="Times New Roman"/>
              </a:rPr>
              <a:t>у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ча</a:t>
            </a:r>
            <a:r>
              <a:rPr lang="ru-RU" sz="1812" spc="-13" dirty="0">
                <a:solidFill>
                  <a:prstClr val="black"/>
                </a:solidFill>
                <a:latin typeface="Times New Roman"/>
                <a:cs typeface="Times New Roman"/>
              </a:rPr>
              <a:t>с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тию.</a:t>
            </a:r>
          </a:p>
          <a:p>
            <a:pPr marL="11506" indent="407595" defTabSz="828446">
              <a:lnSpc>
                <a:spcPts val="2075"/>
              </a:lnSpc>
              <a:spcBef>
                <a:spcPts val="140"/>
              </a:spcBef>
            </a:pP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5.П</a:t>
            </a:r>
            <a:r>
              <a:rPr lang="ru-RU" sz="1812" spc="4" dirty="0">
                <a:solidFill>
                  <a:prstClr val="black"/>
                </a:solidFill>
                <a:latin typeface="Times New Roman"/>
                <a:cs typeface="Times New Roman"/>
              </a:rPr>
              <a:t>р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ив</a:t>
            </a:r>
            <a:r>
              <a:rPr lang="ru-RU" sz="1812" spc="-4" dirty="0">
                <a:solidFill>
                  <a:prstClr val="black"/>
                </a:solidFill>
                <a:latin typeface="Times New Roman"/>
                <a:cs typeface="Times New Roman"/>
              </a:rPr>
              <a:t>л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ече</a:t>
            </a:r>
            <a:r>
              <a:rPr lang="ru-RU" sz="1812" spc="-8" dirty="0">
                <a:solidFill>
                  <a:prstClr val="black"/>
                </a:solidFill>
                <a:latin typeface="Times New Roman"/>
                <a:cs typeface="Times New Roman"/>
              </a:rPr>
              <a:t>н</a:t>
            </a:r>
            <a:r>
              <a:rPr lang="ru-RU" sz="1812" spc="-13" dirty="0">
                <a:solidFill>
                  <a:prstClr val="black"/>
                </a:solidFill>
                <a:latin typeface="Times New Roman"/>
                <a:cs typeface="Times New Roman"/>
              </a:rPr>
              <a:t>и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е</a:t>
            </a:r>
            <a:r>
              <a:rPr lang="ru-RU" sz="1812" spc="45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гра</a:t>
            </a:r>
            <a:r>
              <a:rPr lang="ru-RU" sz="1812" spc="-4" dirty="0">
                <a:solidFill>
                  <a:prstClr val="black"/>
                </a:solidFill>
                <a:latin typeface="Times New Roman"/>
                <a:cs typeface="Times New Roman"/>
              </a:rPr>
              <a:t>ж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дан</a:t>
            </a:r>
            <a:r>
              <a:rPr lang="ru-RU" sz="1812" spc="26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с</a:t>
            </a:r>
            <a:r>
              <a:rPr lang="ru-RU" sz="1812" spc="45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1812" spc="-13" dirty="0">
                <a:solidFill>
                  <a:prstClr val="black"/>
                </a:solidFill>
                <a:latin typeface="Times New Roman"/>
                <a:cs typeface="Times New Roman"/>
              </a:rPr>
              <a:t>п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р</a:t>
            </a:r>
            <a:r>
              <a:rPr lang="ru-RU" sz="1812" spc="8" dirty="0">
                <a:solidFill>
                  <a:prstClr val="black"/>
                </a:solidFill>
                <a:latin typeface="Times New Roman"/>
                <a:cs typeface="Times New Roman"/>
              </a:rPr>
              <a:t>о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фе</a:t>
            </a:r>
            <a:r>
              <a:rPr lang="ru-RU" sz="1812" spc="-4" dirty="0">
                <a:solidFill>
                  <a:prstClr val="black"/>
                </a:solidFill>
                <a:latin typeface="Times New Roman"/>
                <a:cs typeface="Times New Roman"/>
              </a:rPr>
              <a:t>с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с</a:t>
            </a:r>
            <a:r>
              <a:rPr lang="ru-RU" sz="1812" spc="-17" dirty="0">
                <a:solidFill>
                  <a:prstClr val="black"/>
                </a:solidFill>
                <a:latin typeface="Times New Roman"/>
                <a:cs typeface="Times New Roman"/>
              </a:rPr>
              <a:t>и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ональ</a:t>
            </a:r>
            <a:r>
              <a:rPr lang="ru-RU" sz="1812" spc="-8" dirty="0">
                <a:solidFill>
                  <a:prstClr val="black"/>
                </a:solidFill>
                <a:latin typeface="Times New Roman"/>
                <a:cs typeface="Times New Roman"/>
              </a:rPr>
              <a:t>н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ым</a:t>
            </a:r>
            <a:r>
              <a:rPr lang="ru-RU" sz="1812" spc="35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опыт</a:t>
            </a:r>
            <a:r>
              <a:rPr lang="ru-RU" sz="1812" spc="31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в</a:t>
            </a:r>
            <a:r>
              <a:rPr lang="ru-RU" sz="1812" spc="49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1812" spc="-13" dirty="0">
                <a:solidFill>
                  <a:prstClr val="black"/>
                </a:solidFill>
                <a:latin typeface="Times New Roman"/>
                <a:cs typeface="Times New Roman"/>
              </a:rPr>
              <a:t>с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фере</a:t>
            </a:r>
            <a:r>
              <a:rPr lang="ru-RU" sz="1812" spc="45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ф</a:t>
            </a:r>
            <a:r>
              <a:rPr lang="ru-RU" sz="1812" spc="-4" dirty="0">
                <a:solidFill>
                  <a:prstClr val="black"/>
                </a:solidFill>
                <a:latin typeface="Times New Roman"/>
                <a:cs typeface="Times New Roman"/>
              </a:rPr>
              <a:t>и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на</a:t>
            </a:r>
            <a:r>
              <a:rPr lang="ru-RU" sz="1812" spc="-8" dirty="0">
                <a:solidFill>
                  <a:prstClr val="black"/>
                </a:solidFill>
                <a:latin typeface="Times New Roman"/>
                <a:cs typeface="Times New Roman"/>
              </a:rPr>
              <a:t>н</a:t>
            </a:r>
            <a:r>
              <a:rPr lang="ru-RU" sz="1812" spc="-13" dirty="0">
                <a:solidFill>
                  <a:prstClr val="black"/>
                </a:solidFill>
                <a:latin typeface="Times New Roman"/>
                <a:cs typeface="Times New Roman"/>
              </a:rPr>
              <a:t>с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ов</a:t>
            </a:r>
            <a:r>
              <a:rPr lang="ru-RU" sz="1812" spc="4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и</a:t>
            </a:r>
            <a:r>
              <a:rPr lang="ru-RU" sz="1812" spc="31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1812" dirty="0" smtClean="0">
                <a:solidFill>
                  <a:prstClr val="black"/>
                </a:solidFill>
                <a:latin typeface="Times New Roman"/>
                <a:cs typeface="Times New Roman"/>
              </a:rPr>
              <a:t>бюдже</a:t>
            </a:r>
            <a:r>
              <a:rPr lang="ru-RU" sz="1812" spc="-13" dirty="0" smtClean="0">
                <a:solidFill>
                  <a:prstClr val="black"/>
                </a:solidFill>
                <a:latin typeface="Times New Roman"/>
                <a:cs typeface="Times New Roman"/>
              </a:rPr>
              <a:t>т</a:t>
            </a:r>
            <a:r>
              <a:rPr lang="ru-RU" sz="1812" dirty="0" smtClean="0">
                <a:solidFill>
                  <a:prstClr val="black"/>
                </a:solidFill>
                <a:latin typeface="Times New Roman"/>
                <a:cs typeface="Times New Roman"/>
              </a:rPr>
              <a:t>а к </a:t>
            </a:r>
            <a:r>
              <a:rPr lang="ru-RU" sz="1812" spc="4" dirty="0">
                <a:solidFill>
                  <a:prstClr val="black"/>
                </a:solidFill>
                <a:latin typeface="Times New Roman"/>
                <a:cs typeface="Times New Roman"/>
              </a:rPr>
              <a:t>р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а</a:t>
            </a:r>
            <a:r>
              <a:rPr lang="ru-RU" sz="1812" spc="-13" dirty="0">
                <a:solidFill>
                  <a:prstClr val="black"/>
                </a:solidFill>
                <a:latin typeface="Times New Roman"/>
                <a:cs typeface="Times New Roman"/>
              </a:rPr>
              <a:t>з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ра</a:t>
            </a:r>
            <a:r>
              <a:rPr lang="ru-RU" sz="1812" spc="-8" dirty="0">
                <a:solidFill>
                  <a:prstClr val="black"/>
                </a:solidFill>
                <a:latin typeface="Times New Roman"/>
                <a:cs typeface="Times New Roman"/>
              </a:rPr>
              <a:t>б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о</a:t>
            </a:r>
            <a:r>
              <a:rPr lang="ru-RU" sz="1812" spc="4" dirty="0">
                <a:solidFill>
                  <a:prstClr val="black"/>
                </a:solidFill>
                <a:latin typeface="Times New Roman"/>
                <a:cs typeface="Times New Roman"/>
              </a:rPr>
              <a:t>т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ке</a:t>
            </a:r>
            <a:r>
              <a:rPr lang="ru-RU" sz="1812" spc="-8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и</a:t>
            </a:r>
            <a:r>
              <a:rPr lang="ru-RU" sz="1812" spc="-8" dirty="0">
                <a:solidFill>
                  <a:prstClr val="black"/>
                </a:solidFill>
                <a:latin typeface="Times New Roman"/>
                <a:cs typeface="Times New Roman"/>
              </a:rPr>
              <a:t>н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и</a:t>
            </a:r>
            <a:r>
              <a:rPr lang="ru-RU" sz="1812" spc="-8" dirty="0">
                <a:solidFill>
                  <a:prstClr val="black"/>
                </a:solidFill>
                <a:latin typeface="Times New Roman"/>
                <a:cs typeface="Times New Roman"/>
              </a:rPr>
              <a:t>ц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иат</a:t>
            </a:r>
            <a:r>
              <a:rPr lang="ru-RU" sz="1812" spc="-8" dirty="0">
                <a:solidFill>
                  <a:prstClr val="black"/>
                </a:solidFill>
                <a:latin typeface="Times New Roman"/>
                <a:cs typeface="Times New Roman"/>
              </a:rPr>
              <a:t>и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в,</a:t>
            </a:r>
            <a:r>
              <a:rPr lang="ru-RU" sz="1812" spc="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их п</a:t>
            </a:r>
            <a:r>
              <a:rPr lang="ru-RU" sz="1812" spc="4" dirty="0">
                <a:solidFill>
                  <a:prstClr val="black"/>
                </a:solidFill>
                <a:latin typeface="Times New Roman"/>
                <a:cs typeface="Times New Roman"/>
              </a:rPr>
              <a:t>р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и</a:t>
            </a:r>
            <a:r>
              <a:rPr lang="ru-RU" sz="1812" spc="-8" dirty="0">
                <a:solidFill>
                  <a:prstClr val="black"/>
                </a:solidFill>
                <a:latin typeface="Times New Roman"/>
                <a:cs typeface="Times New Roman"/>
              </a:rPr>
              <a:t>н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ятию и</a:t>
            </a:r>
            <a:r>
              <a:rPr lang="ru-RU" sz="1812" spc="-8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1812" spc="-4" dirty="0">
                <a:solidFill>
                  <a:prstClr val="black"/>
                </a:solidFill>
                <a:latin typeface="Times New Roman"/>
                <a:cs typeface="Times New Roman"/>
              </a:rPr>
              <a:t>в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недрен</a:t>
            </a:r>
            <a:r>
              <a:rPr lang="ru-RU" sz="1812" spc="-8" dirty="0">
                <a:solidFill>
                  <a:prstClr val="black"/>
                </a:solidFill>
                <a:latin typeface="Times New Roman"/>
                <a:cs typeface="Times New Roman"/>
              </a:rPr>
              <a:t>и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ю</a:t>
            </a:r>
            <a:r>
              <a:rPr lang="ru-RU" sz="1812" dirty="0" smtClean="0">
                <a:solidFill>
                  <a:prstClr val="black"/>
                </a:solidFill>
                <a:latin typeface="Times New Roman"/>
                <a:cs typeface="Times New Roman"/>
              </a:rPr>
              <a:t>.</a:t>
            </a:r>
          </a:p>
          <a:p>
            <a:pPr marL="11113" marR="34587" indent="441325" defTabSz="828446">
              <a:lnSpc>
                <a:spcPts val="1943"/>
              </a:lnSpc>
              <a:spcBef>
                <a:spcPts val="97"/>
              </a:spcBef>
            </a:pPr>
            <a:r>
              <a:rPr lang="ru-RU" sz="1812" dirty="0" smtClean="0">
                <a:solidFill>
                  <a:prstClr val="black"/>
                </a:solidFill>
                <a:latin typeface="Times New Roman"/>
                <a:cs typeface="Times New Roman"/>
              </a:rPr>
              <a:t>6</a:t>
            </a:r>
            <a:r>
              <a:rPr lang="ru-RU" sz="1812" spc="4" dirty="0" smtClean="0">
                <a:solidFill>
                  <a:prstClr val="black"/>
                </a:solidFill>
                <a:latin typeface="Times New Roman"/>
                <a:cs typeface="Times New Roman"/>
              </a:rPr>
              <a:t>.</a:t>
            </a:r>
            <a:r>
              <a:rPr lang="ru-RU" sz="1812" dirty="0" smtClean="0">
                <a:solidFill>
                  <a:prstClr val="black"/>
                </a:solidFill>
                <a:latin typeface="Times New Roman"/>
                <a:cs typeface="Times New Roman"/>
              </a:rPr>
              <a:t>С</a:t>
            </a:r>
            <a:r>
              <a:rPr lang="ru-RU" sz="1812" spc="-8" dirty="0" smtClean="0">
                <a:solidFill>
                  <a:prstClr val="black"/>
                </a:solidFill>
                <a:latin typeface="Times New Roman"/>
                <a:cs typeface="Times New Roman"/>
              </a:rPr>
              <a:t>о</a:t>
            </a:r>
            <a:r>
              <a:rPr lang="ru-RU" sz="1812" dirty="0" smtClean="0">
                <a:solidFill>
                  <a:prstClr val="black"/>
                </a:solidFill>
                <a:latin typeface="Times New Roman"/>
                <a:cs typeface="Times New Roman"/>
              </a:rPr>
              <a:t>вместн</a:t>
            </a:r>
            <a:r>
              <a:rPr lang="ru-RU" sz="1812" spc="-13" dirty="0" smtClean="0">
                <a:solidFill>
                  <a:prstClr val="black"/>
                </a:solidFill>
                <a:latin typeface="Times New Roman"/>
                <a:cs typeface="Times New Roman"/>
              </a:rPr>
              <a:t>а</a:t>
            </a:r>
            <a:r>
              <a:rPr lang="ru-RU" sz="1812" dirty="0" smtClean="0">
                <a:solidFill>
                  <a:prstClr val="black"/>
                </a:solidFill>
                <a:latin typeface="Times New Roman"/>
                <a:cs typeface="Times New Roman"/>
              </a:rPr>
              <a:t>я работа с общественными организациями, объединяющими 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оп</a:t>
            </a:r>
            <a:r>
              <a:rPr lang="ru-RU" sz="1812" spc="4" dirty="0">
                <a:solidFill>
                  <a:prstClr val="black"/>
                </a:solidFill>
                <a:latin typeface="Times New Roman"/>
                <a:cs typeface="Times New Roman"/>
              </a:rPr>
              <a:t>р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еде</a:t>
            </a:r>
            <a:r>
              <a:rPr lang="ru-RU" sz="1812" spc="-8" dirty="0">
                <a:solidFill>
                  <a:prstClr val="black"/>
                </a:solidFill>
                <a:latin typeface="Times New Roman"/>
                <a:cs typeface="Times New Roman"/>
              </a:rPr>
              <a:t>л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ен</a:t>
            </a:r>
            <a:r>
              <a:rPr lang="ru-RU" sz="1812" spc="-8" dirty="0">
                <a:solidFill>
                  <a:prstClr val="black"/>
                </a:solidFill>
                <a:latin typeface="Times New Roman"/>
                <a:cs typeface="Times New Roman"/>
              </a:rPr>
              <a:t>н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ые</a:t>
            </a:r>
            <a:r>
              <a:rPr lang="ru-RU" sz="1812" spc="-13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кате</a:t>
            </a:r>
            <a:r>
              <a:rPr lang="ru-RU" sz="1812" spc="-8" dirty="0">
                <a:solidFill>
                  <a:prstClr val="black"/>
                </a:solidFill>
                <a:latin typeface="Times New Roman"/>
                <a:cs typeface="Times New Roman"/>
              </a:rPr>
              <a:t>г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ории</a:t>
            </a:r>
            <a:r>
              <a:rPr lang="ru-RU" sz="1812" spc="-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нас</a:t>
            </a:r>
            <a:r>
              <a:rPr lang="ru-RU" sz="1812" spc="-4" dirty="0">
                <a:solidFill>
                  <a:prstClr val="black"/>
                </a:solidFill>
                <a:latin typeface="Times New Roman"/>
                <a:cs typeface="Times New Roman"/>
              </a:rPr>
              <a:t>е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ле</a:t>
            </a:r>
            <a:r>
              <a:rPr lang="ru-RU" sz="1812" spc="-8" dirty="0">
                <a:solidFill>
                  <a:prstClr val="black"/>
                </a:solidFill>
                <a:latin typeface="Times New Roman"/>
                <a:cs typeface="Times New Roman"/>
              </a:rPr>
              <a:t>н</a:t>
            </a:r>
            <a:r>
              <a:rPr lang="ru-RU" sz="1812" dirty="0">
                <a:solidFill>
                  <a:prstClr val="black"/>
                </a:solidFill>
                <a:latin typeface="Times New Roman"/>
                <a:cs typeface="Times New Roman"/>
              </a:rPr>
              <a:t>ия.</a:t>
            </a:r>
            <a:endParaRPr lang="ru-RU" sz="2718" baseline="-1449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419101" defTabSz="828446">
              <a:lnSpc>
                <a:spcPts val="2079"/>
              </a:lnSpc>
              <a:spcBef>
                <a:spcPts val="6"/>
              </a:spcBef>
            </a:pPr>
            <a:r>
              <a:rPr lang="ru-RU" sz="271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7.Акту</a:t>
            </a:r>
            <a:r>
              <a:rPr lang="ru-RU" sz="2718" spc="-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а</a:t>
            </a:r>
            <a:r>
              <a:rPr lang="ru-RU" sz="271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л</a:t>
            </a:r>
            <a:r>
              <a:rPr lang="ru-RU" sz="2718" spc="-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и</a:t>
            </a:r>
            <a:r>
              <a:rPr lang="ru-RU" sz="271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зац</a:t>
            </a:r>
            <a:r>
              <a:rPr lang="ru-RU" sz="2718" spc="-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и</a:t>
            </a:r>
            <a:r>
              <a:rPr lang="ru-RU" sz="271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я кана</a:t>
            </a:r>
            <a:r>
              <a:rPr lang="ru-RU" sz="2718" spc="-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л</a:t>
            </a:r>
            <a:r>
              <a:rPr lang="ru-RU" sz="271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ов</a:t>
            </a:r>
            <a:r>
              <a:rPr lang="ru-RU" sz="2718" spc="4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2718" spc="-13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«</a:t>
            </a:r>
            <a:r>
              <a:rPr lang="ru-RU" sz="271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о</a:t>
            </a:r>
            <a:r>
              <a:rPr lang="ru-RU" sz="2718" spc="-4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б</a:t>
            </a:r>
            <a:r>
              <a:rPr lang="ru-RU" sz="271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ратн</a:t>
            </a:r>
            <a:r>
              <a:rPr lang="ru-RU" sz="2718" spc="4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о</a:t>
            </a:r>
            <a:r>
              <a:rPr lang="ru-RU" sz="271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й</a:t>
            </a:r>
            <a:r>
              <a:rPr lang="ru-RU" sz="2718" spc="-13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271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связ</a:t>
            </a:r>
            <a:r>
              <a:rPr lang="ru-RU" sz="2718" spc="-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и</a:t>
            </a:r>
            <a:r>
              <a:rPr lang="ru-RU" sz="271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» </a:t>
            </a:r>
            <a:r>
              <a:rPr lang="ru-RU" sz="2718" spc="-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п</a:t>
            </a:r>
            <a:r>
              <a:rPr lang="ru-RU" sz="271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о</a:t>
            </a:r>
            <a:r>
              <a:rPr lang="ru-RU" sz="2718" spc="4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2718" spc="-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в</a:t>
            </a:r>
            <a:r>
              <a:rPr lang="ru-RU" sz="271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озраст</a:t>
            </a:r>
            <a:r>
              <a:rPr lang="ru-RU" sz="2718" spc="-17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н</a:t>
            </a:r>
            <a:r>
              <a:rPr lang="ru-RU" sz="271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ым инт</a:t>
            </a:r>
            <a:r>
              <a:rPr lang="ru-RU" sz="2718" spc="-4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е</a:t>
            </a:r>
            <a:r>
              <a:rPr lang="ru-RU" sz="271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рес</a:t>
            </a:r>
            <a:r>
              <a:rPr lang="ru-RU" sz="2718" spc="-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а</a:t>
            </a:r>
            <a:r>
              <a:rPr lang="ru-RU" sz="271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м</a:t>
            </a:r>
            <a:r>
              <a:rPr lang="ru-RU" sz="2718" spc="-4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271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гражда</a:t>
            </a:r>
            <a:r>
              <a:rPr lang="ru-RU" sz="2718" spc="-8" baseline="-1449" dirty="0">
                <a:solidFill>
                  <a:prstClr val="black"/>
                </a:solidFill>
                <a:latin typeface="Times New Roman"/>
                <a:cs typeface="Times New Roman"/>
              </a:rPr>
              <a:t>н</a:t>
            </a:r>
            <a:r>
              <a:rPr lang="ru-RU" sz="2718" baseline="-1449" dirty="0" smtClean="0">
                <a:solidFill>
                  <a:prstClr val="black"/>
                </a:solidFill>
                <a:latin typeface="Times New Roman"/>
                <a:cs typeface="Times New Roman"/>
              </a:rPr>
              <a:t>.</a:t>
            </a:r>
            <a:endParaRPr lang="ru-RU" sz="1812" dirty="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891908" y="3896109"/>
            <a:ext cx="8570752" cy="5187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indent="419100" defTabSz="828446">
              <a:lnSpc>
                <a:spcPts val="1943"/>
              </a:lnSpc>
              <a:spcBef>
                <a:spcPts val="97"/>
              </a:spcBef>
            </a:pPr>
            <a:endParaRPr sz="1812" dirty="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99292" y="5245843"/>
            <a:ext cx="1389785" cy="769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06" defTabSz="828446">
              <a:lnSpc>
                <a:spcPts val="1943"/>
              </a:lnSpc>
              <a:spcBef>
                <a:spcPts val="97"/>
              </a:spcBef>
            </a:pPr>
            <a:endParaRPr lang="ru-RU" sz="1812" dirty="0" smtClean="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854832" y="6044309"/>
            <a:ext cx="8439865" cy="5723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06" marR="34587" defTabSz="828446">
              <a:lnSpc>
                <a:spcPts val="1943"/>
              </a:lnSpc>
              <a:spcBef>
                <a:spcPts val="97"/>
              </a:spcBef>
            </a:pPr>
            <a:endParaRPr sz="1812" dirty="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689077" y="431081"/>
            <a:ext cx="712697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«Апробация зарубежного опыта по привлечению граждан к участию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бюджетном процессе минимизирует риск ошибок и негативных результатов, повысит эффективность управления муниципальными финансами.»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Спикер обозначила основные направления общественного участия в бюджетном процессе: </a:t>
            </a:r>
          </a:p>
        </p:txBody>
      </p:sp>
      <p:grpSp>
        <p:nvGrpSpPr>
          <p:cNvPr id="19" name="Группа 18"/>
          <p:cNvGrpSpPr/>
          <p:nvPr/>
        </p:nvGrpSpPr>
        <p:grpSpPr>
          <a:xfrm>
            <a:off x="182878" y="136971"/>
            <a:ext cx="3078475" cy="949172"/>
            <a:chOff x="7587897" y="282509"/>
            <a:chExt cx="4425572" cy="949172"/>
          </a:xfrm>
        </p:grpSpPr>
        <p:sp>
          <p:nvSpPr>
            <p:cNvPr id="20" name="Заголовок 1"/>
            <p:cNvSpPr txBox="1">
              <a:spLocks/>
            </p:cNvSpPr>
            <p:nvPr/>
          </p:nvSpPr>
          <p:spPr>
            <a:xfrm>
              <a:off x="7587897" y="285270"/>
              <a:ext cx="4425572" cy="946411"/>
            </a:xfrm>
            <a:prstGeom prst="rect">
              <a:avLst/>
            </a:prstGeom>
            <a:solidFill>
              <a:schemeClr val="bg1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>
              <a:noAutofit/>
            </a:bodyPr>
            <a:lstStyle>
              <a:lvl1pPr algn="ctr" defTabSz="828446" rtl="0" eaLnBrk="1" latinLnBrk="0" hangingPunct="1">
                <a:spcBef>
                  <a:spcPct val="0"/>
                </a:spcBef>
                <a:buNone/>
                <a:defRPr sz="3986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ru-RU" sz="23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Фрагмент презентации</a:t>
              </a:r>
              <a:r>
                <a:rPr lang="ru-RU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br>
                <a:rPr lang="ru-RU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д.э.н. </a:t>
              </a:r>
              <a:r>
                <a:rPr lang="ru-RU" sz="2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Е.Г.Князевой</a:t>
              </a:r>
              <a:endParaRPr lang="ru-RU" sz="23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1" name="Группа 20"/>
            <p:cNvGrpSpPr/>
            <p:nvPr/>
          </p:nvGrpSpPr>
          <p:grpSpPr>
            <a:xfrm>
              <a:off x="7587897" y="282509"/>
              <a:ext cx="4425572" cy="771805"/>
              <a:chOff x="958082" y="6316575"/>
              <a:chExt cx="10881609" cy="0"/>
            </a:xfr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grpSpPr>
          <p:cxnSp>
            <p:nvCxnSpPr>
              <p:cNvPr id="22" name="Прямая соединительная линия 21"/>
              <p:cNvCxnSpPr/>
              <p:nvPr/>
            </p:nvCxnSpPr>
            <p:spPr>
              <a:xfrm>
                <a:off x="958082" y="6316575"/>
                <a:ext cx="2891429" cy="0"/>
              </a:xfrm>
              <a:prstGeom prst="line">
                <a:avLst/>
              </a:prstGeom>
              <a:ln w="762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Прямая соединительная линия 22"/>
              <p:cNvCxnSpPr/>
              <p:nvPr/>
            </p:nvCxnSpPr>
            <p:spPr>
              <a:xfrm>
                <a:off x="3849511" y="6316575"/>
                <a:ext cx="4119856" cy="0"/>
              </a:xfrm>
              <a:prstGeom prst="line">
                <a:avLst/>
              </a:prstGeom>
              <a:ln w="76200">
                <a:solidFill>
                  <a:srgbClr val="F9E13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Прямая соединительная линия 23"/>
              <p:cNvCxnSpPr/>
              <p:nvPr/>
            </p:nvCxnSpPr>
            <p:spPr>
              <a:xfrm>
                <a:off x="7879057" y="6316575"/>
                <a:ext cx="2832924" cy="0"/>
              </a:xfrm>
              <a:prstGeom prst="line">
                <a:avLst/>
              </a:prstGeom>
              <a:ln w="76200">
                <a:solidFill>
                  <a:srgbClr val="3FA45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Прямая соединительная линия 24"/>
              <p:cNvCxnSpPr/>
              <p:nvPr/>
            </p:nvCxnSpPr>
            <p:spPr>
              <a:xfrm>
                <a:off x="10711981" y="6316575"/>
                <a:ext cx="1127710" cy="0"/>
              </a:xfrm>
              <a:prstGeom prst="line">
                <a:avLst/>
              </a:prstGeom>
              <a:ln w="76200">
                <a:solidFill>
                  <a:srgbClr val="E1006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767474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1046" y="2073833"/>
            <a:ext cx="5790622" cy="3522119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«Реализация механизмов открытости и прозрачности бюджета - основа обеспечения доверия общества к органам государственной и муниципальной власти, эффективного распределения и расходования бюджетных средств» – подвела итог своему выступлению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Е.Г.Князева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Департамент финансов Администрации города Екатеринбурга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331047" y="516753"/>
            <a:ext cx="11529907" cy="983862"/>
            <a:chOff x="345468" y="516753"/>
            <a:chExt cx="11529907" cy="983862"/>
          </a:xfrm>
        </p:grpSpPr>
        <p:sp>
          <p:nvSpPr>
            <p:cNvPr id="6" name="TextBox 5"/>
            <p:cNvSpPr txBox="1"/>
            <p:nvPr/>
          </p:nvSpPr>
          <p:spPr>
            <a:xfrm>
              <a:off x="2150800" y="516753"/>
              <a:ext cx="7433756" cy="983858"/>
            </a:xfrm>
            <a:prstGeom prst="rect">
              <a:avLst/>
            </a:prstGeom>
            <a:solidFill>
              <a:srgbClr val="6992C7"/>
            </a:solidFill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8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ИАС</a:t>
              </a:r>
              <a:r>
                <a:rPr kumimoji="0" lang="ru-RU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«Публичный бюджет </a:t>
              </a:r>
              <a:r>
                <a:rPr kumimoji="0" lang="ru-RU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Екатеринбурга</a:t>
              </a:r>
              <a:r>
                <a:rPr kumimoji="0" lang="ru-RU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»</a:t>
              </a:r>
              <a:endPara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1371274" y="516757"/>
              <a:ext cx="504101" cy="983858"/>
            </a:xfrm>
            <a:prstGeom prst="rect">
              <a:avLst/>
            </a:prstGeom>
            <a:solidFill>
              <a:srgbClr val="E10067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8" name="Группа 7"/>
            <p:cNvGrpSpPr/>
            <p:nvPr/>
          </p:nvGrpSpPr>
          <p:grpSpPr>
            <a:xfrm>
              <a:off x="345468" y="516753"/>
              <a:ext cx="1810298" cy="983858"/>
              <a:chOff x="345468" y="516753"/>
              <a:chExt cx="1810298" cy="983858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345468" y="516753"/>
                <a:ext cx="1805332" cy="983858"/>
              </a:xfrm>
              <a:prstGeom prst="rect">
                <a:avLst/>
              </a:prstGeom>
              <a:solidFill>
                <a:srgbClr val="3FA45F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350434" y="516753"/>
                <a:ext cx="1805332" cy="983858"/>
              </a:xfrm>
              <a:prstGeom prst="rect">
                <a:avLst/>
              </a:prstGeom>
              <a:blipFill dpi="0" rotWithShape="1">
                <a:blip r:embed="rId2">
                  <a:alphaModFix amt="45000"/>
                  <a:duotone>
                    <a:prstClr val="black"/>
                    <a:schemeClr val="accent6">
                      <a:tint val="45000"/>
                      <a:satMod val="400000"/>
                    </a:schemeClr>
                  </a:duotone>
                </a:blip>
                <a:srcRect/>
                <a:stretch>
                  <a:fillRect b="-282472"/>
                </a:stretch>
              </a:blip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9" name="Группа 8"/>
            <p:cNvGrpSpPr/>
            <p:nvPr/>
          </p:nvGrpSpPr>
          <p:grpSpPr>
            <a:xfrm>
              <a:off x="9584556" y="516753"/>
              <a:ext cx="1800366" cy="983858"/>
              <a:chOff x="9584556" y="516753"/>
              <a:chExt cx="1800366" cy="983858"/>
            </a:xfrm>
          </p:grpSpPr>
          <p:sp>
            <p:nvSpPr>
              <p:cNvPr id="10" name="TextBox 9"/>
              <p:cNvSpPr txBox="1">
                <a:spLocks noChangeAspect="1"/>
              </p:cNvSpPr>
              <p:nvPr/>
            </p:nvSpPr>
            <p:spPr>
              <a:xfrm>
                <a:off x="9584556" y="516753"/>
                <a:ext cx="1786718" cy="983858"/>
              </a:xfrm>
              <a:prstGeom prst="rect">
                <a:avLst/>
              </a:prstGeom>
              <a:solidFill>
                <a:srgbClr val="F9E13C"/>
              </a:solidFill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TextBox 10"/>
              <p:cNvSpPr txBox="1">
                <a:spLocks noChangeAspect="1"/>
              </p:cNvSpPr>
              <p:nvPr/>
            </p:nvSpPr>
            <p:spPr>
              <a:xfrm>
                <a:off x="9598204" y="516753"/>
                <a:ext cx="1786718" cy="983858"/>
              </a:xfrm>
              <a:prstGeom prst="rect">
                <a:avLst/>
              </a:prstGeom>
              <a:blipFill dpi="0" rotWithShape="1">
                <a:blip r:embed="rId3">
                  <a:alphaModFix amt="74000"/>
                  <a:duotone>
                    <a:schemeClr val="accent4">
                      <a:shade val="45000"/>
                      <a:satMod val="135000"/>
                    </a:schemeClr>
                    <a:prstClr val="white"/>
                  </a:duotone>
                </a:blip>
                <a:srcRect/>
                <a:stretch>
                  <a:fillRect b="-282472"/>
                </a:stretch>
              </a:blipFill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15" name="Рисунок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6560" y="2073833"/>
            <a:ext cx="5283178" cy="35221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cxnSp>
        <p:nvCxnSpPr>
          <p:cNvPr id="23" name="Прямая соединительная линия 22"/>
          <p:cNvCxnSpPr/>
          <p:nvPr/>
        </p:nvCxnSpPr>
        <p:spPr>
          <a:xfrm>
            <a:off x="331046" y="2064289"/>
            <a:ext cx="5790622" cy="9544"/>
          </a:xfrm>
          <a:prstGeom prst="line">
            <a:avLst/>
          </a:prstGeom>
          <a:ln w="76200">
            <a:solidFill>
              <a:srgbClr val="F9E1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6762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79640" y="1904986"/>
            <a:ext cx="8081314" cy="315034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Заведующая кафедрой государственных и муниципальных финансов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УрГЭУ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д.э.н., профессор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Э.В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Пешина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своем докладе: «Лучшие практики «Бюджета для граждан» в Российской Федерации» представила подготовленную Министерством финансов Российской Федерации современную аналитику и рассказала, чего достигли субъекты и муниципалитеты РФ с 2014 года по настоящее время.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Департамент финансов Администрации города Екатеринбурга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331047" y="516753"/>
            <a:ext cx="11529907" cy="983862"/>
            <a:chOff x="345468" y="516753"/>
            <a:chExt cx="11529907" cy="983862"/>
          </a:xfrm>
        </p:grpSpPr>
        <p:sp>
          <p:nvSpPr>
            <p:cNvPr id="6" name="TextBox 5"/>
            <p:cNvSpPr txBox="1"/>
            <p:nvPr/>
          </p:nvSpPr>
          <p:spPr>
            <a:xfrm>
              <a:off x="2150800" y="516753"/>
              <a:ext cx="7433756" cy="983858"/>
            </a:xfrm>
            <a:prstGeom prst="rect">
              <a:avLst/>
            </a:prstGeom>
            <a:solidFill>
              <a:srgbClr val="6992C7"/>
            </a:solidFill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8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ИАС</a:t>
              </a:r>
              <a:r>
                <a:rPr kumimoji="0" lang="ru-RU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«Публичный бюджет </a:t>
              </a:r>
              <a:r>
                <a:rPr kumimoji="0" lang="ru-RU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Екатеринбурга</a:t>
              </a:r>
              <a:r>
                <a:rPr kumimoji="0" lang="ru-RU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»</a:t>
              </a:r>
              <a:endPara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1371274" y="516757"/>
              <a:ext cx="504101" cy="983858"/>
            </a:xfrm>
            <a:prstGeom prst="rect">
              <a:avLst/>
            </a:prstGeom>
            <a:solidFill>
              <a:srgbClr val="E10067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8" name="Группа 7"/>
            <p:cNvGrpSpPr/>
            <p:nvPr/>
          </p:nvGrpSpPr>
          <p:grpSpPr>
            <a:xfrm>
              <a:off x="345468" y="516753"/>
              <a:ext cx="1810298" cy="983858"/>
              <a:chOff x="345468" y="516753"/>
              <a:chExt cx="1810298" cy="983858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345468" y="516753"/>
                <a:ext cx="1805332" cy="983858"/>
              </a:xfrm>
              <a:prstGeom prst="rect">
                <a:avLst/>
              </a:prstGeom>
              <a:solidFill>
                <a:srgbClr val="3FA45F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350434" y="516753"/>
                <a:ext cx="1805332" cy="983858"/>
              </a:xfrm>
              <a:prstGeom prst="rect">
                <a:avLst/>
              </a:prstGeom>
              <a:blipFill dpi="0" rotWithShape="1">
                <a:blip r:embed="rId2">
                  <a:alphaModFix amt="45000"/>
                  <a:duotone>
                    <a:prstClr val="black"/>
                    <a:schemeClr val="accent6">
                      <a:tint val="45000"/>
                      <a:satMod val="400000"/>
                    </a:schemeClr>
                  </a:duotone>
                </a:blip>
                <a:srcRect/>
                <a:stretch>
                  <a:fillRect b="-282472"/>
                </a:stretch>
              </a:blip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9" name="Группа 8"/>
            <p:cNvGrpSpPr/>
            <p:nvPr/>
          </p:nvGrpSpPr>
          <p:grpSpPr>
            <a:xfrm>
              <a:off x="9584556" y="516753"/>
              <a:ext cx="1800366" cy="983858"/>
              <a:chOff x="9584556" y="516753"/>
              <a:chExt cx="1800366" cy="983858"/>
            </a:xfrm>
          </p:grpSpPr>
          <p:sp>
            <p:nvSpPr>
              <p:cNvPr id="10" name="TextBox 9"/>
              <p:cNvSpPr txBox="1">
                <a:spLocks noChangeAspect="1"/>
              </p:cNvSpPr>
              <p:nvPr/>
            </p:nvSpPr>
            <p:spPr>
              <a:xfrm>
                <a:off x="9584556" y="516753"/>
                <a:ext cx="1786718" cy="983858"/>
              </a:xfrm>
              <a:prstGeom prst="rect">
                <a:avLst/>
              </a:prstGeom>
              <a:solidFill>
                <a:srgbClr val="F9E13C"/>
              </a:solidFill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TextBox 10"/>
              <p:cNvSpPr txBox="1">
                <a:spLocks noChangeAspect="1"/>
              </p:cNvSpPr>
              <p:nvPr/>
            </p:nvSpPr>
            <p:spPr>
              <a:xfrm>
                <a:off x="9598204" y="516753"/>
                <a:ext cx="1786718" cy="983858"/>
              </a:xfrm>
              <a:prstGeom prst="rect">
                <a:avLst/>
              </a:prstGeom>
              <a:blipFill dpi="0" rotWithShape="1">
                <a:blip r:embed="rId3">
                  <a:alphaModFix amt="74000"/>
                  <a:duotone>
                    <a:schemeClr val="accent4">
                      <a:shade val="45000"/>
                      <a:satMod val="135000"/>
                    </a:schemeClr>
                    <a:prstClr val="white"/>
                  </a:duotone>
                </a:blip>
                <a:srcRect/>
                <a:stretch>
                  <a:fillRect b="-282472"/>
                </a:stretch>
              </a:blipFill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cxnSp>
        <p:nvCxnSpPr>
          <p:cNvPr id="23" name="Прямая соединительная линия 22"/>
          <p:cNvCxnSpPr/>
          <p:nvPr/>
        </p:nvCxnSpPr>
        <p:spPr>
          <a:xfrm>
            <a:off x="3779641" y="1895442"/>
            <a:ext cx="8081314" cy="0"/>
          </a:xfrm>
          <a:prstGeom prst="line">
            <a:avLst/>
          </a:prstGeom>
          <a:ln w="76200">
            <a:solidFill>
              <a:srgbClr val="F9E1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45" y="1904986"/>
            <a:ext cx="2777915" cy="44755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64651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2155" y="759304"/>
            <a:ext cx="7776864" cy="605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6"/>
          <p:cNvSpPr>
            <a:spLocks noChangeArrowheads="1"/>
          </p:cNvSpPr>
          <p:nvPr/>
        </p:nvSpPr>
        <p:spPr bwMode="auto">
          <a:xfrm>
            <a:off x="378120" y="235255"/>
            <a:ext cx="842493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dirty="0">
                <a:solidFill>
                  <a:srgbClr val="C0504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itchFamily="34" charset="0"/>
                <a:cs typeface="Tahoma" pitchFamily="34" charset="0"/>
              </a:rPr>
              <a:t>1.4. Рейтинг открытых бюджетов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8894494" y="235255"/>
            <a:ext cx="3078475" cy="949172"/>
            <a:chOff x="7587897" y="282509"/>
            <a:chExt cx="4425572" cy="949172"/>
          </a:xfrm>
        </p:grpSpPr>
        <p:sp>
          <p:nvSpPr>
            <p:cNvPr id="5" name="Заголовок 1"/>
            <p:cNvSpPr txBox="1">
              <a:spLocks/>
            </p:cNvSpPr>
            <p:nvPr/>
          </p:nvSpPr>
          <p:spPr>
            <a:xfrm>
              <a:off x="7587897" y="285270"/>
              <a:ext cx="4425572" cy="946411"/>
            </a:xfrm>
            <a:prstGeom prst="rect">
              <a:avLst/>
            </a:prstGeom>
            <a:solidFill>
              <a:schemeClr val="bg1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>
              <a:noAutofit/>
            </a:bodyPr>
            <a:lstStyle>
              <a:lvl1pPr algn="ctr" defTabSz="828446" rtl="0" eaLnBrk="1" latinLnBrk="0" hangingPunct="1">
                <a:spcBef>
                  <a:spcPct val="0"/>
                </a:spcBef>
                <a:buNone/>
                <a:defRPr sz="3986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ru-RU" sz="23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Фрагмент презентации</a:t>
              </a:r>
              <a:r>
                <a:rPr lang="ru-RU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br>
                <a:rPr lang="ru-RU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2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Э.В.Пешиной</a:t>
              </a:r>
              <a:endParaRPr lang="ru-RU" sz="23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6" name="Группа 5"/>
            <p:cNvGrpSpPr/>
            <p:nvPr/>
          </p:nvGrpSpPr>
          <p:grpSpPr>
            <a:xfrm>
              <a:off x="7587897" y="282509"/>
              <a:ext cx="4425572" cy="771805"/>
              <a:chOff x="958082" y="6316575"/>
              <a:chExt cx="10881609" cy="0"/>
            </a:xfr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grpSpPr>
          <p:cxnSp>
            <p:nvCxnSpPr>
              <p:cNvPr id="7" name="Прямая соединительная линия 6"/>
              <p:cNvCxnSpPr/>
              <p:nvPr/>
            </p:nvCxnSpPr>
            <p:spPr>
              <a:xfrm>
                <a:off x="958082" y="6316575"/>
                <a:ext cx="2891429" cy="0"/>
              </a:xfrm>
              <a:prstGeom prst="line">
                <a:avLst/>
              </a:prstGeom>
              <a:ln w="762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Прямая соединительная линия 7"/>
              <p:cNvCxnSpPr/>
              <p:nvPr/>
            </p:nvCxnSpPr>
            <p:spPr>
              <a:xfrm>
                <a:off x="3849511" y="6316575"/>
                <a:ext cx="4119856" cy="0"/>
              </a:xfrm>
              <a:prstGeom prst="line">
                <a:avLst/>
              </a:prstGeom>
              <a:ln w="76200">
                <a:solidFill>
                  <a:srgbClr val="F9E13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Прямая соединительная линия 8"/>
              <p:cNvCxnSpPr/>
              <p:nvPr/>
            </p:nvCxnSpPr>
            <p:spPr>
              <a:xfrm>
                <a:off x="7879057" y="6316575"/>
                <a:ext cx="2832924" cy="0"/>
              </a:xfrm>
              <a:prstGeom prst="line">
                <a:avLst/>
              </a:prstGeom>
              <a:ln w="76200">
                <a:solidFill>
                  <a:srgbClr val="3FA45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Прямая соединительная линия 9"/>
              <p:cNvCxnSpPr/>
              <p:nvPr/>
            </p:nvCxnSpPr>
            <p:spPr>
              <a:xfrm>
                <a:off x="10711981" y="6316575"/>
                <a:ext cx="1127710" cy="0"/>
              </a:xfrm>
              <a:prstGeom prst="line">
                <a:avLst/>
              </a:prstGeom>
              <a:ln w="76200">
                <a:solidFill>
                  <a:srgbClr val="E1006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520024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ятиугольник 1"/>
          <p:cNvSpPr/>
          <p:nvPr/>
        </p:nvSpPr>
        <p:spPr>
          <a:xfrm>
            <a:off x="1129349" y="6044044"/>
            <a:ext cx="8353425" cy="360362"/>
          </a:xfrm>
          <a:prstGeom prst="homePlat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  <a:lumMod val="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latin typeface="Franklin Gothic Medium" pitchFamily="34" charset="0"/>
              </a:rPr>
              <a:t>2014		          </a:t>
            </a:r>
            <a:r>
              <a:rPr lang="ru-RU" b="1" dirty="0">
                <a:solidFill>
                  <a:srgbClr val="C00000"/>
                </a:solidFill>
                <a:latin typeface="Franklin Gothic Medium" pitchFamily="34" charset="0"/>
              </a:rPr>
              <a:t>2017</a:t>
            </a:r>
            <a:r>
              <a:rPr lang="ru-RU" b="1" dirty="0">
                <a:solidFill>
                  <a:srgbClr val="002060"/>
                </a:solidFill>
                <a:latin typeface="Franklin Gothic Medium" pitchFamily="34" charset="0"/>
              </a:rPr>
              <a:t>		2020	           2025	2030</a:t>
            </a:r>
          </a:p>
        </p:txBody>
      </p:sp>
      <p:sp>
        <p:nvSpPr>
          <p:cNvPr id="14" name="Прямоугольник 6"/>
          <p:cNvSpPr>
            <a:spLocks noChangeArrowheads="1"/>
          </p:cNvSpPr>
          <p:nvPr/>
        </p:nvSpPr>
        <p:spPr bwMode="auto">
          <a:xfrm>
            <a:off x="122744" y="211391"/>
            <a:ext cx="10536194" cy="1538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/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Докладчик обратила внимание участников мероприятия на вариативность подготовки бюджетной информации в доступной для граждан форме </a:t>
            </a:r>
            <a:endParaRPr lang="ru-RU" dirty="0" smtClean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lvl="0"/>
            <a:endParaRPr lang="ru-RU" dirty="0">
              <a:solidFill>
                <a:prstClr val="black"/>
              </a:solidFill>
            </a:endParaRPr>
          </a:p>
          <a:p>
            <a:pPr algn="ctr">
              <a:defRPr/>
            </a:pP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сравнение 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 15 городами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миллионниками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России</a:t>
            </a:r>
          </a:p>
          <a:p>
            <a:pPr algn="ctr">
              <a:defRPr/>
            </a:pPr>
            <a:endParaRPr lang="ru-RU" sz="2000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itchFamily="34" charset="0"/>
              <a:cs typeface="Tahoma" pitchFamily="34" charset="0"/>
            </a:endParaRPr>
          </a:p>
        </p:txBody>
      </p:sp>
      <p:sp>
        <p:nvSpPr>
          <p:cNvPr id="18" name="Прямоугольник 9"/>
          <p:cNvSpPr>
            <a:spLocks noChangeArrowheads="1"/>
          </p:cNvSpPr>
          <p:nvPr/>
        </p:nvSpPr>
        <p:spPr bwMode="auto">
          <a:xfrm>
            <a:off x="1218376" y="2194678"/>
            <a:ext cx="15857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Franklin Gothic Medium" pitchFamily="34" charset="0"/>
              </a:rPr>
              <a:t>город Красноярск</a:t>
            </a:r>
          </a:p>
        </p:txBody>
      </p:sp>
      <p:sp>
        <p:nvSpPr>
          <p:cNvPr id="21" name="Прямоугольник 9"/>
          <p:cNvSpPr>
            <a:spLocks noChangeArrowheads="1"/>
          </p:cNvSpPr>
          <p:nvPr/>
        </p:nvSpPr>
        <p:spPr bwMode="auto">
          <a:xfrm>
            <a:off x="6630636" y="2194678"/>
            <a:ext cx="224573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Franklin Gothic Medium" pitchFamily="34" charset="0"/>
              </a:rPr>
              <a:t>город Екатеринбург</a:t>
            </a:r>
          </a:p>
          <a:p>
            <a:pPr algn="ctr"/>
            <a:r>
              <a:rPr lang="ru-RU" sz="1400" dirty="0">
                <a:solidFill>
                  <a:srgbClr val="C00000"/>
                </a:solidFill>
                <a:latin typeface="Franklin Gothic Medium" pitchFamily="34" charset="0"/>
              </a:rPr>
              <a:t>(бюджет г.Екатеринбурга </a:t>
            </a:r>
          </a:p>
          <a:p>
            <a:pPr algn="ctr"/>
            <a:r>
              <a:rPr lang="ru-RU" sz="1400" dirty="0">
                <a:solidFill>
                  <a:srgbClr val="C00000"/>
                </a:solidFill>
                <a:latin typeface="Franklin Gothic Medium" pitchFamily="34" charset="0"/>
              </a:rPr>
              <a:t>в доступной </a:t>
            </a:r>
          </a:p>
          <a:p>
            <a:pPr algn="ctr"/>
            <a:r>
              <a:rPr lang="ru-RU" sz="1400" dirty="0">
                <a:solidFill>
                  <a:srgbClr val="C00000"/>
                </a:solidFill>
                <a:latin typeface="Franklin Gothic Medium" pitchFamily="34" charset="0"/>
              </a:rPr>
              <a:t>для граждан форме)</a:t>
            </a:r>
          </a:p>
        </p:txBody>
      </p:sp>
      <p:sp>
        <p:nvSpPr>
          <p:cNvPr id="23" name="Прямоугольник 9"/>
          <p:cNvSpPr>
            <a:spLocks noChangeArrowheads="1"/>
          </p:cNvSpPr>
          <p:nvPr/>
        </p:nvSpPr>
        <p:spPr bwMode="auto">
          <a:xfrm>
            <a:off x="3661400" y="2058615"/>
            <a:ext cx="2214578" cy="449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3000"/>
              </a:lnSpc>
            </a:pPr>
            <a:endParaRPr lang="ru-RU" sz="1400" dirty="0" smtClean="0">
              <a:solidFill>
                <a:srgbClr val="C00000"/>
              </a:solidFill>
              <a:latin typeface="Franklin Gothic Medium" pitchFamily="34" charset="0"/>
            </a:endParaRPr>
          </a:p>
          <a:p>
            <a:pPr algn="ctr">
              <a:lnSpc>
                <a:spcPct val="83000"/>
              </a:lnSpc>
            </a:pPr>
            <a:r>
              <a:rPr lang="ru-RU" sz="1400" dirty="0" smtClean="0">
                <a:solidFill>
                  <a:srgbClr val="C00000"/>
                </a:solidFill>
                <a:latin typeface="Franklin Gothic Medium" pitchFamily="34" charset="0"/>
              </a:rPr>
              <a:t>города</a:t>
            </a:r>
            <a:r>
              <a:rPr lang="ru-RU" sz="1400" dirty="0">
                <a:solidFill>
                  <a:srgbClr val="C00000"/>
                </a:solidFill>
                <a:latin typeface="Franklin Gothic Medium" pitchFamily="34" charset="0"/>
              </a:rPr>
              <a:t>: </a:t>
            </a:r>
          </a:p>
        </p:txBody>
      </p:sp>
      <p:sp>
        <p:nvSpPr>
          <p:cNvPr id="33" name="Прямоугольник 9"/>
          <p:cNvSpPr>
            <a:spLocks noChangeArrowheads="1"/>
          </p:cNvSpPr>
          <p:nvPr/>
        </p:nvSpPr>
        <p:spPr bwMode="auto">
          <a:xfrm>
            <a:off x="3661400" y="2558681"/>
            <a:ext cx="2214578" cy="271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3000"/>
              </a:lnSpc>
            </a:pPr>
            <a:r>
              <a:rPr lang="ru-RU" sz="1400" dirty="0">
                <a:solidFill>
                  <a:srgbClr val="C00000"/>
                </a:solidFill>
                <a:latin typeface="Franklin Gothic Medium" pitchFamily="34" charset="0"/>
              </a:rPr>
              <a:t>Волгоград</a:t>
            </a:r>
          </a:p>
        </p:txBody>
      </p:sp>
      <p:sp>
        <p:nvSpPr>
          <p:cNvPr id="34" name="Прямоугольник 9"/>
          <p:cNvSpPr>
            <a:spLocks noChangeArrowheads="1"/>
          </p:cNvSpPr>
          <p:nvPr/>
        </p:nvSpPr>
        <p:spPr bwMode="auto">
          <a:xfrm>
            <a:off x="3661400" y="3201623"/>
            <a:ext cx="2214578" cy="271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3000"/>
              </a:lnSpc>
            </a:pPr>
            <a:r>
              <a:rPr lang="ru-RU" sz="1400" dirty="0">
                <a:solidFill>
                  <a:srgbClr val="C00000"/>
                </a:solidFill>
                <a:latin typeface="Franklin Gothic Medium" pitchFamily="34" charset="0"/>
              </a:rPr>
              <a:t>Воронеж</a:t>
            </a:r>
          </a:p>
        </p:txBody>
      </p:sp>
      <p:sp>
        <p:nvSpPr>
          <p:cNvPr id="35" name="Прямоугольник 9"/>
          <p:cNvSpPr>
            <a:spLocks noChangeArrowheads="1"/>
          </p:cNvSpPr>
          <p:nvPr/>
        </p:nvSpPr>
        <p:spPr bwMode="auto">
          <a:xfrm>
            <a:off x="3661400" y="2772995"/>
            <a:ext cx="2214578" cy="271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3000"/>
              </a:lnSpc>
            </a:pPr>
            <a:r>
              <a:rPr lang="ru-RU" sz="1400" dirty="0">
                <a:solidFill>
                  <a:srgbClr val="C00000"/>
                </a:solidFill>
                <a:latin typeface="Franklin Gothic Medium" pitchFamily="34" charset="0"/>
              </a:rPr>
              <a:t> Уфа</a:t>
            </a:r>
          </a:p>
        </p:txBody>
      </p:sp>
      <p:sp>
        <p:nvSpPr>
          <p:cNvPr id="36" name="Прямоугольник 9"/>
          <p:cNvSpPr>
            <a:spLocks noChangeArrowheads="1"/>
          </p:cNvSpPr>
          <p:nvPr/>
        </p:nvSpPr>
        <p:spPr bwMode="auto">
          <a:xfrm>
            <a:off x="3661400" y="2987309"/>
            <a:ext cx="2214578" cy="271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3000"/>
              </a:lnSpc>
            </a:pPr>
            <a:r>
              <a:rPr lang="ru-RU" sz="1400" dirty="0">
                <a:solidFill>
                  <a:srgbClr val="C00000"/>
                </a:solidFill>
                <a:latin typeface="Franklin Gothic Medium" pitchFamily="34" charset="0"/>
              </a:rPr>
              <a:t>Ростов на Дону</a:t>
            </a:r>
          </a:p>
        </p:txBody>
      </p:sp>
      <p:sp>
        <p:nvSpPr>
          <p:cNvPr id="37" name="Прямоугольник 9"/>
          <p:cNvSpPr>
            <a:spLocks noChangeArrowheads="1"/>
          </p:cNvSpPr>
          <p:nvPr/>
        </p:nvSpPr>
        <p:spPr bwMode="auto">
          <a:xfrm>
            <a:off x="3661400" y="3415937"/>
            <a:ext cx="2214578" cy="271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3000"/>
              </a:lnSpc>
            </a:pPr>
            <a:r>
              <a:rPr lang="ru-RU" sz="1400" dirty="0">
                <a:solidFill>
                  <a:srgbClr val="C00000"/>
                </a:solidFill>
                <a:latin typeface="Franklin Gothic Medium" pitchFamily="34" charset="0"/>
              </a:rPr>
              <a:t>Самара</a:t>
            </a:r>
          </a:p>
        </p:txBody>
      </p:sp>
      <p:sp>
        <p:nvSpPr>
          <p:cNvPr id="38" name="Прямоугольник 9"/>
          <p:cNvSpPr>
            <a:spLocks noChangeArrowheads="1"/>
          </p:cNvSpPr>
          <p:nvPr/>
        </p:nvSpPr>
        <p:spPr bwMode="auto">
          <a:xfrm>
            <a:off x="3661400" y="3630251"/>
            <a:ext cx="2214578" cy="271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3000"/>
              </a:lnSpc>
            </a:pPr>
            <a:r>
              <a:rPr lang="ru-RU" sz="1400" dirty="0">
                <a:solidFill>
                  <a:srgbClr val="C00000"/>
                </a:solidFill>
                <a:latin typeface="Franklin Gothic Medium" pitchFamily="34" charset="0"/>
              </a:rPr>
              <a:t>Омск</a:t>
            </a:r>
          </a:p>
        </p:txBody>
      </p:sp>
      <p:sp>
        <p:nvSpPr>
          <p:cNvPr id="39" name="Прямоугольник 9"/>
          <p:cNvSpPr>
            <a:spLocks noChangeArrowheads="1"/>
          </p:cNvSpPr>
          <p:nvPr/>
        </p:nvSpPr>
        <p:spPr bwMode="auto">
          <a:xfrm>
            <a:off x="3661400" y="3859153"/>
            <a:ext cx="2214578" cy="271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3000"/>
              </a:lnSpc>
            </a:pPr>
            <a:r>
              <a:rPr lang="ru-RU" sz="1400" dirty="0">
                <a:solidFill>
                  <a:srgbClr val="C00000"/>
                </a:solidFill>
                <a:latin typeface="Franklin Gothic Medium" pitchFamily="34" charset="0"/>
              </a:rPr>
              <a:t>Челябинск</a:t>
            </a:r>
          </a:p>
        </p:txBody>
      </p:sp>
      <p:sp>
        <p:nvSpPr>
          <p:cNvPr id="40" name="Прямоугольник 9"/>
          <p:cNvSpPr>
            <a:spLocks noChangeArrowheads="1"/>
          </p:cNvSpPr>
          <p:nvPr/>
        </p:nvSpPr>
        <p:spPr bwMode="auto">
          <a:xfrm>
            <a:off x="3661400" y="4073467"/>
            <a:ext cx="2214578" cy="271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3000"/>
              </a:lnSpc>
            </a:pPr>
            <a:r>
              <a:rPr lang="ru-RU" sz="1400" dirty="0">
                <a:solidFill>
                  <a:srgbClr val="C00000"/>
                </a:solidFill>
                <a:latin typeface="Franklin Gothic Medium" pitchFamily="34" charset="0"/>
              </a:rPr>
              <a:t>Нижний Новгород</a:t>
            </a:r>
          </a:p>
        </p:txBody>
      </p:sp>
      <p:sp>
        <p:nvSpPr>
          <p:cNvPr id="41" name="Прямоугольник 9"/>
          <p:cNvSpPr>
            <a:spLocks noChangeArrowheads="1"/>
          </p:cNvSpPr>
          <p:nvPr/>
        </p:nvSpPr>
        <p:spPr bwMode="auto">
          <a:xfrm>
            <a:off x="3661400" y="4287781"/>
            <a:ext cx="2214578" cy="271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3000"/>
              </a:lnSpc>
            </a:pPr>
            <a:r>
              <a:rPr lang="ru-RU" sz="1400" dirty="0">
                <a:solidFill>
                  <a:srgbClr val="C00000"/>
                </a:solidFill>
                <a:latin typeface="Franklin Gothic Medium" pitchFamily="34" charset="0"/>
              </a:rPr>
              <a:t>Новосибирск</a:t>
            </a:r>
          </a:p>
        </p:txBody>
      </p:sp>
      <p:sp>
        <p:nvSpPr>
          <p:cNvPr id="42" name="Прямоугольник 9"/>
          <p:cNvSpPr>
            <a:spLocks noChangeArrowheads="1"/>
          </p:cNvSpPr>
          <p:nvPr/>
        </p:nvSpPr>
        <p:spPr bwMode="auto">
          <a:xfrm>
            <a:off x="3661400" y="4502095"/>
            <a:ext cx="2214578" cy="271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3000"/>
              </a:lnSpc>
            </a:pPr>
            <a:r>
              <a:rPr lang="ru-RU" sz="1400" dirty="0">
                <a:solidFill>
                  <a:srgbClr val="C00000"/>
                </a:solidFill>
                <a:latin typeface="Franklin Gothic Medium" pitchFamily="34" charset="0"/>
              </a:rPr>
              <a:t>Москва</a:t>
            </a:r>
          </a:p>
        </p:txBody>
      </p:sp>
      <p:sp>
        <p:nvSpPr>
          <p:cNvPr id="43" name="Прямоугольник 9"/>
          <p:cNvSpPr>
            <a:spLocks noChangeArrowheads="1"/>
          </p:cNvSpPr>
          <p:nvPr/>
        </p:nvSpPr>
        <p:spPr bwMode="auto">
          <a:xfrm>
            <a:off x="3661400" y="4716409"/>
            <a:ext cx="2214578" cy="271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3000"/>
              </a:lnSpc>
            </a:pPr>
            <a:r>
              <a:rPr lang="ru-RU" sz="1400" dirty="0">
                <a:solidFill>
                  <a:srgbClr val="C00000"/>
                </a:solidFill>
                <a:latin typeface="Franklin Gothic Medium" pitchFamily="34" charset="0"/>
              </a:rPr>
              <a:t>Санкт-Петербург</a:t>
            </a:r>
          </a:p>
        </p:txBody>
      </p:sp>
      <p:sp>
        <p:nvSpPr>
          <p:cNvPr id="44" name="Прямоугольник 9"/>
          <p:cNvSpPr>
            <a:spLocks noChangeArrowheads="1"/>
          </p:cNvSpPr>
          <p:nvPr/>
        </p:nvSpPr>
        <p:spPr bwMode="auto">
          <a:xfrm>
            <a:off x="4661532" y="5701953"/>
            <a:ext cx="4357718" cy="322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3000"/>
              </a:lnSpc>
            </a:pPr>
            <a:r>
              <a:rPr lang="ru-RU" dirty="0">
                <a:solidFill>
                  <a:srgbClr val="6E6662"/>
                </a:solidFill>
                <a:latin typeface="Franklin Gothic Medium" pitchFamily="34" charset="0"/>
              </a:rPr>
              <a:t>город Казань  - система отсутствует</a:t>
            </a:r>
          </a:p>
        </p:txBody>
      </p:sp>
      <p:sp>
        <p:nvSpPr>
          <p:cNvPr id="45" name="Выгнутая вверх стрелка 44"/>
          <p:cNvSpPr/>
          <p:nvPr/>
        </p:nvSpPr>
        <p:spPr>
          <a:xfrm>
            <a:off x="1661136" y="5201887"/>
            <a:ext cx="3214710" cy="7143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8" name="Прямоугольник 9"/>
          <p:cNvSpPr>
            <a:spLocks noChangeArrowheads="1"/>
          </p:cNvSpPr>
          <p:nvPr/>
        </p:nvSpPr>
        <p:spPr bwMode="auto">
          <a:xfrm>
            <a:off x="6733234" y="3487375"/>
            <a:ext cx="2214578" cy="271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3000"/>
              </a:lnSpc>
            </a:pPr>
            <a:r>
              <a:rPr lang="ru-RU" sz="1400" dirty="0">
                <a:solidFill>
                  <a:srgbClr val="C00000"/>
                </a:solidFill>
                <a:latin typeface="Franklin Gothic Medium" pitchFamily="34" charset="0"/>
              </a:rPr>
              <a:t>город Пермь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8376" y="1537982"/>
            <a:ext cx="1755800" cy="79254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0789" y="1561118"/>
            <a:ext cx="1755800" cy="79254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0691" y="1537351"/>
            <a:ext cx="2597121" cy="743776"/>
          </a:xfrm>
          <a:prstGeom prst="rect">
            <a:avLst/>
          </a:prstGeom>
        </p:spPr>
      </p:pic>
      <p:grpSp>
        <p:nvGrpSpPr>
          <p:cNvPr id="24" name="Группа 23"/>
          <p:cNvGrpSpPr/>
          <p:nvPr/>
        </p:nvGrpSpPr>
        <p:grpSpPr>
          <a:xfrm>
            <a:off x="9019250" y="4027509"/>
            <a:ext cx="3078475" cy="949172"/>
            <a:chOff x="7587897" y="282509"/>
            <a:chExt cx="4425572" cy="949172"/>
          </a:xfrm>
        </p:grpSpPr>
        <p:sp>
          <p:nvSpPr>
            <p:cNvPr id="25" name="Заголовок 1"/>
            <p:cNvSpPr txBox="1">
              <a:spLocks/>
            </p:cNvSpPr>
            <p:nvPr/>
          </p:nvSpPr>
          <p:spPr>
            <a:xfrm>
              <a:off x="7587897" y="285270"/>
              <a:ext cx="4425572" cy="946411"/>
            </a:xfrm>
            <a:prstGeom prst="rect">
              <a:avLst/>
            </a:prstGeom>
            <a:solidFill>
              <a:schemeClr val="bg1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>
              <a:noAutofit/>
            </a:bodyPr>
            <a:lstStyle>
              <a:lvl1pPr algn="ctr" defTabSz="828446" rtl="0" eaLnBrk="1" latinLnBrk="0" hangingPunct="1">
                <a:spcBef>
                  <a:spcPct val="0"/>
                </a:spcBef>
                <a:buNone/>
                <a:defRPr sz="3986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ru-RU" sz="23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Фрагмент презентации</a:t>
              </a:r>
              <a:r>
                <a:rPr lang="ru-RU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br>
                <a:rPr lang="ru-RU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2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Э.В.Пешиной</a:t>
              </a:r>
              <a:endParaRPr lang="ru-RU" sz="23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7587897" y="282509"/>
              <a:ext cx="4425572" cy="771805"/>
              <a:chOff x="958082" y="6316575"/>
              <a:chExt cx="10881609" cy="0"/>
            </a:xfr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grpSpPr>
          <p:cxnSp>
            <p:nvCxnSpPr>
              <p:cNvPr id="27" name="Прямая соединительная линия 26"/>
              <p:cNvCxnSpPr/>
              <p:nvPr/>
            </p:nvCxnSpPr>
            <p:spPr>
              <a:xfrm>
                <a:off x="958082" y="6316575"/>
                <a:ext cx="2891429" cy="0"/>
              </a:xfrm>
              <a:prstGeom prst="line">
                <a:avLst/>
              </a:prstGeom>
              <a:ln w="762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Прямая соединительная линия 27"/>
              <p:cNvCxnSpPr/>
              <p:nvPr/>
            </p:nvCxnSpPr>
            <p:spPr>
              <a:xfrm>
                <a:off x="3849511" y="6316575"/>
                <a:ext cx="4119856" cy="0"/>
              </a:xfrm>
              <a:prstGeom prst="line">
                <a:avLst/>
              </a:prstGeom>
              <a:ln w="76200">
                <a:solidFill>
                  <a:srgbClr val="F9E13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Прямая соединительная линия 28"/>
              <p:cNvCxnSpPr/>
              <p:nvPr/>
            </p:nvCxnSpPr>
            <p:spPr>
              <a:xfrm>
                <a:off x="7879057" y="6316575"/>
                <a:ext cx="2832924" cy="0"/>
              </a:xfrm>
              <a:prstGeom prst="line">
                <a:avLst/>
              </a:prstGeom>
              <a:ln w="76200">
                <a:solidFill>
                  <a:srgbClr val="3FA45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Прямая соединительная линия 29"/>
              <p:cNvCxnSpPr/>
              <p:nvPr/>
            </p:nvCxnSpPr>
            <p:spPr>
              <a:xfrm>
                <a:off x="10711981" y="6316575"/>
                <a:ext cx="1127710" cy="0"/>
              </a:xfrm>
              <a:prstGeom prst="line">
                <a:avLst/>
              </a:prstGeom>
              <a:ln w="76200">
                <a:solidFill>
                  <a:srgbClr val="E1006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615654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93576" y="1649065"/>
            <a:ext cx="4467377" cy="4990794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Э.В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Пешина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привела лучшие примеры «Бюджета для граждан» в регионах и муниципалитетах, внесла предложение по развитию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ИАС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«Публичный бюджет Екатеринбурга»,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отметила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положительный опыт Северо-Западного федерального округа по развитию «Народного бюджета» как одного из механизмов непосредственного участия горожан в распределении бюджетных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средств, а также дала положительную оценку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ИАС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«Публичный бюджет Екатеринбурга»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Департамент финансов Администрации города Екатеринбурга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331047" y="516753"/>
            <a:ext cx="11529907" cy="983862"/>
            <a:chOff x="345468" y="516753"/>
            <a:chExt cx="11529907" cy="983862"/>
          </a:xfrm>
        </p:grpSpPr>
        <p:sp>
          <p:nvSpPr>
            <p:cNvPr id="6" name="TextBox 5"/>
            <p:cNvSpPr txBox="1"/>
            <p:nvPr/>
          </p:nvSpPr>
          <p:spPr>
            <a:xfrm>
              <a:off x="2150800" y="516753"/>
              <a:ext cx="7433756" cy="983858"/>
            </a:xfrm>
            <a:prstGeom prst="rect">
              <a:avLst/>
            </a:prstGeom>
            <a:solidFill>
              <a:srgbClr val="6992C7"/>
            </a:solidFill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Выступления спикеров</a:t>
              </a:r>
              <a:endPara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1371274" y="516757"/>
              <a:ext cx="504101" cy="983858"/>
            </a:xfrm>
            <a:prstGeom prst="rect">
              <a:avLst/>
            </a:prstGeom>
            <a:solidFill>
              <a:srgbClr val="E10067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8" name="Группа 7"/>
            <p:cNvGrpSpPr/>
            <p:nvPr/>
          </p:nvGrpSpPr>
          <p:grpSpPr>
            <a:xfrm>
              <a:off x="345468" y="516753"/>
              <a:ext cx="1810298" cy="983858"/>
              <a:chOff x="345468" y="516753"/>
              <a:chExt cx="1810298" cy="983858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345468" y="516753"/>
                <a:ext cx="1805332" cy="983858"/>
              </a:xfrm>
              <a:prstGeom prst="rect">
                <a:avLst/>
              </a:prstGeom>
              <a:solidFill>
                <a:srgbClr val="3FA45F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350434" y="516753"/>
                <a:ext cx="1805332" cy="983858"/>
              </a:xfrm>
              <a:prstGeom prst="rect">
                <a:avLst/>
              </a:prstGeom>
              <a:blipFill dpi="0" rotWithShape="1">
                <a:blip r:embed="rId2">
                  <a:alphaModFix amt="45000"/>
                  <a:duotone>
                    <a:prstClr val="black"/>
                    <a:schemeClr val="accent6">
                      <a:tint val="45000"/>
                      <a:satMod val="400000"/>
                    </a:schemeClr>
                  </a:duotone>
                </a:blip>
                <a:srcRect/>
                <a:stretch>
                  <a:fillRect b="-282472"/>
                </a:stretch>
              </a:blip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9" name="Группа 8"/>
            <p:cNvGrpSpPr/>
            <p:nvPr/>
          </p:nvGrpSpPr>
          <p:grpSpPr>
            <a:xfrm>
              <a:off x="9584556" y="516753"/>
              <a:ext cx="1800366" cy="983858"/>
              <a:chOff x="9584556" y="516753"/>
              <a:chExt cx="1800366" cy="983858"/>
            </a:xfrm>
          </p:grpSpPr>
          <p:sp>
            <p:nvSpPr>
              <p:cNvPr id="10" name="TextBox 9"/>
              <p:cNvSpPr txBox="1">
                <a:spLocks noChangeAspect="1"/>
              </p:cNvSpPr>
              <p:nvPr/>
            </p:nvSpPr>
            <p:spPr>
              <a:xfrm>
                <a:off x="9584556" y="516753"/>
                <a:ext cx="1786718" cy="983858"/>
              </a:xfrm>
              <a:prstGeom prst="rect">
                <a:avLst/>
              </a:prstGeom>
              <a:solidFill>
                <a:srgbClr val="F9E13C"/>
              </a:solidFill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TextBox 10"/>
              <p:cNvSpPr txBox="1">
                <a:spLocks noChangeAspect="1"/>
              </p:cNvSpPr>
              <p:nvPr/>
            </p:nvSpPr>
            <p:spPr>
              <a:xfrm>
                <a:off x="9598204" y="516753"/>
                <a:ext cx="1786718" cy="983858"/>
              </a:xfrm>
              <a:prstGeom prst="rect">
                <a:avLst/>
              </a:prstGeom>
              <a:blipFill dpi="0" rotWithShape="1">
                <a:blip r:embed="rId3">
                  <a:alphaModFix amt="74000"/>
                  <a:duotone>
                    <a:schemeClr val="accent4">
                      <a:shade val="45000"/>
                      <a:satMod val="135000"/>
                    </a:schemeClr>
                    <a:prstClr val="white"/>
                  </a:duotone>
                </a:blip>
                <a:srcRect/>
                <a:stretch>
                  <a:fillRect b="-282472"/>
                </a:stretch>
              </a:blipFill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cxnSp>
        <p:nvCxnSpPr>
          <p:cNvPr id="23" name="Прямая соединительная линия 22"/>
          <p:cNvCxnSpPr/>
          <p:nvPr/>
        </p:nvCxnSpPr>
        <p:spPr>
          <a:xfrm>
            <a:off x="7393576" y="1649065"/>
            <a:ext cx="4467377" cy="0"/>
          </a:xfrm>
          <a:prstGeom prst="line">
            <a:avLst/>
          </a:prstGeom>
          <a:ln w="76200">
            <a:solidFill>
              <a:srgbClr val="F9E1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1048" y="1649065"/>
            <a:ext cx="6866586" cy="49907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47191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Департамент финансов Администрации города Екатеринбурга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331047" y="516753"/>
            <a:ext cx="11529907" cy="983862"/>
            <a:chOff x="345468" y="516753"/>
            <a:chExt cx="11529907" cy="983862"/>
          </a:xfrm>
        </p:grpSpPr>
        <p:sp>
          <p:nvSpPr>
            <p:cNvPr id="6" name="TextBox 5"/>
            <p:cNvSpPr txBox="1"/>
            <p:nvPr/>
          </p:nvSpPr>
          <p:spPr>
            <a:xfrm>
              <a:off x="2150800" y="516753"/>
              <a:ext cx="7433756" cy="983858"/>
            </a:xfrm>
            <a:prstGeom prst="rect">
              <a:avLst/>
            </a:prstGeom>
            <a:solidFill>
              <a:srgbClr val="6992C7"/>
            </a:solidFill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8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ИАС</a:t>
              </a:r>
              <a:r>
                <a:rPr kumimoji="0" lang="ru-RU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«Публичный бюджет </a:t>
              </a:r>
              <a:r>
                <a:rPr kumimoji="0" lang="ru-RU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Екатеринбурга</a:t>
              </a:r>
              <a:r>
                <a:rPr kumimoji="0" lang="ru-RU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»</a:t>
              </a:r>
              <a:endPara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1371274" y="516757"/>
              <a:ext cx="504101" cy="983858"/>
            </a:xfrm>
            <a:prstGeom prst="rect">
              <a:avLst/>
            </a:prstGeom>
            <a:solidFill>
              <a:srgbClr val="E10067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8" name="Группа 7"/>
            <p:cNvGrpSpPr/>
            <p:nvPr/>
          </p:nvGrpSpPr>
          <p:grpSpPr>
            <a:xfrm>
              <a:off x="345468" y="516753"/>
              <a:ext cx="1810298" cy="983858"/>
              <a:chOff x="345468" y="516753"/>
              <a:chExt cx="1810298" cy="983858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345468" y="516753"/>
                <a:ext cx="1805332" cy="983858"/>
              </a:xfrm>
              <a:prstGeom prst="rect">
                <a:avLst/>
              </a:prstGeom>
              <a:solidFill>
                <a:srgbClr val="3FA45F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350434" y="516753"/>
                <a:ext cx="1805332" cy="983858"/>
              </a:xfrm>
              <a:prstGeom prst="rect">
                <a:avLst/>
              </a:prstGeom>
              <a:blipFill dpi="0" rotWithShape="1">
                <a:blip r:embed="rId2">
                  <a:alphaModFix amt="45000"/>
                  <a:duotone>
                    <a:prstClr val="black"/>
                    <a:schemeClr val="accent6">
                      <a:tint val="45000"/>
                      <a:satMod val="400000"/>
                    </a:schemeClr>
                  </a:duotone>
                </a:blip>
                <a:srcRect/>
                <a:stretch>
                  <a:fillRect b="-282472"/>
                </a:stretch>
              </a:blip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9" name="Группа 8"/>
            <p:cNvGrpSpPr/>
            <p:nvPr/>
          </p:nvGrpSpPr>
          <p:grpSpPr>
            <a:xfrm>
              <a:off x="9584556" y="516753"/>
              <a:ext cx="1800366" cy="983858"/>
              <a:chOff x="9584556" y="516753"/>
              <a:chExt cx="1800366" cy="983858"/>
            </a:xfrm>
          </p:grpSpPr>
          <p:sp>
            <p:nvSpPr>
              <p:cNvPr id="10" name="TextBox 9"/>
              <p:cNvSpPr txBox="1">
                <a:spLocks noChangeAspect="1"/>
              </p:cNvSpPr>
              <p:nvPr/>
            </p:nvSpPr>
            <p:spPr>
              <a:xfrm>
                <a:off x="9584556" y="516753"/>
                <a:ext cx="1786718" cy="983858"/>
              </a:xfrm>
              <a:prstGeom prst="rect">
                <a:avLst/>
              </a:prstGeom>
              <a:solidFill>
                <a:srgbClr val="F9E13C"/>
              </a:solidFill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TextBox 10"/>
              <p:cNvSpPr txBox="1">
                <a:spLocks noChangeAspect="1"/>
              </p:cNvSpPr>
              <p:nvPr/>
            </p:nvSpPr>
            <p:spPr>
              <a:xfrm>
                <a:off x="9598204" y="516753"/>
                <a:ext cx="1786718" cy="983858"/>
              </a:xfrm>
              <a:prstGeom prst="rect">
                <a:avLst/>
              </a:prstGeom>
              <a:blipFill dpi="0" rotWithShape="1">
                <a:blip r:embed="rId3">
                  <a:alphaModFix amt="74000"/>
                  <a:duotone>
                    <a:schemeClr val="accent4">
                      <a:shade val="45000"/>
                      <a:satMod val="135000"/>
                    </a:schemeClr>
                    <a:prstClr val="white"/>
                  </a:duotone>
                </a:blip>
                <a:srcRect/>
                <a:stretch>
                  <a:fillRect b="-282472"/>
                </a:stretch>
              </a:blipFill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8576" y="3292477"/>
            <a:ext cx="4962376" cy="33103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046" y="3322470"/>
            <a:ext cx="5239468" cy="32815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8" name="Заголовок 1"/>
          <p:cNvSpPr txBox="1">
            <a:spLocks/>
          </p:cNvSpPr>
          <p:nvPr/>
        </p:nvSpPr>
        <p:spPr>
          <a:xfrm>
            <a:off x="331046" y="1705776"/>
            <a:ext cx="11529906" cy="1432784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по работе стенда была доступна всем посетителям выставки. В проведении мероприятия приняли участие более 300 человек. В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ходе обсуждения сообщений докладчиков студенты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УрГЭУ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отметили проведение в муниципальном образовании «город Екатеринбург» конкурса проектов по представлению бюджета для граждан как один из механизмов привлечения интереса населения к бюджетным вопросам.</a:t>
            </a:r>
          </a:p>
        </p:txBody>
      </p:sp>
      <p:grpSp>
        <p:nvGrpSpPr>
          <p:cNvPr id="19" name="Группа 18"/>
          <p:cNvGrpSpPr/>
          <p:nvPr/>
        </p:nvGrpSpPr>
        <p:grpSpPr>
          <a:xfrm>
            <a:off x="331046" y="1687377"/>
            <a:ext cx="11529907" cy="771805"/>
            <a:chOff x="958082" y="6316575"/>
            <a:chExt cx="10881609" cy="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cxnSp>
          <p:nvCxnSpPr>
            <p:cNvPr id="20" name="Прямая соединительная линия 19"/>
            <p:cNvCxnSpPr/>
            <p:nvPr/>
          </p:nvCxnSpPr>
          <p:spPr>
            <a:xfrm>
              <a:off x="958082" y="6316575"/>
              <a:ext cx="2891429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>
              <a:off x="3849511" y="6316575"/>
              <a:ext cx="4119856" cy="0"/>
            </a:xfrm>
            <a:prstGeom prst="line">
              <a:avLst/>
            </a:prstGeom>
            <a:ln w="76200">
              <a:solidFill>
                <a:srgbClr val="F9E13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>
              <a:off x="7879057" y="6316575"/>
              <a:ext cx="2832924" cy="0"/>
            </a:xfrm>
            <a:prstGeom prst="line">
              <a:avLst/>
            </a:prstGeom>
            <a:ln w="76200">
              <a:solidFill>
                <a:srgbClr val="3FA45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>
              <a:off x="10711981" y="6316575"/>
              <a:ext cx="1127710" cy="0"/>
            </a:xfrm>
            <a:prstGeom prst="line">
              <a:avLst/>
            </a:prstGeom>
            <a:ln w="76200">
              <a:solidFill>
                <a:srgbClr val="E1006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39585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32366" y="1748231"/>
            <a:ext cx="7628588" cy="4814449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Подводя итоги обсуждению, А.А.Корюков отметил:</a:t>
            </a:r>
            <a:b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«Повысить качество и доступность информации о бюджетах бюджетной системы РФ для граждан – задача, поставленная Правительством Российской Федерации.</a:t>
            </a:r>
            <a:b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повышать информационную открытость бюджетных данных Екатеринбурга и расширять возможности для участия граждан и бизнеса при принятии решений по ключевым социально-экономическим вопросам».</a:t>
            </a:r>
            <a:b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Департамент финансов Администрации города Екатеринбурга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331047" y="516753"/>
            <a:ext cx="11529907" cy="983862"/>
            <a:chOff x="345468" y="516753"/>
            <a:chExt cx="11529907" cy="983862"/>
          </a:xfrm>
        </p:grpSpPr>
        <p:sp>
          <p:nvSpPr>
            <p:cNvPr id="6" name="TextBox 5"/>
            <p:cNvSpPr txBox="1"/>
            <p:nvPr/>
          </p:nvSpPr>
          <p:spPr>
            <a:xfrm>
              <a:off x="2150800" y="516753"/>
              <a:ext cx="7433756" cy="983858"/>
            </a:xfrm>
            <a:prstGeom prst="rect">
              <a:avLst/>
            </a:prstGeom>
            <a:solidFill>
              <a:srgbClr val="6992C7"/>
            </a:solidFill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8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ИАС</a:t>
              </a:r>
              <a:r>
                <a:rPr kumimoji="0" lang="ru-RU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«Публичный бюджет </a:t>
              </a:r>
              <a:r>
                <a:rPr kumimoji="0" lang="ru-RU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Екатеринбурга</a:t>
              </a:r>
              <a:r>
                <a:rPr kumimoji="0" lang="ru-RU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»</a:t>
              </a:r>
              <a:endPara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1371274" y="516757"/>
              <a:ext cx="504101" cy="983858"/>
            </a:xfrm>
            <a:prstGeom prst="rect">
              <a:avLst/>
            </a:prstGeom>
            <a:solidFill>
              <a:srgbClr val="E10067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8" name="Группа 7"/>
            <p:cNvGrpSpPr/>
            <p:nvPr/>
          </p:nvGrpSpPr>
          <p:grpSpPr>
            <a:xfrm>
              <a:off x="345468" y="516753"/>
              <a:ext cx="1810298" cy="983858"/>
              <a:chOff x="345468" y="516753"/>
              <a:chExt cx="1810298" cy="983858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345468" y="516753"/>
                <a:ext cx="1805332" cy="983858"/>
              </a:xfrm>
              <a:prstGeom prst="rect">
                <a:avLst/>
              </a:prstGeom>
              <a:solidFill>
                <a:srgbClr val="3FA45F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350434" y="516753"/>
                <a:ext cx="1805332" cy="983858"/>
              </a:xfrm>
              <a:prstGeom prst="rect">
                <a:avLst/>
              </a:prstGeom>
              <a:blipFill dpi="0" rotWithShape="1">
                <a:blip r:embed="rId2">
                  <a:alphaModFix amt="45000"/>
                  <a:duotone>
                    <a:prstClr val="black"/>
                    <a:schemeClr val="accent6">
                      <a:tint val="45000"/>
                      <a:satMod val="400000"/>
                    </a:schemeClr>
                  </a:duotone>
                </a:blip>
                <a:srcRect/>
                <a:stretch>
                  <a:fillRect b="-282472"/>
                </a:stretch>
              </a:blip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9" name="Группа 8"/>
            <p:cNvGrpSpPr/>
            <p:nvPr/>
          </p:nvGrpSpPr>
          <p:grpSpPr>
            <a:xfrm>
              <a:off x="9584556" y="516753"/>
              <a:ext cx="1800366" cy="983858"/>
              <a:chOff x="9584556" y="516753"/>
              <a:chExt cx="1800366" cy="983858"/>
            </a:xfrm>
          </p:grpSpPr>
          <p:sp>
            <p:nvSpPr>
              <p:cNvPr id="10" name="TextBox 9"/>
              <p:cNvSpPr txBox="1">
                <a:spLocks noChangeAspect="1"/>
              </p:cNvSpPr>
              <p:nvPr/>
            </p:nvSpPr>
            <p:spPr>
              <a:xfrm>
                <a:off x="9584556" y="516753"/>
                <a:ext cx="1786718" cy="983858"/>
              </a:xfrm>
              <a:prstGeom prst="rect">
                <a:avLst/>
              </a:prstGeom>
              <a:solidFill>
                <a:srgbClr val="F9E13C"/>
              </a:solidFill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TextBox 10"/>
              <p:cNvSpPr txBox="1">
                <a:spLocks noChangeAspect="1"/>
              </p:cNvSpPr>
              <p:nvPr/>
            </p:nvSpPr>
            <p:spPr>
              <a:xfrm>
                <a:off x="9598204" y="516753"/>
                <a:ext cx="1786718" cy="983858"/>
              </a:xfrm>
              <a:prstGeom prst="rect">
                <a:avLst/>
              </a:prstGeom>
              <a:blipFill dpi="0" rotWithShape="1">
                <a:blip r:embed="rId3">
                  <a:alphaModFix amt="74000"/>
                  <a:duotone>
                    <a:schemeClr val="accent4">
                      <a:shade val="45000"/>
                      <a:satMod val="135000"/>
                    </a:schemeClr>
                    <a:prstClr val="white"/>
                  </a:duotone>
                </a:blip>
                <a:srcRect/>
                <a:stretch>
                  <a:fillRect b="-282472"/>
                </a:stretch>
              </a:blipFill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cxnSp>
        <p:nvCxnSpPr>
          <p:cNvPr id="23" name="Прямая соединительная линия 22"/>
          <p:cNvCxnSpPr/>
          <p:nvPr/>
        </p:nvCxnSpPr>
        <p:spPr>
          <a:xfrm>
            <a:off x="4232367" y="1738688"/>
            <a:ext cx="7628588" cy="0"/>
          </a:xfrm>
          <a:prstGeom prst="line">
            <a:avLst/>
          </a:prstGeom>
          <a:ln w="76200">
            <a:solidFill>
              <a:srgbClr val="F9E1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36" t="14700" r="44910"/>
          <a:stretch/>
        </p:blipFill>
        <p:spPr>
          <a:xfrm>
            <a:off x="331047" y="1748232"/>
            <a:ext cx="3640062" cy="48144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70743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ru-RU" dirty="0" smtClean="0"/>
              <a:t>Департамент финансов Администрации города Екатеринбурга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957" b="5937"/>
          <a:stretch/>
        </p:blipFill>
        <p:spPr>
          <a:xfrm>
            <a:off x="695821" y="3086388"/>
            <a:ext cx="4480972" cy="37207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9625" y="3099165"/>
            <a:ext cx="3771327" cy="36951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9458" y="4357069"/>
            <a:ext cx="3214897" cy="2362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7" name="Группа 6"/>
          <p:cNvGrpSpPr/>
          <p:nvPr/>
        </p:nvGrpSpPr>
        <p:grpSpPr>
          <a:xfrm>
            <a:off x="331047" y="516753"/>
            <a:ext cx="11529907" cy="983862"/>
            <a:chOff x="345468" y="516753"/>
            <a:chExt cx="11529907" cy="983862"/>
          </a:xfrm>
        </p:grpSpPr>
        <p:sp>
          <p:nvSpPr>
            <p:cNvPr id="8" name="TextBox 7"/>
            <p:cNvSpPr txBox="1"/>
            <p:nvPr/>
          </p:nvSpPr>
          <p:spPr>
            <a:xfrm>
              <a:off x="2150800" y="516753"/>
              <a:ext cx="7433756" cy="983858"/>
            </a:xfrm>
            <a:prstGeom prst="rect">
              <a:avLst/>
            </a:prstGeom>
            <a:solidFill>
              <a:srgbClr val="6992C7"/>
            </a:solidFill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Освещение мероприятия в средствах массовой</a:t>
              </a:r>
              <a:r>
                <a:rPr kumimoji="0" lang="ru-RU" sz="2800" b="1" i="0" u="none" strike="noStrike" kern="1200" cap="none" spc="0" normalizeH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информации</a:t>
              </a:r>
              <a:endPara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1371274" y="516757"/>
              <a:ext cx="504101" cy="983858"/>
            </a:xfrm>
            <a:prstGeom prst="rect">
              <a:avLst/>
            </a:prstGeom>
            <a:solidFill>
              <a:srgbClr val="E10067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0" name="Группа 9"/>
            <p:cNvGrpSpPr/>
            <p:nvPr/>
          </p:nvGrpSpPr>
          <p:grpSpPr>
            <a:xfrm>
              <a:off x="345468" y="516753"/>
              <a:ext cx="1810298" cy="983858"/>
              <a:chOff x="345468" y="516753"/>
              <a:chExt cx="1810298" cy="983858"/>
            </a:xfrm>
          </p:grpSpPr>
          <p:sp>
            <p:nvSpPr>
              <p:cNvPr id="14" name="TextBox 13"/>
              <p:cNvSpPr txBox="1"/>
              <p:nvPr/>
            </p:nvSpPr>
            <p:spPr>
              <a:xfrm>
                <a:off x="345468" y="516753"/>
                <a:ext cx="1805332" cy="983858"/>
              </a:xfrm>
              <a:prstGeom prst="rect">
                <a:avLst/>
              </a:prstGeom>
              <a:solidFill>
                <a:srgbClr val="3FA45F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350434" y="516753"/>
                <a:ext cx="1805332" cy="983858"/>
              </a:xfrm>
              <a:prstGeom prst="rect">
                <a:avLst/>
              </a:prstGeom>
              <a:blipFill dpi="0" rotWithShape="1">
                <a:blip r:embed="rId5">
                  <a:alphaModFix amt="45000"/>
                  <a:duotone>
                    <a:prstClr val="black"/>
                    <a:schemeClr val="accent6">
                      <a:tint val="45000"/>
                      <a:satMod val="400000"/>
                    </a:schemeClr>
                  </a:duotone>
                </a:blip>
                <a:srcRect/>
                <a:stretch>
                  <a:fillRect b="-282472"/>
                </a:stretch>
              </a:blip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1" name="Группа 10"/>
            <p:cNvGrpSpPr/>
            <p:nvPr/>
          </p:nvGrpSpPr>
          <p:grpSpPr>
            <a:xfrm>
              <a:off x="9584556" y="516753"/>
              <a:ext cx="1800366" cy="983858"/>
              <a:chOff x="9584556" y="516753"/>
              <a:chExt cx="1800366" cy="983858"/>
            </a:xfrm>
          </p:grpSpPr>
          <p:sp>
            <p:nvSpPr>
              <p:cNvPr id="12" name="TextBox 11"/>
              <p:cNvSpPr txBox="1">
                <a:spLocks noChangeAspect="1"/>
              </p:cNvSpPr>
              <p:nvPr/>
            </p:nvSpPr>
            <p:spPr>
              <a:xfrm>
                <a:off x="9584556" y="516753"/>
                <a:ext cx="1786718" cy="983858"/>
              </a:xfrm>
              <a:prstGeom prst="rect">
                <a:avLst/>
              </a:prstGeom>
              <a:solidFill>
                <a:srgbClr val="F9E13C"/>
              </a:solidFill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TextBox 12"/>
              <p:cNvSpPr txBox="1">
                <a:spLocks noChangeAspect="1"/>
              </p:cNvSpPr>
              <p:nvPr/>
            </p:nvSpPr>
            <p:spPr>
              <a:xfrm>
                <a:off x="9598204" y="516753"/>
                <a:ext cx="1786718" cy="983858"/>
              </a:xfrm>
              <a:prstGeom prst="rect">
                <a:avLst/>
              </a:prstGeom>
              <a:blipFill dpi="0" rotWithShape="1">
                <a:blip r:embed="rId6">
                  <a:alphaModFix amt="74000"/>
                  <a:duotone>
                    <a:schemeClr val="accent4">
                      <a:shade val="45000"/>
                      <a:satMod val="135000"/>
                    </a:schemeClr>
                    <a:prstClr val="white"/>
                  </a:duotone>
                </a:blip>
                <a:srcRect/>
                <a:stretch>
                  <a:fillRect b="-282472"/>
                </a:stretch>
              </a:blipFill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6" name="Заголовок 1"/>
          <p:cNvSpPr txBox="1">
            <a:spLocks/>
          </p:cNvSpPr>
          <p:nvPr/>
        </p:nvSpPr>
        <p:spPr>
          <a:xfrm>
            <a:off x="331046" y="1743621"/>
            <a:ext cx="11529906" cy="1166402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ходе обсуждения функционала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информационно-аналитической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Публичный бюджет города Екатеринбурга»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значимости проведения мероприятий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открытости и доступности бюджетных данных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официальном  и информационном сайтах Администрации города Екатеринбурга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средствах массовой информации</a:t>
            </a:r>
          </a:p>
        </p:txBody>
      </p:sp>
      <p:grpSp>
        <p:nvGrpSpPr>
          <p:cNvPr id="17" name="Группа 16"/>
          <p:cNvGrpSpPr/>
          <p:nvPr/>
        </p:nvGrpSpPr>
        <p:grpSpPr>
          <a:xfrm>
            <a:off x="331046" y="1687377"/>
            <a:ext cx="11529907" cy="771805"/>
            <a:chOff x="958082" y="6316575"/>
            <a:chExt cx="10881609" cy="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cxnSp>
          <p:nvCxnSpPr>
            <p:cNvPr id="18" name="Прямая соединительная линия 17"/>
            <p:cNvCxnSpPr/>
            <p:nvPr/>
          </p:nvCxnSpPr>
          <p:spPr>
            <a:xfrm>
              <a:off x="958082" y="6316575"/>
              <a:ext cx="2891429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>
              <a:off x="3849511" y="6316575"/>
              <a:ext cx="4119856" cy="0"/>
            </a:xfrm>
            <a:prstGeom prst="line">
              <a:avLst/>
            </a:prstGeom>
            <a:ln w="76200">
              <a:solidFill>
                <a:srgbClr val="F9E13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7879057" y="6316575"/>
              <a:ext cx="2832924" cy="0"/>
            </a:xfrm>
            <a:prstGeom prst="line">
              <a:avLst/>
            </a:prstGeom>
            <a:ln w="76200">
              <a:solidFill>
                <a:srgbClr val="3FA45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>
              <a:off x="10711981" y="6316575"/>
              <a:ext cx="1127710" cy="0"/>
            </a:xfrm>
            <a:prstGeom prst="line">
              <a:avLst/>
            </a:prstGeom>
            <a:ln w="76200">
              <a:solidFill>
                <a:srgbClr val="E1006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63809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Департамент финансов Администрации города Екатеринбурга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331047" y="516753"/>
            <a:ext cx="11529907" cy="983862"/>
            <a:chOff x="345468" y="516753"/>
            <a:chExt cx="11529907" cy="983862"/>
          </a:xfrm>
        </p:grpSpPr>
        <p:sp>
          <p:nvSpPr>
            <p:cNvPr id="8" name="TextBox 7"/>
            <p:cNvSpPr txBox="1"/>
            <p:nvPr/>
          </p:nvSpPr>
          <p:spPr>
            <a:xfrm>
              <a:off x="2150800" y="516753"/>
              <a:ext cx="7433756" cy="983858"/>
            </a:xfrm>
            <a:prstGeom prst="rect">
              <a:avLst/>
            </a:prstGeom>
            <a:solidFill>
              <a:srgbClr val="6992C7"/>
            </a:solidFill>
          </p:spPr>
          <p:txBody>
            <a:bodyPr wrap="square" rtlCol="0" anchor="ctr">
              <a:noAutofit/>
            </a:bodyPr>
            <a:lstStyle/>
            <a:p>
              <a:pPr lvl="0" algn="ctr">
                <a:defRPr/>
              </a:pPr>
              <a:r>
                <a:rPr lang="ru-RU" sz="2800" b="1" dirty="0">
                  <a:solidFill>
                    <a:prstClr val="white"/>
                  </a:solidFill>
                </a:rPr>
                <a:t>Посещаемость </a:t>
              </a:r>
              <a:r>
                <a:rPr lang="ru-RU" sz="2800" b="1" dirty="0" smtClean="0">
                  <a:solidFill>
                    <a:prstClr val="white"/>
                  </a:solidFill>
                </a:rPr>
                <a:t/>
              </a:r>
              <a:br>
                <a:rPr lang="ru-RU" sz="2800" b="1" dirty="0" smtClean="0">
                  <a:solidFill>
                    <a:prstClr val="white"/>
                  </a:solidFill>
                </a:rPr>
              </a:br>
              <a:r>
                <a:rPr lang="ru-RU" sz="2800" b="1" dirty="0" err="1" smtClean="0">
                  <a:solidFill>
                    <a:prstClr val="white"/>
                  </a:solidFill>
                </a:rPr>
                <a:t>ИАС</a:t>
              </a:r>
              <a:r>
                <a:rPr lang="ru-RU" sz="2800" b="1" dirty="0" smtClean="0">
                  <a:solidFill>
                    <a:prstClr val="white"/>
                  </a:solidFill>
                </a:rPr>
                <a:t> </a:t>
              </a:r>
              <a:r>
                <a:rPr lang="ru-RU" sz="2800" b="1" dirty="0">
                  <a:solidFill>
                    <a:prstClr val="white"/>
                  </a:solidFill>
                </a:rPr>
                <a:t>«Публичный бюджет Екатеринбурга»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1371274" y="516757"/>
              <a:ext cx="504101" cy="983858"/>
            </a:xfrm>
            <a:prstGeom prst="rect">
              <a:avLst/>
            </a:prstGeom>
            <a:solidFill>
              <a:srgbClr val="E10067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0" name="Группа 9"/>
            <p:cNvGrpSpPr/>
            <p:nvPr/>
          </p:nvGrpSpPr>
          <p:grpSpPr>
            <a:xfrm>
              <a:off x="345468" y="516753"/>
              <a:ext cx="1810298" cy="983858"/>
              <a:chOff x="345468" y="516753"/>
              <a:chExt cx="1810298" cy="983858"/>
            </a:xfrm>
          </p:grpSpPr>
          <p:sp>
            <p:nvSpPr>
              <p:cNvPr id="14" name="TextBox 13"/>
              <p:cNvSpPr txBox="1"/>
              <p:nvPr/>
            </p:nvSpPr>
            <p:spPr>
              <a:xfrm>
                <a:off x="345468" y="516753"/>
                <a:ext cx="1805332" cy="983858"/>
              </a:xfrm>
              <a:prstGeom prst="rect">
                <a:avLst/>
              </a:prstGeom>
              <a:solidFill>
                <a:srgbClr val="3FA45F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350434" y="516753"/>
                <a:ext cx="1805332" cy="983858"/>
              </a:xfrm>
              <a:prstGeom prst="rect">
                <a:avLst/>
              </a:prstGeom>
              <a:blipFill dpi="0" rotWithShape="1">
                <a:blip r:embed="rId2">
                  <a:alphaModFix amt="45000"/>
                  <a:duotone>
                    <a:prstClr val="black"/>
                    <a:schemeClr val="accent6">
                      <a:tint val="45000"/>
                      <a:satMod val="400000"/>
                    </a:schemeClr>
                  </a:duotone>
                </a:blip>
                <a:srcRect/>
                <a:stretch>
                  <a:fillRect b="-282472"/>
                </a:stretch>
              </a:blip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1" name="Группа 10"/>
            <p:cNvGrpSpPr/>
            <p:nvPr/>
          </p:nvGrpSpPr>
          <p:grpSpPr>
            <a:xfrm>
              <a:off x="9584556" y="516753"/>
              <a:ext cx="1800366" cy="983858"/>
              <a:chOff x="9584556" y="516753"/>
              <a:chExt cx="1800366" cy="983858"/>
            </a:xfrm>
          </p:grpSpPr>
          <p:sp>
            <p:nvSpPr>
              <p:cNvPr id="12" name="TextBox 11"/>
              <p:cNvSpPr txBox="1">
                <a:spLocks noChangeAspect="1"/>
              </p:cNvSpPr>
              <p:nvPr/>
            </p:nvSpPr>
            <p:spPr>
              <a:xfrm>
                <a:off x="9584556" y="516753"/>
                <a:ext cx="1786718" cy="983858"/>
              </a:xfrm>
              <a:prstGeom prst="rect">
                <a:avLst/>
              </a:prstGeom>
              <a:solidFill>
                <a:srgbClr val="F9E13C"/>
              </a:solidFill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TextBox 12"/>
              <p:cNvSpPr txBox="1">
                <a:spLocks noChangeAspect="1"/>
              </p:cNvSpPr>
              <p:nvPr/>
            </p:nvSpPr>
            <p:spPr>
              <a:xfrm>
                <a:off x="9598204" y="516753"/>
                <a:ext cx="1786718" cy="983858"/>
              </a:xfrm>
              <a:prstGeom prst="rect">
                <a:avLst/>
              </a:prstGeom>
              <a:blipFill dpi="0" rotWithShape="1">
                <a:blip r:embed="rId3">
                  <a:alphaModFix amt="74000"/>
                  <a:duotone>
                    <a:schemeClr val="accent4">
                      <a:shade val="45000"/>
                      <a:satMod val="135000"/>
                    </a:schemeClr>
                    <a:prstClr val="white"/>
                  </a:duotone>
                </a:blip>
                <a:srcRect/>
                <a:stretch>
                  <a:fillRect b="-282472"/>
                </a:stretch>
              </a:blipFill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aphicFrame>
        <p:nvGraphicFramePr>
          <p:cNvPr id="23" name="Диаграмма 22"/>
          <p:cNvGraphicFramePr/>
          <p:nvPr>
            <p:extLst>
              <p:ext uri="{D42A27DB-BD31-4B8C-83A1-F6EECF244321}">
                <p14:modId xmlns:p14="http://schemas.microsoft.com/office/powerpoint/2010/main" val="87935069"/>
              </p:ext>
            </p:extLst>
          </p:nvPr>
        </p:nvGraphicFramePr>
        <p:xfrm>
          <a:off x="1581665" y="2133600"/>
          <a:ext cx="8781535" cy="34063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Прямоугольник 1"/>
          <p:cNvSpPr/>
          <p:nvPr/>
        </p:nvSpPr>
        <p:spPr>
          <a:xfrm rot="10800000" flipV="1">
            <a:off x="917598" y="5571740"/>
            <a:ext cx="107421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331048" y="5756318"/>
            <a:ext cx="11529906" cy="833306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Учитывая интерес пользователей к информации об исполнении местного бюджета, считаем возможным применять практику проведения подобных публичных мероприятий по обсуждению вопросов открытости бюджетных данных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331048" y="5700075"/>
            <a:ext cx="11529907" cy="56239"/>
            <a:chOff x="958082" y="6316575"/>
            <a:chExt cx="10881609" cy="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cxnSp>
          <p:nvCxnSpPr>
            <p:cNvPr id="18" name="Прямая соединительная линия 17"/>
            <p:cNvCxnSpPr/>
            <p:nvPr/>
          </p:nvCxnSpPr>
          <p:spPr>
            <a:xfrm>
              <a:off x="958082" y="6316575"/>
              <a:ext cx="2891429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>
              <a:off x="3849511" y="6316575"/>
              <a:ext cx="4119856" cy="0"/>
            </a:xfrm>
            <a:prstGeom prst="line">
              <a:avLst/>
            </a:prstGeom>
            <a:ln w="76200">
              <a:solidFill>
                <a:srgbClr val="F9E13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7879057" y="6316575"/>
              <a:ext cx="2832924" cy="0"/>
            </a:xfrm>
            <a:prstGeom prst="line">
              <a:avLst/>
            </a:prstGeom>
            <a:ln w="76200">
              <a:solidFill>
                <a:srgbClr val="3FA45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>
              <a:off x="10711981" y="6316575"/>
              <a:ext cx="1127710" cy="0"/>
            </a:xfrm>
            <a:prstGeom prst="line">
              <a:avLst/>
            </a:prstGeom>
            <a:ln w="76200">
              <a:solidFill>
                <a:srgbClr val="E1006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18350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644</TotalTime>
  <Words>1121</Words>
  <Application>Microsoft Office PowerPoint</Application>
  <PresentationFormat>Произвольный</PresentationFormat>
  <Paragraphs>155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23</vt:i4>
      </vt:variant>
    </vt:vector>
  </HeadingPairs>
  <TitlesOfParts>
    <vt:vector size="26" baseType="lpstr">
      <vt:lpstr>Тема Office</vt:lpstr>
      <vt:lpstr>1_Тема Office</vt:lpstr>
      <vt:lpstr>Office Theme</vt:lpstr>
      <vt:lpstr>Отчет о проведенной презентации информационно-аналитической системы «Публичный бюджет города Екатеринбурга»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Модератор мероприятия – заместитель главы Администрации города Екатеринбурга А.А.Корюков: «Основной целью внедрения ИАС «Публичный бюджет Екатеринбурга» является повышение открытости и доступности информации о бюджете и бюджетном процессе в городе Екатеринбурге для заинтересованных пользователей за счет формирования единого открытого информационного пространства и применения информационных и телекоммуникационных технологий».</vt:lpstr>
      <vt:lpstr>«Система создана для повышения осведомлен-ности граждан об основных этапах разработки проекта бюджета Екатеринбурга, его рассмотрения и утверждения, информирования горожан о ходе исполнения казны, повышения общей бюджетной грамотности населения, увеличения инвестицион-ной привлекательности Екатеринбурга, а также для создания позитивного образа уральской столицы», – отметила представитель Департамента финансов Екатеринбурга</vt:lpstr>
      <vt:lpstr>Презентация PowerPoint</vt:lpstr>
      <vt:lpstr>Информация представлена в виде таблиц и графиков, что делает финансовую информацию доступной и понятной для всех желающих. Объемные показатели приводятся в абсолютных значениях (в млн. рублей), а также в процентом отношении к общим объемам. </vt:lpstr>
      <vt:lpstr>Представитель Департамента финансов Екатеринбурга пригласила присутствующих стать активными пользователями системы «Публичный бюджет Екатеринбурга. «Мы готовы рассматривать и внедрять на практике предложения пользователей системы по ее дальнейшему наполнению и совершенствованию» – отметила О.В.Сысолятина.</vt:lpstr>
      <vt:lpstr>Заведующая кафедрой финансов, денежного обращения и кредита УрФУ, д.э.н., профессор Е.Г.Князева в своем докладе «Публичный бюджет: тактика действий – зарубежный опыт» обратила внимание участников мероприятия, что управление государственными и муниципальными финансами в современных условиях требует расширения границ прозрачности и открытости.</vt:lpstr>
      <vt:lpstr>Презентация PowerPoint</vt:lpstr>
      <vt:lpstr>Презентация PowerPoint</vt:lpstr>
      <vt:lpstr>«Реализация механизмов открытости и прозрачности бюджета - основа обеспечения доверия общества к органам государственной и муниципальной власти, эффективного распределения и расходования бюджетных средств» – подвела итог своему выступлению Е.Г.Князева.</vt:lpstr>
      <vt:lpstr>Заведующая кафедрой государственных и муниципальных финансов УрГЭУ, д.э.н., профессор Э.В. Пешина в своем докладе: «Лучшие практики «Бюджета для граждан» в Российской Федерации» представила подготовленную Министерством финансов Российской Федерации современную аналитику и рассказала, чего достигли субъекты и муниципалитеты РФ с 2014 года по настоящее время.</vt:lpstr>
      <vt:lpstr>Презентация PowerPoint</vt:lpstr>
      <vt:lpstr>Презентация PowerPoint</vt:lpstr>
      <vt:lpstr>Э.В. Пешина привела лучшие примеры «Бюджета для граждан» в регионах и муниципалитетах, внесла предложение по развитию ИАС «Публичный бюджет Екатеринбурга», отметила положительный опыт Северо-Западного федерального округа по развитию «Народного бюджета» как одного из механизмов непосредственного участия горожан в распределении бюджетных средств, а также дала положительную оценку ИАС «Публичный бюджет Екатеринбурга»</vt:lpstr>
      <vt:lpstr>Презентация PowerPoint</vt:lpstr>
      <vt:lpstr>Подводя итоги обсуждению, А.А.Корюков отметил:  «Повысить качество и доступность информации о бюджетах бюджетной системы РФ для граждан – задача, поставленная Правительством Российской Федерации. Необходимо повышать информационную открытость бюджетных данных Екатеринбурга и расширять возможности для участия граждан и бизнеса при принятии решений по ключевым социально-экономическим вопросам». </vt:lpstr>
      <vt:lpstr>Презентация PowerPoint</vt:lpstr>
      <vt:lpstr>Презентация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Лыбина Татьяна Михайловна</dc:creator>
  <cp:lastModifiedBy>Библиотека - Угрюмова Елена Борисовна</cp:lastModifiedBy>
  <cp:revision>98</cp:revision>
  <cp:lastPrinted>2018-05-11T09:40:57Z</cp:lastPrinted>
  <dcterms:created xsi:type="dcterms:W3CDTF">2018-05-10T08:40:00Z</dcterms:created>
  <dcterms:modified xsi:type="dcterms:W3CDTF">2018-11-14T11:42:44Z</dcterms:modified>
</cp:coreProperties>
</file>