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FFFFFF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45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71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897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4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35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36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980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281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58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09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843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1E322-0C66-4598-9B7D-FB32A3D411B2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47B5B-E150-4D41-A1B5-F35903765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9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2524" y="404664"/>
            <a:ext cx="7416824" cy="309634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Конкурсный проект </a:t>
            </a:r>
            <a:br>
              <a:rPr lang="ru-RU" sz="36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по представлению бюджета для граждан </a:t>
            </a:r>
            <a:br>
              <a:rPr lang="ru-RU" sz="36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36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номинация «Бюджет в стихах» </a:t>
            </a:r>
            <a:br>
              <a:rPr lang="ru-RU" sz="36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48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48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48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«Бюджет и жизнь»</a:t>
            </a:r>
            <a:endParaRPr lang="ru-RU" sz="48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41391" y="4293096"/>
            <a:ext cx="3376464" cy="122413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3600" b="1" dirty="0" smtClean="0">
                <a:solidFill>
                  <a:srgbClr val="0070C0"/>
                </a:solidFill>
                <a:latin typeface="Monotype Corsiva" panose="03010101010201010101" pitchFamily="66" charset="0"/>
                <a:ea typeface="+mj-ea"/>
                <a:cs typeface="+mj-cs"/>
              </a:rPr>
              <a:t>Гумерова</a:t>
            </a:r>
          </a:p>
          <a:p>
            <a:pPr algn="l">
              <a:spcBef>
                <a:spcPts val="0"/>
              </a:spcBef>
            </a:pPr>
            <a:r>
              <a:rPr lang="ru-RU" sz="3600" b="1" dirty="0" smtClean="0">
                <a:solidFill>
                  <a:srgbClr val="0070C0"/>
                </a:solidFill>
                <a:latin typeface="Monotype Corsiva" panose="03010101010201010101" pitchFamily="66" charset="0"/>
                <a:ea typeface="+mj-ea"/>
                <a:cs typeface="+mj-cs"/>
              </a:rPr>
              <a:t>Гузель Амдаховна </a:t>
            </a:r>
            <a:endParaRPr lang="ru-RU" sz="3600" b="1" dirty="0">
              <a:solidFill>
                <a:srgbClr val="0070C0"/>
              </a:solidFill>
              <a:latin typeface="Monotype Corsiva" panose="03010101010201010101" pitchFamily="66" charset="0"/>
              <a:ea typeface="+mj-ea"/>
              <a:cs typeface="+mj-cs"/>
            </a:endParaRPr>
          </a:p>
        </p:txBody>
      </p:sp>
      <p:sp>
        <p:nvSpPr>
          <p:cNvPr id="4" name="AutoShape 2" descr="http://image3.thematicnews.com/uploads/images/25/28/01/31/2016/12/29/b11812b2f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517232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4" y="6094398"/>
            <a:ext cx="15541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93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12738"/>
            <a:ext cx="8229600" cy="362031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Что такое бюджет? Вопрос, казалось бы, простой,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С этим понятием в жизни сталкивается любой.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Бюджет семьи, бюджет человека,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Зарплата, премии, кредиты и ипотека…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Иными словами – доходы и расходы,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Исходя из их разницы повседневные думы, заботы.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Это то, что касается каждого из нас,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Сталкиваемся мы по жизни с бюджетом не раз.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780" y="3933056"/>
            <a:ext cx="1893923" cy="219695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5" name="AutoShape 2" descr="http://img0.liveinternet.ru/images/attach/c/9/105/263/105263192_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://mysenses.ru/files/imagecache/profile/img/av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272" y="4122095"/>
            <a:ext cx="1917317" cy="1917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59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093" y="5517232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D:\Users\gumerovag\Desktop\105263192_1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184" y="4122095"/>
            <a:ext cx="2967770" cy="200791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81696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517232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870" y="337156"/>
            <a:ext cx="8229600" cy="3658418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В масштабах государства же, местного 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самоуправления</a:t>
            </a: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Задачи и функции приобретают глобальное значение,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Для их финансового обеспечения и нужен бюджет –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Форма образования и расходования денежных средств.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Наша </a:t>
            </a: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страна – как большая семья – 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У каждого ее субъекта своя есть 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казна.</a:t>
            </a: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Федеральный бюджет, местные бюджеты – 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Неотъемлемые части также бюджетной системы.</a:t>
            </a:r>
            <a:r>
              <a:rPr lang="ru-RU" sz="3600" dirty="0">
                <a:ea typeface="Calibri"/>
                <a:cs typeface="Times New Roman"/>
              </a:rPr>
              <a:t/>
            </a:r>
            <a:br>
              <a:rPr lang="ru-RU" sz="3600" dirty="0"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4" name="AutoShape 2" descr="http://economics.studio/files/uch_group28/uch_pgroup4/uch_uch241/image/1651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5" descr="http://investments.academic.ru/pictures/investments/img1984658_Rossiya_imeet_federativnoe_ustroystvo_respublik_oblastey_kraev_avtonomnyih_obrazovaniy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3" y="3717031"/>
            <a:ext cx="4599220" cy="251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07632"/>
            <a:ext cx="2986702" cy="251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1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33562"/>
            <a:ext cx="8229600" cy="3259534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Четко регламентирован бюджетный процесс,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Тринадцать принципов системы бюджетной есть,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Единство, прозрачность обеспечивают они,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Бюджетным кодексом все закреплены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.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Перечень участников процесса широк –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Президент, органы </a:t>
            </a:r>
            <a:r>
              <a:rPr lang="ru-RU" sz="2700" b="1" dirty="0" err="1">
                <a:solidFill>
                  <a:srgbClr val="0070C0"/>
                </a:solidFill>
                <a:latin typeface="Monotype Corsiva" panose="03010101010201010101" pitchFamily="66" charset="0"/>
              </a:rPr>
              <a:t>госвласти</a:t>
            </a: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 и Центробанк,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Органы контроля, распорядители бюджетных средств,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И много задействованных структур в системе еще этой есть.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391264"/>
            <a:ext cx="1911540" cy="191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http://cdn.eksmo.ru/v2/ITD000000000726590/COVER/cover3d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79679"/>
            <a:ext cx="2912996" cy="291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37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474005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1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Весь этот механизм работает как часы,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Функции каждого определены,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Ответственность огромная, во всем точность важна,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В вопросах этих не признает ошибок страна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!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 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Ведь </a:t>
            </a: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за сухими цифрами – чья то судьба,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Здоровье детишек, благополучная семья,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Образование, обеспечение достойным жильем – 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Решаются вопросы в бюджете эти все день за днем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!</a:t>
            </a:r>
            <a:endParaRPr lang="ru-RU" sz="27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AutoShape 2" descr="http://baragozik.ru/wp-content/uploads/2015/12/Ultrasound-300x2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55" y="4878269"/>
            <a:ext cx="2335477" cy="148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6" descr="http://www.svetgeorg.com/uploads/posts/2016-09/1472883448_dli-chego-sozdaitsi-semz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88860"/>
            <a:ext cx="2217539" cy="153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18" y="4873932"/>
            <a:ext cx="2565977" cy="1499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-14831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918" y="5541784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4751109"/>
            <a:ext cx="2280184" cy="162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88859"/>
            <a:ext cx="2448272" cy="153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25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984776" cy="2304256"/>
          </a:xfrm>
        </p:spPr>
        <p:txBody>
          <a:bodyPr>
            <a:normAutofit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Законодательством расходы четко закреплены,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Сгруппированы по общим признакам, объединены,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Бюджетная классификация детальна, подробна,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Едина для всех бюджетов, прозрачна, 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удобна!</a:t>
            </a:r>
            <a:endParaRPr lang="ru-RU" dirty="0"/>
          </a:p>
        </p:txBody>
      </p:sp>
      <p:pic>
        <p:nvPicPr>
          <p:cNvPr id="6" name="Picture 2" descr="Картинки по запросу картинки для презентаций человечки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45" y="2852936"/>
            <a:ext cx="172300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7" y="0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445224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34549" y="2972773"/>
            <a:ext cx="5997891" cy="204040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классификация Российской Федерации: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лассификация расходов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дефицитов бюджетов;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государственного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419344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448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Но чтобы выплачивать из бюджета денежные средства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Казну сначала пополнить нужно конечно.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Каждый гражданин в этом принимает участие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Когда налоги платит государству он регулярно.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 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Транспортный налог, другие налоги на имущество,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Акцизы, включенные в цену продукции,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Налог на доходы физических лиц – 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В состав налоговых доходов  входит каждый из них.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pSp>
        <p:nvGrpSpPr>
          <p:cNvPr id="19" name="Группа 18"/>
          <p:cNvGrpSpPr/>
          <p:nvPr/>
        </p:nvGrpSpPr>
        <p:grpSpPr>
          <a:xfrm>
            <a:off x="151453" y="3861048"/>
            <a:ext cx="3424742" cy="759537"/>
            <a:chOff x="1221126" y="2383328"/>
            <a:chExt cx="2193066" cy="1519075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221126" y="2383328"/>
              <a:ext cx="2193066" cy="1519075"/>
            </a:xfrm>
            <a:prstGeom prst="roundRect">
              <a:avLst>
                <a:gd name="adj" fmla="val 16670"/>
              </a:avLst>
            </a:prstGeom>
            <a:solidFill>
              <a:schemeClr val="accent5">
                <a:lumMod val="75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1295294" y="2457496"/>
              <a:ext cx="2044730" cy="13707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Arial" pitchFamily="34" charset="0"/>
                  <a:cs typeface="Arial" pitchFamily="34" charset="0"/>
                </a:rPr>
                <a:t>Налоговые доходы</a:t>
              </a:r>
              <a:endParaRPr lang="ru-RU" sz="2000" b="1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151453" y="4792872"/>
            <a:ext cx="3424742" cy="759537"/>
            <a:chOff x="1221126" y="2383328"/>
            <a:chExt cx="2193066" cy="1519075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1221126" y="2383328"/>
              <a:ext cx="2193066" cy="1519075"/>
            </a:xfrm>
            <a:prstGeom prst="roundRect">
              <a:avLst>
                <a:gd name="adj" fmla="val 16670"/>
              </a:avLst>
            </a:prstGeom>
            <a:solidFill>
              <a:schemeClr val="accent5">
                <a:lumMod val="75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1295293" y="2457496"/>
              <a:ext cx="2044730" cy="13707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Arial" pitchFamily="34" charset="0"/>
                  <a:cs typeface="Arial" pitchFamily="34" charset="0"/>
                </a:rPr>
                <a:t>Неналоговые доходы</a:t>
              </a:r>
              <a:endParaRPr lang="ru-RU" sz="2000" b="1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151450" y="5725267"/>
            <a:ext cx="3424742" cy="759537"/>
            <a:chOff x="1221126" y="2383328"/>
            <a:chExt cx="2193066" cy="1519075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221126" y="2383328"/>
              <a:ext cx="2193066" cy="1519075"/>
            </a:xfrm>
            <a:prstGeom prst="roundRect">
              <a:avLst>
                <a:gd name="adj" fmla="val 16670"/>
              </a:avLst>
            </a:prstGeom>
            <a:solidFill>
              <a:schemeClr val="accent5">
                <a:lumMod val="75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4"/>
            <p:cNvSpPr/>
            <p:nvPr/>
          </p:nvSpPr>
          <p:spPr>
            <a:xfrm>
              <a:off x="1295294" y="2457496"/>
              <a:ext cx="2044730" cy="13707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Arial" pitchFamily="34" charset="0"/>
                  <a:cs typeface="Arial" pitchFamily="34" charset="0"/>
                </a:rPr>
                <a:t>Безвозмездные поступления</a:t>
              </a:r>
              <a:endParaRPr lang="ru-RU" sz="2000" b="1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" name="Стрелка вправо с вырезом 12"/>
          <p:cNvSpPr/>
          <p:nvPr/>
        </p:nvSpPr>
        <p:spPr>
          <a:xfrm>
            <a:off x="3795291" y="5762351"/>
            <a:ext cx="1368152" cy="613361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3795291" y="4845880"/>
            <a:ext cx="1368152" cy="613361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3795292" y="3970210"/>
            <a:ext cx="1368152" cy="613361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263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631" y="5515733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3443" y="3760501"/>
            <a:ext cx="3024336" cy="236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33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448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Это одна из составляющих доходов бюджета,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Неналоговые доходы – вторая часть это,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Например, доходы за использование имущества,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Находящегося в гос. или муниципальной собственности.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 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Ну и конечно же различные штрафы,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Пени, конфискации и компенсации,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Здесь тоже есть доля каждого из нас – 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Что уж лукавить, правила нарушали все хотя бы раз.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73016"/>
            <a:ext cx="511256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83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517232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55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589640" cy="3672408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Третья часть доходов – безвозмездные поступления.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Рассмотрим их мы по примеру семейному.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Например, родители деньги детям раздали,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Исходя из их потребностей на текущие цели.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 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Безвозмездно и безвозвратно распределили они,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Дети довольны, их карманы полны,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Повседневные потребности удовлетворены,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Контроль конечно есть, но финансовые трудности теперь не страшны.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66914"/>
            <a:ext cx="3551860" cy="236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320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587994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705" y="3780086"/>
            <a:ext cx="3500813" cy="2349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254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2223120"/>
          </a:xfrm>
        </p:spPr>
        <p:txBody>
          <a:bodyPr>
            <a:normAutofit/>
          </a:bodyPr>
          <a:lstStyle/>
          <a:p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В государственном масштабе – это дотация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Местным бюджетам или субъектам федерации.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Выравнивание обеспеченности – сложный процесс,</a:t>
            </a:r>
            <a:b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Законодательством урегулирован также он весь.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09" y="2718870"/>
            <a:ext cx="3024336" cy="30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3484745" y="3068960"/>
            <a:ext cx="5184576" cy="2664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дотации - межбюджетные трансферты, предоставляемые на безвозмездной и безвозвратной основе без установления направлений их использования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94" y="2750722"/>
            <a:ext cx="3024336" cy="30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310" y="5517232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трелка вправо 8"/>
          <p:cNvSpPr/>
          <p:nvPr/>
        </p:nvSpPr>
        <p:spPr>
          <a:xfrm>
            <a:off x="3478630" y="3100812"/>
            <a:ext cx="5184576" cy="2664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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предоставляемые на безвозмездной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безвозвратной основе без установления направлений их использования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19551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Представим теперь ситуацию: родители денег дали,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Но цели конкретные для них указали,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Цели эти – непосредственные обязанности их,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Которые детям они передали сверху вниз.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 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Применительно к федеральному бюджету, бюджету субъекта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Эта ситуация определяется понятием «субвенция»,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Из бюджета субъекта в местный бюджет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Также передаваться может такой межбюджетный трансферт.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2222803" cy="2140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517232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2843808" y="3632136"/>
            <a:ext cx="5472608" cy="2664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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предоставляемые в целях финансового обеспечения расходных обязательств, возникающих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переданных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74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3456384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Если же денежные средства родителей предоставлены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На условиях </a:t>
            </a:r>
            <a:r>
              <a:rPr lang="ru-RU" sz="2700" b="1" dirty="0" err="1">
                <a:solidFill>
                  <a:srgbClr val="0070C0"/>
                </a:solidFill>
                <a:latin typeface="Monotype Corsiva" panose="03010101010201010101" pitchFamily="66" charset="0"/>
              </a:rPr>
              <a:t>софинансирования</a:t>
            </a: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, то есть возникла ситуация,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Что дети также направят деньги свои – 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То это субсидия в масштабах страны.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 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Ну и четвертый вид – иные межбюджетные трансферты,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Законодательство определяет их предоставление из бюджета,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Нормативными правовыми актами определяются случаи и порядки,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Цели их предоставления разнообразны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.</a:t>
            </a:r>
            <a:endParaRPr lang="ru-RU" dirty="0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861048"/>
            <a:ext cx="38100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517232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15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Доходы собрали, расходы 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рассчитали,</a:t>
            </a: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И вдруг отрицательный итог увидали…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Хмурить брови не надо, ведь нужно 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учесть  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  <a:sym typeface="Symbol"/>
              </a:rPr>
              <a:t></a:t>
            </a: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Источники финансирования дефицита еще у нас есть.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 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Если не превышает он пятнадцать процентов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Общего годового объема доходов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Без учета безвозмездных поступлений извне,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То можем считать, что мы на коне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9219" name="Picture 3" descr="D:\Users\gumerovag\Desktop\133_relax_with_lot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53710"/>
            <a:ext cx="3223245" cy="294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386904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665814" y="4077072"/>
            <a:ext cx="4176464" cy="1224136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/>
              <a:t>Дефицит </a:t>
            </a:r>
            <a:r>
              <a:rPr lang="ru-RU" sz="2300" b="1" dirty="0" smtClean="0">
                <a:sym typeface="Symbol"/>
              </a:rPr>
              <a:t></a:t>
            </a:r>
            <a:r>
              <a:rPr lang="ru-RU" sz="2300" b="1" dirty="0" smtClean="0"/>
              <a:t> 0,15 х (Доходы </a:t>
            </a:r>
            <a:r>
              <a:rPr lang="ru-RU" sz="2300" b="1" dirty="0"/>
              <a:t>– Безвозмездные поступления</a:t>
            </a:r>
            <a:r>
              <a:rPr lang="ru-RU" sz="2300" b="1" dirty="0" smtClean="0"/>
              <a:t>)</a:t>
            </a:r>
            <a:endParaRPr lang="ru-RU" sz="2300" b="1" dirty="0"/>
          </a:p>
        </p:txBody>
      </p:sp>
    </p:spTree>
    <p:extLst>
      <p:ext uri="{BB962C8B-B14F-4D97-AF65-F5344CB8AC3E}">
        <p14:creationId xmlns:p14="http://schemas.microsoft.com/office/powerpoint/2010/main" val="2875384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30425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Доходы, расходы и дефицит,</a:t>
            </a:r>
            <a:br>
              <a:rPr lang="ru-RU" sz="28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8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Иные показатели Закон о бюджете хранит,</a:t>
            </a:r>
            <a:br>
              <a:rPr lang="ru-RU" sz="28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8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Утверждается он сроком на три года,</a:t>
            </a:r>
            <a:br>
              <a:rPr lang="ru-RU" sz="28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8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С первого января начинается его длинная дорога</a:t>
            </a:r>
            <a:r>
              <a:rPr lang="ru-RU" sz="28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.</a:t>
            </a:r>
            <a:endParaRPr lang="ru-RU" sz="4800" dirty="0"/>
          </a:p>
        </p:txBody>
      </p:sp>
      <p:pic>
        <p:nvPicPr>
          <p:cNvPr id="10245" name="Picture 5" descr="D:\Users\gumerovag\Desktop\Безымянный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301208"/>
            <a:ext cx="1852613" cy="122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36912"/>
            <a:ext cx="563568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D:\Users\gumerovag\Desktop\Безымянный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9" y="-6519"/>
            <a:ext cx="1152127" cy="170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162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570" y="5555453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947886"/>
            <a:ext cx="2956416" cy="1655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117" y="7937"/>
            <a:ext cx="8229600" cy="36004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В течение года вносятся в него изменения,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Чтобы не возникало трудностей у населения,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Чтобы ремонтировались дороги, строились мосты,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Лечили больных квалифицированные врачи.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 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Чтобы спокойно жилось людям в стране,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Не боялись врагов, приходящих извне,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Достойную зарплату чтоб получали педагоги, врачи,</a:t>
            </a:r>
            <a:b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27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Чтобы дети расти и развиваться </a:t>
            </a:r>
            <a:r>
              <a:rPr lang="ru-RU" sz="27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могли!</a:t>
            </a:r>
            <a:endParaRPr lang="ru-RU" dirty="0"/>
          </a:p>
        </p:txBody>
      </p:sp>
      <p:sp>
        <p:nvSpPr>
          <p:cNvPr id="4" name="AutoShape 4" descr="http://golosagorodov.info/upload/iblock/85f/85f077cb2f49047796bbcc63b6a0271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941168"/>
            <a:ext cx="2952328" cy="166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573016"/>
            <a:ext cx="2852261" cy="166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84243"/>
            <a:ext cx="2802601" cy="161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156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47" y="3573016"/>
            <a:ext cx="3014700" cy="162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209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5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507757"/>
            <a:ext cx="1852613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2016224"/>
          </a:xfrm>
        </p:spPr>
        <p:txBody>
          <a:bodyPr>
            <a:normAutofit fontScale="90000"/>
          </a:bodyPr>
          <a:lstStyle/>
          <a:p>
            <a:r>
              <a:rPr lang="ru-RU" sz="30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Закон о бюджете – главный финансовый документ,</a:t>
            </a:r>
            <a:br>
              <a:rPr lang="ru-RU" sz="30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30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Сомнений в его значимости конечно же нет!</a:t>
            </a:r>
            <a:br>
              <a:rPr lang="ru-RU" sz="30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30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Так или иначе затрагивает интересы каждого он,</a:t>
            </a:r>
            <a:br>
              <a:rPr lang="ru-RU" sz="3000" b="1" dirty="0">
                <a:solidFill>
                  <a:srgbClr val="0070C0"/>
                </a:solidFill>
                <a:latin typeface="Monotype Corsiva" panose="03010101010201010101" pitchFamily="66" charset="0"/>
              </a:rPr>
            </a:br>
            <a:r>
              <a:rPr lang="ru-RU" sz="3000" b="1" dirty="0">
                <a:solidFill>
                  <a:srgbClr val="0070C0"/>
                </a:solidFill>
                <a:latin typeface="Monotype Corsiva" panose="03010101010201010101" pitchFamily="66" charset="0"/>
              </a:rPr>
              <a:t>Жизненно необходимые вопросы содержатся в </a:t>
            </a:r>
            <a:r>
              <a:rPr lang="ru-RU" sz="30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нем!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AutoShape 2" descr="https://im0-tub-ru.yandex.net/i?id=8f07a0b812d4de812b6b3d10642f5ad8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92" y="2047249"/>
            <a:ext cx="2009521" cy="1237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466" y="2067214"/>
            <a:ext cx="2697607" cy="121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92" y="5105604"/>
            <a:ext cx="2009521" cy="1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397406"/>
            <a:ext cx="2760241" cy="161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466" y="5244215"/>
            <a:ext cx="2697608" cy="146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1" descr="http://images.aif.ru/012/578/b951e49f66b80312f5690bac91fb51d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466" y="3397406"/>
            <a:ext cx="2697608" cy="179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46" y="3397406"/>
            <a:ext cx="2880320" cy="1615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707" y="2041736"/>
            <a:ext cx="2170959" cy="124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707" y="5105604"/>
            <a:ext cx="2170959" cy="1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1152525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094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700</TotalTime>
  <Words>200</Words>
  <Application>Microsoft Office PowerPoint</Application>
  <PresentationFormat>Экран (4:3)</PresentationFormat>
  <Paragraphs>32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Конкурсный проект  по представлению бюджета для граждан  номинация «Бюджет в стихах»   «Бюджет и жизнь»</vt:lpstr>
      <vt:lpstr>Что такое бюджет? Вопрос, казалось бы, простой, С этим понятием в жизни сталкивается любой. Бюджет семьи, бюджет человека, Зарплата, премии, кредиты и ипотека…  Иными словами – доходы и расходы, Исходя из их разницы повседневные думы, заботы. Это то, что касается каждого из нас, Сталкиваемся мы по жизни с бюджетом не раз.</vt:lpstr>
      <vt:lpstr>В масштабах государства же, местного самоуправления Задачи и функции приобретают глобальное значение, Для их финансового обеспечения и нужен бюджет – Форма образования и расходования денежных средств.  Наша страна – как большая семья –  У каждого ее субъекта своя есть казна. Федеральный бюджет, местные бюджеты –  Неотъемлемые части также бюджетной системы. </vt:lpstr>
      <vt:lpstr>Четко регламентирован бюджетный процесс, Тринадцать принципов системы бюджетной есть, Единство, прозрачность обеспечивают они, Бюджетным кодексом все закреплены.  Перечень участников процесса широк – Президент, органы госвласти и Центробанк, Органы контроля, распорядители бюджетных средств, И много задействованных структур в системе еще этой есть.  </vt:lpstr>
      <vt:lpstr>Весь этот механизм работает как часы, Функции каждого определены, Ответственность огромная, во всем точность важна, В вопросах этих не признает ошибок страна!   Ведь за сухими цифрами – чья то судьба, Здоровье детишек, благополучная семья, Образование, обеспечение достойным жильем –  Решаются вопросы в бюджете эти все день за днем!</vt:lpstr>
      <vt:lpstr>Законодательством расходы четко закреплены, Сгруппированы по общим признакам, объединены, Бюджетная классификация детальна, подробна, Едина для всех бюджетов, прозрачна, удобна!</vt:lpstr>
      <vt:lpstr>Но чтобы выплачивать из бюджета денежные средства Казну сначала пополнить нужно конечно. Каждый гражданин в этом принимает участие Когда налоги платит государству он регулярно.   Транспортный налог, другие налоги на имущество, Акцизы, включенные в цену продукции, Налог на доходы физических лиц –  В состав налоговых доходов  входит каждый из них. </vt:lpstr>
      <vt:lpstr>Это одна из составляющих доходов бюджета, Неналоговые доходы – вторая часть это, Например, доходы за использование имущества, Находящегося в гос. или муниципальной собственности.   Ну и конечно же различные штрафы, Пени, конфискации и компенсации, Здесь тоже есть доля каждого из нас –  Что уж лукавить, правила нарушали все хотя бы раз.   </vt:lpstr>
      <vt:lpstr>Третья часть доходов – безвозмездные поступления. Рассмотрим их мы по примеру семейному. Например, родители деньги детям раздали, Исходя из их потребностей на текущие цели.   Безвозмездно и безвозвратно распределили они, Дети довольны, их карманы полны, Повседневные потребности удовлетворены, Контроль конечно есть, но финансовые трудности теперь не страшны. </vt:lpstr>
      <vt:lpstr>В государственном масштабе – это дотация Местным бюджетам или субъектам федерации. Выравнивание обеспеченности – сложный процесс, Законодательством урегулирован также он весь.</vt:lpstr>
      <vt:lpstr>Представим теперь ситуацию: родители денег дали, Но цели конкретные для них указали, Цели эти – непосредственные обязанности их, Которые детям они передали сверху вниз.   Применительно к федеральному бюджету, бюджету субъекта Эта ситуация определяется понятием «субвенция», Из бюджета субъекта в местный бюджет Также передаваться может такой межбюджетный трансферт. </vt:lpstr>
      <vt:lpstr>Если же денежные средства родителей предоставлены На условиях софинансирования, то есть возникла ситуация, Что дети также направят деньги свои –  То это субсидия в масштабах страны.   Ну и четвертый вид – иные межбюджетные трансферты, Законодательство определяет их предоставление из бюджета, Нормативными правовыми актами определяются случаи и порядки, Цели их предоставления разнообразны.</vt:lpstr>
      <vt:lpstr>Доходы собрали, расходы рассчитали, И вдруг отрицательный итог увидали… Хмурить брови не надо, ведь нужно учесть   Источники финансирования дефицита еще у нас есть.   Если не превышает он пятнадцать процентов Общего годового объема доходов Без учета безвозмездных поступлений извне, То можем считать, что мы на коне.   </vt:lpstr>
      <vt:lpstr>Доходы, расходы и дефицит, Иные показатели Закон о бюджете хранит, Утверждается он сроком на три года, С первого января начинается его длинная дорога.</vt:lpstr>
      <vt:lpstr>В течение года вносятся в него изменения, Чтобы не возникало трудностей у населения, Чтобы ремонтировались дороги, строились мосты, Лечили больных квалифицированные врачи.   Чтобы спокойно жилось людям в стране, Не боялись врагов, приходящих извне, Достойную зарплату чтоб получали педагоги, врачи, Чтобы дети расти и развиваться могли!</vt:lpstr>
      <vt:lpstr>Закон о бюджете – главный финансовый документ, Сомнений в его значимости конечно же нет! Так или иначе затрагивает интересы каждого он, Жизненно необходимые вопросы содержатся в нем!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и жизнь</dc:title>
  <dc:creator>Гумерова Гузель Амдаховна</dc:creator>
  <cp:lastModifiedBy>Библиотека - Угрюмова Елена Борисовна</cp:lastModifiedBy>
  <cp:revision>29</cp:revision>
  <cp:lastPrinted>2018-05-12T08:37:00Z</cp:lastPrinted>
  <dcterms:created xsi:type="dcterms:W3CDTF">2018-05-11T08:34:59Z</dcterms:created>
  <dcterms:modified xsi:type="dcterms:W3CDTF">2018-11-12T13:41:57Z</dcterms:modified>
</cp:coreProperties>
</file>