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6" r:id="rId4"/>
    <p:sldId id="260" r:id="rId5"/>
    <p:sldId id="261" r:id="rId6"/>
    <p:sldId id="263" r:id="rId7"/>
    <p:sldId id="262" r:id="rId8"/>
    <p:sldId id="268" r:id="rId9"/>
    <p:sldId id="269" r:id="rId10"/>
    <p:sldId id="270" r:id="rId11"/>
    <p:sldId id="271" r:id="rId12"/>
    <p:sldId id="273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67" r:id="rId26"/>
    <p:sldId id="287" r:id="rId27"/>
    <p:sldId id="288" r:id="rId28"/>
  </p:sldIdLst>
  <p:sldSz cx="9144000" cy="6858000" type="screen4x3"/>
  <p:notesSz cx="6858000" cy="9144000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FF6600"/>
    <a:srgbClr val="6600FF"/>
    <a:srgbClr val="FF0066"/>
    <a:srgbClr val="FF3300"/>
    <a:srgbClr val="005828"/>
    <a:srgbClr val="25E32A"/>
    <a:srgbClr val="009644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4005064"/>
            <a:ext cx="601216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805264"/>
            <a:ext cx="6400800" cy="10339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71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12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16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50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9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97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7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97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9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59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18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28AF9-BEFD-4449-AC31-61D172F2DA13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21" Type="http://schemas.microsoft.com/office/2007/relationships/hdphoto" Target="../media/hdphoto9.wdp"/><Relationship Id="rId34" Type="http://schemas.openxmlformats.org/officeDocument/2006/relationships/image" Target="../media/image18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microsoft.com/office/2007/relationships/hdphoto" Target="../media/hdphoto7.wdp"/><Relationship Id="rId25" Type="http://schemas.microsoft.com/office/2007/relationships/hdphoto" Target="../media/hdphoto11.wdp"/><Relationship Id="rId33" Type="http://schemas.microsoft.com/office/2007/relationships/hdphoto" Target="../media/hdphoto15.wdp"/><Relationship Id="rId2" Type="http://schemas.openxmlformats.org/officeDocument/2006/relationships/audio" Target="../media/media1.m4a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29" Type="http://schemas.microsoft.com/office/2007/relationships/hdphoto" Target="../media/hdphoto13.wdp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24" Type="http://schemas.openxmlformats.org/officeDocument/2006/relationships/image" Target="../media/image13.png"/><Relationship Id="rId32" Type="http://schemas.openxmlformats.org/officeDocument/2006/relationships/image" Target="../media/image17.pn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microsoft.com/office/2007/relationships/hdphoto" Target="../media/hdphoto10.wdp"/><Relationship Id="rId28" Type="http://schemas.openxmlformats.org/officeDocument/2006/relationships/image" Target="../media/image15.png"/><Relationship Id="rId10" Type="http://schemas.openxmlformats.org/officeDocument/2006/relationships/image" Target="../media/image6.png"/><Relationship Id="rId19" Type="http://schemas.microsoft.com/office/2007/relationships/hdphoto" Target="../media/hdphoto8.wdp"/><Relationship Id="rId31" Type="http://schemas.microsoft.com/office/2007/relationships/hdphoto" Target="../media/hdphoto14.wdp"/><Relationship Id="rId4" Type="http://schemas.openxmlformats.org/officeDocument/2006/relationships/image" Target="../media/image3.png"/><Relationship Id="rId9" Type="http://schemas.microsoft.com/office/2007/relationships/hdphoto" Target="../media/hdphoto3.wdp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microsoft.com/office/2007/relationships/hdphoto" Target="../media/hdphoto12.wdp"/><Relationship Id="rId30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5.wdp"/><Relationship Id="rId12" Type="http://schemas.openxmlformats.org/officeDocument/2006/relationships/image" Target="../media/image20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7.png"/><Relationship Id="rId11" Type="http://schemas.microsoft.com/office/2007/relationships/hdphoto" Target="../media/hdphoto14.wdp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microsoft.com/office/2007/relationships/hdphoto" Target="../media/hdphoto16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4.wdp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microsoft.com/office/2007/relationships/hdphoto" Target="../media/hdphoto1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4.wdp"/><Relationship Id="rId12" Type="http://schemas.openxmlformats.org/officeDocument/2006/relationships/image" Target="../media/image23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png"/><Relationship Id="rId11" Type="http://schemas.microsoft.com/office/2007/relationships/hdphoto" Target="../media/hdphoto18.wdp"/><Relationship Id="rId5" Type="http://schemas.microsoft.com/office/2007/relationships/hdphoto" Target="../media/hdphoto1.wdp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microsoft.com/office/2007/relationships/hdphoto" Target="../media/hdphoto17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microsoft.com/office/2007/relationships/hdphoto" Target="../media/hdphoto19.wdp"/><Relationship Id="rId11" Type="http://schemas.openxmlformats.org/officeDocument/2006/relationships/image" Target="../media/image18.png"/><Relationship Id="rId5" Type="http://schemas.openxmlformats.org/officeDocument/2006/relationships/image" Target="../media/image25.png"/><Relationship Id="rId10" Type="http://schemas.microsoft.com/office/2007/relationships/hdphoto" Target="../media/hdphoto14.wdp"/><Relationship Id="rId4" Type="http://schemas.openxmlformats.org/officeDocument/2006/relationships/image" Target="../media/image24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21.wdp"/><Relationship Id="rId12" Type="http://schemas.openxmlformats.org/officeDocument/2006/relationships/image" Target="../media/image18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7.png"/><Relationship Id="rId11" Type="http://schemas.microsoft.com/office/2007/relationships/hdphoto" Target="../media/hdphoto14.wdp"/><Relationship Id="rId5" Type="http://schemas.microsoft.com/office/2007/relationships/hdphoto" Target="../media/hdphoto20.wdp"/><Relationship Id="rId10" Type="http://schemas.openxmlformats.org/officeDocument/2006/relationships/image" Target="../media/image16.png"/><Relationship Id="rId4" Type="http://schemas.openxmlformats.org/officeDocument/2006/relationships/image" Target="../media/image26.pn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12" Type="http://schemas.microsoft.com/office/2007/relationships/hdphoto" Target="../media/hdphoto14.wdp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9.jpeg"/><Relationship Id="rId11" Type="http://schemas.openxmlformats.org/officeDocument/2006/relationships/image" Target="../media/image16.png"/><Relationship Id="rId5" Type="http://schemas.microsoft.com/office/2007/relationships/hdphoto" Target="../media/hdphoto22.wdp"/><Relationship Id="rId10" Type="http://schemas.microsoft.com/office/2007/relationships/hdphoto" Target="../media/hdphoto1.wdp"/><Relationship Id="rId4" Type="http://schemas.openxmlformats.org/officeDocument/2006/relationships/image" Target="../media/image28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2.jpeg"/><Relationship Id="rId11" Type="http://schemas.openxmlformats.org/officeDocument/2006/relationships/image" Target="../media/image18.png"/><Relationship Id="rId5" Type="http://schemas.microsoft.com/office/2007/relationships/hdphoto" Target="../media/hdphoto24.wdp"/><Relationship Id="rId10" Type="http://schemas.microsoft.com/office/2007/relationships/hdphoto" Target="../media/hdphoto14.wdp"/><Relationship Id="rId4" Type="http://schemas.openxmlformats.org/officeDocument/2006/relationships/image" Target="../media/image3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jpeg"/><Relationship Id="rId12" Type="http://schemas.microsoft.com/office/2007/relationships/hdphoto" Target="../media/hdphoto14.wdp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4.jpeg"/><Relationship Id="rId11" Type="http://schemas.openxmlformats.org/officeDocument/2006/relationships/image" Target="../media/image16.png"/><Relationship Id="rId5" Type="http://schemas.microsoft.com/office/2007/relationships/hdphoto" Target="../media/hdphoto25.wdp"/><Relationship Id="rId10" Type="http://schemas.microsoft.com/office/2007/relationships/hdphoto" Target="../media/hdphoto1.wdp"/><Relationship Id="rId4" Type="http://schemas.openxmlformats.org/officeDocument/2006/relationships/image" Target="../media/image33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29.wdp"/><Relationship Id="rId3" Type="http://schemas.openxmlformats.org/officeDocument/2006/relationships/slideLayout" Target="../slideLayouts/slideLayout1.xml"/><Relationship Id="rId7" Type="http://schemas.microsoft.com/office/2007/relationships/hdphoto" Target="../media/hdphoto26.wdp"/><Relationship Id="rId12" Type="http://schemas.openxmlformats.org/officeDocument/2006/relationships/image" Target="../media/image40.png"/><Relationship Id="rId2" Type="http://schemas.openxmlformats.org/officeDocument/2006/relationships/audio" Target="../media/media10.m4a"/><Relationship Id="rId16" Type="http://schemas.openxmlformats.org/officeDocument/2006/relationships/image" Target="../media/image18.png"/><Relationship Id="rId1" Type="http://schemas.microsoft.com/office/2007/relationships/media" Target="../media/media10.m4a"/><Relationship Id="rId6" Type="http://schemas.openxmlformats.org/officeDocument/2006/relationships/image" Target="../media/image37.png"/><Relationship Id="rId11" Type="http://schemas.microsoft.com/office/2007/relationships/hdphoto" Target="../media/hdphoto28.wdp"/><Relationship Id="rId5" Type="http://schemas.microsoft.com/office/2007/relationships/hdphoto" Target="../media/hdphoto3.wdp"/><Relationship Id="rId15" Type="http://schemas.microsoft.com/office/2007/relationships/hdphoto" Target="../media/hdphoto1.wdp"/><Relationship Id="rId10" Type="http://schemas.openxmlformats.org/officeDocument/2006/relationships/image" Target="../media/image39.png"/><Relationship Id="rId4" Type="http://schemas.openxmlformats.org/officeDocument/2006/relationships/image" Target="../media/image5.png"/><Relationship Id="rId9" Type="http://schemas.microsoft.com/office/2007/relationships/hdphoto" Target="../media/hdphoto27.wdp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3.jpeg"/><Relationship Id="rId12" Type="http://schemas.openxmlformats.org/officeDocument/2006/relationships/image" Target="../media/image18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2.jpeg"/><Relationship Id="rId11" Type="http://schemas.microsoft.com/office/2007/relationships/hdphoto" Target="../media/hdphoto14.wdp"/><Relationship Id="rId5" Type="http://schemas.microsoft.com/office/2007/relationships/hdphoto" Target="../media/hdphoto30.wdp"/><Relationship Id="rId10" Type="http://schemas.openxmlformats.org/officeDocument/2006/relationships/image" Target="../media/image16.png"/><Relationship Id="rId4" Type="http://schemas.openxmlformats.org/officeDocument/2006/relationships/image" Target="../media/image41.pn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jpeg"/><Relationship Id="rId12" Type="http://schemas.openxmlformats.org/officeDocument/2006/relationships/image" Target="../media/image18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4.jpeg"/><Relationship Id="rId11" Type="http://schemas.microsoft.com/office/2007/relationships/hdphoto" Target="../media/hdphoto14.wdp"/><Relationship Id="rId5" Type="http://schemas.microsoft.com/office/2007/relationships/hdphoto" Target="../media/hdphoto6.wdp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2.wdp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12" Type="http://schemas.microsoft.com/office/2007/relationships/hdphoto" Target="../media/hdphoto14.wdp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7.jpeg"/><Relationship Id="rId11" Type="http://schemas.openxmlformats.org/officeDocument/2006/relationships/image" Target="../media/image16.png"/><Relationship Id="rId5" Type="http://schemas.microsoft.com/office/2007/relationships/hdphoto" Target="../media/hdphoto31.wdp"/><Relationship Id="rId10" Type="http://schemas.microsoft.com/office/2007/relationships/hdphoto" Target="../media/hdphoto1.wdp"/><Relationship Id="rId4" Type="http://schemas.openxmlformats.org/officeDocument/2006/relationships/image" Target="../media/image46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3.wdp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10" Type="http://schemas.openxmlformats.org/officeDocument/2006/relationships/image" Target="../media/image18.png"/><Relationship Id="rId4" Type="http://schemas.openxmlformats.org/officeDocument/2006/relationships/image" Target="../media/image49.jpe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jpeg"/><Relationship Id="rId12" Type="http://schemas.microsoft.com/office/2007/relationships/hdphoto" Target="../media/hdphoto14.wdp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3.gif"/><Relationship Id="rId11" Type="http://schemas.openxmlformats.org/officeDocument/2006/relationships/image" Target="../media/image16.png"/><Relationship Id="rId5" Type="http://schemas.microsoft.com/office/2007/relationships/hdphoto" Target="../media/hdphoto34.wdp"/><Relationship Id="rId10" Type="http://schemas.microsoft.com/office/2007/relationships/hdphoto" Target="../media/hdphoto1.wdp"/><Relationship Id="rId4" Type="http://schemas.openxmlformats.org/officeDocument/2006/relationships/image" Target="../media/image52.pn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8.jpeg"/><Relationship Id="rId12" Type="http://schemas.openxmlformats.org/officeDocument/2006/relationships/image" Target="../media/image18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7.jpeg"/><Relationship Id="rId11" Type="http://schemas.microsoft.com/office/2007/relationships/hdphoto" Target="../media/hdphoto14.wdp"/><Relationship Id="rId5" Type="http://schemas.microsoft.com/office/2007/relationships/hdphoto" Target="../media/hdphoto35.wdp"/><Relationship Id="rId10" Type="http://schemas.openxmlformats.org/officeDocument/2006/relationships/image" Target="../media/image16.png"/><Relationship Id="rId4" Type="http://schemas.openxmlformats.org/officeDocument/2006/relationships/image" Target="../media/image56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12" Type="http://schemas.openxmlformats.org/officeDocument/2006/relationships/image" Target="../media/image18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60.jpeg"/><Relationship Id="rId11" Type="http://schemas.microsoft.com/office/2007/relationships/hdphoto" Target="../media/hdphoto14.wdp"/><Relationship Id="rId5" Type="http://schemas.microsoft.com/office/2007/relationships/hdphoto" Target="../media/hdphoto36.wdp"/><Relationship Id="rId10" Type="http://schemas.openxmlformats.org/officeDocument/2006/relationships/image" Target="../media/image16.png"/><Relationship Id="rId4" Type="http://schemas.openxmlformats.org/officeDocument/2006/relationships/image" Target="../media/image59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13" Type="http://schemas.openxmlformats.org/officeDocument/2006/relationships/image" Target="../media/image70.gif"/><Relationship Id="rId18" Type="http://schemas.microsoft.com/office/2007/relationships/hdphoto" Target="../media/hdphoto14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4.gif"/><Relationship Id="rId12" Type="http://schemas.openxmlformats.org/officeDocument/2006/relationships/image" Target="../media/image69.gif"/><Relationship Id="rId17" Type="http://schemas.openxmlformats.org/officeDocument/2006/relationships/image" Target="../media/image16.png"/><Relationship Id="rId2" Type="http://schemas.openxmlformats.org/officeDocument/2006/relationships/audio" Target="../media/media18.m4a"/><Relationship Id="rId16" Type="http://schemas.microsoft.com/office/2007/relationships/hdphoto" Target="../media/hdphoto1.wdp"/><Relationship Id="rId1" Type="http://schemas.microsoft.com/office/2007/relationships/media" Target="../media/media18.m4a"/><Relationship Id="rId6" Type="http://schemas.openxmlformats.org/officeDocument/2006/relationships/image" Target="../media/image63.wmf"/><Relationship Id="rId11" Type="http://schemas.openxmlformats.org/officeDocument/2006/relationships/image" Target="../media/image68.gif"/><Relationship Id="rId5" Type="http://schemas.microsoft.com/office/2007/relationships/hdphoto" Target="../media/hdphoto37.wdp"/><Relationship Id="rId15" Type="http://schemas.openxmlformats.org/officeDocument/2006/relationships/image" Target="../media/image3.png"/><Relationship Id="rId10" Type="http://schemas.openxmlformats.org/officeDocument/2006/relationships/image" Target="../media/image67.gif"/><Relationship Id="rId19" Type="http://schemas.openxmlformats.org/officeDocument/2006/relationships/image" Target="../media/image18.png"/><Relationship Id="rId4" Type="http://schemas.openxmlformats.org/officeDocument/2006/relationships/image" Target="../media/image62.png"/><Relationship Id="rId9" Type="http://schemas.openxmlformats.org/officeDocument/2006/relationships/image" Target="../media/image66.gif"/><Relationship Id="rId14" Type="http://schemas.openxmlformats.org/officeDocument/2006/relationships/image" Target="../media/image71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8.wdp"/><Relationship Id="rId12" Type="http://schemas.microsoft.com/office/2007/relationships/hdphoto" Target="../media/hdphoto14.wdp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74.png"/><Relationship Id="rId11" Type="http://schemas.openxmlformats.org/officeDocument/2006/relationships/image" Target="../media/image16.png"/><Relationship Id="rId5" Type="http://schemas.openxmlformats.org/officeDocument/2006/relationships/image" Target="../media/image73.jpeg"/><Relationship Id="rId10" Type="http://schemas.microsoft.com/office/2007/relationships/hdphoto" Target="../media/hdphoto1.wdp"/><Relationship Id="rId4" Type="http://schemas.openxmlformats.org/officeDocument/2006/relationships/image" Target="../media/image72.jpe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1.xml"/><Relationship Id="rId7" Type="http://schemas.microsoft.com/office/2007/relationships/hdphoto" Target="../media/hdphoto40.wdp"/><Relationship Id="rId12" Type="http://schemas.openxmlformats.org/officeDocument/2006/relationships/image" Target="../media/image18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77.png"/><Relationship Id="rId11" Type="http://schemas.microsoft.com/office/2007/relationships/hdphoto" Target="../media/hdphoto1.wdp"/><Relationship Id="rId5" Type="http://schemas.microsoft.com/office/2007/relationships/hdphoto" Target="../media/hdphoto39.wdp"/><Relationship Id="rId10" Type="http://schemas.openxmlformats.org/officeDocument/2006/relationships/image" Target="../media/image3.png"/><Relationship Id="rId4" Type="http://schemas.openxmlformats.org/officeDocument/2006/relationships/image" Target="../media/image76.png"/><Relationship Id="rId9" Type="http://schemas.microsoft.com/office/2007/relationships/hdphoto" Target="../media/hdphoto41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42.wdp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0.png"/><Relationship Id="rId12" Type="http://schemas.microsoft.com/office/2007/relationships/hdphoto" Target="../media/hdphoto14.wdp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microsoft.com/office/2007/relationships/hdphoto" Target="../media/hdphoto5.wdp"/><Relationship Id="rId11" Type="http://schemas.openxmlformats.org/officeDocument/2006/relationships/image" Target="../media/image16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79.jpe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82.jpeg"/><Relationship Id="rId11" Type="http://schemas.openxmlformats.org/officeDocument/2006/relationships/image" Target="../media/image18.png"/><Relationship Id="rId5" Type="http://schemas.microsoft.com/office/2007/relationships/hdphoto" Target="../media/hdphoto43.wdp"/><Relationship Id="rId10" Type="http://schemas.microsoft.com/office/2007/relationships/hdphoto" Target="../media/hdphoto14.wdp"/><Relationship Id="rId4" Type="http://schemas.openxmlformats.org/officeDocument/2006/relationships/image" Target="../media/image81.png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microsoft.com/office/2007/relationships/hdphoto" Target="../media/hdphoto45.wdp"/><Relationship Id="rId12" Type="http://schemas.openxmlformats.org/officeDocument/2006/relationships/image" Target="../media/image3.png"/><Relationship Id="rId2" Type="http://schemas.openxmlformats.org/officeDocument/2006/relationships/audio" Target="../media/media23.m4a"/><Relationship Id="rId16" Type="http://schemas.openxmlformats.org/officeDocument/2006/relationships/image" Target="../media/image18.png"/><Relationship Id="rId1" Type="http://schemas.microsoft.com/office/2007/relationships/media" Target="../media/media23.m4a"/><Relationship Id="rId6" Type="http://schemas.openxmlformats.org/officeDocument/2006/relationships/image" Target="../media/image84.png"/><Relationship Id="rId11" Type="http://schemas.microsoft.com/office/2007/relationships/hdphoto" Target="../media/hdphoto47.wdp"/><Relationship Id="rId5" Type="http://schemas.microsoft.com/office/2007/relationships/hdphoto" Target="../media/hdphoto44.wdp"/><Relationship Id="rId15" Type="http://schemas.microsoft.com/office/2007/relationships/hdphoto" Target="../media/hdphoto14.wdp"/><Relationship Id="rId10" Type="http://schemas.openxmlformats.org/officeDocument/2006/relationships/image" Target="../media/image86.png"/><Relationship Id="rId4" Type="http://schemas.openxmlformats.org/officeDocument/2006/relationships/image" Target="../media/image83.png"/><Relationship Id="rId9" Type="http://schemas.microsoft.com/office/2007/relationships/hdphoto" Target="../media/hdphoto46.wdp"/><Relationship Id="rId1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13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9.jpeg"/><Relationship Id="rId12" Type="http://schemas.openxmlformats.org/officeDocument/2006/relationships/image" Target="../media/image3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microsoft.com/office/2007/relationships/hdphoto" Target="../media/hdphoto48.wdp"/><Relationship Id="rId11" Type="http://schemas.openxmlformats.org/officeDocument/2006/relationships/image" Target="../media/image93.png"/><Relationship Id="rId5" Type="http://schemas.openxmlformats.org/officeDocument/2006/relationships/image" Target="../media/image88.png"/><Relationship Id="rId10" Type="http://schemas.openxmlformats.org/officeDocument/2006/relationships/image" Target="../media/image92.gif"/><Relationship Id="rId4" Type="http://schemas.openxmlformats.org/officeDocument/2006/relationships/image" Target="../media/image87.gif"/><Relationship Id="rId9" Type="http://schemas.openxmlformats.org/officeDocument/2006/relationships/image" Target="../media/image91.jpeg"/><Relationship Id="rId1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49.wdp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7.png"/><Relationship Id="rId12" Type="http://schemas.microsoft.com/office/2007/relationships/hdphoto" Target="../media/hdphoto14.wdp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96.jpeg"/><Relationship Id="rId11" Type="http://schemas.openxmlformats.org/officeDocument/2006/relationships/image" Target="../media/image16.png"/><Relationship Id="rId5" Type="http://schemas.openxmlformats.org/officeDocument/2006/relationships/image" Target="../media/image95.jpeg"/><Relationship Id="rId10" Type="http://schemas.microsoft.com/office/2007/relationships/hdphoto" Target="../media/hdphoto1.wdp"/><Relationship Id="rId4" Type="http://schemas.openxmlformats.org/officeDocument/2006/relationships/image" Target="../media/image94.jpeg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5.wdp"/><Relationship Id="rId12" Type="http://schemas.openxmlformats.org/officeDocument/2006/relationships/image" Target="../media/image20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17.png"/><Relationship Id="rId11" Type="http://schemas.microsoft.com/office/2007/relationships/hdphoto" Target="../media/hdphoto14.wdp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microsoft.com/office/2007/relationships/hdphoto" Target="../media/hdphoto16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&#1089;&#1099;&#1082;&#1090;&#1099;&#1074;&#1082;&#1072;&#1088;.&#1088;&#1092;/administration/departament-finansov/byudzhet/otkrytyj-byudzhet/osnovnye-ponyatiya/22954-azbuka-byudzheta-osnovnye-ponyatiya-i-osobennosti-formirovaniya-byudzheta-mo-go-syktyvka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E:\Финансы\58694147.jpg"/>
          <p:cNvPicPr/>
          <p:nvPr/>
        </p:nvPicPr>
        <p:blipFill>
          <a:blip r:embed="rId4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639644" y="4122088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885246" y="4840779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028" name="Picture 4" descr="F:\а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9800" y1="19029" x2="39800" y2="19029"/>
                        <a14:foregroundMark x1="39800" y1="28544" x2="39800" y2="28544"/>
                        <a14:foregroundMark x1="36400" y1="40194" x2="36400" y2="40194"/>
                        <a14:foregroundMark x1="24000" y1="61748" x2="24000" y2="61748"/>
                        <a14:foregroundMark x1="39000" y1="61748" x2="39000" y2="61748"/>
                        <a14:foregroundMark x1="44800" y1="45243" x2="44800" y2="45243"/>
                        <a14:foregroundMark x1="39400" y1="85631" x2="39400" y2="85631"/>
                        <a14:foregroundMark x1="66600" y1="84078" x2="66600" y2="84078"/>
                        <a14:foregroundMark x1="83600" y1="58447" x2="83600" y2="58447"/>
                        <a14:foregroundMark x1="16400" y1="60388" x2="16400" y2="60388"/>
                        <a14:foregroundMark x1="25200" y1="53398" x2="25200" y2="53398"/>
                        <a14:foregroundMark x1="16400" y1="69515" x2="16400" y2="69515"/>
                        <a14:foregroundMark x1="86600" y1="65437" x2="86600" y2="65437"/>
                        <a14:foregroundMark x1="79400" y1="51262" x2="79400" y2="51262"/>
                        <a14:foregroundMark x1="21400" y1="58447" x2="21400" y2="58447"/>
                        <a14:foregroundMark x1="22800" y1="56699" x2="22800" y2="56699"/>
                        <a14:foregroundMark x1="24000" y1="56311" x2="24000" y2="56311"/>
                        <a14:foregroundMark x1="24800" y1="56311" x2="24800" y2="56311"/>
                        <a14:foregroundMark x1="26600" y1="56699" x2="26600" y2="56699"/>
                        <a14:foregroundMark x1="27400" y1="56699" x2="27400" y2="56699"/>
                        <a14:foregroundMark x1="27400" y1="60777" x2="27800" y2="62524"/>
                        <a14:foregroundMark x1="77200" y1="60000" x2="77200" y2="60000"/>
                        <a14:foregroundMark x1="78000" y1="62136" x2="78000" y2="62136"/>
                        <a14:foregroundMark x1="78400" y1="63301" x2="78400" y2="63301"/>
                        <a14:foregroundMark x1="84800" y1="61748" x2="84800" y2="61748"/>
                        <a14:foregroundMark x1="76800" y1="54563" x2="76800" y2="54563"/>
                        <a14:foregroundMark x1="78400" y1="54175" x2="78400" y2="54175"/>
                        <a14:foregroundMark x1="87800" y1="61748" x2="87800" y2="61748"/>
                        <a14:foregroundMark x1="90000" y1="62913" x2="90000" y2="62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39" t="10845" r="6053" b="10628"/>
          <a:stretch/>
        </p:blipFill>
        <p:spPr bwMode="auto">
          <a:xfrm>
            <a:off x="212741" y="188640"/>
            <a:ext cx="1626195" cy="162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з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733" b="84418" l="18000" r="86000">
                        <a14:foregroundMark x1="64400" y1="13014" x2="64400" y2="13014"/>
                        <a14:foregroundMark x1="65800" y1="8904" x2="65800" y2="8904"/>
                        <a14:foregroundMark x1="33400" y1="47774" x2="33400" y2="47774"/>
                        <a14:foregroundMark x1="28200" y1="53767" x2="28200" y2="53767"/>
                        <a14:foregroundMark x1="24600" y1="52226" x2="24600" y2="52226"/>
                        <a14:foregroundMark x1="18400" y1="51370" x2="18400" y2="51370"/>
                        <a14:foregroundMark x1="18000" y1="53425" x2="18000" y2="53425"/>
                        <a14:foregroundMark x1="74200" y1="55137" x2="74200" y2="55137"/>
                        <a14:foregroundMark x1="76000" y1="54281" x2="76000" y2="54281"/>
                        <a14:foregroundMark x1="76000" y1="52568" x2="76000" y2="52568"/>
                        <a14:foregroundMark x1="86000" y1="61130" x2="86000" y2="61130"/>
                        <a14:foregroundMark x1="81600" y1="58733" x2="81600" y2="58733"/>
                        <a14:foregroundMark x1="80200" y1="53767" x2="80200" y2="53767"/>
                        <a14:foregroundMark x1="80200" y1="53425" x2="80200" y2="53425"/>
                        <a14:foregroundMark x1="81600" y1="55479" x2="81600" y2="55479"/>
                        <a14:foregroundMark x1="83600" y1="57534" x2="83600" y2="57534"/>
                        <a14:foregroundMark x1="36800" y1="84418" x2="36800" y2="84418"/>
                        <a14:foregroundMark x1="63800" y1="81849" x2="63800" y2="81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61" t="8125" r="11283" b="12053"/>
          <a:stretch/>
        </p:blipFill>
        <p:spPr bwMode="auto">
          <a:xfrm>
            <a:off x="1763688" y="513847"/>
            <a:ext cx="1251015" cy="158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б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729" b="90512" l="14400" r="90400">
                        <a14:foregroundMark x1="22400" y1="17268" x2="22400" y2="17268"/>
                        <a14:foregroundMark x1="21800" y1="9108" x2="21800" y2="9108"/>
                        <a14:foregroundMark x1="22800" y1="14991" x2="22800" y2="14991"/>
                        <a14:foregroundMark x1="27000" y1="13283" x2="27000" y2="13283"/>
                        <a14:foregroundMark x1="25600" y1="22201" x2="25600" y2="22201"/>
                        <a14:foregroundMark x1="26200" y1="23909" x2="26200" y2="23909"/>
                        <a14:foregroundMark x1="22800" y1="23909" x2="22800" y2="23909"/>
                        <a14:foregroundMark x1="21400" y1="23909" x2="21400" y2="23909"/>
                        <a14:foregroundMark x1="20400" y1="23909" x2="20400" y2="23909"/>
                        <a14:foregroundMark x1="19000" y1="22581" x2="19000" y2="22581"/>
                        <a14:foregroundMark x1="18000" y1="21252" x2="18000" y2="21252"/>
                        <a14:foregroundMark x1="17600" y1="19924" x2="17600" y2="19924"/>
                        <a14:foregroundMark x1="17600" y1="19924" x2="17600" y2="19924"/>
                        <a14:foregroundMark x1="14400" y1="17268" x2="14400" y2="17268"/>
                        <a14:foregroundMark x1="14400" y1="17268" x2="14400" y2="17268"/>
                        <a14:foregroundMark x1="33200" y1="16319" x2="33200" y2="16319"/>
                        <a14:foregroundMark x1="82400" y1="56736" x2="82400" y2="56736"/>
                        <a14:foregroundMark x1="90600" y1="65275" x2="90600" y2="65275"/>
                        <a14:foregroundMark x1="65000" y1="88235" x2="65000" y2="88235"/>
                        <a14:foregroundMark x1="43600" y1="85958" x2="43600" y2="85958"/>
                        <a14:foregroundMark x1="34600" y1="85958" x2="34600" y2="85958"/>
                        <a14:foregroundMark x1="31400" y1="86338" x2="31400" y2="86338"/>
                        <a14:foregroundMark x1="41200" y1="90512" x2="41200" y2="90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2" t="3777" r="5685" b="7331"/>
          <a:stretch/>
        </p:blipFill>
        <p:spPr bwMode="auto">
          <a:xfrm>
            <a:off x="3014703" y="1142740"/>
            <a:ext cx="1538243" cy="169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у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222" b="89926" l="10000" r="90000">
                        <a14:foregroundMark x1="52800" y1="6222" x2="52800" y2="6222"/>
                        <a14:foregroundMark x1="70200" y1="14519" x2="70200" y2="14519"/>
                        <a14:foregroundMark x1="36000" y1="79111" x2="36000" y2="79111"/>
                        <a14:foregroundMark x1="54600" y1="82222" x2="54600" y2="82222"/>
                        <a14:foregroundMark x1="72600" y1="47704" x2="72600" y2="47704"/>
                        <a14:foregroundMark x1="24600" y1="48593" x2="24600" y2="48593"/>
                        <a14:foregroundMark x1="63200" y1="56889" x2="63200" y2="56889"/>
                        <a14:foregroundMark x1="82000" y1="64741" x2="82000" y2="64741"/>
                        <a14:foregroundMark x1="64000" y1="52296" x2="64000" y2="522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554" y="1094801"/>
            <a:ext cx="1558101" cy="210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к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532" b="91906" l="5200" r="92400">
                        <a14:foregroundMark x1="24600" y1="19424" x2="24600" y2="19424"/>
                        <a14:foregroundMark x1="84200" y1="22302" x2="84200" y2="22302"/>
                        <a14:foregroundMark x1="78400" y1="23741" x2="78400" y2="23741"/>
                        <a14:foregroundMark x1="75200" y1="29137" x2="75200" y2="29137"/>
                        <a14:foregroundMark x1="72400" y1="23201" x2="72400" y2="23201"/>
                        <a14:foregroundMark x1="75600" y1="19424" x2="75600" y2="19424"/>
                        <a14:foregroundMark x1="76800" y1="16007" x2="76800" y2="16007"/>
                        <a14:foregroundMark x1="88000" y1="23201" x2="88000" y2="23201"/>
                        <a14:foregroundMark x1="92400" y1="18345" x2="92400" y2="18345"/>
                        <a14:foregroundMark x1="23000" y1="54137" x2="23000" y2="54137"/>
                        <a14:foregroundMark x1="18600" y1="58094" x2="18600" y2="58094"/>
                        <a14:foregroundMark x1="17000" y1="51799" x2="17000" y2="51799"/>
                        <a14:foregroundMark x1="5200" y1="59532" x2="5200" y2="59532"/>
                        <a14:foregroundMark x1="44000" y1="81835" x2="44000" y2="81835"/>
                        <a14:foregroundMark x1="61600" y1="83273" x2="61600" y2="83273"/>
                        <a14:foregroundMark x1="69200" y1="91906" x2="69200" y2="91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811429"/>
            <a:ext cx="1800201" cy="200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F:\а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9800" y1="19029" x2="39800" y2="19029"/>
                        <a14:foregroundMark x1="39800" y1="28544" x2="39800" y2="28544"/>
                        <a14:foregroundMark x1="36400" y1="40194" x2="36400" y2="40194"/>
                        <a14:foregroundMark x1="24000" y1="61748" x2="24000" y2="61748"/>
                        <a14:foregroundMark x1="39000" y1="61748" x2="39000" y2="61748"/>
                        <a14:foregroundMark x1="44800" y1="45243" x2="44800" y2="45243"/>
                        <a14:foregroundMark x1="39400" y1="85631" x2="39400" y2="85631"/>
                        <a14:foregroundMark x1="66600" y1="84078" x2="66600" y2="84078"/>
                        <a14:foregroundMark x1="83600" y1="58447" x2="83600" y2="58447"/>
                        <a14:foregroundMark x1="16400" y1="60388" x2="16400" y2="60388"/>
                        <a14:foregroundMark x1="25200" y1="53398" x2="25200" y2="53398"/>
                        <a14:foregroundMark x1="16400" y1="69515" x2="16400" y2="69515"/>
                        <a14:foregroundMark x1="86600" y1="65437" x2="86600" y2="65437"/>
                        <a14:foregroundMark x1="79400" y1="51262" x2="79400" y2="51262"/>
                        <a14:foregroundMark x1="21400" y1="58447" x2="21400" y2="58447"/>
                        <a14:foregroundMark x1="22800" y1="56699" x2="22800" y2="56699"/>
                        <a14:foregroundMark x1="24000" y1="56311" x2="24000" y2="56311"/>
                        <a14:foregroundMark x1="24800" y1="56311" x2="24800" y2="56311"/>
                        <a14:foregroundMark x1="26600" y1="56699" x2="26600" y2="56699"/>
                        <a14:foregroundMark x1="27400" y1="56699" x2="27400" y2="56699"/>
                        <a14:foregroundMark x1="27400" y1="60777" x2="27800" y2="62524"/>
                        <a14:foregroundMark x1="77200" y1="60000" x2="77200" y2="60000"/>
                        <a14:foregroundMark x1="78000" y1="62136" x2="78000" y2="62136"/>
                        <a14:foregroundMark x1="78400" y1="63301" x2="78400" y2="63301"/>
                        <a14:foregroundMark x1="84800" y1="61748" x2="84800" y2="61748"/>
                        <a14:foregroundMark x1="76800" y1="54563" x2="76800" y2="54563"/>
                        <a14:foregroundMark x1="78400" y1="54175" x2="78400" y2="54175"/>
                        <a14:foregroundMark x1="87800" y1="61748" x2="87800" y2="61748"/>
                        <a14:foregroundMark x1="90000" y1="62913" x2="90000" y2="62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39" t="10845" r="6053" b="10628"/>
          <a:stretch/>
        </p:blipFill>
        <p:spPr bwMode="auto">
          <a:xfrm flipH="1">
            <a:off x="7236296" y="188640"/>
            <a:ext cx="1626195" cy="162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GTV\AppData\Local\Temp\Rar$DIa6100.32663\bukva-B-krasnaya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173" b="96622" l="2177" r="97944">
                        <a14:foregroundMark x1="21644" y1="4299" x2="21644" y2="4299"/>
                        <a14:foregroundMark x1="38573" y1="3173" x2="38573" y2="3173"/>
                        <a14:foregroundMark x1="6288" y1="8495" x2="6288" y2="8495"/>
                        <a14:foregroundMark x1="2418" y1="9007" x2="2418" y2="9007"/>
                        <a14:foregroundMark x1="93591" y1="61003" x2="93591" y2="61003"/>
                        <a14:foregroundMark x1="98065" y1="70420" x2="98065" y2="70420"/>
                        <a14:foregroundMark x1="63362" y1="96622" x2="63362" y2="96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19" y="3290365"/>
            <a:ext cx="698235" cy="82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GTV\AppData\Local\Temp\Rar$DIa6100.1947\bukva-yu-krasnaya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429" b="97143" l="1935" r="98670">
                        <a14:foregroundMark x1="16082" y1="5079" x2="16082" y2="5079"/>
                        <a14:foregroundMark x1="12938" y1="15079" x2="12938" y2="15079"/>
                        <a14:foregroundMark x1="6167" y1="12857" x2="6167" y2="12857"/>
                        <a14:foregroundMark x1="3386" y1="9206" x2="3386" y2="9206"/>
                        <a14:foregroundMark x1="67594" y1="1429" x2="67594" y2="1429"/>
                        <a14:foregroundMark x1="93591" y1="32063" x2="93591" y2="32063"/>
                        <a14:foregroundMark x1="74365" y1="97143" x2="74365" y2="97143"/>
                        <a14:foregroundMark x1="98670" y1="56508" x2="98670" y2="56508"/>
                        <a14:foregroundMark x1="1935" y1="89683" x2="1935" y2="89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75653"/>
            <a:ext cx="1060163" cy="80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GTV\AppData\Local\Temp\Rar$DIa6100.9323\bukva-D-krasnaya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623" b="99563" l="2177" r="95042">
                        <a14:foregroundMark x1="46796" y1="2732" x2="46796" y2="2732"/>
                        <a14:foregroundMark x1="95405" y1="82186" x2="95405" y2="82186"/>
                        <a14:foregroundMark x1="7618" y1="94754" x2="7618" y2="94754"/>
                        <a14:foregroundMark x1="2297" y1="88415" x2="2297" y2="88415"/>
                        <a14:foregroundMark x1="90810" y1="99563" x2="90810" y2="99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703" y="3281066"/>
            <a:ext cx="768156" cy="84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GTV\AppData\Local\Temp\Rar$DIa6100.18753\bukva-zh-krasnaya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812" b="97565" l="3869" r="97340">
                        <a14:foregroundMark x1="79927" y1="5195" x2="79927" y2="5195"/>
                        <a14:foregroundMark x1="93470" y1="9416" x2="93470" y2="9416"/>
                        <a14:foregroundMark x1="79927" y1="1136" x2="79927" y2="1136"/>
                        <a14:foregroundMark x1="6530" y1="9903" x2="6530" y2="9903"/>
                        <a14:foregroundMark x1="31318" y1="59740" x2="31318" y2="59740"/>
                        <a14:foregroundMark x1="97340" y1="89935" x2="97340" y2="89935"/>
                        <a14:foregroundMark x1="89601" y1="97565" x2="89601" y2="97565"/>
                        <a14:foregroundMark x1="3869" y1="91396" x2="3869" y2="91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820" y="3277813"/>
            <a:ext cx="1133467" cy="84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GTV\AppData\Local\Temp\Rar$DIa6100.32012\bukva-E-krasnaya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3491" b="96407" l="3990" r="95042">
                        <a14:foregroundMark x1="79686" y1="12834" x2="79686" y2="12834"/>
                        <a14:foregroundMark x1="81258" y1="3696" x2="81258" y2="3696"/>
                        <a14:foregroundMark x1="4353" y1="8214" x2="4353" y2="8214"/>
                        <a14:foregroundMark x1="16687" y1="94456" x2="16687" y2="94456"/>
                        <a14:foregroundMark x1="95163" y1="74846" x2="95163" y2="74846"/>
                        <a14:foregroundMark x1="10157" y1="96407" x2="10157" y2="964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539" y="3283681"/>
            <a:ext cx="712976" cy="83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GTV\AppData\Local\Temp\Rar$DIa6100.39506\bukva-t-krasnaya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174" b="98055" l="2177" r="97582">
                        <a14:foregroundMark x1="40145" y1="6407" x2="40145" y2="6407"/>
                        <a14:foregroundMark x1="94800" y1="16705" x2="94800" y2="16705"/>
                        <a14:foregroundMark x1="80411" y1="2288" x2="80411" y2="2288"/>
                        <a14:foregroundMark x1="97582" y1="24256" x2="97582" y2="24256"/>
                        <a14:foregroundMark x1="2418" y1="29748" x2="2418" y2="29748"/>
                        <a14:foregroundMark x1="40145" y1="94737" x2="40145" y2="94737"/>
                        <a14:foregroundMark x1="53567" y1="98055" x2="53567" y2="980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286284"/>
            <a:ext cx="792088" cy="8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GTV\AppData\Local\Temp\Rar$DIa6100.44964\bukva-A-krasnaya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535" b="99332" l="1088" r="98912">
                        <a14:foregroundMark x1="46554" y1="4679" x2="46554" y2="4679"/>
                        <a14:foregroundMark x1="46917" y1="802" x2="46917" y2="802"/>
                        <a14:foregroundMark x1="84281" y1="95989" x2="84281" y2="95989"/>
                        <a14:foregroundMark x1="95647" y1="92781" x2="95647" y2="92781"/>
                        <a14:foregroundMark x1="82225" y1="99465" x2="82225" y2="99465"/>
                        <a14:foregroundMark x1="98912" y1="90508" x2="98912" y2="90508"/>
                        <a14:foregroundMark x1="7134" y1="93449" x2="7134" y2="93449"/>
                        <a14:foregroundMark x1="1088" y1="90775" x2="1088" y2="90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218512"/>
            <a:ext cx="963105" cy="87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3309387">
            <a:off x="1599212" y="5455568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5920719" flipH="1">
            <a:off x="712390" y="5638018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static7.depositphotos.com/1004521/675/v/950/depositphotos_6750302-stock-illustration-money-bag.jp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4790" b="94917" l="6010" r="93695">
                        <a14:foregroundMark x1="48571" y1="4790" x2="48571" y2="4790"/>
                        <a14:foregroundMark x1="6010" y1="69697" x2="6010" y2="69697"/>
                        <a14:foregroundMark x1="57340" y1="94917" x2="57340" y2="94917"/>
                        <a14:foregroundMark x1="44433" y1="91300" x2="44433" y2="91300"/>
                        <a14:foregroundMark x1="93695" y1="68622" x2="93695" y2="68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218456"/>
            <a:ext cx="1647387" cy="166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Голос 002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049393" y="6064751"/>
            <a:ext cx="411039" cy="4110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27784" y="4639617"/>
            <a:ext cx="5684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 стихах  для взрослых и детей</a:t>
            </a:r>
          </a:p>
        </p:txBody>
      </p:sp>
    </p:spTree>
    <p:extLst>
      <p:ext uri="{BB962C8B-B14F-4D97-AF65-F5344CB8AC3E}">
        <p14:creationId xmlns:p14="http://schemas.microsoft.com/office/powerpoint/2010/main" val="403033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E:\Финансы\58694147.jpg"/>
          <p:cNvPicPr>
            <a:picLocks noGrp="1"/>
          </p:cNvPicPr>
          <p:nvPr>
            <p:ph idx="1"/>
          </p:nvPr>
        </p:nvPicPr>
        <p:blipFill>
          <a:blip r:embed="rId4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899592" y="2132856"/>
            <a:ext cx="2200586" cy="38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http://static7.depositphotos.com/1004521/675/v/950/depositphotos_6750302-stock-illustration-money-b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0" b="94917" l="6010" r="93695">
                        <a14:foregroundMark x1="48571" y1="4790" x2="48571" y2="4790"/>
                        <a14:foregroundMark x1="6010" y1="69697" x2="6010" y2="69697"/>
                        <a14:foregroundMark x1="57340" y1="94917" x2="57340" y2="94917"/>
                        <a14:foregroundMark x1="44433" y1="91300" x2="44433" y2="91300"/>
                        <a14:foregroundMark x1="93695" y1="68622" x2="93695" y2="68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586" y="4746150"/>
            <a:ext cx="1647387" cy="166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1403647" y="3229989"/>
            <a:ext cx="1296145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300373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7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8088838" flipH="1">
            <a:off x="1038323" y="4535415"/>
            <a:ext cx="519757" cy="72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905691">
            <a:off x="2573122" y="4611533"/>
            <a:ext cx="509298" cy="70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lue Cloud Md Image Vector Clip Art Online Royalty Fre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3454">
            <a:off x="3046447" y="1537911"/>
            <a:ext cx="5823497" cy="283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20866313">
            <a:off x="4045797" y="2317701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  <a:t>Привет! Давайте знакомиться! </a:t>
            </a:r>
            <a:endParaRPr lang="ru-RU" sz="1600" b="1" i="1" dirty="0" smtClean="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r>
              <a:rPr lang="ru-RU" sz="1600" b="1" i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Меня </a:t>
            </a:r>
            <a:r>
              <a:rPr lang="ru-RU" sz="1600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  <a:t>зовут </a:t>
            </a:r>
            <a:r>
              <a:rPr lang="ru-RU" sz="1600" b="1" i="1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Бюджетик</a:t>
            </a:r>
            <a:r>
              <a:rPr lang="ru-RU" sz="1600" b="1" i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!</a:t>
            </a:r>
          </a:p>
          <a:p>
            <a:r>
              <a:rPr lang="ru-RU" sz="1600" b="1" i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  <a:t>Сегодня я расскажу Вам свою азбуку, азбуку бюджета</a:t>
            </a:r>
            <a:r>
              <a:rPr lang="ru-RU" sz="1600" b="1" i="1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!</a:t>
            </a:r>
            <a:endParaRPr lang="ru-RU" sz="1600" b="1" i="1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Голос 003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917104" y="617099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5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2587381" y="4377139"/>
            <a:ext cx="5260475" cy="1722727"/>
          </a:xfrm>
          <a:prstGeom prst="cloudCallout">
            <a:avLst>
              <a:gd name="adj1" fmla="val -80974"/>
              <a:gd name="adj2" fmla="val 4477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E:\Финансы\58694147.jpg"/>
          <p:cNvPicPr/>
          <p:nvPr/>
        </p:nvPicPr>
        <p:blipFill>
          <a:blip r:embed="rId4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539552" y="4377140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787157" y="5096331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041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3309387">
            <a:off x="1599212" y="5871693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4997698" flipH="1">
            <a:off x="645793" y="6104396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static7.depositphotos.com/1004521/675/v/950/depositphotos_6750302-stock-illustration-money-ba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790" b="94917" l="6010" r="93695">
                        <a14:foregroundMark x1="48571" y1="4790" x2="48571" y2="4790"/>
                        <a14:foregroundMark x1="6010" y1="69697" x2="6010" y2="69697"/>
                        <a14:foregroundMark x1="57340" y1="94917" x2="57340" y2="94917"/>
                        <a14:foregroundMark x1="44433" y1="91300" x2="44433" y2="91300"/>
                        <a14:foregroundMark x1="93695" y1="68622" x2="93695" y2="68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269682"/>
            <a:ext cx="1647387" cy="166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431988"/>
              </p:ext>
            </p:extLst>
          </p:nvPr>
        </p:nvGraphicFramePr>
        <p:xfrm>
          <a:off x="323528" y="12820"/>
          <a:ext cx="8525918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2959"/>
                <a:gridCol w="4262959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  <a:cs typeface="FrankRuehl" panose="020E0503060101010101" pitchFamily="34" charset="-79"/>
                        </a:rPr>
                        <a:t>А</a:t>
                      </a: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  <a:cs typeface="FrankRuehl" panose="020E0503060101010101" pitchFamily="34" charset="-79"/>
                        </a:rPr>
                        <a:t>ссигнования бюджетные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FF"/>
                          </a:solidFill>
                          <a:latin typeface="Bookman Old Style" panose="02050604050505020204" pitchFamily="18" charset="0"/>
                        </a:rPr>
                        <a:t>Налоговый потенциал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25E32A"/>
                          </a:solidFill>
                          <a:latin typeface="Bookman Old Style" panose="02050604050505020204" pitchFamily="18" charset="0"/>
                        </a:rPr>
                        <a:t>Б</a:t>
                      </a:r>
                      <a:r>
                        <a:rPr lang="ru-RU" sz="1600" b="1" i="0" dirty="0" smtClean="0">
                          <a:solidFill>
                            <a:srgbClr val="25E32A"/>
                          </a:solidFill>
                          <a:latin typeface="Bookman Old Style" panose="02050604050505020204" pitchFamily="18" charset="0"/>
                        </a:rPr>
                        <a:t>юджет</a:t>
                      </a:r>
                      <a:r>
                        <a:rPr lang="ru-RU" sz="1600" i="0" dirty="0" smtClean="0">
                          <a:solidFill>
                            <a:srgbClr val="25E32A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Отчет об исполнении бюджета</a:t>
                      </a:r>
                      <a:r>
                        <a:rPr lang="ru-RU" sz="1600" i="0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5828"/>
                          </a:solidFill>
                          <a:latin typeface="Bookman Old Style" panose="02050604050505020204" pitchFamily="18" charset="0"/>
                        </a:rPr>
                        <a:t>Внебюджетный  фонд.</a:t>
                      </a:r>
                      <a:r>
                        <a:rPr lang="ru-RU" sz="1600" i="0" dirty="0" smtClean="0">
                          <a:solidFill>
                            <a:srgbClr val="005828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6600"/>
                          </a:solidFill>
                          <a:latin typeface="Bookman Old Style" panose="02050604050505020204" pitchFamily="18" charset="0"/>
                        </a:rPr>
                        <a:t>Профицит бюджета</a:t>
                      </a:r>
                      <a:r>
                        <a:rPr lang="ru-RU" sz="1600" i="0" dirty="0" smtClean="0">
                          <a:solidFill>
                            <a:srgbClr val="FF660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996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FF"/>
                          </a:solidFill>
                          <a:latin typeface="Bookman Old Style" panose="02050604050505020204" pitchFamily="18" charset="0"/>
                        </a:rPr>
                        <a:t>Главный распорядитель бюджетных средств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Расходы бюджета</a:t>
                      </a:r>
                      <a:r>
                        <a:rPr lang="ru-RU" sz="1600" i="0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Дотация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0066"/>
                          </a:solidFill>
                          <a:latin typeface="Bookman Old Style" panose="02050604050505020204" pitchFamily="18" charset="0"/>
                        </a:rPr>
                        <a:t>Субсидия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3300"/>
                          </a:solidFill>
                          <a:latin typeface="Bookman Old Style" panose="02050604050505020204" pitchFamily="18" charset="0"/>
                        </a:rPr>
                        <a:t>Единство кассы</a:t>
                      </a:r>
                      <a:r>
                        <a:rPr lang="ru-RU" sz="1600" i="0" dirty="0" smtClean="0">
                          <a:solidFill>
                            <a:srgbClr val="FF330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5828"/>
                          </a:solidFill>
                          <a:latin typeface="Bookman Old Style" panose="02050604050505020204" pitchFamily="18" charset="0"/>
                        </a:rPr>
                        <a:t>Текущий финансовый год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i="0" dirty="0" smtClean="0">
                          <a:solidFill>
                            <a:srgbClr val="25E32A"/>
                          </a:solidFill>
                          <a:latin typeface="Bookman Old Style" panose="02050604050505020204" pitchFamily="18" charset="0"/>
                        </a:rPr>
                        <a:t>Зачет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FF"/>
                          </a:solidFill>
                          <a:latin typeface="Bookman Old Style" panose="02050604050505020204" pitchFamily="18" charset="0"/>
                        </a:rPr>
                        <a:t>Участники бюджетного процесса</a:t>
                      </a:r>
                      <a:r>
                        <a:rPr lang="ru-RU" sz="1600" i="0" dirty="0" smtClean="0">
                          <a:solidFill>
                            <a:srgbClr val="0000FF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Исполнение бюджета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6600FF"/>
                          </a:solidFill>
                          <a:latin typeface="Bookman Old Style" panose="02050604050505020204" pitchFamily="18" charset="0"/>
                        </a:rPr>
                        <a:t>Федеральный бюджет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FF"/>
                          </a:solidFill>
                          <a:latin typeface="Bookman Old Style" panose="02050604050505020204" pitchFamily="18" charset="0"/>
                        </a:rPr>
                        <a:t>Кассовые исполнения бюджета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6600"/>
                          </a:solidFill>
                          <a:latin typeface="Bookman Old Style" panose="02050604050505020204" pitchFamily="18" charset="0"/>
                        </a:rPr>
                        <a:t>Целевой бюджетный фонд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Лимит бюджетных обязательств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6600FF"/>
                          </a:solidFill>
                          <a:latin typeface="Bookman Old Style" panose="02050604050505020204" pitchFamily="18" charset="0"/>
                        </a:rPr>
                        <a:t>Чрезвычайный бюджет </a:t>
                      </a:r>
                      <a:endParaRPr lang="ru-RU" sz="1600" i="0" dirty="0">
                        <a:solidFill>
                          <a:srgbClr val="6600FF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Муниципальные расходы</a:t>
                      </a:r>
                      <a:r>
                        <a:rPr lang="ru-RU" sz="1600" i="0" dirty="0" smtClean="0">
                          <a:solidFill>
                            <a:srgbClr val="FF0000"/>
                          </a:solidFill>
                          <a:latin typeface="Bookman Old Style" panose="02050604050505020204" pitchFamily="18" charset="0"/>
                        </a:rPr>
                        <a:t> 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FF00FF"/>
                          </a:solidFill>
                          <a:latin typeface="Bookman Old Style" panose="02050604050505020204" pitchFamily="18" charset="0"/>
                        </a:rPr>
                        <a:t>Юридическое лицо</a:t>
                      </a:r>
                      <a:endParaRPr lang="ru-RU" sz="1600" i="0" dirty="0"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75856" y="4634185"/>
            <a:ext cx="45720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  <a:t>Азбука – мой  лучший друг,</a:t>
            </a:r>
            <a:br>
              <a:rPr lang="ru-RU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</a:br>
            <a:r>
              <a:rPr lang="ru-RU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  <a:t>Знают все на свете.</a:t>
            </a:r>
            <a:br>
              <a:rPr lang="ru-RU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</a:br>
            <a:r>
              <a:rPr lang="ru-RU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  <a:t>Начинаем изучать,</a:t>
            </a:r>
          </a:p>
          <a:p>
            <a:r>
              <a:rPr lang="ru-RU" b="1" i="1" dirty="0">
                <a:solidFill>
                  <a:srgbClr val="0000FF"/>
                </a:solidFill>
                <a:latin typeface="Bookman Old Style" panose="02050604050505020204" pitchFamily="18" charset="0"/>
              </a:rPr>
              <a:t>Все буквы о бюджете!</a:t>
            </a:r>
          </a:p>
        </p:txBody>
      </p:sp>
      <p:pic>
        <p:nvPicPr>
          <p:cNvPr id="11" name="Голос 004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6416" y="625896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-облако 1"/>
          <p:cNvSpPr/>
          <p:nvPr/>
        </p:nvSpPr>
        <p:spPr>
          <a:xfrm>
            <a:off x="1459284" y="94122"/>
            <a:ext cx="7505204" cy="4054959"/>
          </a:xfrm>
          <a:prstGeom prst="cloudCallout">
            <a:avLst>
              <a:gd name="adj1" fmla="val -39735"/>
              <a:gd name="adj2" fmla="val 7579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E:\Финансы\58694147.jpg"/>
          <p:cNvPicPr/>
          <p:nvPr/>
        </p:nvPicPr>
        <p:blipFill>
          <a:blip r:embed="rId4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763960" y="4274488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WordArt 2"/>
          <p:cNvSpPr>
            <a:spLocks noChangeArrowheads="1" noChangeShapeType="1" noTextEdit="1"/>
          </p:cNvSpPr>
          <p:nvPr/>
        </p:nvSpPr>
        <p:spPr bwMode="auto">
          <a:xfrm>
            <a:off x="1011565" y="4941168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24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5920719" flipH="1">
            <a:off x="840252" y="5841336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3309387">
            <a:off x="1742528" y="5720920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404664"/>
            <a:ext cx="61024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  <a:cs typeface="FrankRuehl" panose="020E0503060101010101" pitchFamily="34" charset="-79"/>
              </a:rPr>
              <a:t>Ассигнования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  <a:cs typeface="FrankRuehl" panose="020E0503060101010101" pitchFamily="34" charset="-79"/>
              </a:rPr>
              <a:t>бюджетные</a:t>
            </a:r>
          </a:p>
          <a:p>
            <a:endParaRPr lang="ru-RU" sz="2800" dirty="0">
              <a:solidFill>
                <a:srgbClr val="FF0000"/>
              </a:solidFill>
              <a:latin typeface="Bookman Old Style" panose="02050604050505020204" pitchFamily="18" charset="0"/>
              <a:cs typeface="FrankRuehl" panose="020E0503060101010101" pitchFamily="34" charset="-79"/>
            </a:endParaRP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  <a:cs typeface="FrankRuehl" panose="020E0503060101010101" pitchFamily="34" charset="-79"/>
              </a:rPr>
              <a:t>Ассигнования бюджетные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  <a:cs typeface="FrankRuehl" panose="020E0503060101010101" pitchFamily="34" charset="-79"/>
              </a:rPr>
              <a:t>Средства  очень приметные,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  <a:cs typeface="FrankRuehl" panose="020E0503060101010101" pitchFamily="34" charset="-79"/>
              </a:rPr>
              <a:t>Сводной росписью, предусмотренных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  <a:cs typeface="FrankRuehl" panose="020E0503060101010101" pitchFamily="34" charset="-79"/>
              </a:rPr>
              <a:t>Получателю средств бюджетных.</a:t>
            </a:r>
          </a:p>
        </p:txBody>
      </p:sp>
      <p:pic>
        <p:nvPicPr>
          <p:cNvPr id="27" name="Picture 4" descr="F:\а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9800" y1="19029" x2="39800" y2="19029"/>
                        <a14:foregroundMark x1="39800" y1="28544" x2="39800" y2="28544"/>
                        <a14:foregroundMark x1="36400" y1="40194" x2="36400" y2="40194"/>
                        <a14:foregroundMark x1="24000" y1="61748" x2="24000" y2="61748"/>
                        <a14:foregroundMark x1="39000" y1="61748" x2="39000" y2="61748"/>
                        <a14:foregroundMark x1="44800" y1="45243" x2="44800" y2="45243"/>
                        <a14:foregroundMark x1="39400" y1="85631" x2="39400" y2="85631"/>
                        <a14:foregroundMark x1="66600" y1="84078" x2="66600" y2="84078"/>
                        <a14:foregroundMark x1="83600" y1="58447" x2="83600" y2="58447"/>
                        <a14:foregroundMark x1="16400" y1="60388" x2="16400" y2="60388"/>
                        <a14:foregroundMark x1="25200" y1="53398" x2="25200" y2="53398"/>
                        <a14:foregroundMark x1="16400" y1="69515" x2="16400" y2="69515"/>
                        <a14:foregroundMark x1="86600" y1="65437" x2="86600" y2="65437"/>
                        <a14:foregroundMark x1="79400" y1="51262" x2="79400" y2="51262"/>
                        <a14:foregroundMark x1="21400" y1="58447" x2="21400" y2="58447"/>
                        <a14:foregroundMark x1="22800" y1="56699" x2="22800" y2="56699"/>
                        <a14:foregroundMark x1="24000" y1="56311" x2="24000" y2="56311"/>
                        <a14:foregroundMark x1="24800" y1="56311" x2="24800" y2="56311"/>
                        <a14:foregroundMark x1="26600" y1="56699" x2="26600" y2="56699"/>
                        <a14:foregroundMark x1="27400" y1="56699" x2="27400" y2="56699"/>
                        <a14:foregroundMark x1="27400" y1="60777" x2="27800" y2="62524"/>
                        <a14:foregroundMark x1="77200" y1="60000" x2="77200" y2="60000"/>
                        <a14:foregroundMark x1="78000" y1="62136" x2="78000" y2="62136"/>
                        <a14:foregroundMark x1="78400" y1="63301" x2="78400" y2="63301"/>
                        <a14:foregroundMark x1="84800" y1="61748" x2="84800" y2="61748"/>
                        <a14:foregroundMark x1="76800" y1="54563" x2="76800" y2="54563"/>
                        <a14:foregroundMark x1="78400" y1="54175" x2="78400" y2="54175"/>
                        <a14:foregroundMark x1="87800" y1="61748" x2="87800" y2="61748"/>
                        <a14:foregroundMark x1="90000" y1="62913" x2="90000" y2="62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39" t="10845" r="6053" b="10628"/>
          <a:stretch/>
        </p:blipFill>
        <p:spPr bwMode="auto">
          <a:xfrm>
            <a:off x="179513" y="94122"/>
            <a:ext cx="2225688" cy="222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ww.syl.ru/misc/i/thumb/7/3/8/7/0/6/738706x250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39" b="89157" l="3200" r="93600">
                        <a14:foregroundMark x1="79600" y1="36145" x2="79600" y2="36145"/>
                        <a14:foregroundMark x1="80000" y1="31928" x2="80000" y2="31928"/>
                        <a14:foregroundMark x1="65600" y1="24096" x2="65600" y2="24096"/>
                        <a14:foregroundMark x1="78000" y1="41566" x2="78000" y2="41566"/>
                        <a14:foregroundMark x1="84400" y1="49398" x2="84400" y2="49398"/>
                        <a14:foregroundMark x1="86800" y1="51807" x2="86800" y2="51807"/>
                        <a14:foregroundMark x1="87200" y1="54819" x2="87200" y2="54819"/>
                        <a14:foregroundMark x1="87600" y1="62048" x2="87600" y2="62048"/>
                        <a14:foregroundMark x1="88000" y1="66867" x2="88000" y2="66867"/>
                        <a14:foregroundMark x1="86800" y1="71084" x2="86800" y2="71084"/>
                        <a14:foregroundMark x1="93600" y1="68675" x2="93600" y2="68675"/>
                        <a14:foregroundMark x1="71200" y1="57229" x2="71200" y2="57229"/>
                        <a14:foregroundMark x1="74000" y1="42169" x2="74000" y2="42169"/>
                        <a14:foregroundMark x1="72400" y1="36747" x2="72400" y2="36747"/>
                        <a14:foregroundMark x1="68800" y1="30723" x2="68800" y2="30723"/>
                        <a14:foregroundMark x1="77600" y1="42771" x2="77600" y2="42771"/>
                        <a14:foregroundMark x1="75600" y1="51807" x2="75600" y2="51807"/>
                        <a14:foregroundMark x1="78000" y1="60241" x2="78000" y2="60241"/>
                        <a14:foregroundMark x1="74000" y1="61446" x2="74000" y2="61446"/>
                        <a14:foregroundMark x1="67200" y1="56627" x2="67200" y2="56627"/>
                        <a14:foregroundMark x1="63600" y1="63253" x2="63600" y2="63253"/>
                        <a14:foregroundMark x1="12400" y1="47590" x2="12400" y2="47590"/>
                        <a14:foregroundMark x1="6800" y1="37349" x2="6800" y2="37349"/>
                        <a14:foregroundMark x1="3200" y1="39157" x2="3200" y2="39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03071" y="3140968"/>
            <a:ext cx="4824536" cy="320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:\бюджет для граждан\2017\картинки\FOONbLGXW.jpg"/>
          <p:cNvPicPr>
            <a:picLocks noChangeAspect="1" noChangeArrowheads="1"/>
          </p:cNvPicPr>
          <p:nvPr/>
        </p:nvPicPr>
        <p:blipFill rotWithShape="1">
          <a:blip r:embed="rId12" cstate="print"/>
          <a:srcRect r="17125"/>
          <a:stretch/>
        </p:blipFill>
        <p:spPr bwMode="auto">
          <a:xfrm>
            <a:off x="6338696" y="4320676"/>
            <a:ext cx="2782579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Голос 005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26871" y="6190510"/>
            <a:ext cx="421593" cy="42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7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833317" y="0"/>
            <a:ext cx="7298357" cy="3861048"/>
          </a:xfrm>
          <a:prstGeom prst="cloudCallout">
            <a:avLst>
              <a:gd name="adj1" fmla="val 26158"/>
              <a:gd name="adj2" fmla="val 8122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9" name="Picture 1" descr="F:\Финансы\article101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72112"/>
            <a:ext cx="4176464" cy="277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7864" y="109544"/>
            <a:ext cx="6131024" cy="35354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5E32A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Бюджет</a:t>
            </a: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Знает точно весь народ,-</a:t>
            </a:r>
          </a:p>
          <a:p>
            <a:pPr marL="0" indent="0">
              <a:buNone/>
            </a:pP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По приходу и расход,</a:t>
            </a:r>
          </a:p>
          <a:p>
            <a:pPr marL="0" indent="0">
              <a:buNone/>
            </a:pP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Знает четко государство, </a:t>
            </a:r>
          </a:p>
          <a:p>
            <a:pPr marL="0" indent="0">
              <a:buNone/>
            </a:pP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И местное самоуправление</a:t>
            </a:r>
          </a:p>
          <a:p>
            <a:pPr marL="0" indent="0">
              <a:buNone/>
            </a:pP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Сколько денег заложить,</a:t>
            </a:r>
          </a:p>
          <a:p>
            <a:pPr marL="0" indent="0">
              <a:buNone/>
            </a:pP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Для  обеспечения!</a:t>
            </a:r>
          </a:p>
          <a:p>
            <a:pPr marL="0" indent="0">
              <a:buNone/>
            </a:pP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Это  форма не секрет, </a:t>
            </a:r>
          </a:p>
          <a:p>
            <a:pPr marL="0" indent="0">
              <a:buNone/>
            </a:pPr>
            <a:r>
              <a:rPr lang="ru-RU" dirty="0">
                <a:solidFill>
                  <a:srgbClr val="25E32A"/>
                </a:solidFill>
                <a:latin typeface="Bookman Old Style" panose="02050604050505020204" pitchFamily="18" charset="0"/>
              </a:rPr>
              <a:t>Называется Бюджет!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6" descr="F:\б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29" b="90512" l="14400" r="90400">
                        <a14:foregroundMark x1="22400" y1="17268" x2="22400" y2="17268"/>
                        <a14:foregroundMark x1="21800" y1="9108" x2="21800" y2="9108"/>
                        <a14:foregroundMark x1="22800" y1="14991" x2="22800" y2="14991"/>
                        <a14:foregroundMark x1="27000" y1="13283" x2="27000" y2="13283"/>
                        <a14:foregroundMark x1="25600" y1="22201" x2="25600" y2="22201"/>
                        <a14:foregroundMark x1="26200" y1="23909" x2="26200" y2="23909"/>
                        <a14:foregroundMark x1="22800" y1="23909" x2="22800" y2="23909"/>
                        <a14:foregroundMark x1="21400" y1="23909" x2="21400" y2="23909"/>
                        <a14:foregroundMark x1="20400" y1="23909" x2="20400" y2="23909"/>
                        <a14:foregroundMark x1="19000" y1="22581" x2="19000" y2="22581"/>
                        <a14:foregroundMark x1="18000" y1="21252" x2="18000" y2="21252"/>
                        <a14:foregroundMark x1="17600" y1="19924" x2="17600" y2="19924"/>
                        <a14:foregroundMark x1="17600" y1="19924" x2="17600" y2="19924"/>
                        <a14:foregroundMark x1="14400" y1="17268" x2="14400" y2="17268"/>
                        <a14:foregroundMark x1="14400" y1="17268" x2="14400" y2="17268"/>
                        <a14:foregroundMark x1="33200" y1="16319" x2="33200" y2="16319"/>
                        <a14:foregroundMark x1="82400" y1="56736" x2="82400" y2="56736"/>
                        <a14:foregroundMark x1="90600" y1="65275" x2="90600" y2="65275"/>
                        <a14:foregroundMark x1="65000" y1="88235" x2="65000" y2="88235"/>
                        <a14:foregroundMark x1="43600" y1="85958" x2="43600" y2="85958"/>
                        <a14:foregroundMark x1="34600" y1="85958" x2="34600" y2="85958"/>
                        <a14:foregroundMark x1="31400" y1="86338" x2="31400" y2="86338"/>
                        <a14:foregroundMark x1="41200" y1="90512" x2="41200" y2="90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2" t="3777" r="5685" b="7331"/>
          <a:stretch/>
        </p:blipFill>
        <p:spPr bwMode="auto">
          <a:xfrm>
            <a:off x="179512" y="109544"/>
            <a:ext cx="2332234" cy="256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E:\Финансы\58694147.jpg"/>
          <p:cNvPicPr/>
          <p:nvPr/>
        </p:nvPicPr>
        <p:blipFill>
          <a:blip r:embed="rId7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7308304" y="3933056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7555909" y="4679750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8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7707798" flipH="1">
            <a:off x="7358083" y="5462859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583718">
            <a:off x="8361169" y="5495134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Голос 006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81306" y="6238449"/>
            <a:ext cx="411174" cy="41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2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1784826" y="908720"/>
            <a:ext cx="4875406" cy="3456384"/>
          </a:xfrm>
          <a:prstGeom prst="wedgeRoundRectCallout">
            <a:avLst>
              <a:gd name="adj1" fmla="val -44321"/>
              <a:gd name="adj2" fmla="val 7090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7" name="Picture 1" descr="F:\Азбука\в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0800" y1="44190" x2="20800" y2="44190"/>
                        <a14:foregroundMark x1="83600" y1="16901" x2="83600" y2="16901"/>
                        <a14:foregroundMark x1="42600" y1="82218" x2="42600" y2="82218"/>
                        <a14:foregroundMark x1="68800" y1="82923" x2="68800" y2="82923"/>
                        <a14:foregroundMark x1="12800" y1="47183" x2="12800" y2="471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3" y="116632"/>
            <a:ext cx="2064313" cy="234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4311" y="908720"/>
            <a:ext cx="4572000" cy="35702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964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Внебюджетный  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964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фонд</a:t>
            </a:r>
            <a:r>
              <a:rPr lang="ru-RU" sz="2800" dirty="0" smtClean="0">
                <a:solidFill>
                  <a:srgbClr val="005828"/>
                </a:solidFill>
                <a:latin typeface="Bookman Old Style" panose="02050604050505020204" pitchFamily="18" charset="0"/>
              </a:rPr>
              <a:t> </a:t>
            </a:r>
            <a:endParaRPr lang="ru-RU" sz="2800" dirty="0">
              <a:solidFill>
                <a:srgbClr val="005828"/>
              </a:solidFill>
              <a:latin typeface="Bookman Old Style" panose="02050604050505020204" pitchFamily="18" charset="0"/>
            </a:endParaRP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Часть финансовых ресурсов,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Отделенных от бюджета,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Если вы еще не в курсе,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Расскажу сейчас об этом,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Находящихся  в распоряжении,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Органов власти и самоуправления,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Самостоятельные источники имеющие,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Целевым назначением владеющие,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С ними любой  проект воплощен,</a:t>
            </a:r>
          </a:p>
          <a:p>
            <a:r>
              <a:rPr lang="ru-RU" dirty="0">
                <a:solidFill>
                  <a:srgbClr val="005828"/>
                </a:solidFill>
                <a:latin typeface="Bookman Old Style" panose="02050604050505020204" pitchFamily="18" charset="0"/>
              </a:rPr>
              <a:t>Внебюджетный  зовется фонд.</a:t>
            </a:r>
          </a:p>
        </p:txBody>
      </p:sp>
      <p:pic>
        <p:nvPicPr>
          <p:cNvPr id="4099" name="Picture 3" descr="http://dragomanova.kiev.ua/blog/wp-content/uploads/2015/04/subsidi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50" b="95250" l="21167" r="75000">
                        <a14:foregroundMark x1="44167" y1="6000" x2="44167" y2="6000"/>
                        <a14:foregroundMark x1="28667" y1="25250" x2="28667" y2="25250"/>
                        <a14:foregroundMark x1="23833" y1="24250" x2="23833" y2="24250"/>
                        <a14:foregroundMark x1="21167" y1="24000" x2="21167" y2="24000"/>
                        <a14:foregroundMark x1="42000" y1="2750" x2="42000" y2="2750"/>
                        <a14:foregroundMark x1="69333" y1="21500" x2="69333" y2="21500"/>
                        <a14:foregroundMark x1="75000" y1="19000" x2="75000" y2="19000"/>
                        <a14:foregroundMark x1="73000" y1="42750" x2="73000" y2="42750"/>
                        <a14:foregroundMark x1="70333" y1="10000" x2="70333" y2="10000"/>
                        <a14:foregroundMark x1="67500" y1="8000" x2="67500" y2="8000"/>
                        <a14:foregroundMark x1="64000" y1="10250" x2="64000" y2="10250"/>
                        <a14:foregroundMark x1="61500" y1="17500" x2="61500" y2="17500"/>
                        <a14:foregroundMark x1="60833" y1="26500" x2="60833" y2="26500"/>
                        <a14:foregroundMark x1="63167" y1="28250" x2="63167" y2="28250"/>
                        <a14:foregroundMark x1="64667" y1="30750" x2="64667" y2="30750"/>
                        <a14:foregroundMark x1="66667" y1="32750" x2="66667" y2="32750"/>
                        <a14:foregroundMark x1="69167" y1="32750" x2="69167" y2="32750"/>
                        <a14:foregroundMark x1="69667" y1="37000" x2="69667" y2="37000"/>
                        <a14:foregroundMark x1="68833" y1="42750" x2="68833" y2="42750"/>
                        <a14:foregroundMark x1="66000" y1="46500" x2="66000" y2="46500"/>
                        <a14:foregroundMark x1="63333" y1="50250" x2="63333" y2="50250"/>
                        <a14:foregroundMark x1="60833" y1="52250" x2="60833" y2="52250"/>
                        <a14:foregroundMark x1="59167" y1="53000" x2="59167" y2="53000"/>
                        <a14:foregroundMark x1="56667" y1="51750" x2="56667" y2="51750"/>
                        <a14:foregroundMark x1="56500" y1="50000" x2="56500" y2="50000"/>
                        <a14:foregroundMark x1="55333" y1="42750" x2="55333" y2="42750"/>
                        <a14:foregroundMark x1="54167" y1="42750" x2="54167" y2="42750"/>
                        <a14:foregroundMark x1="60500" y1="55250" x2="60500" y2="55250"/>
                        <a14:foregroundMark x1="61000" y1="60250" x2="61000" y2="60250"/>
                        <a14:foregroundMark x1="60333" y1="65250" x2="60333" y2="65250"/>
                        <a14:foregroundMark x1="60167" y1="68250" x2="60167" y2="69250"/>
                        <a14:foregroundMark x1="60167" y1="72250" x2="60167" y2="72250"/>
                        <a14:foregroundMark x1="60167" y1="76750" x2="60333" y2="77500"/>
                        <a14:foregroundMark x1="60500" y1="80500" x2="60500" y2="80500"/>
                        <a14:foregroundMark x1="62000" y1="94000" x2="62000" y2="94000"/>
                        <a14:foregroundMark x1="70500" y1="92500" x2="70500" y2="92500"/>
                        <a14:foregroundMark x1="70667" y1="95250" x2="70667" y2="95250"/>
                        <a14:foregroundMark x1="68833" y1="87000" x2="68833" y2="87000"/>
                        <a14:foregroundMark x1="69667" y1="71750" x2="69667" y2="71750"/>
                        <a14:foregroundMark x1="68333" y1="55000" x2="68333" y2="55000"/>
                        <a14:foregroundMark x1="71333" y1="36500" x2="71333" y2="36500"/>
                        <a14:foregroundMark x1="72833" y1="37000" x2="72833" y2="37000"/>
                        <a14:foregroundMark x1="74167" y1="42500" x2="74167" y2="42500"/>
                        <a14:foregroundMark x1="61667" y1="46500" x2="61667" y2="46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97" r="22381"/>
          <a:stretch/>
        </p:blipFill>
        <p:spPr bwMode="auto">
          <a:xfrm>
            <a:off x="6012160" y="3284984"/>
            <a:ext cx="2861287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Финансы\58694147.jpg"/>
          <p:cNvPicPr/>
          <p:nvPr/>
        </p:nvPicPr>
        <p:blipFill>
          <a:blip r:embed="rId8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641781" y="4142195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889387" y="4869160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9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583718">
            <a:off x="1729689" y="5740940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Голос 007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16733" y="6231985"/>
            <a:ext cx="36004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971600" y="188640"/>
            <a:ext cx="8136904" cy="4365104"/>
          </a:xfrm>
          <a:prstGeom prst="wedgeEllipseCallout">
            <a:avLst>
              <a:gd name="adj1" fmla="val 28238"/>
              <a:gd name="adj2" fmla="val 5702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404665"/>
            <a:ext cx="6480720" cy="41490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Главный распорядитель бюджетных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средств</a:t>
            </a:r>
            <a:endParaRPr lang="ru-RU" dirty="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  <a:latin typeface="Bookman Old Style" panose="02050604050505020204" pitchFamily="18" charset="0"/>
              </a:rPr>
              <a:t>Главный  бюджетных средств распорядитель-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  <a:latin typeface="Bookman Old Style" panose="02050604050505020204" pitchFamily="18" charset="0"/>
              </a:rPr>
              <a:t>Это госу­дарственной власти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  <a:latin typeface="Bookman Old Style" panose="02050604050505020204" pitchFamily="18" charset="0"/>
              </a:rPr>
              <a:t>И  местного самоуправления руководитель,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  <a:latin typeface="Bookman Old Style" panose="02050604050505020204" pitchFamily="18" charset="0"/>
              </a:rPr>
              <a:t>Имеет право распределять бюджета средства,</a:t>
            </a:r>
          </a:p>
          <a:p>
            <a:pPr marL="0" indent="0">
              <a:buNone/>
            </a:pPr>
            <a:r>
              <a:rPr lang="ru-RU" dirty="0">
                <a:solidFill>
                  <a:srgbClr val="0000FF"/>
                </a:solidFill>
                <a:latin typeface="Bookman Old Style" panose="02050604050505020204" pitchFamily="18" charset="0"/>
              </a:rPr>
              <a:t>Организациям своего  </a:t>
            </a:r>
            <a:r>
              <a:rPr lang="ru-RU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подведомства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F:\Азбука\г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9600" y1="80640" x2="39600" y2="80640"/>
                        <a14:foregroundMark x1="27800" y1="80932" x2="27800" y2="80932"/>
                        <a14:foregroundMark x1="74800" y1="83406" x2="74800" y2="834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71400"/>
            <a:ext cx="2328842" cy="319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://img1.liveinternet.ru/images/attach/c/4/79/734/79734301_chelovechki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4" b="9440"/>
          <a:stretch/>
        </p:blipFill>
        <p:spPr bwMode="auto">
          <a:xfrm>
            <a:off x="107504" y="4553744"/>
            <a:ext cx="3309405" cy="173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https://ru0.anyfad.com/items/t1@d6eb0f43-933f-4c37-8ed6-846cdf86a6d3/Meshok-dene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670" y="4553744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Финансы\58694147.jpg"/>
          <p:cNvPicPr/>
          <p:nvPr/>
        </p:nvPicPr>
        <p:blipFill>
          <a:blip r:embed="rId9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7308304" y="3933056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7555909" y="4653136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8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7707798" flipH="1">
            <a:off x="7391431" y="5534866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Голос 008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0937" y="6287302"/>
            <a:ext cx="376808" cy="3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0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ая прямоугольная выноска 6"/>
          <p:cNvSpPr/>
          <p:nvPr/>
        </p:nvSpPr>
        <p:spPr>
          <a:xfrm>
            <a:off x="2483768" y="116632"/>
            <a:ext cx="6192688" cy="3024336"/>
          </a:xfrm>
          <a:prstGeom prst="wedgeRoundRectCallout">
            <a:avLst>
              <a:gd name="adj1" fmla="val -56160"/>
              <a:gd name="adj2" fmla="val 114210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F:\Азбука\д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46" b="89816" l="10000" r="91600">
                        <a14:foregroundMark x1="20000" y1="46745" x2="20000" y2="46745"/>
                        <a14:foregroundMark x1="28600" y1="46077" x2="28600" y2="46077"/>
                        <a14:foregroundMark x1="29800" y1="40067" x2="29800" y2="40067"/>
                        <a14:foregroundMark x1="35400" y1="8013" x2="35400" y2="8013"/>
                        <a14:foregroundMark x1="80800" y1="35225" x2="80800" y2="35225"/>
                        <a14:foregroundMark x1="72000" y1="27546" x2="72000" y2="27546"/>
                        <a14:foregroundMark x1="62800" y1="80968" x2="62800" y2="80968"/>
                        <a14:foregroundMark x1="34800" y1="77963" x2="34800" y2="77963"/>
                        <a14:foregroundMark x1="83400" y1="19533" x2="83400" y2="19533"/>
                        <a14:foregroundMark x1="88000" y1="23873" x2="88000" y2="23873"/>
                        <a14:foregroundMark x1="79200" y1="20367" x2="79200" y2="20367"/>
                        <a14:foregroundMark x1="77600" y1="41235" x2="77600" y2="41235"/>
                        <a14:foregroundMark x1="91600" y1="28381" x2="91600" y2="28381"/>
                        <a14:foregroundMark x1="85800" y1="25209" x2="85800" y2="25209"/>
                        <a14:foregroundMark x1="25200" y1="56928" x2="25200" y2="569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2201095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83768" y="116632"/>
            <a:ext cx="61926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Дотация. 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Если вышестоящий бюджет, 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Выдал денежки </a:t>
            </a:r>
            <a:r>
              <a:rPr lang="ru-RU" sz="28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нижестоящему</a:t>
            </a:r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, 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Для оплаты насущных расходов,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При недостатке его доходов,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То такая операция</a:t>
            </a:r>
          </a:p>
          <a:p>
            <a:r>
              <a:rPr lang="ru-RU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Называется – Дотация.</a:t>
            </a:r>
          </a:p>
        </p:txBody>
      </p:sp>
      <p:pic>
        <p:nvPicPr>
          <p:cNvPr id="9" name="Picture 3" descr="F:\Финансы\6_82e1c6de1df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07" y="3903097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20018713">
            <a:off x="4860032" y="5013176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Дотация</a:t>
            </a:r>
            <a:r>
              <a:rPr lang="ru-RU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endParaRPr lang="ru-RU" sz="36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" name="Рисунок 7" descr="E:\Финансы\58694147.jpg"/>
          <p:cNvPicPr/>
          <p:nvPr/>
        </p:nvPicPr>
        <p:blipFill>
          <a:blip r:embed="rId7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792044" y="4274488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1039649" y="5013176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1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583718">
            <a:off x="1859928" y="5862631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Голос 009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8424" y="6265246"/>
            <a:ext cx="232792" cy="23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3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641782" y="332656"/>
            <a:ext cx="8322706" cy="3960440"/>
          </a:xfrm>
          <a:prstGeom prst="cloudCallout">
            <a:avLst>
              <a:gd name="adj1" fmla="val -34181"/>
              <a:gd name="adj2" fmla="val 647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28800"/>
            <a:ext cx="7704856" cy="312494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600" dirty="0" smtClean="0">
                <a:solidFill>
                  <a:srgbClr val="FF3300"/>
                </a:solidFill>
                <a:latin typeface="Bookman Old Style" panose="02050604050505020204" pitchFamily="18" charset="0"/>
              </a:rPr>
              <a:t>Принцип </a:t>
            </a:r>
            <a:r>
              <a:rPr lang="ru-RU" sz="8600" dirty="0">
                <a:solidFill>
                  <a:srgbClr val="FF3300"/>
                </a:solidFill>
                <a:latin typeface="Bookman Old Style" panose="02050604050505020204" pitchFamily="18" charset="0"/>
              </a:rPr>
              <a:t>бюджетов исполнений,</a:t>
            </a:r>
          </a:p>
          <a:p>
            <a:pPr marL="0" indent="0">
              <a:buNone/>
            </a:pPr>
            <a:r>
              <a:rPr lang="ru-RU" sz="8600" dirty="0">
                <a:solidFill>
                  <a:srgbClr val="FF3300"/>
                </a:solidFill>
                <a:latin typeface="Bookman Old Style" panose="02050604050505020204" pitchFamily="18" charset="0"/>
              </a:rPr>
              <a:t>Означающий зачисление кассовых  поступлений, </a:t>
            </a:r>
          </a:p>
          <a:p>
            <a:pPr marL="0" indent="0">
              <a:buNone/>
            </a:pPr>
            <a:r>
              <a:rPr lang="ru-RU" sz="8600" dirty="0">
                <a:solidFill>
                  <a:srgbClr val="FF3300"/>
                </a:solidFill>
                <a:latin typeface="Bookman Old Style" panose="02050604050505020204" pitchFamily="18" charset="0"/>
              </a:rPr>
              <a:t>Инкассовых выплат с единого счета,</a:t>
            </a:r>
          </a:p>
          <a:p>
            <a:pPr marL="0" indent="0">
              <a:buNone/>
            </a:pPr>
            <a:r>
              <a:rPr lang="ru-RU" sz="8600" dirty="0">
                <a:solidFill>
                  <a:srgbClr val="FF3300"/>
                </a:solidFill>
                <a:latin typeface="Bookman Old Style" panose="02050604050505020204" pitchFamily="18" charset="0"/>
              </a:rPr>
              <a:t>За исключением операций по исполнению бюджета.</a:t>
            </a:r>
          </a:p>
          <a:p>
            <a:pPr marL="0" indent="0">
              <a:buNone/>
            </a:pPr>
            <a:r>
              <a:rPr lang="ru-RU" sz="8600" dirty="0">
                <a:solidFill>
                  <a:srgbClr val="FF3300"/>
                </a:solidFill>
                <a:latin typeface="Bookman Old Style" panose="02050604050505020204" pitchFamily="18" charset="0"/>
              </a:rPr>
              <a:t>Финансовую грамотность в народные массы,</a:t>
            </a:r>
          </a:p>
          <a:p>
            <a:pPr marL="0" indent="0">
              <a:buNone/>
            </a:pPr>
            <a:r>
              <a:rPr lang="ru-RU" sz="8600" dirty="0">
                <a:solidFill>
                  <a:srgbClr val="FF3300"/>
                </a:solidFill>
                <a:latin typeface="Bookman Old Style" panose="02050604050505020204" pitchFamily="18" charset="0"/>
              </a:rPr>
              <a:t>Знайте, что это единство кассы.</a:t>
            </a:r>
          </a:p>
          <a:p>
            <a:endParaRPr lang="ru-RU" dirty="0"/>
          </a:p>
        </p:txBody>
      </p:sp>
      <p:pic>
        <p:nvPicPr>
          <p:cNvPr id="4098" name="Picture 2" descr="F:\Азбука\е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2400" y1="18828" x2="32400" y2="18828"/>
                        <a14:foregroundMark x1="65400" y1="17940" x2="65400" y2="17940"/>
                        <a14:foregroundMark x1="68600" y1="25222" x2="68600" y2="25222"/>
                        <a14:foregroundMark x1="60600" y1="74778" x2="60600" y2="74778"/>
                        <a14:foregroundMark x1="43200" y1="74778" x2="43200" y2="74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99392"/>
            <a:ext cx="262196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:\Финансы\gallery!ns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867" y="3789040"/>
            <a:ext cx="3115616" cy="17515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zo.spr.ru/price_img/2015-04/15853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77072"/>
            <a:ext cx="2793476" cy="1955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pprof.ru/wp-content/uploads/2016/02/dokumentalnoe-oformlenie-kassovyx-operacij-ip-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22" y="4779414"/>
            <a:ext cx="3024336" cy="1868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91676" y="647690"/>
            <a:ext cx="4452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Единство кассы </a:t>
            </a:r>
          </a:p>
        </p:txBody>
      </p:sp>
      <p:pic>
        <p:nvPicPr>
          <p:cNvPr id="9" name="Рисунок 8" descr="E:\Финансы\58694147.jpg"/>
          <p:cNvPicPr/>
          <p:nvPr/>
        </p:nvPicPr>
        <p:blipFill>
          <a:blip r:embed="rId9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641781" y="4142195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WordArt 2"/>
          <p:cNvSpPr>
            <a:spLocks noChangeArrowheads="1" noChangeShapeType="1" noTextEdit="1"/>
          </p:cNvSpPr>
          <p:nvPr/>
        </p:nvSpPr>
        <p:spPr bwMode="auto">
          <a:xfrm>
            <a:off x="889386" y="4893759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2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713518">
            <a:off x="1713895" y="5737646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713518">
            <a:off x="1713894" y="5737645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Голос 010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41555" y="6394969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8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403648" y="44624"/>
            <a:ext cx="7272808" cy="3240360"/>
          </a:xfrm>
          <a:prstGeom prst="wedgeEllipseCallout">
            <a:avLst>
              <a:gd name="adj1" fmla="val -12059"/>
              <a:gd name="adj2" fmla="val 10062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75756" y="404664"/>
            <a:ext cx="64087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25E32A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Зачет</a:t>
            </a:r>
            <a:r>
              <a:rPr lang="ru-RU" sz="2400" b="1" dirty="0">
                <a:solidFill>
                  <a:srgbClr val="25E32A"/>
                </a:solidFill>
                <a:latin typeface="Bookman Old Style" panose="02050604050505020204" pitchFamily="18" charset="0"/>
              </a:rPr>
              <a:t> </a:t>
            </a:r>
            <a:endParaRPr lang="ru-RU" sz="2400" dirty="0">
              <a:solidFill>
                <a:srgbClr val="25E32A"/>
              </a:solidFill>
              <a:latin typeface="Bookman Old Style" panose="02050604050505020204" pitchFamily="18" charset="0"/>
            </a:endParaRPr>
          </a:p>
          <a:p>
            <a:r>
              <a:rPr lang="ru-RU" sz="2400" dirty="0">
                <a:solidFill>
                  <a:srgbClr val="005828"/>
                </a:solidFill>
                <a:latin typeface="Bookman Old Style" panose="02050604050505020204" pitchFamily="18" charset="0"/>
              </a:rPr>
              <a:t>Если  несколько лиц юридических,</a:t>
            </a:r>
          </a:p>
          <a:p>
            <a:r>
              <a:rPr lang="ru-RU" sz="2400" dirty="0">
                <a:solidFill>
                  <a:srgbClr val="005828"/>
                </a:solidFill>
                <a:latin typeface="Bookman Old Style" panose="02050604050505020204" pitchFamily="18" charset="0"/>
              </a:rPr>
              <a:t>А может быть даже физических,</a:t>
            </a:r>
          </a:p>
          <a:p>
            <a:r>
              <a:rPr lang="ru-RU" sz="2400" dirty="0">
                <a:solidFill>
                  <a:srgbClr val="005828"/>
                </a:solidFill>
                <a:latin typeface="Bookman Old Style" panose="02050604050505020204" pitchFamily="18" charset="0"/>
              </a:rPr>
              <a:t>Взаимно погасили обязательства,</a:t>
            </a:r>
          </a:p>
          <a:p>
            <a:r>
              <a:rPr lang="ru-RU" sz="2400" dirty="0">
                <a:solidFill>
                  <a:srgbClr val="005828"/>
                </a:solidFill>
                <a:latin typeface="Bookman Old Style" panose="02050604050505020204" pitchFamily="18" charset="0"/>
              </a:rPr>
              <a:t>Без ссор и любого разбирательства.</a:t>
            </a:r>
          </a:p>
          <a:p>
            <a:r>
              <a:rPr lang="ru-RU" sz="2400" dirty="0">
                <a:solidFill>
                  <a:srgbClr val="005828"/>
                </a:solidFill>
                <a:latin typeface="Bookman Old Style" panose="02050604050505020204" pitchFamily="18" charset="0"/>
              </a:rPr>
              <a:t>Проверив все наперечет,</a:t>
            </a:r>
          </a:p>
          <a:p>
            <a:r>
              <a:rPr lang="ru-RU" sz="2400" dirty="0">
                <a:solidFill>
                  <a:srgbClr val="005828"/>
                </a:solidFill>
                <a:latin typeface="Bookman Old Style" panose="02050604050505020204" pitchFamily="18" charset="0"/>
              </a:rPr>
              <a:t>То это назовем - зачет.</a:t>
            </a:r>
          </a:p>
        </p:txBody>
      </p:sp>
      <p:pic>
        <p:nvPicPr>
          <p:cNvPr id="10" name="Picture 5" descr="F:\з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33" b="84418" l="18000" r="86000">
                        <a14:foregroundMark x1="64400" y1="13014" x2="64400" y2="13014"/>
                        <a14:foregroundMark x1="65800" y1="8904" x2="65800" y2="8904"/>
                        <a14:foregroundMark x1="33400" y1="47774" x2="33400" y2="47774"/>
                        <a14:foregroundMark x1="28200" y1="53767" x2="28200" y2="53767"/>
                        <a14:foregroundMark x1="24600" y1="52226" x2="24600" y2="52226"/>
                        <a14:foregroundMark x1="18400" y1="51370" x2="18400" y2="51370"/>
                        <a14:foregroundMark x1="18000" y1="53425" x2="18000" y2="53425"/>
                        <a14:foregroundMark x1="74200" y1="55137" x2="74200" y2="55137"/>
                        <a14:foregroundMark x1="76000" y1="54281" x2="76000" y2="54281"/>
                        <a14:foregroundMark x1="76000" y1="52568" x2="76000" y2="52568"/>
                        <a14:foregroundMark x1="86000" y1="61130" x2="86000" y2="61130"/>
                        <a14:foregroundMark x1="81600" y1="58733" x2="81600" y2="58733"/>
                        <a14:foregroundMark x1="80200" y1="53767" x2="80200" y2="53767"/>
                        <a14:foregroundMark x1="80200" y1="53425" x2="80200" y2="53425"/>
                        <a14:foregroundMark x1="81600" y1="55479" x2="81600" y2="55479"/>
                        <a14:foregroundMark x1="83600" y1="57534" x2="83600" y2="57534"/>
                        <a14:foregroundMark x1="36800" y1="84418" x2="36800" y2="84418"/>
                        <a14:foregroundMark x1="63800" y1="81849" x2="63800" y2="81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61" t="8125" r="11283" b="12053"/>
          <a:stretch/>
        </p:blipFill>
        <p:spPr bwMode="auto">
          <a:xfrm>
            <a:off x="251520" y="216221"/>
            <a:ext cx="1943466" cy="246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cs403721.userapi.com/v403721334/2383/IT0GTfg2eqU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39" b="89773" l="9934" r="89901">
                        <a14:foregroundMark x1="72682" y1="7576" x2="72682" y2="7576"/>
                        <a14:foregroundMark x1="30464" y1="15341" x2="30464" y2="15341"/>
                        <a14:foregroundMark x1="29305" y1="10606" x2="29305" y2="10606"/>
                        <a14:foregroundMark x1="21854" y1="10606" x2="21854" y2="10606"/>
                        <a14:foregroundMark x1="26159" y1="8712" x2="26159" y2="8712"/>
                        <a14:foregroundMark x1="32616" y1="8902" x2="32616" y2="8902"/>
                        <a14:foregroundMark x1="24007" y1="9280" x2="24007" y2="9280"/>
                        <a14:foregroundMark x1="29801" y1="8712" x2="29801" y2="8712"/>
                        <a14:foregroundMark x1="27152" y1="8144" x2="27152" y2="8144"/>
                        <a14:foregroundMark x1="27815" y1="7576" x2="27815" y2="7576"/>
                        <a14:foregroundMark x1="31457" y1="8144" x2="31457" y2="8144"/>
                        <a14:foregroundMark x1="30795" y1="7386" x2="30795" y2="7386"/>
                        <a14:foregroundMark x1="30464" y1="6818" x2="30464" y2="6818"/>
                        <a14:foregroundMark x1="27815" y1="6439" x2="27815" y2="6439"/>
                        <a14:foregroundMark x1="26325" y1="6818" x2="26325" y2="6818"/>
                        <a14:foregroundMark x1="25331" y1="7008" x2="25331" y2="7008"/>
                        <a14:foregroundMark x1="24007" y1="7386" x2="24007" y2="7386"/>
                        <a14:foregroundMark x1="23510" y1="7576" x2="23510" y2="7576"/>
                        <a14:foregroundMark x1="22682" y1="7765" x2="22682" y2="7765"/>
                        <a14:foregroundMark x1="21523" y1="8333" x2="21523" y2="8333"/>
                        <a14:foregroundMark x1="31954" y1="79356" x2="31954" y2="79356"/>
                        <a14:foregroundMark x1="51490" y1="82955" x2="51490" y2="82955"/>
                        <a14:foregroundMark x1="33940" y1="72348" x2="33940" y2="72348"/>
                        <a14:foregroundMark x1="37252" y1="81818" x2="37252" y2="81818"/>
                        <a14:foregroundMark x1="21358" y1="78220" x2="21358" y2="78220"/>
                        <a14:foregroundMark x1="19371" y1="76894" x2="19371" y2="76894"/>
                        <a14:backgroundMark x1="25166" y1="80114" x2="25166" y2="801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107" y="2996952"/>
            <a:ext cx="3527884" cy="308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kladokop.ru/global/images/featured_img_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907856"/>
            <a:ext cx="1440160" cy="69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kladokop.ru/global/images/featured_img_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832" y="4838826"/>
            <a:ext cx="1512168" cy="73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m0-tub-ru.yandex.net/i?id=9c05d582e27f13ee8c85628513a691e1-l&amp;n=13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448" y="2716268"/>
            <a:ext cx="3888432" cy="289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E:\Финансы\58694147.jpg"/>
          <p:cNvPicPr/>
          <p:nvPr/>
        </p:nvPicPr>
        <p:blipFill>
          <a:blip r:embed="rId14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2987824" y="4348393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3244513" y="5096580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3" name="Голос 011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524056" y="638132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1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2051720" y="116632"/>
            <a:ext cx="6866309" cy="2376264"/>
          </a:xfrm>
          <a:prstGeom prst="wedgeRoundRectCallout">
            <a:avLst>
              <a:gd name="adj1" fmla="val 29324"/>
              <a:gd name="adj2" fmla="val 13622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88640"/>
            <a:ext cx="6768752" cy="3196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Исполнение бюджета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Стадия бюджетного процесса,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По формированию бюджетного средства,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Использование и внедрение – это,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Назовем  </a:t>
            </a:r>
            <a:r>
              <a:rPr lang="ru-RU" sz="2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Исполнением бюджета</a:t>
            </a:r>
            <a:r>
              <a:rPr lang="ru-RU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rgbClr val="FF3300"/>
              </a:solidFill>
            </a:endParaRPr>
          </a:p>
        </p:txBody>
      </p:sp>
      <p:pic>
        <p:nvPicPr>
          <p:cNvPr id="6146" name="Picture 2" descr="F:\Азбука\и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50" b="89932" l="3400" r="94200">
                        <a14:foregroundMark x1="26000" y1="8020" x2="26000" y2="8020"/>
                        <a14:foregroundMark x1="92400" y1="60068" x2="92400" y2="60068"/>
                        <a14:foregroundMark x1="81200" y1="47782" x2="81200" y2="47782"/>
                        <a14:foregroundMark x1="76200" y1="48464" x2="76200" y2="48464"/>
                        <a14:foregroundMark x1="79400" y1="67747" x2="79400" y2="67747"/>
                        <a14:foregroundMark x1="86200" y1="66212" x2="86200" y2="66212"/>
                        <a14:foregroundMark x1="94200" y1="57850" x2="94200" y2="57850"/>
                        <a14:foregroundMark x1="71800" y1="60922" x2="71800" y2="60922"/>
                        <a14:foregroundMark x1="73600" y1="56997" x2="73600" y2="56997"/>
                        <a14:foregroundMark x1="76200" y1="54608" x2="76200" y2="54608"/>
                        <a14:foregroundMark x1="79000" y1="53413" x2="79000" y2="53413"/>
                        <a14:foregroundMark x1="82400" y1="54266" x2="82400" y2="54266"/>
                        <a14:foregroundMark x1="83800" y1="50853" x2="83800" y2="50853"/>
                        <a14:foregroundMark x1="80600" y1="50512" x2="80600" y2="50512"/>
                        <a14:foregroundMark x1="77000" y1="51877" x2="77000" y2="51877"/>
                        <a14:foregroundMark x1="74400" y1="52730" x2="74400" y2="52730"/>
                        <a14:foregroundMark x1="73600" y1="53413" x2="73600" y2="53413"/>
                        <a14:foregroundMark x1="73400" y1="53584" x2="73400" y2="53584"/>
                        <a14:foregroundMark x1="84000" y1="51536" x2="91200" y2="55802"/>
                        <a14:foregroundMark x1="12600" y1="46928" x2="12600" y2="46928"/>
                        <a14:foregroundMark x1="6600" y1="48464" x2="3400" y2="52048"/>
                        <a14:foregroundMark x1="31800" y1="79352" x2="31800" y2="79352"/>
                        <a14:foregroundMark x1="35000" y1="78498" x2="35000" y2="78498"/>
                        <a14:foregroundMark x1="58000" y1="80205" x2="58000" y2="80205"/>
                        <a14:foregroundMark x1="54600" y1="79693" x2="54600" y2="79693"/>
                        <a14:foregroundMark x1="41400" y1="85495" x2="41400" y2="85495"/>
                        <a14:foregroundMark x1="40400" y1="84300" x2="40400" y2="84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8125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Финансы\budze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56992"/>
            <a:ext cx="2952328" cy="271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Финансы\dengi_chelovechek_212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35" y="2996952"/>
            <a:ext cx="1941215" cy="194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:\Финансы\dengi_chelovechek_212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3" t="7419"/>
          <a:stretch/>
        </p:blipFill>
        <p:spPr bwMode="auto">
          <a:xfrm flipH="1">
            <a:off x="5148064" y="3356992"/>
            <a:ext cx="1748392" cy="179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E:\Финансы\58694147.jpg"/>
          <p:cNvPicPr/>
          <p:nvPr/>
        </p:nvPicPr>
        <p:blipFill>
          <a:blip r:embed="rId8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7308304" y="3829873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WordArt 2"/>
          <p:cNvSpPr>
            <a:spLocks noChangeArrowheads="1" noChangeShapeType="1" noTextEdit="1"/>
          </p:cNvSpPr>
          <p:nvPr/>
        </p:nvSpPr>
        <p:spPr bwMode="auto">
          <a:xfrm>
            <a:off x="7555909" y="4554902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1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7707798" flipH="1">
            <a:off x="7364916" y="5486765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Голос 012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13229" y="638132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9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-облако 1"/>
          <p:cNvSpPr/>
          <p:nvPr/>
        </p:nvSpPr>
        <p:spPr>
          <a:xfrm>
            <a:off x="971600" y="12820"/>
            <a:ext cx="8064896" cy="2768108"/>
          </a:xfrm>
          <a:prstGeom prst="cloudCallout">
            <a:avLst>
              <a:gd name="adj1" fmla="val 6333"/>
              <a:gd name="adj2" fmla="val 781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8" descr="F:\к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32" b="91906" l="5200" r="92400">
                        <a14:foregroundMark x1="24600" y1="19424" x2="24600" y2="19424"/>
                        <a14:foregroundMark x1="84200" y1="22302" x2="84200" y2="22302"/>
                        <a14:foregroundMark x1="78400" y1="23741" x2="78400" y2="23741"/>
                        <a14:foregroundMark x1="75200" y1="29137" x2="75200" y2="29137"/>
                        <a14:foregroundMark x1="72400" y1="23201" x2="72400" y2="23201"/>
                        <a14:foregroundMark x1="75600" y1="19424" x2="75600" y2="19424"/>
                        <a14:foregroundMark x1="76800" y1="16007" x2="76800" y2="16007"/>
                        <a14:foregroundMark x1="88000" y1="23201" x2="88000" y2="23201"/>
                        <a14:foregroundMark x1="92400" y1="18345" x2="92400" y2="18345"/>
                        <a14:foregroundMark x1="23000" y1="54137" x2="23000" y2="54137"/>
                        <a14:foregroundMark x1="18600" y1="58094" x2="18600" y2="58094"/>
                        <a14:foregroundMark x1="17000" y1="51799" x2="17000" y2="51799"/>
                        <a14:foregroundMark x1="5200" y1="59532" x2="5200" y2="59532"/>
                        <a14:foregroundMark x1="44000" y1="81835" x2="44000" y2="81835"/>
                        <a14:foregroundMark x1="61600" y1="83273" x2="61600" y2="83273"/>
                        <a14:foregroundMark x1="69200" y1="91906" x2="69200" y2="91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2820"/>
            <a:ext cx="259021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79712" y="332656"/>
            <a:ext cx="7164288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Кассовые исполнения бюджета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Кассовые бюджета исполнения-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Осуществление приема и хранения,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Организация и  выдача без посредств,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Бюджетных, очень нужных,  людям средств.</a:t>
            </a:r>
          </a:p>
        </p:txBody>
      </p:sp>
      <p:pic>
        <p:nvPicPr>
          <p:cNvPr id="6" name="Picture 5" descr="F:\Финансы\kartinki24_ru_the_money_3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0" r="4532"/>
          <a:stretch/>
        </p:blipFill>
        <p:spPr bwMode="auto">
          <a:xfrm>
            <a:off x="59821" y="4030938"/>
            <a:ext cx="3828516" cy="27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0-tub-ru.yandex.net/i?id=9c1f1fbbc4b4bf1e0d3b62137cabba6e-l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42281"/>
            <a:ext cx="2664296" cy="29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E:\Финансы\58694147.jpg"/>
          <p:cNvPicPr/>
          <p:nvPr/>
        </p:nvPicPr>
        <p:blipFill>
          <a:blip r:embed="rId8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4283968" y="2940418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4540220" y="3655747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9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7707798" flipH="1">
            <a:off x="4323909" y="4526754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696896">
            <a:off x="5355581" y="4477848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696896">
            <a:off x="5355580" y="4477848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Голос 013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96064" y="633615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40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451654" y="0"/>
            <a:ext cx="7512834" cy="3068960"/>
          </a:xfrm>
          <a:prstGeom prst="wedgeEllipseCallout">
            <a:avLst>
              <a:gd name="adj1" fmla="val 18998"/>
              <a:gd name="adj2" fmla="val 8216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F:\Азбука\л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54" b="93333" l="6200" r="93400">
                        <a14:foregroundMark x1="18800" y1="52821" x2="18800" y2="52821"/>
                        <a14:foregroundMark x1="24800" y1="66154" x2="24800" y2="66154"/>
                        <a14:foregroundMark x1="6200" y1="64786" x2="6200" y2="64786"/>
                        <a14:foregroundMark x1="87200" y1="66667" x2="87200" y2="66667"/>
                        <a14:foregroundMark x1="67600" y1="82906" x2="67600" y2="82906"/>
                        <a14:foregroundMark x1="75600" y1="93846" x2="75600" y2="93846"/>
                        <a14:foregroundMark x1="55000" y1="7863" x2="55000" y2="7863"/>
                        <a14:foregroundMark x1="44400" y1="6154" x2="44400" y2="6154"/>
                        <a14:foregroundMark x1="80000" y1="50256" x2="80000" y2="50256"/>
                        <a14:foregroundMark x1="87200" y1="58974" x2="87200" y2="58974"/>
                        <a14:foregroundMark x1="86800" y1="54188" x2="86800" y2="54188"/>
                        <a14:foregroundMark x1="93400" y1="62735" x2="93400" y2="62735"/>
                        <a14:foregroundMark x1="44800" y1="85299" x2="44800" y2="85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3"/>
            <a:ext cx="240026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51787" y="147284"/>
            <a:ext cx="624069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Лимит бюджетных обязательств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Планов у  бюджета много,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Стройка и ремонт дороги,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ЖКХ, Образование,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 Культура, спорт, соревнование,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Хватило б только средств на все,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Ну и на ветхое жилье,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Вернет в реальность вне  обстоятельств,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Лимит бюджетных обязательств.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7" name="Picture 5" descr="F:\Финансы\2015-01-27_06-34-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15315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bankivonline.ru/_pu/0/48138103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047" b="92282" l="10000" r="90000">
                        <a14:foregroundMark x1="13548" y1="30537" x2="13548" y2="30537"/>
                        <a14:foregroundMark x1="78871" y1="7047" x2="78871" y2="7047"/>
                        <a14:foregroundMark x1="82419" y1="15772" x2="82419" y2="15772"/>
                        <a14:foregroundMark x1="82742" y1="27517" x2="82742" y2="27517"/>
                        <a14:foregroundMark x1="24032" y1="45973" x2="24032" y2="45973"/>
                        <a14:foregroundMark x1="32903" y1="50000" x2="32903" y2="50000"/>
                        <a14:foregroundMark x1="44516" y1="45973" x2="44516" y2="45973"/>
                        <a14:foregroundMark x1="55484" y1="43624" x2="55484" y2="43624"/>
                        <a14:foregroundMark x1="65161" y1="39933" x2="65161" y2="39933"/>
                        <a14:foregroundMark x1="23871" y1="92282" x2="23871" y2="922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9823">
            <a:off x="1267888" y="4090230"/>
            <a:ext cx="4104456" cy="197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E:\Финансы\58694147.jpg"/>
          <p:cNvPicPr/>
          <p:nvPr/>
        </p:nvPicPr>
        <p:blipFill>
          <a:blip r:embed="rId9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6516216" y="3238056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6804248" y="4030938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0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7707798" flipH="1">
            <a:off x="6556157" y="4877342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Голос 014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460432" y="6455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2195736" y="476672"/>
            <a:ext cx="6480719" cy="2420982"/>
          </a:xfrm>
          <a:prstGeom prst="wedgeRoundRectCallout">
            <a:avLst>
              <a:gd name="adj1" fmla="val -7119"/>
              <a:gd name="adj2" fmla="val 8791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339753" y="404664"/>
            <a:ext cx="66967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Муниципальные расходы </a:t>
            </a:r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Чтобы нам решить вопросы местного значения,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Получим из бюджета средства местного самоуправления,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Или муниципальных внебюджетных фондов,</a:t>
            </a:r>
          </a:p>
          <a:p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Это - </a:t>
            </a:r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Муниципальные расходы</a:t>
            </a:r>
            <a:r>
              <a:rPr lang="ru-RU" sz="2000" dirty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</a:p>
        </p:txBody>
      </p:sp>
      <p:pic>
        <p:nvPicPr>
          <p:cNvPr id="9218" name="Picture 2" descr="F:\Финансы\38_MdwspN8.width-1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9713"/>
            <a:ext cx="2873896" cy="215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5" descr="http://belkadr31.ru/pic/pravovaya-forma-otcheta-ob-ispolnenii-byudjeta-rossiyskoy-federatsii-3000-large.jpeg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4512" y="4293096"/>
            <a:ext cx="4176464" cy="242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F:\Азбука\м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83" b="93945" l="10000" r="96400">
                        <a14:foregroundMark x1="65800" y1="11133" x2="65800" y2="11133"/>
                        <a14:foregroundMark x1="79800" y1="5273" x2="79800" y2="5273"/>
                        <a14:foregroundMark x1="94600" y1="45703" x2="94600" y2="45703"/>
                        <a14:foregroundMark x1="91600" y1="44922" x2="91600" y2="44922"/>
                        <a14:foregroundMark x1="96400" y1="53906" x2="96400" y2="53906"/>
                        <a14:foregroundMark x1="91600" y1="65234" x2="91600" y2="65234"/>
                        <a14:foregroundMark x1="76600" y1="50977" x2="76600" y2="50977"/>
                        <a14:foregroundMark x1="86200" y1="46680" x2="86200" y2="46680"/>
                        <a14:foregroundMark x1="88800" y1="45898" x2="88800" y2="45898"/>
                        <a14:foregroundMark x1="88800" y1="43945" x2="91200" y2="42383"/>
                        <a14:foregroundMark x1="81000" y1="48242" x2="78000" y2="57813"/>
                        <a14:foregroundMark x1="78000" y1="57227" x2="81000" y2="62891"/>
                        <a14:foregroundMark x1="80400" y1="63477" x2="80400" y2="63477"/>
                        <a14:foregroundMark x1="64400" y1="84961" x2="64400" y2="84961"/>
                        <a14:foregroundMark x1="72200" y1="93945" x2="72200" y2="93945"/>
                        <a14:foregroundMark x1="37000" y1="83398" x2="37000" y2="83398"/>
                        <a14:foregroundMark x1="16400" y1="58594" x2="16400" y2="58594"/>
                        <a14:foregroundMark x1="14600" y1="61133" x2="14600" y2="61133"/>
                        <a14:foregroundMark x1="17400" y1="41406" x2="17400" y2="41406"/>
                        <a14:foregroundMark x1="16000" y1="40234" x2="16000" y2="40234"/>
                        <a14:foregroundMark x1="12200" y1="41406" x2="12200" y2="41406"/>
                        <a14:foregroundMark x1="10800" y1="45313" x2="10800" y2="45313"/>
                        <a14:foregroundMark x1="12200" y1="47852" x2="12200" y2="47852"/>
                        <a14:foregroundMark x1="13000" y1="51172" x2="13000" y2="51172"/>
                        <a14:foregroundMark x1="18400" y1="43945" x2="18400" y2="43945"/>
                        <a14:foregroundMark x1="16000" y1="43359" x2="16000" y2="43359"/>
                        <a14:foregroundMark x1="16600" y1="51172" x2="16600" y2="51172"/>
                        <a14:foregroundMark x1="15400" y1="55859" x2="15400" y2="55859"/>
                        <a14:foregroundMark x1="15400" y1="53516" x2="15400" y2="53516"/>
                        <a14:foregroundMark x1="15000" y1="52930" x2="15000" y2="52930"/>
                        <a14:foregroundMark x1="82800" y1="47656" x2="82800" y2="47656"/>
                        <a14:foregroundMark x1="91200" y1="47852" x2="91200" y2="47852"/>
                        <a14:foregroundMark x1="93000" y1="47852" x2="93000" y2="47852"/>
                        <a14:foregroundMark x1="94600" y1="49219" x2="94600" y2="49219"/>
                        <a14:foregroundMark x1="94600" y1="50000" x2="94600" y2="50000"/>
                        <a14:foregroundMark x1="94000" y1="53906" x2="94000" y2="53906"/>
                        <a14:foregroundMark x1="93000" y1="55469" x2="93000" y2="55469"/>
                        <a14:foregroundMark x1="92000" y1="56641" x2="92000" y2="56641"/>
                        <a14:foregroundMark x1="91600" y1="57813" x2="91600" y2="57813"/>
                        <a14:foregroundMark x1="90200" y1="62891" x2="90200" y2="62891"/>
                        <a14:foregroundMark x1="91200" y1="62891" x2="91200" y2="62891"/>
                        <a14:foregroundMark x1="93000" y1="61914" x2="93000" y2="61914"/>
                        <a14:foregroundMark x1="91200" y1="67188" x2="80800" y2="62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7624"/>
            <a:ext cx="2520280" cy="258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E:\Финансы\58694147.jpg"/>
          <p:cNvPicPr/>
          <p:nvPr/>
        </p:nvPicPr>
        <p:blipFill>
          <a:blip r:embed="rId8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3491880" y="3212976"/>
            <a:ext cx="167868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3815715" y="4048493"/>
            <a:ext cx="1031011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3" name="Голос 015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76455" y="641374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1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433243" y="116632"/>
            <a:ext cx="7459237" cy="2880319"/>
          </a:xfrm>
          <a:prstGeom prst="cloudCallout">
            <a:avLst>
              <a:gd name="adj1" fmla="val 18693"/>
              <a:gd name="adj2" fmla="val 8543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27784" y="260648"/>
            <a:ext cx="6480720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Налоговый потенциал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Условная возможность государства,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Чтобы в бюджет,  налог  наш  поступал,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В определенный срок без  опозданий,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Налоговый мы назовем потенциал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10242" name="Picture 2" descr="F:\Азбука\н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00" b="93800" l="9457" r="90543">
                        <a14:foregroundMark x1="84588" y1="8600" x2="84588" y2="8600"/>
                        <a14:foregroundMark x1="18564" y1="7000" x2="18564" y2="7000"/>
                        <a14:foregroundMark x1="19440" y1="10400" x2="19440" y2="10400"/>
                        <a14:foregroundMark x1="43608" y1="81800" x2="43608" y2="81800"/>
                        <a14:foregroundMark x1="63047" y1="84000" x2="63047" y2="84000"/>
                        <a14:foregroundMark x1="70753" y1="93800" x2="70753" y2="93800"/>
                        <a14:foregroundMark x1="69527" y1="89400" x2="69527" y2="89400"/>
                        <a14:foregroundMark x1="63047" y1="86600" x2="63047" y2="86600"/>
                        <a14:foregroundMark x1="45884" y1="85000" x2="45884" y2="85000"/>
                        <a14:foregroundMark x1="37478" y1="84600" x2="37478" y2="84600"/>
                        <a14:foregroundMark x1="29072" y1="91400" x2="29072" y2="91400"/>
                        <a14:foregroundMark x1="79860" y1="12400" x2="79860" y2="12400"/>
                        <a14:foregroundMark x1="76532" y1="34800" x2="76532" y2="34800"/>
                        <a14:foregroundMark x1="79510" y1="33600" x2="79510" y2="33600"/>
                        <a14:foregroundMark x1="28546" y1="18600" x2="28546" y2="18600"/>
                        <a14:foregroundMark x1="22592" y1="10600" x2="22592" y2="10600"/>
                        <a14:foregroundMark x1="16287" y1="14200" x2="16287" y2="14200"/>
                        <a14:foregroundMark x1="13135" y1="18200" x2="13135" y2="18200"/>
                        <a14:foregroundMark x1="23292" y1="11600" x2="23292" y2="11600"/>
                        <a14:foregroundMark x1="26795" y1="16800" x2="26795" y2="16800"/>
                        <a14:foregroundMark x1="27671" y1="24200" x2="27671" y2="24200"/>
                        <a14:foregroundMark x1="27671" y1="27400" x2="27671" y2="27400"/>
                        <a14:foregroundMark x1="27320" y1="29200" x2="27320" y2="29200"/>
                        <a14:foregroundMark x1="30648" y1="26800" x2="30648" y2="26800"/>
                        <a14:foregroundMark x1="38004" y1="21600" x2="38004" y2="21600"/>
                        <a14:foregroundMark x1="42032" y1="20200" x2="42032" y2="20200"/>
                        <a14:foregroundMark x1="14011" y1="20600" x2="14011" y2="20600"/>
                        <a14:foregroundMark x1="13660" y1="20600" x2="16988" y2="28000"/>
                        <a14:foregroundMark x1="74081" y1="16800" x2="74081" y2="16800"/>
                        <a14:foregroundMark x1="69177" y1="12800" x2="69177" y2="12800"/>
                        <a14:foregroundMark x1="80035" y1="10400" x2="80035" y2="10400"/>
                        <a14:foregroundMark x1="84588" y1="10600" x2="84588" y2="10600"/>
                        <a14:foregroundMark x1="87215" y1="14800" x2="87215" y2="14800"/>
                        <a14:foregroundMark x1="90543" y1="19000" x2="90543" y2="19000"/>
                        <a14:foregroundMark x1="49737" y1="88800" x2="49737" y2="88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337155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kladsovetov.ru/media/nalogovyj-kodeks-lgoty-po-ndfl-podohodnomu-nalogu_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40968"/>
            <a:ext cx="28575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art-download.org/image/2011-09/1316816389_i2ut3nm47bwolj0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06319"/>
            <a:ext cx="3228950" cy="242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E:\бюджет для граждан\2017\картинки\1485843194general_pages_31_january_2017_i45352_v_saratovskoi_oblasti_rekor.jpg"/>
          <p:cNvPicPr>
            <a:picLocks noChangeAspect="1" noChangeArrowheads="1"/>
          </p:cNvPicPr>
          <p:nvPr/>
        </p:nvPicPr>
        <p:blipFill rotWithShape="1">
          <a:blip r:embed="rId8" cstate="print"/>
          <a:srcRect l="7679" r="-5123"/>
          <a:stretch/>
        </p:blipFill>
        <p:spPr bwMode="auto">
          <a:xfrm>
            <a:off x="3760150" y="4928420"/>
            <a:ext cx="2002434" cy="1651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E:\Финансы\58694147.jpg"/>
          <p:cNvPicPr/>
          <p:nvPr/>
        </p:nvPicPr>
        <p:blipFill>
          <a:blip r:embed="rId9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6516216" y="3238056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6804248" y="4030938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0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7707798" flipH="1">
            <a:off x="6556157" y="4877342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7211541" y="4653136"/>
            <a:ext cx="914400" cy="612648"/>
          </a:xfrm>
          <a:prstGeom prst="cloud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pic>
        <p:nvPicPr>
          <p:cNvPr id="5" name="Голос 016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72013" y="627488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35496" y="0"/>
            <a:ext cx="5832647" cy="3830559"/>
          </a:xfrm>
          <a:prstGeom prst="wedgeEllipseCallout">
            <a:avLst>
              <a:gd name="adj1" fmla="val -26547"/>
              <a:gd name="adj2" fmla="val 9239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Заголовок слайда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2470" y="106464"/>
            <a:ext cx="619268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Отчет об исполнении бюджета 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Очень важный   документ,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В нем есть важный компонент,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План бюджета исполнения,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В нем доход, расход  учтен,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Финансирования источник,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Для  бюджета определен,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В соответствии с бюджетной классификацией,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Нашей Российской Федерации,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Конечно, называют документ этот,</a:t>
            </a:r>
          </a:p>
          <a:p>
            <a:r>
              <a:rPr lang="ru-RU" b="1" dirty="0">
                <a:solidFill>
                  <a:srgbClr val="FF0066"/>
                </a:solidFill>
                <a:latin typeface="Bookman Old Style" panose="02050604050505020204" pitchFamily="18" charset="0"/>
              </a:rPr>
              <a:t>Отчет об исполнении бюджета.</a:t>
            </a:r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11266" name="Picture 2" descr="F:\Азбука\о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88" b="95376" l="10000" r="90000">
                        <a14:foregroundMark x1="78600" y1="7129" x2="78600" y2="7129"/>
                        <a14:foregroundMark x1="62400" y1="82274" x2="62400" y2="82274"/>
                        <a14:foregroundMark x1="57800" y1="82274" x2="57800" y2="82274"/>
                        <a14:foregroundMark x1="62400" y1="93834" x2="62400" y2="93834"/>
                        <a14:foregroundMark x1="57800" y1="91908" x2="57800" y2="91908"/>
                        <a14:foregroundMark x1="40800" y1="82081" x2="40800" y2="82081"/>
                        <a14:foregroundMark x1="12200" y1="52601" x2="12200" y2="52601"/>
                        <a14:foregroundMark x1="64600" y1="89788" x2="64600" y2="89788"/>
                        <a14:foregroundMark x1="67400" y1="92486" x2="67400" y2="92486"/>
                        <a14:foregroundMark x1="35000" y1="95376" x2="35000" y2="95376"/>
                        <a14:foregroundMark x1="82200" y1="12524" x2="82200" y2="12524"/>
                        <a14:foregroundMark x1="80200" y1="21965" x2="80200" y2="21965"/>
                        <a14:foregroundMark x1="72600" y1="21387" x2="72600" y2="21387"/>
                        <a14:foregroundMark x1="23800" y1="37572" x2="23800" y2="37572"/>
                        <a14:foregroundMark x1="14600" y1="37187" x2="14600" y2="37187"/>
                        <a14:foregroundMark x1="77400" y1="56262" x2="77400" y2="56262"/>
                        <a14:foregroundMark x1="81600" y1="60116" x2="81600" y2="60116"/>
                        <a14:foregroundMark x1="75800" y1="27360" x2="75800" y2="27360"/>
                        <a14:foregroundMark x1="82800" y1="20424" x2="82800" y2="20424"/>
                        <a14:foregroundMark x1="72600" y1="13487" x2="72600" y2="13487"/>
                        <a14:foregroundMark x1="52000" y1="13102" x2="52000" y2="13102"/>
                        <a14:foregroundMark x1="63000" y1="12717" x2="63000" y2="12717"/>
                        <a14:foregroundMark x1="71600" y1="10983" x2="75400" y2="5588"/>
                        <a14:foregroundMark x1="51800" y1="91908" x2="51800" y2="91908"/>
                        <a14:foregroundMark x1="44000" y1="82274" x2="44000" y2="82274"/>
                        <a14:foregroundMark x1="36000" y1="81118" x2="36000" y2="81118"/>
                        <a14:foregroundMark x1="45400" y1="91908" x2="45400" y2="91908"/>
                        <a14:foregroundMark x1="22200" y1="91908" x2="22200" y2="91908"/>
                        <a14:foregroundMark x1="30000" y1="93834" x2="30000" y2="93834"/>
                        <a14:foregroundMark x1="38000" y1="91908" x2="38000" y2="91908"/>
                        <a14:foregroundMark x1="41200" y1="93834" x2="41200" y2="93834"/>
                        <a14:foregroundMark x1="26400" y1="93449" x2="26400" y2="93449"/>
                        <a14:foregroundMark x1="44400" y1="83815" x2="46600" y2="888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158" y="126927"/>
            <a:ext cx="2664296" cy="276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:\Финансы\imgb292eb58a0aab63c7cfbab767283e6ee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33056"/>
            <a:ext cx="3909500" cy="232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ipgid.ru/media/images/root/2014/01/19/21.0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65104"/>
            <a:ext cx="3499442" cy="245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E:\Финансы\58694147.jpg"/>
          <p:cNvPicPr/>
          <p:nvPr/>
        </p:nvPicPr>
        <p:blipFill>
          <a:blip r:embed="rId8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683568" y="4077072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5400000">
            <a:off x="1746606" y="5712473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WordArt 2"/>
          <p:cNvSpPr>
            <a:spLocks noChangeArrowheads="1" noChangeShapeType="1" noTextEdit="1"/>
          </p:cNvSpPr>
          <p:nvPr/>
        </p:nvSpPr>
        <p:spPr bwMode="auto">
          <a:xfrm>
            <a:off x="931173" y="4774539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6" name="Голос 017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724654" y="651489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4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-облако 1"/>
          <p:cNvSpPr/>
          <p:nvPr/>
        </p:nvSpPr>
        <p:spPr>
          <a:xfrm>
            <a:off x="384254" y="36976"/>
            <a:ext cx="5472608" cy="3021597"/>
          </a:xfrm>
          <a:prstGeom prst="cloudCallout">
            <a:avLst>
              <a:gd name="adj1" fmla="val 65676"/>
              <a:gd name="adj2" fmla="val 9622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5482952" cy="2448272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Профицит бюджета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6600"/>
                </a:solidFill>
                <a:latin typeface="Bookman Old Style" panose="02050604050505020204" pitchFamily="18" charset="0"/>
              </a:rPr>
              <a:t>Раз превышен бюджета доход,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6600"/>
                </a:solidFill>
                <a:latin typeface="Bookman Old Style" panose="02050604050505020204" pitchFamily="18" charset="0"/>
              </a:rPr>
              <a:t>Чем планировался его расход,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6600"/>
                </a:solidFill>
                <a:latin typeface="Bookman Old Style" panose="02050604050505020204" pitchFamily="18" charset="0"/>
              </a:rPr>
              <a:t>И средства в нем  не  дефицит,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6600"/>
                </a:solidFill>
                <a:latin typeface="Bookman Old Style" panose="02050604050505020204" pitchFamily="18" charset="0"/>
              </a:rPr>
              <a:t>Бюджета это профицит!</a:t>
            </a:r>
          </a:p>
          <a:p>
            <a:endParaRPr lang="ru-RU" dirty="0"/>
          </a:p>
        </p:txBody>
      </p:sp>
      <p:pic>
        <p:nvPicPr>
          <p:cNvPr id="12290" name="Picture 2" descr="F:\Азбука\п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69" b="94618" l="7800" r="91400">
                        <a14:foregroundMark x1="28800" y1="25000" x2="28800" y2="25000"/>
                        <a14:foregroundMark x1="30200" y1="14236" x2="30200" y2="14236"/>
                        <a14:foregroundMark x1="93800" y1="51042" x2="93800" y2="51042"/>
                        <a14:foregroundMark x1="92000" y1="50347" x2="92000" y2="50347"/>
                        <a14:foregroundMark x1="91000" y1="59722" x2="91000" y2="59722"/>
                        <a14:foregroundMark x1="92000" y1="59028" x2="89400" y2="50347"/>
                        <a14:foregroundMark x1="91400" y1="64583" x2="86200" y2="68229"/>
                        <a14:foregroundMark x1="86400" y1="68750" x2="77000" y2="62153"/>
                        <a14:foregroundMark x1="85800" y1="50521" x2="85800" y2="50521"/>
                        <a14:foregroundMark x1="79800" y1="56424" x2="79800" y2="56424"/>
                        <a14:foregroundMark x1="66800" y1="83333" x2="66800" y2="83333"/>
                        <a14:foregroundMark x1="79200" y1="94618" x2="79200" y2="94618"/>
                        <a14:foregroundMark x1="45400" y1="82465" x2="45400" y2="82465"/>
                        <a14:foregroundMark x1="50600" y1="88021" x2="50600" y2="880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-99392"/>
            <a:ext cx="2741290" cy="315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pics.nashgorod.ru/imgfiles/newnews_imgs/2012/06/21/caa2d6222bd6d97ead934437ba127a3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09120"/>
            <a:ext cx="238125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ipatovo.org/images/budget_profit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82"/>
          <a:stretch/>
        </p:blipFill>
        <p:spPr bwMode="auto">
          <a:xfrm>
            <a:off x="384254" y="3933056"/>
            <a:ext cx="3622964" cy="180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Финансы\58694147.jpg"/>
          <p:cNvPicPr/>
          <p:nvPr/>
        </p:nvPicPr>
        <p:blipFill>
          <a:blip r:embed="rId8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6963796" y="3717032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7707798" flipH="1">
            <a:off x="7004030" y="5347398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7195869" y="4452481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4" name="Голос 018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64674" y="61761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234876" y="-3009"/>
            <a:ext cx="7486326" cy="3119153"/>
          </a:xfrm>
          <a:prstGeom prst="wedgeEllipseCallout">
            <a:avLst>
              <a:gd name="adj1" fmla="val -40353"/>
              <a:gd name="adj2" fmla="val 9565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96184" y="0"/>
            <a:ext cx="467553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Расходы бюджета 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Часть бюджетных отношений,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Связанных, с распределением,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И использованием  денежного фонда,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На благо всего народа,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Находящихся, в распоряжении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Органов местного самоуправления,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Или государственной власти,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Способной,  делить  их  на части,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Большие расходы- это,</a:t>
            </a:r>
          </a:p>
          <a:p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Назовем </a:t>
            </a:r>
            <a:r>
              <a:rPr lang="ru-RU" b="1" dirty="0">
                <a:solidFill>
                  <a:srgbClr val="FF0066"/>
                </a:solidFill>
                <a:latin typeface="Bookman Old Style" panose="02050604050505020204" pitchFamily="18" charset="0"/>
              </a:rPr>
              <a:t>расходы бюджета</a:t>
            </a:r>
            <a:r>
              <a:rPr lang="ru-RU" dirty="0">
                <a:solidFill>
                  <a:srgbClr val="FF0066"/>
                </a:solidFill>
                <a:latin typeface="Bookman Old Style" panose="02050604050505020204" pitchFamily="18" charset="0"/>
              </a:rPr>
              <a:t>.</a:t>
            </a:r>
          </a:p>
        </p:txBody>
      </p:sp>
      <p:pic>
        <p:nvPicPr>
          <p:cNvPr id="13314" name="Picture 2" descr="F:\Азбука\р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36" b="95993" l="7600" r="91400">
                        <a14:foregroundMark x1="46200" y1="5509" x2="46200" y2="5509"/>
                        <a14:foregroundMark x1="40800" y1="1836" x2="40800" y2="1836"/>
                        <a14:foregroundMark x1="94000" y1="32220" x2="94000" y2="32220"/>
                        <a14:foregroundMark x1="69200" y1="95993" x2="69200" y2="95993"/>
                        <a14:foregroundMark x1="44200" y1="89482" x2="44200" y2="89482"/>
                        <a14:foregroundMark x1="75600" y1="68280" x2="75600" y2="682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2404273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Владелец\AppData\Local\Microsoft\Windows\Temporary Internet Files\Content.IE5\WT9IOB9I\MCj03521820000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787902"/>
            <a:ext cx="870652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Владелец\Pictures\Организатор клипов (Microsoft)\j0356713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736" y="3358569"/>
            <a:ext cx="931118" cy="80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C:\Users\Владелец\Pictures\Организатор клипов (Microsoft)\j0356779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595978"/>
            <a:ext cx="708670" cy="7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1" descr="C:\Users\Владелец\Pictures\Организатор клипов (Microsoft)\j0283998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10711" y="3559575"/>
            <a:ext cx="820982" cy="120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C:\Users\Владелец\Pictures\Организатор клипов (Microsoft)\j0282786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429" y="5348285"/>
            <a:ext cx="975172" cy="93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8" descr="C:\Users\Владелец\Pictures\Организатор клипов (Microsoft)\j0223797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980095"/>
            <a:ext cx="512613" cy="683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7" descr="C:\Users\Владелец\Pictures\Организатор клипов (Microsoft)\j0336580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209" y="5090132"/>
            <a:ext cx="958392" cy="99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3" descr="C:\Users\Владелец\Pictures\Организатор клипов (Microsoft)\j0283638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92" y="5549741"/>
            <a:ext cx="748550" cy="1079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4" descr="C:\Users\Владелец\Pictures\Организатор клипов (Microsoft)\AG00322_.gif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058" y="4125228"/>
            <a:ext cx="699608" cy="89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Прямая со стрелкой 21"/>
          <p:cNvCxnSpPr/>
          <p:nvPr/>
        </p:nvCxnSpPr>
        <p:spPr>
          <a:xfrm flipH="1">
            <a:off x="6243608" y="3678368"/>
            <a:ext cx="679796" cy="1647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5868144" y="3830768"/>
            <a:ext cx="1207660" cy="74228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1" idx="2"/>
          </p:cNvCxnSpPr>
          <p:nvPr/>
        </p:nvCxnSpPr>
        <p:spPr>
          <a:xfrm flipH="1">
            <a:off x="6305443" y="3868022"/>
            <a:ext cx="862123" cy="137299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7167566" y="3830768"/>
            <a:ext cx="152401" cy="130172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7524328" y="3595978"/>
            <a:ext cx="467793" cy="2720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7402600" y="3830768"/>
            <a:ext cx="410491" cy="16864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3453839" y="3381665"/>
            <a:ext cx="1706257" cy="42862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Образование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453839" y="4287307"/>
            <a:ext cx="1357313" cy="5715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Пенсии </a:t>
            </a:r>
          </a:p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и пособия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668343" y="2914316"/>
            <a:ext cx="1475657" cy="6429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Армия</a:t>
            </a:r>
          </a:p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и </a:t>
            </a:r>
            <a:r>
              <a:rPr lang="ru-RU" dirty="0" smtClean="0"/>
              <a:t>полиция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3438767" y="5857875"/>
            <a:ext cx="1706257" cy="6429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Наука </a:t>
            </a:r>
          </a:p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и культура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938975" y="6109110"/>
            <a:ext cx="1706258" cy="5715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Охрана</a:t>
            </a:r>
          </a:p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dirty="0"/>
              <a:t>природы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397552" y="5017681"/>
            <a:ext cx="1746448" cy="42862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20040" indent="-320040" algn="ctr" fontAlgn="auto">
              <a:spcAft>
                <a:spcPts val="0"/>
              </a:spcAft>
              <a:defRPr/>
            </a:pPr>
            <a:r>
              <a:rPr lang="ru-RU" sz="1600" dirty="0"/>
              <a:t>Здравоохранение</a:t>
            </a:r>
          </a:p>
        </p:txBody>
      </p:sp>
      <p:pic>
        <p:nvPicPr>
          <p:cNvPr id="25" name="Рисунок 24" descr="E:\Финансы\58694147.jpg"/>
          <p:cNvPicPr/>
          <p:nvPr/>
        </p:nvPicPr>
        <p:blipFill>
          <a:blip r:embed="rId15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539552" y="3659280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WordArt 2"/>
          <p:cNvSpPr>
            <a:spLocks noChangeArrowheads="1" noChangeShapeType="1" noTextEdit="1"/>
          </p:cNvSpPr>
          <p:nvPr/>
        </p:nvSpPr>
        <p:spPr bwMode="auto">
          <a:xfrm>
            <a:off x="787157" y="4393492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29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5400000">
            <a:off x="1611361" y="5321567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Голос 019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709199" y="637801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8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0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20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0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0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000"/>
                            </p:stCondLst>
                            <p:childTnLst>
                              <p:par>
                                <p:cTn id="9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276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hoticold.ru/wp-content/uploads/2013/06/subsidii-na-otkritie-biznes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65712"/>
            <a:ext cx="407258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investtalk.ru/wp-content/uploads/2017/02/gosudarstvennye-programmy-biznesmenam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3" r="4198" b="21347"/>
          <a:stretch/>
        </p:blipFill>
        <p:spPr bwMode="auto">
          <a:xfrm>
            <a:off x="4283968" y="3532357"/>
            <a:ext cx="2682796" cy="146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-облако 1"/>
          <p:cNvSpPr/>
          <p:nvPr/>
        </p:nvSpPr>
        <p:spPr>
          <a:xfrm>
            <a:off x="1259632" y="332656"/>
            <a:ext cx="6408712" cy="3632132"/>
          </a:xfrm>
          <a:prstGeom prst="cloudCallout">
            <a:avLst>
              <a:gd name="adj1" fmla="val -41252"/>
              <a:gd name="adj2" fmla="val 5520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476672"/>
            <a:ext cx="4104456" cy="338437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Субсидия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Для многих это не  секрет,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Вышестоящий наш  бюджет,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Может  решение принять,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Другим бюджетам помогать,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Ну, например, нижестоящим,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И финансировать блестяще,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Им средства денежные дать,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Чтобы  задачи  их решать,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Об этом знаем ты и я,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FF0066"/>
                </a:solidFill>
                <a:latin typeface="Bookman Old Style" panose="02050604050505020204" pitchFamily="18" charset="0"/>
              </a:rPr>
              <a:t>Та выплата - Субсидия!</a:t>
            </a:r>
            <a:r>
              <a:rPr lang="ru-RU" sz="2200" dirty="0">
                <a:solidFill>
                  <a:srgbClr val="FF0066"/>
                </a:solidFill>
                <a:latin typeface="Bookman Old Style" panose="02050604050505020204" pitchFamily="18" charset="0"/>
              </a:rPr>
              <a:t> </a:t>
            </a:r>
          </a:p>
          <a:p>
            <a:endParaRPr lang="ru-RU" dirty="0">
              <a:solidFill>
                <a:srgbClr val="FF0066"/>
              </a:solidFill>
            </a:endParaRPr>
          </a:p>
        </p:txBody>
      </p:sp>
      <p:pic>
        <p:nvPicPr>
          <p:cNvPr id="14338" name="Picture 2" descr="F:\Азбука\с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32" b="89897" l="10000" r="93000">
                        <a14:foregroundMark x1="93000" y1="59247" x2="93000" y2="59247"/>
                        <a14:foregroundMark x1="72200" y1="87842" x2="72200" y2="87842"/>
                        <a14:foregroundMark x1="64400" y1="79623" x2="64400" y2="79623"/>
                        <a14:foregroundMark x1="46400" y1="79281" x2="46400" y2="79281"/>
                        <a14:foregroundMark x1="50000" y1="85103" x2="50000" y2="85103"/>
                        <a14:foregroundMark x1="64000" y1="87842" x2="64000" y2="878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2592288" cy="302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://miloserdie72.ru/uploads/posts/2017-09/1504580728_subsidiya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4" r="19643"/>
          <a:stretch/>
        </p:blipFill>
        <p:spPr bwMode="auto">
          <a:xfrm>
            <a:off x="2051720" y="4653136"/>
            <a:ext cx="246973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E:\Финансы\58694147.jpg"/>
          <p:cNvPicPr/>
          <p:nvPr/>
        </p:nvPicPr>
        <p:blipFill>
          <a:blip r:embed="rId9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395536" y="3255843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643141" y="3964788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9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5400000">
            <a:off x="1467345" y="4882638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Голос 020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708206" y="63093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7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1835696" y="534159"/>
            <a:ext cx="5472607" cy="2308324"/>
          </a:xfrm>
          <a:prstGeom prst="wedgeRoundRectCallout">
            <a:avLst>
              <a:gd name="adj1" fmla="val -48629"/>
              <a:gd name="adj2" fmla="val 11173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31482" y="534159"/>
            <a:ext cx="50040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Текущий финансовый год</a:t>
            </a:r>
          </a:p>
          <a:p>
            <a:r>
              <a:rPr lang="ru-RU" sz="2000" dirty="0">
                <a:solidFill>
                  <a:srgbClr val="005828"/>
                </a:solidFill>
                <a:latin typeface="Bookman Old Style" panose="02050604050505020204" pitchFamily="18" charset="0"/>
              </a:rPr>
              <a:t>Год, в котором осуществляется исполнение бюджета,</a:t>
            </a:r>
          </a:p>
          <a:p>
            <a:r>
              <a:rPr lang="ru-RU" sz="2000" dirty="0">
                <a:solidFill>
                  <a:srgbClr val="005828"/>
                </a:solidFill>
                <a:latin typeface="Bookman Old Style" panose="02050604050505020204" pitchFamily="18" charset="0"/>
              </a:rPr>
              <a:t>Составление и рассмотрение бюджетного  проекта,</a:t>
            </a:r>
          </a:p>
          <a:p>
            <a:r>
              <a:rPr lang="ru-RU" sz="2000" dirty="0">
                <a:solidFill>
                  <a:srgbClr val="005828"/>
                </a:solidFill>
                <a:latin typeface="Bookman Old Style" panose="02050604050505020204" pitchFamily="18" charset="0"/>
              </a:rPr>
              <a:t>Что в очередной год  нас ждет</a:t>
            </a:r>
          </a:p>
          <a:p>
            <a:r>
              <a:rPr lang="ru-RU" sz="2000" dirty="0">
                <a:solidFill>
                  <a:srgbClr val="005828"/>
                </a:solidFill>
                <a:latin typeface="Bookman Old Style" panose="02050604050505020204" pitchFamily="18" charset="0"/>
              </a:rPr>
              <a:t>Это текущий финансовый год.</a:t>
            </a:r>
          </a:p>
        </p:txBody>
      </p:sp>
      <p:pic>
        <p:nvPicPr>
          <p:cNvPr id="16386" name="Picture 2" descr="F:\Азбука\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66" b="90764" l="2000" r="88400">
                        <a14:foregroundMark x1="40200" y1="81210" x2="40200" y2="81210"/>
                        <a14:foregroundMark x1="66600" y1="81847" x2="66600" y2="81847"/>
                        <a14:foregroundMark x1="24800" y1="84395" x2="24800" y2="84395"/>
                        <a14:foregroundMark x1="40200" y1="1911" x2="40200" y2="1911"/>
                        <a14:foregroundMark x1="92000" y1="55892" x2="92000" y2="55892"/>
                        <a14:foregroundMark x1="93600" y1="59395" x2="93600" y2="59395"/>
                        <a14:foregroundMark x1="87000" y1="48567" x2="87000" y2="48567"/>
                        <a14:foregroundMark x1="77600" y1="46178" x2="77600" y2="46178"/>
                        <a14:foregroundMark x1="92400" y1="60350" x2="92400" y2="60350"/>
                        <a14:foregroundMark x1="11000" y1="54140" x2="11000" y2="541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891930" cy="2376264"/>
          </a:xfrm>
          <a:prstGeom prst="rect">
            <a:avLst/>
          </a:prstGeom>
          <a:noFill/>
          <a:extLst/>
        </p:spPr>
      </p:pic>
      <p:pic>
        <p:nvPicPr>
          <p:cNvPr id="16388" name="Picture 4" descr="https://w-dog.ru/wallpapers/0/0/small/387604628522822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8125" l="7031" r="96094">
                        <a14:foregroundMark x1="37109" y1="11875" x2="37109" y2="11875"/>
                        <a14:foregroundMark x1="39844" y1="15000" x2="39844" y2="15000"/>
                        <a14:foregroundMark x1="42578" y1="27500" x2="42578" y2="27500"/>
                        <a14:foregroundMark x1="49219" y1="26875" x2="55469" y2="26875"/>
                        <a14:foregroundMark x1="55859" y1="29375" x2="47656" y2="40625"/>
                        <a14:foregroundMark x1="47266" y1="43125" x2="37109" y2="64375"/>
                        <a14:foregroundMark x1="36719" y1="64375" x2="38281" y2="79375"/>
                        <a14:foregroundMark x1="46875" y1="58125" x2="37891" y2="81875"/>
                        <a14:foregroundMark x1="39844" y1="61250" x2="39844" y2="61250"/>
                        <a14:foregroundMark x1="56250" y1="51875" x2="56250" y2="51875"/>
                        <a14:foregroundMark x1="68750" y1="67500" x2="68750" y2="67500"/>
                        <a14:foregroundMark x1="71094" y1="84375" x2="71094" y2="84375"/>
                        <a14:foregroundMark x1="80859" y1="38125" x2="80859" y2="38125"/>
                        <a14:foregroundMark x1="87500" y1="33750" x2="87500" y2="33750"/>
                        <a14:foregroundMark x1="8594" y1="55625" x2="8594" y2="55625"/>
                        <a14:foregroundMark x1="85156" y1="68750" x2="85156" y2="68750"/>
                        <a14:foregroundMark x1="85547" y1="94375" x2="85547" y2="94375"/>
                        <a14:foregroundMark x1="94531" y1="98125" x2="94531" y2="98125"/>
                        <a14:foregroundMark x1="80078" y1="96250" x2="80078" y2="96250"/>
                        <a14:foregroundMark x1="96484" y1="58125" x2="96484" y2="58125"/>
                        <a14:foregroundMark x1="7031" y1="73125" x2="7031" y2="73125"/>
                        <a14:foregroundMark x1="46484" y1="60000" x2="46484" y2="60000"/>
                        <a14:foregroundMark x1="47266" y1="58750" x2="38281" y2="8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89040"/>
            <a:ext cx="4572590" cy="285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:\Финансы\s3img_6897562_5_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232" b="85326" l="7600" r="89200">
                        <a14:foregroundMark x1="51400" y1="11594" x2="51400" y2="11594"/>
                        <a14:foregroundMark x1="64000" y1="12138" x2="64000" y2="12138"/>
                        <a14:foregroundMark x1="68600" y1="16848" x2="68600" y2="16848"/>
                        <a14:foregroundMark x1="18800" y1="23913" x2="18800" y2="23913"/>
                        <a14:foregroundMark x1="12400" y1="35145" x2="12400" y2="35145"/>
                        <a14:foregroundMark x1="8800" y1="42210" x2="8800" y2="42210"/>
                        <a14:foregroundMark x1="9600" y1="39312" x2="9600" y2="39312"/>
                        <a14:foregroundMark x1="7800" y1="50000" x2="7800" y2="50000"/>
                        <a14:foregroundMark x1="10000" y1="59964" x2="10000" y2="59964"/>
                        <a14:foregroundMark x1="15600" y1="69928" x2="15600" y2="69928"/>
                        <a14:foregroundMark x1="36000" y1="84601" x2="36000" y2="84601"/>
                        <a14:foregroundMark x1="89200" y1="62862" x2="89200" y2="62862"/>
                        <a14:foregroundMark x1="63600" y1="85507" x2="63600" y2="85507"/>
                        <a14:foregroundMark x1="10800" y1="44022" x2="10800" y2="44022"/>
                        <a14:foregroundMark x1="16400" y1="32065" x2="11600" y2="41848"/>
                        <a14:foregroundMark x1="46600" y1="46377" x2="46000" y2="28442"/>
                        <a14:foregroundMark x1="68400" y1="14674" x2="68400" y2="14674"/>
                        <a14:foregroundMark x1="74600" y1="17029" x2="74600" y2="17029"/>
                        <a14:foregroundMark x1="73400" y1="19022" x2="73400" y2="19022"/>
                        <a14:foregroundMark x1="35800" y1="12681" x2="35800" y2="12681"/>
                        <a14:foregroundMark x1="34000" y1="13587" x2="22400" y2="19203"/>
                        <a14:foregroundMark x1="21800" y1="20652" x2="12400" y2="29710"/>
                        <a14:foregroundMark x1="12600" y1="30616" x2="8400" y2="40761"/>
                        <a14:foregroundMark x1="7600" y1="49275" x2="9600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3" t="9464" r="6582" b="11014"/>
          <a:stretch/>
        </p:blipFill>
        <p:spPr bwMode="auto">
          <a:xfrm>
            <a:off x="7767622" y="1678969"/>
            <a:ext cx="1137991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F:\Финансы\s3img_6897562_5_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232" b="85326" l="7600" r="89200">
                        <a14:foregroundMark x1="51400" y1="11594" x2="51400" y2="11594"/>
                        <a14:foregroundMark x1="64000" y1="12138" x2="64000" y2="12138"/>
                        <a14:foregroundMark x1="68600" y1="16848" x2="68600" y2="16848"/>
                        <a14:foregroundMark x1="18800" y1="23913" x2="18800" y2="23913"/>
                        <a14:foregroundMark x1="12400" y1="35145" x2="12400" y2="35145"/>
                        <a14:foregroundMark x1="8800" y1="42210" x2="8800" y2="42210"/>
                        <a14:foregroundMark x1="9600" y1="39312" x2="9600" y2="39312"/>
                        <a14:foregroundMark x1="7800" y1="50000" x2="7800" y2="50000"/>
                        <a14:foregroundMark x1="10000" y1="59964" x2="10000" y2="59964"/>
                        <a14:foregroundMark x1="15600" y1="69928" x2="15600" y2="69928"/>
                        <a14:foregroundMark x1="36000" y1="84601" x2="36000" y2="84601"/>
                        <a14:foregroundMark x1="89200" y1="62862" x2="89200" y2="62862"/>
                        <a14:foregroundMark x1="63600" y1="85507" x2="63600" y2="85507"/>
                        <a14:foregroundMark x1="10800" y1="44022" x2="10800" y2="44022"/>
                        <a14:foregroundMark x1="16400" y1="32065" x2="11600" y2="41848"/>
                        <a14:foregroundMark x1="46600" y1="46377" x2="46000" y2="28442"/>
                        <a14:foregroundMark x1="68400" y1="14674" x2="68400" y2="14674"/>
                        <a14:foregroundMark x1="74600" y1="17029" x2="74600" y2="17029"/>
                        <a14:foregroundMark x1="73400" y1="19022" x2="73400" y2="19022"/>
                        <a14:foregroundMark x1="35800" y1="12681" x2="35800" y2="12681"/>
                        <a14:foregroundMark x1="34000" y1="13587" x2="22400" y2="19203"/>
                        <a14:foregroundMark x1="21800" y1="20652" x2="12400" y2="29710"/>
                        <a14:foregroundMark x1="12600" y1="30616" x2="8400" y2="40761"/>
                        <a14:foregroundMark x1="7600" y1="49275" x2="9600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3" t="9464" r="6582" b="11014"/>
          <a:stretch/>
        </p:blipFill>
        <p:spPr bwMode="auto">
          <a:xfrm>
            <a:off x="7198626" y="2348880"/>
            <a:ext cx="1137991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F:\Финансы\s3img_6897562_5_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232" b="85326" l="7600" r="89200">
                        <a14:foregroundMark x1="51400" y1="11594" x2="51400" y2="11594"/>
                        <a14:foregroundMark x1="64000" y1="12138" x2="64000" y2="12138"/>
                        <a14:foregroundMark x1="68600" y1="16848" x2="68600" y2="16848"/>
                        <a14:foregroundMark x1="18800" y1="23913" x2="18800" y2="23913"/>
                        <a14:foregroundMark x1="12400" y1="35145" x2="12400" y2="35145"/>
                        <a14:foregroundMark x1="8800" y1="42210" x2="8800" y2="42210"/>
                        <a14:foregroundMark x1="9600" y1="39312" x2="9600" y2="39312"/>
                        <a14:foregroundMark x1="7800" y1="50000" x2="7800" y2="50000"/>
                        <a14:foregroundMark x1="10000" y1="59964" x2="10000" y2="59964"/>
                        <a14:foregroundMark x1="15600" y1="69928" x2="15600" y2="69928"/>
                        <a14:foregroundMark x1="36000" y1="84601" x2="36000" y2="84601"/>
                        <a14:foregroundMark x1="89200" y1="62862" x2="89200" y2="62862"/>
                        <a14:foregroundMark x1="63600" y1="85507" x2="63600" y2="85507"/>
                        <a14:foregroundMark x1="10800" y1="44022" x2="10800" y2="44022"/>
                        <a14:foregroundMark x1="16400" y1="32065" x2="11600" y2="41848"/>
                        <a14:foregroundMark x1="46600" y1="46377" x2="46000" y2="28442"/>
                        <a14:foregroundMark x1="68400" y1="14674" x2="68400" y2="14674"/>
                        <a14:foregroundMark x1="74600" y1="17029" x2="74600" y2="17029"/>
                        <a14:foregroundMark x1="73400" y1="19022" x2="73400" y2="19022"/>
                        <a14:foregroundMark x1="35800" y1="12681" x2="35800" y2="12681"/>
                        <a14:foregroundMark x1="34000" y1="13587" x2="22400" y2="19203"/>
                        <a14:foregroundMark x1="21800" y1="20652" x2="12400" y2="29710"/>
                        <a14:foregroundMark x1="12600" y1="30616" x2="8400" y2="40761"/>
                        <a14:foregroundMark x1="7600" y1="49275" x2="9600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3" t="9464" r="6582" b="11014"/>
          <a:stretch/>
        </p:blipFill>
        <p:spPr bwMode="auto">
          <a:xfrm>
            <a:off x="6629631" y="1340768"/>
            <a:ext cx="1137991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E:\Финансы\58694147.jpg"/>
          <p:cNvPicPr/>
          <p:nvPr/>
        </p:nvPicPr>
        <p:blipFill>
          <a:blip r:embed="rId10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547936" y="3408243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795541" y="4125817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6" name="Голос 021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460432" y="6322253"/>
            <a:ext cx="304799" cy="30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7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agrotechnik.com.ua/images/news/1454580272_1383643846_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4944"/>
            <a:ext cx="4968552" cy="372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Выноска-облако 4"/>
          <p:cNvSpPr/>
          <p:nvPr/>
        </p:nvSpPr>
        <p:spPr>
          <a:xfrm>
            <a:off x="55404" y="0"/>
            <a:ext cx="7200800" cy="3645024"/>
          </a:xfrm>
          <a:prstGeom prst="cloudCallout">
            <a:avLst>
              <a:gd name="adj1" fmla="val -24138"/>
              <a:gd name="adj2" fmla="val 642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58087"/>
            <a:ext cx="6347048" cy="28369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Участники бюджетного процесса 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Органы государственной власти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И местного самоуправления,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А </a:t>
            </a:r>
            <a:r>
              <a:rPr lang="ru-RU" sz="1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также: </a:t>
            </a:r>
            <a:r>
              <a:rPr lang="ru-RU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органы, организации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Бюджетного процесса осуществления,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Для дальнейшего развития, </a:t>
            </a:r>
            <a:r>
              <a:rPr lang="ru-RU" sz="1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прогресса,</a:t>
            </a:r>
            <a:endParaRPr lang="ru-RU" sz="1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Называются  </a:t>
            </a:r>
            <a:r>
              <a:rPr lang="ru-RU" sz="1800" b="1" dirty="0">
                <a:solidFill>
                  <a:srgbClr val="0000FF"/>
                </a:solidFill>
                <a:latin typeface="Bookman Old Style" panose="02050604050505020204" pitchFamily="18" charset="0"/>
              </a:rPr>
              <a:t>участники бюджетного процесса</a:t>
            </a:r>
            <a:r>
              <a:rPr lang="ru-RU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!</a:t>
            </a:r>
          </a:p>
          <a:p>
            <a:endParaRPr lang="ru-RU" dirty="0"/>
          </a:p>
        </p:txBody>
      </p:sp>
      <p:pic>
        <p:nvPicPr>
          <p:cNvPr id="4" name="Picture 7" descr="F:\у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222" b="89926" l="10000" r="90000">
                        <a14:foregroundMark x1="52800" y1="6222" x2="52800" y2="6222"/>
                        <a14:foregroundMark x1="70200" y1="14519" x2="70200" y2="14519"/>
                        <a14:foregroundMark x1="36000" y1="79111" x2="36000" y2="79111"/>
                        <a14:foregroundMark x1="54600" y1="82222" x2="54600" y2="82222"/>
                        <a14:foregroundMark x1="72600" y1="47704" x2="72600" y2="47704"/>
                        <a14:foregroundMark x1="24600" y1="48593" x2="24600" y2="48593"/>
                        <a14:foregroundMark x1="63200" y1="56889" x2="63200" y2="56889"/>
                        <a14:foregroundMark x1="82000" y1="64741" x2="82000" y2="64741"/>
                        <a14:foregroundMark x1="64000" y1="52296" x2="64000" y2="522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3" y="0"/>
            <a:ext cx="2483768" cy="335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im0-tub-ru.yandex.net/i?id=594fc36e926bfc5e65ba8b026be4dbd0-l&amp;n=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32" b="93151" l="10000" r="90000">
                        <a14:foregroundMark x1="63913" y1="4932" x2="63913" y2="4932"/>
                        <a14:foregroundMark x1="61522" y1="93151" x2="61522" y2="93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108" y="5373216"/>
            <a:ext cx="1440160" cy="114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Финансы\58694147.jpg"/>
          <p:cNvPicPr/>
          <p:nvPr/>
        </p:nvPicPr>
        <p:blipFill>
          <a:blip r:embed="rId9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547936" y="3408243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795541" y="4125817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8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5400000">
            <a:off x="1626764" y="4992614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Голос 022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96064" y="621115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3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2339752" y="188640"/>
            <a:ext cx="6372200" cy="3888431"/>
          </a:xfrm>
          <a:prstGeom prst="wedgeEllipseCallout">
            <a:avLst>
              <a:gd name="adj1" fmla="val 24689"/>
              <a:gd name="adj2" fmla="val 689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908720"/>
            <a:ext cx="507605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Федеральный бюджет </a:t>
            </a:r>
          </a:p>
          <a:p>
            <a:r>
              <a:rPr lang="ru-RU" sz="2000" dirty="0">
                <a:solidFill>
                  <a:srgbClr val="6600FF"/>
                </a:solidFill>
                <a:latin typeface="Bookman Old Style" panose="02050604050505020204" pitchFamily="18" charset="0"/>
              </a:rPr>
              <a:t>Самый главнейший бюджет,</a:t>
            </a:r>
          </a:p>
          <a:p>
            <a:r>
              <a:rPr lang="ru-RU" sz="2000" dirty="0">
                <a:solidFill>
                  <a:srgbClr val="6600FF"/>
                </a:solidFill>
                <a:latin typeface="Bookman Old Style" panose="02050604050505020204" pitchFamily="18" charset="0"/>
              </a:rPr>
              <a:t>Выше его точно нет,</a:t>
            </a:r>
          </a:p>
          <a:p>
            <a:r>
              <a:rPr lang="ru-RU" sz="2000" dirty="0">
                <a:solidFill>
                  <a:srgbClr val="6600FF"/>
                </a:solidFill>
                <a:latin typeface="Bookman Old Style" panose="02050604050505020204" pitchFamily="18" charset="0"/>
              </a:rPr>
              <a:t>Он находится во власти</a:t>
            </a:r>
          </a:p>
          <a:p>
            <a:r>
              <a:rPr lang="ru-RU" sz="2000" dirty="0">
                <a:solidFill>
                  <a:srgbClr val="6600FF"/>
                </a:solidFill>
                <a:latin typeface="Bookman Old Style" panose="02050604050505020204" pitchFamily="18" charset="0"/>
              </a:rPr>
              <a:t>Федеральных органов,</a:t>
            </a:r>
          </a:p>
          <a:p>
            <a:r>
              <a:rPr lang="ru-RU" sz="2000" dirty="0">
                <a:solidFill>
                  <a:srgbClr val="6600FF"/>
                </a:solidFill>
                <a:latin typeface="Bookman Old Style" panose="02050604050505020204" pitchFamily="18" charset="0"/>
              </a:rPr>
              <a:t>Обеспечит выполнение</a:t>
            </a:r>
          </a:p>
          <a:p>
            <a:r>
              <a:rPr lang="ru-RU" sz="2000" dirty="0">
                <a:solidFill>
                  <a:srgbClr val="6600FF"/>
                </a:solidFill>
                <a:latin typeface="Bookman Old Style" panose="02050604050505020204" pitchFamily="18" charset="0"/>
              </a:rPr>
              <a:t>Всех задач возложенных.</a:t>
            </a:r>
          </a:p>
          <a:p>
            <a:r>
              <a:rPr lang="ru-RU" sz="2000" dirty="0">
                <a:solidFill>
                  <a:srgbClr val="6600FF"/>
                </a:solidFill>
                <a:latin typeface="Bookman Old Style" panose="02050604050505020204" pitchFamily="18" charset="0"/>
              </a:rPr>
              <a:t>Есть у нас один ответ,</a:t>
            </a:r>
          </a:p>
          <a:p>
            <a:r>
              <a:rPr lang="ru-RU" sz="2000" dirty="0">
                <a:solidFill>
                  <a:srgbClr val="6600FF"/>
                </a:solidFill>
                <a:latin typeface="Bookman Old Style" panose="02050604050505020204" pitchFamily="18" charset="0"/>
              </a:rPr>
              <a:t>Федеральный то бюджет.</a:t>
            </a:r>
          </a:p>
        </p:txBody>
      </p:sp>
      <p:pic>
        <p:nvPicPr>
          <p:cNvPr id="18434" name="Picture 2" descr="F:\Азбука\ф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22" b="89924" l="10000" r="91600">
                        <a14:foregroundMark x1="63800" y1="5703" x2="63800" y2="5703"/>
                        <a14:foregroundMark x1="88000" y1="9506" x2="88000" y2="9506"/>
                        <a14:foregroundMark x1="91800" y1="14259" x2="91800" y2="14259"/>
                        <a14:foregroundMark x1="80400" y1="25856" x2="80400" y2="25856"/>
                        <a14:foregroundMark x1="77000" y1="18251" x2="77000" y2="18251"/>
                        <a14:foregroundMark x1="81600" y1="11027" x2="81600" y2="11027"/>
                        <a14:foregroundMark x1="85400" y1="12548" x2="85400" y2="12548"/>
                        <a14:foregroundMark x1="87200" y1="14259" x2="87200" y2="14259"/>
                        <a14:foregroundMark x1="26000" y1="58175" x2="26000" y2="58175"/>
                        <a14:foregroundMark x1="17600" y1="58555" x2="17600" y2="58555"/>
                        <a14:foregroundMark x1="21000" y1="55894" x2="21000" y2="55894"/>
                        <a14:foregroundMark x1="46400" y1="80798" x2="46400" y2="80798"/>
                        <a14:foregroundMark x1="40400" y1="76046" x2="40400" y2="76046"/>
                        <a14:foregroundMark x1="62000" y1="77186" x2="62000" y2="77186"/>
                        <a14:foregroundMark x1="24400" y1="63118" x2="24400" y2="63118"/>
                        <a14:foregroundMark x1="21400" y1="57795" x2="21400" y2="57795"/>
                        <a14:foregroundMark x1="23800" y1="56654" x2="23800" y2="56654"/>
                        <a14:foregroundMark x1="11600" y1="65970" x2="11600" y2="65970"/>
                        <a14:foregroundMark x1="17200" y1="69582" x2="17200" y2="69582"/>
                        <a14:foregroundMark x1="19200" y1="69582" x2="19200" y2="69582"/>
                        <a14:foregroundMark x1="21000" y1="69202" x2="21000" y2="69202"/>
                        <a14:foregroundMark x1="20400" y1="64639" x2="20400" y2="64639"/>
                        <a14:foregroundMark x1="16200" y1="58935" x2="11600" y2="62357"/>
                        <a14:foregroundMark x1="30200" y1="80038" x2="30200" y2="80038"/>
                        <a14:foregroundMark x1="43000" y1="86882" x2="43000" y2="86882"/>
                        <a14:foregroundMark x1="75200" y1="22814" x2="78200" y2="26806"/>
                        <a14:foregroundMark x1="65800" y1="11787" x2="65800" y2="11787"/>
                        <a14:foregroundMark x1="55800" y1="8555" x2="55800" y2="8555"/>
                        <a14:foregroundMark x1="60400" y1="3422" x2="60400" y2="3422"/>
                        <a14:foregroundMark x1="90000" y1="18251" x2="85800" y2="23954"/>
                        <a14:foregroundMark x1="87200" y1="7034" x2="87200" y2="7034"/>
                        <a14:foregroundMark x1="44600" y1="76426" x2="44600" y2="76426"/>
                        <a14:foregroundMark x1="61200" y1="83650" x2="61200" y2="83650"/>
                        <a14:foregroundMark x1="67600" y1="85741" x2="67600" y2="85741"/>
                        <a14:foregroundMark x1="54000" y1="84411" x2="62400" y2="86122"/>
                        <a14:foregroundMark x1="34000" y1="87262" x2="40000" y2="87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96" y="116632"/>
            <a:ext cx="260104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Финансы\5-e14096550664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933056"/>
            <a:ext cx="4933327" cy="2847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E:\Финансы\58694147.jpg"/>
          <p:cNvPicPr/>
          <p:nvPr/>
        </p:nvPicPr>
        <p:blipFill>
          <a:blip r:embed="rId7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7020272" y="4077072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7707798" flipH="1">
            <a:off x="7103327" y="5678883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7267877" y="4797152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9" name="Голос 023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32440" y="623731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8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715149" y="260649"/>
            <a:ext cx="4594847" cy="2759539"/>
          </a:xfrm>
          <a:prstGeom prst="wedgeRectCallout">
            <a:avLst>
              <a:gd name="adj1" fmla="val -29575"/>
              <a:gd name="adj2" fmla="val 10869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74705"/>
            <a:ext cx="4762872" cy="2980928"/>
          </a:xfrm>
          <a:noFill/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Целевой бюджетный фонд </a:t>
            </a:r>
          </a:p>
          <a:p>
            <a:pPr marL="0" indent="0">
              <a:buNone/>
            </a:pPr>
            <a:r>
              <a:rPr lang="ru-RU" dirty="0">
                <a:solidFill>
                  <a:srgbClr val="FF6600"/>
                </a:solidFill>
                <a:latin typeface="Bookman Old Style" panose="02050604050505020204" pitchFamily="18" charset="0"/>
              </a:rPr>
              <a:t>Целевой бюджетный фонд -</a:t>
            </a:r>
          </a:p>
          <a:p>
            <a:pPr marL="0" indent="0">
              <a:buNone/>
            </a:pPr>
            <a:r>
              <a:rPr lang="ru-RU" dirty="0">
                <a:solidFill>
                  <a:srgbClr val="FF6600"/>
                </a:solidFill>
                <a:latin typeface="Bookman Old Style" panose="02050604050505020204" pitchFamily="18" charset="0"/>
              </a:rPr>
              <a:t>Это средств заемных фонд, </a:t>
            </a:r>
          </a:p>
          <a:p>
            <a:pPr marL="0" indent="0">
              <a:buNone/>
            </a:pPr>
            <a:r>
              <a:rPr lang="ru-RU" dirty="0">
                <a:solidFill>
                  <a:srgbClr val="FF6600"/>
                </a:solidFill>
                <a:latin typeface="Bookman Old Style" panose="02050604050505020204" pitchFamily="18" charset="0"/>
              </a:rPr>
              <a:t>В нем раскрыты назначенья </a:t>
            </a:r>
          </a:p>
          <a:p>
            <a:pPr marL="0" indent="0">
              <a:buNone/>
            </a:pPr>
            <a:r>
              <a:rPr lang="ru-RU" dirty="0">
                <a:solidFill>
                  <a:srgbClr val="FF6600"/>
                </a:solidFill>
                <a:latin typeface="Bookman Old Style" panose="02050604050505020204" pitchFamily="18" charset="0"/>
              </a:rPr>
              <a:t>Для  целевого  отчисленья,</a:t>
            </a:r>
          </a:p>
          <a:p>
            <a:pPr marL="0" indent="0">
              <a:buNone/>
            </a:pPr>
            <a:r>
              <a:rPr lang="ru-RU" dirty="0">
                <a:solidFill>
                  <a:srgbClr val="FF6600"/>
                </a:solidFill>
                <a:latin typeface="Bookman Old Style" panose="02050604050505020204" pitchFamily="18" charset="0"/>
              </a:rPr>
              <a:t>Для конкретных всех расходов,</a:t>
            </a:r>
          </a:p>
          <a:p>
            <a:pPr marL="0" indent="0">
              <a:buNone/>
            </a:pPr>
            <a:r>
              <a:rPr lang="ru-RU" dirty="0">
                <a:solidFill>
                  <a:srgbClr val="FF6600"/>
                </a:solidFill>
                <a:latin typeface="Bookman Old Style" panose="02050604050505020204" pitchFamily="18" charset="0"/>
              </a:rPr>
              <a:t>Очень важных  для народа.</a:t>
            </a:r>
          </a:p>
          <a:p>
            <a:endParaRPr lang="ru-RU" dirty="0"/>
          </a:p>
        </p:txBody>
      </p:sp>
      <p:pic>
        <p:nvPicPr>
          <p:cNvPr id="19458" name="Picture 2" descr="F:\Азбука\ц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39" b="89982" l="10000" r="93400">
                        <a14:foregroundMark x1="45200" y1="81216" x2="45200" y2="81216"/>
                        <a14:foregroundMark x1="61800" y1="81932" x2="61800" y2="81932"/>
                        <a14:foregroundMark x1="93400" y1="57424" x2="93400" y2="57424"/>
                        <a14:foregroundMark x1="84000" y1="48122" x2="84000" y2="48122"/>
                        <a14:foregroundMark x1="80600" y1="50268" x2="80600" y2="50268"/>
                        <a14:foregroundMark x1="77400" y1="55814" x2="77400" y2="55814"/>
                        <a14:foregroundMark x1="30600" y1="23792" x2="30600" y2="23792"/>
                        <a14:foregroundMark x1="15800" y1="17352" x2="15800" y2="17352"/>
                        <a14:foregroundMark x1="12600" y1="19141" x2="12600" y2="19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4664"/>
            <a:ext cx="2885306" cy="322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47" b="97163" l="2381" r="89683">
                        <a14:foregroundMark x1="40476" y1="4610" x2="40476" y2="4610"/>
                        <a14:foregroundMark x1="37302" y1="9574" x2="37302" y2="9574"/>
                        <a14:foregroundMark x1="55556" y1="8865" x2="55556" y2="8865"/>
                        <a14:foregroundMark x1="8333" y1="84043" x2="8333" y2="84043"/>
                        <a14:foregroundMark x1="2381" y1="86170" x2="2381" y2="86170"/>
                        <a14:foregroundMark x1="45635" y1="97163" x2="45635" y2="97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98" y="3020188"/>
            <a:ext cx="24003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74" b="94681" l="3968" r="89683">
                        <a14:foregroundMark x1="53571" y1="18085" x2="53571" y2="18085"/>
                        <a14:foregroundMark x1="71825" y1="84752" x2="71825" y2="84752"/>
                        <a14:foregroundMark x1="56349" y1="95035" x2="56349" y2="95035"/>
                        <a14:foregroundMark x1="7937" y1="85461" x2="7937" y2="85461"/>
                        <a14:foregroundMark x1="4365" y1="86525" x2="4365" y2="86525"/>
                        <a14:foregroundMark x1="45238" y1="5674" x2="45238" y2="56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615925"/>
            <a:ext cx="2160240" cy="241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965" b="96809" l="3175" r="89683">
                        <a14:foregroundMark x1="14286" y1="87589" x2="14286" y2="87589"/>
                        <a14:foregroundMark x1="4365" y1="86170" x2="4365" y2="86170"/>
                        <a14:foregroundMark x1="40873" y1="92199" x2="40873" y2="92199"/>
                        <a14:foregroundMark x1="45238" y1="97163" x2="45238" y2="97163"/>
                        <a14:foregroundMark x1="40873" y1="4965" x2="40873" y2="4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996" y="4379191"/>
            <a:ext cx="1677420" cy="187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88881" y="4178547"/>
            <a:ext cx="1239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Bookman Old Style" panose="02050604050505020204" pitchFamily="18" charset="0"/>
              </a:rPr>
              <a:t>Целевой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52638" y="4822413"/>
            <a:ext cx="1239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Bookman Old Style" panose="02050604050505020204" pitchFamily="18" charset="0"/>
              </a:rPr>
              <a:t>Целевой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471003" y="5317747"/>
            <a:ext cx="10823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Bookman Old Style" panose="02050604050505020204" pitchFamily="18" charset="0"/>
              </a:rPr>
              <a:t>Целевой</a:t>
            </a:r>
            <a:endParaRPr lang="ru-RU" sz="1400" dirty="0"/>
          </a:p>
        </p:txBody>
      </p:sp>
      <p:pic>
        <p:nvPicPr>
          <p:cNvPr id="11" name="Рисунок 10" descr="E:\Финансы\58694147.jpg"/>
          <p:cNvPicPr/>
          <p:nvPr/>
        </p:nvPicPr>
        <p:blipFill>
          <a:blip r:embed="rId12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467544" y="4035859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WordArt 2"/>
          <p:cNvSpPr>
            <a:spLocks noChangeArrowheads="1" noChangeShapeType="1" noTextEdit="1"/>
          </p:cNvSpPr>
          <p:nvPr/>
        </p:nvSpPr>
        <p:spPr bwMode="auto">
          <a:xfrm>
            <a:off x="715149" y="4797152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3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5400000">
            <a:off x="1539353" y="5646989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Голос 024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839200" y="6180889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6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4" name="Picture 14" descr="http://playcast.ru/uploads/2015/04/27/1335399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976"/>
            <a:ext cx="9128466" cy="687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Выноска-облако 4"/>
          <p:cNvSpPr/>
          <p:nvPr/>
        </p:nvSpPr>
        <p:spPr>
          <a:xfrm>
            <a:off x="256275" y="-70277"/>
            <a:ext cx="6040033" cy="4664786"/>
          </a:xfrm>
          <a:prstGeom prst="cloudCallout">
            <a:avLst>
              <a:gd name="adj1" fmla="val -24383"/>
              <a:gd name="adj2" fmla="val 498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6275" y="600441"/>
            <a:ext cx="583264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Чрезвычайный бюджет </a:t>
            </a:r>
          </a:p>
          <a:p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Если что-то случилось в стране,</a:t>
            </a:r>
          </a:p>
          <a:p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Ураган, пожар, наводнение,</a:t>
            </a:r>
          </a:p>
          <a:p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То тогда объявляют: «Граждане,</a:t>
            </a:r>
          </a:p>
          <a:p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Чрезвычайное положение».</a:t>
            </a:r>
          </a:p>
          <a:p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Для решения всех этих </a:t>
            </a:r>
            <a:r>
              <a:rPr lang="ru-RU" sz="24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бед,</a:t>
            </a:r>
            <a:r>
              <a:rPr lang="ru-RU" sz="2400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Чрезвычайный нужен  бюджет.</a:t>
            </a:r>
            <a:endParaRPr lang="ru-RU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0482" name="Picture 2" descr="F:\Азбука\ч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4600" y1="59612" x2="44600" y2="59612"/>
                        <a14:foregroundMark x1="40200" y1="56866" x2="40200" y2="56866"/>
                        <a14:foregroundMark x1="76600" y1="54120" x2="76600" y2="54120"/>
                        <a14:foregroundMark x1="72000" y1="74637" x2="72000" y2="74637"/>
                        <a14:foregroundMark x1="54000" y1="73506" x2="54000" y2="73506"/>
                        <a14:foregroundMark x1="42400" y1="62520" x2="42400" y2="62520"/>
                        <a14:foregroundMark x1="74200" y1="64782" x2="74200" y2="64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702" y="-392515"/>
            <a:ext cx="3044298" cy="376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http://allgraf.net/uploads/posts/2010-08/1282614678_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103"/>
          <a:stretch/>
        </p:blipFill>
        <p:spPr bwMode="auto">
          <a:xfrm>
            <a:off x="4211960" y="3848423"/>
            <a:ext cx="1440160" cy="189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img0.liveinternet.ru/images/attach/c/10/126/981/126981220_j54Wm4hcAfw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65"/>
          <a:stretch/>
        </p:blipFill>
        <p:spPr bwMode="auto">
          <a:xfrm>
            <a:off x="5652120" y="4797152"/>
            <a:ext cx="3384376" cy="181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https://go4.imgsmail.ru/imgpreview?key=a39b336ef2970a6&amp;mb=imgdb_preview_134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9" r="20817" b="25564"/>
          <a:stretch/>
        </p:blipFill>
        <p:spPr bwMode="auto">
          <a:xfrm>
            <a:off x="6364758" y="3140968"/>
            <a:ext cx="1959099" cy="187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0" name="Picture 10" descr="http://heliograph.ru/images/1248605_animaciya-ogon-gif.jpg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825511"/>
            <a:ext cx="3600400" cy="1011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8" name="Picture 18" descr="http://www.clipartbest.com/cliparts/9c4/brp/9c4brpnc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908" y="1407401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52121" y="2708920"/>
            <a:ext cx="14401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latin typeface="Bookman Old Style" panose="02050604050505020204" pitchFamily="18" charset="0"/>
              </a:rPr>
              <a:t>Чрезвычайный </a:t>
            </a:r>
          </a:p>
          <a:p>
            <a:pPr algn="ctr"/>
            <a:r>
              <a:rPr lang="ru-RU" sz="1100" b="1" dirty="0" smtClean="0">
                <a:latin typeface="Bookman Old Style" panose="02050604050505020204" pitchFamily="18" charset="0"/>
              </a:rPr>
              <a:t>бюджет</a:t>
            </a:r>
            <a:endParaRPr lang="ru-RU" sz="1100" dirty="0"/>
          </a:p>
        </p:txBody>
      </p:sp>
      <p:pic>
        <p:nvPicPr>
          <p:cNvPr id="12" name="Рисунок 11" descr="E:\Финансы\58694147.jpg"/>
          <p:cNvPicPr/>
          <p:nvPr/>
        </p:nvPicPr>
        <p:blipFill>
          <a:blip r:embed="rId12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288247" y="3717032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WordArt 2"/>
          <p:cNvSpPr>
            <a:spLocks noChangeArrowheads="1" noChangeShapeType="1" noTextEdit="1"/>
          </p:cNvSpPr>
          <p:nvPr/>
        </p:nvSpPr>
        <p:spPr bwMode="auto">
          <a:xfrm>
            <a:off x="519997" y="4475094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15" name="Голос 025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532440" y="633146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4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7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1925258" y="260648"/>
            <a:ext cx="6747144" cy="2664295"/>
          </a:xfrm>
          <a:prstGeom prst="wedgeRoundRectCallout">
            <a:avLst>
              <a:gd name="adj1" fmla="val -53205"/>
              <a:gd name="adj2" fmla="val 11522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548680"/>
            <a:ext cx="69847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Юридическое лицо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ru-RU" dirty="0">
                <a:solidFill>
                  <a:srgbClr val="FF00FF"/>
                </a:solidFill>
                <a:latin typeface="Bookman Old Style" panose="02050604050505020204" pitchFamily="18" charset="0"/>
              </a:rPr>
              <a:t>Предприятие, выступающее, как субъект гражданства,</a:t>
            </a:r>
            <a:br>
              <a:rPr lang="ru-RU" dirty="0">
                <a:solidFill>
                  <a:srgbClr val="FF00FF"/>
                </a:solidFill>
                <a:latin typeface="Bookman Old Style" panose="02050604050505020204" pitchFamily="18" charset="0"/>
              </a:rPr>
            </a:br>
            <a:r>
              <a:rPr lang="ru-RU" dirty="0">
                <a:solidFill>
                  <a:srgbClr val="FF00FF"/>
                </a:solidFill>
                <a:latin typeface="Bookman Old Style" panose="02050604050505020204" pitchFamily="18" charset="0"/>
              </a:rPr>
              <a:t>Свой баланс имеет и  расчетный счет,</a:t>
            </a:r>
          </a:p>
          <a:p>
            <a:r>
              <a:rPr lang="ru-RU" dirty="0">
                <a:solidFill>
                  <a:srgbClr val="FF00FF"/>
                </a:solidFill>
                <a:latin typeface="Bookman Old Style" panose="02050604050505020204" pitchFamily="18" charset="0"/>
              </a:rPr>
              <a:t>Обязанности выполняет с завидным постоянством,</a:t>
            </a:r>
          </a:p>
          <a:p>
            <a:r>
              <a:rPr lang="ru-RU" dirty="0">
                <a:solidFill>
                  <a:srgbClr val="FF00FF"/>
                </a:solidFill>
                <a:latin typeface="Bookman Old Style" panose="02050604050505020204" pitchFamily="18" charset="0"/>
              </a:rPr>
              <a:t>Конечно, знает каждый, что это </a:t>
            </a:r>
            <a:r>
              <a:rPr lang="ru-RU" dirty="0" err="1">
                <a:solidFill>
                  <a:srgbClr val="FF00FF"/>
                </a:solidFill>
                <a:latin typeface="Bookman Old Style" panose="02050604050505020204" pitchFamily="18" charset="0"/>
              </a:rPr>
              <a:t>юрлицо</a:t>
            </a:r>
            <a:r>
              <a:rPr lang="ru-RU" dirty="0">
                <a:solidFill>
                  <a:srgbClr val="FF00FF"/>
                </a:solidFill>
                <a:latin typeface="Bookman Old Style" panose="02050604050505020204" pitchFamily="18" charset="0"/>
              </a:rPr>
              <a:t>.</a:t>
            </a:r>
          </a:p>
        </p:txBody>
      </p:sp>
      <p:pic>
        <p:nvPicPr>
          <p:cNvPr id="2059" name="Picture 11" descr="http://arbitradvokat.ru/wp-content/uploads/2012/02/ima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3"/>
          <a:stretch/>
        </p:blipFill>
        <p:spPr bwMode="auto">
          <a:xfrm>
            <a:off x="2686608" y="4416815"/>
            <a:ext cx="2857500" cy="193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://finanskrug.ru/wp-content/uploads/2016/05/3d-chelovechek-3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299" y="4799377"/>
            <a:ext cx="2666701" cy="188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://otipb.at.ua/107/14/registraciya-izmeneniy-v-ustave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3" t="7135" r="10393" b="4194"/>
          <a:stretch/>
        </p:blipFill>
        <p:spPr bwMode="auto">
          <a:xfrm>
            <a:off x="5544108" y="3717032"/>
            <a:ext cx="1110953" cy="139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F:\Азбука\ю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042" b="90559" l="2600" r="93800">
                        <a14:foregroundMark x1="17000" y1="55420" x2="17000" y2="55420"/>
                        <a14:foregroundMark x1="3400" y1="63287" x2="3400" y2="63287"/>
                        <a14:foregroundMark x1="17800" y1="66084" x2="17800" y2="66084"/>
                        <a14:foregroundMark x1="8600" y1="70979" x2="8600" y2="70979"/>
                        <a14:foregroundMark x1="84400" y1="61888" x2="84400" y2="61888"/>
                        <a14:foregroundMark x1="96200" y1="72902" x2="96200" y2="72902"/>
                        <a14:foregroundMark x1="67800" y1="87063" x2="67800" y2="87063"/>
                        <a14:foregroundMark x1="40200" y1="87413" x2="40200" y2="87413"/>
                        <a14:foregroundMark x1="33400" y1="90559" x2="33400" y2="90559"/>
                        <a14:foregroundMark x1="36200" y1="87762" x2="36200" y2="87762"/>
                        <a14:foregroundMark x1="92600" y1="76748" x2="92600" y2="76748"/>
                        <a14:foregroundMark x1="81200" y1="63636" x2="81200" y2="63636"/>
                        <a14:foregroundMark x1="80000" y1="74301" x2="80000" y2="74301"/>
                        <a14:foregroundMark x1="77400" y1="67483" x2="78800" y2="71329"/>
                        <a14:foregroundMark x1="87200" y1="63636" x2="96600" y2="68531"/>
                        <a14:foregroundMark x1="88800" y1="71678" x2="88800" y2="71678"/>
                        <a14:foregroundMark x1="87200" y1="73951" x2="87200" y2="73951"/>
                        <a14:foregroundMark x1="12200" y1="57867" x2="12200" y2="57867"/>
                        <a14:foregroundMark x1="4200" y1="67483" x2="4200" y2="67483"/>
                        <a14:foregroundMark x1="9800" y1="69930" x2="9800" y2="69930"/>
                        <a14:foregroundMark x1="10600" y1="67832" x2="15800" y2="63636"/>
                        <a14:foregroundMark x1="82400" y1="74301" x2="82800" y2="70280"/>
                        <a14:foregroundMark x1="37800" y1="84441" x2="37800" y2="84441"/>
                        <a14:foregroundMark x1="30400" y1="90559" x2="30400" y2="90559"/>
                        <a14:foregroundMark x1="26800" y1="88811" x2="26800" y2="88811"/>
                        <a14:foregroundMark x1="35400" y1="80245" x2="35400" y2="80245"/>
                        <a14:foregroundMark x1="21600" y1="83392" x2="21600" y2="83392"/>
                        <a14:foregroundMark x1="22400" y1="88811" x2="22400" y2="88811"/>
                        <a14:foregroundMark x1="30000" y1="80245" x2="30000" y2="80245"/>
                        <a14:foregroundMark x1="34200" y1="84441" x2="26800" y2="84790"/>
                        <a14:foregroundMark x1="65000" y1="88462" x2="57200" y2="89161"/>
                        <a14:foregroundMark x1="58800" y1="81294" x2="59600" y2="79895"/>
                        <a14:foregroundMark x1="60400" y1="79895" x2="60400" y2="79895"/>
                        <a14:foregroundMark x1="6200" y1="70979" x2="6200" y2="70979"/>
                        <a14:foregroundMark x1="5800" y1="68881" x2="5800" y2="68881"/>
                        <a14:foregroundMark x1="92400" y1="73252" x2="92400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56"/>
            <a:ext cx="2165226" cy="247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E:\Финансы\58694147.jpg"/>
          <p:cNvPicPr/>
          <p:nvPr/>
        </p:nvPicPr>
        <p:blipFill>
          <a:blip r:embed="rId9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288247" y="3717032"/>
            <a:ext cx="1390650" cy="2449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5400000">
            <a:off x="1359166" y="5349770"/>
            <a:ext cx="328953" cy="45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535852" y="4503693"/>
            <a:ext cx="895439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3" name="Голос 026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2402" y="6340307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7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E:\Финансы\58694147.jpg"/>
          <p:cNvPicPr>
            <a:picLocks noGrp="1"/>
          </p:cNvPicPr>
          <p:nvPr>
            <p:ph idx="1"/>
          </p:nvPr>
        </p:nvPicPr>
        <p:blipFill>
          <a:blip r:embed="rId4" cstate="print">
            <a:clrChange>
              <a:clrFrom>
                <a:srgbClr val="0064F6"/>
              </a:clrFrom>
              <a:clrTo>
                <a:srgbClr val="0064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2" b="91667" l="5535" r="86716">
                        <a14:foregroundMark x1="55720" y1="9430" x2="55720" y2="9430"/>
                        <a14:foregroundMark x1="9963" y1="43421" x2="9963" y2="43421"/>
                        <a14:foregroundMark x1="86716" y1="43860" x2="86716" y2="43860"/>
                        <a14:foregroundMark x1="40590" y1="64693" x2="40590" y2="64693"/>
                        <a14:foregroundMark x1="53506" y1="63377" x2="53506" y2="63377"/>
                        <a14:foregroundMark x1="42435" y1="83114" x2="42435" y2="83114"/>
                        <a14:foregroundMark x1="60886" y1="83333" x2="60886" y2="83333"/>
                        <a14:foregroundMark x1="43542" y1="91667" x2="43542" y2="91667"/>
                        <a14:foregroundMark x1="5904" y1="45614" x2="5904" y2="45614"/>
                        <a14:foregroundMark x1="52030" y1="5702" x2="52030" y2="5702"/>
                      </a14:backgroundRemoval>
                    </a14:imgEffect>
                  </a14:imgLayer>
                </a14:imgProps>
              </a:ext>
            </a:extLst>
          </a:blip>
          <a:srcRect l="5166" t="4825" r="9594" b="5921"/>
          <a:stretch>
            <a:fillRect/>
          </a:stretch>
        </p:blipFill>
        <p:spPr bwMode="auto">
          <a:xfrm>
            <a:off x="899592" y="2132856"/>
            <a:ext cx="2200586" cy="38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http://static7.depositphotos.com/1004521/675/v/950/depositphotos_6750302-stock-illustration-money-ba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0" b="94917" l="6010" r="93695">
                        <a14:foregroundMark x1="48571" y1="4790" x2="48571" y2="4790"/>
                        <a14:foregroundMark x1="6010" y1="69697" x2="6010" y2="69697"/>
                        <a14:foregroundMark x1="57340" y1="94917" x2="57340" y2="94917"/>
                        <a14:foregroundMark x1="44433" y1="91300" x2="44433" y2="91300"/>
                        <a14:foregroundMark x1="93695" y1="68622" x2="93695" y2="68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586" y="4746150"/>
            <a:ext cx="1647387" cy="166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1403647" y="3229989"/>
            <a:ext cx="1296145" cy="3220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300373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Бюджетик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  <p:pic>
        <p:nvPicPr>
          <p:cNvPr id="7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18088838" flipH="1">
            <a:off x="1038323" y="4535415"/>
            <a:ext cx="519757" cy="72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 descr="F:\depositphotos_13576040-Gloved-hand-cartoon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059" b="82353" l="24706" r="72353">
                        <a14:foregroundMark x1="61765" y1="17647" x2="61765" y2="17647"/>
                        <a14:foregroundMark x1="46471" y1="75882" x2="46471" y2="75882"/>
                        <a14:foregroundMark x1="53529" y1="83529" x2="53529" y2="83529"/>
                        <a14:foregroundMark x1="72353" y1="58824" x2="72353" y2="58824"/>
                        <a14:foregroundMark x1="24706" y1="49412" x2="24706" y2="4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00" t="14277" r="23400" b="12892"/>
          <a:stretch/>
        </p:blipFill>
        <p:spPr bwMode="auto">
          <a:xfrm rot="4905691">
            <a:off x="2584173" y="4649925"/>
            <a:ext cx="509298" cy="70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lue Cloud Md Image Vector Clip Art Online Royalty Fre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3454">
            <a:off x="3057498" y="1537912"/>
            <a:ext cx="5823497" cy="283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0534479">
            <a:off x="3683246" y="2494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anose="02050604050505020204" pitchFamily="18" charset="0"/>
              </a:rPr>
              <a:t>Спасибо за  внимание!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anose="02050604050505020204" pitchFamily="18" charset="0"/>
              </a:rPr>
              <a:t>Я очень рад, что вы получили новые знания!!!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Голос 028_sd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32440" y="625412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2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Автор материала -Татьяна Гурина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Звуковое </a:t>
            </a:r>
            <a:r>
              <a:rPr lang="ru-RU" sz="2800" dirty="0">
                <a:solidFill>
                  <a:srgbClr val="0000FF"/>
                </a:solidFill>
                <a:latin typeface="Bookman Old Style" panose="02050604050505020204" pitchFamily="18" charset="0"/>
              </a:rPr>
              <a:t>оформление </a:t>
            </a: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-Анастасия Гурина</a:t>
            </a:r>
            <a:endParaRPr lang="ru-RU" sz="28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0000FF"/>
                </a:solidFill>
                <a:latin typeface="Bookman Old Style" panose="02050604050505020204" pitchFamily="18" charset="0"/>
              </a:rPr>
              <a:t>Интернет ресурсы:</a:t>
            </a:r>
          </a:p>
          <a:p>
            <a:r>
              <a:rPr lang="ru-RU" sz="2000" dirty="0">
                <a:solidFill>
                  <a:srgbClr val="0000FF"/>
                </a:solidFill>
                <a:latin typeface="Bookman Old Style" panose="02050604050505020204" pitchFamily="18" charset="0"/>
                <a:hlinkClick r:id="rId2"/>
              </a:rPr>
              <a:t>http://</a:t>
            </a:r>
            <a:r>
              <a:rPr lang="ru-RU" sz="2000" dirty="0" smtClean="0">
                <a:solidFill>
                  <a:srgbClr val="0000FF"/>
                </a:solidFill>
                <a:latin typeface="Bookman Old Style" panose="02050604050505020204" pitchFamily="18" charset="0"/>
                <a:hlinkClick r:id="rId2"/>
              </a:rPr>
              <a:t>сыктывкар.рф/administration/departament-finansov/byudzhet/otkrytyj-byudzhet/osnovnye-ponyatiya/22954-azbuka-byudzheta-osnovnye-ponyatiya-i-osobennosti-formirovaniya-byudzheta-mo-go-syktyvkar</a:t>
            </a:r>
            <a:endParaRPr lang="ru-RU" sz="2000" dirty="0" smtClean="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r>
              <a:rPr lang="ru-RU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https://budgetrf.tk/students/slovar-terminov/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25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bcede406ac27fed4cf52d567dabdc8af327ad6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870</Words>
  <Application>Microsoft Office PowerPoint</Application>
  <PresentationFormat>Экран (4:3)</PresentationFormat>
  <Paragraphs>237</Paragraphs>
  <Slides>27</Slides>
  <Notes>0</Notes>
  <HiddenSlides>0</HiddenSlides>
  <MMClips>26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Заголовок слайда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абстракция - шаблон презентации с сайта http://presentation-creation.ru</dc:title>
  <dc:creator>obstinate</dc:creator>
  <cp:keywords>Шаблоны презентаций</cp:keywords>
  <dc:description>Шаблон презентации с сайта http://presentation-creation.ru/</dc:description>
  <cp:lastModifiedBy>Библиотека - Угрюмова Елена Борисовна</cp:lastModifiedBy>
  <cp:revision>73</cp:revision>
  <dcterms:created xsi:type="dcterms:W3CDTF">2017-08-22T16:05:04Z</dcterms:created>
  <dcterms:modified xsi:type="dcterms:W3CDTF">2018-11-12T13:53:46Z</dcterms:modified>
  <cp:category/>
</cp:coreProperties>
</file>