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4" r:id="rId2"/>
    <p:sldId id="338" r:id="rId3"/>
    <p:sldId id="339" r:id="rId4"/>
    <p:sldId id="353" r:id="rId5"/>
    <p:sldId id="354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  <p:sldId id="376" r:id="rId27"/>
    <p:sldId id="377" r:id="rId28"/>
    <p:sldId id="378" r:id="rId29"/>
    <p:sldId id="37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76E1FA"/>
    <a:srgbClr val="00FF99"/>
    <a:srgbClr val="99FF99"/>
    <a:srgbClr val="EC4220"/>
    <a:srgbClr val="007FDE"/>
    <a:srgbClr val="FF9999"/>
    <a:srgbClr val="CC99FF"/>
    <a:srgbClr val="FFFF99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4" autoAdjust="0"/>
    <p:restoredTop sz="95448" autoAdjust="0"/>
  </p:normalViewPr>
  <p:slideViewPr>
    <p:cSldViewPr>
      <p:cViewPr varScale="1">
        <p:scale>
          <a:sx n="108" d="100"/>
          <a:sy n="108" d="100"/>
        </p:scale>
        <p:origin x="-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Местный</c:v>
                </c:pt>
              </c:strCache>
            </c:strRef>
          </c:tx>
          <c:spPr>
            <a:solidFill>
              <a:srgbClr val="CCFF33"/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222.9</c:v>
                </c:pt>
                <c:pt idx="1">
                  <c:v>199.1</c:v>
                </c:pt>
                <c:pt idx="2">
                  <c:v>234.4</c:v>
                </c:pt>
                <c:pt idx="3">
                  <c:v>198.1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</c:v>
                </c:pt>
              </c:strCache>
            </c:strRef>
          </c:tx>
          <c:spPr>
            <a:solidFill>
              <a:srgbClr val="76E1FA"/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387.7</c:v>
                </c:pt>
                <c:pt idx="1">
                  <c:v>441.4</c:v>
                </c:pt>
                <c:pt idx="2">
                  <c:v>448.4</c:v>
                </c:pt>
                <c:pt idx="3">
                  <c:v>449.8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Федеральный</c:v>
                </c:pt>
              </c:strCache>
            </c:strRef>
          </c:tx>
          <c:spPr>
            <a:solidFill>
              <a:srgbClr val="FF33CC"/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1.6</c:v>
                </c:pt>
                <c:pt idx="1">
                  <c:v>0.7</c:v>
                </c:pt>
                <c:pt idx="2">
                  <c:v>2.8</c:v>
                </c:pt>
                <c:pt idx="3">
                  <c:v>0.9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</c:v>
                </c:pt>
              </c:strCache>
            </c:strRef>
          </c:tx>
          <c:spPr>
            <a:solidFill>
              <a:srgbClr val="EC4220"/>
            </a:solidFill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47.5</c:v>
                </c:pt>
                <c:pt idx="1">
                  <c:v>54.6</c:v>
                </c:pt>
                <c:pt idx="2">
                  <c:v>47.5</c:v>
                </c:pt>
                <c:pt idx="3">
                  <c:v>21.9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1325312"/>
        <c:axId val="178590848"/>
        <c:axId val="0"/>
      </c:bar3DChart>
      <c:catAx>
        <c:axId val="171325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8590848"/>
        <c:crosses val="autoZero"/>
        <c:auto val="1"/>
        <c:lblAlgn val="ctr"/>
        <c:lblOffset val="100"/>
        <c:noMultiLvlLbl val="0"/>
      </c:catAx>
      <c:valAx>
        <c:axId val="178590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13253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04685142511047"/>
          <c:y val="0.11255765028956896"/>
          <c:w val="0.7426414986148494"/>
          <c:h val="0.822580610701375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 formatCode="0.00%">
                  <c:v>0.80400000000000005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112256"/>
        <c:axId val="206113792"/>
      </c:barChart>
      <c:catAx>
        <c:axId val="206112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6113792"/>
        <c:crosses val="autoZero"/>
        <c:auto val="1"/>
        <c:lblAlgn val="ctr"/>
        <c:lblOffset val="100"/>
        <c:noMultiLvlLbl val="0"/>
      </c:catAx>
      <c:valAx>
        <c:axId val="20611379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06112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8027128243733"/>
          <c:y val="8.9128373966879476E-2"/>
          <c:w val="0.76732158937237849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 formatCode="0.0%">
                  <c:v>0.751</c:v>
                </c:pt>
                <c:pt idx="1">
                  <c:v>0.75</c:v>
                </c:pt>
                <c:pt idx="2" formatCode="0.0%">
                  <c:v>0.748</c:v>
                </c:pt>
                <c:pt idx="3" formatCode="0.0%">
                  <c:v>0.71099999999999997</c:v>
                </c:pt>
                <c:pt idx="4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166272"/>
        <c:axId val="206168064"/>
      </c:barChart>
      <c:catAx>
        <c:axId val="2061662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6168064"/>
        <c:crosses val="autoZero"/>
        <c:auto val="1"/>
        <c:lblAlgn val="ctr"/>
        <c:lblOffset val="100"/>
        <c:noMultiLvlLbl val="0"/>
      </c:catAx>
      <c:valAx>
        <c:axId val="206168064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06166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0.34300000000000003</c:v>
                </c:pt>
                <c:pt idx="1">
                  <c:v>0.34100000000000003</c:v>
                </c:pt>
                <c:pt idx="2" formatCode="0%">
                  <c:v>0.34</c:v>
                </c:pt>
                <c:pt idx="3">
                  <c:v>0.33900000000000002</c:v>
                </c:pt>
                <c:pt idx="4">
                  <c:v>0.33700000000000002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286272"/>
        <c:axId val="207287808"/>
      </c:barChart>
      <c:catAx>
        <c:axId val="2072862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287808"/>
        <c:crosses val="autoZero"/>
        <c:auto val="1"/>
        <c:lblAlgn val="ctr"/>
        <c:lblOffset val="100"/>
        <c:noMultiLvlLbl val="0"/>
      </c:catAx>
      <c:valAx>
        <c:axId val="207287808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07286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 formatCode="0.0%">
                  <c:v>0.99199999999999999</c:v>
                </c:pt>
                <c:pt idx="3" formatCode="0.0%">
                  <c:v>0.97899999999999998</c:v>
                </c:pt>
                <c:pt idx="4" formatCode="0.0%">
                  <c:v>0.97699999999999998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083008"/>
        <c:axId val="207084544"/>
      </c:barChart>
      <c:catAx>
        <c:axId val="2070830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084544"/>
        <c:crosses val="autoZero"/>
        <c:auto val="1"/>
        <c:lblAlgn val="ctr"/>
        <c:lblOffset val="100"/>
        <c:noMultiLvlLbl val="0"/>
      </c:catAx>
      <c:valAx>
        <c:axId val="2070845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07083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0.98499999999999999</c:v>
                </c:pt>
                <c:pt idx="1">
                  <c:v>0.97099999999999997</c:v>
                </c:pt>
                <c:pt idx="2">
                  <c:v>0.96099999999999997</c:v>
                </c:pt>
                <c:pt idx="3">
                  <c:v>0.94099999999999995</c:v>
                </c:pt>
                <c:pt idx="4" formatCode="0%">
                  <c:v>0.94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620352"/>
        <c:axId val="207626240"/>
      </c:barChart>
      <c:catAx>
        <c:axId val="20762035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626240"/>
        <c:crosses val="autoZero"/>
        <c:auto val="1"/>
        <c:lblAlgn val="ctr"/>
        <c:lblOffset val="100"/>
        <c:noMultiLvlLbl val="0"/>
      </c:catAx>
      <c:valAx>
        <c:axId val="207626240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076203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0.71299999999999997</c:v>
                </c:pt>
                <c:pt idx="1">
                  <c:v>0.71199999999999997</c:v>
                </c:pt>
                <c:pt idx="2">
                  <c:v>0.71099999999999997</c:v>
                </c:pt>
                <c:pt idx="3" formatCode="0%">
                  <c:v>0.71</c:v>
                </c:pt>
                <c:pt idx="4" formatCode="0%">
                  <c:v>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663104"/>
        <c:axId val="207664640"/>
      </c:barChart>
      <c:catAx>
        <c:axId val="2076631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664640"/>
        <c:crosses val="autoZero"/>
        <c:auto val="1"/>
        <c:lblAlgn val="ctr"/>
        <c:lblOffset val="100"/>
        <c:noMultiLvlLbl val="0"/>
      </c:catAx>
      <c:valAx>
        <c:axId val="207664640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07663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0.0%</c:formatCode>
                <c:ptCount val="5"/>
                <c:pt idx="0">
                  <c:v>0.50700000000000001</c:v>
                </c:pt>
                <c:pt idx="1">
                  <c:v>0.50600000000000001</c:v>
                </c:pt>
                <c:pt idx="2">
                  <c:v>0.505</c:v>
                </c:pt>
                <c:pt idx="3">
                  <c:v>0.504</c:v>
                </c:pt>
                <c:pt idx="4" formatCode="0%">
                  <c:v>0.48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472128"/>
        <c:axId val="207473664"/>
      </c:barChart>
      <c:catAx>
        <c:axId val="207472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473664"/>
        <c:crosses val="autoZero"/>
        <c:auto val="1"/>
        <c:lblAlgn val="ctr"/>
        <c:lblOffset val="100"/>
        <c:noMultiLvlLbl val="0"/>
      </c:catAx>
      <c:valAx>
        <c:axId val="207473664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074721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 formatCode="0.0%">
                  <c:v>0.16600000000000001</c:v>
                </c:pt>
                <c:pt idx="1">
                  <c:v>0.08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596160"/>
        <c:axId val="207597952"/>
      </c:barChart>
      <c:catAx>
        <c:axId val="207596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597952"/>
        <c:crosses val="autoZero"/>
        <c:auto val="1"/>
        <c:lblAlgn val="ctr"/>
        <c:lblOffset val="100"/>
        <c:noMultiLvlLbl val="0"/>
      </c:catAx>
      <c:valAx>
        <c:axId val="207597952"/>
        <c:scaling>
          <c:orientation val="minMax"/>
        </c:scaling>
        <c:delete val="1"/>
        <c:axPos val="b"/>
        <c:numFmt formatCode="0.0%" sourceLinked="1"/>
        <c:majorTickMark val="out"/>
        <c:minorTickMark val="none"/>
        <c:tickLblPos val="nextTo"/>
        <c:crossAx val="2075961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068608"/>
        <c:axId val="208070144"/>
      </c:barChart>
      <c:catAx>
        <c:axId val="2080686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8070144"/>
        <c:crosses val="autoZero"/>
        <c:auto val="1"/>
        <c:lblAlgn val="ctr"/>
        <c:lblOffset val="100"/>
        <c:noMultiLvlLbl val="0"/>
      </c:catAx>
      <c:valAx>
        <c:axId val="2080701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08068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35751941540546"/>
          <c:y val="8.9128373966879476E-2"/>
          <c:w val="0.7426414986148494"/>
          <c:h val="0.85505454494071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3366CC"/>
              </a:solidFill>
            </c:spPr>
          </c:dPt>
          <c:dPt>
            <c:idx val="1"/>
            <c:invertIfNegative val="0"/>
            <c:bubble3D val="0"/>
            <c:spPr>
              <a:solidFill>
                <a:srgbClr val="76E1FA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FF99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2017</c:v>
                </c:pt>
                <c:pt idx="1">
                  <c:v>2016</c:v>
                </c:pt>
                <c:pt idx="2">
                  <c:v>2015</c:v>
                </c:pt>
                <c:pt idx="3">
                  <c:v>2014</c:v>
                </c:pt>
                <c:pt idx="4">
                  <c:v>2013</c:v>
                </c:pt>
              </c:numCache>
            </c:numRef>
          </c:cat>
          <c:val>
            <c:numRef>
              <c:f>Лист1!$B$2:$B$6</c:f>
              <c:numCache>
                <c:formatCode>0%</c:formatCode>
                <c:ptCount val="5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918208"/>
        <c:axId val="207919744"/>
      </c:barChart>
      <c:catAx>
        <c:axId val="207918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07919744"/>
        <c:crosses val="autoZero"/>
        <c:auto val="1"/>
        <c:lblAlgn val="ctr"/>
        <c:lblOffset val="100"/>
        <c:noMultiLvlLbl val="0"/>
      </c:catAx>
      <c:valAx>
        <c:axId val="207919744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2079182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35960-B650-4A5E-9186-4933D9DBFAA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C0BEF4-284D-407F-8782-296F20C151A2}">
      <dgm:prSet custT="1"/>
      <dgm:spPr/>
      <dgm:t>
        <a:bodyPr/>
        <a:lstStyle/>
        <a:p>
          <a:pPr rtl="0"/>
          <a:r>
            <a:rPr lang="ru-RU" sz="1200" dirty="0" smtClean="0"/>
            <a:t>Доступность дошкольного образования (возможность получать  услуги дошкольного образования детям в возрасте 3-7 лет).</a:t>
          </a:r>
          <a:endParaRPr lang="ru-RU" sz="1200" dirty="0"/>
        </a:p>
      </dgm:t>
    </dgm:pt>
    <dgm:pt modelId="{229F1564-3C84-479C-A71E-F072F600E170}" type="parTrans" cxnId="{C818D7FB-FF38-410B-B338-15B2DB4F3D45}">
      <dgm:prSet/>
      <dgm:spPr/>
      <dgm:t>
        <a:bodyPr/>
        <a:lstStyle/>
        <a:p>
          <a:endParaRPr lang="ru-RU" sz="3200"/>
        </a:p>
      </dgm:t>
    </dgm:pt>
    <dgm:pt modelId="{80F5E319-25B0-48F2-AFCC-FE2EA6357638}" type="sibTrans" cxnId="{C818D7FB-FF38-410B-B338-15B2DB4F3D45}">
      <dgm:prSet/>
      <dgm:spPr/>
      <dgm:t>
        <a:bodyPr/>
        <a:lstStyle/>
        <a:p>
          <a:endParaRPr lang="ru-RU" sz="3200"/>
        </a:p>
      </dgm:t>
    </dgm:pt>
    <dgm:pt modelId="{68B3B7D3-50E4-4B57-9771-804F6CF78FEF}">
      <dgm:prSet custT="1"/>
      <dgm:spPr/>
      <dgm:t>
        <a:bodyPr/>
        <a:lstStyle/>
        <a:p>
          <a:pPr rtl="0"/>
          <a:r>
            <a:rPr lang="ru-RU" sz="1200" dirty="0" smtClean="0"/>
            <a:t>Доля численности детей в возрасте от 5 до 18 лет, обучающихся по программам дополнительного образования, в общей численности детей в возрасте от 5 до 18 лет.</a:t>
          </a:r>
          <a:endParaRPr lang="ru-RU" sz="1200" dirty="0"/>
        </a:p>
      </dgm:t>
    </dgm:pt>
    <dgm:pt modelId="{6203F1B8-E959-4CC6-BD2B-9D7D344958FE}" type="parTrans" cxnId="{ACBB7138-81BA-428D-B6B1-BAB125D86519}">
      <dgm:prSet/>
      <dgm:spPr/>
      <dgm:t>
        <a:bodyPr/>
        <a:lstStyle/>
        <a:p>
          <a:endParaRPr lang="ru-RU" sz="3200"/>
        </a:p>
      </dgm:t>
    </dgm:pt>
    <dgm:pt modelId="{78323607-0F8F-491A-9AF6-CC040E71DEDC}" type="sibTrans" cxnId="{ACBB7138-81BA-428D-B6B1-BAB125D86519}">
      <dgm:prSet/>
      <dgm:spPr/>
      <dgm:t>
        <a:bodyPr/>
        <a:lstStyle/>
        <a:p>
          <a:endParaRPr lang="ru-RU" sz="3200"/>
        </a:p>
      </dgm:t>
    </dgm:pt>
    <dgm:pt modelId="{5CA1DCE1-709E-406D-8AEC-ECA5A9A8CA82}">
      <dgm:prSet custT="1"/>
      <dgm:spPr/>
      <dgm:t>
        <a:bodyPr/>
        <a:lstStyle/>
        <a:p>
          <a:pPr rtl="0">
            <a:lnSpc>
              <a:spcPct val="80000"/>
            </a:lnSpc>
          </a:pPr>
          <a:r>
            <a:rPr lang="ru-RU" sz="1100" dirty="0" smtClean="0"/>
            <a:t>Доля численности педагогов, прошедших профессиональную подготовку, переподготовку и повышение квалификации в общем количестве педагогических работников  городского округа город Кумертау Республики Башкортостан.</a:t>
          </a:r>
          <a:endParaRPr lang="ru-RU" sz="1100" dirty="0"/>
        </a:p>
      </dgm:t>
    </dgm:pt>
    <dgm:pt modelId="{70929F0E-4E7F-4B6E-AD07-7318FEEBCD2A}" type="parTrans" cxnId="{7A97534A-34FB-4CF6-9A95-F0DADD6E407D}">
      <dgm:prSet/>
      <dgm:spPr/>
      <dgm:t>
        <a:bodyPr/>
        <a:lstStyle/>
        <a:p>
          <a:endParaRPr lang="ru-RU" sz="3200"/>
        </a:p>
      </dgm:t>
    </dgm:pt>
    <dgm:pt modelId="{CA8D7EE2-4AB3-44FA-A95D-C254A00FA787}" type="sibTrans" cxnId="{7A97534A-34FB-4CF6-9A95-F0DADD6E407D}">
      <dgm:prSet/>
      <dgm:spPr/>
      <dgm:t>
        <a:bodyPr/>
        <a:lstStyle/>
        <a:p>
          <a:endParaRPr lang="ru-RU" sz="3200"/>
        </a:p>
      </dgm:t>
    </dgm:pt>
    <dgm:pt modelId="{FEFEC5DE-0DF6-4EB2-9590-68AB590CC332}">
      <dgm:prSet custT="1"/>
      <dgm:spPr/>
      <dgm:t>
        <a:bodyPr/>
        <a:lstStyle/>
        <a:p>
          <a:pPr rtl="0"/>
          <a:r>
            <a:rPr lang="ru-RU" sz="1200" dirty="0" smtClean="0"/>
            <a:t>Доля обучающихся в муниципальных общеобразовательных организациях, занимающихся в одну смену, в общей численности обучающихся в муниципальных общеобразовательных организациях.</a:t>
          </a:r>
          <a:endParaRPr lang="ru-RU" sz="1200" dirty="0"/>
        </a:p>
      </dgm:t>
    </dgm:pt>
    <dgm:pt modelId="{5869C0E7-3319-482C-91D5-CAB4F7C1651D}" type="parTrans" cxnId="{56D909CA-6438-4D2A-8BF9-0EFA1728360C}">
      <dgm:prSet/>
      <dgm:spPr/>
      <dgm:t>
        <a:bodyPr/>
        <a:lstStyle/>
        <a:p>
          <a:endParaRPr lang="ru-RU" sz="3200"/>
        </a:p>
      </dgm:t>
    </dgm:pt>
    <dgm:pt modelId="{C84C830C-AB14-45C2-A1DA-42867C5A6B4B}" type="sibTrans" cxnId="{56D909CA-6438-4D2A-8BF9-0EFA1728360C}">
      <dgm:prSet/>
      <dgm:spPr/>
      <dgm:t>
        <a:bodyPr/>
        <a:lstStyle/>
        <a:p>
          <a:endParaRPr lang="ru-RU" sz="3200"/>
        </a:p>
      </dgm:t>
    </dgm:pt>
    <dgm:pt modelId="{D7500489-466D-4403-8FB5-699BCA89C2B0}">
      <dgm:prSet custT="1"/>
      <dgm:spPr/>
      <dgm:t>
        <a:bodyPr/>
        <a:lstStyle/>
        <a:p>
          <a:pPr rtl="0"/>
          <a:r>
            <a:rPr lang="ru-RU" sz="1200" dirty="0" smtClean="0"/>
            <a:t>Доля получателей муниципальной услуги, удовлетворенных полнотой и качеством этой услуги, в общем количестве опрошенных. </a:t>
          </a:r>
          <a:endParaRPr lang="ru-RU" sz="1200" dirty="0"/>
        </a:p>
      </dgm:t>
    </dgm:pt>
    <dgm:pt modelId="{9432C548-1543-49B6-941F-E4D2BEC32E7B}" type="parTrans" cxnId="{A882E847-F85B-4A8E-966D-91C680084530}">
      <dgm:prSet/>
      <dgm:spPr/>
      <dgm:t>
        <a:bodyPr/>
        <a:lstStyle/>
        <a:p>
          <a:endParaRPr lang="ru-RU" sz="3200"/>
        </a:p>
      </dgm:t>
    </dgm:pt>
    <dgm:pt modelId="{EAEF552A-5130-4E3B-9FDC-EB74C20B5F71}" type="sibTrans" cxnId="{A882E847-F85B-4A8E-966D-91C680084530}">
      <dgm:prSet/>
      <dgm:spPr/>
      <dgm:t>
        <a:bodyPr/>
        <a:lstStyle/>
        <a:p>
          <a:endParaRPr lang="ru-RU" sz="3200"/>
        </a:p>
      </dgm:t>
    </dgm:pt>
    <dgm:pt modelId="{E43C98E5-864D-4BEE-B733-5FAEC349996E}">
      <dgm:prSet custT="1"/>
      <dgm:spPr/>
      <dgm:t>
        <a:bodyPr/>
        <a:lstStyle/>
        <a:p>
          <a:pPr rtl="0"/>
          <a:r>
            <a:rPr lang="ru-RU" sz="1200" dirty="0" smtClean="0"/>
            <a:t>Доля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образования.</a:t>
          </a:r>
          <a:endParaRPr lang="ru-RU" sz="1200" dirty="0"/>
        </a:p>
      </dgm:t>
    </dgm:pt>
    <dgm:pt modelId="{CC08E320-BADF-431E-879C-F0A59EA61CFF}" type="parTrans" cxnId="{1B21C3DF-B70B-4961-8DCF-389688645900}">
      <dgm:prSet/>
      <dgm:spPr/>
      <dgm:t>
        <a:bodyPr/>
        <a:lstStyle/>
        <a:p>
          <a:endParaRPr lang="ru-RU" sz="3200"/>
        </a:p>
      </dgm:t>
    </dgm:pt>
    <dgm:pt modelId="{B9F62079-C1DD-4F11-A0C7-25557EF5DDEB}" type="sibTrans" cxnId="{1B21C3DF-B70B-4961-8DCF-389688645900}">
      <dgm:prSet/>
      <dgm:spPr/>
      <dgm:t>
        <a:bodyPr/>
        <a:lstStyle/>
        <a:p>
          <a:endParaRPr lang="ru-RU" sz="3200"/>
        </a:p>
      </dgm:t>
    </dgm:pt>
    <dgm:pt modelId="{9ABC419F-0A00-4DD6-8CCA-196C67A7B336}">
      <dgm:prSet custT="1"/>
      <dgm:spPr/>
      <dgm:t>
        <a:bodyPr/>
        <a:lstStyle/>
        <a:p>
          <a:pPr rtl="0"/>
          <a:r>
            <a:rPr lang="ru-RU" sz="1200" dirty="0" smtClean="0"/>
            <a:t>Доля детей  и  подростков, охваченных основными формами отдыха, оздоровления и занятости в круглогодичном режиме и в летний период, в общем количестве детей и подростков.</a:t>
          </a:r>
          <a:endParaRPr lang="ru-RU" sz="1200" dirty="0"/>
        </a:p>
      </dgm:t>
    </dgm:pt>
    <dgm:pt modelId="{B51EAF07-D8F2-402B-AD33-8484A8E1E476}" type="parTrans" cxnId="{29C5BD1C-9856-4E71-ADA2-DA78078615C2}">
      <dgm:prSet/>
      <dgm:spPr/>
      <dgm:t>
        <a:bodyPr/>
        <a:lstStyle/>
        <a:p>
          <a:endParaRPr lang="ru-RU" sz="3200"/>
        </a:p>
      </dgm:t>
    </dgm:pt>
    <dgm:pt modelId="{A80EFE40-F124-4770-AFF4-42693F316CA8}" type="sibTrans" cxnId="{29C5BD1C-9856-4E71-ADA2-DA78078615C2}">
      <dgm:prSet/>
      <dgm:spPr/>
      <dgm:t>
        <a:bodyPr/>
        <a:lstStyle/>
        <a:p>
          <a:endParaRPr lang="ru-RU" sz="3200"/>
        </a:p>
      </dgm:t>
    </dgm:pt>
    <dgm:pt modelId="{508E3925-D4BF-409D-A6B2-2C3CCA66A909}">
      <dgm:prSet custT="1"/>
      <dgm:spPr/>
      <dgm:t>
        <a:bodyPr/>
        <a:lstStyle/>
        <a:p>
          <a:pPr rtl="0"/>
          <a:r>
            <a:rPr lang="ru-RU" sz="1200" dirty="0" smtClean="0"/>
            <a:t>Доля образовательных организаций, проводящих работу с одаренными детьми, в общем количестве образовательных организаций.</a:t>
          </a:r>
          <a:endParaRPr lang="ru-RU" sz="1200" dirty="0"/>
        </a:p>
      </dgm:t>
    </dgm:pt>
    <dgm:pt modelId="{6EC5EB7B-2E82-4940-BEC0-02C3F0DEA4B0}" type="parTrans" cxnId="{68848678-16C1-4457-8C72-43197F1B28B3}">
      <dgm:prSet/>
      <dgm:spPr/>
      <dgm:t>
        <a:bodyPr/>
        <a:lstStyle/>
        <a:p>
          <a:endParaRPr lang="ru-RU" sz="3200"/>
        </a:p>
      </dgm:t>
    </dgm:pt>
    <dgm:pt modelId="{01E57C08-C1AB-4EA2-A565-A1BC1ADE3E29}" type="sibTrans" cxnId="{68848678-16C1-4457-8C72-43197F1B28B3}">
      <dgm:prSet/>
      <dgm:spPr/>
      <dgm:t>
        <a:bodyPr/>
        <a:lstStyle/>
        <a:p>
          <a:endParaRPr lang="ru-RU" sz="3200"/>
        </a:p>
      </dgm:t>
    </dgm:pt>
    <dgm:pt modelId="{7645D048-70C9-4A85-8DFC-107929C5602A}">
      <dgm:prSet custT="1"/>
      <dgm:spPr/>
      <dgm:t>
        <a:bodyPr/>
        <a:lstStyle/>
        <a:p>
          <a:pPr rtl="0"/>
          <a:r>
            <a:rPr lang="ru-RU" sz="1200" dirty="0" smtClean="0"/>
            <a:t>Доля детей, охваченных бесплатным питанием из многодетных малообеспеченных семей, в общем количестве детей указанной категории.</a:t>
          </a:r>
          <a:endParaRPr lang="ru-RU" sz="1200" dirty="0"/>
        </a:p>
      </dgm:t>
    </dgm:pt>
    <dgm:pt modelId="{5A9C392E-1ABD-4089-A988-7D3F2FC76791}" type="parTrans" cxnId="{C3921C88-D64B-4D7B-90E6-6877819CF108}">
      <dgm:prSet/>
      <dgm:spPr/>
      <dgm:t>
        <a:bodyPr/>
        <a:lstStyle/>
        <a:p>
          <a:endParaRPr lang="ru-RU" sz="3200"/>
        </a:p>
      </dgm:t>
    </dgm:pt>
    <dgm:pt modelId="{988A21AF-C980-4CCA-9221-B4D3D55E0EEF}" type="sibTrans" cxnId="{C3921C88-D64B-4D7B-90E6-6877819CF108}">
      <dgm:prSet/>
      <dgm:spPr/>
      <dgm:t>
        <a:bodyPr/>
        <a:lstStyle/>
        <a:p>
          <a:endParaRPr lang="ru-RU" sz="3200"/>
        </a:p>
      </dgm:t>
    </dgm:pt>
    <dgm:pt modelId="{370075A2-2876-402F-9F7F-F7C93B9B3AB2}">
      <dgm:prSet custT="1"/>
      <dgm:spPr/>
      <dgm:t>
        <a:bodyPr/>
        <a:lstStyle/>
        <a:p>
          <a:pPr rtl="0"/>
          <a:r>
            <a:rPr lang="ru-RU" sz="1200" dirty="0" smtClean="0"/>
            <a:t>Доля обучающихся из многодетных малообеспеченных семей, получившим компенсацию на приобретение школьной формы (1 раз в 2 года) в общем количестве таких обучающихся. </a:t>
          </a:r>
          <a:endParaRPr lang="ru-RU" sz="1200" dirty="0"/>
        </a:p>
      </dgm:t>
    </dgm:pt>
    <dgm:pt modelId="{84E666FA-E7EB-4026-AFD8-A698E86D6DE1}" type="parTrans" cxnId="{DAE1B964-9582-4895-913A-7F38E60965A7}">
      <dgm:prSet/>
      <dgm:spPr/>
      <dgm:t>
        <a:bodyPr/>
        <a:lstStyle/>
        <a:p>
          <a:endParaRPr lang="ru-RU" sz="3200"/>
        </a:p>
      </dgm:t>
    </dgm:pt>
    <dgm:pt modelId="{678A370D-165A-4ED5-9F65-E3C282000432}" type="sibTrans" cxnId="{DAE1B964-9582-4895-913A-7F38E60965A7}">
      <dgm:prSet/>
      <dgm:spPr/>
      <dgm:t>
        <a:bodyPr/>
        <a:lstStyle/>
        <a:p>
          <a:endParaRPr lang="ru-RU" sz="3200"/>
        </a:p>
      </dgm:t>
    </dgm:pt>
    <dgm:pt modelId="{6F248A4B-DB2D-46AF-B04A-2967B5135E12}">
      <dgm:prSet custT="1"/>
      <dgm:spPr/>
      <dgm:t>
        <a:bodyPr/>
        <a:lstStyle/>
        <a:p>
          <a:pPr rtl="0"/>
          <a:endParaRPr lang="ru-RU" sz="1400"/>
        </a:p>
      </dgm:t>
    </dgm:pt>
    <dgm:pt modelId="{87DAD79B-37E1-487D-A2F4-9032B0E6037D}" type="parTrans" cxnId="{71DB0C35-8D50-4BA2-AAD3-954D94C4D1B8}">
      <dgm:prSet/>
      <dgm:spPr/>
      <dgm:t>
        <a:bodyPr/>
        <a:lstStyle/>
        <a:p>
          <a:endParaRPr lang="ru-RU" sz="3200"/>
        </a:p>
      </dgm:t>
    </dgm:pt>
    <dgm:pt modelId="{EFB1E16D-A6C4-410A-8A6C-4D5A74D5276D}" type="sibTrans" cxnId="{71DB0C35-8D50-4BA2-AAD3-954D94C4D1B8}">
      <dgm:prSet/>
      <dgm:spPr/>
      <dgm:t>
        <a:bodyPr/>
        <a:lstStyle/>
        <a:p>
          <a:endParaRPr lang="ru-RU" sz="3200"/>
        </a:p>
      </dgm:t>
    </dgm:pt>
    <dgm:pt modelId="{0B2C5AB0-5D53-482E-AA43-02392A7419F8}">
      <dgm:prSet custT="1"/>
      <dgm:spPr/>
      <dgm:t>
        <a:bodyPr/>
        <a:lstStyle/>
        <a:p>
          <a:pPr rtl="0"/>
          <a:endParaRPr lang="ru-RU" sz="1400"/>
        </a:p>
      </dgm:t>
    </dgm:pt>
    <dgm:pt modelId="{CCEB4626-0632-42E1-A9AC-F00D7EC94E80}" type="parTrans" cxnId="{4E173584-963D-4D9B-9CD6-304E048F8209}">
      <dgm:prSet/>
      <dgm:spPr/>
      <dgm:t>
        <a:bodyPr/>
        <a:lstStyle/>
        <a:p>
          <a:endParaRPr lang="ru-RU" sz="3200"/>
        </a:p>
      </dgm:t>
    </dgm:pt>
    <dgm:pt modelId="{FF2FF59E-57D2-4E23-93BF-C04101B0AA1B}" type="sibTrans" cxnId="{4E173584-963D-4D9B-9CD6-304E048F8209}">
      <dgm:prSet/>
      <dgm:spPr/>
      <dgm:t>
        <a:bodyPr/>
        <a:lstStyle/>
        <a:p>
          <a:endParaRPr lang="ru-RU" sz="3200"/>
        </a:p>
      </dgm:t>
    </dgm:pt>
    <dgm:pt modelId="{1B11C01B-ED06-446E-88D1-86A1885F0EDD}">
      <dgm:prSet custT="1"/>
      <dgm:spPr/>
      <dgm:t>
        <a:bodyPr/>
        <a:lstStyle/>
        <a:p>
          <a:pPr rtl="0"/>
          <a:endParaRPr lang="ru-RU" sz="1400" dirty="0"/>
        </a:p>
      </dgm:t>
    </dgm:pt>
    <dgm:pt modelId="{F95F4E90-DFE7-4507-9607-81BEDC31C0C5}" type="parTrans" cxnId="{6FE5BCFD-0CC8-4B3D-8D5D-27A2BA38B841}">
      <dgm:prSet/>
      <dgm:spPr/>
      <dgm:t>
        <a:bodyPr/>
        <a:lstStyle/>
        <a:p>
          <a:endParaRPr lang="ru-RU" sz="3200"/>
        </a:p>
      </dgm:t>
    </dgm:pt>
    <dgm:pt modelId="{56D51EBF-7EC1-49E9-BDE0-41C936F704F0}" type="sibTrans" cxnId="{6FE5BCFD-0CC8-4B3D-8D5D-27A2BA38B841}">
      <dgm:prSet/>
      <dgm:spPr/>
      <dgm:t>
        <a:bodyPr/>
        <a:lstStyle/>
        <a:p>
          <a:endParaRPr lang="ru-RU" sz="3200"/>
        </a:p>
      </dgm:t>
    </dgm:pt>
    <dgm:pt modelId="{1C938F08-CC4F-449A-83A7-7EB9DED9DBA8}">
      <dgm:prSet custT="1"/>
      <dgm:spPr/>
      <dgm:t>
        <a:bodyPr/>
        <a:lstStyle/>
        <a:p>
          <a:pPr rtl="0"/>
          <a:endParaRPr lang="ru-RU" sz="1400" dirty="0"/>
        </a:p>
      </dgm:t>
    </dgm:pt>
    <dgm:pt modelId="{1D6B98F9-BA65-4FA8-AE2E-4315891DE033}" type="parTrans" cxnId="{40ABE342-2457-4238-9C94-22FA15598E7E}">
      <dgm:prSet/>
      <dgm:spPr/>
      <dgm:t>
        <a:bodyPr/>
        <a:lstStyle/>
        <a:p>
          <a:endParaRPr lang="ru-RU" sz="3200"/>
        </a:p>
      </dgm:t>
    </dgm:pt>
    <dgm:pt modelId="{F752A769-EE3E-487E-8288-99D425BEC9C4}" type="sibTrans" cxnId="{40ABE342-2457-4238-9C94-22FA15598E7E}">
      <dgm:prSet/>
      <dgm:spPr/>
      <dgm:t>
        <a:bodyPr/>
        <a:lstStyle/>
        <a:p>
          <a:endParaRPr lang="ru-RU" sz="3200"/>
        </a:p>
      </dgm:t>
    </dgm:pt>
    <dgm:pt modelId="{D79FC0CE-EA34-418F-837C-9997CE1C3EFD}">
      <dgm:prSet custT="1"/>
      <dgm:spPr/>
      <dgm:t>
        <a:bodyPr/>
        <a:lstStyle/>
        <a:p>
          <a:pPr rtl="0"/>
          <a:endParaRPr lang="ru-RU" sz="1400" dirty="0"/>
        </a:p>
      </dgm:t>
    </dgm:pt>
    <dgm:pt modelId="{E70D8003-F434-4515-B181-5BE47743FCB0}" type="parTrans" cxnId="{7A60031C-6D46-415F-8F94-CFBDE65041F7}">
      <dgm:prSet/>
      <dgm:spPr/>
      <dgm:t>
        <a:bodyPr/>
        <a:lstStyle/>
        <a:p>
          <a:endParaRPr lang="ru-RU" sz="3200"/>
        </a:p>
      </dgm:t>
    </dgm:pt>
    <dgm:pt modelId="{97C20910-42EC-465F-B6FB-A9DA27DC1F7B}" type="sibTrans" cxnId="{7A60031C-6D46-415F-8F94-CFBDE65041F7}">
      <dgm:prSet/>
      <dgm:spPr/>
      <dgm:t>
        <a:bodyPr/>
        <a:lstStyle/>
        <a:p>
          <a:endParaRPr lang="ru-RU" sz="3200"/>
        </a:p>
      </dgm:t>
    </dgm:pt>
    <dgm:pt modelId="{260A95D3-E3D6-44E5-A1C1-3F7A7E759746}">
      <dgm:prSet custT="1"/>
      <dgm:spPr/>
      <dgm:t>
        <a:bodyPr/>
        <a:lstStyle/>
        <a:p>
          <a:pPr rtl="0"/>
          <a:endParaRPr lang="ru-RU" sz="1400" dirty="0"/>
        </a:p>
      </dgm:t>
    </dgm:pt>
    <dgm:pt modelId="{28F10451-D8E3-4E93-8D81-4B63FA4CC83A}" type="parTrans" cxnId="{1657EF19-E1B1-4723-8524-E1FCF705B733}">
      <dgm:prSet/>
      <dgm:spPr/>
      <dgm:t>
        <a:bodyPr/>
        <a:lstStyle/>
        <a:p>
          <a:endParaRPr lang="ru-RU" sz="3200"/>
        </a:p>
      </dgm:t>
    </dgm:pt>
    <dgm:pt modelId="{755E0908-FC77-4B81-83F3-4E3E20C46C4E}" type="sibTrans" cxnId="{1657EF19-E1B1-4723-8524-E1FCF705B733}">
      <dgm:prSet/>
      <dgm:spPr/>
      <dgm:t>
        <a:bodyPr/>
        <a:lstStyle/>
        <a:p>
          <a:endParaRPr lang="ru-RU" sz="3200"/>
        </a:p>
      </dgm:t>
    </dgm:pt>
    <dgm:pt modelId="{0971EB0C-7BEF-40D3-BC72-3F879D80D510}">
      <dgm:prSet custT="1"/>
      <dgm:spPr/>
      <dgm:t>
        <a:bodyPr/>
        <a:lstStyle/>
        <a:p>
          <a:pPr rtl="0"/>
          <a:endParaRPr lang="ru-RU" sz="1400" dirty="0"/>
        </a:p>
      </dgm:t>
    </dgm:pt>
    <dgm:pt modelId="{CCB07BED-E732-4680-A5E7-D53FE86BCE56}" type="parTrans" cxnId="{FC052508-EE5E-4765-86E9-F0F60B2781A3}">
      <dgm:prSet/>
      <dgm:spPr/>
      <dgm:t>
        <a:bodyPr/>
        <a:lstStyle/>
        <a:p>
          <a:endParaRPr lang="ru-RU" sz="3200"/>
        </a:p>
      </dgm:t>
    </dgm:pt>
    <dgm:pt modelId="{96E789C1-FA95-43D0-A7CD-9D86D85AD79F}" type="sibTrans" cxnId="{FC052508-EE5E-4765-86E9-F0F60B2781A3}">
      <dgm:prSet/>
      <dgm:spPr/>
      <dgm:t>
        <a:bodyPr/>
        <a:lstStyle/>
        <a:p>
          <a:endParaRPr lang="ru-RU" sz="3200"/>
        </a:p>
      </dgm:t>
    </dgm:pt>
    <dgm:pt modelId="{9B853293-EA7C-4867-9A3E-12750C74F26B}">
      <dgm:prSet custT="1"/>
      <dgm:spPr/>
      <dgm:t>
        <a:bodyPr/>
        <a:lstStyle/>
        <a:p>
          <a:pPr rtl="0"/>
          <a:endParaRPr lang="ru-RU" sz="1400" dirty="0"/>
        </a:p>
      </dgm:t>
    </dgm:pt>
    <dgm:pt modelId="{71B69D73-E401-4900-84E5-B05E54ED82EF}" type="parTrans" cxnId="{30EA7A10-8F0B-43C6-8AC3-9B7143CD7754}">
      <dgm:prSet/>
      <dgm:spPr/>
      <dgm:t>
        <a:bodyPr/>
        <a:lstStyle/>
        <a:p>
          <a:endParaRPr lang="ru-RU" sz="3200"/>
        </a:p>
      </dgm:t>
    </dgm:pt>
    <dgm:pt modelId="{7FE63548-0BBF-436D-8213-9546AC4AE67C}" type="sibTrans" cxnId="{30EA7A10-8F0B-43C6-8AC3-9B7143CD7754}">
      <dgm:prSet/>
      <dgm:spPr/>
      <dgm:t>
        <a:bodyPr/>
        <a:lstStyle/>
        <a:p>
          <a:endParaRPr lang="ru-RU" sz="3200"/>
        </a:p>
      </dgm:t>
    </dgm:pt>
    <dgm:pt modelId="{C53A6B49-AF21-418B-894A-75E442AD843C}">
      <dgm:prSet custT="1"/>
      <dgm:spPr/>
      <dgm:t>
        <a:bodyPr/>
        <a:lstStyle/>
        <a:p>
          <a:pPr rtl="0"/>
          <a:endParaRPr lang="ru-RU" sz="1400" dirty="0"/>
        </a:p>
      </dgm:t>
    </dgm:pt>
    <dgm:pt modelId="{263CE6E3-1201-4A2A-B77A-F7ABB440E1FF}" type="parTrans" cxnId="{E8C7C1BF-F63E-4444-A958-BD0EC602B5FA}">
      <dgm:prSet/>
      <dgm:spPr/>
      <dgm:t>
        <a:bodyPr/>
        <a:lstStyle/>
        <a:p>
          <a:endParaRPr lang="ru-RU" sz="3200"/>
        </a:p>
      </dgm:t>
    </dgm:pt>
    <dgm:pt modelId="{29A869FD-E888-4EA8-8D23-5B2DDEC67B49}" type="sibTrans" cxnId="{E8C7C1BF-F63E-4444-A958-BD0EC602B5FA}">
      <dgm:prSet/>
      <dgm:spPr/>
      <dgm:t>
        <a:bodyPr/>
        <a:lstStyle/>
        <a:p>
          <a:endParaRPr lang="ru-RU" sz="3200"/>
        </a:p>
      </dgm:t>
    </dgm:pt>
    <dgm:pt modelId="{F5324465-54BA-49E4-AF18-CBC5E14F6E23}">
      <dgm:prSet custT="1"/>
      <dgm:spPr/>
      <dgm:t>
        <a:bodyPr/>
        <a:lstStyle/>
        <a:p>
          <a:pPr rtl="0"/>
          <a:endParaRPr lang="ru-RU" sz="1400" dirty="0"/>
        </a:p>
      </dgm:t>
    </dgm:pt>
    <dgm:pt modelId="{D546AD49-A316-4032-AFD7-A5423D968413}" type="parTrans" cxnId="{8F25BEDE-51F9-42DF-BD41-D9BDBC9D3851}">
      <dgm:prSet/>
      <dgm:spPr/>
      <dgm:t>
        <a:bodyPr/>
        <a:lstStyle/>
        <a:p>
          <a:endParaRPr lang="ru-RU" sz="3200"/>
        </a:p>
      </dgm:t>
    </dgm:pt>
    <dgm:pt modelId="{7B71F4C1-5594-48B6-8DF3-AB8480B34DF3}" type="sibTrans" cxnId="{8F25BEDE-51F9-42DF-BD41-D9BDBC9D3851}">
      <dgm:prSet/>
      <dgm:spPr/>
      <dgm:t>
        <a:bodyPr/>
        <a:lstStyle/>
        <a:p>
          <a:endParaRPr lang="ru-RU" sz="3200"/>
        </a:p>
      </dgm:t>
    </dgm:pt>
    <dgm:pt modelId="{08B592C2-9DDB-473F-B221-29BE13FA6061}" type="pres">
      <dgm:prSet presAssocID="{F1635960-B650-4A5E-9186-4933D9DBFAA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5AA855-657C-4B9F-9B0E-2CD1478F8EF5}" type="pres">
      <dgm:prSet presAssocID="{6F248A4B-DB2D-46AF-B04A-2967B5135E12}" presName="composite" presStyleCnt="0"/>
      <dgm:spPr/>
    </dgm:pt>
    <dgm:pt modelId="{6AD40D5F-AA20-4C7F-BC4A-65E4C0B76A52}" type="pres">
      <dgm:prSet presAssocID="{6F248A4B-DB2D-46AF-B04A-2967B5135E12}" presName="parentText" presStyleLbl="alignNode1" presStyleIdx="0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0E556-BFDE-401A-98F6-DC8C98EF365D}" type="pres">
      <dgm:prSet presAssocID="{6F248A4B-DB2D-46AF-B04A-2967B5135E12}" presName="descendantText" presStyleLbl="alignAcc1" presStyleIdx="0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A4DF2-0A5C-4E2D-A70F-332BA2D87B1B}" type="pres">
      <dgm:prSet presAssocID="{EFB1E16D-A6C4-410A-8A6C-4D5A74D5276D}" presName="sp" presStyleCnt="0"/>
      <dgm:spPr/>
    </dgm:pt>
    <dgm:pt modelId="{0F970AAB-373C-4A74-98B2-8C3E38827BC3}" type="pres">
      <dgm:prSet presAssocID="{0B2C5AB0-5D53-482E-AA43-02392A7419F8}" presName="composite" presStyleCnt="0"/>
      <dgm:spPr/>
    </dgm:pt>
    <dgm:pt modelId="{52BCFD00-397D-4CD4-9364-13FF17540CF8}" type="pres">
      <dgm:prSet presAssocID="{0B2C5AB0-5D53-482E-AA43-02392A7419F8}" presName="parentText" presStyleLbl="alignNode1" presStyleIdx="1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F9000-A6A1-4864-A7D8-416F1923CCDC}" type="pres">
      <dgm:prSet presAssocID="{0B2C5AB0-5D53-482E-AA43-02392A7419F8}" presName="descendantText" presStyleLbl="alignAcc1" presStyleIdx="1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D4C6A-5120-47C5-A19A-BCCEC7E915A3}" type="pres">
      <dgm:prSet presAssocID="{FF2FF59E-57D2-4E23-93BF-C04101B0AA1B}" presName="sp" presStyleCnt="0"/>
      <dgm:spPr/>
    </dgm:pt>
    <dgm:pt modelId="{8AD1DDD2-700D-4BF7-AA55-7237F2DE8359}" type="pres">
      <dgm:prSet presAssocID="{1B11C01B-ED06-446E-88D1-86A1885F0EDD}" presName="composite" presStyleCnt="0"/>
      <dgm:spPr/>
    </dgm:pt>
    <dgm:pt modelId="{A7EFA1D1-3361-440B-9EA5-31CBC9B920BA}" type="pres">
      <dgm:prSet presAssocID="{1B11C01B-ED06-446E-88D1-86A1885F0EDD}" presName="parentText" presStyleLbl="alignNode1" presStyleIdx="2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EC28BB-8136-41FF-A8BB-7355E53580E9}" type="pres">
      <dgm:prSet presAssocID="{1B11C01B-ED06-446E-88D1-86A1885F0EDD}" presName="descendantText" presStyleLbl="alignAcc1" presStyleIdx="2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C8B585-AB94-4B11-98CC-FDDCC2DDF9C9}" type="pres">
      <dgm:prSet presAssocID="{56D51EBF-7EC1-49E9-BDE0-41C936F704F0}" presName="sp" presStyleCnt="0"/>
      <dgm:spPr/>
    </dgm:pt>
    <dgm:pt modelId="{CC87FD08-EBF2-4E9B-8278-2B182010339D}" type="pres">
      <dgm:prSet presAssocID="{1C938F08-CC4F-449A-83A7-7EB9DED9DBA8}" presName="composite" presStyleCnt="0"/>
      <dgm:spPr/>
    </dgm:pt>
    <dgm:pt modelId="{7DC34E51-D73F-457A-A300-D74D75ADD1E9}" type="pres">
      <dgm:prSet presAssocID="{1C938F08-CC4F-449A-83A7-7EB9DED9DBA8}" presName="parentText" presStyleLbl="alignNode1" presStyleIdx="3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48737D-D200-435A-A00D-F2DF151C05E4}" type="pres">
      <dgm:prSet presAssocID="{1C938F08-CC4F-449A-83A7-7EB9DED9DBA8}" presName="descendantText" presStyleLbl="alignAcc1" presStyleIdx="3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E13E1-349D-4A8A-B11A-72A8E1AA4EE0}" type="pres">
      <dgm:prSet presAssocID="{F752A769-EE3E-487E-8288-99D425BEC9C4}" presName="sp" presStyleCnt="0"/>
      <dgm:spPr/>
    </dgm:pt>
    <dgm:pt modelId="{D2E8A03E-207E-4CB1-9752-3C17BBDBCCD3}" type="pres">
      <dgm:prSet presAssocID="{D79FC0CE-EA34-418F-837C-9997CE1C3EFD}" presName="composite" presStyleCnt="0"/>
      <dgm:spPr/>
    </dgm:pt>
    <dgm:pt modelId="{D4302EDB-CC47-49BC-924A-7AA610353E63}" type="pres">
      <dgm:prSet presAssocID="{D79FC0CE-EA34-418F-837C-9997CE1C3EFD}" presName="parentText" presStyleLbl="alignNode1" presStyleIdx="4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B18C99-63DE-4C97-9A4D-6A517C95DBB3}" type="pres">
      <dgm:prSet presAssocID="{D79FC0CE-EA34-418F-837C-9997CE1C3EFD}" presName="descendantText" presStyleLbl="alignAcc1" presStyleIdx="4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B00675-C457-4C1A-A46D-204BDD12E20C}" type="pres">
      <dgm:prSet presAssocID="{97C20910-42EC-465F-B6FB-A9DA27DC1F7B}" presName="sp" presStyleCnt="0"/>
      <dgm:spPr/>
    </dgm:pt>
    <dgm:pt modelId="{61C7A866-FA73-4487-86EE-DD63392921B8}" type="pres">
      <dgm:prSet presAssocID="{260A95D3-E3D6-44E5-A1C1-3F7A7E759746}" presName="composite" presStyleCnt="0"/>
      <dgm:spPr/>
    </dgm:pt>
    <dgm:pt modelId="{3C1D3A5F-C5FC-4942-99E4-5BE9940A724A}" type="pres">
      <dgm:prSet presAssocID="{260A95D3-E3D6-44E5-A1C1-3F7A7E759746}" presName="parentText" presStyleLbl="alignNode1" presStyleIdx="5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8F13B2-5458-428D-8445-75A1EE103DFD}" type="pres">
      <dgm:prSet presAssocID="{260A95D3-E3D6-44E5-A1C1-3F7A7E759746}" presName="descendantText" presStyleLbl="alignAcc1" presStyleIdx="5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0AED89-78FB-4C63-9935-96CF86EAC1A3}" type="pres">
      <dgm:prSet presAssocID="{755E0908-FC77-4B81-83F3-4E3E20C46C4E}" presName="sp" presStyleCnt="0"/>
      <dgm:spPr/>
    </dgm:pt>
    <dgm:pt modelId="{12A70AC8-E263-4913-9ECF-2B46C185A11C}" type="pres">
      <dgm:prSet presAssocID="{0971EB0C-7BEF-40D3-BC72-3F879D80D510}" presName="composite" presStyleCnt="0"/>
      <dgm:spPr/>
    </dgm:pt>
    <dgm:pt modelId="{A63E3227-8DBF-44E8-8D43-11902DD9B50D}" type="pres">
      <dgm:prSet presAssocID="{0971EB0C-7BEF-40D3-BC72-3F879D80D510}" presName="parentText" presStyleLbl="alignNode1" presStyleIdx="6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EEC255-07C4-4463-8A88-89034C61FD63}" type="pres">
      <dgm:prSet presAssocID="{0971EB0C-7BEF-40D3-BC72-3F879D80D510}" presName="descendantText" presStyleLbl="alignAcc1" presStyleIdx="6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1890A2-251C-44EC-9A5F-62344E9C20AD}" type="pres">
      <dgm:prSet presAssocID="{96E789C1-FA95-43D0-A7CD-9D86D85AD79F}" presName="sp" presStyleCnt="0"/>
      <dgm:spPr/>
    </dgm:pt>
    <dgm:pt modelId="{644BC396-2834-49DE-83C0-ADAE361AD424}" type="pres">
      <dgm:prSet presAssocID="{9B853293-EA7C-4867-9A3E-12750C74F26B}" presName="composite" presStyleCnt="0"/>
      <dgm:spPr/>
    </dgm:pt>
    <dgm:pt modelId="{3E202C3C-0BBC-4CC3-9848-D6CB2257BCA8}" type="pres">
      <dgm:prSet presAssocID="{9B853293-EA7C-4867-9A3E-12750C74F26B}" presName="parentText" presStyleLbl="alignNode1" presStyleIdx="7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4DEB78-FE8D-460A-A110-86ECE309F336}" type="pres">
      <dgm:prSet presAssocID="{9B853293-EA7C-4867-9A3E-12750C74F26B}" presName="descendantText" presStyleLbl="alignAcc1" presStyleIdx="7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C48C6E-06CB-4530-8263-8F4FA515C270}" type="pres">
      <dgm:prSet presAssocID="{7FE63548-0BBF-436D-8213-9546AC4AE67C}" presName="sp" presStyleCnt="0"/>
      <dgm:spPr/>
    </dgm:pt>
    <dgm:pt modelId="{67E04F53-B552-429C-8D4B-84B3A232AA48}" type="pres">
      <dgm:prSet presAssocID="{C53A6B49-AF21-418B-894A-75E442AD843C}" presName="composite" presStyleCnt="0"/>
      <dgm:spPr/>
    </dgm:pt>
    <dgm:pt modelId="{217673E1-C672-43DA-A193-59A03617AF38}" type="pres">
      <dgm:prSet presAssocID="{C53A6B49-AF21-418B-894A-75E442AD843C}" presName="parentText" presStyleLbl="alignNode1" presStyleIdx="8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093FA7-9D3B-4096-A6A4-BD22BC97E110}" type="pres">
      <dgm:prSet presAssocID="{C53A6B49-AF21-418B-894A-75E442AD843C}" presName="descendantText" presStyleLbl="alignAcc1" presStyleIdx="8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6ECDA6-A35E-4639-8D7B-BF1D44EBF476}" type="pres">
      <dgm:prSet presAssocID="{29A869FD-E888-4EA8-8D23-5B2DDEC67B49}" presName="sp" presStyleCnt="0"/>
      <dgm:spPr/>
    </dgm:pt>
    <dgm:pt modelId="{AC082C90-C69A-4C4D-9764-EDB70E46212B}" type="pres">
      <dgm:prSet presAssocID="{F5324465-54BA-49E4-AF18-CBC5E14F6E23}" presName="composite" presStyleCnt="0"/>
      <dgm:spPr/>
    </dgm:pt>
    <dgm:pt modelId="{B1E5FA39-8DED-446D-B01E-A20D01014B6B}" type="pres">
      <dgm:prSet presAssocID="{F5324465-54BA-49E4-AF18-CBC5E14F6E23}" presName="parentText" presStyleLbl="alignNode1" presStyleIdx="9" presStyleCnt="1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679EEF-9D21-47CF-996D-F4D811B907E2}" type="pres">
      <dgm:prSet presAssocID="{F5324465-54BA-49E4-AF18-CBC5E14F6E23}" presName="descendantText" presStyleLbl="alignAcc1" presStyleIdx="9" presStyleCnt="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E2FA33-698F-4D61-8AE4-6E7573A1633E}" type="presOf" srcId="{D7500489-466D-4403-8FB5-699BCA89C2B0}" destId="{77B18C99-63DE-4C97-9A4D-6A517C95DBB3}" srcOrd="0" destOrd="0" presId="urn:microsoft.com/office/officeart/2005/8/layout/chevron2"/>
    <dgm:cxn modelId="{29C5BD1C-9856-4E71-ADA2-DA78078615C2}" srcId="{0971EB0C-7BEF-40D3-BC72-3F879D80D510}" destId="{9ABC419F-0A00-4DD6-8CCA-196C67A7B336}" srcOrd="0" destOrd="0" parTransId="{B51EAF07-D8F2-402B-AD33-8484A8E1E476}" sibTransId="{A80EFE40-F124-4770-AFF4-42693F316CA8}"/>
    <dgm:cxn modelId="{54A8EC87-DFAA-4E5D-A4B1-F0ECFB01BA5E}" type="presOf" srcId="{E43C98E5-864D-4BEE-B733-5FAEC349996E}" destId="{908F13B2-5458-428D-8445-75A1EE103DFD}" srcOrd="0" destOrd="0" presId="urn:microsoft.com/office/officeart/2005/8/layout/chevron2"/>
    <dgm:cxn modelId="{7670E4AF-E4BA-400E-BC76-BCDD323652C0}" type="presOf" srcId="{57C0BEF4-284D-407F-8782-296F20C151A2}" destId="{CF50E556-BFDE-401A-98F6-DC8C98EF365D}" srcOrd="0" destOrd="0" presId="urn:microsoft.com/office/officeart/2005/8/layout/chevron2"/>
    <dgm:cxn modelId="{6FE5BCFD-0CC8-4B3D-8D5D-27A2BA38B841}" srcId="{F1635960-B650-4A5E-9186-4933D9DBFAAA}" destId="{1B11C01B-ED06-446E-88D1-86A1885F0EDD}" srcOrd="2" destOrd="0" parTransId="{F95F4E90-DFE7-4507-9607-81BEDC31C0C5}" sibTransId="{56D51EBF-7EC1-49E9-BDE0-41C936F704F0}"/>
    <dgm:cxn modelId="{71DB0C35-8D50-4BA2-AAD3-954D94C4D1B8}" srcId="{F1635960-B650-4A5E-9186-4933D9DBFAAA}" destId="{6F248A4B-DB2D-46AF-B04A-2967B5135E12}" srcOrd="0" destOrd="0" parTransId="{87DAD79B-37E1-487D-A2F4-9032B0E6037D}" sibTransId="{EFB1E16D-A6C4-410A-8A6C-4D5A74D5276D}"/>
    <dgm:cxn modelId="{5ABEE133-0FF1-4CC9-A15D-B2359CB416DB}" type="presOf" srcId="{FEFEC5DE-0DF6-4EB2-9590-68AB590CC332}" destId="{2348737D-D200-435A-A00D-F2DF151C05E4}" srcOrd="0" destOrd="0" presId="urn:microsoft.com/office/officeart/2005/8/layout/chevron2"/>
    <dgm:cxn modelId="{40ABE342-2457-4238-9C94-22FA15598E7E}" srcId="{F1635960-B650-4A5E-9186-4933D9DBFAAA}" destId="{1C938F08-CC4F-449A-83A7-7EB9DED9DBA8}" srcOrd="3" destOrd="0" parTransId="{1D6B98F9-BA65-4FA8-AE2E-4315891DE033}" sibTransId="{F752A769-EE3E-487E-8288-99D425BEC9C4}"/>
    <dgm:cxn modelId="{3996C67B-7435-45A4-BCB2-0137EBC4AB7A}" type="presOf" srcId="{1B11C01B-ED06-446E-88D1-86A1885F0EDD}" destId="{A7EFA1D1-3361-440B-9EA5-31CBC9B920BA}" srcOrd="0" destOrd="0" presId="urn:microsoft.com/office/officeart/2005/8/layout/chevron2"/>
    <dgm:cxn modelId="{56D909CA-6438-4D2A-8BF9-0EFA1728360C}" srcId="{1C938F08-CC4F-449A-83A7-7EB9DED9DBA8}" destId="{FEFEC5DE-0DF6-4EB2-9590-68AB590CC332}" srcOrd="0" destOrd="0" parTransId="{5869C0E7-3319-482C-91D5-CAB4F7C1651D}" sibTransId="{C84C830C-AB14-45C2-A1DA-42867C5A6B4B}"/>
    <dgm:cxn modelId="{7A60031C-6D46-415F-8F94-CFBDE65041F7}" srcId="{F1635960-B650-4A5E-9186-4933D9DBFAAA}" destId="{D79FC0CE-EA34-418F-837C-9997CE1C3EFD}" srcOrd="4" destOrd="0" parTransId="{E70D8003-F434-4515-B181-5BE47743FCB0}" sibTransId="{97C20910-42EC-465F-B6FB-A9DA27DC1F7B}"/>
    <dgm:cxn modelId="{4E173584-963D-4D9B-9CD6-304E048F8209}" srcId="{F1635960-B650-4A5E-9186-4933D9DBFAAA}" destId="{0B2C5AB0-5D53-482E-AA43-02392A7419F8}" srcOrd="1" destOrd="0" parTransId="{CCEB4626-0632-42E1-A9AC-F00D7EC94E80}" sibTransId="{FF2FF59E-57D2-4E23-93BF-C04101B0AA1B}"/>
    <dgm:cxn modelId="{D1150DDB-2D79-45E7-A751-1B6D73852C58}" type="presOf" srcId="{68B3B7D3-50E4-4B57-9771-804F6CF78FEF}" destId="{B9DF9000-A6A1-4864-A7D8-416F1923CCDC}" srcOrd="0" destOrd="0" presId="urn:microsoft.com/office/officeart/2005/8/layout/chevron2"/>
    <dgm:cxn modelId="{B3EE2D92-1B3D-4CD1-840E-395D96507D88}" type="presOf" srcId="{6F248A4B-DB2D-46AF-B04A-2967B5135E12}" destId="{6AD40D5F-AA20-4C7F-BC4A-65E4C0B76A52}" srcOrd="0" destOrd="0" presId="urn:microsoft.com/office/officeart/2005/8/layout/chevron2"/>
    <dgm:cxn modelId="{1657EF19-E1B1-4723-8524-E1FCF705B733}" srcId="{F1635960-B650-4A5E-9186-4933D9DBFAAA}" destId="{260A95D3-E3D6-44E5-A1C1-3F7A7E759746}" srcOrd="5" destOrd="0" parTransId="{28F10451-D8E3-4E93-8D81-4B63FA4CC83A}" sibTransId="{755E0908-FC77-4B81-83F3-4E3E20C46C4E}"/>
    <dgm:cxn modelId="{E2C9A501-3B36-4C72-BE63-1291FA3D57C9}" type="presOf" srcId="{9ABC419F-0A00-4DD6-8CCA-196C67A7B336}" destId="{C0EEC255-07C4-4463-8A88-89034C61FD63}" srcOrd="0" destOrd="0" presId="urn:microsoft.com/office/officeart/2005/8/layout/chevron2"/>
    <dgm:cxn modelId="{C3921C88-D64B-4D7B-90E6-6877819CF108}" srcId="{C53A6B49-AF21-418B-894A-75E442AD843C}" destId="{7645D048-70C9-4A85-8DFC-107929C5602A}" srcOrd="0" destOrd="0" parTransId="{5A9C392E-1ABD-4089-A988-7D3F2FC76791}" sibTransId="{988A21AF-C980-4CCA-9221-B4D3D55E0EEF}"/>
    <dgm:cxn modelId="{0DA88B5D-D7AD-410F-A305-98AB7258FC54}" type="presOf" srcId="{0971EB0C-7BEF-40D3-BC72-3F879D80D510}" destId="{A63E3227-8DBF-44E8-8D43-11902DD9B50D}" srcOrd="0" destOrd="0" presId="urn:microsoft.com/office/officeart/2005/8/layout/chevron2"/>
    <dgm:cxn modelId="{EA1F5554-5ADE-484C-BD55-40AC41FECF88}" type="presOf" srcId="{1C938F08-CC4F-449A-83A7-7EB9DED9DBA8}" destId="{7DC34E51-D73F-457A-A300-D74D75ADD1E9}" srcOrd="0" destOrd="0" presId="urn:microsoft.com/office/officeart/2005/8/layout/chevron2"/>
    <dgm:cxn modelId="{8F25BEDE-51F9-42DF-BD41-D9BDBC9D3851}" srcId="{F1635960-B650-4A5E-9186-4933D9DBFAAA}" destId="{F5324465-54BA-49E4-AF18-CBC5E14F6E23}" srcOrd="9" destOrd="0" parTransId="{D546AD49-A316-4032-AFD7-A5423D968413}" sibTransId="{7B71F4C1-5594-48B6-8DF3-AB8480B34DF3}"/>
    <dgm:cxn modelId="{ACBB7138-81BA-428D-B6B1-BAB125D86519}" srcId="{0B2C5AB0-5D53-482E-AA43-02392A7419F8}" destId="{68B3B7D3-50E4-4B57-9771-804F6CF78FEF}" srcOrd="0" destOrd="0" parTransId="{6203F1B8-E959-4CC6-BD2B-9D7D344958FE}" sibTransId="{78323607-0F8F-491A-9AF6-CC040E71DEDC}"/>
    <dgm:cxn modelId="{CD0E7B0B-5C26-407C-AC8B-4AF15B29971E}" type="presOf" srcId="{260A95D3-E3D6-44E5-A1C1-3F7A7E759746}" destId="{3C1D3A5F-C5FC-4942-99E4-5BE9940A724A}" srcOrd="0" destOrd="0" presId="urn:microsoft.com/office/officeart/2005/8/layout/chevron2"/>
    <dgm:cxn modelId="{30EA7A10-8F0B-43C6-8AC3-9B7143CD7754}" srcId="{F1635960-B650-4A5E-9186-4933D9DBFAAA}" destId="{9B853293-EA7C-4867-9A3E-12750C74F26B}" srcOrd="7" destOrd="0" parTransId="{71B69D73-E401-4900-84E5-B05E54ED82EF}" sibTransId="{7FE63548-0BBF-436D-8213-9546AC4AE67C}"/>
    <dgm:cxn modelId="{5FB9E907-B250-4899-88FB-7A7C3CB9730B}" type="presOf" srcId="{7645D048-70C9-4A85-8DFC-107929C5602A}" destId="{36093FA7-9D3B-4096-A6A4-BD22BC97E110}" srcOrd="0" destOrd="0" presId="urn:microsoft.com/office/officeart/2005/8/layout/chevron2"/>
    <dgm:cxn modelId="{3DE27E0E-903A-4823-AEE4-32D0D640625F}" type="presOf" srcId="{C53A6B49-AF21-418B-894A-75E442AD843C}" destId="{217673E1-C672-43DA-A193-59A03617AF38}" srcOrd="0" destOrd="0" presId="urn:microsoft.com/office/officeart/2005/8/layout/chevron2"/>
    <dgm:cxn modelId="{80AB9A90-42D5-4F5A-883A-7ACF88D089CB}" type="presOf" srcId="{370075A2-2876-402F-9F7F-F7C93B9B3AB2}" destId="{26679EEF-9D21-47CF-996D-F4D811B907E2}" srcOrd="0" destOrd="0" presId="urn:microsoft.com/office/officeart/2005/8/layout/chevron2"/>
    <dgm:cxn modelId="{44229325-03CC-47B2-A8D9-A419DA09D027}" type="presOf" srcId="{5CA1DCE1-709E-406D-8AEC-ECA5A9A8CA82}" destId="{E3EC28BB-8136-41FF-A8BB-7355E53580E9}" srcOrd="0" destOrd="0" presId="urn:microsoft.com/office/officeart/2005/8/layout/chevron2"/>
    <dgm:cxn modelId="{EEF3445E-E56B-4B61-8124-C88ADE8189CD}" type="presOf" srcId="{0B2C5AB0-5D53-482E-AA43-02392A7419F8}" destId="{52BCFD00-397D-4CD4-9364-13FF17540CF8}" srcOrd="0" destOrd="0" presId="urn:microsoft.com/office/officeart/2005/8/layout/chevron2"/>
    <dgm:cxn modelId="{9DF6DDB4-2500-4115-BDC2-2F6E594338A5}" type="presOf" srcId="{508E3925-D4BF-409D-A6B2-2C3CCA66A909}" destId="{434DEB78-FE8D-460A-A110-86ECE309F336}" srcOrd="0" destOrd="0" presId="urn:microsoft.com/office/officeart/2005/8/layout/chevron2"/>
    <dgm:cxn modelId="{DAE1B964-9582-4895-913A-7F38E60965A7}" srcId="{F5324465-54BA-49E4-AF18-CBC5E14F6E23}" destId="{370075A2-2876-402F-9F7F-F7C93B9B3AB2}" srcOrd="0" destOrd="0" parTransId="{84E666FA-E7EB-4026-AFD8-A698E86D6DE1}" sibTransId="{678A370D-165A-4ED5-9F65-E3C282000432}"/>
    <dgm:cxn modelId="{97C9201A-C148-4FE3-8033-77D7F606E76B}" type="presOf" srcId="{D79FC0CE-EA34-418F-837C-9997CE1C3EFD}" destId="{D4302EDB-CC47-49BC-924A-7AA610353E63}" srcOrd="0" destOrd="0" presId="urn:microsoft.com/office/officeart/2005/8/layout/chevron2"/>
    <dgm:cxn modelId="{95A140D1-B016-4065-A616-9AE1C9E840B7}" type="presOf" srcId="{9B853293-EA7C-4867-9A3E-12750C74F26B}" destId="{3E202C3C-0BBC-4CC3-9848-D6CB2257BCA8}" srcOrd="0" destOrd="0" presId="urn:microsoft.com/office/officeart/2005/8/layout/chevron2"/>
    <dgm:cxn modelId="{68848678-16C1-4457-8C72-43197F1B28B3}" srcId="{9B853293-EA7C-4867-9A3E-12750C74F26B}" destId="{508E3925-D4BF-409D-A6B2-2C3CCA66A909}" srcOrd="0" destOrd="0" parTransId="{6EC5EB7B-2E82-4940-BEC0-02C3F0DEA4B0}" sibTransId="{01E57C08-C1AB-4EA2-A565-A1BC1ADE3E29}"/>
    <dgm:cxn modelId="{C818D7FB-FF38-410B-B338-15B2DB4F3D45}" srcId="{6F248A4B-DB2D-46AF-B04A-2967B5135E12}" destId="{57C0BEF4-284D-407F-8782-296F20C151A2}" srcOrd="0" destOrd="0" parTransId="{229F1564-3C84-479C-A71E-F072F600E170}" sibTransId="{80F5E319-25B0-48F2-AFCC-FE2EA6357638}"/>
    <dgm:cxn modelId="{E8C7C1BF-F63E-4444-A958-BD0EC602B5FA}" srcId="{F1635960-B650-4A5E-9186-4933D9DBFAAA}" destId="{C53A6B49-AF21-418B-894A-75E442AD843C}" srcOrd="8" destOrd="0" parTransId="{263CE6E3-1201-4A2A-B77A-F7ABB440E1FF}" sibTransId="{29A869FD-E888-4EA8-8D23-5B2DDEC67B49}"/>
    <dgm:cxn modelId="{FC052508-EE5E-4765-86E9-F0F60B2781A3}" srcId="{F1635960-B650-4A5E-9186-4933D9DBFAAA}" destId="{0971EB0C-7BEF-40D3-BC72-3F879D80D510}" srcOrd="6" destOrd="0" parTransId="{CCB07BED-E732-4680-A5E7-D53FE86BCE56}" sibTransId="{96E789C1-FA95-43D0-A7CD-9D86D85AD79F}"/>
    <dgm:cxn modelId="{FBE63347-357E-4B41-9AC8-EC919FE4BB81}" type="presOf" srcId="{F5324465-54BA-49E4-AF18-CBC5E14F6E23}" destId="{B1E5FA39-8DED-446D-B01E-A20D01014B6B}" srcOrd="0" destOrd="0" presId="urn:microsoft.com/office/officeart/2005/8/layout/chevron2"/>
    <dgm:cxn modelId="{CBAC6A09-B81E-401A-9D2B-3496B9C9EFA3}" type="presOf" srcId="{F1635960-B650-4A5E-9186-4933D9DBFAAA}" destId="{08B592C2-9DDB-473F-B221-29BE13FA6061}" srcOrd="0" destOrd="0" presId="urn:microsoft.com/office/officeart/2005/8/layout/chevron2"/>
    <dgm:cxn modelId="{1B21C3DF-B70B-4961-8DCF-389688645900}" srcId="{260A95D3-E3D6-44E5-A1C1-3F7A7E759746}" destId="{E43C98E5-864D-4BEE-B733-5FAEC349996E}" srcOrd="0" destOrd="0" parTransId="{CC08E320-BADF-431E-879C-F0A59EA61CFF}" sibTransId="{B9F62079-C1DD-4F11-A0C7-25557EF5DDEB}"/>
    <dgm:cxn modelId="{7A97534A-34FB-4CF6-9A95-F0DADD6E407D}" srcId="{1B11C01B-ED06-446E-88D1-86A1885F0EDD}" destId="{5CA1DCE1-709E-406D-8AEC-ECA5A9A8CA82}" srcOrd="0" destOrd="0" parTransId="{70929F0E-4E7F-4B6E-AD07-7318FEEBCD2A}" sibTransId="{CA8D7EE2-4AB3-44FA-A95D-C254A00FA787}"/>
    <dgm:cxn modelId="{A882E847-F85B-4A8E-966D-91C680084530}" srcId="{D79FC0CE-EA34-418F-837C-9997CE1C3EFD}" destId="{D7500489-466D-4403-8FB5-699BCA89C2B0}" srcOrd="0" destOrd="0" parTransId="{9432C548-1543-49B6-941F-E4D2BEC32E7B}" sibTransId="{EAEF552A-5130-4E3B-9FDC-EB74C20B5F71}"/>
    <dgm:cxn modelId="{03400031-D39A-4EE8-B8EB-E310FC7D2718}" type="presParOf" srcId="{08B592C2-9DDB-473F-B221-29BE13FA6061}" destId="{4D5AA855-657C-4B9F-9B0E-2CD1478F8EF5}" srcOrd="0" destOrd="0" presId="urn:microsoft.com/office/officeart/2005/8/layout/chevron2"/>
    <dgm:cxn modelId="{32C07974-9427-430A-9C1B-67D0B81A0CA6}" type="presParOf" srcId="{4D5AA855-657C-4B9F-9B0E-2CD1478F8EF5}" destId="{6AD40D5F-AA20-4C7F-BC4A-65E4C0B76A52}" srcOrd="0" destOrd="0" presId="urn:microsoft.com/office/officeart/2005/8/layout/chevron2"/>
    <dgm:cxn modelId="{EC79CADA-57A7-4DC3-967B-57F41551C8EC}" type="presParOf" srcId="{4D5AA855-657C-4B9F-9B0E-2CD1478F8EF5}" destId="{CF50E556-BFDE-401A-98F6-DC8C98EF365D}" srcOrd="1" destOrd="0" presId="urn:microsoft.com/office/officeart/2005/8/layout/chevron2"/>
    <dgm:cxn modelId="{28211629-CB3C-4017-A5EB-9B610880CB92}" type="presParOf" srcId="{08B592C2-9DDB-473F-B221-29BE13FA6061}" destId="{AB8A4DF2-0A5C-4E2D-A70F-332BA2D87B1B}" srcOrd="1" destOrd="0" presId="urn:microsoft.com/office/officeart/2005/8/layout/chevron2"/>
    <dgm:cxn modelId="{19F4C097-0FDB-4D26-BA79-2F18E6CDD693}" type="presParOf" srcId="{08B592C2-9DDB-473F-B221-29BE13FA6061}" destId="{0F970AAB-373C-4A74-98B2-8C3E38827BC3}" srcOrd="2" destOrd="0" presId="urn:microsoft.com/office/officeart/2005/8/layout/chevron2"/>
    <dgm:cxn modelId="{6F3323F9-B7CF-4215-BEAE-8EFE368AB654}" type="presParOf" srcId="{0F970AAB-373C-4A74-98B2-8C3E38827BC3}" destId="{52BCFD00-397D-4CD4-9364-13FF17540CF8}" srcOrd="0" destOrd="0" presId="urn:microsoft.com/office/officeart/2005/8/layout/chevron2"/>
    <dgm:cxn modelId="{A779BA6D-0CCA-4C1B-9ABE-2C6F959AAFB0}" type="presParOf" srcId="{0F970AAB-373C-4A74-98B2-8C3E38827BC3}" destId="{B9DF9000-A6A1-4864-A7D8-416F1923CCDC}" srcOrd="1" destOrd="0" presId="urn:microsoft.com/office/officeart/2005/8/layout/chevron2"/>
    <dgm:cxn modelId="{76A9EFD7-8E8B-41F4-B2A6-6453716F53CD}" type="presParOf" srcId="{08B592C2-9DDB-473F-B221-29BE13FA6061}" destId="{FE2D4C6A-5120-47C5-A19A-BCCEC7E915A3}" srcOrd="3" destOrd="0" presId="urn:microsoft.com/office/officeart/2005/8/layout/chevron2"/>
    <dgm:cxn modelId="{7B0182D1-AC9A-451E-8B66-18266E03929E}" type="presParOf" srcId="{08B592C2-9DDB-473F-B221-29BE13FA6061}" destId="{8AD1DDD2-700D-4BF7-AA55-7237F2DE8359}" srcOrd="4" destOrd="0" presId="urn:microsoft.com/office/officeart/2005/8/layout/chevron2"/>
    <dgm:cxn modelId="{C5ACA1D7-1494-434D-AF41-03F6014E7B40}" type="presParOf" srcId="{8AD1DDD2-700D-4BF7-AA55-7237F2DE8359}" destId="{A7EFA1D1-3361-440B-9EA5-31CBC9B920BA}" srcOrd="0" destOrd="0" presId="urn:microsoft.com/office/officeart/2005/8/layout/chevron2"/>
    <dgm:cxn modelId="{F820D8C8-2B0B-4184-ADCB-F7EE27B321FD}" type="presParOf" srcId="{8AD1DDD2-700D-4BF7-AA55-7237F2DE8359}" destId="{E3EC28BB-8136-41FF-A8BB-7355E53580E9}" srcOrd="1" destOrd="0" presId="urn:microsoft.com/office/officeart/2005/8/layout/chevron2"/>
    <dgm:cxn modelId="{B8E9E792-CF72-4DEF-BAE3-E7E396B32094}" type="presParOf" srcId="{08B592C2-9DDB-473F-B221-29BE13FA6061}" destId="{CFC8B585-AB94-4B11-98CC-FDDCC2DDF9C9}" srcOrd="5" destOrd="0" presId="urn:microsoft.com/office/officeart/2005/8/layout/chevron2"/>
    <dgm:cxn modelId="{6054669F-B9FC-4BAB-B8C4-5A251EE290A9}" type="presParOf" srcId="{08B592C2-9DDB-473F-B221-29BE13FA6061}" destId="{CC87FD08-EBF2-4E9B-8278-2B182010339D}" srcOrd="6" destOrd="0" presId="urn:microsoft.com/office/officeart/2005/8/layout/chevron2"/>
    <dgm:cxn modelId="{8F87E60D-FA4B-40DB-B3DC-DEC08871C9A5}" type="presParOf" srcId="{CC87FD08-EBF2-4E9B-8278-2B182010339D}" destId="{7DC34E51-D73F-457A-A300-D74D75ADD1E9}" srcOrd="0" destOrd="0" presId="urn:microsoft.com/office/officeart/2005/8/layout/chevron2"/>
    <dgm:cxn modelId="{46DAC66F-F0B1-4E4E-9700-91D455EC2753}" type="presParOf" srcId="{CC87FD08-EBF2-4E9B-8278-2B182010339D}" destId="{2348737D-D200-435A-A00D-F2DF151C05E4}" srcOrd="1" destOrd="0" presId="urn:microsoft.com/office/officeart/2005/8/layout/chevron2"/>
    <dgm:cxn modelId="{46605A0C-09F3-40AF-82DE-16B52B85A576}" type="presParOf" srcId="{08B592C2-9DDB-473F-B221-29BE13FA6061}" destId="{775E13E1-349D-4A8A-B11A-72A8E1AA4EE0}" srcOrd="7" destOrd="0" presId="urn:microsoft.com/office/officeart/2005/8/layout/chevron2"/>
    <dgm:cxn modelId="{D7E698A9-EEB9-4D54-B2EB-AC67686716F4}" type="presParOf" srcId="{08B592C2-9DDB-473F-B221-29BE13FA6061}" destId="{D2E8A03E-207E-4CB1-9752-3C17BBDBCCD3}" srcOrd="8" destOrd="0" presId="urn:microsoft.com/office/officeart/2005/8/layout/chevron2"/>
    <dgm:cxn modelId="{FD57DB1C-65FA-4361-941E-5F7A8FCBE68F}" type="presParOf" srcId="{D2E8A03E-207E-4CB1-9752-3C17BBDBCCD3}" destId="{D4302EDB-CC47-49BC-924A-7AA610353E63}" srcOrd="0" destOrd="0" presId="urn:microsoft.com/office/officeart/2005/8/layout/chevron2"/>
    <dgm:cxn modelId="{935AB55A-C17F-463E-A743-E416B76DCB1C}" type="presParOf" srcId="{D2E8A03E-207E-4CB1-9752-3C17BBDBCCD3}" destId="{77B18C99-63DE-4C97-9A4D-6A517C95DBB3}" srcOrd="1" destOrd="0" presId="urn:microsoft.com/office/officeart/2005/8/layout/chevron2"/>
    <dgm:cxn modelId="{8B68F2D1-7AD5-4084-B16E-A29251F0AD7B}" type="presParOf" srcId="{08B592C2-9DDB-473F-B221-29BE13FA6061}" destId="{F1B00675-C457-4C1A-A46D-204BDD12E20C}" srcOrd="9" destOrd="0" presId="urn:microsoft.com/office/officeart/2005/8/layout/chevron2"/>
    <dgm:cxn modelId="{04FB11CD-8BA3-4459-B8A8-F048FB778AB6}" type="presParOf" srcId="{08B592C2-9DDB-473F-B221-29BE13FA6061}" destId="{61C7A866-FA73-4487-86EE-DD63392921B8}" srcOrd="10" destOrd="0" presId="urn:microsoft.com/office/officeart/2005/8/layout/chevron2"/>
    <dgm:cxn modelId="{7EE2850A-1CFB-490F-AD7A-64438A9F7ED4}" type="presParOf" srcId="{61C7A866-FA73-4487-86EE-DD63392921B8}" destId="{3C1D3A5F-C5FC-4942-99E4-5BE9940A724A}" srcOrd="0" destOrd="0" presId="urn:microsoft.com/office/officeart/2005/8/layout/chevron2"/>
    <dgm:cxn modelId="{F8AA62B4-6C91-4505-A3A4-8B796EE266EC}" type="presParOf" srcId="{61C7A866-FA73-4487-86EE-DD63392921B8}" destId="{908F13B2-5458-428D-8445-75A1EE103DFD}" srcOrd="1" destOrd="0" presId="urn:microsoft.com/office/officeart/2005/8/layout/chevron2"/>
    <dgm:cxn modelId="{6084E2D9-6F17-4A68-A848-4202417177A2}" type="presParOf" srcId="{08B592C2-9DDB-473F-B221-29BE13FA6061}" destId="{FC0AED89-78FB-4C63-9935-96CF86EAC1A3}" srcOrd="11" destOrd="0" presId="urn:microsoft.com/office/officeart/2005/8/layout/chevron2"/>
    <dgm:cxn modelId="{3C46F281-7828-424F-82BB-31AA186F44AA}" type="presParOf" srcId="{08B592C2-9DDB-473F-B221-29BE13FA6061}" destId="{12A70AC8-E263-4913-9ECF-2B46C185A11C}" srcOrd="12" destOrd="0" presId="urn:microsoft.com/office/officeart/2005/8/layout/chevron2"/>
    <dgm:cxn modelId="{FD082190-6B92-4EAF-9446-C4CDF1476694}" type="presParOf" srcId="{12A70AC8-E263-4913-9ECF-2B46C185A11C}" destId="{A63E3227-8DBF-44E8-8D43-11902DD9B50D}" srcOrd="0" destOrd="0" presId="urn:microsoft.com/office/officeart/2005/8/layout/chevron2"/>
    <dgm:cxn modelId="{E7D94E00-0DF6-4D1C-8710-DAC255393C3E}" type="presParOf" srcId="{12A70AC8-E263-4913-9ECF-2B46C185A11C}" destId="{C0EEC255-07C4-4463-8A88-89034C61FD63}" srcOrd="1" destOrd="0" presId="urn:microsoft.com/office/officeart/2005/8/layout/chevron2"/>
    <dgm:cxn modelId="{395F5EE4-7836-4B35-8DAC-3912292592FC}" type="presParOf" srcId="{08B592C2-9DDB-473F-B221-29BE13FA6061}" destId="{3D1890A2-251C-44EC-9A5F-62344E9C20AD}" srcOrd="13" destOrd="0" presId="urn:microsoft.com/office/officeart/2005/8/layout/chevron2"/>
    <dgm:cxn modelId="{84EEADB4-B8F5-4CF7-9502-EB8B2F0493B5}" type="presParOf" srcId="{08B592C2-9DDB-473F-B221-29BE13FA6061}" destId="{644BC396-2834-49DE-83C0-ADAE361AD424}" srcOrd="14" destOrd="0" presId="urn:microsoft.com/office/officeart/2005/8/layout/chevron2"/>
    <dgm:cxn modelId="{5D3C16A5-0E8A-41C5-AF78-66EBAE1924F8}" type="presParOf" srcId="{644BC396-2834-49DE-83C0-ADAE361AD424}" destId="{3E202C3C-0BBC-4CC3-9848-D6CB2257BCA8}" srcOrd="0" destOrd="0" presId="urn:microsoft.com/office/officeart/2005/8/layout/chevron2"/>
    <dgm:cxn modelId="{8AC553AB-EF1B-481C-A585-8955D0BCE899}" type="presParOf" srcId="{644BC396-2834-49DE-83C0-ADAE361AD424}" destId="{434DEB78-FE8D-460A-A110-86ECE309F336}" srcOrd="1" destOrd="0" presId="urn:microsoft.com/office/officeart/2005/8/layout/chevron2"/>
    <dgm:cxn modelId="{C36C85D4-D487-4B67-9061-B52E419E36A1}" type="presParOf" srcId="{08B592C2-9DDB-473F-B221-29BE13FA6061}" destId="{63C48C6E-06CB-4530-8263-8F4FA515C270}" srcOrd="15" destOrd="0" presId="urn:microsoft.com/office/officeart/2005/8/layout/chevron2"/>
    <dgm:cxn modelId="{46E6224B-5F7E-405E-90BD-098AA388EDD4}" type="presParOf" srcId="{08B592C2-9DDB-473F-B221-29BE13FA6061}" destId="{67E04F53-B552-429C-8D4B-84B3A232AA48}" srcOrd="16" destOrd="0" presId="urn:microsoft.com/office/officeart/2005/8/layout/chevron2"/>
    <dgm:cxn modelId="{0B2830A0-8D1D-4D34-8180-F03BACC8D54D}" type="presParOf" srcId="{67E04F53-B552-429C-8D4B-84B3A232AA48}" destId="{217673E1-C672-43DA-A193-59A03617AF38}" srcOrd="0" destOrd="0" presId="urn:microsoft.com/office/officeart/2005/8/layout/chevron2"/>
    <dgm:cxn modelId="{5B819856-BEFF-4B47-96BB-B94C8589FAE3}" type="presParOf" srcId="{67E04F53-B552-429C-8D4B-84B3A232AA48}" destId="{36093FA7-9D3B-4096-A6A4-BD22BC97E110}" srcOrd="1" destOrd="0" presId="urn:microsoft.com/office/officeart/2005/8/layout/chevron2"/>
    <dgm:cxn modelId="{0E8B5458-946D-41DE-B061-6F6B6756DA9F}" type="presParOf" srcId="{08B592C2-9DDB-473F-B221-29BE13FA6061}" destId="{216ECDA6-A35E-4639-8D7B-BF1D44EBF476}" srcOrd="17" destOrd="0" presId="urn:microsoft.com/office/officeart/2005/8/layout/chevron2"/>
    <dgm:cxn modelId="{F1B2CACB-F059-4DE2-BC5D-18BEA12F9DDF}" type="presParOf" srcId="{08B592C2-9DDB-473F-B221-29BE13FA6061}" destId="{AC082C90-C69A-4C4D-9764-EDB70E46212B}" srcOrd="18" destOrd="0" presId="urn:microsoft.com/office/officeart/2005/8/layout/chevron2"/>
    <dgm:cxn modelId="{0DEB5649-F2FF-44F9-B25A-BE5409781FA7}" type="presParOf" srcId="{AC082C90-C69A-4C4D-9764-EDB70E46212B}" destId="{B1E5FA39-8DED-446D-B01E-A20D01014B6B}" srcOrd="0" destOrd="0" presId="urn:microsoft.com/office/officeart/2005/8/layout/chevron2"/>
    <dgm:cxn modelId="{491C2191-B3E3-496D-BD5B-FBA989200AF0}" type="presParOf" srcId="{AC082C90-C69A-4C4D-9764-EDB70E46212B}" destId="{26679EEF-9D21-47CF-996D-F4D811B907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62F5FE-0E91-4DD2-A543-8D1379598BF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0AFF30C3-7F13-426B-B101-AD3CB6D67C05}">
      <dgm:prSet phldrT="[Текст]" custT="1"/>
      <dgm:spPr>
        <a:solidFill>
          <a:srgbClr val="FF9999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algn="ctr"/>
          <a:r>
            <a:rPr lang="ru-RU" sz="1400" dirty="0" smtClean="0">
              <a:solidFill>
                <a:schemeClr val="tx1"/>
              </a:solidFill>
            </a:rPr>
            <a:t>Муниципальное задание включает</a:t>
          </a:r>
          <a:endParaRPr lang="ru-RU" sz="1400" dirty="0">
            <a:solidFill>
              <a:schemeClr val="tx1"/>
            </a:solidFill>
          </a:endParaRPr>
        </a:p>
      </dgm:t>
    </dgm:pt>
    <dgm:pt modelId="{85BFFECA-3C3E-49F5-8B69-7F09A99D59CA}" type="parTrans" cxnId="{E871DCCE-6226-428E-AE1F-CE46B4DB0291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BF638A68-095E-4308-B1D3-F5179E0DA7EF}" type="sibTrans" cxnId="{E871DCCE-6226-428E-AE1F-CE46B4DB0291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02C32392-5B76-4F2C-9E9D-98C2D6215BA0}">
      <dgm:prSet phldrT="[Текст]" custT="1"/>
      <dgm:spPr>
        <a:solidFill>
          <a:srgbClr val="76E1FA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lIns="108000" rIns="108000"/>
        <a:lstStyle/>
        <a:p>
          <a:pPr algn="l"/>
          <a:r>
            <a:rPr lang="ru-RU" sz="1400" dirty="0" smtClean="0">
              <a:solidFill>
                <a:schemeClr val="tx1"/>
              </a:solidFill>
            </a:rPr>
            <a:t>наименование услуги из утвержденного перечня услуг </a:t>
          </a:r>
          <a:endParaRPr lang="ru-RU" sz="1400" dirty="0">
            <a:solidFill>
              <a:schemeClr val="tx1"/>
            </a:solidFill>
          </a:endParaRPr>
        </a:p>
      </dgm:t>
    </dgm:pt>
    <dgm:pt modelId="{C676D145-DD9C-4873-91CB-DF93088C204E}" type="parTrans" cxnId="{0AE6DAD9-708C-4CC1-BEE2-F3733067CE5A}">
      <dgm:prSet custT="1"/>
      <dgm:spPr>
        <a:ln>
          <a:solidFill>
            <a:srgbClr val="007FDE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EB96DFCE-F775-4B89-B82F-F9ADD80115E6}" type="sibTrans" cxnId="{0AE6DAD9-708C-4CC1-BEE2-F3733067CE5A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BEBFD2E5-1106-439E-A538-4D7D643756AD}">
      <dgm:prSet custT="1"/>
      <dgm:spPr>
        <a:solidFill>
          <a:srgbClr val="76E1FA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lIns="108000" rIns="108000"/>
        <a:lstStyle/>
        <a:p>
          <a:pPr algn="l"/>
          <a:r>
            <a:rPr lang="ru-RU" sz="1400" dirty="0" smtClean="0">
              <a:solidFill>
                <a:schemeClr val="tx1"/>
              </a:solidFill>
            </a:rPr>
            <a:t>категории потребителей услуги</a:t>
          </a:r>
          <a:endParaRPr lang="ru-RU" sz="1400" dirty="0">
            <a:solidFill>
              <a:schemeClr val="tx1"/>
            </a:solidFill>
          </a:endParaRPr>
        </a:p>
      </dgm:t>
    </dgm:pt>
    <dgm:pt modelId="{1FBD302D-EB1B-4030-AA9B-5C45BF9C07C1}" type="parTrans" cxnId="{7CFC4306-B08B-486D-B516-BE19A9F72075}">
      <dgm:prSet custT="1"/>
      <dgm:spPr>
        <a:ln>
          <a:solidFill>
            <a:srgbClr val="007FDE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FB3F3B41-2847-4ECA-8F95-2F6A12C00905}" type="sibTrans" cxnId="{7CFC4306-B08B-486D-B516-BE19A9F72075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18B81C18-2F15-43FE-BDBE-EEE7AD3D094C}">
      <dgm:prSet custT="1"/>
      <dgm:spPr>
        <a:solidFill>
          <a:srgbClr val="76E1FA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lIns="108000" rIns="108000"/>
        <a:lstStyle/>
        <a:p>
          <a:pPr algn="l"/>
          <a:r>
            <a:rPr lang="ru-RU" sz="1400" dirty="0" smtClean="0">
              <a:solidFill>
                <a:schemeClr val="tx1"/>
              </a:solidFill>
            </a:rPr>
            <a:t>объем услуг, выполнение которых учредитель поручает учреждению на ближайший финансовый год и плановый период</a:t>
          </a:r>
          <a:endParaRPr lang="ru-RU" sz="1400" dirty="0">
            <a:solidFill>
              <a:schemeClr val="tx1"/>
            </a:solidFill>
          </a:endParaRPr>
        </a:p>
      </dgm:t>
    </dgm:pt>
    <dgm:pt modelId="{576E379C-5862-478D-B11D-6A0D0734E833}" type="parTrans" cxnId="{E287FD29-340B-423D-A20D-16B064CBE921}">
      <dgm:prSet custT="1"/>
      <dgm:spPr>
        <a:ln>
          <a:solidFill>
            <a:srgbClr val="007FDE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5F82CC35-BE42-45DD-9D8E-9BEC4B7CB834}" type="sibTrans" cxnId="{E287FD29-340B-423D-A20D-16B064CBE921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1BB92972-0B16-4F18-948B-2B4CA150A69E}">
      <dgm:prSet custT="1"/>
      <dgm:spPr>
        <a:solidFill>
          <a:srgbClr val="76E1FA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lIns="108000" rIns="108000"/>
        <a:lstStyle/>
        <a:p>
          <a:pPr algn="l"/>
          <a:r>
            <a:rPr lang="ru-RU" sz="1400" smtClean="0">
              <a:solidFill>
                <a:schemeClr val="tx1"/>
              </a:solidFill>
            </a:rPr>
            <a:t>показатели качества услуги характеризующие ожидаемый результат деятельности учреждения.</a:t>
          </a:r>
          <a:endParaRPr lang="ru-RU" sz="1400">
            <a:solidFill>
              <a:schemeClr val="tx1"/>
            </a:solidFill>
          </a:endParaRPr>
        </a:p>
      </dgm:t>
    </dgm:pt>
    <dgm:pt modelId="{DC9FB88E-081E-4034-97C7-E4A4EC36C6BB}" type="parTrans" cxnId="{C826CD13-647F-4797-AF82-1269866D39BF}">
      <dgm:prSet custT="1"/>
      <dgm:spPr>
        <a:ln>
          <a:solidFill>
            <a:srgbClr val="007FDE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6BC1F217-79B6-47C8-AC3D-9902A3DB86C8}" type="sibTrans" cxnId="{C826CD13-647F-4797-AF82-1269866D39BF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043EE3B7-3A89-4DBC-86E1-B0B3A46AB0DD}">
      <dgm:prSet custT="1"/>
      <dgm:spPr>
        <a:solidFill>
          <a:srgbClr val="76E1FA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lIns="108000" rIns="108000"/>
        <a:lstStyle/>
        <a:p>
          <a:pPr algn="l"/>
          <a:r>
            <a:rPr lang="ru-RU" sz="1400" smtClean="0">
              <a:solidFill>
                <a:schemeClr val="tx1"/>
              </a:solidFill>
            </a:rPr>
            <a:t>требования к порядку оказания услуги ,</a:t>
          </a:r>
          <a:endParaRPr lang="ru-RU" sz="1400">
            <a:solidFill>
              <a:schemeClr val="tx1"/>
            </a:solidFill>
          </a:endParaRPr>
        </a:p>
      </dgm:t>
    </dgm:pt>
    <dgm:pt modelId="{BC07E117-BD12-4173-991B-434450E234EE}" type="parTrans" cxnId="{336B51E8-0806-4216-95DB-A279EA228D07}">
      <dgm:prSet custT="1"/>
      <dgm:spPr>
        <a:ln>
          <a:solidFill>
            <a:srgbClr val="007FDE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84D2C0EB-C958-408B-9CAC-C08136F7C0A2}" type="sibTrans" cxnId="{336B51E8-0806-4216-95DB-A279EA228D07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E5115F0F-CF02-4C5C-BE8C-69A17A0D72A3}">
      <dgm:prSet custT="1"/>
      <dgm:spPr>
        <a:solidFill>
          <a:srgbClr val="76E1FA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 lIns="108000" rIns="108000"/>
        <a:lstStyle/>
        <a:p>
          <a:pPr algn="l"/>
          <a:r>
            <a:rPr lang="ru-RU" sz="1400" smtClean="0">
              <a:solidFill>
                <a:schemeClr val="tx1"/>
              </a:solidFill>
            </a:rPr>
            <a:t>нормативные правовые акты, регулирующие порядок оказания муниципальной услуги</a:t>
          </a:r>
          <a:endParaRPr lang="ru-RU" sz="1400" dirty="0">
            <a:solidFill>
              <a:schemeClr val="tx1"/>
            </a:solidFill>
          </a:endParaRPr>
        </a:p>
      </dgm:t>
    </dgm:pt>
    <dgm:pt modelId="{0975D1E2-BB99-4BCD-BCD9-9D43B0A761CB}" type="parTrans" cxnId="{F3D539B2-6F47-4DE2-95E5-DB713D075C38}">
      <dgm:prSet custT="1"/>
      <dgm:spPr>
        <a:ln>
          <a:solidFill>
            <a:srgbClr val="007FDE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90B6162A-1569-4543-A9DF-EC7711ADAD15}" type="sibTrans" cxnId="{F3D539B2-6F47-4DE2-95E5-DB713D075C38}">
      <dgm:prSet/>
      <dgm:spPr/>
      <dgm:t>
        <a:bodyPr/>
        <a:lstStyle/>
        <a:p>
          <a:pPr algn="l"/>
          <a:endParaRPr lang="ru-RU" sz="1400">
            <a:solidFill>
              <a:schemeClr val="tx1"/>
            </a:solidFill>
          </a:endParaRPr>
        </a:p>
      </dgm:t>
    </dgm:pt>
    <dgm:pt modelId="{AA301400-867D-4CDD-AB6F-E41B952B80A8}" type="pres">
      <dgm:prSet presAssocID="{8362F5FE-0E91-4DD2-A543-8D1379598BF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ABBEEE-67F7-4853-8935-E7A7B1609B84}" type="pres">
      <dgm:prSet presAssocID="{0AFF30C3-7F13-426B-B101-AD3CB6D67C05}" presName="root1" presStyleCnt="0"/>
      <dgm:spPr/>
    </dgm:pt>
    <dgm:pt modelId="{696386D8-D63C-4AC9-8BB1-26DCAA8C9129}" type="pres">
      <dgm:prSet presAssocID="{0AFF30C3-7F13-426B-B101-AD3CB6D67C05}" presName="LevelOneTextNode" presStyleLbl="node0" presStyleIdx="0" presStyleCnt="1" custScaleX="107334" custScaleY="186885" custLinFactNeighborX="34" custLinFactNeighborY="-2118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0F57C8-D534-4410-8F57-B89611C37DF5}" type="pres">
      <dgm:prSet presAssocID="{0AFF30C3-7F13-426B-B101-AD3CB6D67C05}" presName="level2hierChild" presStyleCnt="0"/>
      <dgm:spPr/>
    </dgm:pt>
    <dgm:pt modelId="{AB66BB27-A423-4CA7-8F26-08320FE89432}" type="pres">
      <dgm:prSet presAssocID="{C676D145-DD9C-4873-91CB-DF93088C204E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25C4CA80-30DC-43C6-A6D6-F46E8ACFA2D1}" type="pres">
      <dgm:prSet presAssocID="{C676D145-DD9C-4873-91CB-DF93088C204E}" presName="connTx" presStyleLbl="parChTrans1D2" presStyleIdx="0" presStyleCnt="6"/>
      <dgm:spPr/>
      <dgm:t>
        <a:bodyPr/>
        <a:lstStyle/>
        <a:p>
          <a:endParaRPr lang="ru-RU"/>
        </a:p>
      </dgm:t>
    </dgm:pt>
    <dgm:pt modelId="{7CA8E63C-BB1D-4483-99A9-2285572B32F6}" type="pres">
      <dgm:prSet presAssocID="{02C32392-5B76-4F2C-9E9D-98C2D6215BA0}" presName="root2" presStyleCnt="0"/>
      <dgm:spPr/>
    </dgm:pt>
    <dgm:pt modelId="{B71A6638-DC88-4CE0-AA8B-850EFAAA041B}" type="pres">
      <dgm:prSet presAssocID="{02C32392-5B76-4F2C-9E9D-98C2D6215BA0}" presName="LevelTwoTextNode" presStyleLbl="node2" presStyleIdx="0" presStyleCnt="6" custScaleX="411857" custScaleY="6375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2A0B3B-8E45-46E3-9E22-0A2D27D84507}" type="pres">
      <dgm:prSet presAssocID="{02C32392-5B76-4F2C-9E9D-98C2D6215BA0}" presName="level3hierChild" presStyleCnt="0"/>
      <dgm:spPr/>
    </dgm:pt>
    <dgm:pt modelId="{C57F691E-88B9-411A-9920-10D751FBDA55}" type="pres">
      <dgm:prSet presAssocID="{1FBD302D-EB1B-4030-AA9B-5C45BF9C07C1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51EF2D09-1E65-4263-B620-977A931760BF}" type="pres">
      <dgm:prSet presAssocID="{1FBD302D-EB1B-4030-AA9B-5C45BF9C07C1}" presName="connTx" presStyleLbl="parChTrans1D2" presStyleIdx="1" presStyleCnt="6"/>
      <dgm:spPr/>
      <dgm:t>
        <a:bodyPr/>
        <a:lstStyle/>
        <a:p>
          <a:endParaRPr lang="ru-RU"/>
        </a:p>
      </dgm:t>
    </dgm:pt>
    <dgm:pt modelId="{183CC8E6-4BC5-4D07-8B7F-4A2804CC1E2E}" type="pres">
      <dgm:prSet presAssocID="{BEBFD2E5-1106-439E-A538-4D7D643756AD}" presName="root2" presStyleCnt="0"/>
      <dgm:spPr/>
    </dgm:pt>
    <dgm:pt modelId="{B4D2B3D1-3FBA-49D8-BDF1-129A0054242C}" type="pres">
      <dgm:prSet presAssocID="{BEBFD2E5-1106-439E-A538-4D7D643756AD}" presName="LevelTwoTextNode" presStyleLbl="node2" presStyleIdx="1" presStyleCnt="6" custScaleX="411857" custScaleY="63753" custLinFactNeighborY="-132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7D93FB-3E2D-47E1-AF07-6885541E44DE}" type="pres">
      <dgm:prSet presAssocID="{BEBFD2E5-1106-439E-A538-4D7D643756AD}" presName="level3hierChild" presStyleCnt="0"/>
      <dgm:spPr/>
    </dgm:pt>
    <dgm:pt modelId="{A3262D65-32C6-40B1-AC0E-A4334BA1ACC1}" type="pres">
      <dgm:prSet presAssocID="{576E379C-5862-478D-B11D-6A0D0734E833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C926F1D0-0323-4EA4-8456-9CD153F3E435}" type="pres">
      <dgm:prSet presAssocID="{576E379C-5862-478D-B11D-6A0D0734E833}" presName="connTx" presStyleLbl="parChTrans1D2" presStyleIdx="2" presStyleCnt="6"/>
      <dgm:spPr/>
      <dgm:t>
        <a:bodyPr/>
        <a:lstStyle/>
        <a:p>
          <a:endParaRPr lang="ru-RU"/>
        </a:p>
      </dgm:t>
    </dgm:pt>
    <dgm:pt modelId="{9552C1DA-0964-44A1-9B30-52F4EAD260F8}" type="pres">
      <dgm:prSet presAssocID="{18B81C18-2F15-43FE-BDBE-EEE7AD3D094C}" presName="root2" presStyleCnt="0"/>
      <dgm:spPr/>
    </dgm:pt>
    <dgm:pt modelId="{04268CE4-715B-4137-9B1F-AC28DA4EFEB4}" type="pres">
      <dgm:prSet presAssocID="{18B81C18-2F15-43FE-BDBE-EEE7AD3D094C}" presName="LevelTwoTextNode" presStyleLbl="node2" presStyleIdx="2" presStyleCnt="6" custScaleX="411857" custScaleY="83279" custLinFactNeighborY="-2528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8B5467-77D2-4F4B-A0E2-BE78BC696068}" type="pres">
      <dgm:prSet presAssocID="{18B81C18-2F15-43FE-BDBE-EEE7AD3D094C}" presName="level3hierChild" presStyleCnt="0"/>
      <dgm:spPr/>
    </dgm:pt>
    <dgm:pt modelId="{15354584-569B-4506-91F5-DF2E85395858}" type="pres">
      <dgm:prSet presAssocID="{DC9FB88E-081E-4034-97C7-E4A4EC36C6BB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2B5B936D-9A54-4B0C-B4FF-C2BDE3E0ED06}" type="pres">
      <dgm:prSet presAssocID="{DC9FB88E-081E-4034-97C7-E4A4EC36C6BB}" presName="connTx" presStyleLbl="parChTrans1D2" presStyleIdx="3" presStyleCnt="6"/>
      <dgm:spPr/>
      <dgm:t>
        <a:bodyPr/>
        <a:lstStyle/>
        <a:p>
          <a:endParaRPr lang="ru-RU"/>
        </a:p>
      </dgm:t>
    </dgm:pt>
    <dgm:pt modelId="{FDAAD28C-7108-4127-A23C-DEADC49CB841}" type="pres">
      <dgm:prSet presAssocID="{1BB92972-0B16-4F18-948B-2B4CA150A69E}" presName="root2" presStyleCnt="0"/>
      <dgm:spPr/>
    </dgm:pt>
    <dgm:pt modelId="{67A3987A-AD39-4D56-AF09-F98A43601BB0}" type="pres">
      <dgm:prSet presAssocID="{1BB92972-0B16-4F18-948B-2B4CA150A69E}" presName="LevelTwoTextNode" presStyleLbl="node2" presStyleIdx="3" presStyleCnt="6" custScaleX="411857" custScaleY="83279" custLinFactNeighborY="-345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0858DB6-87B9-4E5D-A8D6-8CF9CE9C8DE7}" type="pres">
      <dgm:prSet presAssocID="{1BB92972-0B16-4F18-948B-2B4CA150A69E}" presName="level3hierChild" presStyleCnt="0"/>
      <dgm:spPr/>
    </dgm:pt>
    <dgm:pt modelId="{78FEBE14-417E-4A88-BA6B-ED5F1CC7CEBE}" type="pres">
      <dgm:prSet presAssocID="{BC07E117-BD12-4173-991B-434450E234EE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BF487F67-9C78-49E0-957D-ABD8C4D17C8B}" type="pres">
      <dgm:prSet presAssocID="{BC07E117-BD12-4173-991B-434450E234EE}" presName="connTx" presStyleLbl="parChTrans1D2" presStyleIdx="4" presStyleCnt="6"/>
      <dgm:spPr/>
      <dgm:t>
        <a:bodyPr/>
        <a:lstStyle/>
        <a:p>
          <a:endParaRPr lang="ru-RU"/>
        </a:p>
      </dgm:t>
    </dgm:pt>
    <dgm:pt modelId="{DD52CDA6-674E-4733-819D-F2CD82CA2612}" type="pres">
      <dgm:prSet presAssocID="{043EE3B7-3A89-4DBC-86E1-B0B3A46AB0DD}" presName="root2" presStyleCnt="0"/>
      <dgm:spPr/>
    </dgm:pt>
    <dgm:pt modelId="{AAB0CBC7-1F84-4B9B-9AE7-D237B9E5CC68}" type="pres">
      <dgm:prSet presAssocID="{043EE3B7-3A89-4DBC-86E1-B0B3A46AB0DD}" presName="LevelTwoTextNode" presStyleLbl="node2" presStyleIdx="4" presStyleCnt="6" custScaleX="411857" custScaleY="63753" custLinFactNeighborY="-411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70DF92-87B0-49DC-8CD9-6C3376298FCE}" type="pres">
      <dgm:prSet presAssocID="{043EE3B7-3A89-4DBC-86E1-B0B3A46AB0DD}" presName="level3hierChild" presStyleCnt="0"/>
      <dgm:spPr/>
    </dgm:pt>
    <dgm:pt modelId="{F3B9C3E9-12B4-4724-B701-CF370E461998}" type="pres">
      <dgm:prSet presAssocID="{0975D1E2-BB99-4BCD-BCD9-9D43B0A761CB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0624C435-5A66-4754-BD39-B38F3ABC4BDC}" type="pres">
      <dgm:prSet presAssocID="{0975D1E2-BB99-4BCD-BCD9-9D43B0A761CB}" presName="connTx" presStyleLbl="parChTrans1D2" presStyleIdx="5" presStyleCnt="6"/>
      <dgm:spPr/>
      <dgm:t>
        <a:bodyPr/>
        <a:lstStyle/>
        <a:p>
          <a:endParaRPr lang="ru-RU"/>
        </a:p>
      </dgm:t>
    </dgm:pt>
    <dgm:pt modelId="{670A452D-CED2-42AA-8326-A657686720EC}" type="pres">
      <dgm:prSet presAssocID="{E5115F0F-CF02-4C5C-BE8C-69A17A0D72A3}" presName="root2" presStyleCnt="0"/>
      <dgm:spPr/>
    </dgm:pt>
    <dgm:pt modelId="{F79DFD18-6D48-4E3F-B555-DB502EC12B53}" type="pres">
      <dgm:prSet presAssocID="{E5115F0F-CF02-4C5C-BE8C-69A17A0D72A3}" presName="LevelTwoTextNode" presStyleLbl="node2" presStyleIdx="5" presStyleCnt="6" custScaleX="411857" custScaleY="83279" custLinFactNeighborY="-48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957E8C-5919-4DD1-AB94-AE0960720BD0}" type="pres">
      <dgm:prSet presAssocID="{E5115F0F-CF02-4C5C-BE8C-69A17A0D72A3}" presName="level3hierChild" presStyleCnt="0"/>
      <dgm:spPr/>
    </dgm:pt>
  </dgm:ptLst>
  <dgm:cxnLst>
    <dgm:cxn modelId="{78835736-38A2-44FE-A286-BCE68D3C576D}" type="presOf" srcId="{8362F5FE-0E91-4DD2-A543-8D1379598BF3}" destId="{AA301400-867D-4CDD-AB6F-E41B952B80A8}" srcOrd="0" destOrd="0" presId="urn:microsoft.com/office/officeart/2005/8/layout/hierarchy2"/>
    <dgm:cxn modelId="{8D2F8C93-5A13-42AD-B787-54F6973E6079}" type="presOf" srcId="{0AFF30C3-7F13-426B-B101-AD3CB6D67C05}" destId="{696386D8-D63C-4AC9-8BB1-26DCAA8C9129}" srcOrd="0" destOrd="0" presId="urn:microsoft.com/office/officeart/2005/8/layout/hierarchy2"/>
    <dgm:cxn modelId="{9F5AA685-581C-494D-BA6E-BCA4BF1D84D8}" type="presOf" srcId="{1BB92972-0B16-4F18-948B-2B4CA150A69E}" destId="{67A3987A-AD39-4D56-AF09-F98A43601BB0}" srcOrd="0" destOrd="0" presId="urn:microsoft.com/office/officeart/2005/8/layout/hierarchy2"/>
    <dgm:cxn modelId="{75FE3BDB-7883-4E86-8DF2-8971C7087F43}" type="presOf" srcId="{BC07E117-BD12-4173-991B-434450E234EE}" destId="{BF487F67-9C78-49E0-957D-ABD8C4D17C8B}" srcOrd="1" destOrd="0" presId="urn:microsoft.com/office/officeart/2005/8/layout/hierarchy2"/>
    <dgm:cxn modelId="{E287FD29-340B-423D-A20D-16B064CBE921}" srcId="{0AFF30C3-7F13-426B-B101-AD3CB6D67C05}" destId="{18B81C18-2F15-43FE-BDBE-EEE7AD3D094C}" srcOrd="2" destOrd="0" parTransId="{576E379C-5862-478D-B11D-6A0D0734E833}" sibTransId="{5F82CC35-BE42-45DD-9D8E-9BEC4B7CB834}"/>
    <dgm:cxn modelId="{B753D62D-A9A2-4646-ACA9-2C4A3A27D63E}" type="presOf" srcId="{BC07E117-BD12-4173-991B-434450E234EE}" destId="{78FEBE14-417E-4A88-BA6B-ED5F1CC7CEBE}" srcOrd="0" destOrd="0" presId="urn:microsoft.com/office/officeart/2005/8/layout/hierarchy2"/>
    <dgm:cxn modelId="{0056A38E-AB01-4219-B623-8AF34E23F6E6}" type="presOf" srcId="{043EE3B7-3A89-4DBC-86E1-B0B3A46AB0DD}" destId="{AAB0CBC7-1F84-4B9B-9AE7-D237B9E5CC68}" srcOrd="0" destOrd="0" presId="urn:microsoft.com/office/officeart/2005/8/layout/hierarchy2"/>
    <dgm:cxn modelId="{FADB5948-4F80-45DB-8FBE-1DF7D9F966CE}" type="presOf" srcId="{02C32392-5B76-4F2C-9E9D-98C2D6215BA0}" destId="{B71A6638-DC88-4CE0-AA8B-850EFAAA041B}" srcOrd="0" destOrd="0" presId="urn:microsoft.com/office/officeart/2005/8/layout/hierarchy2"/>
    <dgm:cxn modelId="{C826CD13-647F-4797-AF82-1269866D39BF}" srcId="{0AFF30C3-7F13-426B-B101-AD3CB6D67C05}" destId="{1BB92972-0B16-4F18-948B-2B4CA150A69E}" srcOrd="3" destOrd="0" parTransId="{DC9FB88E-081E-4034-97C7-E4A4EC36C6BB}" sibTransId="{6BC1F217-79B6-47C8-AC3D-9902A3DB86C8}"/>
    <dgm:cxn modelId="{E871DCCE-6226-428E-AE1F-CE46B4DB0291}" srcId="{8362F5FE-0E91-4DD2-A543-8D1379598BF3}" destId="{0AFF30C3-7F13-426B-B101-AD3CB6D67C05}" srcOrd="0" destOrd="0" parTransId="{85BFFECA-3C3E-49F5-8B69-7F09A99D59CA}" sibTransId="{BF638A68-095E-4308-B1D3-F5179E0DA7EF}"/>
    <dgm:cxn modelId="{3CC21E93-DBF7-42D8-A6D2-1F9F05ACE3FC}" type="presOf" srcId="{0975D1E2-BB99-4BCD-BCD9-9D43B0A761CB}" destId="{0624C435-5A66-4754-BD39-B38F3ABC4BDC}" srcOrd="1" destOrd="0" presId="urn:microsoft.com/office/officeart/2005/8/layout/hierarchy2"/>
    <dgm:cxn modelId="{809D9EB7-4E8E-42FE-9606-611FAB2251CC}" type="presOf" srcId="{DC9FB88E-081E-4034-97C7-E4A4EC36C6BB}" destId="{2B5B936D-9A54-4B0C-B4FF-C2BDE3E0ED06}" srcOrd="1" destOrd="0" presId="urn:microsoft.com/office/officeart/2005/8/layout/hierarchy2"/>
    <dgm:cxn modelId="{BF20FFBE-7FBA-4572-8B0F-6EE4B8C68FA3}" type="presOf" srcId="{576E379C-5862-478D-B11D-6A0D0734E833}" destId="{A3262D65-32C6-40B1-AC0E-A4334BA1ACC1}" srcOrd="0" destOrd="0" presId="urn:microsoft.com/office/officeart/2005/8/layout/hierarchy2"/>
    <dgm:cxn modelId="{336B51E8-0806-4216-95DB-A279EA228D07}" srcId="{0AFF30C3-7F13-426B-B101-AD3CB6D67C05}" destId="{043EE3B7-3A89-4DBC-86E1-B0B3A46AB0DD}" srcOrd="4" destOrd="0" parTransId="{BC07E117-BD12-4173-991B-434450E234EE}" sibTransId="{84D2C0EB-C958-408B-9CAC-C08136F7C0A2}"/>
    <dgm:cxn modelId="{F3D539B2-6F47-4DE2-95E5-DB713D075C38}" srcId="{0AFF30C3-7F13-426B-B101-AD3CB6D67C05}" destId="{E5115F0F-CF02-4C5C-BE8C-69A17A0D72A3}" srcOrd="5" destOrd="0" parTransId="{0975D1E2-BB99-4BCD-BCD9-9D43B0A761CB}" sibTransId="{90B6162A-1569-4543-A9DF-EC7711ADAD15}"/>
    <dgm:cxn modelId="{C32BCDE8-A513-4A7D-BF04-91E0C8A12484}" type="presOf" srcId="{1FBD302D-EB1B-4030-AA9B-5C45BF9C07C1}" destId="{51EF2D09-1E65-4263-B620-977A931760BF}" srcOrd="1" destOrd="0" presId="urn:microsoft.com/office/officeart/2005/8/layout/hierarchy2"/>
    <dgm:cxn modelId="{7CFC4306-B08B-486D-B516-BE19A9F72075}" srcId="{0AFF30C3-7F13-426B-B101-AD3CB6D67C05}" destId="{BEBFD2E5-1106-439E-A538-4D7D643756AD}" srcOrd="1" destOrd="0" parTransId="{1FBD302D-EB1B-4030-AA9B-5C45BF9C07C1}" sibTransId="{FB3F3B41-2847-4ECA-8F95-2F6A12C00905}"/>
    <dgm:cxn modelId="{F0994326-868A-43A2-83D3-F17C03A83A87}" type="presOf" srcId="{DC9FB88E-081E-4034-97C7-E4A4EC36C6BB}" destId="{15354584-569B-4506-91F5-DF2E85395858}" srcOrd="0" destOrd="0" presId="urn:microsoft.com/office/officeart/2005/8/layout/hierarchy2"/>
    <dgm:cxn modelId="{CF91E0C6-9ECE-4988-8000-691136841292}" type="presOf" srcId="{C676D145-DD9C-4873-91CB-DF93088C204E}" destId="{25C4CA80-30DC-43C6-A6D6-F46E8ACFA2D1}" srcOrd="1" destOrd="0" presId="urn:microsoft.com/office/officeart/2005/8/layout/hierarchy2"/>
    <dgm:cxn modelId="{89D5BA50-C126-465B-88CE-03DD9ED6791D}" type="presOf" srcId="{C676D145-DD9C-4873-91CB-DF93088C204E}" destId="{AB66BB27-A423-4CA7-8F26-08320FE89432}" srcOrd="0" destOrd="0" presId="urn:microsoft.com/office/officeart/2005/8/layout/hierarchy2"/>
    <dgm:cxn modelId="{3E2ECEF8-DFEC-438A-9753-9625B48EB1F9}" type="presOf" srcId="{BEBFD2E5-1106-439E-A538-4D7D643756AD}" destId="{B4D2B3D1-3FBA-49D8-BDF1-129A0054242C}" srcOrd="0" destOrd="0" presId="urn:microsoft.com/office/officeart/2005/8/layout/hierarchy2"/>
    <dgm:cxn modelId="{74C5E1B2-7ACA-4246-81F4-205B6CB3C87B}" type="presOf" srcId="{18B81C18-2F15-43FE-BDBE-EEE7AD3D094C}" destId="{04268CE4-715B-4137-9B1F-AC28DA4EFEB4}" srcOrd="0" destOrd="0" presId="urn:microsoft.com/office/officeart/2005/8/layout/hierarchy2"/>
    <dgm:cxn modelId="{011E2C99-5217-4AD8-8B3B-23E79427CD39}" type="presOf" srcId="{E5115F0F-CF02-4C5C-BE8C-69A17A0D72A3}" destId="{F79DFD18-6D48-4E3F-B555-DB502EC12B53}" srcOrd="0" destOrd="0" presId="urn:microsoft.com/office/officeart/2005/8/layout/hierarchy2"/>
    <dgm:cxn modelId="{AA2037AA-CE61-4DE1-AC00-04E6F89F5164}" type="presOf" srcId="{1FBD302D-EB1B-4030-AA9B-5C45BF9C07C1}" destId="{C57F691E-88B9-411A-9920-10D751FBDA55}" srcOrd="0" destOrd="0" presId="urn:microsoft.com/office/officeart/2005/8/layout/hierarchy2"/>
    <dgm:cxn modelId="{BE0E0786-6294-47CF-822E-2D3E80249EEB}" type="presOf" srcId="{576E379C-5862-478D-B11D-6A0D0734E833}" destId="{C926F1D0-0323-4EA4-8456-9CD153F3E435}" srcOrd="1" destOrd="0" presId="urn:microsoft.com/office/officeart/2005/8/layout/hierarchy2"/>
    <dgm:cxn modelId="{74B5993E-B003-4B76-9CD6-F94A91A8ECAF}" type="presOf" srcId="{0975D1E2-BB99-4BCD-BCD9-9D43B0A761CB}" destId="{F3B9C3E9-12B4-4724-B701-CF370E461998}" srcOrd="0" destOrd="0" presId="urn:microsoft.com/office/officeart/2005/8/layout/hierarchy2"/>
    <dgm:cxn modelId="{0AE6DAD9-708C-4CC1-BEE2-F3733067CE5A}" srcId="{0AFF30C3-7F13-426B-B101-AD3CB6D67C05}" destId="{02C32392-5B76-4F2C-9E9D-98C2D6215BA0}" srcOrd="0" destOrd="0" parTransId="{C676D145-DD9C-4873-91CB-DF93088C204E}" sibTransId="{EB96DFCE-F775-4B89-B82F-F9ADD80115E6}"/>
    <dgm:cxn modelId="{B27B2B15-B7A0-4F70-879B-B035B388B172}" type="presParOf" srcId="{AA301400-867D-4CDD-AB6F-E41B952B80A8}" destId="{BCABBEEE-67F7-4853-8935-E7A7B1609B84}" srcOrd="0" destOrd="0" presId="urn:microsoft.com/office/officeart/2005/8/layout/hierarchy2"/>
    <dgm:cxn modelId="{FE2BA30F-575C-4792-A0A8-78CDE2E92CE0}" type="presParOf" srcId="{BCABBEEE-67F7-4853-8935-E7A7B1609B84}" destId="{696386D8-D63C-4AC9-8BB1-26DCAA8C9129}" srcOrd="0" destOrd="0" presId="urn:microsoft.com/office/officeart/2005/8/layout/hierarchy2"/>
    <dgm:cxn modelId="{948C018B-A149-4F19-A5D4-A604D6B5BEFC}" type="presParOf" srcId="{BCABBEEE-67F7-4853-8935-E7A7B1609B84}" destId="{E50F57C8-D534-4410-8F57-B89611C37DF5}" srcOrd="1" destOrd="0" presId="urn:microsoft.com/office/officeart/2005/8/layout/hierarchy2"/>
    <dgm:cxn modelId="{48E1F75A-F882-43CC-A2A2-81139249042E}" type="presParOf" srcId="{E50F57C8-D534-4410-8F57-B89611C37DF5}" destId="{AB66BB27-A423-4CA7-8F26-08320FE89432}" srcOrd="0" destOrd="0" presId="urn:microsoft.com/office/officeart/2005/8/layout/hierarchy2"/>
    <dgm:cxn modelId="{42AB4FFC-E1B1-4D70-BDBE-1A1A3F7999EA}" type="presParOf" srcId="{AB66BB27-A423-4CA7-8F26-08320FE89432}" destId="{25C4CA80-30DC-43C6-A6D6-F46E8ACFA2D1}" srcOrd="0" destOrd="0" presId="urn:microsoft.com/office/officeart/2005/8/layout/hierarchy2"/>
    <dgm:cxn modelId="{749AA227-C04E-4B0B-88D6-35577F912C10}" type="presParOf" srcId="{E50F57C8-D534-4410-8F57-B89611C37DF5}" destId="{7CA8E63C-BB1D-4483-99A9-2285572B32F6}" srcOrd="1" destOrd="0" presId="urn:microsoft.com/office/officeart/2005/8/layout/hierarchy2"/>
    <dgm:cxn modelId="{30BC24A3-2C49-40CD-9B2E-469833DF067B}" type="presParOf" srcId="{7CA8E63C-BB1D-4483-99A9-2285572B32F6}" destId="{B71A6638-DC88-4CE0-AA8B-850EFAAA041B}" srcOrd="0" destOrd="0" presId="urn:microsoft.com/office/officeart/2005/8/layout/hierarchy2"/>
    <dgm:cxn modelId="{C4E3D743-4EF9-4C92-B3B9-146B2B1C668E}" type="presParOf" srcId="{7CA8E63C-BB1D-4483-99A9-2285572B32F6}" destId="{C12A0B3B-8E45-46E3-9E22-0A2D27D84507}" srcOrd="1" destOrd="0" presId="urn:microsoft.com/office/officeart/2005/8/layout/hierarchy2"/>
    <dgm:cxn modelId="{E18E76FD-DE3A-4666-B328-332A67918025}" type="presParOf" srcId="{E50F57C8-D534-4410-8F57-B89611C37DF5}" destId="{C57F691E-88B9-411A-9920-10D751FBDA55}" srcOrd="2" destOrd="0" presId="urn:microsoft.com/office/officeart/2005/8/layout/hierarchy2"/>
    <dgm:cxn modelId="{C67EDE77-05C2-4080-9D50-38DF14756A12}" type="presParOf" srcId="{C57F691E-88B9-411A-9920-10D751FBDA55}" destId="{51EF2D09-1E65-4263-B620-977A931760BF}" srcOrd="0" destOrd="0" presId="urn:microsoft.com/office/officeart/2005/8/layout/hierarchy2"/>
    <dgm:cxn modelId="{80C0B8C7-DC84-415F-92D3-B3B8ADBB1223}" type="presParOf" srcId="{E50F57C8-D534-4410-8F57-B89611C37DF5}" destId="{183CC8E6-4BC5-4D07-8B7F-4A2804CC1E2E}" srcOrd="3" destOrd="0" presId="urn:microsoft.com/office/officeart/2005/8/layout/hierarchy2"/>
    <dgm:cxn modelId="{70067A5F-9592-4C6A-A7AF-32A22056D2A4}" type="presParOf" srcId="{183CC8E6-4BC5-4D07-8B7F-4A2804CC1E2E}" destId="{B4D2B3D1-3FBA-49D8-BDF1-129A0054242C}" srcOrd="0" destOrd="0" presId="urn:microsoft.com/office/officeart/2005/8/layout/hierarchy2"/>
    <dgm:cxn modelId="{E8AD78E1-DEE0-456B-AA5E-2008276AD30F}" type="presParOf" srcId="{183CC8E6-4BC5-4D07-8B7F-4A2804CC1E2E}" destId="{A27D93FB-3E2D-47E1-AF07-6885541E44DE}" srcOrd="1" destOrd="0" presId="urn:microsoft.com/office/officeart/2005/8/layout/hierarchy2"/>
    <dgm:cxn modelId="{FFF14953-51F8-4B3C-B19F-10E021770916}" type="presParOf" srcId="{E50F57C8-D534-4410-8F57-B89611C37DF5}" destId="{A3262D65-32C6-40B1-AC0E-A4334BA1ACC1}" srcOrd="4" destOrd="0" presId="urn:microsoft.com/office/officeart/2005/8/layout/hierarchy2"/>
    <dgm:cxn modelId="{66AEB837-BD71-4ECD-9882-460A17C845EA}" type="presParOf" srcId="{A3262D65-32C6-40B1-AC0E-A4334BA1ACC1}" destId="{C926F1D0-0323-4EA4-8456-9CD153F3E435}" srcOrd="0" destOrd="0" presId="urn:microsoft.com/office/officeart/2005/8/layout/hierarchy2"/>
    <dgm:cxn modelId="{B3FD650A-7AF6-440E-B4EA-0729C24193AC}" type="presParOf" srcId="{E50F57C8-D534-4410-8F57-B89611C37DF5}" destId="{9552C1DA-0964-44A1-9B30-52F4EAD260F8}" srcOrd="5" destOrd="0" presId="urn:microsoft.com/office/officeart/2005/8/layout/hierarchy2"/>
    <dgm:cxn modelId="{EBF7233F-3B76-4997-A46B-7768B92D483C}" type="presParOf" srcId="{9552C1DA-0964-44A1-9B30-52F4EAD260F8}" destId="{04268CE4-715B-4137-9B1F-AC28DA4EFEB4}" srcOrd="0" destOrd="0" presId="urn:microsoft.com/office/officeart/2005/8/layout/hierarchy2"/>
    <dgm:cxn modelId="{152AD202-FFBB-439B-8113-AFCE732F3FA7}" type="presParOf" srcId="{9552C1DA-0964-44A1-9B30-52F4EAD260F8}" destId="{4F8B5467-77D2-4F4B-A0E2-BE78BC696068}" srcOrd="1" destOrd="0" presId="urn:microsoft.com/office/officeart/2005/8/layout/hierarchy2"/>
    <dgm:cxn modelId="{57ED8CE7-D0C6-47B3-9AB8-B4B10B3325A9}" type="presParOf" srcId="{E50F57C8-D534-4410-8F57-B89611C37DF5}" destId="{15354584-569B-4506-91F5-DF2E85395858}" srcOrd="6" destOrd="0" presId="urn:microsoft.com/office/officeart/2005/8/layout/hierarchy2"/>
    <dgm:cxn modelId="{D7FEB4F3-5C54-4680-BD64-6A7640DDB05F}" type="presParOf" srcId="{15354584-569B-4506-91F5-DF2E85395858}" destId="{2B5B936D-9A54-4B0C-B4FF-C2BDE3E0ED06}" srcOrd="0" destOrd="0" presId="urn:microsoft.com/office/officeart/2005/8/layout/hierarchy2"/>
    <dgm:cxn modelId="{2367B971-A21B-431F-A6F0-E60CF77FD731}" type="presParOf" srcId="{E50F57C8-D534-4410-8F57-B89611C37DF5}" destId="{FDAAD28C-7108-4127-A23C-DEADC49CB841}" srcOrd="7" destOrd="0" presId="urn:microsoft.com/office/officeart/2005/8/layout/hierarchy2"/>
    <dgm:cxn modelId="{4ACBCBC9-D463-4FF7-B82B-C8CADD469381}" type="presParOf" srcId="{FDAAD28C-7108-4127-A23C-DEADC49CB841}" destId="{67A3987A-AD39-4D56-AF09-F98A43601BB0}" srcOrd="0" destOrd="0" presId="urn:microsoft.com/office/officeart/2005/8/layout/hierarchy2"/>
    <dgm:cxn modelId="{0B5805E2-B2E8-49D6-BD19-EBA827610FCC}" type="presParOf" srcId="{FDAAD28C-7108-4127-A23C-DEADC49CB841}" destId="{20858DB6-87B9-4E5D-A8D6-8CF9CE9C8DE7}" srcOrd="1" destOrd="0" presId="urn:microsoft.com/office/officeart/2005/8/layout/hierarchy2"/>
    <dgm:cxn modelId="{060E9CB1-9D59-4772-9DC1-9B0251C8E0C3}" type="presParOf" srcId="{E50F57C8-D534-4410-8F57-B89611C37DF5}" destId="{78FEBE14-417E-4A88-BA6B-ED5F1CC7CEBE}" srcOrd="8" destOrd="0" presId="urn:microsoft.com/office/officeart/2005/8/layout/hierarchy2"/>
    <dgm:cxn modelId="{3FC5A7FC-1EF4-4AFE-A9A0-BD2AE6A1EB0A}" type="presParOf" srcId="{78FEBE14-417E-4A88-BA6B-ED5F1CC7CEBE}" destId="{BF487F67-9C78-49E0-957D-ABD8C4D17C8B}" srcOrd="0" destOrd="0" presId="urn:microsoft.com/office/officeart/2005/8/layout/hierarchy2"/>
    <dgm:cxn modelId="{7BE83203-1782-4C7D-8D71-0C70D8B98195}" type="presParOf" srcId="{E50F57C8-D534-4410-8F57-B89611C37DF5}" destId="{DD52CDA6-674E-4733-819D-F2CD82CA2612}" srcOrd="9" destOrd="0" presId="urn:microsoft.com/office/officeart/2005/8/layout/hierarchy2"/>
    <dgm:cxn modelId="{58E5FB6C-DCB5-428F-9172-AFEE376505D3}" type="presParOf" srcId="{DD52CDA6-674E-4733-819D-F2CD82CA2612}" destId="{AAB0CBC7-1F84-4B9B-9AE7-D237B9E5CC68}" srcOrd="0" destOrd="0" presId="urn:microsoft.com/office/officeart/2005/8/layout/hierarchy2"/>
    <dgm:cxn modelId="{011F7ECD-89C0-4557-81CE-7C59C7882B46}" type="presParOf" srcId="{DD52CDA6-674E-4733-819D-F2CD82CA2612}" destId="{A170DF92-87B0-49DC-8CD9-6C3376298FCE}" srcOrd="1" destOrd="0" presId="urn:microsoft.com/office/officeart/2005/8/layout/hierarchy2"/>
    <dgm:cxn modelId="{D601664C-E662-47BD-AB5A-0241FB24DE96}" type="presParOf" srcId="{E50F57C8-D534-4410-8F57-B89611C37DF5}" destId="{F3B9C3E9-12B4-4724-B701-CF370E461998}" srcOrd="10" destOrd="0" presId="urn:microsoft.com/office/officeart/2005/8/layout/hierarchy2"/>
    <dgm:cxn modelId="{CEF1F5D4-0245-4604-B8A9-9DDE112662A5}" type="presParOf" srcId="{F3B9C3E9-12B4-4724-B701-CF370E461998}" destId="{0624C435-5A66-4754-BD39-B38F3ABC4BDC}" srcOrd="0" destOrd="0" presId="urn:microsoft.com/office/officeart/2005/8/layout/hierarchy2"/>
    <dgm:cxn modelId="{D38D72B5-D2D5-486E-B639-EDF235A2CBE4}" type="presParOf" srcId="{E50F57C8-D534-4410-8F57-B89611C37DF5}" destId="{670A452D-CED2-42AA-8326-A657686720EC}" srcOrd="11" destOrd="0" presId="urn:microsoft.com/office/officeart/2005/8/layout/hierarchy2"/>
    <dgm:cxn modelId="{EB243506-5DE2-4A1E-8438-86FD49EECA81}" type="presParOf" srcId="{670A452D-CED2-42AA-8326-A657686720EC}" destId="{F79DFD18-6D48-4E3F-B555-DB502EC12B53}" srcOrd="0" destOrd="0" presId="urn:microsoft.com/office/officeart/2005/8/layout/hierarchy2"/>
    <dgm:cxn modelId="{B3AA8097-1F55-449E-AA4B-B4ED8BB84910}" type="presParOf" srcId="{670A452D-CED2-42AA-8326-A657686720EC}" destId="{4E957E8C-5919-4DD1-AB94-AE0960720BD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40D5F-AA20-4C7F-BC4A-65E4C0B76A52}">
      <dsp:nvSpPr>
        <dsp:cNvPr id="0" name=""/>
        <dsp:cNvSpPr/>
      </dsp:nvSpPr>
      <dsp:spPr>
        <a:xfrm rot="5400000">
          <a:off x="-88813" y="92944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211361"/>
        <a:ext cx="414462" cy="177627"/>
      </dsp:txXfrm>
    </dsp:sp>
    <dsp:sp modelId="{CF50E556-BFDE-401A-98F6-DC8C98EF365D}">
      <dsp:nvSpPr>
        <dsp:cNvPr id="0" name=""/>
        <dsp:cNvSpPr/>
      </dsp:nvSpPr>
      <dsp:spPr>
        <a:xfrm rot="5400000">
          <a:off x="4129602" y="-3711008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Доступность дошкольного образования (возможность получать  услуги дошкольного образования детям в возрасте 3-7 лет).</a:t>
          </a:r>
          <a:endParaRPr lang="ru-RU" sz="1200" kern="1200" dirty="0"/>
        </a:p>
      </dsp:txBody>
      <dsp:txXfrm rot="-5400000">
        <a:off x="414463" y="22919"/>
        <a:ext cx="7796350" cy="347284"/>
      </dsp:txXfrm>
    </dsp:sp>
    <dsp:sp modelId="{52BCFD00-397D-4CD4-9364-13FF17540CF8}">
      <dsp:nvSpPr>
        <dsp:cNvPr id="0" name=""/>
        <dsp:cNvSpPr/>
      </dsp:nvSpPr>
      <dsp:spPr>
        <a:xfrm rot="5400000">
          <a:off x="-88813" y="626305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744722"/>
        <a:ext cx="414462" cy="177627"/>
      </dsp:txXfrm>
    </dsp:sp>
    <dsp:sp modelId="{B9DF9000-A6A1-4864-A7D8-416F1923CCDC}">
      <dsp:nvSpPr>
        <dsp:cNvPr id="0" name=""/>
        <dsp:cNvSpPr/>
      </dsp:nvSpPr>
      <dsp:spPr>
        <a:xfrm rot="5400000">
          <a:off x="4129602" y="-3177647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численности детей в возрасте от 5 до 18 лет, обучающихся по программам дополнительного образования, в общей численности детей в возрасте от 5 до 18 лет.</a:t>
          </a:r>
          <a:endParaRPr lang="ru-RU" sz="1200" kern="1200" dirty="0"/>
        </a:p>
      </dsp:txBody>
      <dsp:txXfrm rot="-5400000">
        <a:off x="414463" y="556280"/>
        <a:ext cx="7796350" cy="347284"/>
      </dsp:txXfrm>
    </dsp:sp>
    <dsp:sp modelId="{A7EFA1D1-3361-440B-9EA5-31CBC9B920BA}">
      <dsp:nvSpPr>
        <dsp:cNvPr id="0" name=""/>
        <dsp:cNvSpPr/>
      </dsp:nvSpPr>
      <dsp:spPr>
        <a:xfrm rot="5400000">
          <a:off x="-88813" y="1159666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1278083"/>
        <a:ext cx="414462" cy="177627"/>
      </dsp:txXfrm>
    </dsp:sp>
    <dsp:sp modelId="{E3EC28BB-8136-41FF-A8BB-7355E53580E9}">
      <dsp:nvSpPr>
        <dsp:cNvPr id="0" name=""/>
        <dsp:cNvSpPr/>
      </dsp:nvSpPr>
      <dsp:spPr>
        <a:xfrm rot="5400000">
          <a:off x="4129602" y="-2644286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 rtl="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/>
            <a:t>Доля численности педагогов, прошедших профессиональную подготовку, переподготовку и повышение квалификации в общем количестве педагогических работников  городского округа город Кумертау Республики Башкортостан.</a:t>
          </a:r>
          <a:endParaRPr lang="ru-RU" sz="1100" kern="1200" dirty="0"/>
        </a:p>
      </dsp:txBody>
      <dsp:txXfrm rot="-5400000">
        <a:off x="414463" y="1089641"/>
        <a:ext cx="7796350" cy="347284"/>
      </dsp:txXfrm>
    </dsp:sp>
    <dsp:sp modelId="{7DC34E51-D73F-457A-A300-D74D75ADD1E9}">
      <dsp:nvSpPr>
        <dsp:cNvPr id="0" name=""/>
        <dsp:cNvSpPr/>
      </dsp:nvSpPr>
      <dsp:spPr>
        <a:xfrm rot="5400000">
          <a:off x="-88813" y="1693027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1811444"/>
        <a:ext cx="414462" cy="177627"/>
      </dsp:txXfrm>
    </dsp:sp>
    <dsp:sp modelId="{2348737D-D200-435A-A00D-F2DF151C05E4}">
      <dsp:nvSpPr>
        <dsp:cNvPr id="0" name=""/>
        <dsp:cNvSpPr/>
      </dsp:nvSpPr>
      <dsp:spPr>
        <a:xfrm rot="5400000">
          <a:off x="4129602" y="-2110925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обучающихся в муниципальных общеобразовательных организациях, занимающихся в одну смену, в общей численности обучающихся в муниципальных общеобразовательных организациях.</a:t>
          </a:r>
          <a:endParaRPr lang="ru-RU" sz="1200" kern="1200" dirty="0"/>
        </a:p>
      </dsp:txBody>
      <dsp:txXfrm rot="-5400000">
        <a:off x="414463" y="1623002"/>
        <a:ext cx="7796350" cy="347284"/>
      </dsp:txXfrm>
    </dsp:sp>
    <dsp:sp modelId="{D4302EDB-CC47-49BC-924A-7AA610353E63}">
      <dsp:nvSpPr>
        <dsp:cNvPr id="0" name=""/>
        <dsp:cNvSpPr/>
      </dsp:nvSpPr>
      <dsp:spPr>
        <a:xfrm rot="5400000">
          <a:off x="-88813" y="2226388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2344805"/>
        <a:ext cx="414462" cy="177627"/>
      </dsp:txXfrm>
    </dsp:sp>
    <dsp:sp modelId="{77B18C99-63DE-4C97-9A4D-6A517C95DBB3}">
      <dsp:nvSpPr>
        <dsp:cNvPr id="0" name=""/>
        <dsp:cNvSpPr/>
      </dsp:nvSpPr>
      <dsp:spPr>
        <a:xfrm rot="5400000">
          <a:off x="4129602" y="-1577564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получателей муниципальной услуги, удовлетворенных полнотой и качеством этой услуги, в общем количестве опрошенных. </a:t>
          </a:r>
          <a:endParaRPr lang="ru-RU" sz="1200" kern="1200" dirty="0"/>
        </a:p>
      </dsp:txBody>
      <dsp:txXfrm rot="-5400000">
        <a:off x="414463" y="2156363"/>
        <a:ext cx="7796350" cy="347284"/>
      </dsp:txXfrm>
    </dsp:sp>
    <dsp:sp modelId="{3C1D3A5F-C5FC-4942-99E4-5BE9940A724A}">
      <dsp:nvSpPr>
        <dsp:cNvPr id="0" name=""/>
        <dsp:cNvSpPr/>
      </dsp:nvSpPr>
      <dsp:spPr>
        <a:xfrm rot="5400000">
          <a:off x="-88813" y="2759749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2878166"/>
        <a:ext cx="414462" cy="177627"/>
      </dsp:txXfrm>
    </dsp:sp>
    <dsp:sp modelId="{908F13B2-5458-428D-8445-75A1EE103DFD}">
      <dsp:nvSpPr>
        <dsp:cNvPr id="0" name=""/>
        <dsp:cNvSpPr/>
      </dsp:nvSpPr>
      <dsp:spPr>
        <a:xfrm rot="5400000">
          <a:off x="4129602" y="-1044203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образования.</a:t>
          </a:r>
          <a:endParaRPr lang="ru-RU" sz="1200" kern="1200" dirty="0"/>
        </a:p>
      </dsp:txBody>
      <dsp:txXfrm rot="-5400000">
        <a:off x="414463" y="2689724"/>
        <a:ext cx="7796350" cy="347284"/>
      </dsp:txXfrm>
    </dsp:sp>
    <dsp:sp modelId="{A63E3227-8DBF-44E8-8D43-11902DD9B50D}">
      <dsp:nvSpPr>
        <dsp:cNvPr id="0" name=""/>
        <dsp:cNvSpPr/>
      </dsp:nvSpPr>
      <dsp:spPr>
        <a:xfrm rot="5400000">
          <a:off x="-88813" y="3293109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3411526"/>
        <a:ext cx="414462" cy="177627"/>
      </dsp:txXfrm>
    </dsp:sp>
    <dsp:sp modelId="{C0EEC255-07C4-4463-8A88-89034C61FD63}">
      <dsp:nvSpPr>
        <dsp:cNvPr id="0" name=""/>
        <dsp:cNvSpPr/>
      </dsp:nvSpPr>
      <dsp:spPr>
        <a:xfrm rot="5400000">
          <a:off x="4129602" y="-510843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детей  и  подростков, охваченных основными формами отдыха, оздоровления и занятости в круглогодичном режиме и в летний период, в общем количестве детей и подростков.</a:t>
          </a:r>
          <a:endParaRPr lang="ru-RU" sz="1200" kern="1200" dirty="0"/>
        </a:p>
      </dsp:txBody>
      <dsp:txXfrm rot="-5400000">
        <a:off x="414463" y="3223084"/>
        <a:ext cx="7796350" cy="347284"/>
      </dsp:txXfrm>
    </dsp:sp>
    <dsp:sp modelId="{3E202C3C-0BBC-4CC3-9848-D6CB2257BCA8}">
      <dsp:nvSpPr>
        <dsp:cNvPr id="0" name=""/>
        <dsp:cNvSpPr/>
      </dsp:nvSpPr>
      <dsp:spPr>
        <a:xfrm rot="5400000">
          <a:off x="-88813" y="3826470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3944887"/>
        <a:ext cx="414462" cy="177627"/>
      </dsp:txXfrm>
    </dsp:sp>
    <dsp:sp modelId="{434DEB78-FE8D-460A-A110-86ECE309F336}">
      <dsp:nvSpPr>
        <dsp:cNvPr id="0" name=""/>
        <dsp:cNvSpPr/>
      </dsp:nvSpPr>
      <dsp:spPr>
        <a:xfrm rot="5400000">
          <a:off x="4129602" y="22517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образовательных организаций, проводящих работу с одаренными детьми, в общем количестве образовательных организаций.</a:t>
          </a:r>
          <a:endParaRPr lang="ru-RU" sz="1200" kern="1200" dirty="0"/>
        </a:p>
      </dsp:txBody>
      <dsp:txXfrm rot="-5400000">
        <a:off x="414463" y="3756444"/>
        <a:ext cx="7796350" cy="347284"/>
      </dsp:txXfrm>
    </dsp:sp>
    <dsp:sp modelId="{217673E1-C672-43DA-A193-59A03617AF38}">
      <dsp:nvSpPr>
        <dsp:cNvPr id="0" name=""/>
        <dsp:cNvSpPr/>
      </dsp:nvSpPr>
      <dsp:spPr>
        <a:xfrm rot="5400000">
          <a:off x="-88813" y="4359831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4478248"/>
        <a:ext cx="414462" cy="177627"/>
      </dsp:txXfrm>
    </dsp:sp>
    <dsp:sp modelId="{36093FA7-9D3B-4096-A6A4-BD22BC97E110}">
      <dsp:nvSpPr>
        <dsp:cNvPr id="0" name=""/>
        <dsp:cNvSpPr/>
      </dsp:nvSpPr>
      <dsp:spPr>
        <a:xfrm rot="5400000">
          <a:off x="4129602" y="555878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детей, охваченных бесплатным питанием из многодетных малообеспеченных семей, в общем количестве детей указанной категории.</a:t>
          </a:r>
          <a:endParaRPr lang="ru-RU" sz="1200" kern="1200" dirty="0"/>
        </a:p>
      </dsp:txBody>
      <dsp:txXfrm rot="-5400000">
        <a:off x="414463" y="4289805"/>
        <a:ext cx="7796350" cy="347284"/>
      </dsp:txXfrm>
    </dsp:sp>
    <dsp:sp modelId="{B1E5FA39-8DED-446D-B01E-A20D01014B6B}">
      <dsp:nvSpPr>
        <dsp:cNvPr id="0" name=""/>
        <dsp:cNvSpPr/>
      </dsp:nvSpPr>
      <dsp:spPr>
        <a:xfrm rot="5400000">
          <a:off x="-88813" y="4893192"/>
          <a:ext cx="592089" cy="414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 rot="-5400000">
        <a:off x="1" y="5011609"/>
        <a:ext cx="414462" cy="177627"/>
      </dsp:txXfrm>
    </dsp:sp>
    <dsp:sp modelId="{26679EEF-9D21-47CF-996D-F4D811B907E2}">
      <dsp:nvSpPr>
        <dsp:cNvPr id="0" name=""/>
        <dsp:cNvSpPr/>
      </dsp:nvSpPr>
      <dsp:spPr>
        <a:xfrm rot="5400000">
          <a:off x="4129602" y="1089239"/>
          <a:ext cx="384858" cy="78151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Доля обучающихся из многодетных малообеспеченных семей, получившим компенсацию на приобретение школьной формы (1 раз в 2 года) в общем количестве таких обучающихся. </a:t>
          </a:r>
          <a:endParaRPr lang="ru-RU" sz="1200" kern="1200" dirty="0"/>
        </a:p>
      </dsp:txBody>
      <dsp:txXfrm rot="-5400000">
        <a:off x="414463" y="4823166"/>
        <a:ext cx="7796350" cy="347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AB89B-DC62-4EC0-8F55-0C1C94D9A031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F102D-77C2-4176-BB42-F79A7AF530A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964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6167C-17D8-4086-A663-62FA5F7C7593}" type="datetimeFigureOut">
              <a:rPr lang="ru-RU" smtClean="0"/>
              <a:pPr/>
              <a:t>14.11.2018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DA883-35F8-4287-9252-45577203DD9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13.wdp"/><Relationship Id="rId3" Type="http://schemas.microsoft.com/office/2007/relationships/hdphoto" Target="../media/hdphoto9.wdp"/><Relationship Id="rId7" Type="http://schemas.openxmlformats.org/officeDocument/2006/relationships/image" Target="../media/image33.jpeg"/><Relationship Id="rId12" Type="http://schemas.openxmlformats.org/officeDocument/2006/relationships/image" Target="../media/image36.png"/><Relationship Id="rId2" Type="http://schemas.openxmlformats.org/officeDocument/2006/relationships/image" Target="../media/image30.jpe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microsoft.com/office/2007/relationships/hdphoto" Target="../media/hdphoto12.wdp"/><Relationship Id="rId5" Type="http://schemas.microsoft.com/office/2007/relationships/hdphoto" Target="../media/hdphoto10.wdp"/><Relationship Id="rId15" Type="http://schemas.microsoft.com/office/2007/relationships/hdphoto" Target="../media/hdphoto14.wdp"/><Relationship Id="rId10" Type="http://schemas.openxmlformats.org/officeDocument/2006/relationships/image" Target="../media/image35.png"/><Relationship Id="rId4" Type="http://schemas.openxmlformats.org/officeDocument/2006/relationships/image" Target="../media/image31.jpeg"/><Relationship Id="rId9" Type="http://schemas.microsoft.com/office/2007/relationships/hdphoto" Target="../media/hdphoto11.wdp"/><Relationship Id="rId1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microsoft.com/office/2007/relationships/hdphoto" Target="../media/hdphoto16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95637" y="3861048"/>
            <a:ext cx="8280888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Бюджет образовательных организаций городского округа город Кумертау Республики Башкортостан</a:t>
            </a:r>
          </a:p>
        </p:txBody>
      </p:sp>
      <p:pic>
        <p:nvPicPr>
          <p:cNvPr id="1026" name="Picture 2" descr="D:\айсылу\лого\Геральдика\Герб Кумертау без ленты с рамочко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938446" cy="117795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24166" y="476672"/>
            <a:ext cx="766831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a-RU" sz="23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Казенное учреждение «Управление образования</a:t>
            </a:r>
            <a:r>
              <a:rPr lang="ba-RU" sz="2300" b="1" dirty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» городского округа город Кумертау </a:t>
            </a:r>
            <a: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/>
            </a:r>
            <a:br>
              <a:rPr lang="en-US" sz="23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</a:br>
            <a:r>
              <a:rPr lang="ba-RU" sz="23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Республики </a:t>
            </a:r>
            <a:r>
              <a:rPr lang="ba-RU" sz="2300" b="1" dirty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Башкортостан</a:t>
            </a:r>
            <a:endParaRPr lang="ru-RU" sz="2300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1592" y="1556792"/>
            <a:ext cx="8280888" cy="2495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4200" b="1" dirty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Номинация </a:t>
            </a:r>
            <a:r>
              <a:rPr lang="ru-RU" sz="42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/>
            </a:r>
            <a:br>
              <a:rPr lang="ru-RU" sz="42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</a:br>
            <a:r>
              <a:rPr lang="ru-RU" sz="42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«</a:t>
            </a:r>
            <a:r>
              <a:rPr lang="ru-RU" sz="4200" b="1" dirty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Лучший проект отраслевого бюджета для граждан»</a:t>
            </a:r>
            <a:endParaRPr lang="ru-RU" sz="4200" b="1" dirty="0" smtClean="0">
              <a:solidFill>
                <a:schemeClr val="tx2">
                  <a:lumMod val="75000"/>
                </a:schemeClr>
              </a:solidFill>
              <a:latin typeface="PT Sans Narrow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95637" y="5877272"/>
            <a:ext cx="828088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PT Sans Narrow"/>
                <a:cs typeface="Times New Roman" pitchFamily="18" charset="0"/>
              </a:rPr>
              <a:t>2018 год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00600"/>
          </a:xfrm>
        </p:spPr>
        <p:txBody>
          <a:bodyPr>
            <a:noAutofit/>
          </a:bodyPr>
          <a:lstStyle/>
          <a:p>
            <a:pPr marL="4216400" indent="533400" algn="just">
              <a:lnSpc>
                <a:spcPct val="80000"/>
              </a:lnSpc>
              <a:buNone/>
            </a:pP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Казенное учреждение «Управление образования» городского округа город Кумертау Республики Башкортостан представляет информацию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о бюджете в сфере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«Образование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в городском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округе город Кумертау Республики Башкортостан».</a:t>
            </a:r>
          </a:p>
          <a:p>
            <a:pPr marL="0" indent="457200" algn="just">
              <a:lnSpc>
                <a:spcPct val="90000"/>
              </a:lnSpc>
              <a:buNone/>
            </a:pP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Цель данного проекта в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доступной и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интересной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форме объяснить источники формирования и направления расходования бюджетных средств на развитие системы общего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и дополнительного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образования. Так как образование в той или иной степени затрагивает интересы каждого жителя нашего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города,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в данном проекте найдется полезная информация для школьников, молодых родителей, многодетных семей, заботливых бабушек и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просто любознательных граждан.</a:t>
            </a:r>
            <a:endParaRPr lang="ru-RU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5122" name="Picture 2" descr="D:\Desktop\бюджет граждан\0_cd1fa_68667641_x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77516"/>
            <a:ext cx="4104456" cy="229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039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92696"/>
            <a:ext cx="4294234" cy="4209331"/>
          </a:xfrm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С 2013 года бюджет формируется программным методом. Разработка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и принятие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программного бюджета позволяет распределить расходы, направленные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на достижение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конкретных результатов 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с максимальной </a:t>
            </a:r>
            <a:r>
              <a:rPr lang="ru-RU" sz="2200" dirty="0">
                <a:solidFill>
                  <a:schemeClr val="tx2">
                    <a:lumMod val="50000"/>
                  </a:schemeClr>
                </a:solidFill>
              </a:rPr>
              <a:t>эффективностью</a:t>
            </a: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ru-RU" sz="22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146" name="Picture 2" descr="D:\Desktop\бюджет граждан\depositphotos_37247145-stock-photo-vintage-calculator-with-documents-offi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492" b="98131" l="5670" r="96676">
                        <a14:backgroundMark x1="28837" y1="53583" x2="28837" y2="53583"/>
                        <a14:backgroundMark x1="31476" y1="54673" x2="31476" y2="54673"/>
                        <a14:backgroundMark x1="34800" y1="54673" x2="34800" y2="54673"/>
                        <a14:backgroundMark x1="18182" y1="84735" x2="18182" y2="84735"/>
                        <a14:backgroundMark x1="16813" y1="84424" x2="16813" y2="84424"/>
                        <a14:backgroundMark x1="18084" y1="86604" x2="18084" y2="86604"/>
                        <a14:backgroundMark x1="16520" y1="85826" x2="16520" y2="85826"/>
                        <a14:backgroundMark x1="36852" y1="72118" x2="36852" y2="72118"/>
                        <a14:backgroundMark x1="35191" y1="70717" x2="35191" y2="70717"/>
                        <a14:backgroundMark x1="36755" y1="63396" x2="36755" y2="63396"/>
                        <a14:backgroundMark x1="37634" y1="64798" x2="37634" y2="64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786" y="836712"/>
            <a:ext cx="413070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457200" y="3501009"/>
            <a:ext cx="82296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buFont typeface="Arial" pitchFamily="34" charset="0"/>
              <a:buNone/>
            </a:pP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</a:rPr>
              <a:t>Муниципальная программа содержит цели, задачи и показатели эффективности, которые в конечном итоге характеризуют достигнутый результат при исполнении бюджета. Значения показателей характеризуют, какого уровня достигнут результат – высокого или низкого, и какие новые решения необходимо принять.</a:t>
            </a:r>
          </a:p>
          <a:p>
            <a:pPr marL="0" indent="457200" algn="just">
              <a:buFont typeface="Arial" pitchFamily="34" charset="0"/>
              <a:buNone/>
            </a:pPr>
            <a:endParaRPr lang="ru-RU" sz="22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0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462480" y="1412778"/>
            <a:ext cx="8502008" cy="4320478"/>
            <a:chOff x="462480" y="2132858"/>
            <a:chExt cx="8213975" cy="3460646"/>
          </a:xfrm>
        </p:grpSpPr>
        <p:sp>
          <p:nvSpPr>
            <p:cNvPr id="39" name="Полилиния 38"/>
            <p:cNvSpPr/>
            <p:nvPr/>
          </p:nvSpPr>
          <p:spPr>
            <a:xfrm>
              <a:off x="7380312" y="4254835"/>
              <a:ext cx="97216" cy="21578"/>
            </a:xfrm>
            <a:custGeom>
              <a:avLst/>
              <a:gdLst>
                <a:gd name="connsiteX0" fmla="*/ 0 w 97216"/>
                <a:gd name="connsiteY0" fmla="*/ 10789 h 21578"/>
                <a:gd name="connsiteX1" fmla="*/ 97216 w 97216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216" h="21578">
                  <a:moveTo>
                    <a:pt x="0" y="10789"/>
                  </a:moveTo>
                  <a:lnTo>
                    <a:pt x="97216" y="10789"/>
                  </a:lnTo>
                </a:path>
              </a:pathLst>
            </a:custGeom>
            <a:no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8358" rIns="12700" bIns="836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 rot="17988184" flipV="1">
              <a:off x="1655262" y="2993738"/>
              <a:ext cx="1545526" cy="275399"/>
            </a:xfrm>
            <a:custGeom>
              <a:avLst/>
              <a:gdLst>
                <a:gd name="connsiteX0" fmla="*/ 0 w 1478941"/>
                <a:gd name="connsiteY0" fmla="*/ 10789 h 21578"/>
                <a:gd name="connsiteX1" fmla="*/ 1478941 w 1478941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78941" h="21578">
                  <a:moveTo>
                    <a:pt x="0" y="10789"/>
                  </a:moveTo>
                  <a:lnTo>
                    <a:pt x="1478941" y="10789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5196" tIns="-26184" rIns="715197" bIns="-26186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 rot="19086383">
              <a:off x="1943584" y="3395537"/>
              <a:ext cx="1161370" cy="36620"/>
            </a:xfrm>
            <a:custGeom>
              <a:avLst/>
              <a:gdLst>
                <a:gd name="connsiteX0" fmla="*/ 0 w 987477"/>
                <a:gd name="connsiteY0" fmla="*/ 10789 h 21578"/>
                <a:gd name="connsiteX1" fmla="*/ 987477 w 987477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87477" h="21578">
                  <a:moveTo>
                    <a:pt x="0" y="10789"/>
                  </a:moveTo>
                  <a:lnTo>
                    <a:pt x="987477" y="10789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81752" tIns="-13898" rIns="481751" bIns="-13898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 rot="20973318">
              <a:off x="2163191" y="3784641"/>
              <a:ext cx="747449" cy="21578"/>
            </a:xfrm>
            <a:custGeom>
              <a:avLst/>
              <a:gdLst>
                <a:gd name="connsiteX0" fmla="*/ 0 w 747449"/>
                <a:gd name="connsiteY0" fmla="*/ 10789 h 21578"/>
                <a:gd name="connsiteX1" fmla="*/ 747449 w 747449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7449" h="21578">
                  <a:moveTo>
                    <a:pt x="0" y="10789"/>
                  </a:moveTo>
                  <a:lnTo>
                    <a:pt x="747449" y="10789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67738" tIns="-7897" rIns="367738" bIns="-7898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 rot="1671026">
              <a:off x="2121235" y="4046583"/>
              <a:ext cx="831360" cy="21578"/>
            </a:xfrm>
            <a:custGeom>
              <a:avLst/>
              <a:gdLst>
                <a:gd name="connsiteX0" fmla="*/ 0 w 831360"/>
                <a:gd name="connsiteY0" fmla="*/ 10789 h 21578"/>
                <a:gd name="connsiteX1" fmla="*/ 831360 w 831360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1360" h="21578">
                  <a:moveTo>
                    <a:pt x="0" y="10789"/>
                  </a:moveTo>
                  <a:lnTo>
                    <a:pt x="831360" y="10789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7596" tIns="-9996" rIns="407595" bIns="-9995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32" name="Полилиния 31"/>
            <p:cNvSpPr/>
            <p:nvPr/>
          </p:nvSpPr>
          <p:spPr>
            <a:xfrm rot="3441886">
              <a:off x="1855403" y="4426308"/>
              <a:ext cx="1363026" cy="21578"/>
            </a:xfrm>
            <a:custGeom>
              <a:avLst/>
              <a:gdLst>
                <a:gd name="connsiteX0" fmla="*/ 0 w 1363026"/>
                <a:gd name="connsiteY0" fmla="*/ 10789 h 21578"/>
                <a:gd name="connsiteX1" fmla="*/ 1363026 w 1363026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026" h="21578">
                  <a:moveTo>
                    <a:pt x="0" y="10789"/>
                  </a:moveTo>
                  <a:lnTo>
                    <a:pt x="1363026" y="10789"/>
                  </a:lnTo>
                </a:path>
              </a:pathLst>
            </a:custGeom>
            <a:noFill/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60137" tIns="-23286" rIns="660137" bIns="-23288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311126" y="2471318"/>
              <a:ext cx="149573" cy="21578"/>
            </a:xfrm>
            <a:custGeom>
              <a:avLst/>
              <a:gdLst>
                <a:gd name="connsiteX0" fmla="*/ 0 w 149573"/>
                <a:gd name="connsiteY0" fmla="*/ 10789 h 21578"/>
                <a:gd name="connsiteX1" fmla="*/ 149573 w 149573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573" h="21578">
                  <a:moveTo>
                    <a:pt x="0" y="10789"/>
                  </a:moveTo>
                  <a:lnTo>
                    <a:pt x="149573" y="10789"/>
                  </a:lnTo>
                </a:path>
              </a:pathLst>
            </a:custGeom>
            <a:no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7049" rIns="12700" bIns="7051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311126" y="3193004"/>
              <a:ext cx="149573" cy="21578"/>
            </a:xfrm>
            <a:custGeom>
              <a:avLst/>
              <a:gdLst>
                <a:gd name="connsiteX0" fmla="*/ 0 w 149573"/>
                <a:gd name="connsiteY0" fmla="*/ 10789 h 21578"/>
                <a:gd name="connsiteX1" fmla="*/ 149573 w 149573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573" h="21578">
                  <a:moveTo>
                    <a:pt x="0" y="10789"/>
                  </a:moveTo>
                  <a:lnTo>
                    <a:pt x="149573" y="10789"/>
                  </a:lnTo>
                </a:path>
              </a:pathLst>
            </a:custGeom>
            <a:no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7050" rIns="12700" bIns="705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7600456" y="4240775"/>
              <a:ext cx="149573" cy="21578"/>
            </a:xfrm>
            <a:custGeom>
              <a:avLst/>
              <a:gdLst>
                <a:gd name="connsiteX0" fmla="*/ 0 w 149573"/>
                <a:gd name="connsiteY0" fmla="*/ 10789 h 21578"/>
                <a:gd name="connsiteX1" fmla="*/ 149573 w 149573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573" h="21578">
                  <a:moveTo>
                    <a:pt x="0" y="10789"/>
                  </a:moveTo>
                  <a:lnTo>
                    <a:pt x="149573" y="10789"/>
                  </a:lnTo>
                </a:path>
              </a:pathLst>
            </a:custGeom>
            <a:no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7050" rIns="12700" bIns="705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462480" y="2132858"/>
              <a:ext cx="1877272" cy="3460646"/>
            </a:xfrm>
            <a:custGeom>
              <a:avLst/>
              <a:gdLst>
                <a:gd name="connsiteX0" fmla="*/ 0 w 1706903"/>
                <a:gd name="connsiteY0" fmla="*/ 170690 h 3460646"/>
                <a:gd name="connsiteX1" fmla="*/ 170690 w 1706903"/>
                <a:gd name="connsiteY1" fmla="*/ 0 h 3460646"/>
                <a:gd name="connsiteX2" fmla="*/ 1536213 w 1706903"/>
                <a:gd name="connsiteY2" fmla="*/ 0 h 3460646"/>
                <a:gd name="connsiteX3" fmla="*/ 1706903 w 1706903"/>
                <a:gd name="connsiteY3" fmla="*/ 170690 h 3460646"/>
                <a:gd name="connsiteX4" fmla="*/ 1706903 w 1706903"/>
                <a:gd name="connsiteY4" fmla="*/ 3289956 h 3460646"/>
                <a:gd name="connsiteX5" fmla="*/ 1536213 w 1706903"/>
                <a:gd name="connsiteY5" fmla="*/ 3460646 h 3460646"/>
                <a:gd name="connsiteX6" fmla="*/ 170690 w 1706903"/>
                <a:gd name="connsiteY6" fmla="*/ 3460646 h 3460646"/>
                <a:gd name="connsiteX7" fmla="*/ 0 w 1706903"/>
                <a:gd name="connsiteY7" fmla="*/ 3289956 h 3460646"/>
                <a:gd name="connsiteX8" fmla="*/ 0 w 1706903"/>
                <a:gd name="connsiteY8" fmla="*/ 170690 h 3460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6903" h="3460646">
                  <a:moveTo>
                    <a:pt x="0" y="170690"/>
                  </a:moveTo>
                  <a:cubicBezTo>
                    <a:pt x="0" y="76421"/>
                    <a:pt x="76421" y="0"/>
                    <a:pt x="170690" y="0"/>
                  </a:cubicBezTo>
                  <a:lnTo>
                    <a:pt x="1536213" y="0"/>
                  </a:lnTo>
                  <a:cubicBezTo>
                    <a:pt x="1630482" y="0"/>
                    <a:pt x="1706903" y="76421"/>
                    <a:pt x="1706903" y="170690"/>
                  </a:cubicBezTo>
                  <a:lnTo>
                    <a:pt x="1706903" y="3289956"/>
                  </a:lnTo>
                  <a:cubicBezTo>
                    <a:pt x="1706903" y="3384225"/>
                    <a:pt x="1630482" y="3460646"/>
                    <a:pt x="1536213" y="3460646"/>
                  </a:cubicBezTo>
                  <a:lnTo>
                    <a:pt x="170690" y="3460646"/>
                  </a:lnTo>
                  <a:cubicBezTo>
                    <a:pt x="76421" y="3460646"/>
                    <a:pt x="0" y="3384225"/>
                    <a:pt x="0" y="3289956"/>
                  </a:cubicBezTo>
                  <a:lnTo>
                    <a:pt x="0" y="170690"/>
                  </a:lnTo>
                  <a:close/>
                </a:path>
              </a:pathLst>
            </a:custGeom>
            <a:solidFill>
              <a:srgbClr val="00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153" tIns="60153" rIns="60153" bIns="60153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tx1"/>
                  </a:solidFill>
                </a:rPr>
                <a:t>"Развитие системы </a:t>
              </a:r>
              <a:br>
                <a:rPr lang="ru-RU" kern="1200" dirty="0" smtClean="0">
                  <a:solidFill>
                    <a:schemeClr val="tx1"/>
                  </a:solidFill>
                </a:rPr>
              </a:br>
              <a:r>
                <a:rPr lang="ru-RU" kern="1200" dirty="0" smtClean="0">
                  <a:solidFill>
                    <a:schemeClr val="tx1"/>
                  </a:solidFill>
                </a:rPr>
                <a:t>общего и дополнительного образования"</a:t>
              </a:r>
              <a:endParaRPr lang="ru-RU" kern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2771800" y="2132858"/>
              <a:ext cx="2711600" cy="542563"/>
            </a:xfrm>
            <a:custGeom>
              <a:avLst/>
              <a:gdLst>
                <a:gd name="connsiteX0" fmla="*/ 0 w 2711600"/>
                <a:gd name="connsiteY0" fmla="*/ 54256 h 542563"/>
                <a:gd name="connsiteX1" fmla="*/ 54256 w 2711600"/>
                <a:gd name="connsiteY1" fmla="*/ 0 h 542563"/>
                <a:gd name="connsiteX2" fmla="*/ 2657344 w 2711600"/>
                <a:gd name="connsiteY2" fmla="*/ 0 h 542563"/>
                <a:gd name="connsiteX3" fmla="*/ 2711600 w 2711600"/>
                <a:gd name="connsiteY3" fmla="*/ 54256 h 542563"/>
                <a:gd name="connsiteX4" fmla="*/ 2711600 w 2711600"/>
                <a:gd name="connsiteY4" fmla="*/ 488307 h 542563"/>
                <a:gd name="connsiteX5" fmla="*/ 2657344 w 2711600"/>
                <a:gd name="connsiteY5" fmla="*/ 542563 h 542563"/>
                <a:gd name="connsiteX6" fmla="*/ 54256 w 2711600"/>
                <a:gd name="connsiteY6" fmla="*/ 542563 h 542563"/>
                <a:gd name="connsiteX7" fmla="*/ 0 w 2711600"/>
                <a:gd name="connsiteY7" fmla="*/ 488307 h 542563"/>
                <a:gd name="connsiteX8" fmla="*/ 0 w 2711600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1600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2657344" y="0"/>
                  </a:lnTo>
                  <a:cubicBezTo>
                    <a:pt x="2687309" y="0"/>
                    <a:pt x="2711600" y="24291"/>
                    <a:pt x="2711600" y="54256"/>
                  </a:cubicBezTo>
                  <a:lnTo>
                    <a:pt x="2711600" y="488307"/>
                  </a:lnTo>
                  <a:cubicBezTo>
                    <a:pt x="2711600" y="518272"/>
                    <a:pt x="2687309" y="542563"/>
                    <a:pt x="2657344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81" tIns="24781" rIns="24781" bIns="2478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</a:rPr>
                <a:t>"Предоставление общего и дополнительного образования"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5436096" y="2471318"/>
              <a:ext cx="596124" cy="21578"/>
            </a:xfrm>
            <a:custGeom>
              <a:avLst/>
              <a:gdLst>
                <a:gd name="connsiteX0" fmla="*/ 0 w 596124"/>
                <a:gd name="connsiteY0" fmla="*/ 10789 h 21578"/>
                <a:gd name="connsiteX1" fmla="*/ 596124 w 596124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124" h="21578">
                  <a:moveTo>
                    <a:pt x="0" y="10789"/>
                  </a:moveTo>
                  <a:lnTo>
                    <a:pt x="596124" y="10789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860" tIns="-4114" rIns="295858" bIns="-4114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5615441" y="2132858"/>
              <a:ext cx="730388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CCFF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Местный бюджет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7380312" y="2471318"/>
              <a:ext cx="97216" cy="21578"/>
            </a:xfrm>
            <a:custGeom>
              <a:avLst/>
              <a:gdLst>
                <a:gd name="connsiteX0" fmla="*/ 0 w 97216"/>
                <a:gd name="connsiteY0" fmla="*/ 10789 h 21578"/>
                <a:gd name="connsiteX1" fmla="*/ 97216 w 97216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216" h="21578">
                  <a:moveTo>
                    <a:pt x="0" y="10789"/>
                  </a:moveTo>
                  <a:lnTo>
                    <a:pt x="97216" y="10789"/>
                  </a:lnTo>
                </a:path>
              </a:pathLst>
            </a:custGeom>
            <a:no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8358" rIns="12700" bIns="836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7477528" y="2132858"/>
              <a:ext cx="1198927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EC422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Средства от </a:t>
              </a:r>
              <a:r>
                <a:rPr lang="ru-RU" sz="1200" kern="1200" dirty="0" err="1" smtClean="0">
                  <a:solidFill>
                    <a:schemeClr val="tx1"/>
                  </a:solidFill>
                </a:rPr>
                <a:t>предприни-мательской</a:t>
              </a:r>
              <a:r>
                <a:rPr lang="ru-RU" sz="1200" kern="1200" dirty="0" smtClean="0">
                  <a:solidFill>
                    <a:schemeClr val="tx1"/>
                  </a:solidFill>
                </a:rPr>
                <a:t> деятельности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2771800" y="2824986"/>
              <a:ext cx="2711600" cy="542563"/>
            </a:xfrm>
            <a:custGeom>
              <a:avLst/>
              <a:gdLst>
                <a:gd name="connsiteX0" fmla="*/ 0 w 2711600"/>
                <a:gd name="connsiteY0" fmla="*/ 54256 h 542563"/>
                <a:gd name="connsiteX1" fmla="*/ 54256 w 2711600"/>
                <a:gd name="connsiteY1" fmla="*/ 0 h 542563"/>
                <a:gd name="connsiteX2" fmla="*/ 2657344 w 2711600"/>
                <a:gd name="connsiteY2" fmla="*/ 0 h 542563"/>
                <a:gd name="connsiteX3" fmla="*/ 2711600 w 2711600"/>
                <a:gd name="connsiteY3" fmla="*/ 54256 h 542563"/>
                <a:gd name="connsiteX4" fmla="*/ 2711600 w 2711600"/>
                <a:gd name="connsiteY4" fmla="*/ 488307 h 542563"/>
                <a:gd name="connsiteX5" fmla="*/ 2657344 w 2711600"/>
                <a:gd name="connsiteY5" fmla="*/ 542563 h 542563"/>
                <a:gd name="connsiteX6" fmla="*/ 54256 w 2711600"/>
                <a:gd name="connsiteY6" fmla="*/ 542563 h 542563"/>
                <a:gd name="connsiteX7" fmla="*/ 0 w 2711600"/>
                <a:gd name="connsiteY7" fmla="*/ 488307 h 542563"/>
                <a:gd name="connsiteX8" fmla="*/ 0 w 2711600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1600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2657344" y="0"/>
                  </a:lnTo>
                  <a:cubicBezTo>
                    <a:pt x="2687309" y="0"/>
                    <a:pt x="2711600" y="24291"/>
                    <a:pt x="2711600" y="54256"/>
                  </a:cubicBezTo>
                  <a:lnTo>
                    <a:pt x="2711600" y="488307"/>
                  </a:lnTo>
                  <a:cubicBezTo>
                    <a:pt x="2711600" y="518272"/>
                    <a:pt x="2687309" y="542563"/>
                    <a:pt x="2657344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81" tIns="24781" rIns="24781" bIns="2478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</a:rPr>
                <a:t>"Формирование здорового образа жизни и организация отдыха, оздоровления детей"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18" name="Полилиния 17"/>
            <p:cNvSpPr/>
            <p:nvPr/>
          </p:nvSpPr>
          <p:spPr>
            <a:xfrm>
              <a:off x="5436096" y="3193004"/>
              <a:ext cx="596124" cy="21578"/>
            </a:xfrm>
            <a:custGeom>
              <a:avLst/>
              <a:gdLst>
                <a:gd name="connsiteX0" fmla="*/ 0 w 596124"/>
                <a:gd name="connsiteY0" fmla="*/ 10789 h 21578"/>
                <a:gd name="connsiteX1" fmla="*/ 596124 w 596124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124" h="21578">
                  <a:moveTo>
                    <a:pt x="0" y="10789"/>
                  </a:moveTo>
                  <a:lnTo>
                    <a:pt x="596124" y="10789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860" tIns="-4114" rIns="295858" bIns="-4114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5615441" y="2932512"/>
              <a:ext cx="730388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CCFF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Местный бюджет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450263" y="2932512"/>
              <a:ext cx="939070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76E1F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Бюджет Республики Башкортостан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2771800" y="3517115"/>
              <a:ext cx="2711600" cy="403697"/>
            </a:xfrm>
            <a:custGeom>
              <a:avLst/>
              <a:gdLst>
                <a:gd name="connsiteX0" fmla="*/ 0 w 2711600"/>
                <a:gd name="connsiteY0" fmla="*/ 34244 h 342438"/>
                <a:gd name="connsiteX1" fmla="*/ 34244 w 2711600"/>
                <a:gd name="connsiteY1" fmla="*/ 0 h 342438"/>
                <a:gd name="connsiteX2" fmla="*/ 2677356 w 2711600"/>
                <a:gd name="connsiteY2" fmla="*/ 0 h 342438"/>
                <a:gd name="connsiteX3" fmla="*/ 2711600 w 2711600"/>
                <a:gd name="connsiteY3" fmla="*/ 34244 h 342438"/>
                <a:gd name="connsiteX4" fmla="*/ 2711600 w 2711600"/>
                <a:gd name="connsiteY4" fmla="*/ 308194 h 342438"/>
                <a:gd name="connsiteX5" fmla="*/ 2677356 w 2711600"/>
                <a:gd name="connsiteY5" fmla="*/ 342438 h 342438"/>
                <a:gd name="connsiteX6" fmla="*/ 34244 w 2711600"/>
                <a:gd name="connsiteY6" fmla="*/ 342438 h 342438"/>
                <a:gd name="connsiteX7" fmla="*/ 0 w 2711600"/>
                <a:gd name="connsiteY7" fmla="*/ 308194 h 342438"/>
                <a:gd name="connsiteX8" fmla="*/ 0 w 2711600"/>
                <a:gd name="connsiteY8" fmla="*/ 34244 h 34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1600" h="342438">
                  <a:moveTo>
                    <a:pt x="0" y="34244"/>
                  </a:moveTo>
                  <a:cubicBezTo>
                    <a:pt x="0" y="15332"/>
                    <a:pt x="15332" y="0"/>
                    <a:pt x="34244" y="0"/>
                  </a:cubicBezTo>
                  <a:lnTo>
                    <a:pt x="2677356" y="0"/>
                  </a:lnTo>
                  <a:cubicBezTo>
                    <a:pt x="2696268" y="0"/>
                    <a:pt x="2711600" y="15332"/>
                    <a:pt x="2711600" y="34244"/>
                  </a:cubicBezTo>
                  <a:lnTo>
                    <a:pt x="2711600" y="308194"/>
                  </a:lnTo>
                  <a:cubicBezTo>
                    <a:pt x="2711600" y="327106"/>
                    <a:pt x="2696268" y="342438"/>
                    <a:pt x="2677356" y="342438"/>
                  </a:cubicBezTo>
                  <a:lnTo>
                    <a:pt x="34244" y="342438"/>
                  </a:lnTo>
                  <a:cubicBezTo>
                    <a:pt x="15332" y="342438"/>
                    <a:pt x="0" y="327106"/>
                    <a:pt x="0" y="308194"/>
                  </a:cubicBezTo>
                  <a:lnTo>
                    <a:pt x="0" y="34244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920" tIns="18920" rIns="18920" bIns="1892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</a:rPr>
                <a:t>"Одаренные дети"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5436096" y="3716890"/>
              <a:ext cx="596124" cy="21578"/>
            </a:xfrm>
            <a:custGeom>
              <a:avLst/>
              <a:gdLst>
                <a:gd name="connsiteX0" fmla="*/ 0 w 596124"/>
                <a:gd name="connsiteY0" fmla="*/ 10789 h 21578"/>
                <a:gd name="connsiteX1" fmla="*/ 596124 w 596124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124" h="21578">
                  <a:moveTo>
                    <a:pt x="0" y="10789"/>
                  </a:moveTo>
                  <a:lnTo>
                    <a:pt x="596124" y="10789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860" tIns="-4115" rIns="295858" bIns="-4113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5615441" y="3517115"/>
              <a:ext cx="730388" cy="403697"/>
            </a:xfrm>
            <a:custGeom>
              <a:avLst/>
              <a:gdLst>
                <a:gd name="connsiteX0" fmla="*/ 0 w 688111"/>
                <a:gd name="connsiteY0" fmla="*/ 34244 h 342438"/>
                <a:gd name="connsiteX1" fmla="*/ 34244 w 688111"/>
                <a:gd name="connsiteY1" fmla="*/ 0 h 342438"/>
                <a:gd name="connsiteX2" fmla="*/ 653867 w 688111"/>
                <a:gd name="connsiteY2" fmla="*/ 0 h 342438"/>
                <a:gd name="connsiteX3" fmla="*/ 688111 w 688111"/>
                <a:gd name="connsiteY3" fmla="*/ 34244 h 342438"/>
                <a:gd name="connsiteX4" fmla="*/ 688111 w 688111"/>
                <a:gd name="connsiteY4" fmla="*/ 308194 h 342438"/>
                <a:gd name="connsiteX5" fmla="*/ 653867 w 688111"/>
                <a:gd name="connsiteY5" fmla="*/ 342438 h 342438"/>
                <a:gd name="connsiteX6" fmla="*/ 34244 w 688111"/>
                <a:gd name="connsiteY6" fmla="*/ 342438 h 342438"/>
                <a:gd name="connsiteX7" fmla="*/ 0 w 688111"/>
                <a:gd name="connsiteY7" fmla="*/ 308194 h 342438"/>
                <a:gd name="connsiteX8" fmla="*/ 0 w 688111"/>
                <a:gd name="connsiteY8" fmla="*/ 34244 h 34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342438">
                  <a:moveTo>
                    <a:pt x="0" y="34244"/>
                  </a:moveTo>
                  <a:cubicBezTo>
                    <a:pt x="0" y="15332"/>
                    <a:pt x="15332" y="0"/>
                    <a:pt x="34244" y="0"/>
                  </a:cubicBezTo>
                  <a:lnTo>
                    <a:pt x="653867" y="0"/>
                  </a:lnTo>
                  <a:cubicBezTo>
                    <a:pt x="672779" y="0"/>
                    <a:pt x="688111" y="15332"/>
                    <a:pt x="688111" y="34244"/>
                  </a:cubicBezTo>
                  <a:lnTo>
                    <a:pt x="688111" y="308194"/>
                  </a:lnTo>
                  <a:cubicBezTo>
                    <a:pt x="688111" y="327106"/>
                    <a:pt x="672779" y="342438"/>
                    <a:pt x="653867" y="342438"/>
                  </a:cubicBezTo>
                  <a:lnTo>
                    <a:pt x="34244" y="342438"/>
                  </a:lnTo>
                  <a:cubicBezTo>
                    <a:pt x="15332" y="342438"/>
                    <a:pt x="0" y="327106"/>
                    <a:pt x="0" y="308194"/>
                  </a:cubicBezTo>
                  <a:lnTo>
                    <a:pt x="0" y="34244"/>
                  </a:lnTo>
                  <a:close/>
                </a:path>
              </a:pathLst>
            </a:custGeom>
            <a:solidFill>
              <a:srgbClr val="CCFF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110" tIns="15110" rIns="15110" bIns="15110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Местный бюджет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2771800" y="3980282"/>
              <a:ext cx="2711600" cy="542563"/>
            </a:xfrm>
            <a:custGeom>
              <a:avLst/>
              <a:gdLst>
                <a:gd name="connsiteX0" fmla="*/ 0 w 2711600"/>
                <a:gd name="connsiteY0" fmla="*/ 54256 h 542563"/>
                <a:gd name="connsiteX1" fmla="*/ 54256 w 2711600"/>
                <a:gd name="connsiteY1" fmla="*/ 0 h 542563"/>
                <a:gd name="connsiteX2" fmla="*/ 2657344 w 2711600"/>
                <a:gd name="connsiteY2" fmla="*/ 0 h 542563"/>
                <a:gd name="connsiteX3" fmla="*/ 2711600 w 2711600"/>
                <a:gd name="connsiteY3" fmla="*/ 54256 h 542563"/>
                <a:gd name="connsiteX4" fmla="*/ 2711600 w 2711600"/>
                <a:gd name="connsiteY4" fmla="*/ 488307 h 542563"/>
                <a:gd name="connsiteX5" fmla="*/ 2657344 w 2711600"/>
                <a:gd name="connsiteY5" fmla="*/ 542563 h 542563"/>
                <a:gd name="connsiteX6" fmla="*/ 54256 w 2711600"/>
                <a:gd name="connsiteY6" fmla="*/ 542563 h 542563"/>
                <a:gd name="connsiteX7" fmla="*/ 0 w 2711600"/>
                <a:gd name="connsiteY7" fmla="*/ 488307 h 542563"/>
                <a:gd name="connsiteX8" fmla="*/ 0 w 2711600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1600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2657344" y="0"/>
                  </a:lnTo>
                  <a:cubicBezTo>
                    <a:pt x="2687309" y="0"/>
                    <a:pt x="2711600" y="24291"/>
                    <a:pt x="2711600" y="54256"/>
                  </a:cubicBezTo>
                  <a:lnTo>
                    <a:pt x="2711600" y="488307"/>
                  </a:lnTo>
                  <a:cubicBezTo>
                    <a:pt x="2711600" y="518272"/>
                    <a:pt x="2687309" y="542563"/>
                    <a:pt x="2657344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781" tIns="24781" rIns="24781" bIns="2478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</a:rPr>
                <a:t>"Благополучное детство и укрепление семейных ценностей"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5436096" y="4240775"/>
              <a:ext cx="1301701" cy="47118"/>
            </a:xfrm>
            <a:custGeom>
              <a:avLst/>
              <a:gdLst>
                <a:gd name="connsiteX0" fmla="*/ 0 w 596124"/>
                <a:gd name="connsiteY0" fmla="*/ 10789 h 21578"/>
                <a:gd name="connsiteX1" fmla="*/ 596124 w 596124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124" h="21578">
                  <a:moveTo>
                    <a:pt x="0" y="10789"/>
                  </a:moveTo>
                  <a:lnTo>
                    <a:pt x="596124" y="10789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860" tIns="-4114" rIns="295858" bIns="-4114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7477528" y="3980282"/>
              <a:ext cx="1198800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FF33C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Бюджет Российской Федерации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3" name="Полилиния 32"/>
            <p:cNvSpPr/>
            <p:nvPr/>
          </p:nvSpPr>
          <p:spPr>
            <a:xfrm>
              <a:off x="2771800" y="4604230"/>
              <a:ext cx="2711600" cy="989274"/>
            </a:xfrm>
            <a:custGeom>
              <a:avLst/>
              <a:gdLst>
                <a:gd name="connsiteX0" fmla="*/ 0 w 2711600"/>
                <a:gd name="connsiteY0" fmla="*/ 81357 h 813567"/>
                <a:gd name="connsiteX1" fmla="*/ 81357 w 2711600"/>
                <a:gd name="connsiteY1" fmla="*/ 0 h 813567"/>
                <a:gd name="connsiteX2" fmla="*/ 2630243 w 2711600"/>
                <a:gd name="connsiteY2" fmla="*/ 0 h 813567"/>
                <a:gd name="connsiteX3" fmla="*/ 2711600 w 2711600"/>
                <a:gd name="connsiteY3" fmla="*/ 81357 h 813567"/>
                <a:gd name="connsiteX4" fmla="*/ 2711600 w 2711600"/>
                <a:gd name="connsiteY4" fmla="*/ 732210 h 813567"/>
                <a:gd name="connsiteX5" fmla="*/ 2630243 w 2711600"/>
                <a:gd name="connsiteY5" fmla="*/ 813567 h 813567"/>
                <a:gd name="connsiteX6" fmla="*/ 81357 w 2711600"/>
                <a:gd name="connsiteY6" fmla="*/ 813567 h 813567"/>
                <a:gd name="connsiteX7" fmla="*/ 0 w 2711600"/>
                <a:gd name="connsiteY7" fmla="*/ 732210 h 813567"/>
                <a:gd name="connsiteX8" fmla="*/ 0 w 2711600"/>
                <a:gd name="connsiteY8" fmla="*/ 81357 h 8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1600" h="813567">
                  <a:moveTo>
                    <a:pt x="0" y="81357"/>
                  </a:moveTo>
                  <a:cubicBezTo>
                    <a:pt x="0" y="36425"/>
                    <a:pt x="36425" y="0"/>
                    <a:pt x="81357" y="0"/>
                  </a:cubicBezTo>
                  <a:lnTo>
                    <a:pt x="2630243" y="0"/>
                  </a:lnTo>
                  <a:cubicBezTo>
                    <a:pt x="2675175" y="0"/>
                    <a:pt x="2711600" y="36425"/>
                    <a:pt x="2711600" y="81357"/>
                  </a:cubicBezTo>
                  <a:lnTo>
                    <a:pt x="2711600" y="732210"/>
                  </a:lnTo>
                  <a:cubicBezTo>
                    <a:pt x="2711600" y="777142"/>
                    <a:pt x="2675175" y="813567"/>
                    <a:pt x="2630243" y="813567"/>
                  </a:cubicBezTo>
                  <a:lnTo>
                    <a:pt x="81357" y="813567"/>
                  </a:lnTo>
                  <a:cubicBezTo>
                    <a:pt x="36425" y="813567"/>
                    <a:pt x="0" y="777142"/>
                    <a:pt x="0" y="732210"/>
                  </a:cubicBezTo>
                  <a:lnTo>
                    <a:pt x="0" y="8135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2719" tIns="32719" rIns="32719" bIns="32719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kern="1200" dirty="0" smtClean="0">
                  <a:solidFill>
                    <a:schemeClr val="tx1"/>
                  </a:solidFill>
                </a:rPr>
                <a:t>"Обеспечение, координация, финансирование, организация обслуживания подведомственных учреждений  в сфере образования"</a:t>
              </a:r>
              <a:endParaRPr lang="ru-RU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4" name="Полилиния 33"/>
            <p:cNvSpPr/>
            <p:nvPr/>
          </p:nvSpPr>
          <p:spPr>
            <a:xfrm>
              <a:off x="5436096" y="5000225"/>
              <a:ext cx="596124" cy="21578"/>
            </a:xfrm>
            <a:custGeom>
              <a:avLst/>
              <a:gdLst>
                <a:gd name="connsiteX0" fmla="*/ 0 w 596124"/>
                <a:gd name="connsiteY0" fmla="*/ 10789 h 21578"/>
                <a:gd name="connsiteX1" fmla="*/ 596124 w 596124"/>
                <a:gd name="connsiteY1" fmla="*/ 10789 h 2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6124" h="21578">
                  <a:moveTo>
                    <a:pt x="0" y="10789"/>
                  </a:moveTo>
                  <a:lnTo>
                    <a:pt x="596124" y="10789"/>
                  </a:lnTo>
                </a:path>
              </a:pathLst>
            </a:custGeom>
            <a:noFill/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tint val="7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860" tIns="-4114" rIns="295858" bIns="-4114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700" kern="1200">
                <a:solidFill>
                  <a:schemeClr val="tx1"/>
                </a:solidFill>
              </a:endParaRPr>
            </a:p>
          </p:txBody>
        </p:sp>
        <p:sp>
          <p:nvSpPr>
            <p:cNvPr id="35" name="Полилиния 34"/>
            <p:cNvSpPr/>
            <p:nvPr/>
          </p:nvSpPr>
          <p:spPr>
            <a:xfrm>
              <a:off x="5615441" y="4604230"/>
              <a:ext cx="730388" cy="989274"/>
            </a:xfrm>
            <a:custGeom>
              <a:avLst/>
              <a:gdLst>
                <a:gd name="connsiteX0" fmla="*/ 0 w 707263"/>
                <a:gd name="connsiteY0" fmla="*/ 70726 h 813567"/>
                <a:gd name="connsiteX1" fmla="*/ 70726 w 707263"/>
                <a:gd name="connsiteY1" fmla="*/ 0 h 813567"/>
                <a:gd name="connsiteX2" fmla="*/ 636537 w 707263"/>
                <a:gd name="connsiteY2" fmla="*/ 0 h 813567"/>
                <a:gd name="connsiteX3" fmla="*/ 707263 w 707263"/>
                <a:gd name="connsiteY3" fmla="*/ 70726 h 813567"/>
                <a:gd name="connsiteX4" fmla="*/ 707263 w 707263"/>
                <a:gd name="connsiteY4" fmla="*/ 742841 h 813567"/>
                <a:gd name="connsiteX5" fmla="*/ 636537 w 707263"/>
                <a:gd name="connsiteY5" fmla="*/ 813567 h 813567"/>
                <a:gd name="connsiteX6" fmla="*/ 70726 w 707263"/>
                <a:gd name="connsiteY6" fmla="*/ 813567 h 813567"/>
                <a:gd name="connsiteX7" fmla="*/ 0 w 707263"/>
                <a:gd name="connsiteY7" fmla="*/ 742841 h 813567"/>
                <a:gd name="connsiteX8" fmla="*/ 0 w 707263"/>
                <a:gd name="connsiteY8" fmla="*/ 70726 h 813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7263" h="813567">
                  <a:moveTo>
                    <a:pt x="0" y="70726"/>
                  </a:moveTo>
                  <a:cubicBezTo>
                    <a:pt x="0" y="31665"/>
                    <a:pt x="31665" y="0"/>
                    <a:pt x="70726" y="0"/>
                  </a:cubicBezTo>
                  <a:lnTo>
                    <a:pt x="636537" y="0"/>
                  </a:lnTo>
                  <a:cubicBezTo>
                    <a:pt x="675598" y="0"/>
                    <a:pt x="707263" y="31665"/>
                    <a:pt x="707263" y="70726"/>
                  </a:cubicBezTo>
                  <a:lnTo>
                    <a:pt x="707263" y="742841"/>
                  </a:lnTo>
                  <a:cubicBezTo>
                    <a:pt x="707263" y="781902"/>
                    <a:pt x="675598" y="813567"/>
                    <a:pt x="636537" y="813567"/>
                  </a:cubicBezTo>
                  <a:lnTo>
                    <a:pt x="70726" y="813567"/>
                  </a:lnTo>
                  <a:cubicBezTo>
                    <a:pt x="31665" y="813567"/>
                    <a:pt x="0" y="781902"/>
                    <a:pt x="0" y="742841"/>
                  </a:cubicBezTo>
                  <a:lnTo>
                    <a:pt x="0" y="70726"/>
                  </a:lnTo>
                  <a:close/>
                </a:path>
              </a:pathLst>
            </a:custGeom>
            <a:solidFill>
              <a:srgbClr val="CCFF3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430" tIns="26430" rIns="26430" bIns="2643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Местный бюджет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Полилиния 35"/>
            <p:cNvSpPr/>
            <p:nvPr/>
          </p:nvSpPr>
          <p:spPr>
            <a:xfrm>
              <a:off x="6450263" y="3991071"/>
              <a:ext cx="939070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76E1F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Бюджет Республики Башкортостан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6450263" y="2132858"/>
              <a:ext cx="939070" cy="542563"/>
            </a:xfrm>
            <a:custGeom>
              <a:avLst/>
              <a:gdLst>
                <a:gd name="connsiteX0" fmla="*/ 0 w 688111"/>
                <a:gd name="connsiteY0" fmla="*/ 54256 h 542563"/>
                <a:gd name="connsiteX1" fmla="*/ 54256 w 688111"/>
                <a:gd name="connsiteY1" fmla="*/ 0 h 542563"/>
                <a:gd name="connsiteX2" fmla="*/ 633855 w 688111"/>
                <a:gd name="connsiteY2" fmla="*/ 0 h 542563"/>
                <a:gd name="connsiteX3" fmla="*/ 688111 w 688111"/>
                <a:gd name="connsiteY3" fmla="*/ 54256 h 542563"/>
                <a:gd name="connsiteX4" fmla="*/ 688111 w 688111"/>
                <a:gd name="connsiteY4" fmla="*/ 488307 h 542563"/>
                <a:gd name="connsiteX5" fmla="*/ 633855 w 688111"/>
                <a:gd name="connsiteY5" fmla="*/ 542563 h 542563"/>
                <a:gd name="connsiteX6" fmla="*/ 54256 w 688111"/>
                <a:gd name="connsiteY6" fmla="*/ 542563 h 542563"/>
                <a:gd name="connsiteX7" fmla="*/ 0 w 688111"/>
                <a:gd name="connsiteY7" fmla="*/ 488307 h 542563"/>
                <a:gd name="connsiteX8" fmla="*/ 0 w 688111"/>
                <a:gd name="connsiteY8" fmla="*/ 54256 h 54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111" h="542563">
                  <a:moveTo>
                    <a:pt x="0" y="54256"/>
                  </a:moveTo>
                  <a:cubicBezTo>
                    <a:pt x="0" y="24291"/>
                    <a:pt x="24291" y="0"/>
                    <a:pt x="54256" y="0"/>
                  </a:cubicBezTo>
                  <a:lnTo>
                    <a:pt x="633855" y="0"/>
                  </a:lnTo>
                  <a:cubicBezTo>
                    <a:pt x="663820" y="0"/>
                    <a:pt x="688111" y="24291"/>
                    <a:pt x="688111" y="54256"/>
                  </a:cubicBezTo>
                  <a:lnTo>
                    <a:pt x="688111" y="488307"/>
                  </a:lnTo>
                  <a:cubicBezTo>
                    <a:pt x="688111" y="518272"/>
                    <a:pt x="663820" y="542563"/>
                    <a:pt x="633855" y="542563"/>
                  </a:cubicBezTo>
                  <a:lnTo>
                    <a:pt x="54256" y="542563"/>
                  </a:lnTo>
                  <a:cubicBezTo>
                    <a:pt x="24291" y="542563"/>
                    <a:pt x="0" y="518272"/>
                    <a:pt x="0" y="488307"/>
                  </a:cubicBezTo>
                  <a:lnTo>
                    <a:pt x="0" y="54256"/>
                  </a:lnTo>
                  <a:close/>
                </a:path>
              </a:pathLst>
            </a:custGeom>
            <a:solidFill>
              <a:srgbClr val="76E1FA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971" tIns="20971" rIns="20971" bIns="20971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</a:rPr>
                <a:t>Бюджет Республики Башкортостан</a:t>
              </a:r>
              <a:endParaRPr lang="ru-RU" sz="12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63898" y="755412"/>
            <a:ext cx="2074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Программа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71800" y="755412"/>
            <a:ext cx="271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Подпрограмма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52120" y="755412"/>
            <a:ext cx="302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Источники финансирования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60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Объем финансирования программы, млн. руб.</a:t>
            </a:r>
            <a:endParaRPr lang="ru-RU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14138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07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 anchor="t">
            <a:noAutofit/>
          </a:bodyPr>
          <a:lstStyle/>
          <a:p>
            <a:r>
              <a:rPr lang="ru-RU" sz="3000" dirty="0">
                <a:solidFill>
                  <a:schemeClr val="tx2">
                    <a:lumMod val="50000"/>
                  </a:schemeClr>
                </a:solidFill>
              </a:rPr>
              <a:t>Муниципальная программа </a:t>
            </a:r>
            <a:r>
              <a:rPr lang="ru-RU" sz="3000" b="1" dirty="0">
                <a:solidFill>
                  <a:schemeClr val="tx2">
                    <a:lumMod val="50000"/>
                  </a:schemeClr>
                </a:solidFill>
              </a:rPr>
              <a:t>«Развитие системы общего и дополнительного образования»</a:t>
            </a:r>
            <a:r>
              <a:rPr lang="ru-RU" sz="3000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3000" dirty="0">
                <a:solidFill>
                  <a:schemeClr val="tx2">
                    <a:lumMod val="50000"/>
                  </a:schemeClr>
                </a:solidFill>
              </a:rPr>
            </a:br>
            <a:endParaRPr lang="ru-RU" sz="3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9080"/>
          </a:xfrm>
          <a:prstGeom prst="snip2DiagRect">
            <a:avLst>
              <a:gd name="adj1" fmla="val 0"/>
              <a:gd name="adj2" fmla="val 953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7000"/>
                </a:schemeClr>
              </a:gs>
              <a:gs pos="50000">
                <a:schemeClr val="accent1">
                  <a:tint val="44500"/>
                  <a:satMod val="160000"/>
                  <a:alpha val="0"/>
                  <a:lumMod val="0"/>
                  <a:lumOff val="10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tIns="0" bIns="0">
            <a:normAutofit fontScale="55000" lnSpcReduction="20000"/>
          </a:bodyPr>
          <a:lstStyle/>
          <a:p>
            <a:pPr marL="0" indent="457200" algn="just">
              <a:buNone/>
            </a:pPr>
            <a:r>
              <a:rPr lang="ru-RU" b="1" dirty="0" smtClean="0"/>
              <a:t>Основной </a:t>
            </a:r>
            <a:r>
              <a:rPr lang="ru-RU" b="1" dirty="0"/>
              <a:t>целью Программы является</a:t>
            </a:r>
            <a:r>
              <a:rPr lang="ru-RU" dirty="0"/>
              <a:t> создание в муниципальной системе дошкольного, общего  образования и дополнительного образования равных возможностей для современного качественного образования и позитивной социализации детей и подростков в соответствии с меняющимися запросами населения и перспективными задачами развития общества.</a:t>
            </a:r>
          </a:p>
          <a:p>
            <a:pPr marL="0" indent="457200" algn="just">
              <a:buNone/>
            </a:pPr>
            <a:r>
              <a:rPr lang="ru-RU" b="1" dirty="0"/>
              <a:t>Основные задачи:</a:t>
            </a:r>
            <a:endParaRPr lang="ru-RU" dirty="0"/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Совершенствование  </a:t>
            </a:r>
            <a:r>
              <a:rPr lang="ru-RU" dirty="0"/>
              <a:t>муниципальной образовательной инфраструктуры, обеспечивающей равную доступность качественных услуг общего и дополнительного образования и позитивной социализации детей и подростков.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Модернизация </a:t>
            </a:r>
            <a:r>
              <a:rPr lang="ru-RU" dirty="0"/>
              <a:t>содержания образования и образовательной среды для обеспечения готовности выпускников общеобразовательных организаций к дальнейшему обучению и деятельности в высокотехнологичной экономике.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Создание </a:t>
            </a:r>
            <a:r>
              <a:rPr lang="ru-RU" dirty="0"/>
              <a:t>условий для развития инклюзивного образования, в том числе создания </a:t>
            </a:r>
            <a:r>
              <a:rPr lang="ru-RU" dirty="0" err="1"/>
              <a:t>безбарьерной</a:t>
            </a:r>
            <a:r>
              <a:rPr lang="ru-RU" dirty="0"/>
              <a:t> школьной среды для детей-инвалидов, детей с ограниченными возможностями здоровья.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Осуществление </a:t>
            </a:r>
            <a:r>
              <a:rPr lang="ru-RU" dirty="0"/>
              <a:t>патриотического и гражданского воспитания подрастающего поколения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38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638944"/>
          </a:xfrm>
        </p:spPr>
        <p:txBody>
          <a:bodyPr>
            <a:noAutofit/>
          </a:bodyPr>
          <a:lstStyle/>
          <a:p>
            <a:r>
              <a:rPr lang="ru-RU" sz="3000" b="1" dirty="0">
                <a:solidFill>
                  <a:schemeClr val="tx2">
                    <a:lumMod val="50000"/>
                  </a:schemeClr>
                </a:solidFill>
              </a:rPr>
              <a:t>Целевые показатели (</a:t>
            </a: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индикаторы) Программы</a:t>
            </a:r>
            <a:endParaRPr lang="ru-RU" sz="30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774459"/>
              </p:ext>
            </p:extLst>
          </p:nvPr>
        </p:nvGraphicFramePr>
        <p:xfrm>
          <a:off x="457200" y="1124744"/>
          <a:ext cx="82296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20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>
            <a:noAutofit/>
          </a:bodyPr>
          <a:lstStyle/>
          <a:p>
            <a:pPr lvl="0">
              <a:lnSpc>
                <a:spcPts val="3500"/>
              </a:lnSpc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Подпрограмма 1 "Предоставление 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общего 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и дополнительного 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образования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"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люс 4"/>
          <p:cNvSpPr/>
          <p:nvPr/>
        </p:nvSpPr>
        <p:spPr>
          <a:xfrm>
            <a:off x="755576" y="764704"/>
            <a:ext cx="7848872" cy="6430416"/>
          </a:xfrm>
          <a:prstGeom prst="mathPlus">
            <a:avLst>
              <a:gd name="adj1" fmla="val 111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37510" y="164157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Компенсация части родительской платы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80012" y="1627455"/>
            <a:ext cx="2124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Развитие дошкольного образования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43606" y="554594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Развитие общего образования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2020" y="5407444"/>
            <a:ext cx="1980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Развитие дополнительного образования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39552" y="1874220"/>
            <a:ext cx="2274860" cy="2274860"/>
            <a:chOff x="539552" y="1777060"/>
            <a:chExt cx="2274860" cy="2274860"/>
          </a:xfrm>
        </p:grpSpPr>
        <p:pic>
          <p:nvPicPr>
            <p:cNvPr id="1026" name="Picture 2" descr="D:\Desktop\бюджет граждан\2489f320153c96231abe8b17e1ee495e_1416837812_1000_100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500" b="93667" l="1167" r="99667">
                          <a14:foregroundMark x1="7333" y1="52333" x2="7333" y2="52333"/>
                          <a14:foregroundMark x1="5167" y1="56500" x2="5167" y2="56500"/>
                          <a14:foregroundMark x1="4833" y1="62667" x2="4833" y2="62667"/>
                          <a14:foregroundMark x1="4167" y1="58500" x2="4167" y2="58500"/>
                          <a14:foregroundMark x1="3500" y1="65333" x2="3500" y2="65333"/>
                          <a14:foregroundMark x1="3500" y1="66333" x2="3500" y2="66333"/>
                          <a14:foregroundMark x1="3333" y1="67667" x2="3333" y2="67667"/>
                          <a14:foregroundMark x1="4333" y1="67000" x2="4333" y2="67000"/>
                          <a14:foregroundMark x1="96167" y1="62000" x2="96167" y2="6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77060"/>
              <a:ext cx="2274860" cy="227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827584" y="2348880"/>
              <a:ext cx="1584176" cy="14376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ru-RU" b="1" dirty="0"/>
                <a:t>м</a:t>
              </a:r>
              <a:r>
                <a:rPr lang="ru-RU" b="1" dirty="0" smtClean="0"/>
                <a:t>лн. руб.</a:t>
              </a:r>
            </a:p>
            <a:p>
              <a:pPr algn="ctr"/>
              <a:r>
                <a:rPr lang="ru-RU" dirty="0" smtClean="0"/>
                <a:t>2015 – 10,9</a:t>
              </a:r>
            </a:p>
            <a:p>
              <a:pPr algn="ctr"/>
              <a:r>
                <a:rPr lang="ru-RU" dirty="0" smtClean="0"/>
                <a:t>2016 – 12,9</a:t>
              </a:r>
            </a:p>
            <a:p>
              <a:pPr algn="ctr"/>
              <a:r>
                <a:rPr lang="ru-RU" dirty="0" smtClean="0"/>
                <a:t>2017 – 14,4</a:t>
              </a:r>
            </a:p>
            <a:p>
              <a:pPr algn="ctr"/>
              <a:r>
                <a:rPr lang="ru-RU" dirty="0" smtClean="0"/>
                <a:t>2018 – 14,4</a:t>
              </a:r>
              <a:endParaRPr lang="ru-RU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539552" y="3917415"/>
            <a:ext cx="2274860" cy="2274860"/>
            <a:chOff x="539552" y="1777060"/>
            <a:chExt cx="2274860" cy="2274860"/>
          </a:xfrm>
        </p:grpSpPr>
        <p:pic>
          <p:nvPicPr>
            <p:cNvPr id="18" name="Picture 2" descr="D:\Desktop\бюджет граждан\2489f320153c96231abe8b17e1ee495e_1416837812_1000_100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500" b="93667" l="1167" r="99667">
                          <a14:foregroundMark x1="7333" y1="52333" x2="7333" y2="52333"/>
                          <a14:foregroundMark x1="5167" y1="56500" x2="5167" y2="56500"/>
                          <a14:foregroundMark x1="4833" y1="62667" x2="4833" y2="62667"/>
                          <a14:foregroundMark x1="4167" y1="58500" x2="4167" y2="58500"/>
                          <a14:foregroundMark x1="3500" y1="65333" x2="3500" y2="65333"/>
                          <a14:foregroundMark x1="3500" y1="66333" x2="3500" y2="66333"/>
                          <a14:foregroundMark x1="3333" y1="67667" x2="3333" y2="67667"/>
                          <a14:foregroundMark x1="4333" y1="67000" x2="4333" y2="67000"/>
                          <a14:foregroundMark x1="96167" y1="62000" x2="96167" y2="6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77060"/>
              <a:ext cx="2274860" cy="227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827584" y="2348880"/>
              <a:ext cx="1584176" cy="14376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ru-RU" b="1" dirty="0"/>
                <a:t>м</a:t>
              </a:r>
              <a:r>
                <a:rPr lang="ru-RU" b="1" dirty="0" smtClean="0"/>
                <a:t>лн. руб.</a:t>
              </a:r>
            </a:p>
            <a:p>
              <a:pPr algn="ctr"/>
              <a:r>
                <a:rPr lang="ru-RU" dirty="0" smtClean="0"/>
                <a:t>2015 – 255,6</a:t>
              </a:r>
            </a:p>
            <a:p>
              <a:pPr algn="ctr"/>
              <a:r>
                <a:rPr lang="ru-RU" dirty="0" smtClean="0"/>
                <a:t>2016 – 274,1</a:t>
              </a:r>
            </a:p>
            <a:p>
              <a:pPr algn="ctr"/>
              <a:r>
                <a:rPr lang="ru-RU" dirty="0" smtClean="0"/>
                <a:t>2017 – 296,0</a:t>
              </a:r>
            </a:p>
            <a:p>
              <a:pPr algn="ctr"/>
              <a:r>
                <a:rPr lang="ru-RU" dirty="0" smtClean="0"/>
                <a:t>2018 – 273,5</a:t>
              </a:r>
              <a:endParaRPr lang="ru-RU" dirty="0"/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6516216" y="1874220"/>
            <a:ext cx="2274860" cy="2274860"/>
            <a:chOff x="539552" y="1777060"/>
            <a:chExt cx="2274860" cy="2274860"/>
          </a:xfrm>
        </p:grpSpPr>
        <p:pic>
          <p:nvPicPr>
            <p:cNvPr id="21" name="Picture 2" descr="D:\Desktop\бюджет граждан\2489f320153c96231abe8b17e1ee495e_1416837812_1000_100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500" b="93667" l="1167" r="99667">
                          <a14:foregroundMark x1="7333" y1="52333" x2="7333" y2="52333"/>
                          <a14:foregroundMark x1="5167" y1="56500" x2="5167" y2="56500"/>
                          <a14:foregroundMark x1="4833" y1="62667" x2="4833" y2="62667"/>
                          <a14:foregroundMark x1="4167" y1="58500" x2="4167" y2="58500"/>
                          <a14:foregroundMark x1="3500" y1="65333" x2="3500" y2="65333"/>
                          <a14:foregroundMark x1="3500" y1="66333" x2="3500" y2="66333"/>
                          <a14:foregroundMark x1="3333" y1="67667" x2="3333" y2="67667"/>
                          <a14:foregroundMark x1="4333" y1="67000" x2="4333" y2="67000"/>
                          <a14:foregroundMark x1="96167" y1="62000" x2="96167" y2="6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77060"/>
              <a:ext cx="2274860" cy="227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827584" y="2348880"/>
              <a:ext cx="1584176" cy="14376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ru-RU" b="1" dirty="0"/>
                <a:t>м</a:t>
              </a:r>
              <a:r>
                <a:rPr lang="ru-RU" b="1" dirty="0" smtClean="0"/>
                <a:t>лн. руб.</a:t>
              </a:r>
            </a:p>
            <a:p>
              <a:pPr algn="ctr"/>
              <a:r>
                <a:rPr lang="ru-RU" dirty="0" smtClean="0"/>
                <a:t>2015 – 267,6</a:t>
              </a:r>
            </a:p>
            <a:p>
              <a:pPr algn="ctr"/>
              <a:r>
                <a:rPr lang="ru-RU" dirty="0" smtClean="0"/>
                <a:t>2016 – 283,5</a:t>
              </a:r>
            </a:p>
            <a:p>
              <a:pPr algn="ctr"/>
              <a:r>
                <a:rPr lang="ru-RU" dirty="0" smtClean="0"/>
                <a:t>2017 – 293,5</a:t>
              </a:r>
            </a:p>
            <a:p>
              <a:pPr algn="ctr"/>
              <a:r>
                <a:rPr lang="ru-RU" dirty="0" smtClean="0"/>
                <a:t>2018 – 255,1</a:t>
              </a:r>
              <a:endParaRPr lang="ru-RU" dirty="0"/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6516216" y="3917415"/>
            <a:ext cx="2274860" cy="2274860"/>
            <a:chOff x="539552" y="1777060"/>
            <a:chExt cx="2274860" cy="2274860"/>
          </a:xfrm>
        </p:grpSpPr>
        <p:pic>
          <p:nvPicPr>
            <p:cNvPr id="24" name="Picture 2" descr="D:\Desktop\бюджет граждан\2489f320153c96231abe8b17e1ee495e_1416837812_1000_1000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5500" b="93667" l="1167" r="99667">
                          <a14:foregroundMark x1="7333" y1="52333" x2="7333" y2="52333"/>
                          <a14:foregroundMark x1="5167" y1="56500" x2="5167" y2="56500"/>
                          <a14:foregroundMark x1="4833" y1="62667" x2="4833" y2="62667"/>
                          <a14:foregroundMark x1="4167" y1="58500" x2="4167" y2="58500"/>
                          <a14:foregroundMark x1="3500" y1="65333" x2="3500" y2="65333"/>
                          <a14:foregroundMark x1="3500" y1="66333" x2="3500" y2="66333"/>
                          <a14:foregroundMark x1="3333" y1="67667" x2="3333" y2="67667"/>
                          <a14:foregroundMark x1="4333" y1="67000" x2="4333" y2="67000"/>
                          <a14:foregroundMark x1="96167" y1="62000" x2="96167" y2="62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77060"/>
              <a:ext cx="2274860" cy="22748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827584" y="2348880"/>
              <a:ext cx="1584176" cy="14376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ru-RU" b="1" dirty="0"/>
                <a:t>м</a:t>
              </a:r>
              <a:r>
                <a:rPr lang="ru-RU" b="1" dirty="0" smtClean="0"/>
                <a:t>лн. руб.</a:t>
              </a:r>
            </a:p>
            <a:p>
              <a:pPr algn="ctr"/>
              <a:r>
                <a:rPr lang="ru-RU" dirty="0" smtClean="0"/>
                <a:t>2015 – 46,5</a:t>
              </a:r>
            </a:p>
            <a:p>
              <a:pPr algn="ctr"/>
              <a:r>
                <a:rPr lang="ru-RU" dirty="0" smtClean="0"/>
                <a:t>2016 – 48,0</a:t>
              </a:r>
            </a:p>
            <a:p>
              <a:pPr algn="ctr"/>
              <a:r>
                <a:rPr lang="ru-RU" dirty="0" smtClean="0"/>
                <a:t>2017 – 52,8</a:t>
              </a:r>
            </a:p>
            <a:p>
              <a:pPr algn="ctr"/>
              <a:r>
                <a:rPr lang="ru-RU" dirty="0" smtClean="0"/>
                <a:t>2018 – 45,2</a:t>
              </a:r>
              <a:endParaRPr lang="ru-RU" dirty="0"/>
            </a:p>
          </p:txBody>
        </p:sp>
      </p:grpSp>
      <p:pic>
        <p:nvPicPr>
          <p:cNvPr id="3074" name="Picture 2" descr="D:\Desktop\бюджет граждан\globus-kolokolchik-knig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7072"/>
            <a:ext cx="158417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Desktop\бюджет граждан\1789fceed19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568876"/>
            <a:ext cx="1192290" cy="128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Desktop\бюджет граждан\mask_crafts_4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87632"/>
            <a:ext cx="1768354" cy="12575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Desktop\бюджет граждан\kid-holding-calculato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7027" y="2420888"/>
            <a:ext cx="705198" cy="142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5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Подпрограмма 2 "Формирование 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здорового 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 образа 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жизни 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и организация 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отдыха, оздоровления детей"</a:t>
            </a:r>
          </a:p>
        </p:txBody>
      </p:sp>
      <p:sp>
        <p:nvSpPr>
          <p:cNvPr id="5" name="Плюс 4"/>
          <p:cNvSpPr/>
          <p:nvPr/>
        </p:nvSpPr>
        <p:spPr>
          <a:xfrm>
            <a:off x="611560" y="908720"/>
            <a:ext cx="7848872" cy="6286400"/>
          </a:xfrm>
          <a:prstGeom prst="mathPlus">
            <a:avLst>
              <a:gd name="adj1" fmla="val 111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087984" y="1700808"/>
            <a:ext cx="2309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Центры дневного пребывания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9850" y="1700808"/>
            <a:ext cx="2317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Трудовые объединения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63688" y="5661248"/>
            <a:ext cx="2840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Загородные оздоровительные лагеря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9850" y="5661248"/>
            <a:ext cx="2308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Оздоровление детей в санаториях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2354198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2,7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3,2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3,2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3,3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9552" y="454896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0,9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1,3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1,0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0252" y="2354198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0,15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0,15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0,30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0,30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0252" y="454896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0,4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0,4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1,2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 descr="D:\Desktop\бюджет граждан\ЦДП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984" y="2351173"/>
            <a:ext cx="2340000" cy="1557164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бюджет граждан\трудовые объединения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8" b="8188"/>
          <a:stretch/>
        </p:blipFill>
        <p:spPr bwMode="auto">
          <a:xfrm>
            <a:off x="4608004" y="2362046"/>
            <a:ext cx="2348920" cy="1546291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бюджет граждан\санатории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4149080"/>
            <a:ext cx="2340000" cy="1561951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Desktop\бюджет граждан\ЛОК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02"/>
          <a:stretch/>
        </p:blipFill>
        <p:spPr bwMode="auto">
          <a:xfrm>
            <a:off x="2087984" y="4149080"/>
            <a:ext cx="2340000" cy="1549632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54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710952"/>
          </a:xfrm>
        </p:spPr>
        <p:txBody>
          <a:bodyPr>
            <a:noAutofit/>
          </a:bodyPr>
          <a:lstStyle/>
          <a:p>
            <a:pPr lvl="0">
              <a:lnSpc>
                <a:spcPts val="3500"/>
              </a:lnSpc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Подпрограмма 3 "Одаренные дети"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люс 4"/>
          <p:cNvSpPr/>
          <p:nvPr/>
        </p:nvSpPr>
        <p:spPr>
          <a:xfrm>
            <a:off x="611560" y="526976"/>
            <a:ext cx="7848872" cy="6286400"/>
          </a:xfrm>
          <a:prstGeom prst="mathPlus">
            <a:avLst>
              <a:gd name="adj1" fmla="val 111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27584" y="1268760"/>
            <a:ext cx="3570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Участие во Всероссийской  олимпиаде школьников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1268760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Развитие и поддержка детей, подающих надежды в спорте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5576" y="5374957"/>
            <a:ext cx="3848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Реализация патриотического  и гражданского воспитания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39850" y="5374957"/>
            <a:ext cx="3388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Гранты учреждениям на развитие образования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9552" y="197947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2,7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3,2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3,2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3,3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9552" y="384636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0,9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1,3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1,0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40252" y="197947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0,15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0,15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0,30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0,30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0252" y="384636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0,4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0,4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1,2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7" t="7090" r="10670"/>
          <a:stretch/>
        </p:blipFill>
        <p:spPr bwMode="auto">
          <a:xfrm>
            <a:off x="2123728" y="2001296"/>
            <a:ext cx="2340000" cy="1571720"/>
          </a:xfrm>
          <a:prstGeom prst="round2DiagRect">
            <a:avLst>
              <a:gd name="adj1" fmla="val 0"/>
              <a:gd name="adj2" fmla="val 4538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486"/>
          <a:stretch/>
        </p:blipFill>
        <p:spPr bwMode="auto">
          <a:xfrm>
            <a:off x="4644008" y="2001296"/>
            <a:ext cx="2340000" cy="1556814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51"/>
          <a:stretch/>
        </p:blipFill>
        <p:spPr bwMode="auto">
          <a:xfrm>
            <a:off x="2123728" y="3780432"/>
            <a:ext cx="2340000" cy="1549319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3780432"/>
            <a:ext cx="2340000" cy="1537472"/>
          </a:xfrm>
          <a:prstGeom prst="round2DiagRect">
            <a:avLst>
              <a:gd name="adj1" fmla="val 0"/>
              <a:gd name="adj2" fmla="val 4538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22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Autofit/>
          </a:bodyPr>
          <a:lstStyle/>
          <a:p>
            <a:pPr lvl="0">
              <a:lnSpc>
                <a:spcPts val="3500"/>
              </a:lnSpc>
            </a:pP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Подпрограмма 4 "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Благополучное детство 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и укрепление </a:t>
            </a:r>
            <a:r>
              <a:rPr lang="ru-RU" sz="3000" b="1" dirty="0">
                <a:solidFill>
                  <a:schemeClr val="accent1">
                    <a:lumMod val="50000"/>
                  </a:schemeClr>
                </a:solidFill>
              </a:rPr>
              <a:t>семейных </a:t>
            </a:r>
            <a:r>
              <a:rPr lang="ru-RU" sz="3000" b="1" dirty="0" smtClean="0">
                <a:solidFill>
                  <a:schemeClr val="accent1">
                    <a:lumMod val="50000"/>
                  </a:schemeClr>
                </a:solidFill>
              </a:rPr>
              <a:t>ценностей"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Господдержка всех форм семейного устройства детей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4236" y="5249352"/>
            <a:ext cx="3570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Бесплатный проезд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обучающихся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детей-сирот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5656" y="1960791"/>
            <a:ext cx="1873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Поддержка приемных семей и опекунов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9917" y="5249352"/>
            <a:ext cx="3848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Единовременные пособия при устройстве в семью детей, лишенных родительского попечения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9538" y="3702331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1,2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1,0    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1,2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96958" y="3702331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0,6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2,6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0,9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81964" y="1772816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26,7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26,5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22,6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27,8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3968" y="3767713"/>
            <a:ext cx="2340000" cy="140713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1812549"/>
            <a:ext cx="2340000" cy="152100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3767712"/>
            <a:ext cx="2340000" cy="140713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381327" y="3309351"/>
            <a:ext cx="4243160" cy="2011809"/>
            <a:chOff x="2381327" y="3309351"/>
            <a:chExt cx="4243160" cy="2011809"/>
          </a:xfrm>
        </p:grpSpPr>
        <p:sp>
          <p:nvSpPr>
            <p:cNvPr id="4" name="Минус 3"/>
            <p:cNvSpPr/>
            <p:nvPr/>
          </p:nvSpPr>
          <p:spPr>
            <a:xfrm rot="1241985">
              <a:off x="2381327" y="3334330"/>
              <a:ext cx="2520000" cy="288032"/>
            </a:xfrm>
            <a:prstGeom prst="mathMinus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8" name="Минус 17"/>
            <p:cNvSpPr/>
            <p:nvPr/>
          </p:nvSpPr>
          <p:spPr>
            <a:xfrm rot="16200000">
              <a:off x="3605901" y="4277144"/>
              <a:ext cx="1800000" cy="288032"/>
            </a:xfrm>
            <a:prstGeom prst="mathMinus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0" name="Минус 19"/>
            <p:cNvSpPr/>
            <p:nvPr/>
          </p:nvSpPr>
          <p:spPr>
            <a:xfrm rot="9495725">
              <a:off x="4104487" y="3309351"/>
              <a:ext cx="2520000" cy="288032"/>
            </a:xfrm>
            <a:prstGeom prst="mathMinus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43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2381327" y="3309351"/>
            <a:ext cx="4243160" cy="2011809"/>
            <a:chOff x="2381327" y="3309351"/>
            <a:chExt cx="4243160" cy="2011809"/>
          </a:xfrm>
        </p:grpSpPr>
        <p:sp>
          <p:nvSpPr>
            <p:cNvPr id="16" name="Минус 15"/>
            <p:cNvSpPr/>
            <p:nvPr/>
          </p:nvSpPr>
          <p:spPr>
            <a:xfrm rot="1241985">
              <a:off x="2381327" y="3334330"/>
              <a:ext cx="2520000" cy="288032"/>
            </a:xfrm>
            <a:prstGeom prst="mathMinus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17" name="Минус 16"/>
            <p:cNvSpPr/>
            <p:nvPr/>
          </p:nvSpPr>
          <p:spPr>
            <a:xfrm rot="16200000">
              <a:off x="3605901" y="4277144"/>
              <a:ext cx="1800000" cy="288032"/>
            </a:xfrm>
            <a:prstGeom prst="mathMinus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21" name="Минус 20"/>
            <p:cNvSpPr/>
            <p:nvPr/>
          </p:nvSpPr>
          <p:spPr>
            <a:xfrm rot="9495725">
              <a:off x="4104487" y="3309351"/>
              <a:ext cx="2520000" cy="288032"/>
            </a:xfrm>
            <a:prstGeom prst="mathMinus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638944"/>
          </a:xfrm>
        </p:spPr>
        <p:txBody>
          <a:bodyPr>
            <a:noAutofit/>
          </a:bodyPr>
          <a:lstStyle/>
          <a:p>
            <a:pPr lvl="0">
              <a:lnSpc>
                <a:spcPts val="35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Господдержка многодетных семей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9230" y="5435932"/>
            <a:ext cx="2415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Школьная форма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02594" y="1700808"/>
            <a:ext cx="2217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Школьно-письменные принадлежности первоклассникам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9917" y="5435932"/>
            <a:ext cx="2730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Горячее питание в школах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3794111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млн. руб.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2015 – 0,8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2016 – 0,9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2017 – 0,9</a:t>
            </a:r>
          </a:p>
          <a:p>
            <a:pPr algn="ctr"/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2018 – 0,5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0272" y="3794111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3,1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3,2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5,0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4,8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52120" y="162880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0,3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0,3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0,2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" t="-2283" r="17195" b="36462"/>
          <a:stretch/>
        </p:blipFill>
        <p:spPr bwMode="auto">
          <a:xfrm>
            <a:off x="2019231" y="3813423"/>
            <a:ext cx="2340000" cy="1487785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/>
          <a:stretch/>
        </p:blipFill>
        <p:spPr bwMode="auto">
          <a:xfrm>
            <a:off x="3599632" y="1628800"/>
            <a:ext cx="1980480" cy="1764456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2" r="11629"/>
          <a:stretch/>
        </p:blipFill>
        <p:spPr bwMode="auto">
          <a:xfrm>
            <a:off x="4644008" y="3789320"/>
            <a:ext cx="2340000" cy="1511888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59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0" r="13011"/>
          <a:stretch/>
        </p:blipFill>
        <p:spPr bwMode="auto">
          <a:xfrm>
            <a:off x="1619672" y="2063350"/>
            <a:ext cx="3488743" cy="1437658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638944"/>
          </a:xfrm>
        </p:spPr>
        <p:txBody>
          <a:bodyPr>
            <a:noAutofit/>
          </a:bodyPr>
          <a:lstStyle/>
          <a:p>
            <a:pPr lvl="0">
              <a:lnSpc>
                <a:spcPts val="35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Господдержка детей с ограниченными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возможностями здоровья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3780752"/>
            <a:ext cx="6882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Обеспечение питанием обучающихся с ограниченными возможностями здоровья в общеобразовательных организациях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2060" y="1412776"/>
            <a:ext cx="7246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Создание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безбарьерной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среды, дающей возможность </a:t>
            </a:r>
            <a:br>
              <a:rPr lang="ru-RU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детям-инвалидам обучаться вместе с другими детьми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3688" y="458363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3,1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2160" y="2063350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1,5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0,5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1,2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0,2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Минус 19"/>
          <p:cNvSpPr/>
          <p:nvPr/>
        </p:nvSpPr>
        <p:spPr>
          <a:xfrm>
            <a:off x="1115616" y="3573016"/>
            <a:ext cx="8280000" cy="288032"/>
          </a:xfrm>
          <a:prstGeom prst="mathMinu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074" name="Picture 2" descr="D:\Desktop\бюджет граждан\i_0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2136"/>
          <a:stretch/>
        </p:blipFill>
        <p:spPr bwMode="auto">
          <a:xfrm>
            <a:off x="3580067" y="4437112"/>
            <a:ext cx="3688295" cy="1810229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14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55576" y="4151582"/>
            <a:ext cx="1584176" cy="1437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м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лн.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2015 – 23,7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2016 – 26,0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2017 – 25,8</a:t>
            </a:r>
          </a:p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2018 – 26,3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D:\Desktop\CKAHbl\IMG_20180511_152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70815"/>
            <a:ext cx="2208246" cy="1656184"/>
          </a:xfrm>
          <a:prstGeom prst="round2DiagRect">
            <a:avLst>
              <a:gd name="adj1" fmla="val 39745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Выноска-облако 17"/>
          <p:cNvSpPr/>
          <p:nvPr/>
        </p:nvSpPr>
        <p:spPr>
          <a:xfrm>
            <a:off x="3203848" y="1628800"/>
            <a:ext cx="5472608" cy="3384376"/>
          </a:xfrm>
          <a:prstGeom prst="cloudCallout">
            <a:avLst>
              <a:gd name="adj1" fmla="val -47142"/>
              <a:gd name="adj2" fmla="val 472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600" dirty="0"/>
              <a:t>Главный распорядитель бюджетных средств – орган местного самоуправления, а также наиболее значимое учреждение, указанное в ведомственной структуре расходов бюджета, имеющее право распределять бюджетные</a:t>
            </a:r>
            <a:r>
              <a:rPr lang="en-US" sz="1600" dirty="0"/>
              <a:t> </a:t>
            </a:r>
            <a:r>
              <a:rPr lang="ru-RU" sz="1600" dirty="0"/>
              <a:t>средства между подведомственными учреждениями: детскими садами, школами и учреждениями дополнительного образования.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9832" y="4997670"/>
            <a:ext cx="5256584" cy="10956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КУ 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“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Управлени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е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образования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”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г.о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. г. Кумертау РБ является главным распорядителем бюджетных средств.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287016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Подпрограмма 5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"Обеспечение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, координация, финансирование, организация обслуживания подведомственных учреждений  в сфере образования"</a:t>
            </a:r>
          </a:p>
        </p:txBody>
      </p:sp>
    </p:spTree>
    <p:extLst>
      <p:ext uri="{BB962C8B-B14F-4D97-AF65-F5344CB8AC3E}">
        <p14:creationId xmlns:p14="http://schemas.microsoft.com/office/powerpoint/2010/main" val="37723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1115616" y="1052736"/>
            <a:ext cx="5760640" cy="3312367"/>
          </a:xfrm>
          <a:prstGeom prst="cloudCallout">
            <a:avLst>
              <a:gd name="adj1" fmla="val -56750"/>
              <a:gd name="adj2" fmla="val 50698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Муниципальная услуга является результатом деятельности органов местного самоуправления, организаций в пределах их компетенции. Муниципальная услуга направлена на удовлетворение потребностей в реализации законных прав и интересов физических лиц, проживающих на территории соответствующего муниципального образования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85496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Муниципальные услуги в сфере образования</a:t>
            </a:r>
            <a:endParaRPr lang="ru-RU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437112"/>
            <a:ext cx="8229600" cy="180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Образовательные организации оказывают муниципальные услуги, перечень которых утвержден учредителем – Администрацией городского округа город Кумертау Республики Башкортостан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66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782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ru-RU" sz="3000" b="1" dirty="0">
                <a:solidFill>
                  <a:schemeClr val="tx2">
                    <a:lumMod val="50000"/>
                  </a:schemeClr>
                </a:solidFill>
              </a:rPr>
              <a:t>Перечень муниципальных услуг</a:t>
            </a:r>
          </a:p>
        </p:txBody>
      </p:sp>
      <p:pic>
        <p:nvPicPr>
          <p:cNvPr id="2050" name="Picture 2" descr="D:\Desktop\бюджет граждан\ДОУ 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2160000" cy="162000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Desktop\бюджет граждан\ЦДТ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636912"/>
            <a:ext cx="2160000" cy="162000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Desktop\бюджет граждан\Школа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1849"/>
            <a:ext cx="2160000" cy="1507679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5856" y="1412776"/>
            <a:ext cx="4968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Дошкольные образовательные организации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Реализация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основных общеобразовательных программ дошкольного образования 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Присмотр и уход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5616" y="3140968"/>
            <a:ext cx="5544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Организации дополнительного образования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Реализация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дополнительных общеразвивающих программ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5856" y="4293096"/>
            <a:ext cx="49685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</a:rPr>
              <a:t>Общеобразовательные организации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</a:rPr>
              <a:t>Реализация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основных общеобразовательных программ начального общего образования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Реализация основных общеобразовательных программ основного общего образования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Реализация основных общеобразовательных программ среднего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11800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Муниципальное задание</a:t>
            </a:r>
            <a:endParaRPr lang="ru-RU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550736"/>
              </p:ext>
            </p:extLst>
          </p:nvPr>
        </p:nvGraphicFramePr>
        <p:xfrm>
          <a:off x="518864" y="2492896"/>
          <a:ext cx="8229600" cy="4133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Выноска-облако 4"/>
          <p:cNvSpPr/>
          <p:nvPr/>
        </p:nvSpPr>
        <p:spPr>
          <a:xfrm>
            <a:off x="251520" y="1196752"/>
            <a:ext cx="3600400" cy="1512168"/>
          </a:xfrm>
          <a:prstGeom prst="cloudCallout">
            <a:avLst>
              <a:gd name="adj1" fmla="val -14595"/>
              <a:gd name="adj2" fmla="val 98641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Муниципальное задание - документ, устанавливающий требования к составу, качеству и объему, условиям, порядку и результатам оказания муниципальных услуг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067944" y="1196752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Каждому образовательному учреждению на оказание муниципальных  услуг  учредитель формирует муниципальное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задание.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251520" y="1268760"/>
            <a:ext cx="3816424" cy="2808312"/>
          </a:xfrm>
          <a:prstGeom prst="cloudCallout">
            <a:avLst>
              <a:gd name="adj1" fmla="val 50101"/>
              <a:gd name="adj2" fmla="val 3975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Субсидия - это безвозмездная передача средств на определённые цели. Если выделенные деньги </a:t>
            </a:r>
            <a:r>
              <a:rPr lang="ru-RU" sz="1600" dirty="0" smtClean="0">
                <a:solidFill>
                  <a:schemeClr val="tx1"/>
                </a:solidFill>
              </a:rPr>
              <a:t>были израсходованы </a:t>
            </a:r>
            <a:r>
              <a:rPr lang="ru-RU" sz="1600" dirty="0">
                <a:solidFill>
                  <a:schemeClr val="tx1"/>
                </a:solidFill>
              </a:rPr>
              <a:t>на что-то другое, </a:t>
            </a:r>
            <a:r>
              <a:rPr lang="ru-RU" sz="1600" dirty="0" smtClean="0">
                <a:solidFill>
                  <a:schemeClr val="tx1"/>
                </a:solidFill>
              </a:rPr>
              <a:t>то субсидия </a:t>
            </a:r>
            <a:r>
              <a:rPr lang="ru-RU" sz="1600" dirty="0">
                <a:solidFill>
                  <a:schemeClr val="tx1"/>
                </a:solidFill>
              </a:rPr>
              <a:t>подлежит возврату.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62670"/>
            <a:ext cx="8229600" cy="5620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000" b="1" dirty="0">
                <a:solidFill>
                  <a:schemeClr val="tx2">
                    <a:lumMod val="50000"/>
                  </a:schemeClr>
                </a:solidFill>
              </a:rPr>
              <a:t>Субсидия на выполнение муниципального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484784"/>
            <a:ext cx="3888432" cy="2448272"/>
          </a:xfrm>
          <a:prstGeom prst="horizontalScroll">
            <a:avLst/>
          </a:prstGeom>
          <a:gradFill flip="none" rotWithShape="1">
            <a:gsLst>
              <a:gs pos="0">
                <a:srgbClr val="76E1FA">
                  <a:tint val="66000"/>
                  <a:satMod val="160000"/>
                </a:srgbClr>
              </a:gs>
              <a:gs pos="50000">
                <a:srgbClr val="76E1FA">
                  <a:tint val="44500"/>
                  <a:satMod val="160000"/>
                </a:srgbClr>
              </a:gs>
              <a:gs pos="100000">
                <a:srgbClr val="76E1FA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0000" tIns="45720" rIns="180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indent="0" algn="just">
              <a:buNone/>
            </a:pPr>
            <a:r>
              <a:rPr lang="ru-RU" sz="1800" dirty="0">
                <a:solidFill>
                  <a:schemeClr val="dk1"/>
                </a:solidFill>
              </a:rPr>
              <a:t>Финансовое обеспечение выполнения муниципального задания образовательным учреждением осуществляется посредством выделения субсидии на его выполнение.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71600" y="4221088"/>
            <a:ext cx="7272808" cy="1728193"/>
          </a:xfrm>
          <a:prstGeom prst="horizontalScroll">
            <a:avLst/>
          </a:prstGeom>
          <a:gradFill flip="none" rotWithShape="1">
            <a:gsLst>
              <a:gs pos="0">
                <a:srgbClr val="76E1FA">
                  <a:tint val="66000"/>
                  <a:satMod val="160000"/>
                </a:srgbClr>
              </a:gs>
              <a:gs pos="50000">
                <a:srgbClr val="76E1FA">
                  <a:tint val="44500"/>
                  <a:satMod val="160000"/>
                </a:srgbClr>
              </a:gs>
              <a:gs pos="100000">
                <a:srgbClr val="76E1FA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0" tIns="45720" rIns="360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indent="0" algn="ctr"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algn="just">
              <a:spcBef>
                <a:spcPts val="1200"/>
              </a:spcBef>
            </a:pPr>
            <a:r>
              <a:rPr lang="ru-RU" sz="2000" dirty="0"/>
              <a:t>Размер субсидии определяется с учетом нормативных затрат на одного обучающегося (воспитанника) и количества получателей муниципальных образовательных услуг</a:t>
            </a:r>
            <a:r>
              <a:rPr lang="ru-RU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5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78098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chemeClr val="tx2">
                    <a:lumMod val="50000"/>
                  </a:schemeClr>
                </a:solidFill>
              </a:rPr>
              <a:t>Полномочия бюджетов</a:t>
            </a:r>
            <a:endParaRPr lang="ru-RU" sz="3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098" name="Picture 2" descr="D:\Desktop\бюджет граждан\ученик у доски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2619375" cy="1743075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Desktop\бюджет граждан\ДОУ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6000"/>
                    </a14:imgEffect>
                    <a14:imgEffect>
                      <a14:brightnessContrast bright="4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593" y="4365104"/>
            <a:ext cx="2381250" cy="1590675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Desktop\бюджет граждан\ремонт 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6"/>
          <a:stretch/>
        </p:blipFill>
        <p:spPr bwMode="auto">
          <a:xfrm>
            <a:off x="7797800" y="5589240"/>
            <a:ext cx="650570" cy="6264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Desktop\бюджет граждан\уборка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12"/>
          <a:stretch/>
        </p:blipFill>
        <p:spPr bwMode="auto">
          <a:xfrm>
            <a:off x="5451890" y="5589240"/>
            <a:ext cx="676325" cy="6264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Desktop\бюджет граждан\ком.платежи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51509" l="33250" r="68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178" r="33645" b="50000"/>
          <a:stretch/>
        </p:blipFill>
        <p:spPr bwMode="auto">
          <a:xfrm>
            <a:off x="5091889" y="4840661"/>
            <a:ext cx="720000" cy="62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:\Desktop\бюджет граждан\ком.платежи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51940" l="68125" r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742" b="50000"/>
          <a:stretch/>
        </p:blipFill>
        <p:spPr bwMode="auto">
          <a:xfrm>
            <a:off x="6665218" y="3559480"/>
            <a:ext cx="720000" cy="64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Desktop\бюджет граждан\ком.платежи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6983" b="100000" l="1625" r="36375">
                        <a14:foregroundMark x1="20537" y1="79139" x2="20537" y2="79139"/>
                        <a14:foregroundMark x1="18042" y1="72185" x2="18042" y2="72185"/>
                        <a14:foregroundMark x1="13628" y1="72185" x2="13628" y2="72185"/>
                        <a14:foregroundMark x1="14779" y1="68543" x2="14779" y2="68543"/>
                        <a14:foregroundMark x1="20537" y1="68543" x2="20537" y2="68543"/>
                        <a14:foregroundMark x1="11900" y1="68874" x2="11900" y2="688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66710"/>
          <a:stretch/>
        </p:blipFill>
        <p:spPr bwMode="auto">
          <a:xfrm>
            <a:off x="8172480" y="4715650"/>
            <a:ext cx="720000" cy="62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Desktop\бюджет граждан\ком.платежи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0216" b="100000" l="67500" r="99875">
                        <a14:foregroundMark x1="83000" y1="79310" x2="83000" y2="79310"/>
                        <a14:foregroundMark x1="80000" y1="81250" x2="80000" y2="81250"/>
                        <a14:foregroundMark x1="80750" y1="76078" x2="80750" y2="76078"/>
                        <a14:foregroundMark x1="83000" y1="75000" x2="83000" y2="75000"/>
                        <a14:foregroundMark x1="85500" y1="74353" x2="85500" y2="74353"/>
                        <a14:foregroundMark x1="84125" y1="84483" x2="84125" y2="84483"/>
                        <a14:foregroundMark x1="85500" y1="81897" x2="85500" y2="81897"/>
                        <a14:foregroundMark x1="81875" y1="86207" x2="81875" y2="86207"/>
                        <a14:foregroundMark x1="79625" y1="76724" x2="79625" y2="76724"/>
                        <a14:foregroundMark x1="78875" y1="73707" x2="78875" y2="73707"/>
                        <a14:foregroundMark x1="82625" y1="70474" x2="82625" y2="70474"/>
                        <a14:foregroundMark x1="79625" y1="70474" x2="79625" y2="70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004" t="50000"/>
          <a:stretch/>
        </p:blipFill>
        <p:spPr bwMode="auto">
          <a:xfrm>
            <a:off x="5620513" y="3804264"/>
            <a:ext cx="720000" cy="63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Desktop\бюджет граждан\ком.платежи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509" b="53664" l="250" r="35625">
                        <a14:foregroundMark x1="16315" y1="26159" x2="16315" y2="26159"/>
                        <a14:foregroundMark x1="18810" y1="28146" x2="18810" y2="28146"/>
                        <a14:foregroundMark x1="19386" y1="25497" x2="19386" y2="25497"/>
                        <a14:foregroundMark x1="17850" y1="33113" x2="17850" y2="33113"/>
                        <a14:foregroundMark x1="13820" y1="29470" x2="13820" y2="29470"/>
                        <a14:foregroundMark x1="15931" y1="33444" x2="15931" y2="33444"/>
                        <a14:foregroundMark x1="19770" y1="33775" x2="19770" y2="33775"/>
                        <a14:foregroundMark x1="24184" y1="21854" x2="24184" y2="21854"/>
                        <a14:foregroundMark x1="20729" y1="18543" x2="20729" y2="18543"/>
                        <a14:foregroundMark x1="18042" y1="17550" x2="18042" y2="17550"/>
                        <a14:foregroundMark x1="13820" y1="17550" x2="13820" y2="17550"/>
                        <a14:foregroundMark x1="10749" y1="21523" x2="10749" y2="21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6710" b="50000"/>
          <a:stretch/>
        </p:blipFill>
        <p:spPr bwMode="auto">
          <a:xfrm>
            <a:off x="7706801" y="3791508"/>
            <a:ext cx="720000" cy="62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Вертикальный свиток 6"/>
          <p:cNvSpPr/>
          <p:nvPr/>
        </p:nvSpPr>
        <p:spPr>
          <a:xfrm>
            <a:off x="3779912" y="1335032"/>
            <a:ext cx="5000847" cy="2059733"/>
          </a:xfrm>
          <a:prstGeom prst="verticalScroll">
            <a:avLst/>
          </a:prstGeom>
          <a:gradFill flip="none" rotWithShape="1">
            <a:gsLst>
              <a:gs pos="0">
                <a:srgbClr val="76E1FA">
                  <a:tint val="66000"/>
                  <a:satMod val="160000"/>
                </a:srgbClr>
              </a:gs>
              <a:gs pos="50000">
                <a:srgbClr val="76E1FA">
                  <a:tint val="44500"/>
                  <a:satMod val="160000"/>
                </a:srgbClr>
              </a:gs>
              <a:gs pos="100000">
                <a:srgbClr val="76E1FA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 бюджета Республики Башкортостан выделяется средства на оплату труда работников образовательных организаций, на приобретение учебников, учебных пособий, средств обучения, игр и игрушек.</a:t>
            </a:r>
            <a:endParaRPr lang="ru-RU" dirty="0"/>
          </a:p>
        </p:txBody>
      </p:sp>
      <p:sp>
        <p:nvSpPr>
          <p:cNvPr id="18" name="Вертикальный свиток 17"/>
          <p:cNvSpPr/>
          <p:nvPr/>
        </p:nvSpPr>
        <p:spPr>
          <a:xfrm>
            <a:off x="395536" y="3559481"/>
            <a:ext cx="4752528" cy="2364192"/>
          </a:xfrm>
          <a:prstGeom prst="verticalScroll">
            <a:avLst/>
          </a:prstGeom>
          <a:gradFill flip="none" rotWithShape="1">
            <a:gsLst>
              <a:gs pos="0">
                <a:srgbClr val="76E1FA">
                  <a:tint val="66000"/>
                  <a:satMod val="160000"/>
                </a:srgbClr>
              </a:gs>
              <a:gs pos="50000">
                <a:srgbClr val="76E1FA">
                  <a:tint val="44500"/>
                  <a:satMod val="160000"/>
                </a:srgbClr>
              </a:gs>
              <a:gs pos="100000">
                <a:srgbClr val="76E1FA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 местного бюджета выделяются средства на оплату услуг по содержанию зданий и имущества образовательных организаций (коммунальные услуги, связь, ремонт, содержание в чистоте, а также налоги на имущество и землю)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0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 smtClean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</a:t>
            </a:r>
            <a:br>
              <a:rPr lang="ba-RU" sz="30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 smtClean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03485"/>
            <a:ext cx="8496944" cy="464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ba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1.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Доля детей в возрасте от 3 до 7 лет, которым предоставлена услуга дошкольного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образования в ГО г.Кумертау РБ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Desktop\бюджет граждан\результаты\Фото ДС №1 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196"/>
          <a:stretch/>
        </p:blipFill>
        <p:spPr bwMode="auto">
          <a:xfrm>
            <a:off x="611560" y="2060848"/>
            <a:ext cx="3384376" cy="2431782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969513998"/>
              </p:ext>
            </p:extLst>
          </p:nvPr>
        </p:nvGraphicFramePr>
        <p:xfrm>
          <a:off x="4679504" y="1813714"/>
          <a:ext cx="446449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Выноска-облако 5"/>
          <p:cNvSpPr/>
          <p:nvPr/>
        </p:nvSpPr>
        <p:spPr>
          <a:xfrm>
            <a:off x="1187624" y="4437112"/>
            <a:ext cx="6501698" cy="2105944"/>
          </a:xfrm>
          <a:prstGeom prst="cloudCallout">
            <a:avLst>
              <a:gd name="adj1" fmla="val -8811"/>
              <a:gd name="adj2" fmla="val -69734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600" dirty="0" smtClean="0"/>
              <a:t>В 2013 году было введено 15</a:t>
            </a:r>
            <a:r>
              <a:rPr lang="en-US" sz="1600" dirty="0" smtClean="0"/>
              <a:t>0</a:t>
            </a:r>
            <a:r>
              <a:rPr lang="ru-RU" sz="1600" dirty="0" smtClean="0"/>
              <a:t> мест </a:t>
            </a:r>
            <a:br>
              <a:rPr lang="ru-RU" sz="1600" dirty="0" smtClean="0"/>
            </a:br>
            <a:r>
              <a:rPr lang="ru-RU" sz="1600" dirty="0" smtClean="0"/>
              <a:t>за счет возврата части зданий в систему дошкольного образования. </a:t>
            </a:r>
          </a:p>
          <a:p>
            <a:pPr indent="457200" algn="ctr"/>
            <a:r>
              <a:rPr lang="ru-RU" sz="1600" dirty="0" smtClean="0"/>
              <a:t>Израсходовано 15,3 млн. руб. бюджета РФ. Количество мест в детских садах увеличилось с 4100 до 4250.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5173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8280920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ba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2.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Доля  детей в возрасте от 5 до 18 лет, обучающихся по программам дополнительного образования, в общей численности детей в возрасте от 5 до 18 лет в ГО город Кумертау РБ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32397404"/>
              </p:ext>
            </p:extLst>
          </p:nvPr>
        </p:nvGraphicFramePr>
        <p:xfrm>
          <a:off x="4847819" y="2132857"/>
          <a:ext cx="4116669" cy="2572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 descr="ÐÐ°ÑÑÐ¸Ð½ÐºÐ¸ Ð¿Ð¾ Ð·Ð°Ð¿ÑÐ¾ÑÑ ÐÑÐ¶ÐµÑÐ¾Ð»Ð»ÐµÑÐ½Ð°Ñ ÑÑÐ°ÑÑÐ° ÐÑÐ¼ÐµÑÑÐ°Ñ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0198" r="27808" b="15139"/>
          <a:stretch/>
        </p:blipFill>
        <p:spPr bwMode="auto">
          <a:xfrm>
            <a:off x="1469285" y="2309458"/>
            <a:ext cx="3032250" cy="1903357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</p:spPr>
      </p:pic>
      <p:pic>
        <p:nvPicPr>
          <p:cNvPr id="9" name="Рисунок 8" descr="ÐÐ°ÑÑÐ¸Ð½ÐºÐ¸ Ð¿Ð¾ Ð·Ð°Ð¿ÑÐ¾ÑÑ ÐÑÐºÑÑÑÐ¸Ðµ Ð¦ÐÐÐ¢ ÐÑÐ¼ÐµÑÑÐ°Ñ"/>
          <p:cNvPicPr/>
          <p:nvPr/>
        </p:nvPicPr>
        <p:blipFill rotWithShape="1">
          <a:blip r:embed="rId5" cstate="print"/>
          <a:srcRect b="7115"/>
          <a:stretch/>
        </p:blipFill>
        <p:spPr bwMode="auto">
          <a:xfrm>
            <a:off x="229391" y="3716667"/>
            <a:ext cx="3032250" cy="1872938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6" name="Выноска-облако 5"/>
          <p:cNvSpPr/>
          <p:nvPr/>
        </p:nvSpPr>
        <p:spPr>
          <a:xfrm>
            <a:off x="2555776" y="4653136"/>
            <a:ext cx="5832648" cy="2016224"/>
          </a:xfrm>
          <a:prstGeom prst="cloudCallout">
            <a:avLst>
              <a:gd name="adj1" fmla="val -40686"/>
              <a:gd name="adj2" fmla="val -45399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600" dirty="0" smtClean="0"/>
              <a:t>В 2016 году проведена реконструкция лыже-роллерной трассы. В 2017 году на базе МАОУ ДО «Центр детского творчества» открыт Центр молодежного инновационного творчества</a:t>
            </a:r>
            <a:r>
              <a:rPr lang="ru-RU" sz="1600" smtClean="0"/>
              <a:t>, </a:t>
            </a:r>
          </a:p>
          <a:p>
            <a:pPr indent="457200" algn="ctr"/>
            <a:r>
              <a:rPr lang="ru-RU" sz="1600" smtClean="0"/>
              <a:t>а </a:t>
            </a:r>
            <a:r>
              <a:rPr lang="ru-RU" sz="1600" dirty="0" smtClean="0"/>
              <a:t>в 2018 году «</a:t>
            </a:r>
            <a:r>
              <a:rPr lang="ru-RU" sz="1600" dirty="0" err="1" smtClean="0"/>
              <a:t>Квантолаб</a:t>
            </a:r>
            <a:r>
              <a:rPr lang="ru-RU" sz="1600" dirty="0" smtClean="0"/>
              <a:t>».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1511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534941"/>
            <a:ext cx="8280920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3. Доля численности педагогов, прошедших профессиональную подготовку, переподготовку и повышение квалификации в общем количестве педагогических работников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ГО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г. Кумертау РБ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77704388"/>
              </p:ext>
            </p:extLst>
          </p:nvPr>
        </p:nvGraphicFramePr>
        <p:xfrm>
          <a:off x="4613593" y="2298723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3181" y="2564904"/>
            <a:ext cx="3600000" cy="2400001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6" name="Выноска-облако 5"/>
          <p:cNvSpPr/>
          <p:nvPr/>
        </p:nvSpPr>
        <p:spPr>
          <a:xfrm>
            <a:off x="179512" y="4940116"/>
            <a:ext cx="8784976" cy="1718756"/>
          </a:xfrm>
          <a:prstGeom prst="cloudCallout">
            <a:avLst>
              <a:gd name="adj1" fmla="val -30234"/>
              <a:gd name="adj2" fmla="val -62878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500" dirty="0" smtClean="0"/>
              <a:t>В 2017 году для социальных педагогов и педагогов-психологов проведены курсы повышения квалификации «Школьная медиация». В рамках реализации научно-методической площадки «Региональная сеть научно-методических площадок сопровождения профессионального роста работников образования» повышение квалификации прошли 243 педагога.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0438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828092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4. Доля обучающихся в муниципальных общеобразовательных организациях, занимающихся в одну смену, в общей численности обучающихся в муниципальных общеобразовательных организациях ГО г. Кумертау РБ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530094828"/>
              </p:ext>
            </p:extLst>
          </p:nvPr>
        </p:nvGraphicFramePr>
        <p:xfrm>
          <a:off x="4613593" y="2298723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" name="Picture 2" descr="D:\Desktop\бюджет граждан\результаты\deti_idut_v_pervyy_klass_kak_podgotovit_rebenka_k_shko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181" y="2564904"/>
            <a:ext cx="3600000" cy="2402967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1008258" y="4734580"/>
            <a:ext cx="7020126" cy="1718756"/>
          </a:xfrm>
          <a:prstGeom prst="cloudCallout">
            <a:avLst>
              <a:gd name="adj1" fmla="val -7127"/>
              <a:gd name="adj2" fmla="val -70578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600" dirty="0" smtClean="0"/>
              <a:t>В результате оптимизации сети общеобразовательных организаций ГО г. Кумертау РБ и рационального использования учебных площадей была ликвидирована вторая смена.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30203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ba-RU" sz="3200" b="1" dirty="0" smtClean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2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200" b="1" dirty="0" smtClean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40768"/>
            <a:ext cx="8280920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5. Доля получателей муниципальной услуги, удовлетворенных полнотой и качеством этой услуги, в общем количестве опрошенных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626280997"/>
              </p:ext>
            </p:extLst>
          </p:nvPr>
        </p:nvGraphicFramePr>
        <p:xfrm>
          <a:off x="4613593" y="2132856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2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847"/>
          <a:stretch/>
        </p:blipFill>
        <p:spPr bwMode="auto">
          <a:xfrm>
            <a:off x="539952" y="2204863"/>
            <a:ext cx="3600000" cy="2461140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6" name="Выноска-облако 5"/>
          <p:cNvSpPr/>
          <p:nvPr/>
        </p:nvSpPr>
        <p:spPr>
          <a:xfrm>
            <a:off x="251520" y="4365104"/>
            <a:ext cx="8712968" cy="2304256"/>
          </a:xfrm>
          <a:prstGeom prst="cloudCallout">
            <a:avLst>
              <a:gd name="adj1" fmla="val -40292"/>
              <a:gd name="adj2" fmla="val -47775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500" dirty="0" smtClean="0"/>
              <a:t>Независимая </a:t>
            </a:r>
            <a:r>
              <a:rPr lang="ru-RU" sz="1500" dirty="0"/>
              <a:t>оценка качества </a:t>
            </a:r>
            <a:r>
              <a:rPr lang="ru-RU" sz="1500" dirty="0" smtClean="0"/>
              <a:t>работы </a:t>
            </a:r>
            <a:r>
              <a:rPr lang="ru-RU" sz="1500" dirty="0"/>
              <a:t>образовательных организаций в ГО </a:t>
            </a:r>
            <a:r>
              <a:rPr lang="ru-RU" sz="1500" dirty="0" smtClean="0"/>
              <a:t>г. Кумертау </a:t>
            </a:r>
            <a:r>
              <a:rPr lang="ru-RU" sz="1500" dirty="0"/>
              <a:t>РБ прошла </a:t>
            </a:r>
            <a:r>
              <a:rPr lang="ru-RU" sz="1500" dirty="0" smtClean="0"/>
              <a:t>в 2017 году. </a:t>
            </a:r>
            <a:r>
              <a:rPr lang="ru-RU" sz="1500" dirty="0"/>
              <a:t>Оператором проведения независимой оценки является </a:t>
            </a:r>
            <a:r>
              <a:rPr lang="ru-RU" sz="1500" dirty="0" smtClean="0"/>
              <a:t>"</a:t>
            </a:r>
            <a:r>
              <a:rPr lang="ru-RU" sz="1500" dirty="0"/>
              <a:t>Сетевой </a:t>
            </a:r>
            <a:r>
              <a:rPr lang="ru-RU" sz="1500" dirty="0" smtClean="0"/>
              <a:t>научно-исследовательский институт </a:t>
            </a:r>
            <a:r>
              <a:rPr lang="ru-RU" sz="1500" dirty="0"/>
              <a:t>социального развития </a:t>
            </a:r>
            <a:r>
              <a:rPr lang="ru-RU" sz="1500" dirty="0" smtClean="0"/>
              <a:t>и предпринимательства" </a:t>
            </a:r>
            <a:r>
              <a:rPr lang="ru-RU" sz="1500" dirty="0"/>
              <a:t>БГПУ им</a:t>
            </a:r>
            <a:r>
              <a:rPr lang="ru-RU" sz="1500" dirty="0" smtClean="0"/>
              <a:t>. М.Акмуллы</a:t>
            </a:r>
            <a:r>
              <a:rPr lang="ru-RU" sz="1500" dirty="0"/>
              <a:t>. Удовлетворены качеством оказываемых услуг </a:t>
            </a:r>
            <a:r>
              <a:rPr lang="ru-RU" sz="1500" dirty="0" smtClean="0"/>
              <a:t>98,5% получателей. Результаты </a:t>
            </a:r>
            <a:r>
              <a:rPr lang="ru-RU" sz="1500" dirty="0"/>
              <a:t>опроса </a:t>
            </a:r>
            <a:r>
              <a:rPr lang="ru-RU" sz="1500" dirty="0" smtClean="0"/>
              <a:t>размещены </a:t>
            </a:r>
            <a:r>
              <a:rPr lang="ru-RU" sz="1500" dirty="0"/>
              <a:t>на </a:t>
            </a:r>
            <a:r>
              <a:rPr lang="ru-RU" sz="1500" dirty="0" smtClean="0"/>
              <a:t>портале государственных </a:t>
            </a:r>
            <a:r>
              <a:rPr lang="ru-RU" sz="1500" dirty="0"/>
              <a:t>услуг Российской Федерации</a:t>
            </a:r>
            <a:r>
              <a:rPr lang="ru-RU" sz="1500" dirty="0" smtClean="0"/>
              <a:t>. 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273592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340768"/>
            <a:ext cx="8280920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6. Доля детей  и  подростков, охваченных основными формами отдыха, оздоровления и занятости в круглогодичном режиме и в летний период, в общем количестве детей и подростков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62719288"/>
              </p:ext>
            </p:extLst>
          </p:nvPr>
        </p:nvGraphicFramePr>
        <p:xfrm>
          <a:off x="4613593" y="2132856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1902" y="2204863"/>
            <a:ext cx="3356100" cy="2461140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6" name="Выноска-облако 5"/>
          <p:cNvSpPr/>
          <p:nvPr/>
        </p:nvSpPr>
        <p:spPr>
          <a:xfrm>
            <a:off x="1043608" y="4666003"/>
            <a:ext cx="7128792" cy="1643317"/>
          </a:xfrm>
          <a:prstGeom prst="cloudCallout">
            <a:avLst>
              <a:gd name="adj1" fmla="val -11125"/>
              <a:gd name="adj2" fmla="val -76409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360363" algn="ctr"/>
            <a:r>
              <a:rPr lang="ru-RU" sz="1600" dirty="0" smtClean="0"/>
              <a:t>Ежегодно в ГО г. Кумертау РБ для отдыха детей открываются: 3 загородных оздоровительных лагеря, 13 пришкольных лагерей и 9 трудовых объединений для старших школьников.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7341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8424936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7. Доля обучающихся по программам общего образования, участвующих в олимпиадах и конкурсах различного уровня, в общей численности обучающихся по программам общего образования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808983052"/>
              </p:ext>
            </p:extLst>
          </p:nvPr>
        </p:nvGraphicFramePr>
        <p:xfrm>
          <a:off x="4572000" y="2225909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D:\Desktop\бюджет граждан\0013-026-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26" y="2307199"/>
            <a:ext cx="3744415" cy="244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1224282" y="4581128"/>
            <a:ext cx="6588078" cy="1872208"/>
          </a:xfrm>
          <a:prstGeom prst="cloudCallout">
            <a:avLst>
              <a:gd name="adj1" fmla="val -11602"/>
              <a:gd name="adj2" fmla="val -6095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457200" algn="ctr">
              <a:spcBef>
                <a:spcPts val="1200"/>
              </a:spcBef>
            </a:pPr>
            <a:r>
              <a:rPr lang="ru-RU" sz="1600" dirty="0" smtClean="0"/>
              <a:t>В ГО г.</a:t>
            </a:r>
            <a:r>
              <a:rPr lang="en-US" sz="1600" dirty="0" smtClean="0"/>
              <a:t> </a:t>
            </a:r>
            <a:r>
              <a:rPr lang="ru-RU" sz="1600" dirty="0" smtClean="0"/>
              <a:t>Кумертау РБ создан банк данных одаренных детей города, который ежегодно обновляется и пополняется участниками всероссийских и республиканских олимпиад и конкурсов.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57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8424936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8. Доля образовательных организаций, проводящих работу с одаренными детьми, в общем количестве образовательных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организаций 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026635594"/>
              </p:ext>
            </p:extLst>
          </p:nvPr>
        </p:nvGraphicFramePr>
        <p:xfrm>
          <a:off x="4572000" y="2225909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2502993"/>
            <a:ext cx="3600000" cy="2398775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Выноска-облако 5"/>
          <p:cNvSpPr/>
          <p:nvPr/>
        </p:nvSpPr>
        <p:spPr>
          <a:xfrm>
            <a:off x="1043609" y="4983874"/>
            <a:ext cx="7200799" cy="1469462"/>
          </a:xfrm>
          <a:prstGeom prst="cloudCallout">
            <a:avLst>
              <a:gd name="adj1" fmla="val -5672"/>
              <a:gd name="adj2" fmla="val -71885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600" dirty="0" smtClean="0"/>
              <a:t>В 2016, 2017 году открыты ресурсные центры на базе МБОУ Гимназия №1 им. Н.Т. Антошкина, где школьники   получали более глубокие познания в области химии, биологии, географии.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3671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8424936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65113" indent="-265113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9. Доля детей, охваченных бесплатным питанием из многодетных малообеспеченных семей, в общем количестве детей указанной категории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99750783"/>
              </p:ext>
            </p:extLst>
          </p:nvPr>
        </p:nvGraphicFramePr>
        <p:xfrm>
          <a:off x="4572000" y="2225909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 descr="ÐÐ°ÑÑÐ¸Ð½ÐºÐ¸ Ð¿Ð¾ Ð·Ð°Ð¿ÑÐ¾ÑÑ Ð¿Ð¸ÑÐ°Ð½Ð¸Ðµ Ð¼Ð½Ð¾Ð³Ð¾Ð´ÐµÑÐ½ÑÑ Ð´ÐµÑÐµÐ¹ Ð² ÑÐºÐ¾Ð»Ðµ ÐÑÐ¼ÐµÑÑÐ°Ñ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1000" contrast="14000"/>
                    </a14:imgEffect>
                  </a14:imgLayer>
                </a14:imgProps>
              </a:ext>
            </a:extLst>
          </a:blip>
          <a:srcRect l="4932"/>
          <a:stretch/>
        </p:blipFill>
        <p:spPr bwMode="auto">
          <a:xfrm>
            <a:off x="539552" y="2405510"/>
            <a:ext cx="3600000" cy="2524243"/>
          </a:xfrm>
          <a:prstGeom prst="round2DiagRect">
            <a:avLst>
              <a:gd name="adj1" fmla="val 0"/>
              <a:gd name="adj2" fmla="val 32862"/>
            </a:avLst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6" name="Выноска-облако 5"/>
          <p:cNvSpPr/>
          <p:nvPr/>
        </p:nvSpPr>
        <p:spPr>
          <a:xfrm>
            <a:off x="899594" y="4929753"/>
            <a:ext cx="7488830" cy="1523583"/>
          </a:xfrm>
          <a:prstGeom prst="cloudCallout">
            <a:avLst>
              <a:gd name="adj1" fmla="val -9682"/>
              <a:gd name="adj2" fmla="val -65335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indent="457200" algn="ctr"/>
            <a:r>
              <a:rPr lang="ru-RU" sz="1600" dirty="0" smtClean="0"/>
              <a:t>Во всех общеобразовательных учреждениях организовано горячее питание. </a:t>
            </a:r>
          </a:p>
          <a:p>
            <a:pPr indent="457200" algn="ctr"/>
            <a:r>
              <a:rPr lang="ru-RU" sz="1600" dirty="0" smtClean="0"/>
              <a:t>624 ребенка из многодетных малообеспеченных семей питаются в школах бесплатно.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806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85496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85000"/>
              </a:lnSpc>
            </a:pP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Результаты реализации программы </a:t>
            </a:r>
            <a:b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ba-RU" sz="3000" b="1" dirty="0">
                <a:solidFill>
                  <a:schemeClr val="accent1">
                    <a:lumMod val="50000"/>
                  </a:schemeClr>
                </a:solidFill>
              </a:rPr>
              <a:t>2013-2017гг.</a:t>
            </a:r>
            <a:endParaRPr lang="ru-RU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8424936" cy="813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52425" indent="-352425" algn="ctr">
              <a:lnSpc>
                <a:spcPct val="85000"/>
              </a:lnSpc>
              <a:spcBef>
                <a:spcPct val="0"/>
              </a:spcBef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10.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Доля обучающихся из многодетных малообеспеченных семей, получившим компенсацию на приобретение школьной формы (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1 раз в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 года) в общем количестве таких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обучающихся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983759671"/>
              </p:ext>
            </p:extLst>
          </p:nvPr>
        </p:nvGraphicFramePr>
        <p:xfrm>
          <a:off x="4572000" y="2225909"/>
          <a:ext cx="4464496" cy="2406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 descr="ÐÐ°ÑÑÐ¸Ð½ÐºÐ¸ Ð¿Ð¾ Ð·Ð°Ð¿ÑÐ¾ÑÑ ÑÐ¾ÑÐ¼Ð° Ð¼Ð½Ð¾Ð³Ð¾Ð´ÐµÑÐ½ÑÑ Ð´ÐµÑÐµÐ¹ Ð² ÑÐºÐ¾Ð»Ðµ ÐÑÐ¼ÐµÑÑÐ°Ñ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7000" contrast="2000"/>
                    </a14:imgEffect>
                  </a14:imgLayer>
                </a14:imgProps>
              </a:ext>
            </a:extLst>
          </a:blip>
          <a:srcRect t="3116" r="12594" b="1"/>
          <a:stretch/>
        </p:blipFill>
        <p:spPr bwMode="auto">
          <a:xfrm>
            <a:off x="611960" y="2285483"/>
            <a:ext cx="3600000" cy="2655685"/>
          </a:xfrm>
          <a:prstGeom prst="round2DiagRect">
            <a:avLst>
              <a:gd name="adj1" fmla="val 28995"/>
              <a:gd name="adj2" fmla="val 0"/>
            </a:avLst>
          </a:prstGeom>
          <a:noFill/>
          <a:ln>
            <a:solidFill>
              <a:schemeClr val="accent1"/>
            </a:solidFill>
          </a:ln>
          <a:effectLst/>
        </p:spPr>
      </p:pic>
      <p:sp>
        <p:nvSpPr>
          <p:cNvPr id="6" name="Выноска-облако 5"/>
          <p:cNvSpPr/>
          <p:nvPr/>
        </p:nvSpPr>
        <p:spPr>
          <a:xfrm>
            <a:off x="2411760" y="4653136"/>
            <a:ext cx="6552728" cy="1800200"/>
          </a:xfrm>
          <a:prstGeom prst="cloudCallout">
            <a:avLst>
              <a:gd name="adj1" fmla="val -29511"/>
              <a:gd name="adj2" fmla="val -62370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hardEdg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indent="361950" algn="ctr"/>
            <a:r>
              <a:rPr lang="ru-RU" sz="1600" dirty="0" smtClean="0"/>
              <a:t>Каждая многодетная малообеспеченная семья в городе Кумертау, в которой есть ребенок-школьник получает 1 раз в 2 года компенсацию на приобретение школьной формы в сумме 2868 руб.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1825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5663</TotalTime>
  <Words>1578</Words>
  <Application>Microsoft Office PowerPoint</Application>
  <PresentationFormat>Экран (4:3)</PresentationFormat>
  <Paragraphs>238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финансирования программы, млн. руб.</vt:lpstr>
      <vt:lpstr>Муниципальная программа «Развитие системы общего и дополнительного образования» </vt:lpstr>
      <vt:lpstr>Целевые показатели (индикаторы) Программы</vt:lpstr>
      <vt:lpstr>Подпрограмма 1 "Предоставление общего и дополнительного образования"</vt:lpstr>
      <vt:lpstr>Подпрограмма 2 "Формирование здорового  образа жизни и организация отдыха, оздоровления детей"</vt:lpstr>
      <vt:lpstr>Подпрограмма 3 "Одаренные дети"</vt:lpstr>
      <vt:lpstr>Подпрограмма 4 "Благополучное детство и укрепление семейных ценностей" Господдержка всех форм семейного устройства детей</vt:lpstr>
      <vt:lpstr>Господдержка многодетных семей</vt:lpstr>
      <vt:lpstr>Господдержка детей с ограниченными  возможностями здоровья</vt:lpstr>
      <vt:lpstr>Подпрограмма 5  "Обеспечение, координация, финансирование, организация обслуживания подведомственных учреждений  в сфере образования"</vt:lpstr>
      <vt:lpstr>Муниципальные услуги в сфере образования</vt:lpstr>
      <vt:lpstr>Перечень муниципальных услуг</vt:lpstr>
      <vt:lpstr>Муниципальное задание</vt:lpstr>
      <vt:lpstr>Субсидия на выполнение муниципального задания</vt:lpstr>
      <vt:lpstr>Полномочия бюджетов</vt:lpstr>
      <vt:lpstr>Результаты реализации программы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  <vt:lpstr>Результаты реализации программы  2013-2017гг.</vt:lpstr>
    </vt:vector>
  </TitlesOfParts>
  <Company>Admn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312-nach</dc:creator>
  <cp:lastModifiedBy>Библиотека - Угрюмова Елена Борисовна</cp:lastModifiedBy>
  <cp:revision>549</cp:revision>
  <dcterms:created xsi:type="dcterms:W3CDTF">2016-01-28T10:34:13Z</dcterms:created>
  <dcterms:modified xsi:type="dcterms:W3CDTF">2018-11-14T13:16:20Z</dcterms:modified>
</cp:coreProperties>
</file>