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omments/comment1.xml" ContentType="application/vnd.openxmlformats-officedocument.presentationml.comments+xml"/>
  <Override PartName="/ppt/notesSlides/notesSlide3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omments/comment2.xml" ContentType="application/vnd.openxmlformats-officedocument.presentationml.comments+xml"/>
  <Override PartName="/ppt/notesSlides/notesSlide4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ppt/comments/comment5.xml" ContentType="application/vnd.openxmlformats-officedocument.presentationml.comments+xml"/>
  <Override PartName="/ppt/comments/comment6.xml" ContentType="application/vnd.openxmlformats-officedocument.presentationml.comments+xml"/>
  <Override PartName="/ppt/comments/comment7.xml" ContentType="application/vnd.openxmlformats-officedocument.presentationml.comments+xml"/>
  <Override PartName="/ppt/comments/comment8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292" r:id="rId2"/>
    <p:sldId id="281" r:id="rId3"/>
    <p:sldId id="282" r:id="rId4"/>
    <p:sldId id="284" r:id="rId5"/>
    <p:sldId id="285" r:id="rId6"/>
    <p:sldId id="283" r:id="rId7"/>
    <p:sldId id="286" r:id="rId8"/>
    <p:sldId id="302" r:id="rId9"/>
    <p:sldId id="303" r:id="rId10"/>
    <p:sldId id="304" r:id="rId11"/>
    <p:sldId id="289" r:id="rId12"/>
    <p:sldId id="295" r:id="rId13"/>
    <p:sldId id="296" r:id="rId14"/>
    <p:sldId id="298" r:id="rId15"/>
    <p:sldId id="299" r:id="rId16"/>
    <p:sldId id="300" r:id="rId17"/>
    <p:sldId id="301" r:id="rId18"/>
    <p:sldId id="311" r:id="rId19"/>
    <p:sldId id="290" r:id="rId20"/>
    <p:sldId id="308" r:id="rId21"/>
    <p:sldId id="310" r:id="rId22"/>
    <p:sldId id="306" r:id="rId23"/>
    <p:sldId id="309" r:id="rId24"/>
    <p:sldId id="307" r:id="rId25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5930" indent="1905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3130" indent="1905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0330" indent="1905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7530" indent="1905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Семья Моргуновых" initials="СМ" lastIdx="25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00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8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25E5076-3810-47DD-B79F-674D7AD40C01}" styleName="深色样式 1 - 强调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7AC3CCA-C797-4891-BE02-D94E43425B78}" styleName="中度样式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BC89EF96-8CEA-46FF-86C4-4CE0E7609802}" styleName="浅色样式 3 - 强调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 horzBarState="maximized">
    <p:restoredLeft sz="0" autoAdjust="0"/>
    <p:restoredTop sz="94434" autoAdjust="0"/>
  </p:normalViewPr>
  <p:slideViewPr>
    <p:cSldViewPr>
      <p:cViewPr>
        <p:scale>
          <a:sx n="80" d="100"/>
          <a:sy n="80" d="100"/>
        </p:scale>
        <p:origin x="-1326" y="-82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8-05-30T20:40:52.684" idx="6">
    <p:pos x="10" y="10"/>
    <p:text>Мы расскажем пока только о втором подуровне бюджетов Ленинградской области о 17 районах и 1 городском округе</p:text>
    <p:extLst>
      <p:ext uri="{C676402C-5697-4E1C-873F-D02D1690AC5C}">
        <p15:threadingInfo xmlns:p15="http://schemas.microsoft.com/office/powerpoint/2012/main" timeZoneBias="-18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8-05-30T20:53:34.255" idx="14">
    <p:pos x="5081" y="852"/>
    <p:text>А вот по расходам только на образование большинство районов на душу населения тратят от 25 до 30 тыс. рублей, это возможно благодаря финансированию из регионального и федирального бюджетов.</p:text>
    <p:extLst>
      <p:ext uri="{C676402C-5697-4E1C-873F-D02D1690AC5C}">
        <p15:threadingInfo xmlns:p15="http://schemas.microsoft.com/office/powerpoint/2012/main" timeZoneBias="-18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8-05-30T21:04:38.752" idx="18">
    <p:pos x="10" y="10"/>
    <p:text>Индекс счастья оказался самым высоким в двух районах - Всеволжском и Подпорожском</p:text>
    <p:extLst>
      <p:ext uri="{C676402C-5697-4E1C-873F-D02D1690AC5C}">
        <p15:threadingInfo xmlns:p15="http://schemas.microsoft.com/office/powerpoint/2012/main" timeZoneBias="-18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8-05-30T21:12:27.634" idx="19">
    <p:pos x="10" y="10"/>
    <p:text>Интересный вывод мы получили,  там, где расходы на образование выше, там и индекс счастья больше....нам не хватило анкетирования именно граждан по вопросу счастья, думаем обязательно восполнить этот пробел в следующем своем проекте.</p:text>
    <p:extLst>
      <p:ext uri="{C676402C-5697-4E1C-873F-D02D1690AC5C}">
        <p15:threadingInfo xmlns:p15="http://schemas.microsoft.com/office/powerpoint/2012/main" timeZoneBias="-180"/>
      </p:ext>
    </p:extLst>
  </p:cm>
  <p:cm authorId="1" dt="2018-05-30T21:16:45.723" idx="20">
    <p:pos x="10" y="146"/>
    <p:text>Следующий важный вопрос: Как счастливыми сделать районы? Например предлагаеся развивать сельское хозяйство....и мы провели сравнение крестьянина современного и земского конца 19 века, т.е. что они платили в бюджет и получали из бюджета (услуги здравоохранение, образование и т.д.)</p:text>
    <p:extLst>
      <p:ext uri="{C676402C-5697-4E1C-873F-D02D1690AC5C}">
        <p15:threadingInfo xmlns:p15="http://schemas.microsoft.com/office/powerpoint/2012/main" timeZoneBias="-180">
          <p15:parentCm authorId="1" idx="19"/>
        </p15:threadingInfo>
      </p:ext>
    </p:extLs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8-05-30T21:22:00.063" idx="21">
    <p:pos x="4426" y="1576"/>
    <p:text>Для современного крестьянина в Ленинградской области реализуются различные государственные программы по которым можно получить субсидию.</p:text>
    <p:extLst>
      <p:ext uri="{C676402C-5697-4E1C-873F-D02D1690AC5C}">
        <p15:threadingInfo xmlns:p15="http://schemas.microsoft.com/office/powerpoint/2012/main" timeZoneBias="-180"/>
      </p:ext>
    </p:extLst>
  </p:cm>
  <p:cm authorId="1" dt="2018-05-30T21:24:26.346" idx="22">
    <p:pos x="4426" y="1712"/>
    <p:text>Кроме того все жители области, в том числе и крестьяне получают услуги здравоохранения, образования, культуры и т.д.</p:text>
    <p:extLst>
      <p:ext uri="{C676402C-5697-4E1C-873F-D02D1690AC5C}">
        <p15:threadingInfo xmlns:p15="http://schemas.microsoft.com/office/powerpoint/2012/main" timeZoneBias="-180">
          <p15:parentCm authorId="1" idx="21"/>
        </p15:threadingInfo>
      </p:ext>
    </p:extLst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8-05-30T21:28:08.933" idx="23">
    <p:pos x="10" y="10"/>
    <p:text>Без особых расчетов видно, что пока крестьяне Ленобласти получают больше, чем платят!</p:text>
    <p:extLst>
      <p:ext uri="{C676402C-5697-4E1C-873F-D02D1690AC5C}">
        <p15:threadingInfo xmlns:p15="http://schemas.microsoft.com/office/powerpoint/2012/main" timeZoneBias="-180"/>
      </p:ext>
    </p:extLst>
  </p:cm>
</p:cmLst>
</file>

<file path=ppt/comments/comment7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8-05-30T21:29:24.222" idx="24">
    <p:pos x="10" y="10"/>
    <p:text>Крестьянство к концу 19 века стало получать больше помощи от государства, но конечно это не сравнить с современным крестьянством.</p:text>
    <p:extLst>
      <p:ext uri="{C676402C-5697-4E1C-873F-D02D1690AC5C}">
        <p15:threadingInfo xmlns:p15="http://schemas.microsoft.com/office/powerpoint/2012/main" timeZoneBias="-180"/>
      </p:ext>
    </p:extLst>
  </p:cm>
</p:cmLst>
</file>

<file path=ppt/comments/comment8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8-05-30T21:31:25.445" idx="25">
    <p:pos x="10" y="10"/>
    <p:text>Если семья крестьянина в среднем в год платила 17 рублей налогов, т.е. 17 мешков картофелая...в современных ценах - это где-то 8 500 рублей, если взять кг картофеля 50 рублей...можно сказать, что и платили не мало даже по современным меркам.</p:text>
    <p:extLst>
      <p:ext uri="{C676402C-5697-4E1C-873F-D02D1690AC5C}">
        <p15:threadingInfo xmlns:p15="http://schemas.microsoft.com/office/powerpoint/2012/main" timeZoneBias="-180"/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2#1">
  <dgm:title val=""/>
  <dgm:desc val=""/>
  <dgm:catLst>
    <dgm:cat type="mainScheme" pri="10200"/>
  </dgm:catLst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#3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#4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DE79481-4FCD-724B-BCCA-A237A55ABDF6}" type="doc">
      <dgm:prSet loTypeId="urn:microsoft.com/office/officeart/2005/8/layout/hList7#1" loCatId="" qsTypeId="urn:microsoft.com/office/officeart/2005/8/quickstyle/simple3#1" qsCatId="simple" csTypeId="urn:microsoft.com/office/officeart/2005/8/colors/accent0_2#1" csCatId="mainScheme" phldr="1"/>
      <dgm:spPr/>
    </dgm:pt>
    <dgm:pt modelId="{7E5D6C7C-DE90-3646-ADEA-BEE7549E6119}">
      <dgm:prSet phldrT="[Текст]" custT="1"/>
      <dgm:spPr>
        <a:solidFill>
          <a:schemeClr val="tx2">
            <a:lumMod val="90000"/>
            <a:lumOff val="10000"/>
          </a:schemeClr>
        </a:solidFill>
      </dgm:spPr>
      <dgm:t>
        <a:bodyPr/>
        <a:lstStyle/>
        <a:p>
          <a:r>
            <a:rPr lang="ru-RU" sz="1800" b="1" i="0" dirty="0" smtClean="0"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rPr>
            <a:t> </a:t>
          </a:r>
          <a:r>
            <a:rPr lang="ru-RU" sz="1800" b="1" i="0" dirty="0" smtClean="0">
              <a:solidFill>
                <a:schemeClr val="bg1"/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rPr>
            <a:t>Д</a:t>
          </a:r>
          <a:r>
            <a:rPr lang="ru-RU" sz="1600" b="1" i="0" dirty="0" smtClean="0">
              <a:solidFill>
                <a:schemeClr val="bg1"/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rPr>
            <a:t>онести основную информацию об устройстве бюджетной системы в РФ;</a:t>
          </a:r>
          <a:endParaRPr lang="ru-RU" sz="1600" b="1" i="0" dirty="0">
            <a:solidFill>
              <a:schemeClr val="bg1"/>
            </a:solidFill>
            <a:latin typeface="Times New Roman" panose="02020603050405020304" charset="0"/>
            <a:ea typeface="Times New Roman" panose="02020603050405020304" charset="0"/>
            <a:cs typeface="Times New Roman" panose="02020603050405020304" charset="0"/>
          </a:endParaRPr>
        </a:p>
      </dgm:t>
    </dgm:pt>
    <dgm:pt modelId="{3CF47C47-5BB2-7B4C-A901-0988CD482B40}" type="parTrans" cxnId="{213C2BB5-7608-A640-AC8E-9C3B9FDDB6BF}">
      <dgm:prSet/>
      <dgm:spPr/>
      <dgm:t>
        <a:bodyPr/>
        <a:lstStyle/>
        <a:p>
          <a:endParaRPr lang="ru-RU"/>
        </a:p>
      </dgm:t>
    </dgm:pt>
    <dgm:pt modelId="{015D150C-C106-C34C-BCD6-CFBE22F01FAD}" type="sibTrans" cxnId="{213C2BB5-7608-A640-AC8E-9C3B9FDDB6BF}">
      <dgm:prSet/>
      <dgm:spPr/>
      <dgm:t>
        <a:bodyPr/>
        <a:lstStyle/>
        <a:p>
          <a:endParaRPr lang="ru-RU"/>
        </a:p>
      </dgm:t>
    </dgm:pt>
    <dgm:pt modelId="{81C0C0E7-B65B-AA40-A7B9-0DD1D7073BE0}">
      <dgm:prSet custT="1"/>
      <dgm:spPr>
        <a:solidFill>
          <a:schemeClr val="tx2">
            <a:lumMod val="90000"/>
            <a:lumOff val="10000"/>
          </a:schemeClr>
        </a:solidFill>
      </dgm:spPr>
      <dgm:t>
        <a:bodyPr/>
        <a:lstStyle/>
        <a:p>
          <a:r>
            <a:rPr lang="ru-RU" sz="1600" b="1" i="1" dirty="0" smtClean="0"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rPr>
            <a:t> </a:t>
          </a:r>
        </a:p>
        <a:p>
          <a:r>
            <a:rPr lang="ru-RU" sz="1600" b="1" i="0" dirty="0" smtClean="0">
              <a:solidFill>
                <a:schemeClr val="bg1"/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rPr>
            <a:t>Рассказать о доходах муниципального бюджета и представить данные о доходах бюджетов муниципальных образований лен. области</a:t>
          </a:r>
        </a:p>
      </dgm:t>
    </dgm:pt>
    <dgm:pt modelId="{10313295-5A6D-664D-8189-FE2F8F3C78D9}" type="parTrans" cxnId="{85578C7C-B136-3040-AAED-2A5AF48B4BDF}">
      <dgm:prSet/>
      <dgm:spPr/>
      <dgm:t>
        <a:bodyPr/>
        <a:lstStyle/>
        <a:p>
          <a:endParaRPr lang="ru-RU"/>
        </a:p>
      </dgm:t>
    </dgm:pt>
    <dgm:pt modelId="{5EFCA73C-DAE8-1C43-9599-D7D491E4BF01}" type="sibTrans" cxnId="{85578C7C-B136-3040-AAED-2A5AF48B4BDF}">
      <dgm:prSet/>
      <dgm:spPr/>
      <dgm:t>
        <a:bodyPr/>
        <a:lstStyle/>
        <a:p>
          <a:endParaRPr lang="ru-RU"/>
        </a:p>
      </dgm:t>
    </dgm:pt>
    <dgm:pt modelId="{EFF1E54F-EEBD-D749-B724-C55BE2FC1941}">
      <dgm:prSet custT="1"/>
      <dgm:spPr>
        <a:solidFill>
          <a:schemeClr val="tx2">
            <a:lumMod val="90000"/>
            <a:lumOff val="10000"/>
          </a:schemeClr>
        </a:solidFill>
      </dgm:spPr>
      <dgm:t>
        <a:bodyPr/>
        <a:lstStyle/>
        <a:p>
          <a:r>
            <a:rPr lang="ru-RU" sz="1800" b="1" i="1" dirty="0" smtClean="0"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rPr>
            <a:t> </a:t>
          </a:r>
          <a:r>
            <a:rPr lang="ru-RU" sz="1600" b="1" i="0" dirty="0" smtClean="0">
              <a:solidFill>
                <a:schemeClr val="bg1"/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rPr>
            <a:t>Оценить удовлетворенность граждан получаемыми услугами муниципальных образований</a:t>
          </a:r>
          <a:endParaRPr lang="ru-RU" sz="1600" b="1" i="0" dirty="0">
            <a:solidFill>
              <a:schemeClr val="bg1"/>
            </a:solidFill>
            <a:latin typeface="Times New Roman" panose="02020603050405020304" charset="0"/>
            <a:ea typeface="Times New Roman" panose="02020603050405020304" charset="0"/>
            <a:cs typeface="Times New Roman" panose="02020603050405020304" charset="0"/>
          </a:endParaRPr>
        </a:p>
      </dgm:t>
    </dgm:pt>
    <dgm:pt modelId="{99BF98E2-1075-FF43-9F7B-2B5E50537E3F}" type="parTrans" cxnId="{95B0F994-643E-D948-8C40-9D6172CA037D}">
      <dgm:prSet/>
      <dgm:spPr/>
      <dgm:t>
        <a:bodyPr/>
        <a:lstStyle/>
        <a:p>
          <a:endParaRPr lang="ru-RU"/>
        </a:p>
      </dgm:t>
    </dgm:pt>
    <dgm:pt modelId="{65F07461-56D6-F64F-AF46-AFDD610EB5A9}" type="sibTrans" cxnId="{95B0F994-643E-D948-8C40-9D6172CA037D}">
      <dgm:prSet/>
      <dgm:spPr/>
      <dgm:t>
        <a:bodyPr/>
        <a:lstStyle/>
        <a:p>
          <a:endParaRPr lang="ru-RU"/>
        </a:p>
      </dgm:t>
    </dgm:pt>
    <dgm:pt modelId="{89A18FE8-F9D4-3F42-9971-10EB81A794CF}">
      <dgm:prSet custT="1"/>
      <dgm:spPr>
        <a:solidFill>
          <a:schemeClr val="tx2">
            <a:lumMod val="90000"/>
            <a:lumOff val="10000"/>
          </a:schemeClr>
        </a:solidFill>
      </dgm:spPr>
      <dgm:t>
        <a:bodyPr/>
        <a:lstStyle/>
        <a:p>
          <a:endParaRPr lang="ru-RU" sz="1400" b="1" i="0" dirty="0" smtClean="0">
            <a:latin typeface="Times New Roman" panose="02020603050405020304" charset="0"/>
            <a:ea typeface="Times New Roman" panose="02020603050405020304" charset="0"/>
            <a:cs typeface="Times New Roman" panose="02020603050405020304" charset="0"/>
          </a:endParaRPr>
        </a:p>
        <a:p>
          <a:r>
            <a:rPr lang="ru-RU" sz="1600" b="1" i="0" dirty="0" smtClean="0">
              <a:solidFill>
                <a:schemeClr val="bg1"/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rPr>
            <a:t>Рассказать о расходах и представить данные о расходах бюджетов муниципальных образований лен. области, производимых на нужды образования и затрагивающие развитие детей </a:t>
          </a:r>
          <a:endParaRPr lang="ru-RU" sz="1600" b="1" i="0" dirty="0">
            <a:solidFill>
              <a:schemeClr val="bg1"/>
            </a:solidFill>
            <a:latin typeface="Times New Roman" panose="02020603050405020304" charset="0"/>
            <a:ea typeface="Times New Roman" panose="02020603050405020304" charset="0"/>
            <a:cs typeface="Times New Roman" panose="02020603050405020304" charset="0"/>
          </a:endParaRPr>
        </a:p>
      </dgm:t>
    </dgm:pt>
    <dgm:pt modelId="{7BD1FD0B-9DDB-3A47-9442-5263AEB4E252}" type="sibTrans" cxnId="{4AFD7DCC-2179-0D44-AED6-7EBDD986B434}">
      <dgm:prSet/>
      <dgm:spPr/>
      <dgm:t>
        <a:bodyPr/>
        <a:lstStyle/>
        <a:p>
          <a:endParaRPr lang="ru-RU"/>
        </a:p>
      </dgm:t>
    </dgm:pt>
    <dgm:pt modelId="{B8ADE214-4632-BC45-AFE7-55DC88C3C5BA}" type="parTrans" cxnId="{4AFD7DCC-2179-0D44-AED6-7EBDD986B434}">
      <dgm:prSet/>
      <dgm:spPr/>
      <dgm:t>
        <a:bodyPr/>
        <a:lstStyle/>
        <a:p>
          <a:endParaRPr lang="ru-RU"/>
        </a:p>
      </dgm:t>
    </dgm:pt>
    <dgm:pt modelId="{53226134-84DF-DF41-97BF-5923BBBA770E}" type="pres">
      <dgm:prSet presAssocID="{FDE79481-4FCD-724B-BCCA-A237A55ABDF6}" presName="Name0" presStyleCnt="0">
        <dgm:presLayoutVars>
          <dgm:dir/>
          <dgm:resizeHandles val="exact"/>
        </dgm:presLayoutVars>
      </dgm:prSet>
      <dgm:spPr/>
    </dgm:pt>
    <dgm:pt modelId="{814B319C-F3FC-BA4F-A2EA-7FC2EAB3DD45}" type="pres">
      <dgm:prSet presAssocID="{FDE79481-4FCD-724B-BCCA-A237A55ABDF6}" presName="fgShape" presStyleLbl="fgShp" presStyleIdx="0" presStyleCnt="1" custFlipVert="0" custFlipHor="1" custScaleX="22732" custScaleY="80361" custLinFactNeighborX="1399" custLinFactNeighborY="42706"/>
      <dgm:spPr>
        <a:solidFill>
          <a:schemeClr val="accent5">
            <a:lumMod val="60000"/>
            <a:lumOff val="40000"/>
          </a:schemeClr>
        </a:solidFill>
      </dgm:spPr>
    </dgm:pt>
    <dgm:pt modelId="{A5F722CE-7533-0242-8AE2-D1899E5AC90C}" type="pres">
      <dgm:prSet presAssocID="{FDE79481-4FCD-724B-BCCA-A237A55ABDF6}" presName="linComp" presStyleCnt="0"/>
      <dgm:spPr/>
    </dgm:pt>
    <dgm:pt modelId="{7F8EE583-61B5-524C-9112-5A554EF64EEA}" type="pres">
      <dgm:prSet presAssocID="{7E5D6C7C-DE90-3646-ADEA-BEE7549E6119}" presName="compNode" presStyleCnt="0"/>
      <dgm:spPr/>
    </dgm:pt>
    <dgm:pt modelId="{A5B93D89-1388-DE42-A920-CBBDDA856700}" type="pres">
      <dgm:prSet presAssocID="{7E5D6C7C-DE90-3646-ADEA-BEE7549E6119}" presName="bkgdShape" presStyleLbl="node1" presStyleIdx="0" presStyleCnt="4" custLinFactNeighborX="456" custLinFactNeighborY="-101"/>
      <dgm:spPr/>
      <dgm:t>
        <a:bodyPr/>
        <a:lstStyle/>
        <a:p>
          <a:endParaRPr lang="ru-RU"/>
        </a:p>
      </dgm:t>
    </dgm:pt>
    <dgm:pt modelId="{5502F271-2A89-3F40-8D03-5AEAE97E296A}" type="pres">
      <dgm:prSet presAssocID="{7E5D6C7C-DE90-3646-ADEA-BEE7549E6119}" presName="nodeTx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6127AE-20A1-A344-B589-929D358EF486}" type="pres">
      <dgm:prSet presAssocID="{7E5D6C7C-DE90-3646-ADEA-BEE7549E6119}" presName="invisiNode" presStyleLbl="node1" presStyleIdx="0" presStyleCnt="4"/>
      <dgm:spPr/>
    </dgm:pt>
    <dgm:pt modelId="{5D697DC4-055F-3449-9AF6-4E8454F525EC}" type="pres">
      <dgm:prSet presAssocID="{7E5D6C7C-DE90-3646-ADEA-BEE7549E6119}" presName="imagNode" presStyleLbl="fgImgPlace1" presStyleIdx="0" presStyleCnt="4" custLinFactX="40569" custLinFactNeighborX="100000" custLinFactNeighborY="71411"/>
      <dgm:spPr>
        <a:scene3d>
          <a:camera prst="orthographicFront"/>
          <a:lightRig rig="threePt" dir="t"/>
        </a:scene3d>
        <a:sp3d>
          <a:bevelT/>
        </a:sp3d>
      </dgm:spPr>
    </dgm:pt>
    <dgm:pt modelId="{44AA42F4-3FB2-7345-A44F-7F410170F71E}" type="pres">
      <dgm:prSet presAssocID="{015D150C-C106-C34C-BCD6-CFBE22F01FAD}" presName="sibTrans" presStyleLbl="sibTrans2D1" presStyleIdx="0" presStyleCnt="0"/>
      <dgm:spPr/>
      <dgm:t>
        <a:bodyPr/>
        <a:lstStyle/>
        <a:p>
          <a:endParaRPr lang="ru-RU"/>
        </a:p>
      </dgm:t>
    </dgm:pt>
    <dgm:pt modelId="{3F4BA9E1-09E6-A64B-9BB0-247B5CC323E8}" type="pres">
      <dgm:prSet presAssocID="{81C0C0E7-B65B-AA40-A7B9-0DD1D7073BE0}" presName="compNode" presStyleCnt="0"/>
      <dgm:spPr/>
    </dgm:pt>
    <dgm:pt modelId="{AB4A7C38-FB1A-3242-B3D2-F4B7D86B6C75}" type="pres">
      <dgm:prSet presAssocID="{81C0C0E7-B65B-AA40-A7B9-0DD1D7073BE0}" presName="bkgdShape" presStyleLbl="node1" presStyleIdx="1" presStyleCnt="4" custLinFactNeighborX="1697" custLinFactNeighborY="5875"/>
      <dgm:spPr/>
      <dgm:t>
        <a:bodyPr/>
        <a:lstStyle/>
        <a:p>
          <a:endParaRPr lang="ru-RU"/>
        </a:p>
      </dgm:t>
    </dgm:pt>
    <dgm:pt modelId="{4C050718-142B-BF41-B181-2DA4CFB51655}" type="pres">
      <dgm:prSet presAssocID="{81C0C0E7-B65B-AA40-A7B9-0DD1D7073BE0}" presName="nodeTx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46FAB2-E4D0-084D-9846-783E0EA853D2}" type="pres">
      <dgm:prSet presAssocID="{81C0C0E7-B65B-AA40-A7B9-0DD1D7073BE0}" presName="invisiNode" presStyleLbl="node1" presStyleIdx="1" presStyleCnt="4"/>
      <dgm:spPr/>
    </dgm:pt>
    <dgm:pt modelId="{A51BF7C3-36BB-4B49-82EA-0FFABD746C64}" type="pres">
      <dgm:prSet presAssocID="{81C0C0E7-B65B-AA40-A7B9-0DD1D7073BE0}" presName="imagNode" presStyleLbl="fgImgPlace1" presStyleIdx="1" presStyleCnt="4" custLinFactX="81139" custLinFactY="97037" custLinFactNeighborX="100000" custLinFactNeighborY="100000"/>
      <dgm:spPr/>
    </dgm:pt>
    <dgm:pt modelId="{C09BCCB3-B482-D241-B758-CCCE80FE63F0}" type="pres">
      <dgm:prSet presAssocID="{5EFCA73C-DAE8-1C43-9599-D7D491E4BF01}" presName="sibTrans" presStyleLbl="sibTrans2D1" presStyleIdx="0" presStyleCnt="0"/>
      <dgm:spPr/>
      <dgm:t>
        <a:bodyPr/>
        <a:lstStyle/>
        <a:p>
          <a:endParaRPr lang="ru-RU"/>
        </a:p>
      </dgm:t>
    </dgm:pt>
    <dgm:pt modelId="{72C26D4E-6FFD-014F-8134-1C038297A650}" type="pres">
      <dgm:prSet presAssocID="{89A18FE8-F9D4-3F42-9971-10EB81A794CF}" presName="compNode" presStyleCnt="0"/>
      <dgm:spPr/>
    </dgm:pt>
    <dgm:pt modelId="{1BAC8203-B99F-9A45-B7D0-64C249F87726}" type="pres">
      <dgm:prSet presAssocID="{89A18FE8-F9D4-3F42-9971-10EB81A794CF}" presName="bkgdShape" presStyleLbl="node1" presStyleIdx="2" presStyleCnt="4" custLinFactNeighborX="191"/>
      <dgm:spPr/>
      <dgm:t>
        <a:bodyPr/>
        <a:lstStyle/>
        <a:p>
          <a:endParaRPr lang="ru-RU"/>
        </a:p>
      </dgm:t>
    </dgm:pt>
    <dgm:pt modelId="{A304DF6F-9B76-2F4D-9EA9-91C287A28B46}" type="pres">
      <dgm:prSet presAssocID="{89A18FE8-F9D4-3F42-9971-10EB81A794CF}" presName="nodeTx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4D7667-BCCD-964D-9C51-AF2E850964FB}" type="pres">
      <dgm:prSet presAssocID="{89A18FE8-F9D4-3F42-9971-10EB81A794CF}" presName="invisiNode" presStyleLbl="node1" presStyleIdx="2" presStyleCnt="4"/>
      <dgm:spPr/>
    </dgm:pt>
    <dgm:pt modelId="{E1427E7D-01C4-A54B-B2B5-A656B6446D74}" type="pres">
      <dgm:prSet presAssocID="{89A18FE8-F9D4-3F42-9971-10EB81A794CF}" presName="imagNode" presStyleLbl="fgImgPlace1" presStyleIdx="2" presStyleCnt="4" custScaleX="64106" custLinFactX="14029" custLinFactY="29737" custLinFactNeighborX="100000" custLinFactNeighborY="100000"/>
      <dgm:spPr/>
    </dgm:pt>
    <dgm:pt modelId="{5E69491C-6F04-1E40-B079-D5DCA48C3EB2}" type="pres">
      <dgm:prSet presAssocID="{7BD1FD0B-9DDB-3A47-9442-5263AEB4E252}" presName="sibTrans" presStyleLbl="sibTrans2D1" presStyleIdx="0" presStyleCnt="0"/>
      <dgm:spPr/>
      <dgm:t>
        <a:bodyPr/>
        <a:lstStyle/>
        <a:p>
          <a:endParaRPr lang="ru-RU"/>
        </a:p>
      </dgm:t>
    </dgm:pt>
    <dgm:pt modelId="{C1CD6B3E-ADDB-D64F-B048-FC8741794423}" type="pres">
      <dgm:prSet presAssocID="{EFF1E54F-EEBD-D749-B724-C55BE2FC1941}" presName="compNode" presStyleCnt="0"/>
      <dgm:spPr/>
    </dgm:pt>
    <dgm:pt modelId="{C8DA36BB-FB0E-3440-8806-99D93AC54C3B}" type="pres">
      <dgm:prSet presAssocID="{EFF1E54F-EEBD-D749-B724-C55BE2FC1941}" presName="bkgdShape" presStyleLbl="node1" presStyleIdx="3" presStyleCnt="4" custLinFactNeighborX="95"/>
      <dgm:spPr/>
      <dgm:t>
        <a:bodyPr/>
        <a:lstStyle/>
        <a:p>
          <a:endParaRPr lang="ru-RU"/>
        </a:p>
      </dgm:t>
    </dgm:pt>
    <dgm:pt modelId="{B0709068-4C07-7142-A45F-5EF27B917FFB}" type="pres">
      <dgm:prSet presAssocID="{EFF1E54F-EEBD-D749-B724-C55BE2FC1941}" presName="nodeTx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92257F-4E89-D143-BD6A-74915AD726AE}" type="pres">
      <dgm:prSet presAssocID="{EFF1E54F-EEBD-D749-B724-C55BE2FC1941}" presName="invisiNode" presStyleLbl="node1" presStyleIdx="3" presStyleCnt="4"/>
      <dgm:spPr/>
    </dgm:pt>
    <dgm:pt modelId="{A67A769B-34EA-8A4C-A9A4-68E8B412327F}" type="pres">
      <dgm:prSet presAssocID="{EFF1E54F-EEBD-D749-B724-C55BE2FC1941}" presName="imagNode" presStyleLbl="fgImgPlace1" presStyleIdx="3" presStyleCnt="4" custFlipVert="1" custFlipHor="1" custScaleX="2849" custScaleY="6124" custLinFactX="-88077" custLinFactY="100000" custLinFactNeighborX="-100000" custLinFactNeighborY="141469"/>
      <dgm:spPr/>
    </dgm:pt>
  </dgm:ptLst>
  <dgm:cxnLst>
    <dgm:cxn modelId="{180C17EA-54E3-9D48-95A2-56B13B90A85B}" type="presOf" srcId="{89A18FE8-F9D4-3F42-9971-10EB81A794CF}" destId="{1BAC8203-B99F-9A45-B7D0-64C249F87726}" srcOrd="0" destOrd="0" presId="urn:microsoft.com/office/officeart/2005/8/layout/hList7#1"/>
    <dgm:cxn modelId="{7326B2E0-DA88-1D40-8A21-1680D6870519}" type="presOf" srcId="{FDE79481-4FCD-724B-BCCA-A237A55ABDF6}" destId="{53226134-84DF-DF41-97BF-5923BBBA770E}" srcOrd="0" destOrd="0" presId="urn:microsoft.com/office/officeart/2005/8/layout/hList7#1"/>
    <dgm:cxn modelId="{B7B4E4D7-6107-FA41-A763-32E0B89F685D}" type="presOf" srcId="{7E5D6C7C-DE90-3646-ADEA-BEE7549E6119}" destId="{5502F271-2A89-3F40-8D03-5AEAE97E296A}" srcOrd="1" destOrd="0" presId="urn:microsoft.com/office/officeart/2005/8/layout/hList7#1"/>
    <dgm:cxn modelId="{86250376-D058-424F-90F9-36571803E467}" type="presOf" srcId="{7BD1FD0B-9DDB-3A47-9442-5263AEB4E252}" destId="{5E69491C-6F04-1E40-B079-D5DCA48C3EB2}" srcOrd="0" destOrd="0" presId="urn:microsoft.com/office/officeart/2005/8/layout/hList7#1"/>
    <dgm:cxn modelId="{DBC89333-CE74-D240-A42E-70CDB2BA5D7C}" type="presOf" srcId="{015D150C-C106-C34C-BCD6-CFBE22F01FAD}" destId="{44AA42F4-3FB2-7345-A44F-7F410170F71E}" srcOrd="0" destOrd="0" presId="urn:microsoft.com/office/officeart/2005/8/layout/hList7#1"/>
    <dgm:cxn modelId="{DADC9AC1-85EA-C644-A829-1225D28CBF34}" type="presOf" srcId="{EFF1E54F-EEBD-D749-B724-C55BE2FC1941}" destId="{B0709068-4C07-7142-A45F-5EF27B917FFB}" srcOrd="1" destOrd="0" presId="urn:microsoft.com/office/officeart/2005/8/layout/hList7#1"/>
    <dgm:cxn modelId="{95B0F994-643E-D948-8C40-9D6172CA037D}" srcId="{FDE79481-4FCD-724B-BCCA-A237A55ABDF6}" destId="{EFF1E54F-EEBD-D749-B724-C55BE2FC1941}" srcOrd="3" destOrd="0" parTransId="{99BF98E2-1075-FF43-9F7B-2B5E50537E3F}" sibTransId="{65F07461-56D6-F64F-AF46-AFDD610EB5A9}"/>
    <dgm:cxn modelId="{DD8D81EF-CF3C-F945-82EB-7194F1C6EF90}" type="presOf" srcId="{81C0C0E7-B65B-AA40-A7B9-0DD1D7073BE0}" destId="{4C050718-142B-BF41-B181-2DA4CFB51655}" srcOrd="1" destOrd="0" presId="urn:microsoft.com/office/officeart/2005/8/layout/hList7#1"/>
    <dgm:cxn modelId="{213C2BB5-7608-A640-AC8E-9C3B9FDDB6BF}" srcId="{FDE79481-4FCD-724B-BCCA-A237A55ABDF6}" destId="{7E5D6C7C-DE90-3646-ADEA-BEE7549E6119}" srcOrd="0" destOrd="0" parTransId="{3CF47C47-5BB2-7B4C-A901-0988CD482B40}" sibTransId="{015D150C-C106-C34C-BCD6-CFBE22F01FAD}"/>
    <dgm:cxn modelId="{4AFD7DCC-2179-0D44-AED6-7EBDD986B434}" srcId="{FDE79481-4FCD-724B-BCCA-A237A55ABDF6}" destId="{89A18FE8-F9D4-3F42-9971-10EB81A794CF}" srcOrd="2" destOrd="0" parTransId="{B8ADE214-4632-BC45-AFE7-55DC88C3C5BA}" sibTransId="{7BD1FD0B-9DDB-3A47-9442-5263AEB4E252}"/>
    <dgm:cxn modelId="{85578C7C-B136-3040-AAED-2A5AF48B4BDF}" srcId="{FDE79481-4FCD-724B-BCCA-A237A55ABDF6}" destId="{81C0C0E7-B65B-AA40-A7B9-0DD1D7073BE0}" srcOrd="1" destOrd="0" parTransId="{10313295-5A6D-664D-8189-FE2F8F3C78D9}" sibTransId="{5EFCA73C-DAE8-1C43-9599-D7D491E4BF01}"/>
    <dgm:cxn modelId="{4CF3F7A5-A54D-1A47-9F18-4051D004B752}" type="presOf" srcId="{EFF1E54F-EEBD-D749-B724-C55BE2FC1941}" destId="{C8DA36BB-FB0E-3440-8806-99D93AC54C3B}" srcOrd="0" destOrd="0" presId="urn:microsoft.com/office/officeart/2005/8/layout/hList7#1"/>
    <dgm:cxn modelId="{77DBA25B-BE21-C946-A9FF-9AEC065B28F8}" type="presOf" srcId="{81C0C0E7-B65B-AA40-A7B9-0DD1D7073BE0}" destId="{AB4A7C38-FB1A-3242-B3D2-F4B7D86B6C75}" srcOrd="0" destOrd="0" presId="urn:microsoft.com/office/officeart/2005/8/layout/hList7#1"/>
    <dgm:cxn modelId="{40874DD0-65C1-B845-8DA4-ECBB5A2D9FD4}" type="presOf" srcId="{7E5D6C7C-DE90-3646-ADEA-BEE7549E6119}" destId="{A5B93D89-1388-DE42-A920-CBBDDA856700}" srcOrd="0" destOrd="0" presId="urn:microsoft.com/office/officeart/2005/8/layout/hList7#1"/>
    <dgm:cxn modelId="{53802B69-00A6-FA45-8C54-F8D41CB68A81}" type="presOf" srcId="{89A18FE8-F9D4-3F42-9971-10EB81A794CF}" destId="{A304DF6F-9B76-2F4D-9EA9-91C287A28B46}" srcOrd="1" destOrd="0" presId="urn:microsoft.com/office/officeart/2005/8/layout/hList7#1"/>
    <dgm:cxn modelId="{771A58F9-F3A9-4D46-A827-854551A9695B}" type="presOf" srcId="{5EFCA73C-DAE8-1C43-9599-D7D491E4BF01}" destId="{C09BCCB3-B482-D241-B758-CCCE80FE63F0}" srcOrd="0" destOrd="0" presId="urn:microsoft.com/office/officeart/2005/8/layout/hList7#1"/>
    <dgm:cxn modelId="{A648361A-8131-6243-8D66-6096DAF0EA78}" type="presParOf" srcId="{53226134-84DF-DF41-97BF-5923BBBA770E}" destId="{814B319C-F3FC-BA4F-A2EA-7FC2EAB3DD45}" srcOrd="0" destOrd="0" presId="urn:microsoft.com/office/officeart/2005/8/layout/hList7#1"/>
    <dgm:cxn modelId="{64627164-ABEF-BA45-B03E-2C296BF8D100}" type="presParOf" srcId="{53226134-84DF-DF41-97BF-5923BBBA770E}" destId="{A5F722CE-7533-0242-8AE2-D1899E5AC90C}" srcOrd="1" destOrd="0" presId="urn:microsoft.com/office/officeart/2005/8/layout/hList7#1"/>
    <dgm:cxn modelId="{E82C2AF0-0522-234E-A2BA-E318BEBE9CD5}" type="presParOf" srcId="{A5F722CE-7533-0242-8AE2-D1899E5AC90C}" destId="{7F8EE583-61B5-524C-9112-5A554EF64EEA}" srcOrd="0" destOrd="0" presId="urn:microsoft.com/office/officeart/2005/8/layout/hList7#1"/>
    <dgm:cxn modelId="{F2E0843F-1C08-F145-B17F-325187262609}" type="presParOf" srcId="{7F8EE583-61B5-524C-9112-5A554EF64EEA}" destId="{A5B93D89-1388-DE42-A920-CBBDDA856700}" srcOrd="0" destOrd="0" presId="urn:microsoft.com/office/officeart/2005/8/layout/hList7#1"/>
    <dgm:cxn modelId="{9E6CA539-F3B7-EA4C-BF14-8267241D02C5}" type="presParOf" srcId="{7F8EE583-61B5-524C-9112-5A554EF64EEA}" destId="{5502F271-2A89-3F40-8D03-5AEAE97E296A}" srcOrd="1" destOrd="0" presId="urn:microsoft.com/office/officeart/2005/8/layout/hList7#1"/>
    <dgm:cxn modelId="{9A961744-910A-8143-9A89-56AC91D5712E}" type="presParOf" srcId="{7F8EE583-61B5-524C-9112-5A554EF64EEA}" destId="{3C6127AE-20A1-A344-B589-929D358EF486}" srcOrd="2" destOrd="0" presId="urn:microsoft.com/office/officeart/2005/8/layout/hList7#1"/>
    <dgm:cxn modelId="{085E051E-C0A8-0345-9561-3973360889F4}" type="presParOf" srcId="{7F8EE583-61B5-524C-9112-5A554EF64EEA}" destId="{5D697DC4-055F-3449-9AF6-4E8454F525EC}" srcOrd="3" destOrd="0" presId="urn:microsoft.com/office/officeart/2005/8/layout/hList7#1"/>
    <dgm:cxn modelId="{3DD85224-B362-4A4A-9F0F-30A1B367BD4C}" type="presParOf" srcId="{A5F722CE-7533-0242-8AE2-D1899E5AC90C}" destId="{44AA42F4-3FB2-7345-A44F-7F410170F71E}" srcOrd="1" destOrd="0" presId="urn:microsoft.com/office/officeart/2005/8/layout/hList7#1"/>
    <dgm:cxn modelId="{676977E5-6A10-E742-9B17-AD3E62D7DADB}" type="presParOf" srcId="{A5F722CE-7533-0242-8AE2-D1899E5AC90C}" destId="{3F4BA9E1-09E6-A64B-9BB0-247B5CC323E8}" srcOrd="2" destOrd="0" presId="urn:microsoft.com/office/officeart/2005/8/layout/hList7#1"/>
    <dgm:cxn modelId="{D217C2C5-95A4-D84F-882E-CEF36DDD5D25}" type="presParOf" srcId="{3F4BA9E1-09E6-A64B-9BB0-247B5CC323E8}" destId="{AB4A7C38-FB1A-3242-B3D2-F4B7D86B6C75}" srcOrd="0" destOrd="0" presId="urn:microsoft.com/office/officeart/2005/8/layout/hList7#1"/>
    <dgm:cxn modelId="{3C1C8994-2986-9946-86F8-FBAA61887F87}" type="presParOf" srcId="{3F4BA9E1-09E6-A64B-9BB0-247B5CC323E8}" destId="{4C050718-142B-BF41-B181-2DA4CFB51655}" srcOrd="1" destOrd="0" presId="urn:microsoft.com/office/officeart/2005/8/layout/hList7#1"/>
    <dgm:cxn modelId="{DA056A46-4AC3-3A4D-9D1E-D98D34A182E5}" type="presParOf" srcId="{3F4BA9E1-09E6-A64B-9BB0-247B5CC323E8}" destId="{7F46FAB2-E4D0-084D-9846-783E0EA853D2}" srcOrd="2" destOrd="0" presId="urn:microsoft.com/office/officeart/2005/8/layout/hList7#1"/>
    <dgm:cxn modelId="{19364DD0-1ED0-1E4E-B94F-8C2CEE18B4C3}" type="presParOf" srcId="{3F4BA9E1-09E6-A64B-9BB0-247B5CC323E8}" destId="{A51BF7C3-36BB-4B49-82EA-0FFABD746C64}" srcOrd="3" destOrd="0" presId="urn:microsoft.com/office/officeart/2005/8/layout/hList7#1"/>
    <dgm:cxn modelId="{56DCA666-9A26-4F4F-B2BF-28D40E160894}" type="presParOf" srcId="{A5F722CE-7533-0242-8AE2-D1899E5AC90C}" destId="{C09BCCB3-B482-D241-B758-CCCE80FE63F0}" srcOrd="3" destOrd="0" presId="urn:microsoft.com/office/officeart/2005/8/layout/hList7#1"/>
    <dgm:cxn modelId="{37536E1C-DA69-C741-B5D9-6C2A02D98A2D}" type="presParOf" srcId="{A5F722CE-7533-0242-8AE2-D1899E5AC90C}" destId="{72C26D4E-6FFD-014F-8134-1C038297A650}" srcOrd="4" destOrd="0" presId="urn:microsoft.com/office/officeart/2005/8/layout/hList7#1"/>
    <dgm:cxn modelId="{46A751B4-26D2-614D-BB1D-F13574D4FAC4}" type="presParOf" srcId="{72C26D4E-6FFD-014F-8134-1C038297A650}" destId="{1BAC8203-B99F-9A45-B7D0-64C249F87726}" srcOrd="0" destOrd="0" presId="urn:microsoft.com/office/officeart/2005/8/layout/hList7#1"/>
    <dgm:cxn modelId="{608B75DB-AF73-394A-B336-5CA0CE38067B}" type="presParOf" srcId="{72C26D4E-6FFD-014F-8134-1C038297A650}" destId="{A304DF6F-9B76-2F4D-9EA9-91C287A28B46}" srcOrd="1" destOrd="0" presId="urn:microsoft.com/office/officeart/2005/8/layout/hList7#1"/>
    <dgm:cxn modelId="{6275E2E3-4EF1-2D4D-950D-61E3D4A10EBA}" type="presParOf" srcId="{72C26D4E-6FFD-014F-8134-1C038297A650}" destId="{244D7667-BCCD-964D-9C51-AF2E850964FB}" srcOrd="2" destOrd="0" presId="urn:microsoft.com/office/officeart/2005/8/layout/hList7#1"/>
    <dgm:cxn modelId="{B53EB24A-CE43-8148-8C1B-EA45931AC02D}" type="presParOf" srcId="{72C26D4E-6FFD-014F-8134-1C038297A650}" destId="{E1427E7D-01C4-A54B-B2B5-A656B6446D74}" srcOrd="3" destOrd="0" presId="urn:microsoft.com/office/officeart/2005/8/layout/hList7#1"/>
    <dgm:cxn modelId="{B1DEBCF0-8983-8942-AC23-73F17E9A7AD7}" type="presParOf" srcId="{A5F722CE-7533-0242-8AE2-D1899E5AC90C}" destId="{5E69491C-6F04-1E40-B079-D5DCA48C3EB2}" srcOrd="5" destOrd="0" presId="urn:microsoft.com/office/officeart/2005/8/layout/hList7#1"/>
    <dgm:cxn modelId="{532B31A0-D29E-1A49-9EF9-38F248A7F207}" type="presParOf" srcId="{A5F722CE-7533-0242-8AE2-D1899E5AC90C}" destId="{C1CD6B3E-ADDB-D64F-B048-FC8741794423}" srcOrd="6" destOrd="0" presId="urn:microsoft.com/office/officeart/2005/8/layout/hList7#1"/>
    <dgm:cxn modelId="{9B26D54B-4CE4-F74B-AE4F-A13D68F36C8F}" type="presParOf" srcId="{C1CD6B3E-ADDB-D64F-B048-FC8741794423}" destId="{C8DA36BB-FB0E-3440-8806-99D93AC54C3B}" srcOrd="0" destOrd="0" presId="urn:microsoft.com/office/officeart/2005/8/layout/hList7#1"/>
    <dgm:cxn modelId="{453DC93F-0F33-8342-B1D3-FF9BC59BBBCA}" type="presParOf" srcId="{C1CD6B3E-ADDB-D64F-B048-FC8741794423}" destId="{B0709068-4C07-7142-A45F-5EF27B917FFB}" srcOrd="1" destOrd="0" presId="urn:microsoft.com/office/officeart/2005/8/layout/hList7#1"/>
    <dgm:cxn modelId="{C5CA860E-E346-624A-A0FD-07D38F955525}" type="presParOf" srcId="{C1CD6B3E-ADDB-D64F-B048-FC8741794423}" destId="{3692257F-4E89-D143-BD6A-74915AD726AE}" srcOrd="2" destOrd="0" presId="urn:microsoft.com/office/officeart/2005/8/layout/hList7#1"/>
    <dgm:cxn modelId="{791E6A0E-02C1-B249-BA90-8CEF7D2F530D}" type="presParOf" srcId="{C1CD6B3E-ADDB-D64F-B048-FC8741794423}" destId="{A67A769B-34EA-8A4C-A9A4-68E8B412327F}" srcOrd="3" destOrd="0" presId="urn:microsoft.com/office/officeart/2005/8/layout/hList7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17B08F1-F9BD-3E47-BA8C-08CFF744C795}" type="doc">
      <dgm:prSet loTypeId="urn:microsoft.com/office/officeart/2008/layout/VerticalCurvedList#1" loCatId="" qsTypeId="urn:microsoft.com/office/officeart/2005/8/quickstyle/simple4#1" qsCatId="simple" csTypeId="urn:microsoft.com/office/officeart/2005/8/colors/accent1_2#1" csCatId="accent1" phldr="1"/>
      <dgm:spPr/>
    </dgm:pt>
    <dgm:pt modelId="{9E361311-569F-7F4D-907B-837AF90212E2}">
      <dgm:prSet phldrT="[Текст]" custT="1"/>
      <dgm:spPr>
        <a:noFill/>
        <a:ln>
          <a:noFill/>
        </a:ln>
      </dgm:spPr>
      <dgm:t>
        <a:bodyPr/>
        <a:lstStyle/>
        <a:p>
          <a:pPr algn="ctr"/>
          <a:r>
            <a:rPr lang="ru-RU" sz="2400" b="1" i="0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rPr>
            <a:t>Федеральный бюджет и бюджеты </a:t>
          </a:r>
          <a:r>
            <a:rPr lang="ru-RU" sz="2600" b="1" i="0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rPr>
            <a:t>государственных</a:t>
          </a:r>
          <a:r>
            <a:rPr lang="ru-RU" sz="2400" b="1" i="0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rPr>
            <a:t> внебюджетных фондов</a:t>
          </a:r>
          <a:endParaRPr lang="ru-RU" sz="2400" b="1" i="0" dirty="0">
            <a:solidFill>
              <a:schemeClr val="tx2">
                <a:lumMod val="90000"/>
                <a:lumOff val="10000"/>
              </a:schemeClr>
            </a:solidFill>
            <a:latin typeface="Times New Roman" panose="02020603050405020304" charset="0"/>
            <a:ea typeface="Times New Roman" panose="02020603050405020304" charset="0"/>
            <a:cs typeface="Times New Roman" panose="02020603050405020304" charset="0"/>
          </a:endParaRPr>
        </a:p>
      </dgm:t>
    </dgm:pt>
    <dgm:pt modelId="{8C44E8DC-0D73-CF49-9F80-E1F64F5B869A}" type="parTrans" cxnId="{E6D68373-1801-F248-9DD4-CC0D2B72AC12}">
      <dgm:prSet/>
      <dgm:spPr/>
      <dgm:t>
        <a:bodyPr/>
        <a:lstStyle/>
        <a:p>
          <a:endParaRPr lang="ru-RU"/>
        </a:p>
      </dgm:t>
    </dgm:pt>
    <dgm:pt modelId="{C78A52EC-6A75-764E-A8A9-AA91EFFA017B}" type="sibTrans" cxnId="{E6D68373-1801-F248-9DD4-CC0D2B72AC12}">
      <dgm:prSet/>
      <dgm:spPr/>
      <dgm:t>
        <a:bodyPr/>
        <a:lstStyle/>
        <a:p>
          <a:endParaRPr lang="ru-RU"/>
        </a:p>
      </dgm:t>
    </dgm:pt>
    <dgm:pt modelId="{4840D968-0C7B-A449-9317-FB6B2B6168E8}">
      <dgm:prSet custT="1"/>
      <dgm:spPr>
        <a:noFill/>
      </dgm:spPr>
      <dgm:t>
        <a:bodyPr/>
        <a:lstStyle/>
        <a:p>
          <a:pPr algn="ctr"/>
          <a:r>
            <a:rPr lang="ru-RU" sz="2400" b="1" i="0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rPr>
            <a:t>Бюджеты субъектов РФ и бюджеты территориальных внебюджетных фондов</a:t>
          </a:r>
          <a:endParaRPr lang="ru-RU" sz="2400" b="1" i="0" dirty="0">
            <a:solidFill>
              <a:schemeClr val="tx2">
                <a:lumMod val="90000"/>
                <a:lumOff val="10000"/>
              </a:schemeClr>
            </a:solidFill>
            <a:latin typeface="Times New Roman" panose="02020603050405020304" charset="0"/>
            <a:ea typeface="Times New Roman" panose="02020603050405020304" charset="0"/>
            <a:cs typeface="Times New Roman" panose="02020603050405020304" charset="0"/>
          </a:endParaRPr>
        </a:p>
      </dgm:t>
    </dgm:pt>
    <dgm:pt modelId="{CD27EF88-77D6-5B44-A178-351F3EC52B5D}" type="parTrans" cxnId="{045C7F5F-304C-8E4E-9B69-0626192449CE}">
      <dgm:prSet/>
      <dgm:spPr/>
      <dgm:t>
        <a:bodyPr/>
        <a:lstStyle/>
        <a:p>
          <a:endParaRPr lang="ru-RU"/>
        </a:p>
      </dgm:t>
    </dgm:pt>
    <dgm:pt modelId="{EDD51489-7CAF-184F-9E05-F2853803CE68}" type="sibTrans" cxnId="{045C7F5F-304C-8E4E-9B69-0626192449CE}">
      <dgm:prSet/>
      <dgm:spPr/>
      <dgm:t>
        <a:bodyPr/>
        <a:lstStyle/>
        <a:p>
          <a:endParaRPr lang="ru-RU"/>
        </a:p>
      </dgm:t>
    </dgm:pt>
    <dgm:pt modelId="{09FFD959-65F1-A940-9B57-1ABB3A4A6A28}">
      <dgm:prSet custT="1"/>
      <dgm:spPr>
        <a:noFill/>
      </dgm:spPr>
      <dgm:t>
        <a:bodyPr/>
        <a:lstStyle/>
        <a:p>
          <a:pPr algn="ctr"/>
          <a:r>
            <a:rPr lang="ru-RU" sz="2600" b="1" i="0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rPr>
            <a:t>Местные бюджеты</a:t>
          </a:r>
          <a:endParaRPr lang="ru-RU" sz="2600" b="1" i="0" dirty="0">
            <a:solidFill>
              <a:schemeClr val="tx2">
                <a:lumMod val="90000"/>
                <a:lumOff val="10000"/>
              </a:schemeClr>
            </a:solidFill>
            <a:latin typeface="Times New Roman" panose="02020603050405020304" charset="0"/>
            <a:ea typeface="Times New Roman" panose="02020603050405020304" charset="0"/>
            <a:cs typeface="Times New Roman" panose="02020603050405020304" charset="0"/>
          </a:endParaRPr>
        </a:p>
      </dgm:t>
    </dgm:pt>
    <dgm:pt modelId="{65C84DD5-7D34-654C-B3FB-632316FD4CC0}" type="parTrans" cxnId="{D046BCF6-4205-6E4B-A631-EA257E7A5239}">
      <dgm:prSet/>
      <dgm:spPr/>
      <dgm:t>
        <a:bodyPr/>
        <a:lstStyle/>
        <a:p>
          <a:endParaRPr lang="ru-RU"/>
        </a:p>
      </dgm:t>
    </dgm:pt>
    <dgm:pt modelId="{5F8EB294-F0D4-CE44-ADFD-71F0E7765FE0}" type="sibTrans" cxnId="{D046BCF6-4205-6E4B-A631-EA257E7A5239}">
      <dgm:prSet/>
      <dgm:spPr/>
      <dgm:t>
        <a:bodyPr/>
        <a:lstStyle/>
        <a:p>
          <a:endParaRPr lang="ru-RU"/>
        </a:p>
      </dgm:t>
    </dgm:pt>
    <dgm:pt modelId="{92E3B124-CA26-EF42-BDB6-F310E6A7972A}" type="pres">
      <dgm:prSet presAssocID="{517B08F1-F9BD-3E47-BA8C-08CFF744C795}" presName="Name0" presStyleCnt="0">
        <dgm:presLayoutVars>
          <dgm:chMax val="7"/>
          <dgm:chPref val="7"/>
          <dgm:dir/>
        </dgm:presLayoutVars>
      </dgm:prSet>
      <dgm:spPr/>
    </dgm:pt>
    <dgm:pt modelId="{FD3717CA-1A0F-6442-8F7A-EAC0B51F6CF7}" type="pres">
      <dgm:prSet presAssocID="{517B08F1-F9BD-3E47-BA8C-08CFF744C795}" presName="Name1" presStyleCnt="0"/>
      <dgm:spPr/>
    </dgm:pt>
    <dgm:pt modelId="{205952B2-3097-AF46-A2BB-A3E92FDEB1AC}" type="pres">
      <dgm:prSet presAssocID="{517B08F1-F9BD-3E47-BA8C-08CFF744C795}" presName="cycle" presStyleCnt="0"/>
      <dgm:spPr/>
    </dgm:pt>
    <dgm:pt modelId="{63D0B474-FEDB-1947-B464-56914EDB39F0}" type="pres">
      <dgm:prSet presAssocID="{517B08F1-F9BD-3E47-BA8C-08CFF744C795}" presName="srcNode" presStyleLbl="node1" presStyleIdx="0" presStyleCnt="3"/>
      <dgm:spPr/>
    </dgm:pt>
    <dgm:pt modelId="{CB1515F7-9195-7B4C-8A40-71643CA1CB8B}" type="pres">
      <dgm:prSet presAssocID="{517B08F1-F9BD-3E47-BA8C-08CFF744C795}" presName="conn" presStyleLbl="parChTrans1D2" presStyleIdx="0" presStyleCnt="1"/>
      <dgm:spPr/>
      <dgm:t>
        <a:bodyPr/>
        <a:lstStyle/>
        <a:p>
          <a:endParaRPr lang="ru-RU"/>
        </a:p>
      </dgm:t>
    </dgm:pt>
    <dgm:pt modelId="{8866BA23-DF93-4E49-B9C5-1D649A3D6589}" type="pres">
      <dgm:prSet presAssocID="{517B08F1-F9BD-3E47-BA8C-08CFF744C795}" presName="extraNode" presStyleLbl="node1" presStyleIdx="0" presStyleCnt="3"/>
      <dgm:spPr/>
    </dgm:pt>
    <dgm:pt modelId="{21A1D82E-B1F1-564D-8701-E079EE56B4C9}" type="pres">
      <dgm:prSet presAssocID="{517B08F1-F9BD-3E47-BA8C-08CFF744C795}" presName="dstNode" presStyleLbl="node1" presStyleIdx="0" presStyleCnt="3"/>
      <dgm:spPr/>
    </dgm:pt>
    <dgm:pt modelId="{76A44BA0-EAF4-C242-8C0B-44D1D49D3784}" type="pres">
      <dgm:prSet presAssocID="{9E361311-569F-7F4D-907B-837AF90212E2}" presName="text_1" presStyleLbl="node1" presStyleIdx="0" presStyleCnt="3" custLinFactNeighborX="-103" custLinFactNeighborY="62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3105A3-D5E4-8B4E-97C9-812FF0FA1A9A}" type="pres">
      <dgm:prSet presAssocID="{9E361311-569F-7F4D-907B-837AF90212E2}" presName="accent_1" presStyleCnt="0"/>
      <dgm:spPr/>
    </dgm:pt>
    <dgm:pt modelId="{41C2A977-4818-8C46-A39A-DC6FE0C28746}" type="pres">
      <dgm:prSet presAssocID="{9E361311-569F-7F4D-907B-837AF90212E2}" presName="accentRepeatNode" presStyleLbl="solidFgAcc1" presStyleIdx="0" presStyleCnt="3"/>
      <dgm:spPr>
        <a:noFill/>
      </dgm:spPr>
    </dgm:pt>
    <dgm:pt modelId="{1A0CDDAF-4B0B-B04E-AF1E-C75F842DB353}" type="pres">
      <dgm:prSet presAssocID="{4840D968-0C7B-A449-9317-FB6B2B6168E8}" presName="text_2" presStyleLbl="node1" presStyleIdx="1" presStyleCnt="3" custScaleY="108530" custLinFactNeighborX="-3102" custLinFactNeighborY="5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651CB6-66CB-6549-A0C5-40B8F1479565}" type="pres">
      <dgm:prSet presAssocID="{4840D968-0C7B-A449-9317-FB6B2B6168E8}" presName="accent_2" presStyleCnt="0"/>
      <dgm:spPr/>
    </dgm:pt>
    <dgm:pt modelId="{64E0BFA5-EF15-F34D-BD0B-707FE744CE4E}" type="pres">
      <dgm:prSet presAssocID="{4840D968-0C7B-A449-9317-FB6B2B6168E8}" presName="accentRepeatNode" presStyleLbl="solidFgAcc1" presStyleIdx="1" presStyleCnt="3"/>
      <dgm:spPr>
        <a:noFill/>
      </dgm:spPr>
    </dgm:pt>
    <dgm:pt modelId="{C189B994-745D-904C-B51B-3D0546083FD3}" type="pres">
      <dgm:prSet presAssocID="{09FFD959-65F1-A940-9B57-1ABB3A4A6A28}" presName="text_3" presStyleLbl="node1" presStyleIdx="2" presStyleCnt="3" custLinFactNeighborX="-9672" custLinFactNeighborY="199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1AAA87-D65D-A244-BEA8-89A65A23517E}" type="pres">
      <dgm:prSet presAssocID="{09FFD959-65F1-A940-9B57-1ABB3A4A6A28}" presName="accent_3" presStyleCnt="0"/>
      <dgm:spPr/>
    </dgm:pt>
    <dgm:pt modelId="{C9D55D3D-0423-E941-A17C-1DA01AEDEDF5}" type="pres">
      <dgm:prSet presAssocID="{09FFD959-65F1-A940-9B57-1ABB3A4A6A28}" presName="accentRepeatNode" presStyleLbl="solidFgAcc1" presStyleIdx="2" presStyleCnt="3"/>
      <dgm:spPr>
        <a:noFill/>
      </dgm:spPr>
    </dgm:pt>
  </dgm:ptLst>
  <dgm:cxnLst>
    <dgm:cxn modelId="{045C7F5F-304C-8E4E-9B69-0626192449CE}" srcId="{517B08F1-F9BD-3E47-BA8C-08CFF744C795}" destId="{4840D968-0C7B-A449-9317-FB6B2B6168E8}" srcOrd="1" destOrd="0" parTransId="{CD27EF88-77D6-5B44-A178-351F3EC52B5D}" sibTransId="{EDD51489-7CAF-184F-9E05-F2853803CE68}"/>
    <dgm:cxn modelId="{1F92E9B5-EF41-9643-A3AB-8DBC634CE832}" type="presOf" srcId="{517B08F1-F9BD-3E47-BA8C-08CFF744C795}" destId="{92E3B124-CA26-EF42-BDB6-F310E6A7972A}" srcOrd="0" destOrd="0" presId="urn:microsoft.com/office/officeart/2008/layout/VerticalCurvedList#1"/>
    <dgm:cxn modelId="{C69BD650-8CA0-E541-96A3-6ACA541DF2A8}" type="presOf" srcId="{4840D968-0C7B-A449-9317-FB6B2B6168E8}" destId="{1A0CDDAF-4B0B-B04E-AF1E-C75F842DB353}" srcOrd="0" destOrd="0" presId="urn:microsoft.com/office/officeart/2008/layout/VerticalCurvedList#1"/>
    <dgm:cxn modelId="{99CAF8CA-99AC-3744-A7E6-A95AEE981954}" type="presOf" srcId="{C78A52EC-6A75-764E-A8A9-AA91EFFA017B}" destId="{CB1515F7-9195-7B4C-8A40-71643CA1CB8B}" srcOrd="0" destOrd="0" presId="urn:microsoft.com/office/officeart/2008/layout/VerticalCurvedList#1"/>
    <dgm:cxn modelId="{90CBB4F8-A793-CF4E-9B7F-81235674DADB}" type="presOf" srcId="{09FFD959-65F1-A940-9B57-1ABB3A4A6A28}" destId="{C189B994-745D-904C-B51B-3D0546083FD3}" srcOrd="0" destOrd="0" presId="urn:microsoft.com/office/officeart/2008/layout/VerticalCurvedList#1"/>
    <dgm:cxn modelId="{48D61A3A-466F-6B47-ACC2-2CF6579D4D24}" type="presOf" srcId="{9E361311-569F-7F4D-907B-837AF90212E2}" destId="{76A44BA0-EAF4-C242-8C0B-44D1D49D3784}" srcOrd="0" destOrd="0" presId="urn:microsoft.com/office/officeart/2008/layout/VerticalCurvedList#1"/>
    <dgm:cxn modelId="{E6D68373-1801-F248-9DD4-CC0D2B72AC12}" srcId="{517B08F1-F9BD-3E47-BA8C-08CFF744C795}" destId="{9E361311-569F-7F4D-907B-837AF90212E2}" srcOrd="0" destOrd="0" parTransId="{8C44E8DC-0D73-CF49-9F80-E1F64F5B869A}" sibTransId="{C78A52EC-6A75-764E-A8A9-AA91EFFA017B}"/>
    <dgm:cxn modelId="{D046BCF6-4205-6E4B-A631-EA257E7A5239}" srcId="{517B08F1-F9BD-3E47-BA8C-08CFF744C795}" destId="{09FFD959-65F1-A940-9B57-1ABB3A4A6A28}" srcOrd="2" destOrd="0" parTransId="{65C84DD5-7D34-654C-B3FB-632316FD4CC0}" sibTransId="{5F8EB294-F0D4-CE44-ADFD-71F0E7765FE0}"/>
    <dgm:cxn modelId="{972BC6D1-B60B-534D-965A-7A5306EBE423}" type="presParOf" srcId="{92E3B124-CA26-EF42-BDB6-F310E6A7972A}" destId="{FD3717CA-1A0F-6442-8F7A-EAC0B51F6CF7}" srcOrd="0" destOrd="0" presId="urn:microsoft.com/office/officeart/2008/layout/VerticalCurvedList#1"/>
    <dgm:cxn modelId="{1FB6E016-FCCC-0649-878F-ABA98047179C}" type="presParOf" srcId="{FD3717CA-1A0F-6442-8F7A-EAC0B51F6CF7}" destId="{205952B2-3097-AF46-A2BB-A3E92FDEB1AC}" srcOrd="0" destOrd="0" presId="urn:microsoft.com/office/officeart/2008/layout/VerticalCurvedList#1"/>
    <dgm:cxn modelId="{05F022FC-C56D-4F4B-8613-E1D31B7D1CA9}" type="presParOf" srcId="{205952B2-3097-AF46-A2BB-A3E92FDEB1AC}" destId="{63D0B474-FEDB-1947-B464-56914EDB39F0}" srcOrd="0" destOrd="0" presId="urn:microsoft.com/office/officeart/2008/layout/VerticalCurvedList#1"/>
    <dgm:cxn modelId="{8C034BE1-7A9F-E942-AFB5-D6E9473DAE13}" type="presParOf" srcId="{205952B2-3097-AF46-A2BB-A3E92FDEB1AC}" destId="{CB1515F7-9195-7B4C-8A40-71643CA1CB8B}" srcOrd="1" destOrd="0" presId="urn:microsoft.com/office/officeart/2008/layout/VerticalCurvedList#1"/>
    <dgm:cxn modelId="{26AD78DD-3E58-1646-861B-77EAAA66C3A4}" type="presParOf" srcId="{205952B2-3097-AF46-A2BB-A3E92FDEB1AC}" destId="{8866BA23-DF93-4E49-B9C5-1D649A3D6589}" srcOrd="2" destOrd="0" presId="urn:microsoft.com/office/officeart/2008/layout/VerticalCurvedList#1"/>
    <dgm:cxn modelId="{88213DA8-F188-7947-92CB-AAE0378C86D4}" type="presParOf" srcId="{205952B2-3097-AF46-A2BB-A3E92FDEB1AC}" destId="{21A1D82E-B1F1-564D-8701-E079EE56B4C9}" srcOrd="3" destOrd="0" presId="urn:microsoft.com/office/officeart/2008/layout/VerticalCurvedList#1"/>
    <dgm:cxn modelId="{BE0DF843-BE6D-924D-A395-486C5D45DED1}" type="presParOf" srcId="{FD3717CA-1A0F-6442-8F7A-EAC0B51F6CF7}" destId="{76A44BA0-EAF4-C242-8C0B-44D1D49D3784}" srcOrd="1" destOrd="0" presId="urn:microsoft.com/office/officeart/2008/layout/VerticalCurvedList#1"/>
    <dgm:cxn modelId="{C14E0046-CDA2-B348-9FA6-B51DD14D90FC}" type="presParOf" srcId="{FD3717CA-1A0F-6442-8F7A-EAC0B51F6CF7}" destId="{3D3105A3-D5E4-8B4E-97C9-812FF0FA1A9A}" srcOrd="2" destOrd="0" presId="urn:microsoft.com/office/officeart/2008/layout/VerticalCurvedList#1"/>
    <dgm:cxn modelId="{B04597D2-86E5-444B-AA54-08D40720D885}" type="presParOf" srcId="{3D3105A3-D5E4-8B4E-97C9-812FF0FA1A9A}" destId="{41C2A977-4818-8C46-A39A-DC6FE0C28746}" srcOrd="0" destOrd="0" presId="urn:microsoft.com/office/officeart/2008/layout/VerticalCurvedList#1"/>
    <dgm:cxn modelId="{BF6445E6-56DD-F645-9FF3-5166FFD7392F}" type="presParOf" srcId="{FD3717CA-1A0F-6442-8F7A-EAC0B51F6CF7}" destId="{1A0CDDAF-4B0B-B04E-AF1E-C75F842DB353}" srcOrd="3" destOrd="0" presId="urn:microsoft.com/office/officeart/2008/layout/VerticalCurvedList#1"/>
    <dgm:cxn modelId="{895FBAB5-C211-C14D-9477-33898F3CE679}" type="presParOf" srcId="{FD3717CA-1A0F-6442-8F7A-EAC0B51F6CF7}" destId="{3E651CB6-66CB-6549-A0C5-40B8F1479565}" srcOrd="4" destOrd="0" presId="urn:microsoft.com/office/officeart/2008/layout/VerticalCurvedList#1"/>
    <dgm:cxn modelId="{1DD4999E-F840-8145-9121-477759E39B4E}" type="presParOf" srcId="{3E651CB6-66CB-6549-A0C5-40B8F1479565}" destId="{64E0BFA5-EF15-F34D-BD0B-707FE744CE4E}" srcOrd="0" destOrd="0" presId="urn:microsoft.com/office/officeart/2008/layout/VerticalCurvedList#1"/>
    <dgm:cxn modelId="{C108A80D-57F7-1647-9754-23545450CE07}" type="presParOf" srcId="{FD3717CA-1A0F-6442-8F7A-EAC0B51F6CF7}" destId="{C189B994-745D-904C-B51B-3D0546083FD3}" srcOrd="5" destOrd="0" presId="urn:microsoft.com/office/officeart/2008/layout/VerticalCurvedList#1"/>
    <dgm:cxn modelId="{2DB7AD99-DC22-974D-B745-145C63A32616}" type="presParOf" srcId="{FD3717CA-1A0F-6442-8F7A-EAC0B51F6CF7}" destId="{9F1AAA87-D65D-A244-BEA8-89A65A23517E}" srcOrd="6" destOrd="0" presId="urn:microsoft.com/office/officeart/2008/layout/VerticalCurvedList#1"/>
    <dgm:cxn modelId="{93EA1C33-482D-A549-9440-73345B53D374}" type="presParOf" srcId="{9F1AAA87-D65D-A244-BEA8-89A65A23517E}" destId="{C9D55D3D-0423-E941-A17C-1DA01AEDEDF5}" srcOrd="0" destOrd="0" presId="urn:microsoft.com/office/officeart/2008/layout/VerticalCurvedList#1"/>
  </dgm:cxnLst>
  <dgm:bg>
    <a:noFill/>
  </dgm:bg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40BD8C7-363E-7D45-9B4E-7513F6302325}" type="doc">
      <dgm:prSet loTypeId="urn:microsoft.com/office/officeart/2008/layout/VerticalCurvedList#2" loCatId="" qsTypeId="urn:microsoft.com/office/officeart/2005/8/quickstyle/simple4#2" qsCatId="simple" csTypeId="urn:microsoft.com/office/officeart/2005/8/colors/accent1_2#2" csCatId="accent1" phldr="1"/>
      <dgm:spPr/>
      <dgm:t>
        <a:bodyPr/>
        <a:lstStyle/>
        <a:p>
          <a:endParaRPr lang="ru-RU"/>
        </a:p>
      </dgm:t>
    </dgm:pt>
    <dgm:pt modelId="{30336781-208E-174F-8207-BB5CA914AD99}">
      <dgm:prSet custT="1"/>
      <dgm:spPr>
        <a:solidFill>
          <a:schemeClr val="tx2">
            <a:lumMod val="90000"/>
            <a:lumOff val="10000"/>
            <a:alpha val="83000"/>
          </a:schemeClr>
        </a:solidFill>
        <a:effectLst>
          <a:softEdge rad="622300"/>
        </a:effectLst>
      </dgm:spPr>
      <dgm:t>
        <a:bodyPr/>
        <a:lstStyle/>
        <a:p>
          <a:r>
            <a:rPr lang="ru-RU" sz="2000" b="1" i="0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rPr>
            <a:t>Бюджеты городских округов с внутригородским делением</a:t>
          </a:r>
          <a:endParaRPr lang="ru-RU" sz="2000" b="1" i="0" dirty="0">
            <a:solidFill>
              <a:schemeClr val="tx2">
                <a:lumMod val="90000"/>
                <a:lumOff val="10000"/>
              </a:schemeClr>
            </a:solidFill>
            <a:latin typeface="Times New Roman" panose="02020603050405020304" charset="0"/>
            <a:ea typeface="Times New Roman" panose="02020603050405020304" charset="0"/>
            <a:cs typeface="Times New Roman" panose="02020603050405020304" charset="0"/>
          </a:endParaRPr>
        </a:p>
      </dgm:t>
    </dgm:pt>
    <dgm:pt modelId="{834E58EC-0386-B24D-8900-EFC647AEEFF2}" type="parTrans" cxnId="{FB17B02C-86FB-1341-8FF0-109B42C7CCEF}">
      <dgm:prSet/>
      <dgm:spPr/>
      <dgm:t>
        <a:bodyPr/>
        <a:lstStyle/>
        <a:p>
          <a:endParaRPr lang="ru-RU"/>
        </a:p>
      </dgm:t>
    </dgm:pt>
    <dgm:pt modelId="{BF40E206-3D0D-3E41-B6E0-229D327E1CF1}" type="sibTrans" cxnId="{FB17B02C-86FB-1341-8FF0-109B42C7CCEF}">
      <dgm:prSet/>
      <dgm:spPr/>
      <dgm:t>
        <a:bodyPr/>
        <a:lstStyle/>
        <a:p>
          <a:endParaRPr lang="ru-RU"/>
        </a:p>
      </dgm:t>
    </dgm:pt>
    <dgm:pt modelId="{A746C86B-4901-8D44-B3AE-7A201907E11D}">
      <dgm:prSet custT="1"/>
      <dgm:spPr>
        <a:solidFill>
          <a:schemeClr val="tx2">
            <a:lumMod val="90000"/>
            <a:lumOff val="10000"/>
            <a:alpha val="83000"/>
          </a:schemeClr>
        </a:solidFill>
        <a:effectLst>
          <a:softEdge rad="622300"/>
        </a:effectLst>
      </dgm:spPr>
      <dgm:t>
        <a:bodyPr/>
        <a:lstStyle/>
        <a:p>
          <a:r>
            <a:rPr lang="ru-RU" sz="2000" b="1" i="0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rPr>
            <a:t>Бюджеты внутригородских муниципальных образований городов федерального значения </a:t>
          </a:r>
          <a:endParaRPr lang="ru-RU" sz="2000" b="1" i="0" dirty="0">
            <a:solidFill>
              <a:schemeClr val="tx2">
                <a:lumMod val="90000"/>
                <a:lumOff val="10000"/>
              </a:schemeClr>
            </a:solidFill>
            <a:latin typeface="Times New Roman" panose="02020603050405020304" charset="0"/>
            <a:ea typeface="Times New Roman" panose="02020603050405020304" charset="0"/>
            <a:cs typeface="Times New Roman" panose="02020603050405020304" charset="0"/>
          </a:endParaRPr>
        </a:p>
      </dgm:t>
    </dgm:pt>
    <dgm:pt modelId="{81D6C822-A2B6-1D4B-B495-B8F0C63794EE}" type="parTrans" cxnId="{C927E095-9B85-464A-8CEA-1E9983A3C437}">
      <dgm:prSet/>
      <dgm:spPr/>
      <dgm:t>
        <a:bodyPr/>
        <a:lstStyle/>
        <a:p>
          <a:endParaRPr lang="ru-RU"/>
        </a:p>
      </dgm:t>
    </dgm:pt>
    <dgm:pt modelId="{D7830F4D-CA30-B44F-A27F-44FB48FA1512}" type="sibTrans" cxnId="{C927E095-9B85-464A-8CEA-1E9983A3C437}">
      <dgm:prSet/>
      <dgm:spPr/>
      <dgm:t>
        <a:bodyPr/>
        <a:lstStyle/>
        <a:p>
          <a:endParaRPr lang="ru-RU"/>
        </a:p>
      </dgm:t>
    </dgm:pt>
    <dgm:pt modelId="{BD6045BA-7B82-3A4C-B65B-A77BDDA58DC9}">
      <dgm:prSet custT="1"/>
      <dgm:spPr>
        <a:solidFill>
          <a:schemeClr val="tx2">
            <a:lumMod val="90000"/>
            <a:lumOff val="10000"/>
            <a:alpha val="83000"/>
          </a:schemeClr>
        </a:solidFill>
        <a:effectLst>
          <a:softEdge rad="622300"/>
        </a:effectLst>
      </dgm:spPr>
      <dgm:t>
        <a:bodyPr/>
        <a:lstStyle/>
        <a:p>
          <a:r>
            <a:rPr lang="ru-RU" sz="1800" b="1" i="0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rPr>
            <a:t>Бюджеты </a:t>
          </a:r>
          <a:r>
            <a:rPr lang="ru-RU" sz="2000" b="1" i="0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rPr>
            <a:t>городских</a:t>
          </a:r>
          <a:r>
            <a:rPr lang="ru-RU" sz="1800" b="1" i="0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rPr>
            <a:t> и сельских поселений, </a:t>
          </a:r>
          <a:endParaRPr lang="ru-RU" sz="1800" b="1" i="0" dirty="0">
            <a:solidFill>
              <a:schemeClr val="tx2">
                <a:lumMod val="90000"/>
                <a:lumOff val="10000"/>
              </a:schemeClr>
            </a:solidFill>
            <a:latin typeface="Times New Roman" panose="02020603050405020304" charset="0"/>
            <a:ea typeface="Times New Roman" panose="02020603050405020304" charset="0"/>
            <a:cs typeface="Times New Roman" panose="02020603050405020304" charset="0"/>
          </a:endParaRPr>
        </a:p>
      </dgm:t>
    </dgm:pt>
    <dgm:pt modelId="{3B6846D4-8256-AF48-82EC-D1DADDBAF097}" type="parTrans" cxnId="{6BB2C823-19B0-3041-B1A8-5418B7D8D2C8}">
      <dgm:prSet/>
      <dgm:spPr/>
      <dgm:t>
        <a:bodyPr/>
        <a:lstStyle/>
        <a:p>
          <a:endParaRPr lang="ru-RU"/>
        </a:p>
      </dgm:t>
    </dgm:pt>
    <dgm:pt modelId="{81255962-8D22-A742-BE48-4D8E81F787DC}" type="sibTrans" cxnId="{6BB2C823-19B0-3041-B1A8-5418B7D8D2C8}">
      <dgm:prSet/>
      <dgm:spPr/>
      <dgm:t>
        <a:bodyPr/>
        <a:lstStyle/>
        <a:p>
          <a:endParaRPr lang="ru-RU"/>
        </a:p>
      </dgm:t>
    </dgm:pt>
    <dgm:pt modelId="{4352B511-EA32-CE46-A839-041106E869CB}">
      <dgm:prSet/>
      <dgm:spPr>
        <a:solidFill>
          <a:schemeClr val="tx2">
            <a:lumMod val="90000"/>
            <a:lumOff val="10000"/>
            <a:alpha val="83000"/>
          </a:schemeClr>
        </a:solidFill>
        <a:effectLst>
          <a:softEdge rad="622300"/>
        </a:effectLst>
      </dgm:spPr>
      <dgm:t>
        <a:bodyPr/>
        <a:lstStyle/>
        <a:p>
          <a:r>
            <a:rPr lang="ru-RU" b="1" i="0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rPr>
            <a:t>Бюджеты внутригородских районов</a:t>
          </a:r>
          <a:r>
            <a:rPr lang="ru-RU" b="1" i="0" dirty="0" smtClean="0">
              <a:solidFill>
                <a:schemeClr val="tx2">
                  <a:lumMod val="75000"/>
                  <a:lumOff val="25000"/>
                </a:schemeClr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rPr>
            <a:t>.</a:t>
          </a:r>
          <a:endParaRPr lang="ru-RU" b="1" i="0" dirty="0">
            <a:solidFill>
              <a:schemeClr val="tx2">
                <a:lumMod val="75000"/>
                <a:lumOff val="25000"/>
              </a:schemeClr>
            </a:solidFill>
            <a:latin typeface="Times New Roman" panose="02020603050405020304" charset="0"/>
            <a:ea typeface="Times New Roman" panose="02020603050405020304" charset="0"/>
            <a:cs typeface="Times New Roman" panose="02020603050405020304" charset="0"/>
          </a:endParaRPr>
        </a:p>
      </dgm:t>
    </dgm:pt>
    <dgm:pt modelId="{CC90EA8A-6991-F747-87BE-3EC5B11184B4}" type="parTrans" cxnId="{0A1D636F-9EF8-B247-A6A6-9102AB8EDD6D}">
      <dgm:prSet/>
      <dgm:spPr/>
      <dgm:t>
        <a:bodyPr/>
        <a:lstStyle/>
        <a:p>
          <a:endParaRPr lang="ru-RU"/>
        </a:p>
      </dgm:t>
    </dgm:pt>
    <dgm:pt modelId="{C844B280-D8EB-A649-9D8C-E34A8A14F968}" type="sibTrans" cxnId="{0A1D636F-9EF8-B247-A6A6-9102AB8EDD6D}">
      <dgm:prSet/>
      <dgm:spPr/>
      <dgm:t>
        <a:bodyPr/>
        <a:lstStyle/>
        <a:p>
          <a:endParaRPr lang="ru-RU"/>
        </a:p>
      </dgm:t>
    </dgm:pt>
    <dgm:pt modelId="{3898A876-F2C1-0249-A33D-523686CAD647}">
      <dgm:prSet custT="1"/>
      <dgm:spPr>
        <a:solidFill>
          <a:schemeClr val="tx2">
            <a:lumMod val="90000"/>
            <a:lumOff val="10000"/>
            <a:alpha val="83000"/>
          </a:schemeClr>
        </a:solidFill>
        <a:effectLst>
          <a:softEdge rad="622300"/>
        </a:effectLst>
      </dgm:spPr>
      <dgm:t>
        <a:bodyPr/>
        <a:lstStyle/>
        <a:p>
          <a:r>
            <a:rPr lang="ru-RU" sz="2000" b="1" i="0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rPr>
            <a:t>Бюджеты городских округов</a:t>
          </a:r>
          <a:endParaRPr lang="ru-RU" sz="2000" b="1" i="0" dirty="0">
            <a:solidFill>
              <a:schemeClr val="tx2">
                <a:lumMod val="90000"/>
                <a:lumOff val="10000"/>
              </a:schemeClr>
            </a:solidFill>
            <a:latin typeface="Times New Roman" panose="02020603050405020304" charset="0"/>
            <a:ea typeface="Times New Roman" panose="02020603050405020304" charset="0"/>
            <a:cs typeface="Times New Roman" panose="02020603050405020304" charset="0"/>
          </a:endParaRPr>
        </a:p>
      </dgm:t>
    </dgm:pt>
    <dgm:pt modelId="{5A39ABFC-E3B5-3B40-A2C4-F80F44F42D3B}" type="parTrans" cxnId="{8FEF0F05-CBFA-E443-816A-948E01A45651}">
      <dgm:prSet/>
      <dgm:spPr/>
      <dgm:t>
        <a:bodyPr/>
        <a:lstStyle/>
        <a:p>
          <a:endParaRPr lang="ru-RU"/>
        </a:p>
      </dgm:t>
    </dgm:pt>
    <dgm:pt modelId="{6F5F1603-7C3F-B84F-8FD6-F43D9FFC98A6}" type="sibTrans" cxnId="{8FEF0F05-CBFA-E443-816A-948E01A45651}">
      <dgm:prSet/>
      <dgm:spPr/>
      <dgm:t>
        <a:bodyPr/>
        <a:lstStyle/>
        <a:p>
          <a:endParaRPr lang="ru-RU"/>
        </a:p>
      </dgm:t>
    </dgm:pt>
    <dgm:pt modelId="{29E3FCE2-DBBE-0F44-B125-A3AF7648EB07}">
      <dgm:prSet custT="1"/>
      <dgm:spPr>
        <a:solidFill>
          <a:schemeClr val="tx2">
            <a:lumMod val="90000"/>
            <a:lumOff val="10000"/>
            <a:alpha val="83000"/>
          </a:schemeClr>
        </a:solidFill>
        <a:effectLst>
          <a:softEdge rad="622300"/>
        </a:effectLst>
      </dgm:spPr>
      <dgm:t>
        <a:bodyPr/>
        <a:lstStyle/>
        <a:p>
          <a:r>
            <a:rPr lang="ru-RU" sz="2000" b="1" i="0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rPr>
            <a:t>Бюджеты муниципальных районов</a:t>
          </a:r>
          <a:endParaRPr lang="ru-RU" sz="2000" b="1" i="0" dirty="0">
            <a:solidFill>
              <a:schemeClr val="tx2">
                <a:lumMod val="90000"/>
                <a:lumOff val="10000"/>
              </a:schemeClr>
            </a:solidFill>
            <a:latin typeface="Times New Roman" panose="02020603050405020304" charset="0"/>
            <a:ea typeface="Times New Roman" panose="02020603050405020304" charset="0"/>
            <a:cs typeface="Times New Roman" panose="02020603050405020304" charset="0"/>
          </a:endParaRPr>
        </a:p>
      </dgm:t>
    </dgm:pt>
    <dgm:pt modelId="{D45AC0FE-A1D6-C14D-8D8C-76E92CF10498}" type="sibTrans" cxnId="{41DB38F1-0D70-4E49-AD3D-8DB36B95197E}">
      <dgm:prSet/>
      <dgm:spPr/>
      <dgm:t>
        <a:bodyPr/>
        <a:lstStyle/>
        <a:p>
          <a:endParaRPr lang="ru-RU"/>
        </a:p>
      </dgm:t>
    </dgm:pt>
    <dgm:pt modelId="{43595F5C-4029-BC47-992F-BEBC09BA58D0}" type="parTrans" cxnId="{41DB38F1-0D70-4E49-AD3D-8DB36B95197E}">
      <dgm:prSet/>
      <dgm:spPr/>
      <dgm:t>
        <a:bodyPr/>
        <a:lstStyle/>
        <a:p>
          <a:endParaRPr lang="ru-RU"/>
        </a:p>
      </dgm:t>
    </dgm:pt>
    <dgm:pt modelId="{21250CDA-B7C2-D949-B68D-281BA49ED54A}" type="pres">
      <dgm:prSet presAssocID="{340BD8C7-363E-7D45-9B4E-7513F6302325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EC9B0D6C-BC07-6645-89EF-C3CCDA171CDB}" type="pres">
      <dgm:prSet presAssocID="{340BD8C7-363E-7D45-9B4E-7513F6302325}" presName="Name1" presStyleCnt="0"/>
      <dgm:spPr/>
      <dgm:t>
        <a:bodyPr/>
        <a:lstStyle/>
        <a:p>
          <a:endParaRPr lang="ru-RU"/>
        </a:p>
      </dgm:t>
    </dgm:pt>
    <dgm:pt modelId="{7F5BA123-642B-8D48-BD21-99DC0EA2CDC4}" type="pres">
      <dgm:prSet presAssocID="{340BD8C7-363E-7D45-9B4E-7513F6302325}" presName="cycle" presStyleCnt="0"/>
      <dgm:spPr/>
      <dgm:t>
        <a:bodyPr/>
        <a:lstStyle/>
        <a:p>
          <a:endParaRPr lang="ru-RU"/>
        </a:p>
      </dgm:t>
    </dgm:pt>
    <dgm:pt modelId="{CC36C065-C2C6-1549-AFC2-A30A160DD7A8}" type="pres">
      <dgm:prSet presAssocID="{340BD8C7-363E-7D45-9B4E-7513F6302325}" presName="srcNode" presStyleLbl="node1" presStyleIdx="0" presStyleCnt="6"/>
      <dgm:spPr/>
      <dgm:t>
        <a:bodyPr/>
        <a:lstStyle/>
        <a:p>
          <a:endParaRPr lang="ru-RU"/>
        </a:p>
      </dgm:t>
    </dgm:pt>
    <dgm:pt modelId="{8ECCE056-6574-C14F-A159-5B464B3871E9}" type="pres">
      <dgm:prSet presAssocID="{340BD8C7-363E-7D45-9B4E-7513F6302325}" presName="conn" presStyleLbl="parChTrans1D2" presStyleIdx="0" presStyleCnt="1"/>
      <dgm:spPr/>
      <dgm:t>
        <a:bodyPr/>
        <a:lstStyle/>
        <a:p>
          <a:endParaRPr lang="ru-RU"/>
        </a:p>
      </dgm:t>
    </dgm:pt>
    <dgm:pt modelId="{3B001BC9-4AC6-304C-91AF-333A63ADEDF9}" type="pres">
      <dgm:prSet presAssocID="{340BD8C7-363E-7D45-9B4E-7513F6302325}" presName="extraNode" presStyleLbl="node1" presStyleIdx="0" presStyleCnt="6"/>
      <dgm:spPr/>
      <dgm:t>
        <a:bodyPr/>
        <a:lstStyle/>
        <a:p>
          <a:endParaRPr lang="ru-RU"/>
        </a:p>
      </dgm:t>
    </dgm:pt>
    <dgm:pt modelId="{F85647BF-E881-E546-8629-12C4D5E6F466}" type="pres">
      <dgm:prSet presAssocID="{340BD8C7-363E-7D45-9B4E-7513F6302325}" presName="dstNode" presStyleLbl="node1" presStyleIdx="0" presStyleCnt="6"/>
      <dgm:spPr/>
      <dgm:t>
        <a:bodyPr/>
        <a:lstStyle/>
        <a:p>
          <a:endParaRPr lang="ru-RU"/>
        </a:p>
      </dgm:t>
    </dgm:pt>
    <dgm:pt modelId="{72DC9AA2-C767-294A-BDCD-86AA828F176F}" type="pres">
      <dgm:prSet presAssocID="{29E3FCE2-DBBE-0F44-B125-A3AF7648EB07}" presName="text_1" presStyleLbl="node1" presStyleIdx="0" presStyleCnt="6" custScaleX="97992" custLinFactNeighborX="5311" custLinFactNeighborY="47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619BC6-F03A-2247-83D7-1A7D9D2C07D4}" type="pres">
      <dgm:prSet presAssocID="{29E3FCE2-DBBE-0F44-B125-A3AF7648EB07}" presName="accent_1" presStyleCnt="0"/>
      <dgm:spPr/>
      <dgm:t>
        <a:bodyPr/>
        <a:lstStyle/>
        <a:p>
          <a:endParaRPr lang="ru-RU"/>
        </a:p>
      </dgm:t>
    </dgm:pt>
    <dgm:pt modelId="{DC16CCAF-78B0-1646-8273-CA3E3ACBA3C4}" type="pres">
      <dgm:prSet presAssocID="{29E3FCE2-DBBE-0F44-B125-A3AF7648EB07}" presName="accentRepeatNode" presStyleLbl="solidFgAcc1" presStyleIdx="0" presStyleCnt="6" custScaleX="106460" custScaleY="126247" custLinFactNeighborX="-1938" custLinFactNeighborY="-5821"/>
      <dgm:spPr>
        <a:noFill/>
      </dgm:spPr>
      <dgm:t>
        <a:bodyPr/>
        <a:lstStyle/>
        <a:p>
          <a:endParaRPr lang="ru-RU"/>
        </a:p>
      </dgm:t>
    </dgm:pt>
    <dgm:pt modelId="{80F6AECB-52D2-7142-9BCB-02FBED5BF82A}" type="pres">
      <dgm:prSet presAssocID="{3898A876-F2C1-0249-A33D-523686CAD647}" presName="text_2" presStyleLbl="node1" presStyleIdx="1" presStyleCnt="6" custLinFactNeighborX="258" custLinFactNeighborY="2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4AC708-5E79-604B-9405-2BF86B9AD83F}" type="pres">
      <dgm:prSet presAssocID="{3898A876-F2C1-0249-A33D-523686CAD647}" presName="accent_2" presStyleCnt="0"/>
      <dgm:spPr/>
      <dgm:t>
        <a:bodyPr/>
        <a:lstStyle/>
        <a:p>
          <a:endParaRPr lang="ru-RU"/>
        </a:p>
      </dgm:t>
    </dgm:pt>
    <dgm:pt modelId="{C07AE005-F97A-0D4C-9063-61CFF093F879}" type="pres">
      <dgm:prSet presAssocID="{3898A876-F2C1-0249-A33D-523686CAD647}" presName="accentRepeatNode" presStyleLbl="solidFgAcc1" presStyleIdx="1" presStyleCnt="6"/>
      <dgm:spPr>
        <a:noFill/>
      </dgm:spPr>
      <dgm:t>
        <a:bodyPr/>
        <a:lstStyle/>
        <a:p>
          <a:endParaRPr lang="ru-RU"/>
        </a:p>
      </dgm:t>
    </dgm:pt>
    <dgm:pt modelId="{44AA9744-C63F-6E40-A109-1405530E0060}" type="pres">
      <dgm:prSet presAssocID="{30336781-208E-174F-8207-BB5CA914AD99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D6C1FD-E4C3-B942-8FF6-3CD393B98E52}" type="pres">
      <dgm:prSet presAssocID="{30336781-208E-174F-8207-BB5CA914AD99}" presName="accent_3" presStyleCnt="0"/>
      <dgm:spPr/>
      <dgm:t>
        <a:bodyPr/>
        <a:lstStyle/>
        <a:p>
          <a:endParaRPr lang="ru-RU"/>
        </a:p>
      </dgm:t>
    </dgm:pt>
    <dgm:pt modelId="{22686662-8BCF-C64D-9741-C51F0FCC2BBD}" type="pres">
      <dgm:prSet presAssocID="{30336781-208E-174F-8207-BB5CA914AD99}" presName="accentRepeatNode" presStyleLbl="solidFgAcc1" presStyleIdx="2" presStyleCnt="6"/>
      <dgm:spPr>
        <a:noFill/>
      </dgm:spPr>
      <dgm:t>
        <a:bodyPr/>
        <a:lstStyle/>
        <a:p>
          <a:endParaRPr lang="ru-RU"/>
        </a:p>
      </dgm:t>
    </dgm:pt>
    <dgm:pt modelId="{D740CC22-4541-104E-9380-804248446D62}" type="pres">
      <dgm:prSet presAssocID="{A746C86B-4901-8D44-B3AE-7A201907E11D}" presName="text_4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11D3B5-F783-6040-8250-06D756F1F824}" type="pres">
      <dgm:prSet presAssocID="{A746C86B-4901-8D44-B3AE-7A201907E11D}" presName="accent_4" presStyleCnt="0"/>
      <dgm:spPr/>
      <dgm:t>
        <a:bodyPr/>
        <a:lstStyle/>
        <a:p>
          <a:endParaRPr lang="ru-RU"/>
        </a:p>
      </dgm:t>
    </dgm:pt>
    <dgm:pt modelId="{42F5B9FB-C4A1-194A-B48B-7A34C76CB454}" type="pres">
      <dgm:prSet presAssocID="{A746C86B-4901-8D44-B3AE-7A201907E11D}" presName="accentRepeatNode" presStyleLbl="solidFgAcc1" presStyleIdx="3" presStyleCnt="6"/>
      <dgm:spPr>
        <a:noFill/>
      </dgm:spPr>
      <dgm:t>
        <a:bodyPr/>
        <a:lstStyle/>
        <a:p>
          <a:endParaRPr lang="ru-RU"/>
        </a:p>
      </dgm:t>
    </dgm:pt>
    <dgm:pt modelId="{556225F5-CB1A-A549-AD08-3F506BA35A1E}" type="pres">
      <dgm:prSet presAssocID="{BD6045BA-7B82-3A4C-B65B-A77BDDA58DC9}" presName="text_5" presStyleLbl="node1" presStyleIdx="4" presStyleCnt="6" custLinFactNeighborX="281" custLinFactNeighborY="173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F5C9C2-5394-0745-93C5-583547F30B60}" type="pres">
      <dgm:prSet presAssocID="{BD6045BA-7B82-3A4C-B65B-A77BDDA58DC9}" presName="accent_5" presStyleCnt="0"/>
      <dgm:spPr/>
      <dgm:t>
        <a:bodyPr/>
        <a:lstStyle/>
        <a:p>
          <a:endParaRPr lang="ru-RU"/>
        </a:p>
      </dgm:t>
    </dgm:pt>
    <dgm:pt modelId="{4E422F86-B3E5-B64A-AD9F-CEC901BA74DE}" type="pres">
      <dgm:prSet presAssocID="{BD6045BA-7B82-3A4C-B65B-A77BDDA58DC9}" presName="accentRepeatNode" presStyleLbl="solidFgAcc1" presStyleIdx="4" presStyleCnt="6"/>
      <dgm:spPr>
        <a:noFill/>
      </dgm:spPr>
      <dgm:t>
        <a:bodyPr/>
        <a:lstStyle/>
        <a:p>
          <a:endParaRPr lang="ru-RU"/>
        </a:p>
      </dgm:t>
    </dgm:pt>
    <dgm:pt modelId="{D84FFCA9-78AB-C94F-A342-F54C0AA28E2F}" type="pres">
      <dgm:prSet presAssocID="{4352B511-EA32-CE46-A839-041106E869CB}" presName="text_6" presStyleLbl="node1" presStyleIdx="5" presStyleCnt="6" custLinFactNeighborX="420" custLinFactNeighborY="52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1C664D-2D23-F24B-9ED0-87ABFBDDD4D9}" type="pres">
      <dgm:prSet presAssocID="{4352B511-EA32-CE46-A839-041106E869CB}" presName="accent_6" presStyleCnt="0"/>
      <dgm:spPr/>
      <dgm:t>
        <a:bodyPr/>
        <a:lstStyle/>
        <a:p>
          <a:endParaRPr lang="ru-RU"/>
        </a:p>
      </dgm:t>
    </dgm:pt>
    <dgm:pt modelId="{53F706EC-E361-2843-B998-697396ECA299}" type="pres">
      <dgm:prSet presAssocID="{4352B511-EA32-CE46-A839-041106E869CB}" presName="accentRepeatNode" presStyleLbl="solidFgAcc1" presStyleIdx="5" presStyleCnt="6"/>
      <dgm:spPr>
        <a:noFill/>
      </dgm:spPr>
      <dgm:t>
        <a:bodyPr/>
        <a:lstStyle/>
        <a:p>
          <a:endParaRPr lang="ru-RU"/>
        </a:p>
      </dgm:t>
    </dgm:pt>
  </dgm:ptLst>
  <dgm:cxnLst>
    <dgm:cxn modelId="{A444FD8C-AA62-2845-AEF0-9A30047BE782}" type="presOf" srcId="{D45AC0FE-A1D6-C14D-8D8C-76E92CF10498}" destId="{8ECCE056-6574-C14F-A159-5B464B3871E9}" srcOrd="0" destOrd="0" presId="urn:microsoft.com/office/officeart/2008/layout/VerticalCurvedList#2"/>
    <dgm:cxn modelId="{8FEF0F05-CBFA-E443-816A-948E01A45651}" srcId="{340BD8C7-363E-7D45-9B4E-7513F6302325}" destId="{3898A876-F2C1-0249-A33D-523686CAD647}" srcOrd="1" destOrd="0" parTransId="{5A39ABFC-E3B5-3B40-A2C4-F80F44F42D3B}" sibTransId="{6F5F1603-7C3F-B84F-8FD6-F43D9FFC98A6}"/>
    <dgm:cxn modelId="{6AD281B1-F949-9141-BD97-65E3E748A16A}" type="presOf" srcId="{4352B511-EA32-CE46-A839-041106E869CB}" destId="{D84FFCA9-78AB-C94F-A342-F54C0AA28E2F}" srcOrd="0" destOrd="0" presId="urn:microsoft.com/office/officeart/2008/layout/VerticalCurvedList#2"/>
    <dgm:cxn modelId="{FB17B02C-86FB-1341-8FF0-109B42C7CCEF}" srcId="{340BD8C7-363E-7D45-9B4E-7513F6302325}" destId="{30336781-208E-174F-8207-BB5CA914AD99}" srcOrd="2" destOrd="0" parTransId="{834E58EC-0386-B24D-8900-EFC647AEEFF2}" sibTransId="{BF40E206-3D0D-3E41-B6E0-229D327E1CF1}"/>
    <dgm:cxn modelId="{0F2D8152-C353-DA40-A2FC-B06C41B41CBD}" type="presOf" srcId="{BD6045BA-7B82-3A4C-B65B-A77BDDA58DC9}" destId="{556225F5-CB1A-A549-AD08-3F506BA35A1E}" srcOrd="0" destOrd="0" presId="urn:microsoft.com/office/officeart/2008/layout/VerticalCurvedList#2"/>
    <dgm:cxn modelId="{C19096D0-F64B-A847-9CD9-C0B93C7CF1E6}" type="presOf" srcId="{340BD8C7-363E-7D45-9B4E-7513F6302325}" destId="{21250CDA-B7C2-D949-B68D-281BA49ED54A}" srcOrd="0" destOrd="0" presId="urn:microsoft.com/office/officeart/2008/layout/VerticalCurvedList#2"/>
    <dgm:cxn modelId="{6BB2C823-19B0-3041-B1A8-5418B7D8D2C8}" srcId="{340BD8C7-363E-7D45-9B4E-7513F6302325}" destId="{BD6045BA-7B82-3A4C-B65B-A77BDDA58DC9}" srcOrd="4" destOrd="0" parTransId="{3B6846D4-8256-AF48-82EC-D1DADDBAF097}" sibTransId="{81255962-8D22-A742-BE48-4D8E81F787DC}"/>
    <dgm:cxn modelId="{C927E095-9B85-464A-8CEA-1E9983A3C437}" srcId="{340BD8C7-363E-7D45-9B4E-7513F6302325}" destId="{A746C86B-4901-8D44-B3AE-7A201907E11D}" srcOrd="3" destOrd="0" parTransId="{81D6C822-A2B6-1D4B-B495-B8F0C63794EE}" sibTransId="{D7830F4D-CA30-B44F-A27F-44FB48FA1512}"/>
    <dgm:cxn modelId="{847F09D3-AF4D-D649-89A8-A9147C3EA84F}" type="presOf" srcId="{3898A876-F2C1-0249-A33D-523686CAD647}" destId="{80F6AECB-52D2-7142-9BCB-02FBED5BF82A}" srcOrd="0" destOrd="0" presId="urn:microsoft.com/office/officeart/2008/layout/VerticalCurvedList#2"/>
    <dgm:cxn modelId="{41DB38F1-0D70-4E49-AD3D-8DB36B95197E}" srcId="{340BD8C7-363E-7D45-9B4E-7513F6302325}" destId="{29E3FCE2-DBBE-0F44-B125-A3AF7648EB07}" srcOrd="0" destOrd="0" parTransId="{43595F5C-4029-BC47-992F-BEBC09BA58D0}" sibTransId="{D45AC0FE-A1D6-C14D-8D8C-76E92CF10498}"/>
    <dgm:cxn modelId="{3255DA10-F2B8-5F4F-BBF5-C4B5A0A9221C}" type="presOf" srcId="{29E3FCE2-DBBE-0F44-B125-A3AF7648EB07}" destId="{72DC9AA2-C767-294A-BDCD-86AA828F176F}" srcOrd="0" destOrd="0" presId="urn:microsoft.com/office/officeart/2008/layout/VerticalCurvedList#2"/>
    <dgm:cxn modelId="{37BE831D-FCEF-C647-BE2F-C172F568832E}" type="presOf" srcId="{A746C86B-4901-8D44-B3AE-7A201907E11D}" destId="{D740CC22-4541-104E-9380-804248446D62}" srcOrd="0" destOrd="0" presId="urn:microsoft.com/office/officeart/2008/layout/VerticalCurvedList#2"/>
    <dgm:cxn modelId="{8D20814E-1576-854B-BD01-6EA409B5FA95}" type="presOf" srcId="{30336781-208E-174F-8207-BB5CA914AD99}" destId="{44AA9744-C63F-6E40-A109-1405530E0060}" srcOrd="0" destOrd="0" presId="urn:microsoft.com/office/officeart/2008/layout/VerticalCurvedList#2"/>
    <dgm:cxn modelId="{0A1D636F-9EF8-B247-A6A6-9102AB8EDD6D}" srcId="{340BD8C7-363E-7D45-9B4E-7513F6302325}" destId="{4352B511-EA32-CE46-A839-041106E869CB}" srcOrd="5" destOrd="0" parTransId="{CC90EA8A-6991-F747-87BE-3EC5B11184B4}" sibTransId="{C844B280-D8EB-A649-9D8C-E34A8A14F968}"/>
    <dgm:cxn modelId="{FCC63C27-0EAF-4C44-9FC2-9BA60014B68A}" type="presParOf" srcId="{21250CDA-B7C2-D949-B68D-281BA49ED54A}" destId="{EC9B0D6C-BC07-6645-89EF-C3CCDA171CDB}" srcOrd="0" destOrd="0" presId="urn:microsoft.com/office/officeart/2008/layout/VerticalCurvedList#2"/>
    <dgm:cxn modelId="{B8123381-6BD0-6F48-8B6E-71C9F18A73DE}" type="presParOf" srcId="{EC9B0D6C-BC07-6645-89EF-C3CCDA171CDB}" destId="{7F5BA123-642B-8D48-BD21-99DC0EA2CDC4}" srcOrd="0" destOrd="0" presId="urn:microsoft.com/office/officeart/2008/layout/VerticalCurvedList#2"/>
    <dgm:cxn modelId="{A0A54B89-A360-2E49-97B9-B17E7430237F}" type="presParOf" srcId="{7F5BA123-642B-8D48-BD21-99DC0EA2CDC4}" destId="{CC36C065-C2C6-1549-AFC2-A30A160DD7A8}" srcOrd="0" destOrd="0" presId="urn:microsoft.com/office/officeart/2008/layout/VerticalCurvedList#2"/>
    <dgm:cxn modelId="{776150F0-953D-A64B-A96D-8B47D43188F3}" type="presParOf" srcId="{7F5BA123-642B-8D48-BD21-99DC0EA2CDC4}" destId="{8ECCE056-6574-C14F-A159-5B464B3871E9}" srcOrd="1" destOrd="0" presId="urn:microsoft.com/office/officeart/2008/layout/VerticalCurvedList#2"/>
    <dgm:cxn modelId="{62E7D405-91B0-1F43-98A0-CFD77569CC2F}" type="presParOf" srcId="{7F5BA123-642B-8D48-BD21-99DC0EA2CDC4}" destId="{3B001BC9-4AC6-304C-91AF-333A63ADEDF9}" srcOrd="2" destOrd="0" presId="urn:microsoft.com/office/officeart/2008/layout/VerticalCurvedList#2"/>
    <dgm:cxn modelId="{FB9623CC-B499-CA46-B7E5-E1390F172FA6}" type="presParOf" srcId="{7F5BA123-642B-8D48-BD21-99DC0EA2CDC4}" destId="{F85647BF-E881-E546-8629-12C4D5E6F466}" srcOrd="3" destOrd="0" presId="urn:microsoft.com/office/officeart/2008/layout/VerticalCurvedList#2"/>
    <dgm:cxn modelId="{5834AB41-6884-3B48-A9D5-21A3257A1D2A}" type="presParOf" srcId="{EC9B0D6C-BC07-6645-89EF-C3CCDA171CDB}" destId="{72DC9AA2-C767-294A-BDCD-86AA828F176F}" srcOrd="1" destOrd="0" presId="urn:microsoft.com/office/officeart/2008/layout/VerticalCurvedList#2"/>
    <dgm:cxn modelId="{32FCC6A0-22B0-D04C-BE49-10D9A9582609}" type="presParOf" srcId="{EC9B0D6C-BC07-6645-89EF-C3CCDA171CDB}" destId="{3E619BC6-F03A-2247-83D7-1A7D9D2C07D4}" srcOrd="2" destOrd="0" presId="urn:microsoft.com/office/officeart/2008/layout/VerticalCurvedList#2"/>
    <dgm:cxn modelId="{F721C7D5-8A28-8043-A5D1-28FBC0758F7B}" type="presParOf" srcId="{3E619BC6-F03A-2247-83D7-1A7D9D2C07D4}" destId="{DC16CCAF-78B0-1646-8273-CA3E3ACBA3C4}" srcOrd="0" destOrd="0" presId="urn:microsoft.com/office/officeart/2008/layout/VerticalCurvedList#2"/>
    <dgm:cxn modelId="{DDED6CCF-F0EF-5842-9B01-473EA547695C}" type="presParOf" srcId="{EC9B0D6C-BC07-6645-89EF-C3CCDA171CDB}" destId="{80F6AECB-52D2-7142-9BCB-02FBED5BF82A}" srcOrd="3" destOrd="0" presId="urn:microsoft.com/office/officeart/2008/layout/VerticalCurvedList#2"/>
    <dgm:cxn modelId="{774A3A0A-67D0-714E-8DBB-F4F3540467CA}" type="presParOf" srcId="{EC9B0D6C-BC07-6645-89EF-C3CCDA171CDB}" destId="{8A4AC708-5E79-604B-9405-2BF86B9AD83F}" srcOrd="4" destOrd="0" presId="urn:microsoft.com/office/officeart/2008/layout/VerticalCurvedList#2"/>
    <dgm:cxn modelId="{F42C5E1C-3703-384D-A24A-1E06A8A3FB83}" type="presParOf" srcId="{8A4AC708-5E79-604B-9405-2BF86B9AD83F}" destId="{C07AE005-F97A-0D4C-9063-61CFF093F879}" srcOrd="0" destOrd="0" presId="urn:microsoft.com/office/officeart/2008/layout/VerticalCurvedList#2"/>
    <dgm:cxn modelId="{7DCDF071-9FB2-A84D-8FAF-31B205D82EF2}" type="presParOf" srcId="{EC9B0D6C-BC07-6645-89EF-C3CCDA171CDB}" destId="{44AA9744-C63F-6E40-A109-1405530E0060}" srcOrd="5" destOrd="0" presId="urn:microsoft.com/office/officeart/2008/layout/VerticalCurvedList#2"/>
    <dgm:cxn modelId="{A75715A3-3460-444A-9B47-51846E5941E5}" type="presParOf" srcId="{EC9B0D6C-BC07-6645-89EF-C3CCDA171CDB}" destId="{CAD6C1FD-E4C3-B942-8FF6-3CD393B98E52}" srcOrd="6" destOrd="0" presId="urn:microsoft.com/office/officeart/2008/layout/VerticalCurvedList#2"/>
    <dgm:cxn modelId="{7340DC1E-33C8-BD45-A236-83AE0A16B266}" type="presParOf" srcId="{CAD6C1FD-E4C3-B942-8FF6-3CD393B98E52}" destId="{22686662-8BCF-C64D-9741-C51F0FCC2BBD}" srcOrd="0" destOrd="0" presId="urn:microsoft.com/office/officeart/2008/layout/VerticalCurvedList#2"/>
    <dgm:cxn modelId="{DF35DC26-7667-4C46-8ADE-23DD14BEED1C}" type="presParOf" srcId="{EC9B0D6C-BC07-6645-89EF-C3CCDA171CDB}" destId="{D740CC22-4541-104E-9380-804248446D62}" srcOrd="7" destOrd="0" presId="urn:microsoft.com/office/officeart/2008/layout/VerticalCurvedList#2"/>
    <dgm:cxn modelId="{6AA44A0B-4BDF-A143-81B3-63BE78800AF5}" type="presParOf" srcId="{EC9B0D6C-BC07-6645-89EF-C3CCDA171CDB}" destId="{CD11D3B5-F783-6040-8250-06D756F1F824}" srcOrd="8" destOrd="0" presId="urn:microsoft.com/office/officeart/2008/layout/VerticalCurvedList#2"/>
    <dgm:cxn modelId="{CC28D46F-0820-CF45-AF63-364F03F1DCBC}" type="presParOf" srcId="{CD11D3B5-F783-6040-8250-06D756F1F824}" destId="{42F5B9FB-C4A1-194A-B48B-7A34C76CB454}" srcOrd="0" destOrd="0" presId="urn:microsoft.com/office/officeart/2008/layout/VerticalCurvedList#2"/>
    <dgm:cxn modelId="{8723A3F7-3C79-A44C-B205-E1D2855BAABE}" type="presParOf" srcId="{EC9B0D6C-BC07-6645-89EF-C3CCDA171CDB}" destId="{556225F5-CB1A-A549-AD08-3F506BA35A1E}" srcOrd="9" destOrd="0" presId="urn:microsoft.com/office/officeart/2008/layout/VerticalCurvedList#2"/>
    <dgm:cxn modelId="{98D582EE-A64E-6240-AB5D-058F39B4579E}" type="presParOf" srcId="{EC9B0D6C-BC07-6645-89EF-C3CCDA171CDB}" destId="{F8F5C9C2-5394-0745-93C5-583547F30B60}" srcOrd="10" destOrd="0" presId="urn:microsoft.com/office/officeart/2008/layout/VerticalCurvedList#2"/>
    <dgm:cxn modelId="{4219C2C1-26D2-E442-8061-58CB033AE7F7}" type="presParOf" srcId="{F8F5C9C2-5394-0745-93C5-583547F30B60}" destId="{4E422F86-B3E5-B64A-AD9F-CEC901BA74DE}" srcOrd="0" destOrd="0" presId="urn:microsoft.com/office/officeart/2008/layout/VerticalCurvedList#2"/>
    <dgm:cxn modelId="{96592F75-DAEC-9B4E-B1CB-F56C8F9CEE53}" type="presParOf" srcId="{EC9B0D6C-BC07-6645-89EF-C3CCDA171CDB}" destId="{D84FFCA9-78AB-C94F-A342-F54C0AA28E2F}" srcOrd="11" destOrd="0" presId="urn:microsoft.com/office/officeart/2008/layout/VerticalCurvedList#2"/>
    <dgm:cxn modelId="{1350BA6C-3C71-794A-9173-C9246BF17034}" type="presParOf" srcId="{EC9B0D6C-BC07-6645-89EF-C3CCDA171CDB}" destId="{3D1C664D-2D23-F24B-9ED0-87ABFBDDD4D9}" srcOrd="12" destOrd="0" presId="urn:microsoft.com/office/officeart/2008/layout/VerticalCurvedList#2"/>
    <dgm:cxn modelId="{C7A3146A-F7C9-7C43-ACCA-BB5938398D3D}" type="presParOf" srcId="{3D1C664D-2D23-F24B-9ED0-87ABFBDDD4D9}" destId="{53F706EC-E361-2843-B998-697396ECA299}" srcOrd="0" destOrd="0" presId="urn:microsoft.com/office/officeart/2008/layout/VerticalCurvedList#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40D0610-3D08-4D7F-93AF-267CC4DA5D58}" type="doc">
      <dgm:prSet loTypeId="urn:microsoft.com/office/officeart/2008/layout/PictureStrips" loCatId="list" qsTypeId="urn:microsoft.com/office/officeart/2005/8/quickstyle/simple1#1" qsCatId="simple" csTypeId="urn:microsoft.com/office/officeart/2005/8/colors/accent1_2#3" csCatId="accent1" phldr="1"/>
      <dgm:spPr/>
      <dgm:t>
        <a:bodyPr/>
        <a:lstStyle/>
        <a:p>
          <a:endParaRPr lang="ru-RU"/>
        </a:p>
      </dgm:t>
    </dgm:pt>
    <dgm:pt modelId="{32707D77-EFF9-45C8-BC90-DC7AAE18AADF}">
      <dgm:prSet phldrT="[Текст]"/>
      <dgm:spPr>
        <a:solidFill>
          <a:schemeClr val="bg2">
            <a:lumMod val="10000"/>
            <a:lumOff val="90000"/>
            <a:alpha val="60000"/>
          </a:schemeClr>
        </a:solidFill>
      </dgm:spPr>
      <dgm:t>
        <a:bodyPr/>
        <a:lstStyle/>
        <a:p>
          <a:r>
            <a:rPr lang="ru-RU" dirty="0" smtClean="0"/>
            <a:t>Общее образование</a:t>
          </a:r>
          <a:endParaRPr lang="ru-RU" dirty="0"/>
        </a:p>
      </dgm:t>
    </dgm:pt>
    <dgm:pt modelId="{A558837D-708B-49F5-81FF-A8F364630DA1}" type="parTrans" cxnId="{40C36979-5ADB-4CED-975C-9C30894D8362}">
      <dgm:prSet/>
      <dgm:spPr/>
      <dgm:t>
        <a:bodyPr/>
        <a:lstStyle/>
        <a:p>
          <a:endParaRPr lang="ru-RU"/>
        </a:p>
      </dgm:t>
    </dgm:pt>
    <dgm:pt modelId="{12A62708-8CE7-4D39-9618-C9528C1888FF}" type="sibTrans" cxnId="{40C36979-5ADB-4CED-975C-9C30894D8362}">
      <dgm:prSet/>
      <dgm:spPr/>
      <dgm:t>
        <a:bodyPr/>
        <a:lstStyle/>
        <a:p>
          <a:endParaRPr lang="ru-RU"/>
        </a:p>
      </dgm:t>
    </dgm:pt>
    <dgm:pt modelId="{2E2D6652-5C95-4E14-A905-109AE1F1C391}">
      <dgm:prSet phldrT="[Текст]"/>
      <dgm:spPr>
        <a:solidFill>
          <a:schemeClr val="bg2">
            <a:lumMod val="10000"/>
            <a:lumOff val="90000"/>
            <a:alpha val="60000"/>
          </a:schemeClr>
        </a:solidFill>
      </dgm:spPr>
      <dgm:t>
        <a:bodyPr/>
        <a:lstStyle/>
        <a:p>
          <a:r>
            <a:rPr lang="ru-RU" dirty="0" smtClean="0"/>
            <a:t>Дошкольное образование</a:t>
          </a:r>
          <a:endParaRPr lang="ru-RU" dirty="0"/>
        </a:p>
      </dgm:t>
    </dgm:pt>
    <dgm:pt modelId="{A7318D0C-05B6-4420-8722-D2C8A102601D}" type="parTrans" cxnId="{A8097A3B-5B9C-4C03-BC5F-0E30BB775234}">
      <dgm:prSet/>
      <dgm:spPr/>
      <dgm:t>
        <a:bodyPr/>
        <a:lstStyle/>
        <a:p>
          <a:endParaRPr lang="ru-RU"/>
        </a:p>
      </dgm:t>
    </dgm:pt>
    <dgm:pt modelId="{374BE56E-B13C-4044-B921-2B4E4C04F38A}" type="sibTrans" cxnId="{A8097A3B-5B9C-4C03-BC5F-0E30BB775234}">
      <dgm:prSet/>
      <dgm:spPr/>
      <dgm:t>
        <a:bodyPr/>
        <a:lstStyle/>
        <a:p>
          <a:endParaRPr lang="ru-RU"/>
        </a:p>
      </dgm:t>
    </dgm:pt>
    <dgm:pt modelId="{2B9A20D6-3E6A-4516-9883-85A9408A3EEA}">
      <dgm:prSet phldrT="[Текст]"/>
      <dgm:spPr>
        <a:solidFill>
          <a:schemeClr val="bg2">
            <a:lumMod val="10000"/>
            <a:lumOff val="90000"/>
            <a:alpha val="60000"/>
          </a:schemeClr>
        </a:solidFill>
      </dgm:spPr>
      <dgm:t>
        <a:bodyPr/>
        <a:lstStyle/>
        <a:p>
          <a:r>
            <a:rPr lang="ru-RU" dirty="0" smtClean="0"/>
            <a:t>Дополнительное образование</a:t>
          </a:r>
          <a:endParaRPr lang="ru-RU" dirty="0"/>
        </a:p>
      </dgm:t>
    </dgm:pt>
    <dgm:pt modelId="{EFB4300D-42BD-42A2-9CD3-149B620BB4ED}" type="parTrans" cxnId="{7623C85C-BDC5-4DAE-9124-378AFA7C7C5E}">
      <dgm:prSet/>
      <dgm:spPr/>
      <dgm:t>
        <a:bodyPr/>
        <a:lstStyle/>
        <a:p>
          <a:endParaRPr lang="ru-RU"/>
        </a:p>
      </dgm:t>
    </dgm:pt>
    <dgm:pt modelId="{AC91781D-F38D-4439-9DD5-1B088F5E277D}" type="sibTrans" cxnId="{7623C85C-BDC5-4DAE-9124-378AFA7C7C5E}">
      <dgm:prSet/>
      <dgm:spPr/>
      <dgm:t>
        <a:bodyPr/>
        <a:lstStyle/>
        <a:p>
          <a:endParaRPr lang="ru-RU"/>
        </a:p>
      </dgm:t>
    </dgm:pt>
    <dgm:pt modelId="{3C69BE31-FF82-4340-9126-2E4671503441}" type="pres">
      <dgm:prSet presAssocID="{D40D0610-3D08-4D7F-93AF-267CC4DA5D5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139FD3C-7A08-4B3D-8869-ED432DFE38DF}" type="pres">
      <dgm:prSet presAssocID="{32707D77-EFF9-45C8-BC90-DC7AAE18AADF}" presName="composite" presStyleCnt="0"/>
      <dgm:spPr/>
    </dgm:pt>
    <dgm:pt modelId="{98912B94-4AA2-4D81-848F-F188214934EB}" type="pres">
      <dgm:prSet presAssocID="{32707D77-EFF9-45C8-BC90-DC7AAE18AADF}" presName="rect1" presStyleLbl="tr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C1FAA2-3ADE-41D8-A1D3-997E781EE4DD}" type="pres">
      <dgm:prSet presAssocID="{32707D77-EFF9-45C8-BC90-DC7AAE18AADF}" presName="rect2" presStyleLbl="fgImgPlace1" presStyleIdx="0" presStyleCnt="3" custLinFactX="-15757" custLinFactNeighborX="-100000" custLinFactNeighborY="10571"/>
      <dgm:spPr>
        <a:noFill/>
        <a:ln>
          <a:noFill/>
        </a:ln>
      </dgm:spPr>
    </dgm:pt>
    <dgm:pt modelId="{D431439C-BE5E-4447-AEC7-3DB9DAF23ABD}" type="pres">
      <dgm:prSet presAssocID="{12A62708-8CE7-4D39-9618-C9528C1888FF}" presName="sibTrans" presStyleCnt="0"/>
      <dgm:spPr/>
    </dgm:pt>
    <dgm:pt modelId="{0C8B0FDB-E4F4-4AF9-A228-9E4CDAE5913C}" type="pres">
      <dgm:prSet presAssocID="{2E2D6652-5C95-4E14-A905-109AE1F1C391}" presName="composite" presStyleCnt="0"/>
      <dgm:spPr/>
    </dgm:pt>
    <dgm:pt modelId="{5757B8B4-C2EF-4E3D-93CC-A96510868733}" type="pres">
      <dgm:prSet presAssocID="{2E2D6652-5C95-4E14-A905-109AE1F1C391}" presName="rect1" presStyleLbl="tr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CD6931-9572-49C2-9A2A-D2F750FF865C}" type="pres">
      <dgm:prSet presAssocID="{2E2D6652-5C95-4E14-A905-109AE1F1C391}" presName="rect2" presStyleLbl="fgImgPlace1" presStyleIdx="1" presStyleCnt="3" custLinFactX="-15756" custLinFactNeighborX="-100000" custLinFactNeighborY="8628"/>
      <dgm:spPr>
        <a:noFill/>
        <a:ln>
          <a:noFill/>
        </a:ln>
      </dgm:spPr>
    </dgm:pt>
    <dgm:pt modelId="{F6092982-CEA6-468D-AE92-F1F8655A70B9}" type="pres">
      <dgm:prSet presAssocID="{374BE56E-B13C-4044-B921-2B4E4C04F38A}" presName="sibTrans" presStyleCnt="0"/>
      <dgm:spPr/>
    </dgm:pt>
    <dgm:pt modelId="{7383F5A2-697E-4209-BE4E-A92184C51025}" type="pres">
      <dgm:prSet presAssocID="{2B9A20D6-3E6A-4516-9883-85A9408A3EEA}" presName="composite" presStyleCnt="0"/>
      <dgm:spPr/>
    </dgm:pt>
    <dgm:pt modelId="{414EF08B-A9A0-4769-8AA5-2AFC463BA160}" type="pres">
      <dgm:prSet presAssocID="{2B9A20D6-3E6A-4516-9883-85A9408A3EEA}" presName="rect1" presStyleLbl="tr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D0D1D4-E0AD-4CEC-BB65-104A09A8E5E7}" type="pres">
      <dgm:prSet presAssocID="{2B9A20D6-3E6A-4516-9883-85A9408A3EEA}" presName="rect2" presStyleLbl="fgImgPlace1" presStyleIdx="2" presStyleCnt="3" custLinFactX="-15756" custLinFactNeighborX="-100000" custLinFactNeighborY="13237"/>
      <dgm:spPr>
        <a:noFill/>
        <a:ln>
          <a:noFill/>
        </a:ln>
      </dgm:spPr>
    </dgm:pt>
  </dgm:ptLst>
  <dgm:cxnLst>
    <dgm:cxn modelId="{661288F3-4D46-4157-B3BA-A6342B822186}" type="presOf" srcId="{32707D77-EFF9-45C8-BC90-DC7AAE18AADF}" destId="{98912B94-4AA2-4D81-848F-F188214934EB}" srcOrd="0" destOrd="0" presId="urn:microsoft.com/office/officeart/2008/layout/PictureStrips"/>
    <dgm:cxn modelId="{EE329570-6901-4456-9224-B23CD8B0F262}" type="presOf" srcId="{D40D0610-3D08-4D7F-93AF-267CC4DA5D58}" destId="{3C69BE31-FF82-4340-9126-2E4671503441}" srcOrd="0" destOrd="0" presId="urn:microsoft.com/office/officeart/2008/layout/PictureStrips"/>
    <dgm:cxn modelId="{7623C85C-BDC5-4DAE-9124-378AFA7C7C5E}" srcId="{D40D0610-3D08-4D7F-93AF-267CC4DA5D58}" destId="{2B9A20D6-3E6A-4516-9883-85A9408A3EEA}" srcOrd="2" destOrd="0" parTransId="{EFB4300D-42BD-42A2-9CD3-149B620BB4ED}" sibTransId="{AC91781D-F38D-4439-9DD5-1B088F5E277D}"/>
    <dgm:cxn modelId="{40C36979-5ADB-4CED-975C-9C30894D8362}" srcId="{D40D0610-3D08-4D7F-93AF-267CC4DA5D58}" destId="{32707D77-EFF9-45C8-BC90-DC7AAE18AADF}" srcOrd="0" destOrd="0" parTransId="{A558837D-708B-49F5-81FF-A8F364630DA1}" sibTransId="{12A62708-8CE7-4D39-9618-C9528C1888FF}"/>
    <dgm:cxn modelId="{A8097A3B-5B9C-4C03-BC5F-0E30BB775234}" srcId="{D40D0610-3D08-4D7F-93AF-267CC4DA5D58}" destId="{2E2D6652-5C95-4E14-A905-109AE1F1C391}" srcOrd="1" destOrd="0" parTransId="{A7318D0C-05B6-4420-8722-D2C8A102601D}" sibTransId="{374BE56E-B13C-4044-B921-2B4E4C04F38A}"/>
    <dgm:cxn modelId="{544A6AEA-29AA-448C-8B3F-937D6442200D}" type="presOf" srcId="{2E2D6652-5C95-4E14-A905-109AE1F1C391}" destId="{5757B8B4-C2EF-4E3D-93CC-A96510868733}" srcOrd="0" destOrd="0" presId="urn:microsoft.com/office/officeart/2008/layout/PictureStrips"/>
    <dgm:cxn modelId="{30A57148-8D95-451B-A419-4258E8016BC2}" type="presOf" srcId="{2B9A20D6-3E6A-4516-9883-85A9408A3EEA}" destId="{414EF08B-A9A0-4769-8AA5-2AFC463BA160}" srcOrd="0" destOrd="0" presId="urn:microsoft.com/office/officeart/2008/layout/PictureStrips"/>
    <dgm:cxn modelId="{A54F84E7-9864-47D9-8CBC-8878380D6821}" type="presParOf" srcId="{3C69BE31-FF82-4340-9126-2E4671503441}" destId="{6139FD3C-7A08-4B3D-8869-ED432DFE38DF}" srcOrd="0" destOrd="0" presId="urn:microsoft.com/office/officeart/2008/layout/PictureStrips"/>
    <dgm:cxn modelId="{BA3F8346-034C-4B2D-B73F-196B6CFF38DC}" type="presParOf" srcId="{6139FD3C-7A08-4B3D-8869-ED432DFE38DF}" destId="{98912B94-4AA2-4D81-848F-F188214934EB}" srcOrd="0" destOrd="0" presId="urn:microsoft.com/office/officeart/2008/layout/PictureStrips"/>
    <dgm:cxn modelId="{D5A96101-8F7D-4DB3-A75A-35AC20BFC0A6}" type="presParOf" srcId="{6139FD3C-7A08-4B3D-8869-ED432DFE38DF}" destId="{6BC1FAA2-3ADE-41D8-A1D3-997E781EE4DD}" srcOrd="1" destOrd="0" presId="urn:microsoft.com/office/officeart/2008/layout/PictureStrips"/>
    <dgm:cxn modelId="{0BF3773B-5904-4013-96E9-A785DBA000DD}" type="presParOf" srcId="{3C69BE31-FF82-4340-9126-2E4671503441}" destId="{D431439C-BE5E-4447-AEC7-3DB9DAF23ABD}" srcOrd="1" destOrd="0" presId="urn:microsoft.com/office/officeart/2008/layout/PictureStrips"/>
    <dgm:cxn modelId="{705ADE8B-F357-4D04-8201-8BE2A700EB8D}" type="presParOf" srcId="{3C69BE31-FF82-4340-9126-2E4671503441}" destId="{0C8B0FDB-E4F4-4AF9-A228-9E4CDAE5913C}" srcOrd="2" destOrd="0" presId="urn:microsoft.com/office/officeart/2008/layout/PictureStrips"/>
    <dgm:cxn modelId="{4505A234-0F3E-47BF-BC36-B949B57048BD}" type="presParOf" srcId="{0C8B0FDB-E4F4-4AF9-A228-9E4CDAE5913C}" destId="{5757B8B4-C2EF-4E3D-93CC-A96510868733}" srcOrd="0" destOrd="0" presId="urn:microsoft.com/office/officeart/2008/layout/PictureStrips"/>
    <dgm:cxn modelId="{A2BA9EE1-307B-4A02-9F5E-7DA5977FBFF7}" type="presParOf" srcId="{0C8B0FDB-E4F4-4AF9-A228-9E4CDAE5913C}" destId="{BECD6931-9572-49C2-9A2A-D2F750FF865C}" srcOrd="1" destOrd="0" presId="urn:microsoft.com/office/officeart/2008/layout/PictureStrips"/>
    <dgm:cxn modelId="{A7A00916-76FD-46EA-87F0-D4879CCF1956}" type="presParOf" srcId="{3C69BE31-FF82-4340-9126-2E4671503441}" destId="{F6092982-CEA6-468D-AE92-F1F8655A70B9}" srcOrd="3" destOrd="0" presId="urn:microsoft.com/office/officeart/2008/layout/PictureStrips"/>
    <dgm:cxn modelId="{E1BB9EB5-1969-4DD2-9709-17668FF96A39}" type="presParOf" srcId="{3C69BE31-FF82-4340-9126-2E4671503441}" destId="{7383F5A2-697E-4209-BE4E-A92184C51025}" srcOrd="4" destOrd="0" presId="urn:microsoft.com/office/officeart/2008/layout/PictureStrips"/>
    <dgm:cxn modelId="{C3D92650-4F7C-467B-A200-E75ABD1951BE}" type="presParOf" srcId="{7383F5A2-697E-4209-BE4E-A92184C51025}" destId="{414EF08B-A9A0-4769-8AA5-2AFC463BA160}" srcOrd="0" destOrd="0" presId="urn:microsoft.com/office/officeart/2008/layout/PictureStrips"/>
    <dgm:cxn modelId="{1474B29C-4A9B-458F-8EC7-6362152231D6}" type="presParOf" srcId="{7383F5A2-697E-4209-BE4E-A92184C51025}" destId="{31D0D1D4-E0AD-4CEC-BB65-104A09A8E5E7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F6D1518-CF16-5846-8F58-659C0BCF4176}" type="doc">
      <dgm:prSet loTypeId="urn:microsoft.com/office/officeart/2008/layout/VerticalCurvedList#3" loCatId="" qsTypeId="urn:microsoft.com/office/officeart/2005/8/quickstyle/simple4#3" qsCatId="simple" csTypeId="urn:microsoft.com/office/officeart/2005/8/colors/accent1_2#4" csCatId="accent1" phldr="1"/>
      <dgm:spPr/>
      <dgm:t>
        <a:bodyPr/>
        <a:lstStyle/>
        <a:p>
          <a:endParaRPr lang="ru-RU"/>
        </a:p>
      </dgm:t>
    </dgm:pt>
    <dgm:pt modelId="{42549D9D-41A9-584F-BAA2-B40829AE0147}">
      <dgm:prSet phldrT="[Текст]" custT="1"/>
      <dgm:spPr>
        <a:effectLst>
          <a:softEdge rad="1181100"/>
        </a:effectLst>
      </dgm:spPr>
      <dgm:t>
        <a:bodyPr/>
        <a:lstStyle/>
        <a:p>
          <a:r>
            <a:rPr lang="ru-RU" sz="2000" b="1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Calibri" panose="020F0502020204030204" charset="0"/>
              <a:cs typeface="Times New Roman" panose="02020603050405020304" charset="0"/>
            </a:rPr>
            <a:t>Качество жизни</a:t>
          </a:r>
          <a:endParaRPr lang="ru-RU" sz="2000" b="1" dirty="0">
            <a:solidFill>
              <a:schemeClr val="tx2">
                <a:lumMod val="90000"/>
                <a:lumOff val="10000"/>
              </a:schemeClr>
            </a:solidFill>
          </a:endParaRPr>
        </a:p>
      </dgm:t>
    </dgm:pt>
    <dgm:pt modelId="{B6772316-364C-8149-9741-D9910D433688}" type="parTrans" cxnId="{4839EB91-7A7E-684E-8B23-33A6E7F691E9}">
      <dgm:prSet/>
      <dgm:spPr/>
      <dgm:t>
        <a:bodyPr/>
        <a:lstStyle/>
        <a:p>
          <a:endParaRPr lang="ru-RU"/>
        </a:p>
      </dgm:t>
    </dgm:pt>
    <dgm:pt modelId="{EE86FFAF-BDB1-B24A-A0C7-D73F98C8C333}" type="sibTrans" cxnId="{4839EB91-7A7E-684E-8B23-33A6E7F691E9}">
      <dgm:prSet/>
      <dgm:spPr/>
      <dgm:t>
        <a:bodyPr/>
        <a:lstStyle/>
        <a:p>
          <a:endParaRPr lang="ru-RU"/>
        </a:p>
      </dgm:t>
    </dgm:pt>
    <dgm:pt modelId="{1CFFF543-E485-384C-B385-78ABE3052777}">
      <dgm:prSet custT="1"/>
      <dgm:spPr>
        <a:effectLst>
          <a:softEdge rad="1181100"/>
        </a:effectLst>
      </dgm:spPr>
      <dgm:t>
        <a:bodyPr/>
        <a:lstStyle/>
        <a:p>
          <a:r>
            <a:rPr lang="ru-RU" sz="2000" b="1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Calibri" panose="020F0502020204030204" charset="0"/>
              <a:cs typeface="Times New Roman" panose="02020603050405020304" charset="0"/>
            </a:rPr>
            <a:t>Доходы бюджета на душу населения</a:t>
          </a:r>
          <a:endParaRPr lang="ru-RU" sz="2000" b="1" dirty="0">
            <a:solidFill>
              <a:schemeClr val="tx2">
                <a:lumMod val="90000"/>
                <a:lumOff val="10000"/>
              </a:schemeClr>
            </a:solidFill>
            <a:latin typeface="Calibri" panose="020F0502020204030204" charset="0"/>
            <a:ea typeface="Calibri" panose="020F0502020204030204" charset="0"/>
            <a:cs typeface="Times New Roman" panose="02020603050405020304" charset="0"/>
          </a:endParaRPr>
        </a:p>
      </dgm:t>
    </dgm:pt>
    <dgm:pt modelId="{3362CF7F-47B7-B844-A8D6-A97216FF59C5}" type="parTrans" cxnId="{75957329-4617-944B-8678-8291D9744436}">
      <dgm:prSet/>
      <dgm:spPr/>
      <dgm:t>
        <a:bodyPr/>
        <a:lstStyle/>
        <a:p>
          <a:endParaRPr lang="ru-RU"/>
        </a:p>
      </dgm:t>
    </dgm:pt>
    <dgm:pt modelId="{9755DBCD-4DCB-5C4C-BD1F-230B2AE77C01}" type="sibTrans" cxnId="{75957329-4617-944B-8678-8291D9744436}">
      <dgm:prSet/>
      <dgm:spPr/>
      <dgm:t>
        <a:bodyPr/>
        <a:lstStyle/>
        <a:p>
          <a:endParaRPr lang="ru-RU"/>
        </a:p>
      </dgm:t>
    </dgm:pt>
    <dgm:pt modelId="{E0F4DD63-FBF3-4D4E-9AC2-D397684439E4}">
      <dgm:prSet custT="1"/>
      <dgm:spPr>
        <a:effectLst>
          <a:softEdge rad="1181100"/>
        </a:effectLst>
      </dgm:spPr>
      <dgm:t>
        <a:bodyPr/>
        <a:lstStyle/>
        <a:p>
          <a:r>
            <a:rPr lang="ru-RU" sz="2000" b="1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Calibri" panose="020F0502020204030204" charset="0"/>
              <a:cs typeface="Times New Roman" panose="02020603050405020304" charset="0"/>
            </a:rPr>
            <a:t>Расходы бюджета на душу населения</a:t>
          </a:r>
          <a:endParaRPr lang="ru-RU" sz="2000" b="1" dirty="0">
            <a:solidFill>
              <a:schemeClr val="tx2">
                <a:lumMod val="90000"/>
                <a:lumOff val="10000"/>
              </a:schemeClr>
            </a:solidFill>
            <a:latin typeface="Calibri" panose="020F0502020204030204" charset="0"/>
            <a:ea typeface="Calibri" panose="020F0502020204030204" charset="0"/>
            <a:cs typeface="Times New Roman" panose="02020603050405020304" charset="0"/>
          </a:endParaRPr>
        </a:p>
      </dgm:t>
    </dgm:pt>
    <dgm:pt modelId="{97A4C9F2-FF3E-FE49-A125-CD350D5ACA46}" type="parTrans" cxnId="{0166ACA9-140E-C141-B184-C422CB51D2BB}">
      <dgm:prSet/>
      <dgm:spPr/>
      <dgm:t>
        <a:bodyPr/>
        <a:lstStyle/>
        <a:p>
          <a:endParaRPr lang="ru-RU"/>
        </a:p>
      </dgm:t>
    </dgm:pt>
    <dgm:pt modelId="{074925E8-C462-1C4B-9B3E-45207D6EC2CB}" type="sibTrans" cxnId="{0166ACA9-140E-C141-B184-C422CB51D2BB}">
      <dgm:prSet/>
      <dgm:spPr/>
      <dgm:t>
        <a:bodyPr/>
        <a:lstStyle/>
        <a:p>
          <a:endParaRPr lang="ru-RU"/>
        </a:p>
      </dgm:t>
    </dgm:pt>
    <dgm:pt modelId="{E5FFAD8D-97A6-1141-97F1-08967AB23C6E}">
      <dgm:prSet custT="1"/>
      <dgm:spPr>
        <a:effectLst>
          <a:softEdge rad="1181100"/>
        </a:effectLst>
      </dgm:spPr>
      <dgm:t>
        <a:bodyPr/>
        <a:lstStyle/>
        <a:p>
          <a:r>
            <a:rPr lang="ru-RU" sz="2000" b="1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Calibri" panose="020F0502020204030204" charset="0"/>
              <a:cs typeface="Times New Roman" panose="02020603050405020304" charset="0"/>
            </a:rPr>
            <a:t>Удовлетворенность граждан деятельностью муниципальных властей</a:t>
          </a:r>
          <a:endParaRPr lang="ru-RU" sz="2000" b="1" dirty="0">
            <a:solidFill>
              <a:schemeClr val="tx2">
                <a:lumMod val="90000"/>
                <a:lumOff val="10000"/>
              </a:schemeClr>
            </a:solidFill>
            <a:latin typeface="Calibri" panose="020F0502020204030204" charset="0"/>
            <a:ea typeface="Calibri" panose="020F0502020204030204" charset="0"/>
            <a:cs typeface="Times New Roman" panose="02020603050405020304" charset="0"/>
          </a:endParaRPr>
        </a:p>
      </dgm:t>
    </dgm:pt>
    <dgm:pt modelId="{FDDEF752-D5E3-6644-8B30-0563571CD26E}" type="parTrans" cxnId="{BB6C3F45-93D1-6E49-89E3-64AEFBFD6020}">
      <dgm:prSet/>
      <dgm:spPr/>
      <dgm:t>
        <a:bodyPr/>
        <a:lstStyle/>
        <a:p>
          <a:endParaRPr lang="ru-RU"/>
        </a:p>
      </dgm:t>
    </dgm:pt>
    <dgm:pt modelId="{C4B37FB4-9B95-2141-8975-786D4290DE93}" type="sibTrans" cxnId="{BB6C3F45-93D1-6E49-89E3-64AEFBFD6020}">
      <dgm:prSet/>
      <dgm:spPr/>
      <dgm:t>
        <a:bodyPr/>
        <a:lstStyle/>
        <a:p>
          <a:endParaRPr lang="ru-RU"/>
        </a:p>
      </dgm:t>
    </dgm:pt>
    <dgm:pt modelId="{D86C26C5-B700-DB49-96B8-AE9BC1750F5E}">
      <dgm:prSet custT="1"/>
      <dgm:spPr>
        <a:effectLst>
          <a:softEdge rad="1181100"/>
        </a:effectLst>
      </dgm:spPr>
      <dgm:t>
        <a:bodyPr/>
        <a:lstStyle/>
        <a:p>
          <a:r>
            <a:rPr lang="ru-RU" sz="2000" b="1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Calibri" panose="020F0502020204030204" charset="0"/>
              <a:cs typeface="Times New Roman" panose="02020603050405020304" charset="0"/>
            </a:rPr>
            <a:t>Экология </a:t>
          </a:r>
          <a:endParaRPr lang="ru-RU" sz="2000" b="1" dirty="0">
            <a:solidFill>
              <a:schemeClr val="tx2">
                <a:lumMod val="90000"/>
                <a:lumOff val="10000"/>
              </a:schemeClr>
            </a:solidFill>
            <a:effectLst/>
            <a:latin typeface="Calibri" panose="020F0502020204030204" charset="0"/>
            <a:ea typeface="Calibri" panose="020F0502020204030204" charset="0"/>
            <a:cs typeface="Times New Roman" panose="02020603050405020304" charset="0"/>
          </a:endParaRPr>
        </a:p>
      </dgm:t>
    </dgm:pt>
    <dgm:pt modelId="{7901F3C2-15D2-154C-9D74-EB8A669FCBF0}" type="parTrans" cxnId="{8A9E66C6-9A58-6644-B337-798526C2C6BB}">
      <dgm:prSet/>
      <dgm:spPr/>
      <dgm:t>
        <a:bodyPr/>
        <a:lstStyle/>
        <a:p>
          <a:endParaRPr lang="ru-RU"/>
        </a:p>
      </dgm:t>
    </dgm:pt>
    <dgm:pt modelId="{425DAF00-5270-5841-8B01-C60B18DFA6C7}" type="sibTrans" cxnId="{8A9E66C6-9A58-6644-B337-798526C2C6BB}">
      <dgm:prSet/>
      <dgm:spPr/>
      <dgm:t>
        <a:bodyPr/>
        <a:lstStyle/>
        <a:p>
          <a:endParaRPr lang="ru-RU"/>
        </a:p>
      </dgm:t>
    </dgm:pt>
    <dgm:pt modelId="{B3CF34A6-4A4F-3348-9D84-C10EB0D8C9AC}">
      <dgm:prSet phldrT="[Текст]" custT="1"/>
      <dgm:spPr>
        <a:effectLst>
          <a:softEdge rad="1181100"/>
        </a:effectLst>
      </dgm:spPr>
      <dgm:t>
        <a:bodyPr/>
        <a:lstStyle/>
        <a:p>
          <a:r>
            <a:rPr lang="ru-RU" sz="2000" b="1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Calibri" panose="020F0502020204030204" charset="0"/>
              <a:cs typeface="Times New Roman" panose="02020603050405020304" charset="0"/>
            </a:rPr>
            <a:t>Продолжительность жизни </a:t>
          </a:r>
          <a:endParaRPr lang="ru-RU" sz="2000" b="1" dirty="0">
            <a:solidFill>
              <a:schemeClr val="tx2">
                <a:lumMod val="90000"/>
                <a:lumOff val="10000"/>
              </a:schemeClr>
            </a:solidFill>
          </a:endParaRPr>
        </a:p>
      </dgm:t>
    </dgm:pt>
    <dgm:pt modelId="{F53ABAF7-2807-F244-8C00-047C1AE75A29}" type="parTrans" cxnId="{0873522A-758E-414A-A97D-BC051D3C2C91}">
      <dgm:prSet/>
      <dgm:spPr/>
      <dgm:t>
        <a:bodyPr/>
        <a:lstStyle/>
        <a:p>
          <a:endParaRPr lang="ru-RU"/>
        </a:p>
      </dgm:t>
    </dgm:pt>
    <dgm:pt modelId="{A1C28CE4-7FC4-8F45-91F9-53B612C49179}" type="sibTrans" cxnId="{0873522A-758E-414A-A97D-BC051D3C2C91}">
      <dgm:prSet/>
      <dgm:spPr/>
      <dgm:t>
        <a:bodyPr/>
        <a:lstStyle/>
        <a:p>
          <a:endParaRPr lang="ru-RU"/>
        </a:p>
      </dgm:t>
    </dgm:pt>
    <dgm:pt modelId="{0755E3BE-7AB7-CC46-8B25-88DE35DE907C}">
      <dgm:prSet custT="1"/>
      <dgm:spPr>
        <a:effectLst>
          <a:softEdge rad="1181100"/>
        </a:effectLst>
      </dgm:spPr>
      <dgm:t>
        <a:bodyPr/>
        <a:lstStyle/>
        <a:p>
          <a:r>
            <a:rPr lang="ru-RU" sz="2000" b="1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Calibri" panose="020F0502020204030204" charset="0"/>
              <a:cs typeface="Times New Roman" panose="02020603050405020304" charset="0"/>
            </a:rPr>
            <a:t> Расходы бюджета на образование на душу населения</a:t>
          </a:r>
          <a:endParaRPr lang="ru-RU" sz="2000" b="1" dirty="0">
            <a:solidFill>
              <a:schemeClr val="tx2">
                <a:lumMod val="90000"/>
                <a:lumOff val="10000"/>
              </a:schemeClr>
            </a:solidFill>
            <a:latin typeface="Calibri" panose="020F0502020204030204" charset="0"/>
            <a:ea typeface="Calibri" panose="020F0502020204030204" charset="0"/>
            <a:cs typeface="Times New Roman" panose="02020603050405020304" charset="0"/>
          </a:endParaRPr>
        </a:p>
      </dgm:t>
    </dgm:pt>
    <dgm:pt modelId="{615D4337-BCF4-5444-87E6-D2B5991B8273}" type="sibTrans" cxnId="{78038842-185B-DA40-9DDB-029054E59545}">
      <dgm:prSet/>
      <dgm:spPr/>
      <dgm:t>
        <a:bodyPr/>
        <a:lstStyle/>
        <a:p>
          <a:endParaRPr lang="ru-RU"/>
        </a:p>
      </dgm:t>
    </dgm:pt>
    <dgm:pt modelId="{A599A29D-B6A5-CE43-9C68-76E0FEC4960D}" type="parTrans" cxnId="{78038842-185B-DA40-9DDB-029054E59545}">
      <dgm:prSet/>
      <dgm:spPr/>
      <dgm:t>
        <a:bodyPr/>
        <a:lstStyle/>
        <a:p>
          <a:endParaRPr lang="ru-RU"/>
        </a:p>
      </dgm:t>
    </dgm:pt>
    <dgm:pt modelId="{31407416-0ACF-074E-88BF-0425C91AE1EE}" type="pres">
      <dgm:prSet presAssocID="{9F6D1518-CF16-5846-8F58-659C0BCF4176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E3B0952A-F264-B34B-9DCC-C14FCA965B42}" type="pres">
      <dgm:prSet presAssocID="{9F6D1518-CF16-5846-8F58-659C0BCF4176}" presName="Name1" presStyleCnt="0"/>
      <dgm:spPr/>
    </dgm:pt>
    <dgm:pt modelId="{E9E30D80-AD77-D847-A3AC-5E4B4497D7CE}" type="pres">
      <dgm:prSet presAssocID="{9F6D1518-CF16-5846-8F58-659C0BCF4176}" presName="cycle" presStyleCnt="0"/>
      <dgm:spPr/>
    </dgm:pt>
    <dgm:pt modelId="{9151AD8D-DB3D-AE4D-85D7-966A57F332DE}" type="pres">
      <dgm:prSet presAssocID="{9F6D1518-CF16-5846-8F58-659C0BCF4176}" presName="srcNode" presStyleLbl="node1" presStyleIdx="0" presStyleCnt="7"/>
      <dgm:spPr/>
    </dgm:pt>
    <dgm:pt modelId="{29051DB9-F859-0E4C-B4F6-45D144D76F0F}" type="pres">
      <dgm:prSet presAssocID="{9F6D1518-CF16-5846-8F58-659C0BCF4176}" presName="conn" presStyleLbl="parChTrans1D2" presStyleIdx="0" presStyleCnt="1"/>
      <dgm:spPr/>
      <dgm:t>
        <a:bodyPr/>
        <a:lstStyle/>
        <a:p>
          <a:endParaRPr lang="ru-RU"/>
        </a:p>
      </dgm:t>
    </dgm:pt>
    <dgm:pt modelId="{0586B2D9-E433-AB46-9C39-89A31036AD9B}" type="pres">
      <dgm:prSet presAssocID="{9F6D1518-CF16-5846-8F58-659C0BCF4176}" presName="extraNode" presStyleLbl="node1" presStyleIdx="0" presStyleCnt="7"/>
      <dgm:spPr/>
    </dgm:pt>
    <dgm:pt modelId="{C8AD32E9-7BA2-1A43-A4AD-FF5469F50344}" type="pres">
      <dgm:prSet presAssocID="{9F6D1518-CF16-5846-8F58-659C0BCF4176}" presName="dstNode" presStyleLbl="node1" presStyleIdx="0" presStyleCnt="7"/>
      <dgm:spPr/>
    </dgm:pt>
    <dgm:pt modelId="{1AC48DA0-7F88-C543-B024-EF231E69982E}" type="pres">
      <dgm:prSet presAssocID="{42549D9D-41A9-584F-BAA2-B40829AE0147}" presName="text_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29C21A-2FE5-7A4E-92D6-B8D4FC5B9FD9}" type="pres">
      <dgm:prSet presAssocID="{42549D9D-41A9-584F-BAA2-B40829AE0147}" presName="accent_1" presStyleCnt="0"/>
      <dgm:spPr/>
    </dgm:pt>
    <dgm:pt modelId="{562C8557-30A2-3647-A8FE-D77E9B12367A}" type="pres">
      <dgm:prSet presAssocID="{42549D9D-41A9-584F-BAA2-B40829AE0147}" presName="accentRepeatNode" presStyleLbl="solidFgAcc1" presStyleIdx="0" presStyleCnt="7"/>
      <dgm:spPr>
        <a:solidFill>
          <a:schemeClr val="lt1">
            <a:hueOff val="0"/>
            <a:satOff val="0"/>
            <a:lumOff val="0"/>
            <a:alpha val="5000"/>
          </a:schemeClr>
        </a:solidFill>
        <a:ln>
          <a:solidFill>
            <a:schemeClr val="accent1">
              <a:hueOff val="0"/>
              <a:satOff val="0"/>
              <a:lumOff val="0"/>
            </a:schemeClr>
          </a:solidFill>
        </a:ln>
        <a:effectLst>
          <a:softEdge rad="0"/>
        </a:effectLst>
      </dgm:spPr>
    </dgm:pt>
    <dgm:pt modelId="{90F62F37-A18B-FC4D-8CA4-7B7265588375}" type="pres">
      <dgm:prSet presAssocID="{B3CF34A6-4A4F-3348-9D84-C10EB0D8C9AC}" presName="text_2" presStyleLbl="node1" presStyleIdx="1" presStyleCnt="7" custLinFactNeighborX="1082" custLinFactNeighborY="-91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1ABA02-3E0E-7348-865F-074CABA27242}" type="pres">
      <dgm:prSet presAssocID="{B3CF34A6-4A4F-3348-9D84-C10EB0D8C9AC}" presName="accent_2" presStyleCnt="0"/>
      <dgm:spPr/>
    </dgm:pt>
    <dgm:pt modelId="{3E415C0F-E70D-B443-9AE0-A37C847C6288}" type="pres">
      <dgm:prSet presAssocID="{B3CF34A6-4A4F-3348-9D84-C10EB0D8C9AC}" presName="accentRepeatNode" presStyleLbl="solidFgAcc1" presStyleIdx="1" presStyleCnt="7"/>
      <dgm:spPr>
        <a:solidFill>
          <a:schemeClr val="lt1">
            <a:hueOff val="0"/>
            <a:satOff val="0"/>
            <a:lumOff val="0"/>
            <a:alpha val="0"/>
          </a:schemeClr>
        </a:solidFill>
      </dgm:spPr>
    </dgm:pt>
    <dgm:pt modelId="{C064CAF4-7B4C-4148-A351-A9AEBAFA78E7}" type="pres">
      <dgm:prSet presAssocID="{1CFFF543-E485-384C-B385-78ABE3052777}" presName="text_3" presStyleLbl="node1" presStyleIdx="2" presStyleCnt="7" custLinFactNeighborX="-370" custLinFactNeighborY="-25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105695-9267-3F4E-ABB4-6810F8D3855E}" type="pres">
      <dgm:prSet presAssocID="{1CFFF543-E485-384C-B385-78ABE3052777}" presName="accent_3" presStyleCnt="0"/>
      <dgm:spPr/>
    </dgm:pt>
    <dgm:pt modelId="{FF2DBA5A-519A-0749-BFE1-82FA33E1ECD0}" type="pres">
      <dgm:prSet presAssocID="{1CFFF543-E485-384C-B385-78ABE3052777}" presName="accentRepeatNode" presStyleLbl="solidFgAcc1" presStyleIdx="2" presStyleCnt="7"/>
      <dgm:spPr>
        <a:solidFill>
          <a:schemeClr val="lt1">
            <a:hueOff val="0"/>
            <a:satOff val="0"/>
            <a:lumOff val="0"/>
            <a:alpha val="0"/>
          </a:schemeClr>
        </a:solidFill>
      </dgm:spPr>
    </dgm:pt>
    <dgm:pt modelId="{6C672E20-DAED-7940-B9EB-BF5E59A1D036}" type="pres">
      <dgm:prSet presAssocID="{E0F4DD63-FBF3-4D4E-9AC2-D397684439E4}" presName="text_4" presStyleLbl="node1" presStyleIdx="3" presStyleCnt="7" custLinFactNeighborX="-225" custLinFactNeighborY="685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50E011-8227-3F46-86EF-09DFA7C6C506}" type="pres">
      <dgm:prSet presAssocID="{E0F4DD63-FBF3-4D4E-9AC2-D397684439E4}" presName="accent_4" presStyleCnt="0"/>
      <dgm:spPr/>
    </dgm:pt>
    <dgm:pt modelId="{EDC678E0-C8D2-F64B-8B9A-1E328CB5FD56}" type="pres">
      <dgm:prSet presAssocID="{E0F4DD63-FBF3-4D4E-9AC2-D397684439E4}" presName="accentRepeatNode" presStyleLbl="solidFgAcc1" presStyleIdx="3" presStyleCnt="7"/>
      <dgm:spPr>
        <a:solidFill>
          <a:schemeClr val="lt1">
            <a:hueOff val="0"/>
            <a:satOff val="0"/>
            <a:lumOff val="0"/>
            <a:alpha val="0"/>
          </a:schemeClr>
        </a:solidFill>
      </dgm:spPr>
    </dgm:pt>
    <dgm:pt modelId="{D7C3D963-55FF-884B-ABCD-8D50A24D61FE}" type="pres">
      <dgm:prSet presAssocID="{0755E3BE-7AB7-CC46-8B25-88DE35DE907C}" presName="text_5" presStyleLbl="node1" presStyleIdx="4" presStyleCnt="7" custScaleX="80054" custLinFactNeighborX="-8952" custLinFactNeighborY="-14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59BE43-EE34-3744-BCDA-15D1DC06E7CD}" type="pres">
      <dgm:prSet presAssocID="{0755E3BE-7AB7-CC46-8B25-88DE35DE907C}" presName="accent_5" presStyleCnt="0"/>
      <dgm:spPr/>
    </dgm:pt>
    <dgm:pt modelId="{860A8D89-84BC-D049-AEAC-2D8555433DBE}" type="pres">
      <dgm:prSet presAssocID="{0755E3BE-7AB7-CC46-8B25-88DE35DE907C}" presName="accentRepeatNode" presStyleLbl="solidFgAcc1" presStyleIdx="4" presStyleCnt="7"/>
      <dgm:spPr>
        <a:solidFill>
          <a:schemeClr val="lt1">
            <a:hueOff val="0"/>
            <a:satOff val="0"/>
            <a:lumOff val="0"/>
            <a:alpha val="0"/>
          </a:schemeClr>
        </a:solidFill>
      </dgm:spPr>
    </dgm:pt>
    <dgm:pt modelId="{C7091C5E-1EB2-014F-A8A7-50066389C58C}" type="pres">
      <dgm:prSet presAssocID="{E5FFAD8D-97A6-1141-97F1-08967AB23C6E}" presName="text_6" presStyleLbl="node1" presStyleIdx="5" presStyleCnt="7" custScaleX="87862" custLinFactNeighborX="-5354" custLinFactNeighborY="435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6BBEB7-3207-F64E-B358-BBC180C051CE}" type="pres">
      <dgm:prSet presAssocID="{E5FFAD8D-97A6-1141-97F1-08967AB23C6E}" presName="accent_6" presStyleCnt="0"/>
      <dgm:spPr/>
    </dgm:pt>
    <dgm:pt modelId="{2E4B75B4-6E55-C045-B89C-5C9E18BB5B99}" type="pres">
      <dgm:prSet presAssocID="{E5FFAD8D-97A6-1141-97F1-08967AB23C6E}" presName="accentRepeatNode" presStyleLbl="solidFgAcc1" presStyleIdx="5" presStyleCnt="7"/>
      <dgm:spPr>
        <a:solidFill>
          <a:schemeClr val="lt1">
            <a:hueOff val="0"/>
            <a:satOff val="0"/>
            <a:lumOff val="0"/>
            <a:alpha val="0"/>
          </a:schemeClr>
        </a:solidFill>
      </dgm:spPr>
    </dgm:pt>
    <dgm:pt modelId="{91E63D2C-3BAE-0449-A833-DAA6BDE4D018}" type="pres">
      <dgm:prSet presAssocID="{D86C26C5-B700-DB49-96B8-AE9BC1750F5E}" presName="text_7" presStyleLbl="node1" presStyleIdx="6" presStyleCnt="7" custScaleX="59479" custLinFactNeighborX="-19453" custLinFactNeighborY="529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DFCDA7-E89B-8A4D-B5F7-A66A34E8BCC1}" type="pres">
      <dgm:prSet presAssocID="{D86C26C5-B700-DB49-96B8-AE9BC1750F5E}" presName="accent_7" presStyleCnt="0"/>
      <dgm:spPr/>
    </dgm:pt>
    <dgm:pt modelId="{82F2E585-06B3-534D-AB0E-342B86D7225C}" type="pres">
      <dgm:prSet presAssocID="{D86C26C5-B700-DB49-96B8-AE9BC1750F5E}" presName="accentRepeatNode" presStyleLbl="solidFgAcc1" presStyleIdx="6" presStyleCnt="7"/>
      <dgm:spPr>
        <a:solidFill>
          <a:schemeClr val="lt1">
            <a:hueOff val="0"/>
            <a:satOff val="0"/>
            <a:lumOff val="0"/>
            <a:alpha val="3000"/>
          </a:schemeClr>
        </a:solidFill>
      </dgm:spPr>
    </dgm:pt>
  </dgm:ptLst>
  <dgm:cxnLst>
    <dgm:cxn modelId="{DD0AF193-88A0-8D41-9AC0-F56EAC7B79A8}" type="presOf" srcId="{E5FFAD8D-97A6-1141-97F1-08967AB23C6E}" destId="{C7091C5E-1EB2-014F-A8A7-50066389C58C}" srcOrd="0" destOrd="0" presId="urn:microsoft.com/office/officeart/2008/layout/VerticalCurvedList#3"/>
    <dgm:cxn modelId="{42553B8A-33E7-2A46-981B-0C1474FF6C66}" type="presOf" srcId="{0755E3BE-7AB7-CC46-8B25-88DE35DE907C}" destId="{D7C3D963-55FF-884B-ABCD-8D50A24D61FE}" srcOrd="0" destOrd="0" presId="urn:microsoft.com/office/officeart/2008/layout/VerticalCurvedList#3"/>
    <dgm:cxn modelId="{84188AD1-F622-6D4F-ABBF-9CADFB5696CF}" type="presOf" srcId="{9F6D1518-CF16-5846-8F58-659C0BCF4176}" destId="{31407416-0ACF-074E-88BF-0425C91AE1EE}" srcOrd="0" destOrd="0" presId="urn:microsoft.com/office/officeart/2008/layout/VerticalCurvedList#3"/>
    <dgm:cxn modelId="{82250F9A-5E69-614E-A7B3-429C4EB7D227}" type="presOf" srcId="{D86C26C5-B700-DB49-96B8-AE9BC1750F5E}" destId="{91E63D2C-3BAE-0449-A833-DAA6BDE4D018}" srcOrd="0" destOrd="0" presId="urn:microsoft.com/office/officeart/2008/layout/VerticalCurvedList#3"/>
    <dgm:cxn modelId="{78038842-185B-DA40-9DDB-029054E59545}" srcId="{9F6D1518-CF16-5846-8F58-659C0BCF4176}" destId="{0755E3BE-7AB7-CC46-8B25-88DE35DE907C}" srcOrd="4" destOrd="0" parTransId="{A599A29D-B6A5-CE43-9C68-76E0FEC4960D}" sibTransId="{615D4337-BCF4-5444-87E6-D2B5991B8273}"/>
    <dgm:cxn modelId="{1A9FECB6-5019-204B-AB50-D36D4880EAE7}" type="presOf" srcId="{E0F4DD63-FBF3-4D4E-9AC2-D397684439E4}" destId="{6C672E20-DAED-7940-B9EB-BF5E59A1D036}" srcOrd="0" destOrd="0" presId="urn:microsoft.com/office/officeart/2008/layout/VerticalCurvedList#3"/>
    <dgm:cxn modelId="{0166ACA9-140E-C141-B184-C422CB51D2BB}" srcId="{9F6D1518-CF16-5846-8F58-659C0BCF4176}" destId="{E0F4DD63-FBF3-4D4E-9AC2-D397684439E4}" srcOrd="3" destOrd="0" parTransId="{97A4C9F2-FF3E-FE49-A125-CD350D5ACA46}" sibTransId="{074925E8-C462-1C4B-9B3E-45207D6EC2CB}"/>
    <dgm:cxn modelId="{C509E5F6-E7F8-7942-ABA3-A2AE44F9C41E}" type="presOf" srcId="{EE86FFAF-BDB1-B24A-A0C7-D73F98C8C333}" destId="{29051DB9-F859-0E4C-B4F6-45D144D76F0F}" srcOrd="0" destOrd="0" presId="urn:microsoft.com/office/officeart/2008/layout/VerticalCurvedList#3"/>
    <dgm:cxn modelId="{4839EB91-7A7E-684E-8B23-33A6E7F691E9}" srcId="{9F6D1518-CF16-5846-8F58-659C0BCF4176}" destId="{42549D9D-41A9-584F-BAA2-B40829AE0147}" srcOrd="0" destOrd="0" parTransId="{B6772316-364C-8149-9741-D9910D433688}" sibTransId="{EE86FFAF-BDB1-B24A-A0C7-D73F98C8C333}"/>
    <dgm:cxn modelId="{0873522A-758E-414A-A97D-BC051D3C2C91}" srcId="{9F6D1518-CF16-5846-8F58-659C0BCF4176}" destId="{B3CF34A6-4A4F-3348-9D84-C10EB0D8C9AC}" srcOrd="1" destOrd="0" parTransId="{F53ABAF7-2807-F244-8C00-047C1AE75A29}" sibTransId="{A1C28CE4-7FC4-8F45-91F9-53B612C49179}"/>
    <dgm:cxn modelId="{6324AEC7-ADAD-F54A-B5E2-B12B82DA67CE}" type="presOf" srcId="{B3CF34A6-4A4F-3348-9D84-C10EB0D8C9AC}" destId="{90F62F37-A18B-FC4D-8CA4-7B7265588375}" srcOrd="0" destOrd="0" presId="urn:microsoft.com/office/officeart/2008/layout/VerticalCurvedList#3"/>
    <dgm:cxn modelId="{80547CE3-445B-E94D-8AC1-C67303D15156}" type="presOf" srcId="{1CFFF543-E485-384C-B385-78ABE3052777}" destId="{C064CAF4-7B4C-4148-A351-A9AEBAFA78E7}" srcOrd="0" destOrd="0" presId="urn:microsoft.com/office/officeart/2008/layout/VerticalCurvedList#3"/>
    <dgm:cxn modelId="{DC2C2E6C-6935-A947-9A2F-02E3A9D71321}" type="presOf" srcId="{42549D9D-41A9-584F-BAA2-B40829AE0147}" destId="{1AC48DA0-7F88-C543-B024-EF231E69982E}" srcOrd="0" destOrd="0" presId="urn:microsoft.com/office/officeart/2008/layout/VerticalCurvedList#3"/>
    <dgm:cxn modelId="{75957329-4617-944B-8678-8291D9744436}" srcId="{9F6D1518-CF16-5846-8F58-659C0BCF4176}" destId="{1CFFF543-E485-384C-B385-78ABE3052777}" srcOrd="2" destOrd="0" parTransId="{3362CF7F-47B7-B844-A8D6-A97216FF59C5}" sibTransId="{9755DBCD-4DCB-5C4C-BD1F-230B2AE77C01}"/>
    <dgm:cxn modelId="{8A9E66C6-9A58-6644-B337-798526C2C6BB}" srcId="{9F6D1518-CF16-5846-8F58-659C0BCF4176}" destId="{D86C26C5-B700-DB49-96B8-AE9BC1750F5E}" srcOrd="6" destOrd="0" parTransId="{7901F3C2-15D2-154C-9D74-EB8A669FCBF0}" sibTransId="{425DAF00-5270-5841-8B01-C60B18DFA6C7}"/>
    <dgm:cxn modelId="{BB6C3F45-93D1-6E49-89E3-64AEFBFD6020}" srcId="{9F6D1518-CF16-5846-8F58-659C0BCF4176}" destId="{E5FFAD8D-97A6-1141-97F1-08967AB23C6E}" srcOrd="5" destOrd="0" parTransId="{FDDEF752-D5E3-6644-8B30-0563571CD26E}" sibTransId="{C4B37FB4-9B95-2141-8975-786D4290DE93}"/>
    <dgm:cxn modelId="{740627DF-077F-5740-B175-48198D90EA16}" type="presParOf" srcId="{31407416-0ACF-074E-88BF-0425C91AE1EE}" destId="{E3B0952A-F264-B34B-9DCC-C14FCA965B42}" srcOrd="0" destOrd="0" presId="urn:microsoft.com/office/officeart/2008/layout/VerticalCurvedList#3"/>
    <dgm:cxn modelId="{37FA2C9C-F474-E240-AC9F-CB970CF2EC76}" type="presParOf" srcId="{E3B0952A-F264-B34B-9DCC-C14FCA965B42}" destId="{E9E30D80-AD77-D847-A3AC-5E4B4497D7CE}" srcOrd="0" destOrd="0" presId="urn:microsoft.com/office/officeart/2008/layout/VerticalCurvedList#3"/>
    <dgm:cxn modelId="{E7D6CCFE-4100-E149-AD23-476B9BC54D39}" type="presParOf" srcId="{E9E30D80-AD77-D847-A3AC-5E4B4497D7CE}" destId="{9151AD8D-DB3D-AE4D-85D7-966A57F332DE}" srcOrd="0" destOrd="0" presId="urn:microsoft.com/office/officeart/2008/layout/VerticalCurvedList#3"/>
    <dgm:cxn modelId="{B2F201DF-1000-1C42-B97D-4A1D92C67173}" type="presParOf" srcId="{E9E30D80-AD77-D847-A3AC-5E4B4497D7CE}" destId="{29051DB9-F859-0E4C-B4F6-45D144D76F0F}" srcOrd="1" destOrd="0" presId="urn:microsoft.com/office/officeart/2008/layout/VerticalCurvedList#3"/>
    <dgm:cxn modelId="{91831F8A-001F-F245-BE7B-F40005A306C0}" type="presParOf" srcId="{E9E30D80-AD77-D847-A3AC-5E4B4497D7CE}" destId="{0586B2D9-E433-AB46-9C39-89A31036AD9B}" srcOrd="2" destOrd="0" presId="urn:microsoft.com/office/officeart/2008/layout/VerticalCurvedList#3"/>
    <dgm:cxn modelId="{ABCFF07E-1279-C846-B6D0-51EF811E6335}" type="presParOf" srcId="{E9E30D80-AD77-D847-A3AC-5E4B4497D7CE}" destId="{C8AD32E9-7BA2-1A43-A4AD-FF5469F50344}" srcOrd="3" destOrd="0" presId="urn:microsoft.com/office/officeart/2008/layout/VerticalCurvedList#3"/>
    <dgm:cxn modelId="{8F2ECAD9-0863-884D-8D4D-CEC454494FDF}" type="presParOf" srcId="{E3B0952A-F264-B34B-9DCC-C14FCA965B42}" destId="{1AC48DA0-7F88-C543-B024-EF231E69982E}" srcOrd="1" destOrd="0" presId="urn:microsoft.com/office/officeart/2008/layout/VerticalCurvedList#3"/>
    <dgm:cxn modelId="{4CAB382D-FF45-8749-8E07-D6A9B6077D89}" type="presParOf" srcId="{E3B0952A-F264-B34B-9DCC-C14FCA965B42}" destId="{FC29C21A-2FE5-7A4E-92D6-B8D4FC5B9FD9}" srcOrd="2" destOrd="0" presId="urn:microsoft.com/office/officeart/2008/layout/VerticalCurvedList#3"/>
    <dgm:cxn modelId="{FD2A4B94-FEFD-D148-B042-2136D93DB1B0}" type="presParOf" srcId="{FC29C21A-2FE5-7A4E-92D6-B8D4FC5B9FD9}" destId="{562C8557-30A2-3647-A8FE-D77E9B12367A}" srcOrd="0" destOrd="0" presId="urn:microsoft.com/office/officeart/2008/layout/VerticalCurvedList#3"/>
    <dgm:cxn modelId="{3E506E05-1C1C-4640-902F-A66F83DDCB42}" type="presParOf" srcId="{E3B0952A-F264-B34B-9DCC-C14FCA965B42}" destId="{90F62F37-A18B-FC4D-8CA4-7B7265588375}" srcOrd="3" destOrd="0" presId="urn:microsoft.com/office/officeart/2008/layout/VerticalCurvedList#3"/>
    <dgm:cxn modelId="{57F3D6CE-151C-734D-91D6-7C358A34587D}" type="presParOf" srcId="{E3B0952A-F264-B34B-9DCC-C14FCA965B42}" destId="{4E1ABA02-3E0E-7348-865F-074CABA27242}" srcOrd="4" destOrd="0" presId="urn:microsoft.com/office/officeart/2008/layout/VerticalCurvedList#3"/>
    <dgm:cxn modelId="{289B3C3F-64F7-B246-B405-A1F4A4CBC5C8}" type="presParOf" srcId="{4E1ABA02-3E0E-7348-865F-074CABA27242}" destId="{3E415C0F-E70D-B443-9AE0-A37C847C6288}" srcOrd="0" destOrd="0" presId="urn:microsoft.com/office/officeart/2008/layout/VerticalCurvedList#3"/>
    <dgm:cxn modelId="{C057BB5D-D1CE-784E-93BE-FD6CD30D67A3}" type="presParOf" srcId="{E3B0952A-F264-B34B-9DCC-C14FCA965B42}" destId="{C064CAF4-7B4C-4148-A351-A9AEBAFA78E7}" srcOrd="5" destOrd="0" presId="urn:microsoft.com/office/officeart/2008/layout/VerticalCurvedList#3"/>
    <dgm:cxn modelId="{31211D94-9FD0-7649-A50B-57DF096E37D7}" type="presParOf" srcId="{E3B0952A-F264-B34B-9DCC-C14FCA965B42}" destId="{C4105695-9267-3F4E-ABB4-6810F8D3855E}" srcOrd="6" destOrd="0" presId="urn:microsoft.com/office/officeart/2008/layout/VerticalCurvedList#3"/>
    <dgm:cxn modelId="{4B5E6D9B-EE6E-6B4E-943A-0A555BB2B1E6}" type="presParOf" srcId="{C4105695-9267-3F4E-ABB4-6810F8D3855E}" destId="{FF2DBA5A-519A-0749-BFE1-82FA33E1ECD0}" srcOrd="0" destOrd="0" presId="urn:microsoft.com/office/officeart/2008/layout/VerticalCurvedList#3"/>
    <dgm:cxn modelId="{7CC64B0E-D693-2548-B7B3-5C65F54B84A0}" type="presParOf" srcId="{E3B0952A-F264-B34B-9DCC-C14FCA965B42}" destId="{6C672E20-DAED-7940-B9EB-BF5E59A1D036}" srcOrd="7" destOrd="0" presId="urn:microsoft.com/office/officeart/2008/layout/VerticalCurvedList#3"/>
    <dgm:cxn modelId="{2E7C95CB-85C9-2B4B-8AE5-82E28600B237}" type="presParOf" srcId="{E3B0952A-F264-B34B-9DCC-C14FCA965B42}" destId="{5550E011-8227-3F46-86EF-09DFA7C6C506}" srcOrd="8" destOrd="0" presId="urn:microsoft.com/office/officeart/2008/layout/VerticalCurvedList#3"/>
    <dgm:cxn modelId="{BAA659F3-6B17-5F40-80B5-2DE0C997B664}" type="presParOf" srcId="{5550E011-8227-3F46-86EF-09DFA7C6C506}" destId="{EDC678E0-C8D2-F64B-8B9A-1E328CB5FD56}" srcOrd="0" destOrd="0" presId="urn:microsoft.com/office/officeart/2008/layout/VerticalCurvedList#3"/>
    <dgm:cxn modelId="{28715BB9-CB83-7A42-8891-6B8C7BB1F0D2}" type="presParOf" srcId="{E3B0952A-F264-B34B-9DCC-C14FCA965B42}" destId="{D7C3D963-55FF-884B-ABCD-8D50A24D61FE}" srcOrd="9" destOrd="0" presId="urn:microsoft.com/office/officeart/2008/layout/VerticalCurvedList#3"/>
    <dgm:cxn modelId="{76B42A1F-9497-314C-A982-8707C24475E0}" type="presParOf" srcId="{E3B0952A-F264-B34B-9DCC-C14FCA965B42}" destId="{E059BE43-EE34-3744-BCDA-15D1DC06E7CD}" srcOrd="10" destOrd="0" presId="urn:microsoft.com/office/officeart/2008/layout/VerticalCurvedList#3"/>
    <dgm:cxn modelId="{37EBBFB0-B805-454A-BB91-4C58582B4B66}" type="presParOf" srcId="{E059BE43-EE34-3744-BCDA-15D1DC06E7CD}" destId="{860A8D89-84BC-D049-AEAC-2D8555433DBE}" srcOrd="0" destOrd="0" presId="urn:microsoft.com/office/officeart/2008/layout/VerticalCurvedList#3"/>
    <dgm:cxn modelId="{1A18F249-5C01-1C4E-8D25-AF7F47B42AA9}" type="presParOf" srcId="{E3B0952A-F264-B34B-9DCC-C14FCA965B42}" destId="{C7091C5E-1EB2-014F-A8A7-50066389C58C}" srcOrd="11" destOrd="0" presId="urn:microsoft.com/office/officeart/2008/layout/VerticalCurvedList#3"/>
    <dgm:cxn modelId="{25665F89-A362-FA44-94B2-0686FAAA8FFC}" type="presParOf" srcId="{E3B0952A-F264-B34B-9DCC-C14FCA965B42}" destId="{BA6BBEB7-3207-F64E-B358-BBC180C051CE}" srcOrd="12" destOrd="0" presId="urn:microsoft.com/office/officeart/2008/layout/VerticalCurvedList#3"/>
    <dgm:cxn modelId="{6D1F879C-717D-3448-B6EA-B4EADA1E5E8B}" type="presParOf" srcId="{BA6BBEB7-3207-F64E-B358-BBC180C051CE}" destId="{2E4B75B4-6E55-C045-B89C-5C9E18BB5B99}" srcOrd="0" destOrd="0" presId="urn:microsoft.com/office/officeart/2008/layout/VerticalCurvedList#3"/>
    <dgm:cxn modelId="{4A181B74-84C5-184F-BC27-BAD93C87EEC2}" type="presParOf" srcId="{E3B0952A-F264-B34B-9DCC-C14FCA965B42}" destId="{91E63D2C-3BAE-0449-A833-DAA6BDE4D018}" srcOrd="13" destOrd="0" presId="urn:microsoft.com/office/officeart/2008/layout/VerticalCurvedList#3"/>
    <dgm:cxn modelId="{D8199E0A-FF45-BC4B-B849-AF0231071246}" type="presParOf" srcId="{E3B0952A-F264-B34B-9DCC-C14FCA965B42}" destId="{09DFCDA7-E89B-8A4D-B5F7-A66A34E8BCC1}" srcOrd="14" destOrd="0" presId="urn:microsoft.com/office/officeart/2008/layout/VerticalCurvedList#3"/>
    <dgm:cxn modelId="{CE050601-D76A-474E-BA78-61B62EC83662}" type="presParOf" srcId="{09DFCDA7-E89B-8A4D-B5F7-A66A34E8BCC1}" destId="{82F2E585-06B3-534D-AB0E-342B86D7225C}" srcOrd="0" destOrd="0" presId="urn:microsoft.com/office/officeart/2008/layout/VerticalCurvedList#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B93D89-1388-DE42-A920-CBBDDA856700}">
      <dsp:nvSpPr>
        <dsp:cNvPr id="0" name=""/>
        <dsp:cNvSpPr/>
      </dsp:nvSpPr>
      <dsp:spPr>
        <a:xfrm>
          <a:off x="11158" y="0"/>
          <a:ext cx="2023603" cy="4752975"/>
        </a:xfrm>
        <a:prstGeom prst="roundRect">
          <a:avLst>
            <a:gd name="adj" fmla="val 10000"/>
          </a:avLst>
        </a:prstGeom>
        <a:solidFill>
          <a:schemeClr val="tx2">
            <a:lumMod val="90000"/>
            <a:lumOff val="1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0" kern="1200" dirty="0" smtClean="0"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rPr>
            <a:t> </a:t>
          </a:r>
          <a:r>
            <a:rPr lang="ru-RU" sz="1800" b="1" i="0" kern="1200" dirty="0" smtClean="0">
              <a:solidFill>
                <a:schemeClr val="bg1"/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rPr>
            <a:t>Д</a:t>
          </a:r>
          <a:r>
            <a:rPr lang="ru-RU" sz="1600" b="1" i="0" kern="1200" dirty="0" smtClean="0">
              <a:solidFill>
                <a:schemeClr val="bg1"/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rPr>
            <a:t>онести основную информацию об устройстве бюджетной системы в РФ;</a:t>
          </a:r>
          <a:endParaRPr lang="ru-RU" sz="1600" b="1" i="0" kern="1200" dirty="0">
            <a:solidFill>
              <a:schemeClr val="bg1"/>
            </a:solidFill>
            <a:latin typeface="Times New Roman" panose="02020603050405020304" charset="0"/>
            <a:ea typeface="Times New Roman" panose="02020603050405020304" charset="0"/>
            <a:cs typeface="Times New Roman" panose="02020603050405020304" charset="0"/>
          </a:endParaRPr>
        </a:p>
      </dsp:txBody>
      <dsp:txXfrm>
        <a:off x="11158" y="1901190"/>
        <a:ext cx="2023603" cy="1901190"/>
      </dsp:txXfrm>
    </dsp:sp>
    <dsp:sp modelId="{5D697DC4-055F-3449-9AF6-4E8454F525EC}">
      <dsp:nvSpPr>
        <dsp:cNvPr id="0" name=""/>
        <dsp:cNvSpPr/>
      </dsp:nvSpPr>
      <dsp:spPr>
        <a:xfrm>
          <a:off x="2447204" y="1415429"/>
          <a:ext cx="1582740" cy="1582740"/>
        </a:xfrm>
        <a:prstGeom prst="ellipse">
          <a:avLst/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 w="6350" cap="flat" cmpd="sng" algn="in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AB4A7C38-FB1A-3242-B3D2-F4B7D86B6C75}">
      <dsp:nvSpPr>
        <dsp:cNvPr id="0" name=""/>
        <dsp:cNvSpPr/>
      </dsp:nvSpPr>
      <dsp:spPr>
        <a:xfrm>
          <a:off x="2120582" y="0"/>
          <a:ext cx="2023603" cy="4752975"/>
        </a:xfrm>
        <a:prstGeom prst="roundRect">
          <a:avLst>
            <a:gd name="adj" fmla="val 10000"/>
          </a:avLst>
        </a:prstGeom>
        <a:solidFill>
          <a:schemeClr val="tx2">
            <a:lumMod val="90000"/>
            <a:lumOff val="1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1" kern="1200" dirty="0" smtClean="0"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rPr>
            <a:t>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0" kern="1200" dirty="0" smtClean="0">
              <a:solidFill>
                <a:schemeClr val="bg1"/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rPr>
            <a:t>Рассказать о доходах муниципального бюджета и представить данные о доходах бюджетов муниципальных образований лен. области</a:t>
          </a:r>
        </a:p>
      </dsp:txBody>
      <dsp:txXfrm>
        <a:off x="2120582" y="1901190"/>
        <a:ext cx="2023603" cy="1901190"/>
      </dsp:txXfrm>
    </dsp:sp>
    <dsp:sp modelId="{A51BF7C3-36BB-4B49-82EA-0FFABD746C64}">
      <dsp:nvSpPr>
        <dsp:cNvPr id="0" name=""/>
        <dsp:cNvSpPr/>
      </dsp:nvSpPr>
      <dsp:spPr>
        <a:xfrm>
          <a:off x="5173634" y="3170234"/>
          <a:ext cx="1582740" cy="1582740"/>
        </a:xfrm>
        <a:prstGeom prst="ellipse">
          <a:avLst/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 w="6350" cap="flat" cmpd="sng" algn="in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1BAC8203-B99F-9A45-B7D0-64C249F87726}">
      <dsp:nvSpPr>
        <dsp:cNvPr id="0" name=""/>
        <dsp:cNvSpPr/>
      </dsp:nvSpPr>
      <dsp:spPr>
        <a:xfrm>
          <a:off x="4174419" y="0"/>
          <a:ext cx="2023603" cy="4752975"/>
        </a:xfrm>
        <a:prstGeom prst="roundRect">
          <a:avLst>
            <a:gd name="adj" fmla="val 10000"/>
          </a:avLst>
        </a:prstGeom>
        <a:solidFill>
          <a:schemeClr val="tx2">
            <a:lumMod val="90000"/>
            <a:lumOff val="1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i="0" kern="1200" dirty="0" smtClean="0">
            <a:latin typeface="Times New Roman" panose="02020603050405020304" charset="0"/>
            <a:ea typeface="Times New Roman" panose="02020603050405020304" charset="0"/>
            <a:cs typeface="Times New Roman" panose="02020603050405020304" charset="0"/>
          </a:endParaRP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0" kern="1200" dirty="0" smtClean="0">
              <a:solidFill>
                <a:schemeClr val="bg1"/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rPr>
            <a:t>Рассказать о расходах и представить данные о расходах бюджетов муниципальных образований лен. области, производимых на нужды образования и затрагивающие развитие детей </a:t>
          </a:r>
          <a:endParaRPr lang="ru-RU" sz="1600" b="1" i="0" kern="1200" dirty="0">
            <a:solidFill>
              <a:schemeClr val="bg1"/>
            </a:solidFill>
            <a:latin typeface="Times New Roman" panose="02020603050405020304" charset="0"/>
            <a:ea typeface="Times New Roman" panose="02020603050405020304" charset="0"/>
            <a:cs typeface="Times New Roman" panose="02020603050405020304" charset="0"/>
          </a:endParaRPr>
        </a:p>
      </dsp:txBody>
      <dsp:txXfrm>
        <a:off x="4174419" y="1901190"/>
        <a:ext cx="2023603" cy="1901190"/>
      </dsp:txXfrm>
    </dsp:sp>
    <dsp:sp modelId="{E1427E7D-01C4-A54B-B2B5-A656B6446D74}">
      <dsp:nvSpPr>
        <dsp:cNvPr id="0" name=""/>
        <dsp:cNvSpPr/>
      </dsp:nvSpPr>
      <dsp:spPr>
        <a:xfrm>
          <a:off x="6479823" y="2338578"/>
          <a:ext cx="1014631" cy="1582740"/>
        </a:xfrm>
        <a:prstGeom prst="ellipse">
          <a:avLst/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 w="6350" cap="flat" cmpd="sng" algn="in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C8DA36BB-FB0E-3440-8806-99D93AC54C3B}">
      <dsp:nvSpPr>
        <dsp:cNvPr id="0" name=""/>
        <dsp:cNvSpPr/>
      </dsp:nvSpPr>
      <dsp:spPr>
        <a:xfrm>
          <a:off x="6256788" y="0"/>
          <a:ext cx="2023603" cy="4752975"/>
        </a:xfrm>
        <a:prstGeom prst="roundRect">
          <a:avLst>
            <a:gd name="adj" fmla="val 10000"/>
          </a:avLst>
        </a:prstGeom>
        <a:solidFill>
          <a:schemeClr val="tx2">
            <a:lumMod val="90000"/>
            <a:lumOff val="1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1" kern="1200" dirty="0" smtClean="0"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rPr>
            <a:t> </a:t>
          </a:r>
          <a:r>
            <a:rPr lang="ru-RU" sz="1600" b="1" i="0" kern="1200" dirty="0" smtClean="0">
              <a:solidFill>
                <a:schemeClr val="bg1"/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rPr>
            <a:t>Оценить удовлетворенность граждан получаемыми услугами муниципальных образований</a:t>
          </a:r>
          <a:endParaRPr lang="ru-RU" sz="1600" b="1" i="0" kern="1200" dirty="0">
            <a:solidFill>
              <a:schemeClr val="bg1"/>
            </a:solidFill>
            <a:latin typeface="Times New Roman" panose="02020603050405020304" charset="0"/>
            <a:ea typeface="Times New Roman" panose="02020603050405020304" charset="0"/>
            <a:cs typeface="Times New Roman" panose="02020603050405020304" charset="0"/>
          </a:endParaRPr>
        </a:p>
      </dsp:txBody>
      <dsp:txXfrm>
        <a:off x="6256788" y="1901190"/>
        <a:ext cx="2023603" cy="1901190"/>
      </dsp:txXfrm>
    </dsp:sp>
    <dsp:sp modelId="{A67A769B-34EA-8A4C-A9A4-68E8B412327F}">
      <dsp:nvSpPr>
        <dsp:cNvPr id="0" name=""/>
        <dsp:cNvSpPr/>
      </dsp:nvSpPr>
      <dsp:spPr>
        <a:xfrm flipH="1" flipV="1">
          <a:off x="4267350" y="4656047"/>
          <a:ext cx="45092" cy="96927"/>
        </a:xfrm>
        <a:prstGeom prst="ellipse">
          <a:avLst/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 w="6350" cap="flat" cmpd="sng" algn="in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814B319C-F3FC-BA4F-A2EA-7FC2EAB3DD45}">
      <dsp:nvSpPr>
        <dsp:cNvPr id="0" name=""/>
        <dsp:cNvSpPr/>
      </dsp:nvSpPr>
      <dsp:spPr>
        <a:xfrm flipH="1">
          <a:off x="3380917" y="4176858"/>
          <a:ext cx="1731716" cy="572930"/>
        </a:xfrm>
        <a:prstGeom prst="leftRightArrow">
          <a:avLst/>
        </a:prstGeom>
        <a:solidFill>
          <a:schemeClr val="accent5">
            <a:lumMod val="60000"/>
            <a:lumOff val="40000"/>
          </a:schemeClr>
        </a:solidFill>
        <a:ln w="635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1515F7-9195-7B4C-8A40-71643CA1CB8B}">
      <dsp:nvSpPr>
        <dsp:cNvPr id="0" name=""/>
        <dsp:cNvSpPr/>
      </dsp:nvSpPr>
      <dsp:spPr>
        <a:xfrm>
          <a:off x="-5391141" y="-825620"/>
          <a:ext cx="6419967" cy="6419967"/>
        </a:xfrm>
        <a:prstGeom prst="blockArc">
          <a:avLst>
            <a:gd name="adj1" fmla="val 18900000"/>
            <a:gd name="adj2" fmla="val 2700000"/>
            <a:gd name="adj3" fmla="val 336"/>
          </a:avLst>
        </a:prstGeom>
        <a:noFill/>
        <a:ln w="6350" cap="flat" cmpd="sng" algn="in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6A44BA0-EAF4-C242-8C0B-44D1D49D3784}">
      <dsp:nvSpPr>
        <dsp:cNvPr id="0" name=""/>
        <dsp:cNvSpPr/>
      </dsp:nvSpPr>
      <dsp:spPr>
        <a:xfrm>
          <a:off x="656744" y="536949"/>
          <a:ext cx="5004080" cy="9537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57035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0" kern="1200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rPr>
            <a:t>Федеральный бюджет и бюджеты </a:t>
          </a:r>
          <a:r>
            <a:rPr lang="ru-RU" sz="2600" b="1" i="0" kern="1200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rPr>
            <a:t>государственных</a:t>
          </a:r>
          <a:r>
            <a:rPr lang="ru-RU" sz="2400" b="1" i="0" kern="1200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rPr>
            <a:t> внебюджетных фондов</a:t>
          </a:r>
          <a:endParaRPr lang="ru-RU" sz="2400" b="1" i="0" kern="1200" dirty="0">
            <a:solidFill>
              <a:schemeClr val="tx2">
                <a:lumMod val="90000"/>
                <a:lumOff val="10000"/>
              </a:schemeClr>
            </a:solidFill>
            <a:latin typeface="Times New Roman" panose="02020603050405020304" charset="0"/>
            <a:ea typeface="Times New Roman" panose="02020603050405020304" charset="0"/>
            <a:cs typeface="Times New Roman" panose="02020603050405020304" charset="0"/>
          </a:endParaRPr>
        </a:p>
      </dsp:txBody>
      <dsp:txXfrm>
        <a:off x="656744" y="536949"/>
        <a:ext cx="5004080" cy="953745"/>
      </dsp:txXfrm>
    </dsp:sp>
    <dsp:sp modelId="{41C2A977-4818-8C46-A39A-DC6FE0C28746}">
      <dsp:nvSpPr>
        <dsp:cNvPr id="0" name=""/>
        <dsp:cNvSpPr/>
      </dsp:nvSpPr>
      <dsp:spPr>
        <a:xfrm>
          <a:off x="65808" y="357654"/>
          <a:ext cx="1192181" cy="1192181"/>
        </a:xfrm>
        <a:prstGeom prst="ellipse">
          <a:avLst/>
        </a:prstGeom>
        <a:noFill/>
        <a:ln w="6350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0CDDAF-4B0B-B04E-AF1E-C75F842DB353}">
      <dsp:nvSpPr>
        <dsp:cNvPr id="0" name=""/>
        <dsp:cNvSpPr/>
      </dsp:nvSpPr>
      <dsp:spPr>
        <a:xfrm>
          <a:off x="864113" y="1872211"/>
          <a:ext cx="4657394" cy="10350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57035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i="0" kern="1200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rPr>
            <a:t>Бюджеты субъектов РФ и бюджеты территориальных внебюджетных фондов</a:t>
          </a:r>
          <a:endParaRPr lang="ru-RU" sz="2400" b="1" i="0" kern="1200" dirty="0">
            <a:solidFill>
              <a:schemeClr val="tx2">
                <a:lumMod val="90000"/>
                <a:lumOff val="10000"/>
              </a:schemeClr>
            </a:solidFill>
            <a:latin typeface="Times New Roman" panose="02020603050405020304" charset="0"/>
            <a:ea typeface="Times New Roman" panose="02020603050405020304" charset="0"/>
            <a:cs typeface="Times New Roman" panose="02020603050405020304" charset="0"/>
          </a:endParaRPr>
        </a:p>
      </dsp:txBody>
      <dsp:txXfrm>
        <a:off x="864113" y="1872211"/>
        <a:ext cx="4657394" cy="1035099"/>
      </dsp:txXfrm>
    </dsp:sp>
    <dsp:sp modelId="{64E0BFA5-EF15-F34D-BD0B-707FE744CE4E}">
      <dsp:nvSpPr>
        <dsp:cNvPr id="0" name=""/>
        <dsp:cNvSpPr/>
      </dsp:nvSpPr>
      <dsp:spPr>
        <a:xfrm>
          <a:off x="412494" y="1788272"/>
          <a:ext cx="1192181" cy="1192181"/>
        </a:xfrm>
        <a:prstGeom prst="ellipse">
          <a:avLst/>
        </a:prstGeom>
        <a:noFill/>
        <a:ln w="6350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89B994-745D-904C-B51B-3D0546083FD3}">
      <dsp:nvSpPr>
        <dsp:cNvPr id="0" name=""/>
        <dsp:cNvSpPr/>
      </dsp:nvSpPr>
      <dsp:spPr>
        <a:xfrm>
          <a:off x="177904" y="3528389"/>
          <a:ext cx="5004080" cy="9537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57035" tIns="66040" rIns="66040" bIns="6604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i="0" kern="1200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rPr>
            <a:t>Местные бюджеты</a:t>
          </a:r>
          <a:endParaRPr lang="ru-RU" sz="2600" b="1" i="0" kern="1200" dirty="0">
            <a:solidFill>
              <a:schemeClr val="tx2">
                <a:lumMod val="90000"/>
                <a:lumOff val="10000"/>
              </a:schemeClr>
            </a:solidFill>
            <a:latin typeface="Times New Roman" panose="02020603050405020304" charset="0"/>
            <a:ea typeface="Times New Roman" panose="02020603050405020304" charset="0"/>
            <a:cs typeface="Times New Roman" panose="02020603050405020304" charset="0"/>
          </a:endParaRPr>
        </a:p>
      </dsp:txBody>
      <dsp:txXfrm>
        <a:off x="177904" y="3528389"/>
        <a:ext cx="5004080" cy="953745"/>
      </dsp:txXfrm>
    </dsp:sp>
    <dsp:sp modelId="{C9D55D3D-0423-E941-A17C-1DA01AEDEDF5}">
      <dsp:nvSpPr>
        <dsp:cNvPr id="0" name=""/>
        <dsp:cNvSpPr/>
      </dsp:nvSpPr>
      <dsp:spPr>
        <a:xfrm>
          <a:off x="65808" y="3218890"/>
          <a:ext cx="1192181" cy="1192181"/>
        </a:xfrm>
        <a:prstGeom prst="ellipse">
          <a:avLst/>
        </a:prstGeom>
        <a:noFill/>
        <a:ln w="6350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CCE056-6574-C14F-A159-5B464B3871E9}">
      <dsp:nvSpPr>
        <dsp:cNvPr id="0" name=""/>
        <dsp:cNvSpPr/>
      </dsp:nvSpPr>
      <dsp:spPr>
        <a:xfrm>
          <a:off x="-6177376" y="-946756"/>
          <a:ext cx="7366518" cy="7366518"/>
        </a:xfrm>
        <a:prstGeom prst="blockArc">
          <a:avLst>
            <a:gd name="adj1" fmla="val 18900000"/>
            <a:gd name="adj2" fmla="val 2700000"/>
            <a:gd name="adj3" fmla="val 293"/>
          </a:avLst>
        </a:prstGeom>
        <a:noFill/>
        <a:ln w="6350" cap="flat" cmpd="sng" algn="in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2DC9AA2-C767-294A-BDCD-86AA828F176F}">
      <dsp:nvSpPr>
        <dsp:cNvPr id="0" name=""/>
        <dsp:cNvSpPr/>
      </dsp:nvSpPr>
      <dsp:spPr>
        <a:xfrm>
          <a:off x="614185" y="315814"/>
          <a:ext cx="4786413" cy="576197"/>
        </a:xfrm>
        <a:prstGeom prst="rect">
          <a:avLst/>
        </a:prstGeom>
        <a:solidFill>
          <a:schemeClr val="tx2">
            <a:lumMod val="90000"/>
            <a:lumOff val="10000"/>
            <a:alpha val="83000"/>
          </a:schemeClr>
        </a:solidFill>
        <a:ln>
          <a:noFill/>
        </a:ln>
        <a:effectLst>
          <a:softEdge rad="62230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357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0" kern="1200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rPr>
            <a:t>Бюджеты муниципальных районов</a:t>
          </a:r>
          <a:endParaRPr lang="ru-RU" sz="2000" b="1" i="0" kern="1200" dirty="0">
            <a:solidFill>
              <a:schemeClr val="tx2">
                <a:lumMod val="90000"/>
                <a:lumOff val="10000"/>
              </a:schemeClr>
            </a:solidFill>
            <a:latin typeface="Times New Roman" panose="02020603050405020304" charset="0"/>
            <a:ea typeface="Times New Roman" panose="02020603050405020304" charset="0"/>
            <a:cs typeface="Times New Roman" panose="02020603050405020304" charset="0"/>
          </a:endParaRPr>
        </a:p>
      </dsp:txBody>
      <dsp:txXfrm>
        <a:off x="614185" y="315814"/>
        <a:ext cx="4786413" cy="576197"/>
      </dsp:txXfrm>
    </dsp:sp>
    <dsp:sp modelId="{DC16CCAF-78B0-1646-8273-CA3E3ACBA3C4}">
      <dsp:nvSpPr>
        <dsp:cNvPr id="0" name=""/>
        <dsp:cNvSpPr/>
      </dsp:nvSpPr>
      <dsp:spPr>
        <a:xfrm>
          <a:off x="52399" y="79736"/>
          <a:ext cx="766775" cy="909290"/>
        </a:xfrm>
        <a:prstGeom prst="ellipse">
          <a:avLst/>
        </a:prstGeom>
        <a:noFill/>
        <a:ln w="6350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0F6AECB-52D2-7142-9BCB-02FBED5BF82A}">
      <dsp:nvSpPr>
        <dsp:cNvPr id="0" name=""/>
        <dsp:cNvSpPr/>
      </dsp:nvSpPr>
      <dsp:spPr>
        <a:xfrm>
          <a:off x="935087" y="1153577"/>
          <a:ext cx="4410532" cy="576197"/>
        </a:xfrm>
        <a:prstGeom prst="rect">
          <a:avLst/>
        </a:prstGeom>
        <a:solidFill>
          <a:schemeClr val="tx2">
            <a:lumMod val="90000"/>
            <a:lumOff val="10000"/>
            <a:alpha val="83000"/>
          </a:schemeClr>
        </a:solidFill>
        <a:ln>
          <a:noFill/>
        </a:ln>
        <a:effectLst>
          <a:softEdge rad="62230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357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0" kern="1200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rPr>
            <a:t>Бюджеты городских округов</a:t>
          </a:r>
          <a:endParaRPr lang="ru-RU" sz="2000" b="1" i="0" kern="1200" dirty="0">
            <a:solidFill>
              <a:schemeClr val="tx2">
                <a:lumMod val="90000"/>
                <a:lumOff val="10000"/>
              </a:schemeClr>
            </a:solidFill>
            <a:latin typeface="Times New Roman" panose="02020603050405020304" charset="0"/>
            <a:ea typeface="Times New Roman" panose="02020603050405020304" charset="0"/>
            <a:cs typeface="Times New Roman" panose="02020603050405020304" charset="0"/>
          </a:endParaRPr>
        </a:p>
      </dsp:txBody>
      <dsp:txXfrm>
        <a:off x="935087" y="1153577"/>
        <a:ext cx="4410532" cy="576197"/>
      </dsp:txXfrm>
    </dsp:sp>
    <dsp:sp modelId="{C07AE005-F97A-0D4C-9063-61CFF093F879}">
      <dsp:nvSpPr>
        <dsp:cNvPr id="0" name=""/>
        <dsp:cNvSpPr/>
      </dsp:nvSpPr>
      <dsp:spPr>
        <a:xfrm>
          <a:off x="563584" y="1080371"/>
          <a:ext cx="720247" cy="720247"/>
        </a:xfrm>
        <a:prstGeom prst="ellipse">
          <a:avLst/>
        </a:prstGeom>
        <a:noFill/>
        <a:ln w="6350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4AA9744-C63F-6E40-A109-1405530E0060}">
      <dsp:nvSpPr>
        <dsp:cNvPr id="0" name=""/>
        <dsp:cNvSpPr/>
      </dsp:nvSpPr>
      <dsp:spPr>
        <a:xfrm>
          <a:off x="1140439" y="2016583"/>
          <a:ext cx="4193801" cy="576197"/>
        </a:xfrm>
        <a:prstGeom prst="rect">
          <a:avLst/>
        </a:prstGeom>
        <a:solidFill>
          <a:schemeClr val="tx2">
            <a:lumMod val="90000"/>
            <a:lumOff val="10000"/>
            <a:alpha val="83000"/>
          </a:schemeClr>
        </a:solidFill>
        <a:ln>
          <a:noFill/>
        </a:ln>
        <a:effectLst>
          <a:softEdge rad="62230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357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0" kern="1200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rPr>
            <a:t>Бюджеты городских округов с внутригородским делением</a:t>
          </a:r>
          <a:endParaRPr lang="ru-RU" sz="2000" b="1" i="0" kern="1200" dirty="0">
            <a:solidFill>
              <a:schemeClr val="tx2">
                <a:lumMod val="90000"/>
                <a:lumOff val="10000"/>
              </a:schemeClr>
            </a:solidFill>
            <a:latin typeface="Times New Roman" panose="02020603050405020304" charset="0"/>
            <a:ea typeface="Times New Roman" panose="02020603050405020304" charset="0"/>
            <a:cs typeface="Times New Roman" panose="02020603050405020304" charset="0"/>
          </a:endParaRPr>
        </a:p>
      </dsp:txBody>
      <dsp:txXfrm>
        <a:off x="1140439" y="2016583"/>
        <a:ext cx="4193801" cy="576197"/>
      </dsp:txXfrm>
    </dsp:sp>
    <dsp:sp modelId="{22686662-8BCF-C64D-9741-C51F0FCC2BBD}">
      <dsp:nvSpPr>
        <dsp:cNvPr id="0" name=""/>
        <dsp:cNvSpPr/>
      </dsp:nvSpPr>
      <dsp:spPr>
        <a:xfrm>
          <a:off x="780315" y="1944558"/>
          <a:ext cx="720247" cy="720247"/>
        </a:xfrm>
        <a:prstGeom prst="ellipse">
          <a:avLst/>
        </a:prstGeom>
        <a:noFill/>
        <a:ln w="6350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40CC22-4541-104E-9380-804248446D62}">
      <dsp:nvSpPr>
        <dsp:cNvPr id="0" name=""/>
        <dsp:cNvSpPr/>
      </dsp:nvSpPr>
      <dsp:spPr>
        <a:xfrm>
          <a:off x="1140439" y="2880223"/>
          <a:ext cx="4193801" cy="576197"/>
        </a:xfrm>
        <a:prstGeom prst="rect">
          <a:avLst/>
        </a:prstGeom>
        <a:solidFill>
          <a:schemeClr val="tx2">
            <a:lumMod val="90000"/>
            <a:lumOff val="10000"/>
            <a:alpha val="83000"/>
          </a:schemeClr>
        </a:solidFill>
        <a:ln>
          <a:noFill/>
        </a:ln>
        <a:effectLst>
          <a:softEdge rad="62230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357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0" kern="1200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rPr>
            <a:t>Бюджеты внутригородских муниципальных образований городов федерального значения </a:t>
          </a:r>
          <a:endParaRPr lang="ru-RU" sz="2000" b="1" i="0" kern="1200" dirty="0">
            <a:solidFill>
              <a:schemeClr val="tx2">
                <a:lumMod val="90000"/>
                <a:lumOff val="10000"/>
              </a:schemeClr>
            </a:solidFill>
            <a:latin typeface="Times New Roman" panose="02020603050405020304" charset="0"/>
            <a:ea typeface="Times New Roman" panose="02020603050405020304" charset="0"/>
            <a:cs typeface="Times New Roman" panose="02020603050405020304" charset="0"/>
          </a:endParaRPr>
        </a:p>
      </dsp:txBody>
      <dsp:txXfrm>
        <a:off x="1140439" y="2880223"/>
        <a:ext cx="4193801" cy="576197"/>
      </dsp:txXfrm>
    </dsp:sp>
    <dsp:sp modelId="{42F5B9FB-C4A1-194A-B48B-7A34C76CB454}">
      <dsp:nvSpPr>
        <dsp:cNvPr id="0" name=""/>
        <dsp:cNvSpPr/>
      </dsp:nvSpPr>
      <dsp:spPr>
        <a:xfrm>
          <a:off x="780315" y="2808198"/>
          <a:ext cx="720247" cy="720247"/>
        </a:xfrm>
        <a:prstGeom prst="ellipse">
          <a:avLst/>
        </a:prstGeom>
        <a:noFill/>
        <a:ln w="6350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56225F5-CB1A-A549-AD08-3F506BA35A1E}">
      <dsp:nvSpPr>
        <dsp:cNvPr id="0" name=""/>
        <dsp:cNvSpPr/>
      </dsp:nvSpPr>
      <dsp:spPr>
        <a:xfrm>
          <a:off x="936101" y="3844202"/>
          <a:ext cx="4410532" cy="576197"/>
        </a:xfrm>
        <a:prstGeom prst="rect">
          <a:avLst/>
        </a:prstGeom>
        <a:solidFill>
          <a:schemeClr val="tx2">
            <a:lumMod val="90000"/>
            <a:lumOff val="10000"/>
            <a:alpha val="83000"/>
          </a:schemeClr>
        </a:solidFill>
        <a:ln>
          <a:noFill/>
        </a:ln>
        <a:effectLst>
          <a:softEdge rad="62230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35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0" kern="1200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rPr>
            <a:t>Бюджеты </a:t>
          </a:r>
          <a:r>
            <a:rPr lang="ru-RU" sz="2000" b="1" i="0" kern="1200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rPr>
            <a:t>городских</a:t>
          </a:r>
          <a:r>
            <a:rPr lang="ru-RU" sz="1800" b="1" i="0" kern="1200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rPr>
            <a:t> и сельских поселений, </a:t>
          </a:r>
          <a:endParaRPr lang="ru-RU" sz="1800" b="1" i="0" kern="1200" dirty="0">
            <a:solidFill>
              <a:schemeClr val="tx2">
                <a:lumMod val="90000"/>
                <a:lumOff val="10000"/>
              </a:schemeClr>
            </a:solidFill>
            <a:latin typeface="Times New Roman" panose="02020603050405020304" charset="0"/>
            <a:ea typeface="Times New Roman" panose="02020603050405020304" charset="0"/>
            <a:cs typeface="Times New Roman" panose="02020603050405020304" charset="0"/>
          </a:endParaRPr>
        </a:p>
      </dsp:txBody>
      <dsp:txXfrm>
        <a:off x="936101" y="3844202"/>
        <a:ext cx="4410532" cy="576197"/>
      </dsp:txXfrm>
    </dsp:sp>
    <dsp:sp modelId="{4E422F86-B3E5-B64A-AD9F-CEC901BA74DE}">
      <dsp:nvSpPr>
        <dsp:cNvPr id="0" name=""/>
        <dsp:cNvSpPr/>
      </dsp:nvSpPr>
      <dsp:spPr>
        <a:xfrm>
          <a:off x="563584" y="3672386"/>
          <a:ext cx="720247" cy="720247"/>
        </a:xfrm>
        <a:prstGeom prst="ellipse">
          <a:avLst/>
        </a:prstGeom>
        <a:noFill/>
        <a:ln w="6350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4FFCA9-78AB-C94F-A342-F54C0AA28E2F}">
      <dsp:nvSpPr>
        <dsp:cNvPr id="0" name=""/>
        <dsp:cNvSpPr/>
      </dsp:nvSpPr>
      <dsp:spPr>
        <a:xfrm>
          <a:off x="470260" y="4638745"/>
          <a:ext cx="4884494" cy="576197"/>
        </a:xfrm>
        <a:prstGeom prst="rect">
          <a:avLst/>
        </a:prstGeom>
        <a:solidFill>
          <a:schemeClr val="tx2">
            <a:lumMod val="90000"/>
            <a:lumOff val="10000"/>
            <a:alpha val="83000"/>
          </a:schemeClr>
        </a:solidFill>
        <a:ln>
          <a:noFill/>
        </a:ln>
        <a:effectLst>
          <a:softEdge rad="62230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357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0" kern="1200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rPr>
            <a:t>Бюджеты внутригородских районов</a:t>
          </a:r>
          <a:r>
            <a:rPr lang="ru-RU" sz="2000" b="1" i="0" kern="1200" dirty="0" smtClean="0">
              <a:solidFill>
                <a:schemeClr val="tx2">
                  <a:lumMod val="75000"/>
                  <a:lumOff val="25000"/>
                </a:schemeClr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rPr>
            <a:t>.</a:t>
          </a:r>
          <a:endParaRPr lang="ru-RU" sz="2000" b="1" i="0" kern="1200" dirty="0">
            <a:solidFill>
              <a:schemeClr val="tx2">
                <a:lumMod val="75000"/>
                <a:lumOff val="25000"/>
              </a:schemeClr>
            </a:solidFill>
            <a:latin typeface="Times New Roman" panose="02020603050405020304" charset="0"/>
            <a:ea typeface="Times New Roman" panose="02020603050405020304" charset="0"/>
            <a:cs typeface="Times New Roman" panose="02020603050405020304" charset="0"/>
          </a:endParaRPr>
        </a:p>
      </dsp:txBody>
      <dsp:txXfrm>
        <a:off x="470260" y="4638745"/>
        <a:ext cx="4884494" cy="576197"/>
      </dsp:txXfrm>
    </dsp:sp>
    <dsp:sp modelId="{53F706EC-E361-2843-B998-697396ECA299}">
      <dsp:nvSpPr>
        <dsp:cNvPr id="0" name=""/>
        <dsp:cNvSpPr/>
      </dsp:nvSpPr>
      <dsp:spPr>
        <a:xfrm>
          <a:off x="89622" y="4536573"/>
          <a:ext cx="720247" cy="720247"/>
        </a:xfrm>
        <a:prstGeom prst="ellipse">
          <a:avLst/>
        </a:prstGeom>
        <a:noFill/>
        <a:ln w="6350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8912B94-4AA2-4D81-848F-F188214934EB}">
      <dsp:nvSpPr>
        <dsp:cNvPr id="0" name=""/>
        <dsp:cNvSpPr/>
      </dsp:nvSpPr>
      <dsp:spPr>
        <a:xfrm>
          <a:off x="1443275" y="266803"/>
          <a:ext cx="3348990" cy="1046559"/>
        </a:xfrm>
        <a:prstGeom prst="rect">
          <a:avLst/>
        </a:prstGeom>
        <a:solidFill>
          <a:schemeClr val="bg2">
            <a:lumMod val="10000"/>
            <a:lumOff val="90000"/>
            <a:alpha val="60000"/>
          </a:schemeClr>
        </a:solidFill>
        <a:ln w="6350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0887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Общее образование</a:t>
          </a:r>
          <a:endParaRPr lang="ru-RU" sz="2500" kern="1200" dirty="0"/>
        </a:p>
      </dsp:txBody>
      <dsp:txXfrm>
        <a:off x="1443275" y="266803"/>
        <a:ext cx="3348990" cy="1046559"/>
      </dsp:txXfrm>
    </dsp:sp>
    <dsp:sp modelId="{6BC1FAA2-3ADE-41D8-A1D3-997E781EE4DD}">
      <dsp:nvSpPr>
        <dsp:cNvPr id="0" name=""/>
        <dsp:cNvSpPr/>
      </dsp:nvSpPr>
      <dsp:spPr>
        <a:xfrm>
          <a:off x="455708" y="231796"/>
          <a:ext cx="732591" cy="1098887"/>
        </a:xfrm>
        <a:prstGeom prst="rect">
          <a:avLst/>
        </a:prstGeom>
        <a:noFill/>
        <a:ln w="12700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57B8B4-C2EF-4E3D-93CC-A96510868733}">
      <dsp:nvSpPr>
        <dsp:cNvPr id="0" name=""/>
        <dsp:cNvSpPr/>
      </dsp:nvSpPr>
      <dsp:spPr>
        <a:xfrm>
          <a:off x="1443275" y="1584305"/>
          <a:ext cx="3348990" cy="1046559"/>
        </a:xfrm>
        <a:prstGeom prst="rect">
          <a:avLst/>
        </a:prstGeom>
        <a:solidFill>
          <a:schemeClr val="bg2">
            <a:lumMod val="10000"/>
            <a:lumOff val="90000"/>
            <a:alpha val="60000"/>
          </a:schemeClr>
        </a:solidFill>
        <a:ln w="6350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0887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Дошкольное образование</a:t>
          </a:r>
          <a:endParaRPr lang="ru-RU" sz="2500" kern="1200" dirty="0"/>
        </a:p>
      </dsp:txBody>
      <dsp:txXfrm>
        <a:off x="1443275" y="1584305"/>
        <a:ext cx="3348990" cy="1046559"/>
      </dsp:txXfrm>
    </dsp:sp>
    <dsp:sp modelId="{BECD6931-9572-49C2-9A2A-D2F750FF865C}">
      <dsp:nvSpPr>
        <dsp:cNvPr id="0" name=""/>
        <dsp:cNvSpPr/>
      </dsp:nvSpPr>
      <dsp:spPr>
        <a:xfrm>
          <a:off x="455715" y="1527947"/>
          <a:ext cx="732591" cy="1098887"/>
        </a:xfrm>
        <a:prstGeom prst="rect">
          <a:avLst/>
        </a:prstGeom>
        <a:noFill/>
        <a:ln w="12700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14EF08B-A9A0-4769-8AA5-2AFC463BA160}">
      <dsp:nvSpPr>
        <dsp:cNvPr id="0" name=""/>
        <dsp:cNvSpPr/>
      </dsp:nvSpPr>
      <dsp:spPr>
        <a:xfrm>
          <a:off x="1443275" y="2901807"/>
          <a:ext cx="3348990" cy="1046559"/>
        </a:xfrm>
        <a:prstGeom prst="rect">
          <a:avLst/>
        </a:prstGeom>
        <a:solidFill>
          <a:schemeClr val="bg2">
            <a:lumMod val="10000"/>
            <a:lumOff val="90000"/>
            <a:alpha val="60000"/>
          </a:schemeClr>
        </a:solidFill>
        <a:ln w="6350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0887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Дополнительное образование</a:t>
          </a:r>
          <a:endParaRPr lang="ru-RU" sz="2500" kern="1200" dirty="0"/>
        </a:p>
      </dsp:txBody>
      <dsp:txXfrm>
        <a:off x="1443275" y="2901807"/>
        <a:ext cx="3348990" cy="1046559"/>
      </dsp:txXfrm>
    </dsp:sp>
    <dsp:sp modelId="{31D0D1D4-E0AD-4CEC-BB65-104A09A8E5E7}">
      <dsp:nvSpPr>
        <dsp:cNvPr id="0" name=""/>
        <dsp:cNvSpPr/>
      </dsp:nvSpPr>
      <dsp:spPr>
        <a:xfrm>
          <a:off x="455715" y="2896097"/>
          <a:ext cx="732591" cy="1098887"/>
        </a:xfrm>
        <a:prstGeom prst="rect">
          <a:avLst/>
        </a:prstGeom>
        <a:noFill/>
        <a:ln w="12700" cap="flat" cmpd="sng" algn="in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051DB9-F859-0E4C-B4F6-45D144D76F0F}">
      <dsp:nvSpPr>
        <dsp:cNvPr id="0" name=""/>
        <dsp:cNvSpPr/>
      </dsp:nvSpPr>
      <dsp:spPr>
        <a:xfrm>
          <a:off x="-5438364" y="-833142"/>
          <a:ext cx="6478742" cy="6478742"/>
        </a:xfrm>
        <a:prstGeom prst="blockArc">
          <a:avLst>
            <a:gd name="adj1" fmla="val 18900000"/>
            <a:gd name="adj2" fmla="val 2700000"/>
            <a:gd name="adj3" fmla="val 333"/>
          </a:avLst>
        </a:prstGeom>
        <a:noFill/>
        <a:ln w="6350" cap="flat" cmpd="sng" algn="in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C48DA0-7F88-C543-B024-EF231E69982E}">
      <dsp:nvSpPr>
        <dsp:cNvPr id="0" name=""/>
        <dsp:cNvSpPr/>
      </dsp:nvSpPr>
      <dsp:spPr>
        <a:xfrm>
          <a:off x="337593" y="218774"/>
          <a:ext cx="5718839" cy="43735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softEdge rad="118110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715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Calibri" panose="020F0502020204030204" charset="0"/>
              <a:cs typeface="Times New Roman" panose="02020603050405020304" charset="0"/>
            </a:rPr>
            <a:t>Качество жизни</a:t>
          </a:r>
          <a:endParaRPr lang="ru-RU" sz="2000" b="1" kern="1200" dirty="0">
            <a:solidFill>
              <a:schemeClr val="tx2">
                <a:lumMod val="90000"/>
                <a:lumOff val="10000"/>
              </a:schemeClr>
            </a:solidFill>
          </a:endParaRPr>
        </a:p>
      </dsp:txBody>
      <dsp:txXfrm>
        <a:off x="337593" y="218774"/>
        <a:ext cx="5718839" cy="437356"/>
      </dsp:txXfrm>
    </dsp:sp>
    <dsp:sp modelId="{562C8557-30A2-3647-A8FE-D77E9B12367A}">
      <dsp:nvSpPr>
        <dsp:cNvPr id="0" name=""/>
        <dsp:cNvSpPr/>
      </dsp:nvSpPr>
      <dsp:spPr>
        <a:xfrm>
          <a:off x="64246" y="164104"/>
          <a:ext cx="546695" cy="546695"/>
        </a:xfrm>
        <a:prstGeom prst="ellipse">
          <a:avLst/>
        </a:prstGeom>
        <a:solidFill>
          <a:schemeClr val="lt1">
            <a:hueOff val="0"/>
            <a:satOff val="0"/>
            <a:lumOff val="0"/>
            <a:alpha val="5000"/>
          </a:schemeClr>
        </a:solidFill>
        <a:ln w="6350" cap="flat" cmpd="sng" algn="in">
          <a:solidFill>
            <a:schemeClr val="accent1">
              <a:hueOff val="0"/>
              <a:satOff val="0"/>
              <a:lumOff val="0"/>
            </a:schemeClr>
          </a:solidFill>
          <a:prstDash val="solid"/>
        </a:ln>
        <a:effectLst>
          <a:softEdge rad="0"/>
        </a:effectLst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F62F37-A18B-FC4D-8CA4-7B7265588375}">
      <dsp:nvSpPr>
        <dsp:cNvPr id="0" name=""/>
        <dsp:cNvSpPr/>
      </dsp:nvSpPr>
      <dsp:spPr>
        <a:xfrm>
          <a:off x="791251" y="835131"/>
          <a:ext cx="5322774" cy="43735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softEdge rad="118110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715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Calibri" panose="020F0502020204030204" charset="0"/>
              <a:cs typeface="Times New Roman" panose="02020603050405020304" charset="0"/>
            </a:rPr>
            <a:t>Продолжительность жизни </a:t>
          </a:r>
          <a:endParaRPr lang="ru-RU" sz="2000" b="1" kern="1200" dirty="0">
            <a:solidFill>
              <a:schemeClr val="tx2">
                <a:lumMod val="90000"/>
                <a:lumOff val="10000"/>
              </a:schemeClr>
            </a:solidFill>
          </a:endParaRPr>
        </a:p>
      </dsp:txBody>
      <dsp:txXfrm>
        <a:off x="791251" y="835131"/>
        <a:ext cx="5322774" cy="437356"/>
      </dsp:txXfrm>
    </dsp:sp>
    <dsp:sp modelId="{3E415C0F-E70D-B443-9AE0-A37C847C6288}">
      <dsp:nvSpPr>
        <dsp:cNvPr id="0" name=""/>
        <dsp:cNvSpPr/>
      </dsp:nvSpPr>
      <dsp:spPr>
        <a:xfrm>
          <a:off x="460311" y="820523"/>
          <a:ext cx="546695" cy="546695"/>
        </a:xfrm>
        <a:prstGeom prst="ellipse">
          <a:avLst/>
        </a:prstGeom>
        <a:solidFill>
          <a:schemeClr val="lt1">
            <a:hueOff val="0"/>
            <a:satOff val="0"/>
            <a:lumOff val="0"/>
            <a:alpha val="0"/>
          </a:schemeClr>
        </a:solidFill>
        <a:ln w="6350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64CAF4-7B4C-4148-A351-A9AEBAFA78E7}">
      <dsp:nvSpPr>
        <dsp:cNvPr id="0" name=""/>
        <dsp:cNvSpPr/>
      </dsp:nvSpPr>
      <dsp:spPr>
        <a:xfrm>
          <a:off x="931809" y="1519969"/>
          <a:ext cx="5105732" cy="43735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softEdge rad="118110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715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Calibri" panose="020F0502020204030204" charset="0"/>
              <a:cs typeface="Times New Roman" panose="02020603050405020304" charset="0"/>
            </a:rPr>
            <a:t>Доходы бюджета на душу населения</a:t>
          </a:r>
          <a:endParaRPr lang="ru-RU" sz="2000" b="1" kern="1200" dirty="0">
            <a:solidFill>
              <a:schemeClr val="tx2">
                <a:lumMod val="90000"/>
                <a:lumOff val="10000"/>
              </a:schemeClr>
            </a:solidFill>
            <a:latin typeface="Calibri" panose="020F0502020204030204" charset="0"/>
            <a:ea typeface="Calibri" panose="020F0502020204030204" charset="0"/>
            <a:cs typeface="Times New Roman" panose="02020603050405020304" charset="0"/>
          </a:endParaRPr>
        </a:p>
      </dsp:txBody>
      <dsp:txXfrm>
        <a:off x="931809" y="1519969"/>
        <a:ext cx="5105732" cy="437356"/>
      </dsp:txXfrm>
    </dsp:sp>
    <dsp:sp modelId="{FF2DBA5A-519A-0749-BFE1-82FA33E1ECD0}">
      <dsp:nvSpPr>
        <dsp:cNvPr id="0" name=""/>
        <dsp:cNvSpPr/>
      </dsp:nvSpPr>
      <dsp:spPr>
        <a:xfrm>
          <a:off x="677353" y="1476461"/>
          <a:ext cx="546695" cy="546695"/>
        </a:xfrm>
        <a:prstGeom prst="ellipse">
          <a:avLst/>
        </a:prstGeom>
        <a:solidFill>
          <a:schemeClr val="lt1">
            <a:hueOff val="0"/>
            <a:satOff val="0"/>
            <a:lumOff val="0"/>
            <a:alpha val="0"/>
          </a:schemeClr>
        </a:solidFill>
        <a:ln w="6350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C672E20-DAED-7940-B9EB-BF5E59A1D036}">
      <dsp:nvSpPr>
        <dsp:cNvPr id="0" name=""/>
        <dsp:cNvSpPr/>
      </dsp:nvSpPr>
      <dsp:spPr>
        <a:xfrm>
          <a:off x="1008668" y="2217539"/>
          <a:ext cx="5036433" cy="43735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softEdge rad="118110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715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Calibri" panose="020F0502020204030204" charset="0"/>
              <a:cs typeface="Times New Roman" panose="02020603050405020304" charset="0"/>
            </a:rPr>
            <a:t>Расходы бюджета на душу населения</a:t>
          </a:r>
          <a:endParaRPr lang="ru-RU" sz="2000" b="1" kern="1200" dirty="0">
            <a:solidFill>
              <a:schemeClr val="tx2">
                <a:lumMod val="90000"/>
                <a:lumOff val="10000"/>
              </a:schemeClr>
            </a:solidFill>
            <a:latin typeface="Calibri" panose="020F0502020204030204" charset="0"/>
            <a:ea typeface="Calibri" panose="020F0502020204030204" charset="0"/>
            <a:cs typeface="Times New Roman" panose="02020603050405020304" charset="0"/>
          </a:endParaRPr>
        </a:p>
      </dsp:txBody>
      <dsp:txXfrm>
        <a:off x="1008668" y="2217539"/>
        <a:ext cx="5036433" cy="437356"/>
      </dsp:txXfrm>
    </dsp:sp>
    <dsp:sp modelId="{EDC678E0-C8D2-F64B-8B9A-1E328CB5FD56}">
      <dsp:nvSpPr>
        <dsp:cNvPr id="0" name=""/>
        <dsp:cNvSpPr/>
      </dsp:nvSpPr>
      <dsp:spPr>
        <a:xfrm>
          <a:off x="746652" y="2132880"/>
          <a:ext cx="546695" cy="546695"/>
        </a:xfrm>
        <a:prstGeom prst="ellipse">
          <a:avLst/>
        </a:prstGeom>
        <a:solidFill>
          <a:schemeClr val="lt1">
            <a:hueOff val="0"/>
            <a:satOff val="0"/>
            <a:lumOff val="0"/>
            <a:alpha val="0"/>
          </a:schemeClr>
        </a:solidFill>
        <a:ln w="6350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C3D963-55FF-884B-ABCD-8D50A24D61FE}">
      <dsp:nvSpPr>
        <dsp:cNvPr id="0" name=""/>
        <dsp:cNvSpPr/>
      </dsp:nvSpPr>
      <dsp:spPr>
        <a:xfrm>
          <a:off x="1002830" y="2837601"/>
          <a:ext cx="4087343" cy="43735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softEdge rad="118110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715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Calibri" panose="020F0502020204030204" charset="0"/>
              <a:cs typeface="Times New Roman" panose="02020603050405020304" charset="0"/>
            </a:rPr>
            <a:t> Расходы бюджета на образование на душу населения</a:t>
          </a:r>
          <a:endParaRPr lang="ru-RU" sz="2000" b="1" kern="1200" dirty="0">
            <a:solidFill>
              <a:schemeClr val="tx2">
                <a:lumMod val="90000"/>
                <a:lumOff val="10000"/>
              </a:schemeClr>
            </a:solidFill>
            <a:latin typeface="Calibri" panose="020F0502020204030204" charset="0"/>
            <a:ea typeface="Calibri" panose="020F0502020204030204" charset="0"/>
            <a:cs typeface="Times New Roman" panose="02020603050405020304" charset="0"/>
          </a:endParaRPr>
        </a:p>
      </dsp:txBody>
      <dsp:txXfrm>
        <a:off x="1002830" y="2837601"/>
        <a:ext cx="4087343" cy="437356"/>
      </dsp:txXfrm>
    </dsp:sp>
    <dsp:sp modelId="{860A8D89-84BC-D049-AEAC-2D8555433DBE}">
      <dsp:nvSpPr>
        <dsp:cNvPr id="0" name=""/>
        <dsp:cNvSpPr/>
      </dsp:nvSpPr>
      <dsp:spPr>
        <a:xfrm>
          <a:off x="677353" y="2789300"/>
          <a:ext cx="546695" cy="546695"/>
        </a:xfrm>
        <a:prstGeom prst="ellipse">
          <a:avLst/>
        </a:prstGeom>
        <a:solidFill>
          <a:schemeClr val="lt1">
            <a:hueOff val="0"/>
            <a:satOff val="0"/>
            <a:lumOff val="0"/>
            <a:alpha val="0"/>
          </a:schemeClr>
        </a:solidFill>
        <a:ln w="6350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091C5E-1EB2-014F-A8A7-50066389C58C}">
      <dsp:nvSpPr>
        <dsp:cNvPr id="0" name=""/>
        <dsp:cNvSpPr/>
      </dsp:nvSpPr>
      <dsp:spPr>
        <a:xfrm>
          <a:off x="771716" y="3690187"/>
          <a:ext cx="4676696" cy="43735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softEdge rad="118110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715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Calibri" panose="020F0502020204030204" charset="0"/>
              <a:cs typeface="Times New Roman" panose="02020603050405020304" charset="0"/>
            </a:rPr>
            <a:t>Удовлетворенность граждан деятельностью муниципальных властей</a:t>
          </a:r>
          <a:endParaRPr lang="ru-RU" sz="2000" b="1" kern="1200" dirty="0">
            <a:solidFill>
              <a:schemeClr val="tx2">
                <a:lumMod val="90000"/>
                <a:lumOff val="10000"/>
              </a:schemeClr>
            </a:solidFill>
            <a:latin typeface="Calibri" panose="020F0502020204030204" charset="0"/>
            <a:ea typeface="Calibri" panose="020F0502020204030204" charset="0"/>
            <a:cs typeface="Times New Roman" panose="02020603050405020304" charset="0"/>
          </a:endParaRPr>
        </a:p>
      </dsp:txBody>
      <dsp:txXfrm>
        <a:off x="771716" y="3690187"/>
        <a:ext cx="4676696" cy="437356"/>
      </dsp:txXfrm>
    </dsp:sp>
    <dsp:sp modelId="{2E4B75B4-6E55-C045-B89C-5C9E18BB5B99}">
      <dsp:nvSpPr>
        <dsp:cNvPr id="0" name=""/>
        <dsp:cNvSpPr/>
      </dsp:nvSpPr>
      <dsp:spPr>
        <a:xfrm>
          <a:off x="460311" y="3445237"/>
          <a:ext cx="546695" cy="546695"/>
        </a:xfrm>
        <a:prstGeom prst="ellipse">
          <a:avLst/>
        </a:prstGeom>
        <a:solidFill>
          <a:schemeClr val="lt1">
            <a:hueOff val="0"/>
            <a:satOff val="0"/>
            <a:lumOff val="0"/>
            <a:alpha val="0"/>
          </a:schemeClr>
        </a:solidFill>
        <a:ln w="6350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E63D2C-3BAE-0449-A833-DAA6BDE4D018}">
      <dsp:nvSpPr>
        <dsp:cNvPr id="0" name=""/>
        <dsp:cNvSpPr/>
      </dsp:nvSpPr>
      <dsp:spPr>
        <a:xfrm>
          <a:off x="383773" y="4375100"/>
          <a:ext cx="3401508" cy="43735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4000"/>
                <a:satMod val="103000"/>
                <a:lumMod val="102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100000"/>
                <a:satMod val="110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78000"/>
                <a:satMod val="120000"/>
                <a:lumMod val="99000"/>
              </a:schemeClr>
            </a:gs>
          </a:gsLst>
          <a:lin ang="5400000" scaled="0"/>
        </a:gradFill>
        <a:ln>
          <a:noFill/>
        </a:ln>
        <a:effectLst>
          <a:softEdge rad="1181100"/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7151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Calibri" panose="020F0502020204030204" charset="0"/>
              <a:cs typeface="Times New Roman" panose="02020603050405020304" charset="0"/>
            </a:rPr>
            <a:t>Экология </a:t>
          </a:r>
          <a:endParaRPr lang="ru-RU" sz="2000" b="1" kern="1200" dirty="0">
            <a:solidFill>
              <a:schemeClr val="tx2">
                <a:lumMod val="90000"/>
                <a:lumOff val="10000"/>
              </a:schemeClr>
            </a:solidFill>
            <a:effectLst/>
            <a:latin typeface="Calibri" panose="020F0502020204030204" charset="0"/>
            <a:ea typeface="Calibri" panose="020F0502020204030204" charset="0"/>
            <a:cs typeface="Times New Roman" panose="02020603050405020304" charset="0"/>
          </a:endParaRPr>
        </a:p>
      </dsp:txBody>
      <dsp:txXfrm>
        <a:off x="383773" y="4375100"/>
        <a:ext cx="3401508" cy="437356"/>
      </dsp:txXfrm>
    </dsp:sp>
    <dsp:sp modelId="{82F2E585-06B3-534D-AB0E-342B86D7225C}">
      <dsp:nvSpPr>
        <dsp:cNvPr id="0" name=""/>
        <dsp:cNvSpPr/>
      </dsp:nvSpPr>
      <dsp:spPr>
        <a:xfrm>
          <a:off x="64246" y="4101657"/>
          <a:ext cx="546695" cy="546695"/>
        </a:xfrm>
        <a:prstGeom prst="ellipse">
          <a:avLst/>
        </a:prstGeom>
        <a:solidFill>
          <a:schemeClr val="lt1">
            <a:hueOff val="0"/>
            <a:satOff val="0"/>
            <a:lumOff val="0"/>
            <a:alpha val="3000"/>
          </a:schemeClr>
        </a:solidFill>
        <a:ln w="6350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7#1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stBulletLvl" val="2"/>
              <dgm:param type="txAnchorHorzCh" val="ctr"/>
              <dgm:param type="txAnchorVert" val="mid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#1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srcNode" val="srcNode"/>
            <dgm:param type="dstNode" val="dstNode"/>
            <dgm:param type="endSty" val="noArr"/>
            <dgm:param type="connRout" val="curve"/>
            <dgm:param type="begPts" val="ctr"/>
            <dgm:param type="endPts" val="ct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VerticalCurvedList#2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srcNode" val="srcNode"/>
            <dgm:param type="dstNode" val="dstNode"/>
            <dgm:param type="endSty" val="noArr"/>
            <dgm:param type="connRout" val="curve"/>
            <dgm:param type="begPts" val="ctr"/>
            <dgm:param type="endPts" val="ct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VerticalCurvedList#3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srcNode" val="srcNode"/>
            <dgm:param type="dstNode" val="dstNode"/>
            <dgm:param type="endSty" val="noArr"/>
            <dgm:param type="connRout" val="curve"/>
            <dgm:param type="begPts" val="ctr"/>
            <dgm:param type="endPts" val="ct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parTxRTLAlign" val="l"/>
                <dgm:param type="shpTxLTRAlignCh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parTxRTLAlign" val="r"/>
                <dgm:param type="shpTxLTRAlignCh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#1">
  <dgm:title val=""/>
  <dgm:desc val=""/>
  <dgm:catLst>
    <dgm:cat type="simple" pri="103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#1">
  <dgm:title val=""/>
  <dgm:desc val=""/>
  <dgm:catLst>
    <dgm:cat type="simple" pri="104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#2">
  <dgm:title val=""/>
  <dgm:desc val=""/>
  <dgm:catLst>
    <dgm:cat type="simple" pri="104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#3">
  <dgm:title val=""/>
  <dgm:desc val=""/>
  <dgm:catLst>
    <dgm:cat type="simple" pri="104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D8FDBB-33C9-40F9-82DF-B647780FA3C6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60A1EB-E506-423D-AD64-90904036375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77527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60A1EB-E506-423D-AD64-909040363758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63412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60A1EB-E506-423D-AD64-909040363758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55422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60A1EB-E506-423D-AD64-909040363758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36964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60A1EB-E506-423D-AD64-909040363758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70144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2063115" y="630937"/>
            <a:ext cx="5230368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8892" y="1098388"/>
            <a:ext cx="7738814" cy="4394988"/>
          </a:xfrm>
        </p:spPr>
        <p:txBody>
          <a:bodyPr anchor="ctr">
            <a:noAutofit/>
          </a:bodyPr>
          <a:lstStyle>
            <a:lvl1pPr algn="ctr">
              <a:defRPr sz="7500" spc="6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61284" y="5979197"/>
            <a:ext cx="6034030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1500" b="1" i="0" cap="all" spc="300" baseline="0">
                <a:solidFill>
                  <a:schemeClr val="tx2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8892" y="6375679"/>
            <a:ext cx="174729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fld id="{0D19CCE4-91F1-4186-9F3C-610D4F636360}" type="datetimeFigureOut">
              <a:rPr lang="ru-RU" smtClean="0"/>
              <a:pPr>
                <a:defRPr/>
              </a:pPr>
              <a:t>15.10.2018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5249" y="6375679"/>
            <a:ext cx="30861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00414" y="6375679"/>
            <a:ext cx="1747292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fld id="{72565CFF-7F5B-4D5E-889F-81A5F09B91EF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E3429C4-6675-45F4-8F0D-45E170F90055}" type="datetimeFigureOut">
              <a:rPr lang="ru-RU" smtClean="0"/>
              <a:pPr>
                <a:defRPr/>
              </a:pPr>
              <a:t>15.10.2018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816D561-5401-4080-BE51-B7FD9D46C385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2110979" cy="6858000"/>
          </a:xfrm>
          <a:custGeom>
            <a:avLst/>
            <a:gdLst/>
            <a:ahLst/>
            <a:cxnLst/>
            <a:rect l="0" t="0" r="r" b="b"/>
            <a:pathLst>
              <a:path w="1773" h="4320">
                <a:moveTo>
                  <a:pt x="0" y="0"/>
                </a:moveTo>
                <a:lnTo>
                  <a:pt x="891" y="0"/>
                </a:lnTo>
                <a:lnTo>
                  <a:pt x="906" y="56"/>
                </a:lnTo>
                <a:lnTo>
                  <a:pt x="921" y="111"/>
                </a:lnTo>
                <a:lnTo>
                  <a:pt x="938" y="165"/>
                </a:lnTo>
                <a:lnTo>
                  <a:pt x="957" y="217"/>
                </a:lnTo>
                <a:lnTo>
                  <a:pt x="980" y="266"/>
                </a:lnTo>
                <a:lnTo>
                  <a:pt x="1007" y="312"/>
                </a:lnTo>
                <a:lnTo>
                  <a:pt x="1036" y="351"/>
                </a:lnTo>
                <a:lnTo>
                  <a:pt x="1069" y="387"/>
                </a:lnTo>
                <a:lnTo>
                  <a:pt x="1105" y="422"/>
                </a:lnTo>
                <a:lnTo>
                  <a:pt x="1145" y="456"/>
                </a:lnTo>
                <a:lnTo>
                  <a:pt x="1185" y="487"/>
                </a:lnTo>
                <a:lnTo>
                  <a:pt x="1227" y="520"/>
                </a:lnTo>
                <a:lnTo>
                  <a:pt x="1270" y="551"/>
                </a:lnTo>
                <a:lnTo>
                  <a:pt x="1311" y="584"/>
                </a:lnTo>
                <a:lnTo>
                  <a:pt x="1352" y="617"/>
                </a:lnTo>
                <a:lnTo>
                  <a:pt x="1390" y="651"/>
                </a:lnTo>
                <a:lnTo>
                  <a:pt x="1425" y="687"/>
                </a:lnTo>
                <a:lnTo>
                  <a:pt x="1456" y="725"/>
                </a:lnTo>
                <a:lnTo>
                  <a:pt x="1484" y="765"/>
                </a:lnTo>
                <a:lnTo>
                  <a:pt x="1505" y="808"/>
                </a:lnTo>
                <a:lnTo>
                  <a:pt x="1521" y="856"/>
                </a:lnTo>
                <a:lnTo>
                  <a:pt x="1530" y="907"/>
                </a:lnTo>
                <a:lnTo>
                  <a:pt x="1534" y="960"/>
                </a:lnTo>
                <a:lnTo>
                  <a:pt x="1534" y="1013"/>
                </a:lnTo>
                <a:lnTo>
                  <a:pt x="1530" y="1068"/>
                </a:lnTo>
                <a:lnTo>
                  <a:pt x="1523" y="1125"/>
                </a:lnTo>
                <a:lnTo>
                  <a:pt x="1515" y="1181"/>
                </a:lnTo>
                <a:lnTo>
                  <a:pt x="1508" y="1237"/>
                </a:lnTo>
                <a:lnTo>
                  <a:pt x="1501" y="1293"/>
                </a:lnTo>
                <a:lnTo>
                  <a:pt x="1496" y="1350"/>
                </a:lnTo>
                <a:lnTo>
                  <a:pt x="1494" y="1405"/>
                </a:lnTo>
                <a:lnTo>
                  <a:pt x="1497" y="1458"/>
                </a:lnTo>
                <a:lnTo>
                  <a:pt x="1504" y="1511"/>
                </a:lnTo>
                <a:lnTo>
                  <a:pt x="1517" y="1560"/>
                </a:lnTo>
                <a:lnTo>
                  <a:pt x="1535" y="1610"/>
                </a:lnTo>
                <a:lnTo>
                  <a:pt x="1557" y="1659"/>
                </a:lnTo>
                <a:lnTo>
                  <a:pt x="1583" y="1708"/>
                </a:lnTo>
                <a:lnTo>
                  <a:pt x="1611" y="1757"/>
                </a:lnTo>
                <a:lnTo>
                  <a:pt x="1640" y="1807"/>
                </a:lnTo>
                <a:lnTo>
                  <a:pt x="1669" y="1855"/>
                </a:lnTo>
                <a:lnTo>
                  <a:pt x="1696" y="1905"/>
                </a:lnTo>
                <a:lnTo>
                  <a:pt x="1721" y="1954"/>
                </a:lnTo>
                <a:lnTo>
                  <a:pt x="1742" y="2006"/>
                </a:lnTo>
                <a:lnTo>
                  <a:pt x="1759" y="2057"/>
                </a:lnTo>
                <a:lnTo>
                  <a:pt x="1769" y="2108"/>
                </a:lnTo>
                <a:lnTo>
                  <a:pt x="1773" y="2160"/>
                </a:lnTo>
                <a:lnTo>
                  <a:pt x="1769" y="2212"/>
                </a:lnTo>
                <a:lnTo>
                  <a:pt x="1759" y="2263"/>
                </a:lnTo>
                <a:lnTo>
                  <a:pt x="1742" y="2314"/>
                </a:lnTo>
                <a:lnTo>
                  <a:pt x="1721" y="2366"/>
                </a:lnTo>
                <a:lnTo>
                  <a:pt x="1696" y="2415"/>
                </a:lnTo>
                <a:lnTo>
                  <a:pt x="1669" y="2465"/>
                </a:lnTo>
                <a:lnTo>
                  <a:pt x="1640" y="2513"/>
                </a:lnTo>
                <a:lnTo>
                  <a:pt x="1611" y="2563"/>
                </a:lnTo>
                <a:lnTo>
                  <a:pt x="1583" y="2612"/>
                </a:lnTo>
                <a:lnTo>
                  <a:pt x="1557" y="2661"/>
                </a:lnTo>
                <a:lnTo>
                  <a:pt x="1535" y="2710"/>
                </a:lnTo>
                <a:lnTo>
                  <a:pt x="1517" y="2760"/>
                </a:lnTo>
                <a:lnTo>
                  <a:pt x="1504" y="2809"/>
                </a:lnTo>
                <a:lnTo>
                  <a:pt x="1497" y="2862"/>
                </a:lnTo>
                <a:lnTo>
                  <a:pt x="1494" y="2915"/>
                </a:lnTo>
                <a:lnTo>
                  <a:pt x="1496" y="2970"/>
                </a:lnTo>
                <a:lnTo>
                  <a:pt x="1501" y="3027"/>
                </a:lnTo>
                <a:lnTo>
                  <a:pt x="1508" y="3083"/>
                </a:lnTo>
                <a:lnTo>
                  <a:pt x="1515" y="3139"/>
                </a:lnTo>
                <a:lnTo>
                  <a:pt x="1523" y="3195"/>
                </a:lnTo>
                <a:lnTo>
                  <a:pt x="1530" y="3252"/>
                </a:lnTo>
                <a:lnTo>
                  <a:pt x="1534" y="3307"/>
                </a:lnTo>
                <a:lnTo>
                  <a:pt x="1534" y="3360"/>
                </a:lnTo>
                <a:lnTo>
                  <a:pt x="1530" y="3413"/>
                </a:lnTo>
                <a:lnTo>
                  <a:pt x="1521" y="3464"/>
                </a:lnTo>
                <a:lnTo>
                  <a:pt x="1505" y="3512"/>
                </a:lnTo>
                <a:lnTo>
                  <a:pt x="1484" y="3555"/>
                </a:lnTo>
                <a:lnTo>
                  <a:pt x="1456" y="3595"/>
                </a:lnTo>
                <a:lnTo>
                  <a:pt x="1425" y="3633"/>
                </a:lnTo>
                <a:lnTo>
                  <a:pt x="1390" y="3669"/>
                </a:lnTo>
                <a:lnTo>
                  <a:pt x="1352" y="3703"/>
                </a:lnTo>
                <a:lnTo>
                  <a:pt x="1311" y="3736"/>
                </a:lnTo>
                <a:lnTo>
                  <a:pt x="1270" y="3769"/>
                </a:lnTo>
                <a:lnTo>
                  <a:pt x="1227" y="3800"/>
                </a:lnTo>
                <a:lnTo>
                  <a:pt x="1185" y="3833"/>
                </a:lnTo>
                <a:lnTo>
                  <a:pt x="1145" y="3864"/>
                </a:lnTo>
                <a:lnTo>
                  <a:pt x="1105" y="3898"/>
                </a:lnTo>
                <a:lnTo>
                  <a:pt x="1069" y="3933"/>
                </a:lnTo>
                <a:lnTo>
                  <a:pt x="1036" y="3969"/>
                </a:lnTo>
                <a:lnTo>
                  <a:pt x="1007" y="4008"/>
                </a:lnTo>
                <a:lnTo>
                  <a:pt x="980" y="4054"/>
                </a:lnTo>
                <a:lnTo>
                  <a:pt x="957" y="4103"/>
                </a:lnTo>
                <a:lnTo>
                  <a:pt x="938" y="4155"/>
                </a:lnTo>
                <a:lnTo>
                  <a:pt x="921" y="4209"/>
                </a:lnTo>
                <a:lnTo>
                  <a:pt x="906" y="4264"/>
                </a:lnTo>
                <a:lnTo>
                  <a:pt x="891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2197" y="1073889"/>
            <a:ext cx="6140303" cy="4064627"/>
          </a:xfrm>
        </p:spPr>
        <p:txBody>
          <a:bodyPr anchor="b">
            <a:normAutofit/>
          </a:bodyPr>
          <a:lstStyle>
            <a:lvl1pPr>
              <a:defRPr sz="6300" spc="60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32198" y="5159782"/>
            <a:ext cx="5263116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500" b="1" i="0" cap="all" spc="300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427410" y="6375679"/>
            <a:ext cx="1120460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FFDF4A94-BC97-4838-A44C-1CBBB964C164}" type="datetimeFigureOut">
              <a:rPr lang="ru-RU" smtClean="0"/>
              <a:pPr>
                <a:defRPr/>
              </a:pPr>
              <a:t>15.10.2018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59298" y="6375679"/>
            <a:ext cx="30861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56825" y="6375679"/>
            <a:ext cx="1115675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87B93F87-70FA-4FBC-B627-580346FF3D0C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16" name="Freeform 11"/>
          <p:cNvSpPr/>
          <p:nvPr/>
        </p:nvSpPr>
        <p:spPr bwMode="auto">
          <a:xfrm>
            <a:off x="655786" y="0"/>
            <a:ext cx="1234679" cy="6858000"/>
          </a:xfrm>
          <a:custGeom>
            <a:avLst/>
            <a:gdLst/>
            <a:ahLst/>
            <a:cxnLst/>
            <a:rect l="0" t="0" r="r" b="b"/>
            <a:pathLst>
              <a:path w="1037" h="4320">
                <a:moveTo>
                  <a:pt x="0" y="0"/>
                </a:moveTo>
                <a:lnTo>
                  <a:pt x="171" y="0"/>
                </a:lnTo>
                <a:lnTo>
                  <a:pt x="188" y="55"/>
                </a:lnTo>
                <a:lnTo>
                  <a:pt x="204" y="110"/>
                </a:lnTo>
                <a:lnTo>
                  <a:pt x="220" y="166"/>
                </a:lnTo>
                <a:lnTo>
                  <a:pt x="234" y="223"/>
                </a:lnTo>
                <a:lnTo>
                  <a:pt x="251" y="278"/>
                </a:lnTo>
                <a:lnTo>
                  <a:pt x="269" y="331"/>
                </a:lnTo>
                <a:lnTo>
                  <a:pt x="292" y="381"/>
                </a:lnTo>
                <a:lnTo>
                  <a:pt x="319" y="427"/>
                </a:lnTo>
                <a:lnTo>
                  <a:pt x="349" y="466"/>
                </a:lnTo>
                <a:lnTo>
                  <a:pt x="382" y="503"/>
                </a:lnTo>
                <a:lnTo>
                  <a:pt x="420" y="537"/>
                </a:lnTo>
                <a:lnTo>
                  <a:pt x="460" y="571"/>
                </a:lnTo>
                <a:lnTo>
                  <a:pt x="502" y="603"/>
                </a:lnTo>
                <a:lnTo>
                  <a:pt x="544" y="635"/>
                </a:lnTo>
                <a:lnTo>
                  <a:pt x="587" y="668"/>
                </a:lnTo>
                <a:lnTo>
                  <a:pt x="628" y="700"/>
                </a:lnTo>
                <a:lnTo>
                  <a:pt x="667" y="734"/>
                </a:lnTo>
                <a:lnTo>
                  <a:pt x="703" y="771"/>
                </a:lnTo>
                <a:lnTo>
                  <a:pt x="736" y="808"/>
                </a:lnTo>
                <a:lnTo>
                  <a:pt x="763" y="848"/>
                </a:lnTo>
                <a:lnTo>
                  <a:pt x="786" y="893"/>
                </a:lnTo>
                <a:lnTo>
                  <a:pt x="800" y="937"/>
                </a:lnTo>
                <a:lnTo>
                  <a:pt x="809" y="986"/>
                </a:lnTo>
                <a:lnTo>
                  <a:pt x="813" y="1034"/>
                </a:lnTo>
                <a:lnTo>
                  <a:pt x="812" y="1085"/>
                </a:lnTo>
                <a:lnTo>
                  <a:pt x="808" y="1136"/>
                </a:lnTo>
                <a:lnTo>
                  <a:pt x="803" y="1189"/>
                </a:lnTo>
                <a:lnTo>
                  <a:pt x="796" y="1242"/>
                </a:lnTo>
                <a:lnTo>
                  <a:pt x="788" y="1295"/>
                </a:lnTo>
                <a:lnTo>
                  <a:pt x="782" y="1348"/>
                </a:lnTo>
                <a:lnTo>
                  <a:pt x="778" y="1401"/>
                </a:lnTo>
                <a:lnTo>
                  <a:pt x="775" y="1452"/>
                </a:lnTo>
                <a:lnTo>
                  <a:pt x="778" y="1502"/>
                </a:lnTo>
                <a:lnTo>
                  <a:pt x="784" y="1551"/>
                </a:lnTo>
                <a:lnTo>
                  <a:pt x="797" y="1602"/>
                </a:lnTo>
                <a:lnTo>
                  <a:pt x="817" y="1652"/>
                </a:lnTo>
                <a:lnTo>
                  <a:pt x="841" y="1702"/>
                </a:lnTo>
                <a:lnTo>
                  <a:pt x="868" y="1752"/>
                </a:lnTo>
                <a:lnTo>
                  <a:pt x="896" y="1801"/>
                </a:lnTo>
                <a:lnTo>
                  <a:pt x="926" y="1851"/>
                </a:lnTo>
                <a:lnTo>
                  <a:pt x="953" y="1901"/>
                </a:lnTo>
                <a:lnTo>
                  <a:pt x="980" y="1952"/>
                </a:lnTo>
                <a:lnTo>
                  <a:pt x="1003" y="2003"/>
                </a:lnTo>
                <a:lnTo>
                  <a:pt x="1021" y="2054"/>
                </a:lnTo>
                <a:lnTo>
                  <a:pt x="1031" y="2106"/>
                </a:lnTo>
                <a:lnTo>
                  <a:pt x="1037" y="2160"/>
                </a:lnTo>
                <a:lnTo>
                  <a:pt x="1031" y="2214"/>
                </a:lnTo>
                <a:lnTo>
                  <a:pt x="1021" y="2266"/>
                </a:lnTo>
                <a:lnTo>
                  <a:pt x="1003" y="2317"/>
                </a:lnTo>
                <a:lnTo>
                  <a:pt x="980" y="2368"/>
                </a:lnTo>
                <a:lnTo>
                  <a:pt x="953" y="2419"/>
                </a:lnTo>
                <a:lnTo>
                  <a:pt x="926" y="2469"/>
                </a:lnTo>
                <a:lnTo>
                  <a:pt x="896" y="2519"/>
                </a:lnTo>
                <a:lnTo>
                  <a:pt x="868" y="2568"/>
                </a:lnTo>
                <a:lnTo>
                  <a:pt x="841" y="2618"/>
                </a:lnTo>
                <a:lnTo>
                  <a:pt x="817" y="2668"/>
                </a:lnTo>
                <a:lnTo>
                  <a:pt x="797" y="2718"/>
                </a:lnTo>
                <a:lnTo>
                  <a:pt x="784" y="2769"/>
                </a:lnTo>
                <a:lnTo>
                  <a:pt x="778" y="2818"/>
                </a:lnTo>
                <a:lnTo>
                  <a:pt x="775" y="2868"/>
                </a:lnTo>
                <a:lnTo>
                  <a:pt x="778" y="2919"/>
                </a:lnTo>
                <a:lnTo>
                  <a:pt x="782" y="2972"/>
                </a:lnTo>
                <a:lnTo>
                  <a:pt x="788" y="3025"/>
                </a:lnTo>
                <a:lnTo>
                  <a:pt x="796" y="3078"/>
                </a:lnTo>
                <a:lnTo>
                  <a:pt x="803" y="3131"/>
                </a:lnTo>
                <a:lnTo>
                  <a:pt x="808" y="3184"/>
                </a:lnTo>
                <a:lnTo>
                  <a:pt x="812" y="3235"/>
                </a:lnTo>
                <a:lnTo>
                  <a:pt x="813" y="3286"/>
                </a:lnTo>
                <a:lnTo>
                  <a:pt x="809" y="3334"/>
                </a:lnTo>
                <a:lnTo>
                  <a:pt x="800" y="3383"/>
                </a:lnTo>
                <a:lnTo>
                  <a:pt x="786" y="3427"/>
                </a:lnTo>
                <a:lnTo>
                  <a:pt x="763" y="3472"/>
                </a:lnTo>
                <a:lnTo>
                  <a:pt x="736" y="3512"/>
                </a:lnTo>
                <a:lnTo>
                  <a:pt x="703" y="3549"/>
                </a:lnTo>
                <a:lnTo>
                  <a:pt x="667" y="3586"/>
                </a:lnTo>
                <a:lnTo>
                  <a:pt x="628" y="3620"/>
                </a:lnTo>
                <a:lnTo>
                  <a:pt x="587" y="3652"/>
                </a:lnTo>
                <a:lnTo>
                  <a:pt x="544" y="3685"/>
                </a:lnTo>
                <a:lnTo>
                  <a:pt x="502" y="3717"/>
                </a:lnTo>
                <a:lnTo>
                  <a:pt x="460" y="3749"/>
                </a:lnTo>
                <a:lnTo>
                  <a:pt x="420" y="3783"/>
                </a:lnTo>
                <a:lnTo>
                  <a:pt x="382" y="3817"/>
                </a:lnTo>
                <a:lnTo>
                  <a:pt x="349" y="3854"/>
                </a:lnTo>
                <a:lnTo>
                  <a:pt x="319" y="3893"/>
                </a:lnTo>
                <a:lnTo>
                  <a:pt x="292" y="3939"/>
                </a:lnTo>
                <a:lnTo>
                  <a:pt x="269" y="3989"/>
                </a:lnTo>
                <a:lnTo>
                  <a:pt x="251" y="4042"/>
                </a:lnTo>
                <a:lnTo>
                  <a:pt x="234" y="4097"/>
                </a:lnTo>
                <a:lnTo>
                  <a:pt x="220" y="4154"/>
                </a:lnTo>
                <a:lnTo>
                  <a:pt x="204" y="4210"/>
                </a:lnTo>
                <a:lnTo>
                  <a:pt x="188" y="4265"/>
                </a:lnTo>
                <a:lnTo>
                  <a:pt x="171" y="4320"/>
                </a:lnTo>
                <a:lnTo>
                  <a:pt x="0" y="4320"/>
                </a:lnTo>
                <a:lnTo>
                  <a:pt x="17" y="4278"/>
                </a:lnTo>
                <a:lnTo>
                  <a:pt x="33" y="4232"/>
                </a:lnTo>
                <a:lnTo>
                  <a:pt x="46" y="4183"/>
                </a:lnTo>
                <a:lnTo>
                  <a:pt x="60" y="4131"/>
                </a:lnTo>
                <a:lnTo>
                  <a:pt x="75" y="4075"/>
                </a:lnTo>
                <a:lnTo>
                  <a:pt x="90" y="4019"/>
                </a:lnTo>
                <a:lnTo>
                  <a:pt x="109" y="3964"/>
                </a:lnTo>
                <a:lnTo>
                  <a:pt x="129" y="3909"/>
                </a:lnTo>
                <a:lnTo>
                  <a:pt x="156" y="3855"/>
                </a:lnTo>
                <a:lnTo>
                  <a:pt x="186" y="3804"/>
                </a:lnTo>
                <a:lnTo>
                  <a:pt x="222" y="3756"/>
                </a:lnTo>
                <a:lnTo>
                  <a:pt x="261" y="3713"/>
                </a:lnTo>
                <a:lnTo>
                  <a:pt x="303" y="3672"/>
                </a:lnTo>
                <a:lnTo>
                  <a:pt x="348" y="3634"/>
                </a:lnTo>
                <a:lnTo>
                  <a:pt x="392" y="3599"/>
                </a:lnTo>
                <a:lnTo>
                  <a:pt x="438" y="3565"/>
                </a:lnTo>
                <a:lnTo>
                  <a:pt x="482" y="3531"/>
                </a:lnTo>
                <a:lnTo>
                  <a:pt x="523" y="3499"/>
                </a:lnTo>
                <a:lnTo>
                  <a:pt x="561" y="3466"/>
                </a:lnTo>
                <a:lnTo>
                  <a:pt x="594" y="3434"/>
                </a:lnTo>
                <a:lnTo>
                  <a:pt x="620" y="3400"/>
                </a:lnTo>
                <a:lnTo>
                  <a:pt x="638" y="3367"/>
                </a:lnTo>
                <a:lnTo>
                  <a:pt x="647" y="3336"/>
                </a:lnTo>
                <a:lnTo>
                  <a:pt x="652" y="3302"/>
                </a:lnTo>
                <a:lnTo>
                  <a:pt x="654" y="3265"/>
                </a:lnTo>
                <a:lnTo>
                  <a:pt x="651" y="3224"/>
                </a:lnTo>
                <a:lnTo>
                  <a:pt x="647" y="3181"/>
                </a:lnTo>
                <a:lnTo>
                  <a:pt x="642" y="3137"/>
                </a:lnTo>
                <a:lnTo>
                  <a:pt x="637" y="3091"/>
                </a:lnTo>
                <a:lnTo>
                  <a:pt x="626" y="3021"/>
                </a:lnTo>
                <a:lnTo>
                  <a:pt x="620" y="2952"/>
                </a:lnTo>
                <a:lnTo>
                  <a:pt x="616" y="2881"/>
                </a:lnTo>
                <a:lnTo>
                  <a:pt x="618" y="2809"/>
                </a:lnTo>
                <a:lnTo>
                  <a:pt x="628" y="2737"/>
                </a:lnTo>
                <a:lnTo>
                  <a:pt x="642" y="2681"/>
                </a:lnTo>
                <a:lnTo>
                  <a:pt x="661" y="2626"/>
                </a:lnTo>
                <a:lnTo>
                  <a:pt x="685" y="2574"/>
                </a:lnTo>
                <a:lnTo>
                  <a:pt x="711" y="2521"/>
                </a:lnTo>
                <a:lnTo>
                  <a:pt x="739" y="2472"/>
                </a:lnTo>
                <a:lnTo>
                  <a:pt x="767" y="2423"/>
                </a:lnTo>
                <a:lnTo>
                  <a:pt x="791" y="2381"/>
                </a:lnTo>
                <a:lnTo>
                  <a:pt x="813" y="2342"/>
                </a:lnTo>
                <a:lnTo>
                  <a:pt x="834" y="2303"/>
                </a:lnTo>
                <a:lnTo>
                  <a:pt x="851" y="2265"/>
                </a:lnTo>
                <a:lnTo>
                  <a:pt x="864" y="2228"/>
                </a:lnTo>
                <a:lnTo>
                  <a:pt x="873" y="2194"/>
                </a:lnTo>
                <a:lnTo>
                  <a:pt x="876" y="2160"/>
                </a:lnTo>
                <a:lnTo>
                  <a:pt x="873" y="2126"/>
                </a:lnTo>
                <a:lnTo>
                  <a:pt x="864" y="2092"/>
                </a:lnTo>
                <a:lnTo>
                  <a:pt x="851" y="2055"/>
                </a:lnTo>
                <a:lnTo>
                  <a:pt x="834" y="2017"/>
                </a:lnTo>
                <a:lnTo>
                  <a:pt x="813" y="1978"/>
                </a:lnTo>
                <a:lnTo>
                  <a:pt x="791" y="1939"/>
                </a:lnTo>
                <a:lnTo>
                  <a:pt x="767" y="1897"/>
                </a:lnTo>
                <a:lnTo>
                  <a:pt x="739" y="1848"/>
                </a:lnTo>
                <a:lnTo>
                  <a:pt x="711" y="1799"/>
                </a:lnTo>
                <a:lnTo>
                  <a:pt x="685" y="1746"/>
                </a:lnTo>
                <a:lnTo>
                  <a:pt x="661" y="1694"/>
                </a:lnTo>
                <a:lnTo>
                  <a:pt x="642" y="1639"/>
                </a:lnTo>
                <a:lnTo>
                  <a:pt x="628" y="1583"/>
                </a:lnTo>
                <a:lnTo>
                  <a:pt x="618" y="1511"/>
                </a:lnTo>
                <a:lnTo>
                  <a:pt x="616" y="1439"/>
                </a:lnTo>
                <a:lnTo>
                  <a:pt x="620" y="1368"/>
                </a:lnTo>
                <a:lnTo>
                  <a:pt x="626" y="1299"/>
                </a:lnTo>
                <a:lnTo>
                  <a:pt x="637" y="1229"/>
                </a:lnTo>
                <a:lnTo>
                  <a:pt x="642" y="1183"/>
                </a:lnTo>
                <a:lnTo>
                  <a:pt x="647" y="1139"/>
                </a:lnTo>
                <a:lnTo>
                  <a:pt x="651" y="1096"/>
                </a:lnTo>
                <a:lnTo>
                  <a:pt x="654" y="1055"/>
                </a:lnTo>
                <a:lnTo>
                  <a:pt x="652" y="1018"/>
                </a:lnTo>
                <a:lnTo>
                  <a:pt x="647" y="984"/>
                </a:lnTo>
                <a:lnTo>
                  <a:pt x="638" y="953"/>
                </a:lnTo>
                <a:lnTo>
                  <a:pt x="620" y="920"/>
                </a:lnTo>
                <a:lnTo>
                  <a:pt x="594" y="886"/>
                </a:lnTo>
                <a:lnTo>
                  <a:pt x="561" y="854"/>
                </a:lnTo>
                <a:lnTo>
                  <a:pt x="523" y="822"/>
                </a:lnTo>
                <a:lnTo>
                  <a:pt x="482" y="789"/>
                </a:lnTo>
                <a:lnTo>
                  <a:pt x="438" y="755"/>
                </a:lnTo>
                <a:lnTo>
                  <a:pt x="392" y="721"/>
                </a:lnTo>
                <a:lnTo>
                  <a:pt x="348" y="686"/>
                </a:lnTo>
                <a:lnTo>
                  <a:pt x="303" y="648"/>
                </a:lnTo>
                <a:lnTo>
                  <a:pt x="261" y="607"/>
                </a:lnTo>
                <a:lnTo>
                  <a:pt x="222" y="564"/>
                </a:lnTo>
                <a:lnTo>
                  <a:pt x="186" y="516"/>
                </a:lnTo>
                <a:lnTo>
                  <a:pt x="156" y="465"/>
                </a:lnTo>
                <a:lnTo>
                  <a:pt x="129" y="411"/>
                </a:lnTo>
                <a:lnTo>
                  <a:pt x="109" y="356"/>
                </a:lnTo>
                <a:lnTo>
                  <a:pt x="90" y="301"/>
                </a:lnTo>
                <a:lnTo>
                  <a:pt x="75" y="245"/>
                </a:lnTo>
                <a:lnTo>
                  <a:pt x="60" y="189"/>
                </a:lnTo>
                <a:lnTo>
                  <a:pt x="46" y="137"/>
                </a:lnTo>
                <a:lnTo>
                  <a:pt x="33" y="88"/>
                </a:lnTo>
                <a:lnTo>
                  <a:pt x="17" y="4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</a:ln>
        </p:spPr>
      </p:sp>
      <p:grpSp>
        <p:nvGrpSpPr>
          <p:cNvPr id="7" name="Group 6"/>
          <p:cNvGrpSpPr/>
          <p:nvPr/>
        </p:nvGrpSpPr>
        <p:grpSpPr>
          <a:xfrm>
            <a:off x="0" y="0"/>
            <a:ext cx="2110979" cy="6858000"/>
            <a:chOff x="0" y="0"/>
            <a:chExt cx="2110979" cy="6858000"/>
          </a:xfrm>
        </p:grpSpPr>
        <p:sp>
          <p:nvSpPr>
            <p:cNvPr id="9" name="Freeform 8"/>
            <p:cNvSpPr/>
            <p:nvPr/>
          </p:nvSpPr>
          <p:spPr bwMode="auto">
            <a:xfrm>
              <a:off x="0" y="0"/>
              <a:ext cx="2110979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</a:ln>
          </p:spPr>
        </p:sp>
        <p:sp>
          <p:nvSpPr>
            <p:cNvPr id="10" name="Freeform 11"/>
            <p:cNvSpPr/>
            <p:nvPr/>
          </p:nvSpPr>
          <p:spPr bwMode="auto">
            <a:xfrm>
              <a:off x="655786" y="0"/>
              <a:ext cx="1234679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2975" y="2286000"/>
            <a:ext cx="3593592" cy="36195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85846" y="2286000"/>
            <a:ext cx="3593592" cy="36195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B504D14-617D-42CB-AFAD-5A080AA7540F}" type="datetimeFigureOut">
              <a:rPr lang="ru-RU" smtClean="0"/>
              <a:pPr>
                <a:defRPr/>
              </a:pPr>
              <a:t>15.10.2018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78BA17-7C7E-40C8-BCEF-00AF8F687127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2975" y="381001"/>
            <a:ext cx="7629525" cy="149351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1832" y="2199634"/>
            <a:ext cx="361188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cap="all" spc="15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41832" y="2909102"/>
            <a:ext cx="3611880" cy="299639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75398" y="2199634"/>
            <a:ext cx="361188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cap="all" spc="15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75398" y="2909102"/>
            <a:ext cx="3611880" cy="299639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1B5A2D4-A165-4895-9187-C8DEFDA894FF}" type="datetimeFigureOut">
              <a:rPr lang="ru-RU" smtClean="0"/>
              <a:pPr>
                <a:defRPr/>
              </a:pPr>
              <a:t>15.10.2018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4BBA89-0CD5-48E0-85EA-2073AD87414D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ABC6686-BC0C-4C6A-84CC-E58A863D4833}" type="datetimeFigureOut">
              <a:rPr lang="ru-RU" smtClean="0"/>
              <a:pPr>
                <a:defRPr/>
              </a:pPr>
              <a:t>15.10.2018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6C9AE9-41E7-424B-A545-71986242E044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4B1DFD3-8974-46D5-B84E-D1A567B9E89B}" type="datetimeFigureOut">
              <a:rPr lang="ru-RU" smtClean="0"/>
              <a:pPr>
                <a:defRPr/>
              </a:pPr>
              <a:t>15.10.2018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9AA6509-A786-456E-856D-0CF18B41637D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/>
          <p:cNvSpPr/>
          <p:nvPr/>
        </p:nvSpPr>
        <p:spPr bwMode="auto">
          <a:xfrm>
            <a:off x="5542359" y="0"/>
            <a:ext cx="3601641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53414" y="457200"/>
            <a:ext cx="2319086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800" b="1" i="0" cap="all" spc="225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3788" y="920377"/>
            <a:ext cx="4618814" cy="498512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53414" y="1741336"/>
            <a:ext cx="2319086" cy="4164164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200"/>
              </a:spcBef>
              <a:buNone/>
              <a:defRPr sz="1400" baseline="0">
                <a:solidFill>
                  <a:schemeClr val="bg2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3789" y="6375679"/>
            <a:ext cx="925016" cy="348462"/>
          </a:xfrm>
        </p:spPr>
        <p:txBody>
          <a:bodyPr/>
          <a:lstStyle/>
          <a:p>
            <a:pPr>
              <a:defRPr/>
            </a:pPr>
            <a:fld id="{9A8BB5C6-3DDA-44DB-AE6C-DE373633D753}" type="datetimeFigureOut">
              <a:rPr lang="ru-RU" smtClean="0"/>
              <a:pPr>
                <a:defRPr/>
              </a:pPr>
              <a:t>15.10.2018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77716" y="6375679"/>
            <a:ext cx="2611634" cy="345796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268261" y="6375679"/>
            <a:ext cx="924342" cy="345796"/>
          </a:xfrm>
        </p:spPr>
        <p:txBody>
          <a:bodyPr/>
          <a:lstStyle/>
          <a:p>
            <a:pPr>
              <a:defRPr/>
            </a:pPr>
            <a:fld id="{4978DE44-B361-472C-B516-4AB89A5EF2ED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212598" y="1"/>
            <a:ext cx="5516689" cy="685799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Чтобы добавить рисунок, перетащите его в заполнитель или щелкните значок</a:t>
            </a:r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>
            <a:off x="5542359" y="0"/>
            <a:ext cx="3601641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</a:ln>
        </p:spPr>
      </p:sp>
      <p:sp>
        <p:nvSpPr>
          <p:cNvPr id="12" name="Rectangle 11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53413" y="457200"/>
            <a:ext cx="2319088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800" b="1" i="0" spc="225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53413" y="1741336"/>
            <a:ext cx="2319088" cy="4164164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200"/>
              </a:spcBef>
              <a:buNone/>
              <a:defRPr sz="1400" baseline="0">
                <a:solidFill>
                  <a:schemeClr val="bg2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4463" y="6375679"/>
            <a:ext cx="924342" cy="348462"/>
          </a:xfrm>
        </p:spPr>
        <p:txBody>
          <a:bodyPr/>
          <a:lstStyle/>
          <a:p>
            <a:pPr>
              <a:defRPr/>
            </a:pPr>
            <a:fld id="{A6C9B8F0-E2BC-4BB0-99FF-1140627EBD89}" type="datetimeFigureOut">
              <a:rPr lang="ru-RU" smtClean="0"/>
              <a:pPr>
                <a:defRPr/>
              </a:pPr>
              <a:t>15.10.2018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77716" y="6375679"/>
            <a:ext cx="2611634" cy="345796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256153" y="6375679"/>
            <a:ext cx="947460" cy="345796"/>
          </a:xfrm>
        </p:spPr>
        <p:txBody>
          <a:bodyPr/>
          <a:lstStyle/>
          <a:p>
            <a:pPr>
              <a:defRPr/>
            </a:pPr>
            <a:fld id="{65BA71FB-7746-4CF4-900E-87B2A23FC881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D14D84-2117-4876-803A-98CE3F380429}" type="datetimeFigureOut">
              <a:rPr lang="ru-RU" smtClean="0"/>
              <a:pPr>
                <a:defRPr/>
              </a:pPr>
              <a:t>15.10.2018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D0E70F-7DAB-4D0A-B393-539C3C6C7297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96911" y="382386"/>
            <a:ext cx="1771930" cy="560040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42974" y="382386"/>
            <a:ext cx="5809517" cy="560040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2D14D84-2117-4876-803A-98CE3F380429}" type="datetimeFigureOut">
              <a:rPr lang="ru-RU" smtClean="0"/>
              <a:pPr>
                <a:defRPr/>
              </a:pPr>
              <a:t>15.10.2018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D0E70F-7DAB-4D0A-B393-539C3C6C7297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38758" y="382385"/>
            <a:ext cx="763374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8758" y="2286002"/>
            <a:ext cx="763374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8758" y="6375679"/>
            <a:ext cx="174729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fld id="{52D14D84-2117-4876-803A-98CE3F380429}" type="datetimeFigureOut">
              <a:rPr lang="ru-RU" smtClean="0"/>
              <a:pPr>
                <a:defRPr/>
              </a:pPr>
              <a:t>15.10.2018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75679"/>
            <a:ext cx="30861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1" y="6375679"/>
            <a:ext cx="211454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fld id="{98D0E70F-7DAB-4D0A-B393-539C3C6C7297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  <p:sp>
        <p:nvSpPr>
          <p:cNvPr id="12" name="Rectangle 11"/>
          <p:cNvSpPr/>
          <p:nvPr/>
        </p:nvSpPr>
        <p:spPr>
          <a:xfrm>
            <a:off x="8931402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931402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Freeform 5"/>
          <p:cNvSpPr/>
          <p:nvPr/>
        </p:nvSpPr>
        <p:spPr bwMode="auto">
          <a:xfrm>
            <a:off x="1" y="0"/>
            <a:ext cx="679090" cy="6858000"/>
          </a:xfrm>
          <a:custGeom>
            <a:avLst/>
            <a:gdLst/>
            <a:ahLst/>
            <a:cxnLst/>
            <a:rect l="0" t="0" r="r" b="b"/>
            <a:pathLst>
              <a:path w="211" h="2160">
                <a:moveTo>
                  <a:pt x="155" y="1728"/>
                </a:moveTo>
                <a:cubicBezTo>
                  <a:pt x="155" y="1620"/>
                  <a:pt x="211" y="1620"/>
                  <a:pt x="211" y="1512"/>
                </a:cubicBezTo>
                <a:cubicBezTo>
                  <a:pt x="211" y="1404"/>
                  <a:pt x="155" y="1404"/>
                  <a:pt x="155" y="1296"/>
                </a:cubicBezTo>
                <a:cubicBezTo>
                  <a:pt x="155" y="1188"/>
                  <a:pt x="211" y="1188"/>
                  <a:pt x="211" y="1080"/>
                </a:cubicBezTo>
                <a:cubicBezTo>
                  <a:pt x="211" y="972"/>
                  <a:pt x="155" y="972"/>
                  <a:pt x="155" y="864"/>
                </a:cubicBezTo>
                <a:cubicBezTo>
                  <a:pt x="155" y="756"/>
                  <a:pt x="211" y="756"/>
                  <a:pt x="211" y="648"/>
                </a:cubicBezTo>
                <a:cubicBezTo>
                  <a:pt x="211" y="540"/>
                  <a:pt x="155" y="540"/>
                  <a:pt x="155" y="432"/>
                </a:cubicBezTo>
                <a:cubicBezTo>
                  <a:pt x="155" y="324"/>
                  <a:pt x="211" y="324"/>
                  <a:pt x="211" y="216"/>
                </a:cubicBezTo>
                <a:cubicBezTo>
                  <a:pt x="211" y="108"/>
                  <a:pt x="155" y="108"/>
                  <a:pt x="15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160"/>
                  <a:pt x="0" y="2160"/>
                  <a:pt x="0" y="2160"/>
                </a:cubicBezTo>
                <a:cubicBezTo>
                  <a:pt x="155" y="2160"/>
                  <a:pt x="155" y="2160"/>
                  <a:pt x="155" y="2160"/>
                </a:cubicBezTo>
                <a:cubicBezTo>
                  <a:pt x="155" y="2052"/>
                  <a:pt x="211" y="2052"/>
                  <a:pt x="211" y="1944"/>
                </a:cubicBezTo>
                <a:cubicBezTo>
                  <a:pt x="211" y="1836"/>
                  <a:pt x="155" y="1836"/>
                  <a:pt x="155" y="1728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5100" kern="1200" cap="all" spc="15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0574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0574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0574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0574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tif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6.tiff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5.tiff"/><Relationship Id="rId4" Type="http://schemas.openxmlformats.org/officeDocument/2006/relationships/diagramLayout" Target="../diagrams/layout1.xml"/><Relationship Id="rId9" Type="http://schemas.openxmlformats.org/officeDocument/2006/relationships/image" Target="../media/image4.tif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tiff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8.tiff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Relationship Id="rId4" Type="http://schemas.openxmlformats.org/officeDocument/2006/relationships/comments" Target="../comments/commen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12.tiff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2.xml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17.tiff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3.xml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5.xm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6.xm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7.xm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8.xml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7624" y="5733256"/>
            <a:ext cx="7056784" cy="988221"/>
          </a:xfrm>
        </p:spPr>
        <p:txBody>
          <a:bodyPr>
            <a:noAutofit/>
          </a:bodyPr>
          <a:lstStyle/>
          <a:p>
            <a:r>
              <a:rPr lang="ru-RU" sz="3200" dirty="0"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«Бюджет: 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charset="0"/>
                <a:cs typeface="Times New Roman" panose="02020603050405020304" pitchFamily="18" charset="0"/>
              </a:rPr>
              <a:t>сколько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стоит счастье</a:t>
            </a:r>
            <a:r>
              <a:rPr lang="ru-RU" sz="3200" dirty="0" smtClean="0">
                <a:latin typeface="Times New Roman" panose="02020603050405020304" pitchFamily="18" charset="0"/>
                <a:ea typeface="Times New Roman" panose="02020603050405020304" charset="0"/>
                <a:cs typeface="Times New Roman" panose="02020603050405020304" pitchFamily="18" charset="0"/>
              </a:rPr>
              <a:t>?»</a:t>
            </a:r>
            <a:endParaRPr lang="ru-RU" sz="3200" dirty="0">
              <a:latin typeface="Times New Roman" panose="02020603050405020304" pitchFamily="18" charset="0"/>
              <a:ea typeface="Times New Roman" panose="0202060305040502030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52" r="12340"/>
          <a:stretch>
            <a:fillRect/>
          </a:stretch>
        </p:blipFill>
        <p:spPr>
          <a:xfrm>
            <a:off x="2915816" y="1340768"/>
            <a:ext cx="3672408" cy="3692128"/>
          </a:xfrm>
          <a:prstGeom prst="rect">
            <a:avLst/>
          </a:prstGeom>
          <a:effectLst>
            <a:softEdge rad="190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534532" y="2348880"/>
            <a:ext cx="54006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ru-RU" sz="3200" b="1" dirty="0">
                <a:ln w="0"/>
                <a:solidFill>
                  <a:schemeClr val="tx2">
                    <a:lumMod val="90000"/>
                    <a:lumOff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Информирование граждан о бюджетной системе РФ, о доходах и расходах бюджета на примере </a:t>
            </a:r>
            <a:r>
              <a:rPr lang="ru-RU" sz="3200" b="1" dirty="0" smtClean="0">
                <a:ln w="0"/>
                <a:solidFill>
                  <a:schemeClr val="tx2">
                    <a:lumMod val="90000"/>
                    <a:lumOff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Ленинградской </a:t>
            </a:r>
            <a:r>
              <a:rPr lang="ru-RU" sz="3200" b="1" dirty="0">
                <a:ln w="0"/>
                <a:solidFill>
                  <a:schemeClr val="tx2">
                    <a:lumMod val="90000"/>
                    <a:lumOff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области.</a:t>
            </a:r>
          </a:p>
        </p:txBody>
      </p:sp>
      <p:sp>
        <p:nvSpPr>
          <p:cNvPr id="4" name="Перфолента 3"/>
          <p:cNvSpPr/>
          <p:nvPr/>
        </p:nvSpPr>
        <p:spPr>
          <a:xfrm>
            <a:off x="802967" y="0"/>
            <a:ext cx="7657465" cy="1412776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tx2">
                <a:lumMod val="90000"/>
                <a:lumOff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2411760" y="382783"/>
            <a:ext cx="44644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1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Цель </a:t>
            </a:r>
            <a:r>
              <a:rPr lang="ru-RU" sz="3600" b="1" i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проекта: </a:t>
            </a:r>
            <a:endParaRPr lang="ru-RU" sz="3600" b="1" i="1" dirty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02967" y="1864035"/>
            <a:ext cx="2760921" cy="43651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509713" y="382588"/>
            <a:ext cx="7634287" cy="1492250"/>
          </a:xfrm>
        </p:spPr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293775580"/>
              </p:ext>
            </p:extLst>
          </p:nvPr>
        </p:nvGraphicFramePr>
        <p:xfrm>
          <a:off x="657860" y="1495743"/>
          <a:ext cx="8280400" cy="47529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475656" y="2060848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accent5">
                    <a:lumMod val="75000"/>
                  </a:schemeClr>
                </a:solidFill>
              </a:rPr>
              <a:t> </a:t>
            </a:r>
            <a:endParaRPr lang="ru-RU" sz="28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0" name="Рамка 9"/>
          <p:cNvSpPr/>
          <p:nvPr/>
        </p:nvSpPr>
        <p:spPr>
          <a:xfrm>
            <a:off x="2555776" y="138859"/>
            <a:ext cx="3528392" cy="779174"/>
          </a:xfrm>
          <a:prstGeom prst="frame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i="1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Задачи</a:t>
            </a:r>
            <a:r>
              <a:rPr lang="ru-RU" dirty="0" smtClean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</a:rPr>
              <a:t> </a:t>
            </a:r>
            <a:endParaRPr lang="ru-RU" dirty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235988" y="1591272"/>
            <a:ext cx="3096344" cy="157320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875393" y="1522450"/>
            <a:ext cx="1688976" cy="168897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161076" y="1659995"/>
            <a:ext cx="1635443" cy="1687244"/>
          </a:xfrm>
          <a:prstGeom prst="rect">
            <a:avLst/>
          </a:prstGeom>
          <a:effectLst>
            <a:softEdge rad="215900"/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77208" y="1801102"/>
            <a:ext cx="2169788" cy="1656532"/>
          </a:xfrm>
          <a:prstGeom prst="rect">
            <a:avLst/>
          </a:prstGeom>
          <a:effectLst>
            <a:softEdge rad="1778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</p:nvPr>
        </p:nvGraphicFramePr>
        <p:xfrm>
          <a:off x="0" y="1484784"/>
          <a:ext cx="5731788" cy="47687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51520" y="468044"/>
            <a:ext cx="55204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Б</a:t>
            </a:r>
            <a:r>
              <a:rPr lang="ru-RU" sz="3600" b="1" i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юджетная </a:t>
            </a:r>
            <a:r>
              <a:rPr lang="ru-RU" sz="3600" b="1" i="1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система РФ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8" cstate="print"/>
          <a:srcRect r="6189" b="3048"/>
          <a:stretch>
            <a:fillRect/>
          </a:stretch>
        </p:blipFill>
        <p:spPr>
          <a:xfrm>
            <a:off x="4600223" y="2276872"/>
            <a:ext cx="4543777" cy="45811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</p:nvPr>
        </p:nvGraphicFramePr>
        <p:xfrm>
          <a:off x="179512" y="1384995"/>
          <a:ext cx="5400599" cy="54730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-201793" y="116629"/>
            <a:ext cx="601216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 </a:t>
            </a:r>
            <a:r>
              <a:rPr lang="ru-RU" sz="2800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В </a:t>
            </a:r>
            <a:r>
              <a:rPr lang="ru-RU" sz="2800" b="1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нашей работе мы </a:t>
            </a:r>
            <a:r>
              <a:rPr lang="ru-RU" sz="2800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сосредоточили внимание </a:t>
            </a:r>
            <a:r>
              <a:rPr lang="ru-RU" sz="2800" b="1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на местных бюджетах, </a:t>
            </a:r>
            <a:endParaRPr lang="ru-RU" sz="2800" b="1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endParaRPr>
          </a:p>
          <a:p>
            <a:pPr algn="ctr"/>
            <a:r>
              <a:rPr lang="ru-RU" sz="2800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к </a:t>
            </a:r>
            <a:r>
              <a:rPr lang="ru-RU" sz="2800" b="1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которым относят: </a:t>
            </a: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7" cstate="print"/>
          <a:srcRect l="18107" t="2750" r="15744" b="2750"/>
          <a:stretch>
            <a:fillRect/>
          </a:stretch>
        </p:blipFill>
        <p:spPr>
          <a:xfrm>
            <a:off x="5724128" y="620688"/>
            <a:ext cx="3419872" cy="5616624"/>
          </a:xfrm>
          <a:prstGeom prst="rect">
            <a:avLst/>
          </a:prstGeom>
          <a:effectLst>
            <a:softEdge rad="4826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19696" y="1196752"/>
            <a:ext cx="6140303" cy="4064627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ru-RU" sz="24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charset="0"/>
                <a:cs typeface="Times New Roman" panose="02020603050405020304" charset="0"/>
              </a:rPr>
              <a:t> </a:t>
            </a:r>
            <a:endParaRPr lang="ru-RU" sz="2800" b="1" i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1331640" y="5157192"/>
            <a:ext cx="7810379" cy="1368152"/>
          </a:xfrm>
        </p:spPr>
        <p:txBody>
          <a:bodyPr>
            <a:noAutofit/>
          </a:bodyPr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В Ленинградской области насчитывается 17 бюджетов муниципальных районов и 1 бюджет городского округа. </a:t>
            </a:r>
          </a:p>
        </p:txBody>
      </p:sp>
      <p:pic>
        <p:nvPicPr>
          <p:cNvPr id="5" name="Picture 2" descr="http://mognovse.ru/mogno/998/997309/997309_html_m72a50c9f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24" y="2348880"/>
            <a:ext cx="1426839" cy="18352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348" y="548680"/>
            <a:ext cx="6731000" cy="4381500"/>
          </a:xfrm>
          <a:prstGeom prst="rect">
            <a:avLst/>
          </a:prstGeom>
          <a:effectLst>
            <a:softEdge rad="3048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5760639" cy="1196670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  </a:t>
            </a:r>
            <a:endParaRPr lang="ru-RU" sz="3600" dirty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-108520" y="2828193"/>
            <a:ext cx="5688632" cy="15788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indent="-28575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800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 Налоговые доходы</a:t>
            </a:r>
            <a:endParaRPr lang="ru-RU" sz="2800" dirty="0">
              <a:solidFill>
                <a:schemeClr val="tx2">
                  <a:lumMod val="75000"/>
                  <a:lumOff val="25000"/>
                </a:schemeClr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endParaRPr>
          </a:p>
          <a:p>
            <a:pPr marL="742950" indent="-28575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800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 Неналоговые доходы</a:t>
            </a:r>
            <a:endParaRPr lang="ru-RU" sz="2800" dirty="0">
              <a:solidFill>
                <a:schemeClr val="tx2">
                  <a:lumMod val="75000"/>
                  <a:lumOff val="25000"/>
                </a:schemeClr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endParaRPr>
          </a:p>
          <a:p>
            <a:pPr marL="742950" indent="-285750" algn="just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800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 Безвозмездные поступления</a:t>
            </a:r>
            <a:endParaRPr lang="ru-RU" sz="2800" dirty="0">
              <a:solidFill>
                <a:schemeClr val="tx2">
                  <a:lumMod val="75000"/>
                  <a:lumOff val="25000"/>
                </a:schemeClr>
              </a:solidFill>
              <a:effectLst/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44328" y="1484784"/>
            <a:ext cx="437448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400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К доходам </a:t>
            </a:r>
            <a:r>
              <a:rPr lang="ru-RU" sz="3400" b="1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б</a:t>
            </a:r>
            <a:r>
              <a:rPr lang="ru-RU" sz="3400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юджета относят:</a:t>
            </a:r>
            <a:endParaRPr lang="ru-RU" sz="3400" b="1" dirty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" cstate="print"/>
          <a:srcRect l="651" r="3800"/>
          <a:stretch>
            <a:fillRect/>
          </a:stretch>
        </p:blipFill>
        <p:spPr>
          <a:xfrm>
            <a:off x="5580112" y="188640"/>
            <a:ext cx="3563888" cy="6858000"/>
          </a:xfrm>
          <a:prstGeom prst="rect">
            <a:avLst/>
          </a:prstGeom>
          <a:effectLst>
            <a:softEdge rad="571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755576" y="116632"/>
            <a:ext cx="7992888" cy="11726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00" b="1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В бюджеты муниципальных районов </a:t>
            </a:r>
            <a:r>
              <a:rPr lang="ru-RU" sz="2600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поступают </a:t>
            </a:r>
            <a:r>
              <a:rPr lang="ru-RU" sz="2600" b="1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налоговые </a:t>
            </a:r>
            <a:r>
              <a:rPr lang="ru-RU" sz="2600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доходы от</a:t>
            </a:r>
            <a:r>
              <a:rPr lang="ru-RU" sz="2600" b="1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(ст. 61.1. БК РФ)</a:t>
            </a:r>
            <a:r>
              <a:rPr lang="ru-RU" sz="2600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:</a:t>
            </a:r>
            <a:endParaRPr lang="ru-RU" sz="2600" b="1" dirty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idx="1"/>
          </p:nvPr>
        </p:nvSpPr>
        <p:spPr>
          <a:xfrm>
            <a:off x="683568" y="1133356"/>
            <a:ext cx="8352928" cy="57246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00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ru-RU" sz="1800" i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земельного </a:t>
            </a:r>
            <a:r>
              <a:rPr lang="ru-RU" sz="1800" i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налога, взимаемого на межселенных территориях, - </a:t>
            </a:r>
            <a:r>
              <a:rPr lang="ru-RU" sz="1800" b="1" i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100 %</a:t>
            </a:r>
          </a:p>
          <a:p>
            <a:pPr marL="285750" indent="-285750">
              <a:lnSpc>
                <a:spcPct val="1000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ru-RU" sz="1800" i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налога </a:t>
            </a:r>
            <a:r>
              <a:rPr lang="ru-RU" sz="1800" i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на имущество физических </a:t>
            </a:r>
            <a:r>
              <a:rPr lang="ru-RU" sz="1800" i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лиц, </a:t>
            </a:r>
            <a:r>
              <a:rPr lang="ru-RU" sz="1800" i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взимаемого на межселенных территориях, - </a:t>
            </a:r>
            <a:r>
              <a:rPr lang="ru-RU" sz="1800" b="1" i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100 %</a:t>
            </a:r>
          </a:p>
          <a:p>
            <a:pPr marL="285750" indent="-285750">
              <a:lnSpc>
                <a:spcPct val="1000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ru-RU" sz="1800" i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налога на доходы физических лиц: 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ru-RU" sz="1800" i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          - взимаемого </a:t>
            </a:r>
            <a:r>
              <a:rPr lang="ru-RU" sz="1800" i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на территориях городских поселений, - </a:t>
            </a:r>
            <a:r>
              <a:rPr lang="ru-RU" sz="1800" b="1" i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5 %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ru-RU" sz="1800" i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          - взимаемого </a:t>
            </a:r>
            <a:r>
              <a:rPr lang="ru-RU" sz="1800" i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на территориях сельских поселений, - </a:t>
            </a:r>
            <a:r>
              <a:rPr lang="ru-RU" sz="1800" b="1" i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13 %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ru-RU" sz="1800" i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          - взимаемого </a:t>
            </a:r>
            <a:r>
              <a:rPr lang="ru-RU" sz="1800" i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на межселенных территориях, - </a:t>
            </a:r>
            <a:r>
              <a:rPr lang="ru-RU" sz="1800" b="1" i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15 %</a:t>
            </a:r>
          </a:p>
          <a:p>
            <a:pPr marL="285750" indent="-285750">
              <a:lnSpc>
                <a:spcPct val="1000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ru-RU" sz="1800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единого </a:t>
            </a:r>
            <a:r>
              <a:rPr lang="ru-RU" sz="1800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налога на вмененный доход для отдельных видов деятельности - </a:t>
            </a:r>
            <a:r>
              <a:rPr lang="ru-RU" sz="18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100 %</a:t>
            </a:r>
          </a:p>
          <a:p>
            <a:pPr marL="285750" indent="-285750">
              <a:lnSpc>
                <a:spcPct val="1000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ru-RU" sz="1800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единого </a:t>
            </a:r>
            <a:r>
              <a:rPr lang="ru-RU" sz="1800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сельскохозяйственного </a:t>
            </a:r>
            <a:r>
              <a:rPr lang="ru-RU" sz="1800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налога: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ru-RU" sz="1800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           - взимаемого </a:t>
            </a:r>
            <a:r>
              <a:rPr lang="ru-RU" sz="1800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на территориях городских поселений, -</a:t>
            </a:r>
            <a:r>
              <a:rPr lang="ru-RU" sz="18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 50 %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ru-RU" sz="1800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           - взимаемого </a:t>
            </a:r>
            <a:r>
              <a:rPr lang="ru-RU" sz="1800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на территориях сельских поселений, - </a:t>
            </a:r>
            <a:r>
              <a:rPr lang="ru-RU" sz="18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70 %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ru-RU" sz="1800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           - </a:t>
            </a:r>
            <a:r>
              <a:rPr lang="ru-RU" sz="1800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взимаемого на межселенных территориях, - </a:t>
            </a:r>
            <a:r>
              <a:rPr lang="ru-RU" sz="18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100 %</a:t>
            </a:r>
          </a:p>
          <a:p>
            <a:pPr marL="285750" indent="-285750">
              <a:lnSpc>
                <a:spcPct val="1000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ru-RU" sz="1800" i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государственной </a:t>
            </a:r>
            <a:r>
              <a:rPr lang="ru-RU" sz="1800" i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пошлины (подлежащей зачислению по месту государственной регистрации, совершения юридически значимых действий или выдачи документов) - по нормативу </a:t>
            </a:r>
            <a:r>
              <a:rPr lang="ru-RU" sz="1800" b="1" i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100 %</a:t>
            </a:r>
          </a:p>
          <a:p>
            <a:pPr marL="285750" indent="-285750">
              <a:lnSpc>
                <a:spcPct val="100000"/>
              </a:lnSpc>
              <a:spcBef>
                <a:spcPts val="600"/>
              </a:spcBef>
              <a:buFont typeface="Wingdings" panose="05000000000000000000" pitchFamily="2" charset="2"/>
              <a:buChar char="ü"/>
            </a:pPr>
            <a:r>
              <a:rPr lang="ru-RU" sz="1800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налога</a:t>
            </a:r>
            <a:r>
              <a:rPr lang="ru-RU" sz="1800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, взимаемого в связи с применением патентной системы налогообложения, - </a:t>
            </a:r>
            <a:r>
              <a:rPr lang="ru-RU" sz="18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100 </a:t>
            </a:r>
            <a:r>
              <a:rPr lang="ru-RU" sz="1800" b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%</a:t>
            </a:r>
            <a:endParaRPr lang="ru-RU" sz="1800" b="1" dirty="0">
              <a:solidFill>
                <a:schemeClr val="tx2">
                  <a:lumMod val="75000"/>
                  <a:lumOff val="25000"/>
                </a:schemeClr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899592" y="836712"/>
            <a:ext cx="8064896" cy="1492132"/>
          </a:xfrm>
        </p:spPr>
        <p:txBody>
          <a:bodyPr>
            <a:noAutofit/>
          </a:bodyPr>
          <a:lstStyle/>
          <a:p>
            <a:pPr algn="ctr"/>
            <a:r>
              <a:rPr lang="ru-RU" sz="2600" b="1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В бюджеты городских округов зачисляются налоговые доходы от (ст. 61.2 БК РФ</a:t>
            </a:r>
            <a:r>
              <a:rPr lang="ru-RU" sz="2600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):</a:t>
            </a:r>
            <a:endParaRPr lang="ru-RU" sz="2600" b="1" dirty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899592" y="2276872"/>
            <a:ext cx="7633742" cy="3593591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ru-RU" sz="2400" i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земельного налога - </a:t>
            </a:r>
            <a:r>
              <a:rPr lang="ru-RU" sz="2400" b="1" i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100 %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i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налога </a:t>
            </a:r>
            <a:r>
              <a:rPr lang="ru-RU" sz="2400" i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на имущество физических лиц - </a:t>
            </a:r>
            <a:r>
              <a:rPr lang="ru-RU" sz="2400" b="1" i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100 %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i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налога на доходы физических лиц - </a:t>
            </a:r>
            <a:r>
              <a:rPr lang="ru-RU" sz="2400" b="1" i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15 %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единого </a:t>
            </a:r>
            <a:r>
              <a:rPr lang="ru-RU" sz="2400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налога на вмененный доход для отдельных видов деятельности - </a:t>
            </a:r>
            <a:r>
              <a:rPr lang="ru-RU" sz="2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100 %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единого </a:t>
            </a:r>
            <a:r>
              <a:rPr lang="ru-RU" sz="2400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сельскохозяйственного налога - </a:t>
            </a:r>
            <a:r>
              <a:rPr lang="ru-RU" sz="2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100 %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i="1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государственной </a:t>
            </a:r>
            <a:r>
              <a:rPr lang="ru-RU" sz="2400" i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пошлины (аналогично поступлениям в бюджеты муниципальных районов)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налога</a:t>
            </a:r>
            <a:r>
              <a:rPr lang="ru-RU" sz="2400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, взимаемого в связи с применением патентной системы налогообложения - </a:t>
            </a:r>
            <a:r>
              <a:rPr lang="ru-RU" sz="24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100 %</a:t>
            </a:r>
          </a:p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16632"/>
            <a:ext cx="8460432" cy="1492132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Расходы, финансируемые исключительно из местных </a:t>
            </a:r>
            <a:r>
              <a:rPr lang="ru-RU" sz="3200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бюджетов (ст. 87 БК </a:t>
            </a:r>
            <a:r>
              <a:rPr lang="ru-RU" sz="3200" b="1" dirty="0" err="1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Рф</a:t>
            </a:r>
            <a:r>
              <a:rPr lang="ru-RU" sz="3200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cs typeface="Times New Roman" panose="02020603050405020304" charset="0"/>
              </a:rPr>
              <a:t>):</a:t>
            </a:r>
            <a:endParaRPr lang="ru-RU" sz="3200" b="1" dirty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412776"/>
            <a:ext cx="8248410" cy="4824536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1800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</a:t>
            </a:r>
            <a:r>
              <a:rPr lang="ru-RU" sz="1800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органов местного самоуправления; </a:t>
            </a:r>
          </a:p>
          <a:p>
            <a:pPr>
              <a:spcBef>
                <a:spcPts val="0"/>
              </a:spcBef>
            </a:pPr>
            <a:r>
              <a:rPr lang="ru-RU" sz="1800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муниципальной собственности и управление ею; </a:t>
            </a:r>
          </a:p>
          <a:p>
            <a:pPr>
              <a:spcBef>
                <a:spcPts val="0"/>
              </a:spcBef>
            </a:pPr>
            <a:r>
              <a:rPr lang="ru-RU" sz="1800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организация, содержание и развитие предприятий, учреждений и организаций образования, здравоохранения, культуры, физической культуры и спорта, средств массовой информации, других учреждений и организаций, находящихся в муниципальной собственности или в ведении органов местного самоуправления; </a:t>
            </a:r>
          </a:p>
          <a:p>
            <a:pPr>
              <a:spcBef>
                <a:spcPts val="0"/>
              </a:spcBef>
            </a:pPr>
            <a:r>
              <a:rPr lang="ru-RU" sz="1800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муниципальных органов охраны общественного порядка; </a:t>
            </a:r>
          </a:p>
          <a:p>
            <a:pPr>
              <a:spcBef>
                <a:spcPts val="0"/>
              </a:spcBef>
            </a:pPr>
            <a:r>
              <a:rPr lang="ru-RU" sz="1800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организация, содержание и развитие муниципального жилищно-коммунального хозяйства; </a:t>
            </a:r>
          </a:p>
          <a:p>
            <a:pPr>
              <a:spcBef>
                <a:spcPts val="0"/>
              </a:spcBef>
            </a:pPr>
            <a:r>
              <a:rPr lang="ru-RU" sz="1800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дорожное строительство и содержание дорог местного значения; </a:t>
            </a:r>
          </a:p>
          <a:p>
            <a:pPr>
              <a:spcBef>
                <a:spcPts val="0"/>
              </a:spcBef>
            </a:pPr>
            <a:r>
              <a:rPr lang="ru-RU" sz="1800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благоустройство и озеленение территорий муниципальных образований; </a:t>
            </a:r>
          </a:p>
          <a:p>
            <a:pPr>
              <a:spcBef>
                <a:spcPts val="0"/>
              </a:spcBef>
            </a:pPr>
            <a:r>
              <a:rPr lang="ru-RU" sz="1800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утилизации и переработки бытовых отходов (за исключением радиоактивных); </a:t>
            </a:r>
          </a:p>
          <a:p>
            <a:pPr>
              <a:spcBef>
                <a:spcPts val="0"/>
              </a:spcBef>
            </a:pPr>
            <a:r>
              <a:rPr lang="ru-RU" sz="1800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 мест захоронения, находящихся в ведении муниципальных органов; </a:t>
            </a:r>
            <a:endParaRPr lang="ru-RU" sz="1800" dirty="0" smtClean="0">
              <a:solidFill>
                <a:schemeClr val="tx2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</a:pPr>
            <a:r>
              <a:rPr lang="ru-RU" sz="1800" dirty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1800" dirty="0" smtClean="0">
                <a:solidFill>
                  <a:schemeClr val="tx2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т.д.</a:t>
            </a:r>
            <a:endParaRPr lang="ru-RU" sz="1800" dirty="0">
              <a:solidFill>
                <a:schemeClr val="tx2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 cstate="print"/>
          <a:srcRect l="20170" t="4482" r="19318" b="6269"/>
          <a:stretch>
            <a:fillRect/>
          </a:stretch>
        </p:blipFill>
        <p:spPr>
          <a:xfrm>
            <a:off x="5724128" y="1124744"/>
            <a:ext cx="3419872" cy="5531842"/>
          </a:xfrm>
          <a:prstGeom prst="rect">
            <a:avLst/>
          </a:prstGeom>
          <a:effectLst>
            <a:softEdge rad="647700"/>
          </a:effectLst>
        </p:spPr>
      </p:pic>
      <p:sp>
        <p:nvSpPr>
          <p:cNvPr id="11" name="Прямоугольник 10"/>
          <p:cNvSpPr/>
          <p:nvPr/>
        </p:nvSpPr>
        <p:spPr>
          <a:xfrm>
            <a:off x="1835696" y="292264"/>
            <a:ext cx="730830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В своей работе мы особое внимание </a:t>
            </a:r>
            <a:r>
              <a:rPr lang="ru-RU" sz="2800" b="1" dirty="0" smtClean="0"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уделили </a:t>
            </a:r>
            <a:r>
              <a:rPr lang="ru-RU" sz="2800" b="1" dirty="0"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расходам </a:t>
            </a:r>
            <a:r>
              <a:rPr lang="ru-RU" sz="2800" b="1" dirty="0" smtClean="0"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на </a:t>
            </a:r>
            <a:r>
              <a:rPr lang="ru-RU" sz="2800" b="1" dirty="0"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образование, </a:t>
            </a:r>
            <a:r>
              <a:rPr lang="ru-RU" sz="2800" b="1" dirty="0" smtClean="0"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которое включает:</a:t>
            </a:r>
            <a:r>
              <a:rPr lang="ru-RU" sz="2800" dirty="0">
                <a:latin typeface="Times New Roman" panose="02020603050405020304" charset="0"/>
                <a:ea typeface="Calibri" panose="020F0502020204030204" charset="0"/>
              </a:rPr>
              <a:t>	</a:t>
            </a:r>
            <a:r>
              <a:rPr lang="ru-RU" sz="2800" dirty="0"/>
              <a:t> </a:t>
            </a:r>
          </a:p>
        </p:txBody>
      </p:sp>
      <p:graphicFrame>
        <p:nvGraphicFramePr>
          <p:cNvPr id="4" name="Схема 3"/>
          <p:cNvGraphicFramePr/>
          <p:nvPr/>
        </p:nvGraphicFramePr>
        <p:xfrm>
          <a:off x="755576" y="227687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21396" y="188640"/>
            <a:ext cx="7416824" cy="136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just">
              <a:lnSpc>
                <a:spcPct val="115000"/>
              </a:lnSpc>
              <a:spcAft>
                <a:spcPts val="0"/>
              </a:spcAft>
            </a:pP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ea typeface="Calibri" panose="020F0502020204030204" charset="0"/>
                <a:cs typeface="Times New Roman" panose="02020603050405020304" charset="0"/>
              </a:rPr>
              <a:t>Доля расходов бюджета </a:t>
            </a:r>
            <a:r>
              <a:rPr lang="ru-RU" sz="2400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ea typeface="Calibri" panose="020F0502020204030204" charset="0"/>
                <a:cs typeface="Times New Roman" panose="02020603050405020304" charset="0"/>
              </a:rPr>
              <a:t>Ленинградской </a:t>
            </a:r>
            <a:r>
              <a:rPr lang="ru-RU" sz="2400" b="1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ea typeface="Calibri" panose="020F0502020204030204" charset="0"/>
                <a:cs typeface="Times New Roman" panose="02020603050405020304" charset="0"/>
              </a:rPr>
              <a:t>области на образование в общей сумме расходов </a:t>
            </a:r>
            <a:r>
              <a:rPr lang="ru-RU" sz="2400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ea typeface="Calibri" panose="020F0502020204030204" charset="0"/>
                <a:cs typeface="Times New Roman" panose="02020603050405020304" charset="0"/>
              </a:rPr>
              <a:t>консолидированного бюджета:</a:t>
            </a:r>
            <a:endParaRPr lang="ru-RU" b="1" dirty="0">
              <a:solidFill>
                <a:schemeClr val="tx2">
                  <a:lumMod val="90000"/>
                  <a:lumOff val="10000"/>
                </a:schemeClr>
              </a:solidFill>
              <a:effectLst/>
              <a:latin typeface="Calibri" panose="020F0502020204030204" charset="0"/>
              <a:ea typeface="Calibri" panose="020F0502020204030204" charset="0"/>
              <a:cs typeface="Times New Roman" panose="0202060305040502030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1102444"/>
            <a:ext cx="5256584" cy="3942438"/>
          </a:xfrm>
          <a:prstGeom prst="rect">
            <a:avLst/>
          </a:prstGeom>
          <a:effectLst>
            <a:softEdge rad="431800"/>
          </a:effectLst>
        </p:spPr>
      </p:pic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907706" y="5373216"/>
          <a:ext cx="6930515" cy="1152128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1386103"/>
                <a:gridCol w="1386103"/>
                <a:gridCol w="1386103"/>
                <a:gridCol w="1386103"/>
                <a:gridCol w="1386103"/>
              </a:tblGrid>
              <a:tr h="540060">
                <a:tc>
                  <a:txBody>
                    <a:bodyPr/>
                    <a:lstStyle/>
                    <a:p>
                      <a:pPr algn="ctr"/>
                      <a:r>
                        <a:rPr lang="ru-RU" sz="2600" dirty="0" smtClean="0">
                          <a:solidFill>
                            <a:schemeClr val="tx1"/>
                          </a:solidFill>
                        </a:rPr>
                        <a:t>2013 г.</a:t>
                      </a:r>
                      <a:endParaRPr lang="ru-RU" sz="2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DE89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600" dirty="0" smtClean="0">
                          <a:solidFill>
                            <a:schemeClr val="tx1"/>
                          </a:solidFill>
                        </a:rPr>
                        <a:t>2014 г.</a:t>
                      </a:r>
                      <a:endParaRPr lang="ru-RU" sz="2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DE89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600" dirty="0" smtClean="0">
                          <a:solidFill>
                            <a:schemeClr val="tx1"/>
                          </a:solidFill>
                        </a:rPr>
                        <a:t>2015  г.</a:t>
                      </a:r>
                      <a:endParaRPr lang="ru-RU" sz="2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DE89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600" dirty="0" smtClean="0">
                          <a:solidFill>
                            <a:schemeClr val="tx1"/>
                          </a:solidFill>
                        </a:rPr>
                        <a:t>2016  г.</a:t>
                      </a:r>
                      <a:endParaRPr lang="ru-RU" sz="2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DE89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600" dirty="0" smtClean="0">
                          <a:solidFill>
                            <a:schemeClr val="tx1"/>
                          </a:solidFill>
                        </a:rPr>
                        <a:t>2017 г.</a:t>
                      </a:r>
                      <a:endParaRPr lang="ru-RU" sz="2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DE8900"/>
                    </a:solidFill>
                  </a:tcPr>
                </a:tc>
              </a:tr>
              <a:tr h="612068">
                <a:tc>
                  <a:txBody>
                    <a:bodyPr/>
                    <a:lstStyle/>
                    <a:p>
                      <a:pPr algn="ctr"/>
                      <a:r>
                        <a:rPr lang="ru-RU" sz="2600" dirty="0" smtClean="0"/>
                        <a:t>18,22%</a:t>
                      </a:r>
                      <a:endParaRPr lang="ru-RU" sz="2600" dirty="0"/>
                    </a:p>
                  </a:txBody>
                  <a:tcPr>
                    <a:solidFill>
                      <a:schemeClr val="bg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600" dirty="0" smtClean="0"/>
                        <a:t>20,66%</a:t>
                      </a:r>
                      <a:endParaRPr lang="ru-RU" sz="2600" dirty="0"/>
                    </a:p>
                  </a:txBody>
                  <a:tcPr>
                    <a:solidFill>
                      <a:schemeClr val="bg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600" dirty="0" smtClean="0"/>
                        <a:t>21,04%</a:t>
                      </a:r>
                      <a:endParaRPr lang="ru-RU" sz="2600" dirty="0"/>
                    </a:p>
                  </a:txBody>
                  <a:tcPr>
                    <a:solidFill>
                      <a:schemeClr val="bg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600" dirty="0" smtClean="0"/>
                        <a:t>24,14%</a:t>
                      </a:r>
                      <a:endParaRPr lang="ru-RU" sz="2600" dirty="0"/>
                    </a:p>
                  </a:txBody>
                  <a:tcPr>
                    <a:solidFill>
                      <a:schemeClr val="bg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600" dirty="0" smtClean="0"/>
                        <a:t>24,41%</a:t>
                      </a:r>
                      <a:endParaRPr lang="ru-RU" sz="2600" dirty="0"/>
                    </a:p>
                  </a:txBody>
                  <a:tcPr>
                    <a:solidFill>
                      <a:schemeClr val="bg2">
                        <a:lumMod val="10000"/>
                        <a:lumOff val="9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39552" y="0"/>
            <a:ext cx="7853492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just">
              <a:lnSpc>
                <a:spcPct val="115000"/>
              </a:lnSpc>
              <a:spcAft>
                <a:spcPts val="0"/>
              </a:spcAft>
            </a:pPr>
            <a:r>
              <a:rPr lang="ru-RU" sz="3000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Районы </a:t>
            </a:r>
            <a:r>
              <a:rPr lang="ru-RU" sz="3000" b="1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ленинградской области по доходам на душу </a:t>
            </a:r>
            <a:r>
              <a:rPr lang="ru-RU" sz="3000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населения (2016 г.)</a:t>
            </a:r>
            <a:endParaRPr lang="ru-RU" sz="3000" b="1" dirty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052736"/>
            <a:ext cx="7060746" cy="545603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188640"/>
            <a:ext cx="82809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0" algn="just">
              <a:spcAft>
                <a:spcPts val="0"/>
              </a:spcAft>
            </a:pPr>
            <a:r>
              <a:rPr lang="ru-RU" sz="3000" b="1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Районы ленинградской области по расходам на образование на душу населения </a:t>
            </a:r>
            <a:r>
              <a:rPr lang="ru-RU" sz="3000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(2016 </a:t>
            </a:r>
            <a:r>
              <a:rPr lang="ru-RU" sz="3000" b="1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г</a:t>
            </a:r>
            <a:r>
              <a:rPr lang="ru-RU" sz="3000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.):</a:t>
            </a:r>
            <a:endParaRPr lang="ru-RU" sz="3000" b="1" dirty="0">
              <a:solidFill>
                <a:schemeClr val="tx2">
                  <a:lumMod val="90000"/>
                  <a:lumOff val="10000"/>
                </a:schemeClr>
              </a:solidFill>
              <a:effectLst/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237402"/>
            <a:ext cx="7494131" cy="56205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1321" y="3212976"/>
            <a:ext cx="6431433" cy="3528392"/>
          </a:xfrm>
          <a:prstGeom prst="rect">
            <a:avLst/>
          </a:prstGeom>
          <a:effectLst>
            <a:softEdge rad="5588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530614" y="555062"/>
            <a:ext cx="763284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just">
              <a:spcAft>
                <a:spcPts val="0"/>
              </a:spcAft>
            </a:pPr>
            <a:r>
              <a:rPr lang="ru-RU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 </a:t>
            </a:r>
            <a:endParaRPr lang="ru-RU" sz="1400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endParaRPr>
          </a:p>
          <a:p>
            <a:pPr marL="457200" algn="just">
              <a:spcAft>
                <a:spcPts val="0"/>
              </a:spcAft>
            </a:pPr>
            <a:r>
              <a:rPr lang="ru-RU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В </a:t>
            </a:r>
            <a:r>
              <a:rPr lang="ru-RU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июле 2006 года Фондом новой экономики (</a:t>
            </a:r>
            <a:r>
              <a:rPr lang="en-US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New Economics Foundation</a:t>
            </a:r>
            <a:r>
              <a:rPr lang="ru-RU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) был предложен расчет </a:t>
            </a:r>
            <a:r>
              <a:rPr lang="ru-RU" b="1" u="sng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индекса счастья</a:t>
            </a:r>
            <a:r>
              <a:rPr lang="ru-RU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, который отражает благосостояние людей и состояние окружающей среды в разных странах мира. </a:t>
            </a:r>
            <a:endParaRPr lang="ru-RU" sz="1400" dirty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endParaRPr>
          </a:p>
          <a:p>
            <a:pPr marL="457200" algn="just">
              <a:spcAft>
                <a:spcPts val="0"/>
              </a:spcAft>
            </a:pPr>
            <a:r>
              <a:rPr lang="ru-RU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Для расчёта индекса в международной практике используются три показателя: </a:t>
            </a:r>
            <a:r>
              <a:rPr lang="ru-RU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- субъективная </a:t>
            </a:r>
            <a:r>
              <a:rPr lang="ru-RU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удовлетворенность людей жизнью, </a:t>
            </a:r>
            <a:endParaRPr lang="ru-RU" sz="1400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endParaRPr>
          </a:p>
          <a:p>
            <a:pPr marL="457200" algn="ctr">
              <a:spcAft>
                <a:spcPts val="0"/>
              </a:spcAft>
            </a:pPr>
            <a:r>
              <a:rPr lang="ru-RU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- ожидаемая продолжительность жизни </a:t>
            </a:r>
            <a:endParaRPr lang="ru-RU" sz="1400" dirty="0" smtClean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endParaRPr>
          </a:p>
          <a:p>
            <a:pPr marL="457200" algn="ctr">
              <a:spcAft>
                <a:spcPts val="0"/>
              </a:spcAft>
            </a:pPr>
            <a:r>
              <a:rPr lang="ru-RU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- </a:t>
            </a:r>
            <a:r>
              <a:rPr lang="ru-RU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«экологический след».</a:t>
            </a:r>
            <a:endParaRPr lang="ru-RU" sz="1400" dirty="0">
              <a:solidFill>
                <a:schemeClr val="tx2">
                  <a:lumMod val="90000"/>
                  <a:lumOff val="10000"/>
                </a:schemeClr>
              </a:solidFill>
              <a:effectLst/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627784" y="-79592"/>
            <a:ext cx="4256165" cy="7554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algn="just">
              <a:lnSpc>
                <a:spcPct val="115000"/>
              </a:lnSpc>
              <a:spcAft>
                <a:spcPts val="0"/>
              </a:spcAft>
            </a:pPr>
            <a:r>
              <a:rPr lang="ru-RU" sz="4000" b="1" dirty="0">
                <a:latin typeface="Times New Roman" panose="02020603050405020304" charset="0"/>
                <a:ea typeface="Calibri" panose="020F0502020204030204" charset="0"/>
                <a:cs typeface="Times New Roman" panose="02020603050405020304" charset="0"/>
              </a:rPr>
              <a:t>Индекс счастья</a:t>
            </a:r>
            <a:endParaRPr lang="ru-RU" sz="3200" dirty="0">
              <a:latin typeface="Calibri" panose="020F0502020204030204" charset="0"/>
              <a:ea typeface="Calibri" panose="020F0502020204030204" charset="0"/>
              <a:cs typeface="Times New Roman" panose="020206030504050203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86000" y="1471541"/>
            <a:ext cx="4572000" cy="3853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algn="just"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latin typeface="Times New Roman" panose="02020603050405020304" charset="0"/>
                <a:ea typeface="Calibri" panose="020F0502020204030204" charset="0"/>
                <a:cs typeface="Times New Roman" panose="02020603050405020304" charset="0"/>
              </a:rPr>
              <a:t> </a:t>
            </a:r>
            <a:endParaRPr lang="ru-RU" sz="1400" dirty="0">
              <a:latin typeface="Calibri" panose="020F0502020204030204" charset="0"/>
              <a:ea typeface="Calibri" panose="020F0502020204030204" charset="0"/>
              <a:cs typeface="Times New Roman" panose="0202060305040502030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-108520" y="74977"/>
            <a:ext cx="55446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just">
              <a:spcAft>
                <a:spcPts val="0"/>
              </a:spcAft>
            </a:pPr>
            <a:r>
              <a:rPr lang="ru-RU" sz="2800" b="1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Для расчета индекса счастья мы выбрали следующие критерии</a:t>
            </a:r>
            <a:r>
              <a:rPr lang="ru-RU" sz="2800" dirty="0" smtClean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: </a:t>
            </a:r>
            <a:endParaRPr lang="ru-RU" sz="2000" dirty="0">
              <a:solidFill>
                <a:schemeClr val="tx2">
                  <a:lumMod val="90000"/>
                  <a:lumOff val="10000"/>
                </a:schemeClr>
              </a:solidFill>
              <a:latin typeface="Times New Roman" panose="02020603050405020304" charset="0"/>
              <a:ea typeface="Times New Roman" panose="02020603050405020304" charset="0"/>
              <a:cs typeface="Times New Roman" panose="02020603050405020304" charset="0"/>
            </a:endParaRPr>
          </a:p>
        </p:txBody>
      </p:sp>
      <p:graphicFrame>
        <p:nvGraphicFramePr>
          <p:cNvPr id="9" name="Схема 8"/>
          <p:cNvGraphicFramePr/>
          <p:nvPr/>
        </p:nvGraphicFramePr>
        <p:xfrm>
          <a:off x="0" y="1856903"/>
          <a:ext cx="6120680" cy="48124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932040" y="620688"/>
            <a:ext cx="4674359" cy="63813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7821685"/>
              </p:ext>
            </p:extLst>
          </p:nvPr>
        </p:nvGraphicFramePr>
        <p:xfrm>
          <a:off x="755576" y="59436"/>
          <a:ext cx="8064821" cy="6592824"/>
        </p:xfrm>
        <a:graphic>
          <a:graphicData uri="http://schemas.openxmlformats.org/drawingml/2006/table">
            <a:tbl>
              <a:tblPr firstRow="1" bandRow="1">
                <a:tableStyleId>{BC89EF96-8CEA-46FF-86C4-4CE0E7609802}</a:tableStyleId>
              </a:tblPr>
              <a:tblGrid>
                <a:gridCol w="864096"/>
                <a:gridCol w="2448272"/>
                <a:gridCol w="1440160"/>
                <a:gridCol w="1440160"/>
                <a:gridCol w="1872133"/>
              </a:tblGrid>
              <a:tr h="723861">
                <a:tc>
                  <a:txBody>
                    <a:bodyPr/>
                    <a:lstStyle/>
                    <a:p>
                      <a:pPr algn="ctr"/>
                      <a:r>
                        <a:rPr lang="ru-RU" sz="1350" b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Место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90000"/>
                        <a:lumOff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Муниципальный район (муниципальный городской округ)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90000"/>
                        <a:lumOff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50" b="1" kern="1200" dirty="0" smtClean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Показатель индекса счастья (баллы)</a:t>
                      </a:r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90000"/>
                        <a:lumOff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Рейтинг по расходам на образование</a:t>
                      </a:r>
                      <a:endParaRPr lang="ru-RU" sz="1600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tx2">
                        <a:lumMod val="90000"/>
                        <a:lumOff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dirty="0">
                          <a:solidFill>
                            <a:schemeClr val="bg1"/>
                          </a:solidFill>
                        </a:rPr>
                        <a:t>Рейтинг самых бедных районных городов Ленобласти</a:t>
                      </a:r>
                    </a:p>
                  </a:txBody>
                  <a:tcPr>
                    <a:solidFill>
                      <a:schemeClr val="tx2">
                        <a:lumMod val="90000"/>
                        <a:lumOff val="10000"/>
                      </a:schemeClr>
                    </a:solidFill>
                  </a:tcPr>
                </a:tc>
              </a:tr>
              <a:tr h="295161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1</a:t>
                      </a:r>
                      <a:endParaRPr lang="ru-RU" sz="11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Подпорожский</a:t>
                      </a:r>
                      <a:endParaRPr lang="ru-RU" sz="11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9,58</a:t>
                      </a:r>
                      <a:endParaRPr lang="ru-RU" sz="11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ru-RU" sz="1800" dirty="0">
                          <a:effectLst/>
                          <a:latin typeface="Times New Roman" panose="02020603050405020304" charset="0"/>
                          <a:ea typeface="Calibri" panose="020F0502020204030204"/>
                          <a:cs typeface="Times New Roman" panose="02020603050405020304"/>
                        </a:rPr>
                        <a:t>6</a:t>
                      </a:r>
                    </a:p>
                  </a:txBody>
                  <a:tcPr marL="68580" marR="68580" marT="0" marB="0" anchor="b"/>
                </a:tc>
              </a:tr>
              <a:tr h="295161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2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Всеволожский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9,32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ru-RU" sz="1800">
                          <a:effectLst/>
                          <a:latin typeface="Times New Roman" panose="02020603050405020304" charset="0"/>
                          <a:ea typeface="Calibri" panose="020F0502020204030204"/>
                          <a:cs typeface="Times New Roman" panose="02020603050405020304"/>
                        </a:rPr>
                        <a:t>15</a:t>
                      </a:r>
                    </a:p>
                  </a:txBody>
                  <a:tcPr marL="68580" marR="68580" marT="0" marB="0" anchor="b"/>
                </a:tc>
              </a:tr>
              <a:tr h="295161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3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Ломоносовский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8,27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4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ru-RU" sz="1800">
                          <a:effectLst/>
                          <a:latin typeface="Times New Roman" panose="02020603050405020304" charset="0"/>
                          <a:ea typeface="Calibri" panose="020F0502020204030204"/>
                          <a:cs typeface="Times New Roman" panose="02020603050405020304"/>
                        </a:rPr>
                        <a:t>18</a:t>
                      </a:r>
                    </a:p>
                  </a:txBody>
                  <a:tcPr marL="68580" marR="68580" marT="0" marB="0" anchor="b"/>
                </a:tc>
              </a:tr>
              <a:tr h="295161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4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Сланцевский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8,18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10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ru-RU" sz="1800">
                          <a:effectLst/>
                          <a:latin typeface="Times New Roman" panose="02020603050405020304" charset="0"/>
                          <a:ea typeface="Calibri" panose="020F0502020204030204"/>
                          <a:cs typeface="Times New Roman" panose="02020603050405020304"/>
                        </a:rPr>
                        <a:t>3</a:t>
                      </a:r>
                    </a:p>
                  </a:txBody>
                  <a:tcPr marL="68580" marR="68580" marT="0" marB="0" anchor="b"/>
                </a:tc>
              </a:tr>
              <a:tr h="295161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5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Киришский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8,15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3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ru-RU" sz="1800">
                          <a:effectLst/>
                          <a:latin typeface="Times New Roman" panose="02020603050405020304" charset="0"/>
                          <a:ea typeface="Calibri" panose="020F0502020204030204"/>
                          <a:cs typeface="Times New Roman" panose="02020603050405020304"/>
                        </a:rPr>
                        <a:t>16</a:t>
                      </a:r>
                    </a:p>
                  </a:txBody>
                  <a:tcPr marL="68580" marR="68580" marT="0" marB="0" anchor="b"/>
                </a:tc>
              </a:tr>
              <a:tr h="295161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6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Сосновоборский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8,06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6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ru-RU" sz="1800">
                          <a:effectLst/>
                          <a:latin typeface="Times New Roman" panose="02020603050405020304" charset="0"/>
                          <a:ea typeface="Calibri" panose="020F0502020204030204"/>
                          <a:cs typeface="Times New Roman" panose="02020603050405020304"/>
                        </a:rPr>
                        <a:t>17</a:t>
                      </a:r>
                    </a:p>
                  </a:txBody>
                  <a:tcPr marL="68580" marR="68580" marT="0" marB="0" anchor="b"/>
                </a:tc>
              </a:tr>
              <a:tr h="307163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7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Тихвинский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8,05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8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ru-RU" sz="1800">
                          <a:effectLst/>
                          <a:latin typeface="Times New Roman" panose="02020603050405020304" charset="0"/>
                          <a:ea typeface="Calibri" panose="020F0502020204030204"/>
                          <a:cs typeface="Times New Roman" panose="02020603050405020304"/>
                        </a:rPr>
                        <a:t>12</a:t>
                      </a:r>
                    </a:p>
                  </a:txBody>
                  <a:tcPr marL="68580" marR="68580" marT="0" marB="0" anchor="b"/>
                </a:tc>
              </a:tr>
              <a:tr h="295161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8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Волосовский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7,80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5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ru-RU" sz="1800">
                          <a:effectLst/>
                          <a:latin typeface="Times New Roman" panose="02020603050405020304" charset="0"/>
                          <a:ea typeface="Calibri" panose="020F0502020204030204"/>
                          <a:cs typeface="Times New Roman" panose="02020603050405020304"/>
                        </a:rPr>
                        <a:t>4</a:t>
                      </a:r>
                    </a:p>
                  </a:txBody>
                  <a:tcPr marL="68580" marR="68580" marT="0" marB="0" anchor="b"/>
                </a:tc>
              </a:tr>
              <a:tr h="295161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9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Лужский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7,54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13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ru-RU" sz="1800">
                          <a:effectLst/>
                          <a:latin typeface="Times New Roman" panose="02020603050405020304" charset="0"/>
                          <a:ea typeface="Calibri" panose="020F0502020204030204"/>
                          <a:cs typeface="Times New Roman" panose="02020603050405020304"/>
                        </a:rPr>
                        <a:t>1</a:t>
                      </a:r>
                    </a:p>
                  </a:txBody>
                  <a:tcPr marL="68580" marR="68580" marT="0" marB="0" anchor="b"/>
                </a:tc>
              </a:tr>
              <a:tr h="295161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10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Кингисеппский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7,40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14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ru-RU" sz="1800">
                          <a:effectLst/>
                          <a:latin typeface="Times New Roman" panose="02020603050405020304" charset="0"/>
                          <a:ea typeface="Calibri" panose="020F0502020204030204"/>
                          <a:cs typeface="Times New Roman" panose="02020603050405020304"/>
                        </a:rPr>
                        <a:t>11</a:t>
                      </a:r>
                    </a:p>
                  </a:txBody>
                  <a:tcPr marL="68580" marR="68580" marT="0" marB="0" anchor="b"/>
                </a:tc>
              </a:tr>
              <a:tr h="295161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11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Кировский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7,27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9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ru-RU" sz="1800">
                          <a:effectLst/>
                          <a:latin typeface="Times New Roman" panose="02020603050405020304" charset="0"/>
                          <a:ea typeface="Calibri" panose="020F0502020204030204"/>
                          <a:cs typeface="Times New Roman" panose="02020603050405020304"/>
                        </a:rPr>
                        <a:t>10</a:t>
                      </a:r>
                    </a:p>
                  </a:txBody>
                  <a:tcPr marL="68580" marR="68580" marT="0" marB="0" anchor="b"/>
                </a:tc>
              </a:tr>
              <a:tr h="295161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12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Волховский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7,20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7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ru-RU" sz="1800">
                          <a:effectLst/>
                          <a:latin typeface="Times New Roman" panose="02020603050405020304" charset="0"/>
                          <a:ea typeface="Calibri" panose="020F0502020204030204"/>
                          <a:cs typeface="Times New Roman" panose="02020603050405020304"/>
                        </a:rPr>
                        <a:t>7</a:t>
                      </a:r>
                    </a:p>
                  </a:txBody>
                  <a:tcPr marL="68580" marR="68580" marT="0" marB="0" anchor="b"/>
                </a:tc>
              </a:tr>
              <a:tr h="295161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13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Бокситогорский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7,11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11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ru-RU" sz="1800">
                          <a:effectLst/>
                          <a:latin typeface="Times New Roman" panose="02020603050405020304" charset="0"/>
                          <a:ea typeface="Calibri" panose="020F0502020204030204"/>
                          <a:cs typeface="Times New Roman" panose="02020603050405020304"/>
                        </a:rPr>
                        <a:t>9</a:t>
                      </a:r>
                    </a:p>
                  </a:txBody>
                  <a:tcPr marL="68580" marR="68580" marT="0" marB="0" anchor="b"/>
                </a:tc>
              </a:tr>
              <a:tr h="295161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14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Выборгский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6,33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15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ru-RU" sz="1800">
                          <a:effectLst/>
                          <a:latin typeface="Times New Roman" panose="02020603050405020304" charset="0"/>
                          <a:ea typeface="Calibri" panose="020F0502020204030204"/>
                          <a:cs typeface="Times New Roman" panose="02020603050405020304"/>
                        </a:rPr>
                        <a:t>13</a:t>
                      </a:r>
                    </a:p>
                  </a:txBody>
                  <a:tcPr marL="68580" marR="68580" marT="0" marB="0" anchor="b"/>
                </a:tc>
              </a:tr>
              <a:tr h="295161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15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Гатчинский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5,43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12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ru-RU" sz="1800">
                          <a:effectLst/>
                          <a:latin typeface="Times New Roman" panose="02020603050405020304" charset="0"/>
                          <a:ea typeface="Calibri" panose="020F0502020204030204"/>
                          <a:cs typeface="Times New Roman" panose="02020603050405020304"/>
                        </a:rPr>
                        <a:t>5</a:t>
                      </a:r>
                    </a:p>
                  </a:txBody>
                  <a:tcPr marL="68580" marR="68580" marT="0" marB="0" anchor="b"/>
                </a:tc>
              </a:tr>
              <a:tr h="295161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16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Тосненский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5,38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18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ru-RU" sz="1800">
                          <a:effectLst/>
                          <a:latin typeface="Times New Roman" panose="02020603050405020304" charset="0"/>
                          <a:ea typeface="Calibri" panose="020F0502020204030204"/>
                          <a:cs typeface="Times New Roman" panose="02020603050405020304"/>
                        </a:rPr>
                        <a:t>14</a:t>
                      </a:r>
                    </a:p>
                  </a:txBody>
                  <a:tcPr marL="68580" marR="68580" marT="0" marB="0" anchor="b"/>
                </a:tc>
              </a:tr>
              <a:tr h="295161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17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Лодейнопольский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5,06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16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ru-RU" sz="1800">
                          <a:effectLst/>
                          <a:latin typeface="Times New Roman" panose="02020603050405020304" charset="0"/>
                          <a:ea typeface="Calibri" panose="020F0502020204030204"/>
                          <a:cs typeface="Times New Roman" panose="02020603050405020304"/>
                        </a:rPr>
                        <a:t>2</a:t>
                      </a:r>
                    </a:p>
                  </a:txBody>
                  <a:tcPr marL="68580" marR="68580" marT="0" marB="0" anchor="b"/>
                </a:tc>
              </a:tr>
              <a:tr h="295161">
                <a:tc>
                  <a:txBody>
                    <a:bodyPr/>
                    <a:lstStyle/>
                    <a:p>
                      <a:pPr marL="4572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18</a:t>
                      </a:r>
                      <a:endParaRPr lang="ru-RU" sz="110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err="1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Приозерский</a:t>
                      </a:r>
                      <a:endParaRPr lang="ru-RU" sz="11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effectLst/>
                          <a:latin typeface="Times New Roman" panose="02020603050405020304"/>
                          <a:ea typeface="Calibri" panose="020F0502020204030204"/>
                          <a:cs typeface="Times New Roman" panose="02020603050405020304"/>
                        </a:rPr>
                        <a:t>5,00</a:t>
                      </a:r>
                      <a:endParaRPr lang="ru-RU" sz="1100" dirty="0">
                        <a:effectLst/>
                        <a:latin typeface="Calibri" panose="020F0502020204030204"/>
                        <a:ea typeface="Calibri" panose="020F0502020204030204"/>
                        <a:cs typeface="Times New Roman" panose="02020603050405020304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ea typeface="Calibri" panose="020F0502020204030204"/>
                          <a:cs typeface="Times New Roman" panose="02020603050405020304" pitchFamily="18" charset="0"/>
                        </a:rPr>
                        <a:t>17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ru-RU" sz="1800" dirty="0">
                          <a:effectLst/>
                          <a:latin typeface="Times New Roman" panose="02020603050405020304" charset="0"/>
                          <a:ea typeface="Calibri" panose="020F0502020204030204"/>
                          <a:cs typeface="Times New Roman" panose="02020603050405020304"/>
                        </a:rPr>
                        <a:t>8</a:t>
                      </a: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656196"/>
            <a:ext cx="8716548" cy="616287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23798"/>
            <a:ext cx="9144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Индекс счастья</a:t>
            </a:r>
            <a:endParaRPr lang="ru-RU" sz="3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3387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899592" y="382385"/>
            <a:ext cx="7672908" cy="670351"/>
          </a:xfrm>
        </p:spPr>
        <p:txBody>
          <a:bodyPr>
            <a:normAutofit/>
          </a:bodyPr>
          <a:lstStyle/>
          <a:p>
            <a:r>
              <a:rPr lang="ru-RU" sz="3600" dirty="0" smtClean="0">
                <a:latin typeface="Times New Roman" panose="02020603050405020304" charset="0"/>
                <a:cs typeface="Times New Roman" panose="02020603050405020304" charset="0"/>
              </a:rPr>
              <a:t>ИНДЕКС СЧАСТЬЯ</a:t>
            </a:r>
            <a:endParaRPr lang="ru-RU" sz="36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99592" y="1062397"/>
            <a:ext cx="7488832" cy="4958891"/>
          </a:xfrm>
        </p:spPr>
        <p:txBody>
          <a:bodyPr>
            <a:noAutofit/>
          </a:bodyPr>
          <a:lstStyle/>
          <a:p>
            <a:r>
              <a:rPr lang="ru-RU" sz="2400" dirty="0" smtClean="0"/>
              <a:t>Бедность района и уровень счастья не всегда совпадают, но видна зависимость индекса счастья от расходов на душу населения на образование!</a:t>
            </a:r>
          </a:p>
          <a:p>
            <a:r>
              <a:rPr lang="ru-RU" sz="2400" dirty="0" smtClean="0"/>
              <a:t>Изменить </a:t>
            </a:r>
            <a:r>
              <a:rPr lang="ru-RU" sz="2400" dirty="0"/>
              <a:t>ситуацию  в депрессивных районах </a:t>
            </a:r>
            <a:r>
              <a:rPr lang="ru-RU" sz="2400" dirty="0" smtClean="0"/>
              <a:t>как отмечают в регионе «можно </a:t>
            </a:r>
            <a:r>
              <a:rPr lang="ru-RU" sz="2400" dirty="0"/>
              <a:t>только за счет развития малого бизнеса, туризма и сельского хозяйства, поскольку крупные промышленные инвесторы туда, скорее всего, не </a:t>
            </a:r>
            <a:r>
              <a:rPr lang="ru-RU" sz="2400" dirty="0" smtClean="0"/>
              <a:t>придут».</a:t>
            </a:r>
          </a:p>
          <a:p>
            <a:r>
              <a:rPr lang="ru-RU" sz="2400" dirty="0" smtClean="0"/>
              <a:t>Интересно посмотреть, что платит и что получает современный крестьянин в сравнении с крестьянином конца 19 века.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88510" y="226369"/>
            <a:ext cx="3562672" cy="356267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92088" y="4005064"/>
            <a:ext cx="403358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Ленинградская область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2018 году предоставит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свои гектары российским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фермерам в следующих районах: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Бокситогорский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Лодейнопольский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Подпорожский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Сланцевский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842850" y="1234496"/>
            <a:ext cx="367240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поддержку сельского хозяйства Ленобласти в 2017 году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направлены средства в объеме </a:t>
            </a:r>
            <a:r>
              <a:rPr lang="ru-RU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6 </a:t>
            </a:r>
            <a:r>
              <a:rPr lang="ru-RU" sz="20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637 млн </a:t>
            </a:r>
            <a:r>
              <a:rPr lang="ru-RU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руб</a:t>
            </a:r>
            <a:r>
              <a:rPr lang="ru-RU" sz="20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них около </a:t>
            </a:r>
            <a:r>
              <a:rPr lang="ru-RU" sz="20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300 млн </a:t>
            </a:r>
            <a:r>
              <a:rPr lang="ru-RU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руб</a:t>
            </a:r>
            <a:r>
              <a:rPr lang="ru-RU" sz="20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развитие малых форм хозяйствования – садоводство, огородничество и т.д.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76056" y="226786"/>
            <a:ext cx="3456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получает современный крестьянин Ленинградской области?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825669" y="3717515"/>
            <a:ext cx="370677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Кроме того на территории Ленобласти действует около:</a:t>
            </a:r>
          </a:p>
          <a:p>
            <a:pPr>
              <a:spcAft>
                <a:spcPts val="0"/>
              </a:spcAft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63 организаций здравоохранения, 177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ФАПов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109 амбулаторий, учреждений соцобслуживания-52,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-й народного образования – 400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дошкольных,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384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общеобразовательных, СПО 43, 1 самостоятельный ВУЗ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5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филиалов,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407 общедоступные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библиотеки и т.д.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6617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>
            <a:spLocks noGrp="1"/>
          </p:cNvSpPr>
          <p:nvPr>
            <p:ph type="title"/>
          </p:nvPr>
        </p:nvSpPr>
        <p:spPr>
          <a:xfrm>
            <a:off x="938758" y="188640"/>
            <a:ext cx="7633742" cy="670351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платит современный крестьянин?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38758" y="1052737"/>
            <a:ext cx="7633742" cy="22898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5000"/>
              </a:lnSpc>
              <a:spcAft>
                <a:spcPts val="0"/>
              </a:spcAft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Порядок уплаты налогов зависит от того, в какой форме крестьянское (фермерское) хозяйство (КФХ) ведет деятельность. </a:t>
            </a:r>
            <a:r>
              <a:rPr lang="ru-RU" sz="2400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Члены КФХ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могут зарегистрировать организацию, а могут этого и не делать – просто заключить соглашение о создании КФХ. В последнем случае достаточно, чтобы глава КФХ зарегистрировался как предприниматель.</a:t>
            </a:r>
            <a:endParaRPr lang="ru-RU" sz="24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http://moneta-russia.ru/upload/monety-20-vek/1r-2014-znak-re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8758" y="3933056"/>
            <a:ext cx="2317581" cy="2305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971461" y="3342595"/>
            <a:ext cx="4572000" cy="1144929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4000"/>
              </a:lnSpc>
              <a:spcAft>
                <a:spcPts val="100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Главы КФХ 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могут платить только единый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сельскохозяйственны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 налог (ЕСХН)</a:t>
            </a:r>
            <a:endParaRPr lang="ru-RU" sz="20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669618" y="4437112"/>
            <a:ext cx="493660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Налоговая ставка по ЕСХН – 6% от чистой прибыли (доходы за вычетом расходов). На основании решения местных властей процент иногда снижается до 4%. (есть другие </a:t>
            </a:r>
            <a:r>
              <a:rPr lang="ru-RU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спецрежимы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2016 год ИП и КФХ уплатили в бюджет</a:t>
            </a:r>
          </a:p>
          <a:p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1 134тыс. руб.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1931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planetaskazok.ru/images/stories/tolstoiA/malchik_s_palchik/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88640"/>
            <a:ext cx="3421820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72589" y="4032337"/>
            <a:ext cx="736281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 земскому исследованию  конца 19 века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счете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губернского и уездных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земств числилось: </a:t>
            </a:r>
          </a:p>
          <a:p>
            <a:pPr>
              <a:spcAft>
                <a:spcPts val="0"/>
              </a:spcAft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144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лечебн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учрежд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благотворительных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учреждений (приютов, яслей, богаделен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-50,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-й народного образования – 290 земских</a:t>
            </a:r>
          </a:p>
          <a:p>
            <a:pPr>
              <a:spcAft>
                <a:spcPts val="0"/>
              </a:spcAft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98 народных библиотек.</a:t>
            </a:r>
            <a:endParaRPr lang="ru-RU" sz="20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499992" y="995918"/>
            <a:ext cx="4320480" cy="28716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4000"/>
              </a:lnSpc>
              <a:spcAft>
                <a:spcPts val="1000"/>
              </a:spcAft>
            </a:pP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18 века </a:t>
            </a:r>
            <a:r>
              <a:rPr lang="ru-RU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была создана новая Санкт-Петербургская губерния, территория которой была немногим больше современной Ленинградской 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области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(с августа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1914 года—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Петрогра́дская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1924 года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Ленингра́дская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административно-территориальная единица).</a:t>
            </a:r>
            <a:endParaRPr lang="ru-RU" sz="20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702513" y="226786"/>
            <a:ext cx="38299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получал крестьянин конца 19 века?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72588" y="5663553"/>
            <a:ext cx="765985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конце 1870-х годов крестьяне несли около 45 % денежных расходов на </a:t>
            </a:r>
            <a:r>
              <a:rPr lang="ru-RU" sz="20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школы в форме самообложения сельских общин, к 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1900 году их вклад </a:t>
            </a:r>
            <a:r>
              <a:rPr lang="ru-RU" sz="20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сократился до 10</a:t>
            </a:r>
            <a:r>
              <a:rPr lang="ru-RU" sz="20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% </a:t>
            </a:r>
            <a:r>
              <a:rPr lang="ru-RU" sz="20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6113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8758" y="382385"/>
            <a:ext cx="7633742" cy="598343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платил крестьянин конца 19 века?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98921" y="3429000"/>
            <a:ext cx="7914249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100 р. сборов с крестьян приходилось: </a:t>
            </a:r>
          </a:p>
          <a:p>
            <a:pPr marL="342900" indent="-34290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выкупных платежей - 49,1; </a:t>
            </a:r>
          </a:p>
          <a:p>
            <a:pPr marL="342900" indent="-34290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государственного поземельного 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налога </a:t>
            </a:r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- 2,3; </a:t>
            </a:r>
          </a:p>
          <a:p>
            <a:pPr marL="342900" indent="-34290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земского 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сбора </a:t>
            </a:r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- 14,9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волостного </a:t>
            </a:r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- 17,6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2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сельско-общественного - 16,1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2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1 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семью </a:t>
            </a:r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среднем приходилось налогов и сборов около 17 р.</a:t>
            </a:r>
          </a:p>
          <a:p>
            <a:pPr>
              <a:spcAft>
                <a:spcPts val="0"/>
              </a:spcAft>
            </a:pPr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Кроме того крестьяне уплачивали еще окладные сборы например, со скота  - 27456р.</a:t>
            </a:r>
            <a:endParaRPr lang="ru-RU" sz="22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2" name="Picture 4" descr="https://kremnica.ru/images/thumbnails/1781/1062/detailed/19/%D1%81%D0%BE%D1%84%D1%80%D0%BE%D0%BD%D0%BE%D0%B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9" y="980728"/>
            <a:ext cx="3139738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078496" y="836712"/>
            <a:ext cx="4749193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Вспомним, что к концу 19 века за </a:t>
            </a:r>
            <a:r>
              <a:rPr lang="ru-RU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рубль можно было купить мешок картофеля. Качественная книга стоила от 3 рублей, атлас - 10-15 </a:t>
            </a:r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рублей</a:t>
            </a:r>
          </a:p>
          <a:p>
            <a:r>
              <a:rPr lang="ru-RU" sz="22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Зарплата земского учителя в среднем составляла 15 рублей в месяц.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5981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2414972"/>
            <a:ext cx="74888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dirty="0">
                <a:latin typeface="Times New Roman" panose="02020603050405020304" charset="0"/>
                <a:ea typeface="Times New Roman" panose="02020603050405020304" charset="0"/>
                <a:cs typeface="Times New Roman" panose="02020603050405020304" charset="0"/>
              </a:rPr>
              <a:t>Бюджет: </a:t>
            </a:r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счастье имеет </a:t>
            </a:r>
            <a:r>
              <a:rPr lang="ru-RU" sz="5400" dirty="0" smtClean="0">
                <a:latin typeface="Times New Roman" panose="02020603050405020304" pitchFamily="18" charset="0"/>
                <a:ea typeface="Times New Roman" panose="02020603050405020304" charset="0"/>
                <a:cs typeface="Times New Roman" panose="02020603050405020304" pitchFamily="18" charset="0"/>
              </a:rPr>
              <a:t>свою цену!</a:t>
            </a:r>
          </a:p>
        </p:txBody>
      </p:sp>
    </p:spTree>
    <p:extLst>
      <p:ext uri="{BB962C8B-B14F-4D97-AF65-F5344CB8AC3E}">
        <p14:creationId xmlns:p14="http://schemas.microsoft.com/office/powerpoint/2010/main" val="2780190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Эмблема">
  <a:themeElements>
    <a:clrScheme name="Эмблема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Эмблема">
      <a:majorFont>
        <a:latin typeface="Impact"/>
        <a:ea typeface=""/>
        <a:cs typeface=""/>
      </a:majorFont>
      <a:minorFont>
        <a:latin typeface="Gill Sans MT"/>
        <a:ea typeface=""/>
        <a:cs typeface=""/>
      </a:minorFont>
    </a:fontScheme>
    <a:fmtScheme name="Эмблема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411</TotalTime>
  <Words>1186</Words>
  <Application>Microsoft Office PowerPoint</Application>
  <PresentationFormat>Экран (4:3)</PresentationFormat>
  <Paragraphs>231</Paragraphs>
  <Slides>24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Эмблема</vt:lpstr>
      <vt:lpstr>Презентация PowerPoint</vt:lpstr>
      <vt:lpstr>Презентация PowerPoint</vt:lpstr>
      <vt:lpstr> </vt:lpstr>
      <vt:lpstr>Презентация PowerPoint</vt:lpstr>
      <vt:lpstr>Презентация PowerPoint</vt:lpstr>
      <vt:lpstr> </vt:lpstr>
      <vt:lpstr>  </vt:lpstr>
      <vt:lpstr>В бюджеты муниципальных районов поступают налоговые доходы от(ст. 61.1. БК РФ):</vt:lpstr>
      <vt:lpstr>В бюджеты городских округов зачисляются налоговые доходы от (ст. 61.2 БК РФ):</vt:lpstr>
      <vt:lpstr>Расходы, финансируемые исключительно из местных бюджетов (ст. 87 БК Рф):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ИНДЕКС СЧАСТЬЯ</vt:lpstr>
      <vt:lpstr>Презентация PowerPoint</vt:lpstr>
      <vt:lpstr>Что платит современный крестьянин?</vt:lpstr>
      <vt:lpstr>Презентация PowerPoint</vt:lpstr>
      <vt:lpstr>Что платил крестьянин конца 19 века?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Библиотека - Угрюмова Елена Борисовна</cp:lastModifiedBy>
  <cp:revision>216</cp:revision>
  <dcterms:created xsi:type="dcterms:W3CDTF">2013-03-19T08:51:00Z</dcterms:created>
  <dcterms:modified xsi:type="dcterms:W3CDTF">2018-10-15T14:09:11Z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1033-10.2.0.6020</vt:lpwstr>
  </property>
</Properties>
</file>