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6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style9.xml" ContentType="application/vnd.ms-office.chartstyle+xml"/>
  <Override PartName="/ppt/charts/colors9.xml" ContentType="application/vnd.ms-office.chartcolor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style12.xml" ContentType="application/vnd.ms-office.chartstyle+xml"/>
  <Override PartName="/ppt/charts/colors12.xml" ContentType="application/vnd.ms-office.chartcolorstyle+xml"/>
  <Override PartName="/ppt/charts/colors13.xml" ContentType="application/vnd.ms-office.chartcolorstyle+xml"/>
  <Override PartName="/ppt/charts/style13.xml" ContentType="application/vnd.ms-office.chart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colors16.xml" ContentType="application/vnd.ms-office.chartcolorstyle+xml"/>
  <Override PartName="/ppt/charts/style1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9" r:id="rId3"/>
    <p:sldId id="261" r:id="rId4"/>
    <p:sldId id="264" r:id="rId5"/>
    <p:sldId id="262" r:id="rId6"/>
    <p:sldId id="263" r:id="rId7"/>
    <p:sldId id="267" r:id="rId8"/>
    <p:sldId id="269" r:id="rId9"/>
    <p:sldId id="268" r:id="rId10"/>
    <p:sldId id="266" r:id="rId11"/>
    <p:sldId id="277" r:id="rId12"/>
    <p:sldId id="278" r:id="rId13"/>
    <p:sldId id="279" r:id="rId14"/>
    <p:sldId id="282" r:id="rId15"/>
    <p:sldId id="272" r:id="rId16"/>
    <p:sldId id="281" r:id="rId17"/>
    <p:sldId id="283" r:id="rId18"/>
    <p:sldId id="270" r:id="rId19"/>
    <p:sldId id="271" r:id="rId20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976" userDrawn="1">
          <p15:clr>
            <a:srgbClr val="A4A3A4"/>
          </p15:clr>
        </p15:guide>
        <p15:guide id="2" pos="2502" userDrawn="1">
          <p15:clr>
            <a:srgbClr val="A4A3A4"/>
          </p15:clr>
        </p15:guide>
        <p15:guide id="3" orient="horz" pos="663" userDrawn="1">
          <p15:clr>
            <a:srgbClr val="A4A3A4"/>
          </p15:clr>
        </p15:guide>
        <p15:guide id="4" pos="5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4CA0"/>
    <a:srgbClr val="06B9CF"/>
    <a:srgbClr val="A5A5A5"/>
    <a:srgbClr val="2E75B6"/>
    <a:srgbClr val="FFFFFF"/>
    <a:srgbClr val="CEDCDC"/>
    <a:srgbClr val="7CC248"/>
    <a:srgbClr val="6ECAD9"/>
    <a:srgbClr val="2F5597"/>
    <a:srgbClr val="C14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94660"/>
  </p:normalViewPr>
  <p:slideViewPr>
    <p:cSldViewPr snapToGrid="0">
      <p:cViewPr>
        <p:scale>
          <a:sx n="106" d="100"/>
          <a:sy n="106" d="100"/>
        </p:scale>
        <p:origin x="450" y="-222"/>
      </p:cViewPr>
      <p:guideLst>
        <p:guide orient="horz" pos="2976"/>
        <p:guide orient="horz" pos="663"/>
        <p:guide pos="2502"/>
        <p:guide pos="5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7.xlsx"/><Relationship Id="rId4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Relationship Id="rId4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Relationship Id="rId4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Relationship Id="rId4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2.xlsx"/><Relationship Id="rId4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openxmlformats.org/officeDocument/2006/relationships/package" Target="../embeddings/Microsoft_Excel_Worksheet14.xlsx"/><Relationship Id="rId1" Type="http://schemas.openxmlformats.org/officeDocument/2006/relationships/image" Target="../media/image74.png"/><Relationship Id="rId4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15.xlsx"/><Relationship Id="rId1" Type="http://schemas.openxmlformats.org/officeDocument/2006/relationships/image" Target="../media/image74.png"/><Relationship Id="rId5" Type="http://schemas.microsoft.com/office/2011/relationships/chartStyle" Target="style14.xml"/><Relationship Id="rId4" Type="http://schemas.microsoft.com/office/2011/relationships/chartColorStyle" Target="colors14.xm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7.xlsx"/><Relationship Id="rId4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Lbls>
            <c:dLbl>
              <c:idx val="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кафе</c:v>
                </c:pt>
                <c:pt idx="1">
                  <c:v>сх</c:v>
                </c:pt>
                <c:pt idx="2">
                  <c:v>произ</c:v>
                </c:pt>
                <c:pt idx="3">
                  <c:v>торг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200</c:v>
                </c:pt>
                <c:pt idx="1">
                  <c:v>1394.6</c:v>
                </c:pt>
                <c:pt idx="2">
                  <c:v>714.8549999999999</c:v>
                </c:pt>
                <c:pt idx="3">
                  <c:v>214.85500000000002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03868288"/>
        <c:axId val="103869824"/>
      </c:barChart>
      <c:catAx>
        <c:axId val="103868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3869824"/>
        <c:crosses val="autoZero"/>
        <c:auto val="1"/>
        <c:lblAlgn val="ctr"/>
        <c:lblOffset val="100"/>
        <c:noMultiLvlLbl val="0"/>
      </c:catAx>
      <c:valAx>
        <c:axId val="10386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86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6ECAD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8C183F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10677352735402E-2"/>
                  <c:y val="3.616150811522127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519705859488971E-2"/>
                  <c:y val="-3.616150811522139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1924.31</c:v>
                </c:pt>
                <c:pt idx="1">
                  <c:v>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6ECAD9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1548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C183F"/>
              </a:solidFill>
              <a:ln>
                <a:noFill/>
              </a:ln>
              <a:effectLst/>
            </c:spPr>
          </c:dPt>
          <c:cat>
            <c:strRef>
              <c:f>Лист1!$A$2:$A$6</c:f>
              <c:strCache>
                <c:ptCount val="5"/>
                <c:pt idx="0">
                  <c:v>здравоохранение</c:v>
                </c:pt>
                <c:pt idx="1">
                  <c:v>производство</c:v>
                </c:pt>
                <c:pt idx="2">
                  <c:v>прочие </c:v>
                </c:pt>
                <c:pt idx="3">
                  <c:v>строительство </c:v>
                </c:pt>
                <c:pt idx="4">
                  <c:v>образование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300</c:v>
                </c:pt>
                <c:pt idx="1">
                  <c:v>300</c:v>
                </c:pt>
                <c:pt idx="2">
                  <c:v>300</c:v>
                </c:pt>
                <c:pt idx="3">
                  <c:v>300</c:v>
                </c:pt>
                <c:pt idx="4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45230464"/>
        <c:axId val="145232256"/>
      </c:barChart>
      <c:catAx>
        <c:axId val="145230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5232256"/>
        <c:crosses val="autoZero"/>
        <c:auto val="1"/>
        <c:lblAlgn val="ctr"/>
        <c:lblOffset val="100"/>
        <c:noMultiLvlLbl val="0"/>
      </c:catAx>
      <c:valAx>
        <c:axId val="145232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523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6ECAD9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1548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C183F"/>
              </a:solidFill>
              <a:ln>
                <a:noFill/>
              </a:ln>
              <a:effectLst/>
            </c:spPr>
          </c:dPt>
          <c:dLbls>
            <c:dLbl>
              <c:idx val="4"/>
              <c:layout>
                <c:manualLayout>
                  <c:x val="-2.0187533251082543E-16"/>
                  <c:y val="0.173161373327033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здравоохранение</c:v>
                </c:pt>
                <c:pt idx="1">
                  <c:v>производство</c:v>
                </c:pt>
                <c:pt idx="2">
                  <c:v>прочие </c:v>
                </c:pt>
                <c:pt idx="3">
                  <c:v>строительство </c:v>
                </c:pt>
                <c:pt idx="4">
                  <c:v>образование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200</c:v>
                </c:pt>
                <c:pt idx="1">
                  <c:v>200</c:v>
                </c:pt>
                <c:pt idx="2">
                  <c:v>500</c:v>
                </c:pt>
                <c:pt idx="3">
                  <c:v>200</c:v>
                </c:pt>
                <c:pt idx="4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45254272"/>
        <c:axId val="145255808"/>
      </c:barChart>
      <c:catAx>
        <c:axId val="145254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5255808"/>
        <c:crosses val="autoZero"/>
        <c:auto val="1"/>
        <c:lblAlgn val="ctr"/>
        <c:lblOffset val="100"/>
        <c:noMultiLvlLbl val="0"/>
      </c:catAx>
      <c:valAx>
        <c:axId val="14525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25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рестораны</c:v>
                </c:pt>
                <c:pt idx="1">
                  <c:v>с/х</c:v>
                </c:pt>
                <c:pt idx="2">
                  <c:v>производство</c:v>
                </c:pt>
                <c:pt idx="3">
                  <c:v>торговля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300</c:v>
                </c:pt>
                <c:pt idx="1">
                  <c:v>300</c:v>
                </c:pt>
                <c:pt idx="2">
                  <c:v>300</c:v>
                </c:pt>
                <c:pt idx="3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09679104"/>
        <c:axId val="209680640"/>
      </c:barChart>
      <c:catAx>
        <c:axId val="209679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9680640"/>
        <c:crosses val="autoZero"/>
        <c:auto val="1"/>
        <c:lblAlgn val="ctr"/>
        <c:lblOffset val="100"/>
        <c:noMultiLvlLbl val="0"/>
      </c:catAx>
      <c:valAx>
        <c:axId val="209680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967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8C183F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9.6655176406569301E-2"/>
                  <c:y val="0.2712113108641603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751235234671448E-2"/>
                  <c:y val="-0.25313055680654961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600</c:v>
                </c:pt>
                <c:pt idx="1">
                  <c:v>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053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1.7912733015061119E-2"/>
                  <c:y val="0.1193205489169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544555658959355E-2"/>
                  <c:y val="-2.8927330520258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1906989214790793E-3"/>
                  <c:y val="-3.8569740874105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5572096764437092E-2"/>
                  <c:y val="-1.6070725364210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произ</c:v>
                </c:pt>
                <c:pt idx="1">
                  <c:v>сх</c:v>
                </c:pt>
                <c:pt idx="2">
                  <c:v>строи</c:v>
                </c:pt>
                <c:pt idx="3">
                  <c:v>техоб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804.81999999999994</c:v>
                </c:pt>
                <c:pt idx="1">
                  <c:v>481.07900000000001</c:v>
                </c:pt>
                <c:pt idx="2">
                  <c:v>234</c:v>
                </c:pt>
                <c:pt idx="3">
                  <c:v>311.21799999999996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1548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6ECAD9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7481824112418779E-2"/>
                  <c:y val="0.11598872321290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93126445608256E-2"/>
                  <c:y val="-3.2259156224322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679717846853274E-3"/>
                  <c:y val="-3.1906035169387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1654477947433026E-2"/>
                  <c:y val="-3.2729809398581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4453164811507386E-3"/>
                  <c:y val="-1.9990954224387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производство </c:v>
                </c:pt>
                <c:pt idx="1">
                  <c:v>с/х</c:v>
                </c:pt>
                <c:pt idx="2">
                  <c:v>строительство </c:v>
                </c:pt>
                <c:pt idx="3">
                  <c:v>техобслуж а/м</c:v>
                </c:pt>
                <c:pt idx="4">
                  <c:v>транспорт обсл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1404.8639999999998</c:v>
                </c:pt>
                <c:pt idx="1">
                  <c:v>1610.6919999999998</c:v>
                </c:pt>
                <c:pt idx="2">
                  <c:v>300</c:v>
                </c:pt>
                <c:pt idx="3">
                  <c:v>318.55599999999993</c:v>
                </c:pt>
                <c:pt idx="4">
                  <c:v>471.48799999999994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ECAD9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631.12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Кв. 2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C183F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651869517229902E-3"/>
                  <c:y val="-3.6161486513899201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86765568283307"/>
                      <c:h val="0.3655926470967908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1200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1581184"/>
        <c:axId val="211599360"/>
      </c:barChart>
      <c:catAx>
        <c:axId val="211581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1599360"/>
        <c:crosses val="autoZero"/>
        <c:auto val="1"/>
        <c:lblAlgn val="ctr"/>
        <c:lblOffset val="100"/>
        <c:noMultiLvlLbl val="0"/>
      </c:catAx>
      <c:valAx>
        <c:axId val="21159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58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2805.6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Кв. 2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C183F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9645854823332702E-3"/>
                  <c:y val="-3.6161486513899194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86765568283307"/>
                      <c:h val="0.36559264709679085"/>
                    </c:manualLayout>
                  </c15:layout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1300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1732736"/>
        <c:axId val="211742720"/>
      </c:barChart>
      <c:catAx>
        <c:axId val="211732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1742720"/>
        <c:crosses val="autoZero"/>
        <c:auto val="1"/>
        <c:lblAlgn val="ctr"/>
        <c:lblOffset val="100"/>
        <c:noMultiLvlLbl val="0"/>
      </c:catAx>
      <c:valAx>
        <c:axId val="21174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73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A5A5A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16.600000000000001</c:v>
                </c:pt>
                <c:pt idx="1">
                  <c:v>83.4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A5A5A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15.8</c:v>
                </c:pt>
                <c:pt idx="1">
                  <c:v>84.2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99"/>
        <c:holeSize val="4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2.3182018639072701E-3"/>
                  <c:y val="0.445656632636392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9546055917218547E-3"/>
                  <c:y val="0.268930726590926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2594.6999999999998</c:v>
                </c:pt>
                <c:pt idx="1">
                  <c:v>1205.0999999999999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466304"/>
        <c:axId val="214827392"/>
      </c:barChart>
      <c:catAx>
        <c:axId val="2124663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827392"/>
        <c:crosses val="autoZero"/>
        <c:auto val="1"/>
        <c:lblAlgn val="ctr"/>
        <c:lblOffset val="100"/>
        <c:noMultiLvlLbl val="0"/>
      </c:catAx>
      <c:valAx>
        <c:axId val="21482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466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explosion val="12"/>
          <c:dPt>
            <c:idx val="0"/>
            <c:bubble3D val="0"/>
            <c:explosion val="27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-108000" t="-3000" r="-7000" b="-105000"/>
                </a:stretch>
              </a:blipFill>
              <a:ln w="19050">
                <a:solidFill>
                  <a:srgbClr val="105382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26.5</c:v>
                </c:pt>
                <c:pt idx="1">
                  <c:v>73.5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explosion val="12"/>
          <c:dPt>
            <c:idx val="0"/>
            <c:bubble3D val="0"/>
            <c:explosion val="18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-49000" r="-2000" b="-2000"/>
                </a:stretch>
              </a:blipFill>
              <a:ln w="19050">
                <a:solidFill>
                  <a:srgbClr val="105382"/>
                </a:solidFill>
              </a:ln>
              <a:effectLst/>
            </c:spPr>
          </c:dPt>
          <c:dPt>
            <c:idx val="1"/>
            <c:bubble3D val="0"/>
            <c:explosion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-4000" t="-1000" r="-131000" b="-3000"/>
                </a:stretch>
              </a:blipFill>
              <a:ln w="19050">
                <a:solidFill>
                  <a:schemeClr val="bg1"/>
                </a:solidFill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54.5</c:v>
                </c:pt>
                <c:pt idx="1">
                  <c:v>45.5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73025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73025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73025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42000">
                    <a:srgbClr val="00B050"/>
                  </a:gs>
                  <a:gs pos="96000">
                    <a:srgbClr val="FFFFFF"/>
                  </a:gs>
                  <a:gs pos="100000">
                    <a:schemeClr val="bg1"/>
                  </a:gs>
                </a:gsLst>
                <a:lin ang="17400000" scaled="0"/>
              </a:gradFill>
              <a:ln w="73025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gradFill flip="none" rotWithShape="1">
                <a:gsLst>
                  <a:gs pos="0">
                    <a:srgbClr val="00B0F0"/>
                  </a:gs>
                  <a:gs pos="96000">
                    <a:srgbClr val="FFFFFF"/>
                  </a:gs>
                  <a:gs pos="100000">
                    <a:schemeClr val="bg1"/>
                  </a:gs>
                </a:gsLst>
                <a:lin ang="18600000" scaled="0"/>
                <a:tileRect/>
              </a:gradFill>
              <a:ln w="73025"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gradFill flip="none" rotWithShape="1">
                <a:gsLst>
                  <a:gs pos="43000">
                    <a:schemeClr val="accent1">
                      <a:lumMod val="20000"/>
                      <a:lumOff val="80000"/>
                    </a:schemeClr>
                  </a:gs>
                  <a:gs pos="96000">
                    <a:srgbClr val="FFFFFF"/>
                  </a:gs>
                  <a:gs pos="100000">
                    <a:schemeClr val="bg1"/>
                  </a:gs>
                </a:gsLst>
                <a:lin ang="7200000" scaled="0"/>
                <a:tileRect/>
              </a:gradFill>
              <a:ln w="73025"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gradFill>
                <a:gsLst>
                  <a:gs pos="38000">
                    <a:srgbClr val="A5A5A5"/>
                  </a:gs>
                  <a:gs pos="96000">
                    <a:srgbClr val="FFFFFF"/>
                  </a:gs>
                  <a:gs pos="100000">
                    <a:schemeClr val="bg1"/>
                  </a:gs>
                </a:gsLst>
                <a:lin ang="7200000" scaled="0"/>
              </a:gradFill>
              <a:ln w="73025">
                <a:solidFill>
                  <a:schemeClr val="bg1"/>
                </a:solidFill>
              </a:ln>
              <a:effectLst/>
            </c:spPr>
          </c:dPt>
          <c:dPt>
            <c:idx val="6"/>
            <c:bubble3D val="0"/>
            <c:spPr>
              <a:gradFill flip="none" rotWithShape="1">
                <a:gsLst>
                  <a:gs pos="35000">
                    <a:srgbClr val="06B9CF"/>
                  </a:gs>
                  <a:gs pos="96000">
                    <a:srgbClr val="FFFFFF"/>
                  </a:gs>
                  <a:gs pos="100000">
                    <a:schemeClr val="bg1"/>
                  </a:gs>
                </a:gsLst>
                <a:lin ang="7200000" scaled="0"/>
                <a:tileRect/>
              </a:gradFill>
              <a:ln w="73025">
                <a:solidFill>
                  <a:schemeClr val="bg1"/>
                </a:solidFill>
              </a:ln>
              <a:effectLst/>
            </c:spPr>
          </c:dPt>
          <c:dPt>
            <c:idx val="7"/>
            <c:bubble3D val="0"/>
            <c:spPr>
              <a:gradFill flip="none" rotWithShape="1">
                <a:gsLst>
                  <a:gs pos="27000">
                    <a:srgbClr val="464CA0"/>
                  </a:gs>
                  <a:gs pos="100000">
                    <a:srgbClr val="FFFFFF"/>
                  </a:gs>
                  <a:gs pos="100000">
                    <a:schemeClr val="bg1"/>
                  </a:gs>
                </a:gsLst>
                <a:lin ang="9600000" scaled="0"/>
                <a:tileRect/>
              </a:gradFill>
              <a:ln w="73025">
                <a:solidFill>
                  <a:schemeClr val="bg1"/>
                </a:solidFill>
              </a:ln>
              <a:effectLst/>
            </c:spPr>
          </c:dPt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29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41670767716545"/>
          <c:y val="4.4531247260627016E-2"/>
          <c:w val="0.5979167076771652"/>
          <c:h val="0.8968750063438113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240</c:v>
                </c:pt>
                <c:pt idx="1">
                  <c:v>134</c:v>
                </c:pt>
                <c:pt idx="2">
                  <c:v>75</c:v>
                </c:pt>
                <c:pt idx="3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250</c:v>
                </c:pt>
                <c:pt idx="1">
                  <c:v>150</c:v>
                </c:pt>
                <c:pt idx="2">
                  <c:v>76</c:v>
                </c:pt>
                <c:pt idx="3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C42BA8-F701-4346-8AC2-E77BEFBDA365}" type="doc">
      <dgm:prSet loTypeId="urn:microsoft.com/office/officeart/2005/8/layout/cycle4#1" loCatId="cycl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24460A49-20F0-4E58-9755-0D0D9D0A2FEB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409903AA-8636-41BD-BA82-DE93EDFD25D8}" type="parTrans" cxnId="{49C14A83-183B-4411-A862-31FAD248771D}">
      <dgm:prSet/>
      <dgm:spPr/>
      <dgm:t>
        <a:bodyPr/>
        <a:lstStyle/>
        <a:p>
          <a:endParaRPr lang="ru-RU"/>
        </a:p>
      </dgm:t>
    </dgm:pt>
    <dgm:pt modelId="{1C256C6A-D929-4B1F-9E47-468151AE8D52}" type="sibTrans" cxnId="{49C14A83-183B-4411-A862-31FAD248771D}">
      <dgm:prSet/>
      <dgm:spPr/>
      <dgm:t>
        <a:bodyPr/>
        <a:lstStyle/>
        <a:p>
          <a:endParaRPr lang="ru-RU"/>
        </a:p>
      </dgm:t>
    </dgm:pt>
    <dgm:pt modelId="{6B67BB5A-5EBB-47CB-B83E-58DC01363DD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93F16"/>
              </a:solidFill>
            </a:rPr>
            <a:t>01</a:t>
          </a:r>
          <a:endParaRPr lang="ru-RU" sz="1800" b="1" dirty="0">
            <a:solidFill>
              <a:srgbClr val="F93F16"/>
            </a:solidFill>
          </a:endParaRPr>
        </a:p>
      </dgm:t>
    </dgm:pt>
    <dgm:pt modelId="{433F2570-8FC0-47CB-AA62-ED88B209EE6A}" type="parTrans" cxnId="{DCCF1E5D-DE80-4AD9-A4BE-A9540D3101FA}">
      <dgm:prSet/>
      <dgm:spPr/>
      <dgm:t>
        <a:bodyPr/>
        <a:lstStyle/>
        <a:p>
          <a:endParaRPr lang="ru-RU"/>
        </a:p>
      </dgm:t>
    </dgm:pt>
    <dgm:pt modelId="{35053BED-DE13-4F9B-A650-531A9D7EE313}" type="sibTrans" cxnId="{DCCF1E5D-DE80-4AD9-A4BE-A9540D3101FA}">
      <dgm:prSet/>
      <dgm:spPr/>
      <dgm:t>
        <a:bodyPr/>
        <a:lstStyle/>
        <a:p>
          <a:endParaRPr lang="ru-RU"/>
        </a:p>
      </dgm:t>
    </dgm:pt>
    <dgm:pt modelId="{9F84BB45-65B6-4356-984B-A2889EAE0C78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CCEE6F4A-72E7-417D-8313-D60A61A49216}" type="parTrans" cxnId="{F2D432D3-BA58-4921-95FD-0A8D67D1AFB4}">
      <dgm:prSet/>
      <dgm:spPr/>
      <dgm:t>
        <a:bodyPr/>
        <a:lstStyle/>
        <a:p>
          <a:endParaRPr lang="ru-RU"/>
        </a:p>
      </dgm:t>
    </dgm:pt>
    <dgm:pt modelId="{193039FD-C63A-4954-8973-EF8C5740DA69}" type="sibTrans" cxnId="{F2D432D3-BA58-4921-95FD-0A8D67D1AFB4}">
      <dgm:prSet/>
      <dgm:spPr/>
      <dgm:t>
        <a:bodyPr/>
        <a:lstStyle/>
        <a:p>
          <a:endParaRPr lang="ru-RU"/>
        </a:p>
      </dgm:t>
    </dgm:pt>
    <dgm:pt modelId="{AEB41CD0-23A7-4F4D-A45B-96A75A6779AB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2">
                  <a:lumMod val="50000"/>
                </a:schemeClr>
              </a:solidFill>
            </a:rPr>
            <a:t>02</a:t>
          </a:r>
          <a:endParaRPr lang="ru-RU" sz="1800" b="1" dirty="0">
            <a:solidFill>
              <a:schemeClr val="bg2">
                <a:lumMod val="50000"/>
              </a:schemeClr>
            </a:solidFill>
          </a:endParaRPr>
        </a:p>
      </dgm:t>
    </dgm:pt>
    <dgm:pt modelId="{FBBF9FF4-56B8-4794-849F-71632062E0BA}" type="parTrans" cxnId="{85C62EEE-D85C-4F75-9767-67D9BC40D347}">
      <dgm:prSet/>
      <dgm:spPr/>
      <dgm:t>
        <a:bodyPr/>
        <a:lstStyle/>
        <a:p>
          <a:endParaRPr lang="ru-RU"/>
        </a:p>
      </dgm:t>
    </dgm:pt>
    <dgm:pt modelId="{C5AF3472-8CBB-4C5E-8E4B-433F9C09FE80}" type="sibTrans" cxnId="{85C62EEE-D85C-4F75-9767-67D9BC40D347}">
      <dgm:prSet/>
      <dgm:spPr/>
      <dgm:t>
        <a:bodyPr/>
        <a:lstStyle/>
        <a:p>
          <a:endParaRPr lang="ru-RU"/>
        </a:p>
      </dgm:t>
    </dgm:pt>
    <dgm:pt modelId="{E5E1FCBA-33D3-4BBA-A624-A709FC7E1ADD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84DCDE3-CB28-4072-BB5C-EDDA801037E5}" type="parTrans" cxnId="{17F8DCCC-D626-4172-9370-DF51D750A2D0}">
      <dgm:prSet/>
      <dgm:spPr/>
      <dgm:t>
        <a:bodyPr/>
        <a:lstStyle/>
        <a:p>
          <a:endParaRPr lang="ru-RU"/>
        </a:p>
      </dgm:t>
    </dgm:pt>
    <dgm:pt modelId="{01B40B54-1D27-43DD-948A-4F2ACCB74D90}" type="sibTrans" cxnId="{17F8DCCC-D626-4172-9370-DF51D750A2D0}">
      <dgm:prSet/>
      <dgm:spPr/>
      <dgm:t>
        <a:bodyPr/>
        <a:lstStyle/>
        <a:p>
          <a:endParaRPr lang="ru-RU"/>
        </a:p>
      </dgm:t>
    </dgm:pt>
    <dgm:pt modelId="{ACFD1F86-1FC6-4E6D-A1E6-22E5DF5152FD}">
      <dgm:prSet phldrT="[Текст]" custT="1"/>
      <dgm:spPr/>
      <dgm:t>
        <a:bodyPr/>
        <a:lstStyle/>
        <a:p>
          <a:r>
            <a:rPr lang="ru-RU" sz="1700" dirty="0" smtClean="0"/>
            <a:t> </a:t>
          </a:r>
          <a: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  <a:t>04</a:t>
          </a:r>
          <a:endParaRPr lang="ru-RU" sz="1800" b="1" dirty="0">
            <a:solidFill>
              <a:schemeClr val="accent4">
                <a:lumMod val="75000"/>
              </a:schemeClr>
            </a:solidFill>
          </a:endParaRPr>
        </a:p>
      </dgm:t>
    </dgm:pt>
    <dgm:pt modelId="{61D88300-7EB0-4EC8-A05D-5221DD3D94D9}" type="parTrans" cxnId="{8FA5E6D4-E267-40F9-BC0B-2DC046F1261C}">
      <dgm:prSet/>
      <dgm:spPr/>
      <dgm:t>
        <a:bodyPr/>
        <a:lstStyle/>
        <a:p>
          <a:endParaRPr lang="ru-RU"/>
        </a:p>
      </dgm:t>
    </dgm:pt>
    <dgm:pt modelId="{3D2C436B-B2D1-4D52-A02C-54C20F138C99}" type="sibTrans" cxnId="{8FA5E6D4-E267-40F9-BC0B-2DC046F1261C}">
      <dgm:prSet/>
      <dgm:spPr/>
      <dgm:t>
        <a:bodyPr/>
        <a:lstStyle/>
        <a:p>
          <a:endParaRPr lang="ru-RU"/>
        </a:p>
      </dgm:t>
    </dgm:pt>
    <dgm:pt modelId="{42434B0C-1AEE-4BDE-93C1-C5C1F2BCD40D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D093678-34B7-4069-8DF4-B00B239CD6CB}" type="parTrans" cxnId="{BD1AC1B6-2C2D-4F6B-A33A-9AB3F4B3D6A1}">
      <dgm:prSet/>
      <dgm:spPr/>
      <dgm:t>
        <a:bodyPr/>
        <a:lstStyle/>
        <a:p>
          <a:endParaRPr lang="ru-RU"/>
        </a:p>
      </dgm:t>
    </dgm:pt>
    <dgm:pt modelId="{3681EDC2-5D2F-4BF2-8C99-B125FCF03BFA}" type="sibTrans" cxnId="{BD1AC1B6-2C2D-4F6B-A33A-9AB3F4B3D6A1}">
      <dgm:prSet/>
      <dgm:spPr/>
      <dgm:t>
        <a:bodyPr/>
        <a:lstStyle/>
        <a:p>
          <a:endParaRPr lang="ru-RU"/>
        </a:p>
      </dgm:t>
    </dgm:pt>
    <dgm:pt modelId="{2B01E681-3E22-4A12-ADDB-353905713978}">
      <dgm:prSet phldrT="[Текст]" custT="1"/>
      <dgm:spPr/>
      <dgm:t>
        <a:bodyPr/>
        <a:lstStyle/>
        <a:p>
          <a:r>
            <a:rPr lang="ru-RU" sz="1700" dirty="0" smtClean="0"/>
            <a:t> </a:t>
          </a:r>
          <a:r>
            <a:rPr lang="ru-RU" sz="1800" b="1" dirty="0" smtClean="0">
              <a:solidFill>
                <a:srgbClr val="3B70CD"/>
              </a:solidFill>
            </a:rPr>
            <a:t>03</a:t>
          </a:r>
          <a:endParaRPr lang="ru-RU" sz="1800" b="1" dirty="0">
            <a:solidFill>
              <a:srgbClr val="3B70CD"/>
            </a:solidFill>
          </a:endParaRPr>
        </a:p>
      </dgm:t>
    </dgm:pt>
    <dgm:pt modelId="{0D4465BB-0E79-4E6A-9BEB-FDBE2BF42A08}" type="parTrans" cxnId="{75DEF2B1-8FAB-405F-964F-DD96B99250C0}">
      <dgm:prSet/>
      <dgm:spPr/>
      <dgm:t>
        <a:bodyPr/>
        <a:lstStyle/>
        <a:p>
          <a:endParaRPr lang="ru-RU"/>
        </a:p>
      </dgm:t>
    </dgm:pt>
    <dgm:pt modelId="{E800191B-F03C-4DEC-AA78-8C11CD198030}" type="sibTrans" cxnId="{75DEF2B1-8FAB-405F-964F-DD96B99250C0}">
      <dgm:prSet/>
      <dgm:spPr/>
      <dgm:t>
        <a:bodyPr/>
        <a:lstStyle/>
        <a:p>
          <a:endParaRPr lang="ru-RU"/>
        </a:p>
      </dgm:t>
    </dgm:pt>
    <dgm:pt modelId="{D25C342E-DEF7-4970-8DC2-3CD3ECD4D508}" type="pres">
      <dgm:prSet presAssocID="{73C42BA8-F701-4346-8AC2-E77BEFBDA36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D9F0C1-5CA4-440E-832F-81BCF6762067}" type="pres">
      <dgm:prSet presAssocID="{73C42BA8-F701-4346-8AC2-E77BEFBDA365}" presName="children" presStyleCnt="0"/>
      <dgm:spPr/>
    </dgm:pt>
    <dgm:pt modelId="{7C1AED99-85EA-45F0-BDCB-41781282A9CC}" type="pres">
      <dgm:prSet presAssocID="{73C42BA8-F701-4346-8AC2-E77BEFBDA365}" presName="child1group" presStyleCnt="0"/>
      <dgm:spPr/>
    </dgm:pt>
    <dgm:pt modelId="{1DF68CAC-EBF5-4B21-9758-E157912C2E39}" type="pres">
      <dgm:prSet presAssocID="{73C42BA8-F701-4346-8AC2-E77BEFBDA365}" presName="child1" presStyleLbl="bgAcc1" presStyleIdx="0" presStyleCnt="4"/>
      <dgm:spPr/>
      <dgm:t>
        <a:bodyPr/>
        <a:lstStyle/>
        <a:p>
          <a:endParaRPr lang="ru-RU"/>
        </a:p>
      </dgm:t>
    </dgm:pt>
    <dgm:pt modelId="{00350410-89E1-46E9-888B-AD5AB173E766}" type="pres">
      <dgm:prSet presAssocID="{73C42BA8-F701-4346-8AC2-E77BEFBDA36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B1E42E-ABFA-4201-B6C2-BDEDB51F09D9}" type="pres">
      <dgm:prSet presAssocID="{73C42BA8-F701-4346-8AC2-E77BEFBDA365}" presName="child2group" presStyleCnt="0"/>
      <dgm:spPr/>
    </dgm:pt>
    <dgm:pt modelId="{2A910E2A-B462-46E5-92D8-CA31E43ACD4A}" type="pres">
      <dgm:prSet presAssocID="{73C42BA8-F701-4346-8AC2-E77BEFBDA365}" presName="child2" presStyleLbl="bgAcc1" presStyleIdx="1" presStyleCnt="4"/>
      <dgm:spPr/>
      <dgm:t>
        <a:bodyPr/>
        <a:lstStyle/>
        <a:p>
          <a:endParaRPr lang="ru-RU"/>
        </a:p>
      </dgm:t>
    </dgm:pt>
    <dgm:pt modelId="{E88A8A68-8E01-4574-8B42-80F5F0E1C063}" type="pres">
      <dgm:prSet presAssocID="{73C42BA8-F701-4346-8AC2-E77BEFBDA36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4E747-F0A7-4D01-AD00-52704C166431}" type="pres">
      <dgm:prSet presAssocID="{73C42BA8-F701-4346-8AC2-E77BEFBDA365}" presName="child3group" presStyleCnt="0"/>
      <dgm:spPr/>
    </dgm:pt>
    <dgm:pt modelId="{7156BE40-09D2-4FE5-8848-F37EB867025A}" type="pres">
      <dgm:prSet presAssocID="{73C42BA8-F701-4346-8AC2-E77BEFBDA365}" presName="child3" presStyleLbl="bgAcc1" presStyleIdx="2" presStyleCnt="4"/>
      <dgm:spPr/>
      <dgm:t>
        <a:bodyPr/>
        <a:lstStyle/>
        <a:p>
          <a:endParaRPr lang="ru-RU"/>
        </a:p>
      </dgm:t>
    </dgm:pt>
    <dgm:pt modelId="{F7FACCF3-B24D-4957-8421-D60628A9A019}" type="pres">
      <dgm:prSet presAssocID="{73C42BA8-F701-4346-8AC2-E77BEFBDA36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3A480-B6CC-465D-A0E3-550B1A18741D}" type="pres">
      <dgm:prSet presAssocID="{73C42BA8-F701-4346-8AC2-E77BEFBDA365}" presName="child4group" presStyleCnt="0"/>
      <dgm:spPr/>
    </dgm:pt>
    <dgm:pt modelId="{7D63E3F1-1D6E-4EBC-9D1C-377EB9D6294F}" type="pres">
      <dgm:prSet presAssocID="{73C42BA8-F701-4346-8AC2-E77BEFBDA365}" presName="child4" presStyleLbl="bgAcc1" presStyleIdx="3" presStyleCnt="4" custLinFactNeighborX="-537" custLinFactNeighborY="21267"/>
      <dgm:spPr/>
      <dgm:t>
        <a:bodyPr/>
        <a:lstStyle/>
        <a:p>
          <a:endParaRPr lang="ru-RU"/>
        </a:p>
      </dgm:t>
    </dgm:pt>
    <dgm:pt modelId="{AD207E6A-96E0-4326-8DEE-36384E468E85}" type="pres">
      <dgm:prSet presAssocID="{73C42BA8-F701-4346-8AC2-E77BEFBDA36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76A16-8C16-4CE4-9D1E-CEAC1C1ABA9C}" type="pres">
      <dgm:prSet presAssocID="{73C42BA8-F701-4346-8AC2-E77BEFBDA365}" presName="childPlaceholder" presStyleCnt="0"/>
      <dgm:spPr/>
    </dgm:pt>
    <dgm:pt modelId="{3371C142-2D89-464A-8FDE-DD35572AAC45}" type="pres">
      <dgm:prSet presAssocID="{73C42BA8-F701-4346-8AC2-E77BEFBDA365}" presName="circle" presStyleCnt="0"/>
      <dgm:spPr/>
    </dgm:pt>
    <dgm:pt modelId="{895EDAFF-FED8-4AF2-ADC3-AEBCB3B63B57}" type="pres">
      <dgm:prSet presAssocID="{73C42BA8-F701-4346-8AC2-E77BEFBDA365}" presName="quadrant1" presStyleLbl="node1" presStyleIdx="0" presStyleCnt="4" custScaleX="158813" custScaleY="1856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C66D8D-C1BC-4F42-B949-942FCC5B3036}" type="pres">
      <dgm:prSet presAssocID="{73C42BA8-F701-4346-8AC2-E77BEFBDA365}" presName="quadrant2" presStyleLbl="node1" presStyleIdx="1" presStyleCnt="4" custScaleX="134263" custScaleY="1188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C9B25-AE82-4450-9425-FA2B92DA702B}" type="pres">
      <dgm:prSet presAssocID="{73C42BA8-F701-4346-8AC2-E77BEFBDA365}" presName="quadrant3" presStyleLbl="node1" presStyleIdx="2" presStyleCnt="4" custScaleX="127226" custScaleY="1173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17FF9-EB60-49EB-A664-F85E6EF43BB7}" type="pres">
      <dgm:prSet presAssocID="{73C42BA8-F701-4346-8AC2-E77BEFBDA365}" presName="quadrant4" presStyleLbl="node1" presStyleIdx="3" presStyleCnt="4" custScaleX="105067" custScaleY="940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4DE5B-8D2B-4C00-9E58-D7B9621A1BB2}" type="pres">
      <dgm:prSet presAssocID="{73C42BA8-F701-4346-8AC2-E77BEFBDA365}" presName="quadrantPlaceholder" presStyleCnt="0"/>
      <dgm:spPr/>
    </dgm:pt>
    <dgm:pt modelId="{212AE96E-9F11-4720-A5F5-817FA24782C8}" type="pres">
      <dgm:prSet presAssocID="{73C42BA8-F701-4346-8AC2-E77BEFBDA365}" presName="center1" presStyleLbl="fgShp" presStyleIdx="0" presStyleCnt="2"/>
      <dgm:spPr/>
    </dgm:pt>
    <dgm:pt modelId="{A5159BB3-38EF-4EF4-AD66-D68F5B148490}" type="pres">
      <dgm:prSet presAssocID="{73C42BA8-F701-4346-8AC2-E77BEFBDA365}" presName="center2" presStyleLbl="fgShp" presStyleIdx="1" presStyleCnt="2"/>
      <dgm:spPr/>
    </dgm:pt>
  </dgm:ptLst>
  <dgm:cxnLst>
    <dgm:cxn modelId="{85C62EEE-D85C-4F75-9767-67D9BC40D347}" srcId="{9F84BB45-65B6-4356-984B-A2889EAE0C78}" destId="{AEB41CD0-23A7-4F4D-A45B-96A75A6779AB}" srcOrd="0" destOrd="0" parTransId="{FBBF9FF4-56B8-4794-849F-71632062E0BA}" sibTransId="{C5AF3472-8CBB-4C5E-8E4B-433F9C09FE80}"/>
    <dgm:cxn modelId="{DCCF1E5D-DE80-4AD9-A4BE-A9540D3101FA}" srcId="{24460A49-20F0-4E58-9755-0D0D9D0A2FEB}" destId="{6B67BB5A-5EBB-47CB-B83E-58DC01363DDE}" srcOrd="0" destOrd="0" parTransId="{433F2570-8FC0-47CB-AA62-ED88B209EE6A}" sibTransId="{35053BED-DE13-4F9B-A650-531A9D7EE313}"/>
    <dgm:cxn modelId="{BF809779-E55E-44AF-B08D-37A83D3D4407}" type="presOf" srcId="{24460A49-20F0-4E58-9755-0D0D9D0A2FEB}" destId="{895EDAFF-FED8-4AF2-ADC3-AEBCB3B63B57}" srcOrd="0" destOrd="0" presId="urn:microsoft.com/office/officeart/2005/8/layout/cycle4#1"/>
    <dgm:cxn modelId="{5E33F2B6-B89E-4BBE-B413-3FB2F5731A6E}" type="presOf" srcId="{2B01E681-3E22-4A12-ADDB-353905713978}" destId="{AD207E6A-96E0-4326-8DEE-36384E468E85}" srcOrd="1" destOrd="0" presId="urn:microsoft.com/office/officeart/2005/8/layout/cycle4#1"/>
    <dgm:cxn modelId="{F2D432D3-BA58-4921-95FD-0A8D67D1AFB4}" srcId="{73C42BA8-F701-4346-8AC2-E77BEFBDA365}" destId="{9F84BB45-65B6-4356-984B-A2889EAE0C78}" srcOrd="1" destOrd="0" parTransId="{CCEE6F4A-72E7-417D-8313-D60A61A49216}" sibTransId="{193039FD-C63A-4954-8973-EF8C5740DA69}"/>
    <dgm:cxn modelId="{17F8DCCC-D626-4172-9370-DF51D750A2D0}" srcId="{73C42BA8-F701-4346-8AC2-E77BEFBDA365}" destId="{E5E1FCBA-33D3-4BBA-A624-A709FC7E1ADD}" srcOrd="2" destOrd="0" parTransId="{084DCDE3-CB28-4072-BB5C-EDDA801037E5}" sibTransId="{01B40B54-1D27-43DD-948A-4F2ACCB74D90}"/>
    <dgm:cxn modelId="{D8F05359-891F-43C7-A166-CD3DD76D81D2}" type="presOf" srcId="{ACFD1F86-1FC6-4E6D-A1E6-22E5DF5152FD}" destId="{F7FACCF3-B24D-4957-8421-D60628A9A019}" srcOrd="1" destOrd="0" presId="urn:microsoft.com/office/officeart/2005/8/layout/cycle4#1"/>
    <dgm:cxn modelId="{9C530857-D3E4-4CDB-A013-B2855E79D425}" type="presOf" srcId="{AEB41CD0-23A7-4F4D-A45B-96A75A6779AB}" destId="{2A910E2A-B462-46E5-92D8-CA31E43ACD4A}" srcOrd="0" destOrd="0" presId="urn:microsoft.com/office/officeart/2005/8/layout/cycle4#1"/>
    <dgm:cxn modelId="{C53BE081-7611-44CF-A669-B26DFD9B26B4}" type="presOf" srcId="{6B67BB5A-5EBB-47CB-B83E-58DC01363DDE}" destId="{1DF68CAC-EBF5-4B21-9758-E157912C2E39}" srcOrd="0" destOrd="0" presId="urn:microsoft.com/office/officeart/2005/8/layout/cycle4#1"/>
    <dgm:cxn modelId="{9387F397-D04D-4527-A477-82F5E1F1066B}" type="presOf" srcId="{42434B0C-1AEE-4BDE-93C1-C5C1F2BCD40D}" destId="{3CC17FF9-EB60-49EB-A664-F85E6EF43BB7}" srcOrd="0" destOrd="0" presId="urn:microsoft.com/office/officeart/2005/8/layout/cycle4#1"/>
    <dgm:cxn modelId="{556749DA-D927-4EC8-9A6C-23E326A2ACC5}" type="presOf" srcId="{E5E1FCBA-33D3-4BBA-A624-A709FC7E1ADD}" destId="{CEFC9B25-AE82-4450-9425-FA2B92DA702B}" srcOrd="0" destOrd="0" presId="urn:microsoft.com/office/officeart/2005/8/layout/cycle4#1"/>
    <dgm:cxn modelId="{CB024185-AA9C-4AD3-8FDA-11DBE391AB65}" type="presOf" srcId="{9F84BB45-65B6-4356-984B-A2889EAE0C78}" destId="{F1C66D8D-C1BC-4F42-B949-942FCC5B3036}" srcOrd="0" destOrd="0" presId="urn:microsoft.com/office/officeart/2005/8/layout/cycle4#1"/>
    <dgm:cxn modelId="{BD1AC1B6-2C2D-4F6B-A33A-9AB3F4B3D6A1}" srcId="{73C42BA8-F701-4346-8AC2-E77BEFBDA365}" destId="{42434B0C-1AEE-4BDE-93C1-C5C1F2BCD40D}" srcOrd="3" destOrd="0" parTransId="{9D093678-34B7-4069-8DF4-B00B239CD6CB}" sibTransId="{3681EDC2-5D2F-4BF2-8C99-B125FCF03BFA}"/>
    <dgm:cxn modelId="{8942A1BD-1C74-44C5-8837-13D303C08544}" type="presOf" srcId="{6B67BB5A-5EBB-47CB-B83E-58DC01363DDE}" destId="{00350410-89E1-46E9-888B-AD5AB173E766}" srcOrd="1" destOrd="0" presId="urn:microsoft.com/office/officeart/2005/8/layout/cycle4#1"/>
    <dgm:cxn modelId="{35477132-913E-456D-A83E-D4515EB3398E}" type="presOf" srcId="{ACFD1F86-1FC6-4E6D-A1E6-22E5DF5152FD}" destId="{7156BE40-09D2-4FE5-8848-F37EB867025A}" srcOrd="0" destOrd="0" presId="urn:microsoft.com/office/officeart/2005/8/layout/cycle4#1"/>
    <dgm:cxn modelId="{75DEF2B1-8FAB-405F-964F-DD96B99250C0}" srcId="{42434B0C-1AEE-4BDE-93C1-C5C1F2BCD40D}" destId="{2B01E681-3E22-4A12-ADDB-353905713978}" srcOrd="0" destOrd="0" parTransId="{0D4465BB-0E79-4E6A-9BEB-FDBE2BF42A08}" sibTransId="{E800191B-F03C-4DEC-AA78-8C11CD198030}"/>
    <dgm:cxn modelId="{E0D76ABC-EDBB-45C4-8AAC-B13E79A67550}" type="presOf" srcId="{AEB41CD0-23A7-4F4D-A45B-96A75A6779AB}" destId="{E88A8A68-8E01-4574-8B42-80F5F0E1C063}" srcOrd="1" destOrd="0" presId="urn:microsoft.com/office/officeart/2005/8/layout/cycle4#1"/>
    <dgm:cxn modelId="{F964FE9C-EE2D-4244-A106-7B6947833077}" type="presOf" srcId="{2B01E681-3E22-4A12-ADDB-353905713978}" destId="{7D63E3F1-1D6E-4EBC-9D1C-377EB9D6294F}" srcOrd="0" destOrd="0" presId="urn:microsoft.com/office/officeart/2005/8/layout/cycle4#1"/>
    <dgm:cxn modelId="{49C14A83-183B-4411-A862-31FAD248771D}" srcId="{73C42BA8-F701-4346-8AC2-E77BEFBDA365}" destId="{24460A49-20F0-4E58-9755-0D0D9D0A2FEB}" srcOrd="0" destOrd="0" parTransId="{409903AA-8636-41BD-BA82-DE93EDFD25D8}" sibTransId="{1C256C6A-D929-4B1F-9E47-468151AE8D52}"/>
    <dgm:cxn modelId="{5BA0A74D-7278-43C7-ADA0-B96F4A7E0035}" type="presOf" srcId="{73C42BA8-F701-4346-8AC2-E77BEFBDA365}" destId="{D25C342E-DEF7-4970-8DC2-3CD3ECD4D508}" srcOrd="0" destOrd="0" presId="urn:microsoft.com/office/officeart/2005/8/layout/cycle4#1"/>
    <dgm:cxn modelId="{8FA5E6D4-E267-40F9-BC0B-2DC046F1261C}" srcId="{E5E1FCBA-33D3-4BBA-A624-A709FC7E1ADD}" destId="{ACFD1F86-1FC6-4E6D-A1E6-22E5DF5152FD}" srcOrd="0" destOrd="0" parTransId="{61D88300-7EB0-4EC8-A05D-5221DD3D94D9}" sibTransId="{3D2C436B-B2D1-4D52-A02C-54C20F138C99}"/>
    <dgm:cxn modelId="{F2730EBC-8EFA-4317-B3BD-D198C2EFB30A}" type="presParOf" srcId="{D25C342E-DEF7-4970-8DC2-3CD3ECD4D508}" destId="{2DD9F0C1-5CA4-440E-832F-81BCF6762067}" srcOrd="0" destOrd="0" presId="urn:microsoft.com/office/officeart/2005/8/layout/cycle4#1"/>
    <dgm:cxn modelId="{9FCA507E-D671-48D2-ACBC-CD04CA140B23}" type="presParOf" srcId="{2DD9F0C1-5CA4-440E-832F-81BCF6762067}" destId="{7C1AED99-85EA-45F0-BDCB-41781282A9CC}" srcOrd="0" destOrd="0" presId="urn:microsoft.com/office/officeart/2005/8/layout/cycle4#1"/>
    <dgm:cxn modelId="{C8F2C497-37AF-4949-BB6F-A74144C14F37}" type="presParOf" srcId="{7C1AED99-85EA-45F0-BDCB-41781282A9CC}" destId="{1DF68CAC-EBF5-4B21-9758-E157912C2E39}" srcOrd="0" destOrd="0" presId="urn:microsoft.com/office/officeart/2005/8/layout/cycle4#1"/>
    <dgm:cxn modelId="{B936859C-A880-4063-88D5-6E676331F7A0}" type="presParOf" srcId="{7C1AED99-85EA-45F0-BDCB-41781282A9CC}" destId="{00350410-89E1-46E9-888B-AD5AB173E766}" srcOrd="1" destOrd="0" presId="urn:microsoft.com/office/officeart/2005/8/layout/cycle4#1"/>
    <dgm:cxn modelId="{88FCA71B-2595-45B2-B47D-A83DD0A632B6}" type="presParOf" srcId="{2DD9F0C1-5CA4-440E-832F-81BCF6762067}" destId="{F4B1E42E-ABFA-4201-B6C2-BDEDB51F09D9}" srcOrd="1" destOrd="0" presId="urn:microsoft.com/office/officeart/2005/8/layout/cycle4#1"/>
    <dgm:cxn modelId="{454182A1-3F15-4AAC-A37C-500D31F8BDE3}" type="presParOf" srcId="{F4B1E42E-ABFA-4201-B6C2-BDEDB51F09D9}" destId="{2A910E2A-B462-46E5-92D8-CA31E43ACD4A}" srcOrd="0" destOrd="0" presId="urn:microsoft.com/office/officeart/2005/8/layout/cycle4#1"/>
    <dgm:cxn modelId="{2768945F-F158-4351-A8E7-178CDD3BDD2F}" type="presParOf" srcId="{F4B1E42E-ABFA-4201-B6C2-BDEDB51F09D9}" destId="{E88A8A68-8E01-4574-8B42-80F5F0E1C063}" srcOrd="1" destOrd="0" presId="urn:microsoft.com/office/officeart/2005/8/layout/cycle4#1"/>
    <dgm:cxn modelId="{A10C8D43-D656-4655-96F9-4BA694F7417B}" type="presParOf" srcId="{2DD9F0C1-5CA4-440E-832F-81BCF6762067}" destId="{5844E747-F0A7-4D01-AD00-52704C166431}" srcOrd="2" destOrd="0" presId="urn:microsoft.com/office/officeart/2005/8/layout/cycle4#1"/>
    <dgm:cxn modelId="{7866ECAF-7F37-4AB5-AE0E-3BBCE3653347}" type="presParOf" srcId="{5844E747-F0A7-4D01-AD00-52704C166431}" destId="{7156BE40-09D2-4FE5-8848-F37EB867025A}" srcOrd="0" destOrd="0" presId="urn:microsoft.com/office/officeart/2005/8/layout/cycle4#1"/>
    <dgm:cxn modelId="{29A5D0DB-A84E-4A6C-80CF-473462874528}" type="presParOf" srcId="{5844E747-F0A7-4D01-AD00-52704C166431}" destId="{F7FACCF3-B24D-4957-8421-D60628A9A019}" srcOrd="1" destOrd="0" presId="urn:microsoft.com/office/officeart/2005/8/layout/cycle4#1"/>
    <dgm:cxn modelId="{77A4AAEF-17C0-443D-ADEA-D5C29DA52513}" type="presParOf" srcId="{2DD9F0C1-5CA4-440E-832F-81BCF6762067}" destId="{AE93A480-B6CC-465D-A0E3-550B1A18741D}" srcOrd="3" destOrd="0" presId="urn:microsoft.com/office/officeart/2005/8/layout/cycle4#1"/>
    <dgm:cxn modelId="{524509C0-BBF4-4E9F-9830-E3203854181D}" type="presParOf" srcId="{AE93A480-B6CC-465D-A0E3-550B1A18741D}" destId="{7D63E3F1-1D6E-4EBC-9D1C-377EB9D6294F}" srcOrd="0" destOrd="0" presId="urn:microsoft.com/office/officeart/2005/8/layout/cycle4#1"/>
    <dgm:cxn modelId="{BDCA50F8-E349-43C0-82B2-DC6A02C1A1D6}" type="presParOf" srcId="{AE93A480-B6CC-465D-A0E3-550B1A18741D}" destId="{AD207E6A-96E0-4326-8DEE-36384E468E85}" srcOrd="1" destOrd="0" presId="urn:microsoft.com/office/officeart/2005/8/layout/cycle4#1"/>
    <dgm:cxn modelId="{73BD5C34-1AE9-4C43-9AA8-5A9D589D8234}" type="presParOf" srcId="{2DD9F0C1-5CA4-440E-832F-81BCF6762067}" destId="{3D276A16-8C16-4CE4-9D1E-CEAC1C1ABA9C}" srcOrd="4" destOrd="0" presId="urn:microsoft.com/office/officeart/2005/8/layout/cycle4#1"/>
    <dgm:cxn modelId="{C0C9189C-536D-4129-B7A3-49AB873CA968}" type="presParOf" srcId="{D25C342E-DEF7-4970-8DC2-3CD3ECD4D508}" destId="{3371C142-2D89-464A-8FDE-DD35572AAC45}" srcOrd="1" destOrd="0" presId="urn:microsoft.com/office/officeart/2005/8/layout/cycle4#1"/>
    <dgm:cxn modelId="{F503200C-59B8-4247-8A71-7F1E33B7A4C4}" type="presParOf" srcId="{3371C142-2D89-464A-8FDE-DD35572AAC45}" destId="{895EDAFF-FED8-4AF2-ADC3-AEBCB3B63B57}" srcOrd="0" destOrd="0" presId="urn:microsoft.com/office/officeart/2005/8/layout/cycle4#1"/>
    <dgm:cxn modelId="{4D0DB348-5321-4CD9-A80A-0AD0C9DDEA79}" type="presParOf" srcId="{3371C142-2D89-464A-8FDE-DD35572AAC45}" destId="{F1C66D8D-C1BC-4F42-B949-942FCC5B3036}" srcOrd="1" destOrd="0" presId="urn:microsoft.com/office/officeart/2005/8/layout/cycle4#1"/>
    <dgm:cxn modelId="{FC4D209B-A5C0-40C4-8BF4-B8CFFAD9509E}" type="presParOf" srcId="{3371C142-2D89-464A-8FDE-DD35572AAC45}" destId="{CEFC9B25-AE82-4450-9425-FA2B92DA702B}" srcOrd="2" destOrd="0" presId="urn:microsoft.com/office/officeart/2005/8/layout/cycle4#1"/>
    <dgm:cxn modelId="{3F2842A7-30D2-41FA-97C3-A71C25B64C94}" type="presParOf" srcId="{3371C142-2D89-464A-8FDE-DD35572AAC45}" destId="{3CC17FF9-EB60-49EB-A664-F85E6EF43BB7}" srcOrd="3" destOrd="0" presId="urn:microsoft.com/office/officeart/2005/8/layout/cycle4#1"/>
    <dgm:cxn modelId="{0EFA9759-56DA-4061-A2F1-4C1A8FBFBD02}" type="presParOf" srcId="{3371C142-2D89-464A-8FDE-DD35572AAC45}" destId="{54B4DE5B-8D2B-4C00-9E58-D7B9621A1BB2}" srcOrd="4" destOrd="0" presId="urn:microsoft.com/office/officeart/2005/8/layout/cycle4#1"/>
    <dgm:cxn modelId="{41ADCE49-8929-4B5E-A278-89F435E8B51F}" type="presParOf" srcId="{D25C342E-DEF7-4970-8DC2-3CD3ECD4D508}" destId="{212AE96E-9F11-4720-A5F5-817FA24782C8}" srcOrd="2" destOrd="0" presId="urn:microsoft.com/office/officeart/2005/8/layout/cycle4#1"/>
    <dgm:cxn modelId="{3FC35D31-5EDF-4D1E-B317-43077B24559A}" type="presParOf" srcId="{D25C342E-DEF7-4970-8DC2-3CD3ECD4D508}" destId="{A5159BB3-38EF-4EF4-AD66-D68F5B148490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553E21-991A-4322-960D-21065A05E128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2D8FC6B-7A30-4FA3-88D2-8F321A5FD4E4}">
      <dgm:prSet phldrT="[Текст]" custT="1"/>
      <dgm:spPr/>
      <dgm:t>
        <a:bodyPr/>
        <a:lstStyle/>
        <a:p>
          <a:endParaRPr lang="ru-RU" sz="800" dirty="0"/>
        </a:p>
      </dgm:t>
    </dgm:pt>
    <dgm:pt modelId="{C178B14E-9FF1-4F25-807D-4458BFF2AA51}" type="parTrans" cxnId="{2615282B-0D6A-4397-9949-3641417948E0}">
      <dgm:prSet/>
      <dgm:spPr/>
      <dgm:t>
        <a:bodyPr/>
        <a:lstStyle/>
        <a:p>
          <a:endParaRPr lang="ru-RU"/>
        </a:p>
      </dgm:t>
    </dgm:pt>
    <dgm:pt modelId="{EFED93A7-025D-4C5C-AFA4-A0BAA6203F25}" type="sibTrans" cxnId="{2615282B-0D6A-4397-9949-3641417948E0}">
      <dgm:prSet/>
      <dgm:spPr/>
      <dgm:t>
        <a:bodyPr/>
        <a:lstStyle/>
        <a:p>
          <a:endParaRPr lang="ru-RU"/>
        </a:p>
      </dgm:t>
    </dgm:pt>
    <dgm:pt modelId="{72F30E2A-017B-446C-9CFB-ACD00AD716FC}">
      <dgm:prSet phldrT="[Текст]"/>
      <dgm:spPr/>
      <dgm:t>
        <a:bodyPr/>
        <a:lstStyle/>
        <a:p>
          <a:endParaRPr lang="ru-RU" dirty="0"/>
        </a:p>
      </dgm:t>
    </dgm:pt>
    <dgm:pt modelId="{C606D22D-F52C-43B3-88AD-04DAB5AE8683}" type="parTrans" cxnId="{4DC36A4E-8C48-45A1-A990-56388EB51462}">
      <dgm:prSet/>
      <dgm:spPr/>
      <dgm:t>
        <a:bodyPr/>
        <a:lstStyle/>
        <a:p>
          <a:endParaRPr lang="ru-RU"/>
        </a:p>
      </dgm:t>
    </dgm:pt>
    <dgm:pt modelId="{FF4C0D41-DE3A-473A-BE44-F4A5F6FC317F}" type="sibTrans" cxnId="{4DC36A4E-8C48-45A1-A990-56388EB51462}">
      <dgm:prSet/>
      <dgm:spPr/>
      <dgm:t>
        <a:bodyPr/>
        <a:lstStyle/>
        <a:p>
          <a:endParaRPr lang="ru-RU"/>
        </a:p>
      </dgm:t>
    </dgm:pt>
    <dgm:pt modelId="{C868B2F4-E843-40D6-BE4B-B978B1C1405F}">
      <dgm:prSet phldrT="[Текст]"/>
      <dgm:spPr/>
      <dgm:t>
        <a:bodyPr/>
        <a:lstStyle/>
        <a:p>
          <a:r>
            <a:rPr lang="ru-RU" dirty="0" smtClean="0"/>
            <a:t>30%</a:t>
          </a:r>
          <a:endParaRPr lang="ru-RU" dirty="0"/>
        </a:p>
      </dgm:t>
    </dgm:pt>
    <dgm:pt modelId="{62ED555D-36B5-4712-B6C0-5CFA16228555}" type="parTrans" cxnId="{6763E1C6-D61E-46AC-90A5-EDF2C0084779}">
      <dgm:prSet/>
      <dgm:spPr/>
      <dgm:t>
        <a:bodyPr/>
        <a:lstStyle/>
        <a:p>
          <a:endParaRPr lang="ru-RU"/>
        </a:p>
      </dgm:t>
    </dgm:pt>
    <dgm:pt modelId="{D261BB0C-5422-43E8-8207-DF7A12CE52E0}" type="sibTrans" cxnId="{6763E1C6-D61E-46AC-90A5-EDF2C0084779}">
      <dgm:prSet/>
      <dgm:spPr/>
      <dgm:t>
        <a:bodyPr/>
        <a:lstStyle/>
        <a:p>
          <a:endParaRPr lang="ru-RU"/>
        </a:p>
      </dgm:t>
    </dgm:pt>
    <dgm:pt modelId="{3ABFBDEC-25C9-489D-BC8E-4D7CAA666AC0}" type="pres">
      <dgm:prSet presAssocID="{2B553E21-991A-4322-960D-21065A05E1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D166CF-3C39-4554-9997-3F20CB216735}" type="pres">
      <dgm:prSet presAssocID="{D2D8FC6B-7A30-4FA3-88D2-8F321A5FD4E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71C7A-ABAF-4F1F-9B5D-B99E5DBE90F0}" type="pres">
      <dgm:prSet presAssocID="{EFED93A7-025D-4C5C-AFA4-A0BAA6203F25}" presName="sibTrans" presStyleLbl="sibTrans2D1" presStyleIdx="0" presStyleCnt="3"/>
      <dgm:spPr/>
      <dgm:t>
        <a:bodyPr/>
        <a:lstStyle/>
        <a:p>
          <a:endParaRPr lang="ru-RU"/>
        </a:p>
      </dgm:t>
    </dgm:pt>
    <dgm:pt modelId="{A1FBBC7F-1B40-4144-9F39-D3808AF82B01}" type="pres">
      <dgm:prSet presAssocID="{EFED93A7-025D-4C5C-AFA4-A0BAA6203F25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C89B50D1-EBF3-4B27-95E4-31F922CD316D}" type="pres">
      <dgm:prSet presAssocID="{72F30E2A-017B-446C-9CFB-ACD00AD716F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5F3B3-132A-4158-9642-F607E64E6506}" type="pres">
      <dgm:prSet presAssocID="{FF4C0D41-DE3A-473A-BE44-F4A5F6FC317F}" presName="sibTrans" presStyleLbl="sibTrans2D1" presStyleIdx="1" presStyleCnt="3"/>
      <dgm:spPr/>
      <dgm:t>
        <a:bodyPr/>
        <a:lstStyle/>
        <a:p>
          <a:endParaRPr lang="ru-RU"/>
        </a:p>
      </dgm:t>
    </dgm:pt>
    <dgm:pt modelId="{E3A00088-43F2-4C15-8F67-DAFC016592F9}" type="pres">
      <dgm:prSet presAssocID="{FF4C0D41-DE3A-473A-BE44-F4A5F6FC317F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E92FD2A2-51E2-415D-904F-F00743E3B172}" type="pres">
      <dgm:prSet presAssocID="{C868B2F4-E843-40D6-BE4B-B978B1C1405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E625B-ECD0-49CF-843E-1F4700043B07}" type="pres">
      <dgm:prSet presAssocID="{D261BB0C-5422-43E8-8207-DF7A12CE52E0}" presName="sibTrans" presStyleLbl="sibTrans2D1" presStyleIdx="2" presStyleCnt="3"/>
      <dgm:spPr/>
      <dgm:t>
        <a:bodyPr/>
        <a:lstStyle/>
        <a:p>
          <a:endParaRPr lang="ru-RU"/>
        </a:p>
      </dgm:t>
    </dgm:pt>
    <dgm:pt modelId="{4BE70B63-CBA0-4288-8A78-DA0B8CD1C9C8}" type="pres">
      <dgm:prSet presAssocID="{D261BB0C-5422-43E8-8207-DF7A12CE52E0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178B2B32-F11D-4FF6-ABB5-257364D8463D}" type="presOf" srcId="{72F30E2A-017B-446C-9CFB-ACD00AD716FC}" destId="{C89B50D1-EBF3-4B27-95E4-31F922CD316D}" srcOrd="0" destOrd="0" presId="urn:microsoft.com/office/officeart/2005/8/layout/cycle7"/>
    <dgm:cxn modelId="{F41F72E0-5216-4083-A854-813C1A495B60}" type="presOf" srcId="{C868B2F4-E843-40D6-BE4B-B978B1C1405F}" destId="{E92FD2A2-51E2-415D-904F-F00743E3B172}" srcOrd="0" destOrd="0" presId="urn:microsoft.com/office/officeart/2005/8/layout/cycle7"/>
    <dgm:cxn modelId="{71D70BFD-5FA1-41C1-A856-3F8A0D04438E}" type="presOf" srcId="{D2D8FC6B-7A30-4FA3-88D2-8F321A5FD4E4}" destId="{C3D166CF-3C39-4554-9997-3F20CB216735}" srcOrd="0" destOrd="0" presId="urn:microsoft.com/office/officeart/2005/8/layout/cycle7"/>
    <dgm:cxn modelId="{13ED7B20-278B-45A3-B62F-410457BCA4D0}" type="presOf" srcId="{EFED93A7-025D-4C5C-AFA4-A0BAA6203F25}" destId="{A1FBBC7F-1B40-4144-9F39-D3808AF82B01}" srcOrd="1" destOrd="0" presId="urn:microsoft.com/office/officeart/2005/8/layout/cycle7"/>
    <dgm:cxn modelId="{ABB78C17-18E9-49BB-9780-8FAD4CEBF6D8}" type="presOf" srcId="{D261BB0C-5422-43E8-8207-DF7A12CE52E0}" destId="{AC9E625B-ECD0-49CF-843E-1F4700043B07}" srcOrd="0" destOrd="0" presId="urn:microsoft.com/office/officeart/2005/8/layout/cycle7"/>
    <dgm:cxn modelId="{C89742FB-262D-47A0-A66C-7C4D6A72333C}" type="presOf" srcId="{EFED93A7-025D-4C5C-AFA4-A0BAA6203F25}" destId="{0ED71C7A-ABAF-4F1F-9B5D-B99E5DBE90F0}" srcOrd="0" destOrd="0" presId="urn:microsoft.com/office/officeart/2005/8/layout/cycle7"/>
    <dgm:cxn modelId="{6763E1C6-D61E-46AC-90A5-EDF2C0084779}" srcId="{2B553E21-991A-4322-960D-21065A05E128}" destId="{C868B2F4-E843-40D6-BE4B-B978B1C1405F}" srcOrd="2" destOrd="0" parTransId="{62ED555D-36B5-4712-B6C0-5CFA16228555}" sibTransId="{D261BB0C-5422-43E8-8207-DF7A12CE52E0}"/>
    <dgm:cxn modelId="{4DC36A4E-8C48-45A1-A990-56388EB51462}" srcId="{2B553E21-991A-4322-960D-21065A05E128}" destId="{72F30E2A-017B-446C-9CFB-ACD00AD716FC}" srcOrd="1" destOrd="0" parTransId="{C606D22D-F52C-43B3-88AD-04DAB5AE8683}" sibTransId="{FF4C0D41-DE3A-473A-BE44-F4A5F6FC317F}"/>
    <dgm:cxn modelId="{54E91CDF-1CF7-41BB-BCDD-B1029BC0D22B}" type="presOf" srcId="{D261BB0C-5422-43E8-8207-DF7A12CE52E0}" destId="{4BE70B63-CBA0-4288-8A78-DA0B8CD1C9C8}" srcOrd="1" destOrd="0" presId="urn:microsoft.com/office/officeart/2005/8/layout/cycle7"/>
    <dgm:cxn modelId="{BE9EB7E9-2B79-4F31-AB1F-3FE81F71C575}" type="presOf" srcId="{FF4C0D41-DE3A-473A-BE44-F4A5F6FC317F}" destId="{74E5F3B3-132A-4158-9642-F607E64E6506}" srcOrd="0" destOrd="0" presId="urn:microsoft.com/office/officeart/2005/8/layout/cycle7"/>
    <dgm:cxn modelId="{AB455CB3-523C-45CD-81EE-45385BB03CD2}" type="presOf" srcId="{2B553E21-991A-4322-960D-21065A05E128}" destId="{3ABFBDEC-25C9-489D-BC8E-4D7CAA666AC0}" srcOrd="0" destOrd="0" presId="urn:microsoft.com/office/officeart/2005/8/layout/cycle7"/>
    <dgm:cxn modelId="{4CCD46A7-2F21-445D-ADC3-F14DFF25A0A5}" type="presOf" srcId="{FF4C0D41-DE3A-473A-BE44-F4A5F6FC317F}" destId="{E3A00088-43F2-4C15-8F67-DAFC016592F9}" srcOrd="1" destOrd="0" presId="urn:microsoft.com/office/officeart/2005/8/layout/cycle7"/>
    <dgm:cxn modelId="{2615282B-0D6A-4397-9949-3641417948E0}" srcId="{2B553E21-991A-4322-960D-21065A05E128}" destId="{D2D8FC6B-7A30-4FA3-88D2-8F321A5FD4E4}" srcOrd="0" destOrd="0" parTransId="{C178B14E-9FF1-4F25-807D-4458BFF2AA51}" sibTransId="{EFED93A7-025D-4C5C-AFA4-A0BAA6203F25}"/>
    <dgm:cxn modelId="{B21C21DB-456A-4941-9CB2-F4524065D0AA}" type="presParOf" srcId="{3ABFBDEC-25C9-489D-BC8E-4D7CAA666AC0}" destId="{C3D166CF-3C39-4554-9997-3F20CB216735}" srcOrd="0" destOrd="0" presId="urn:microsoft.com/office/officeart/2005/8/layout/cycle7"/>
    <dgm:cxn modelId="{1F02BBBA-1183-4862-BD7B-FF702A65D67A}" type="presParOf" srcId="{3ABFBDEC-25C9-489D-BC8E-4D7CAA666AC0}" destId="{0ED71C7A-ABAF-4F1F-9B5D-B99E5DBE90F0}" srcOrd="1" destOrd="0" presId="urn:microsoft.com/office/officeart/2005/8/layout/cycle7"/>
    <dgm:cxn modelId="{2E77BB3C-CFEF-4E4D-A2F1-D5E75BE0FE53}" type="presParOf" srcId="{0ED71C7A-ABAF-4F1F-9B5D-B99E5DBE90F0}" destId="{A1FBBC7F-1B40-4144-9F39-D3808AF82B01}" srcOrd="0" destOrd="0" presId="urn:microsoft.com/office/officeart/2005/8/layout/cycle7"/>
    <dgm:cxn modelId="{87E485F1-9401-4B5E-A230-F35B10A12949}" type="presParOf" srcId="{3ABFBDEC-25C9-489D-BC8E-4D7CAA666AC0}" destId="{C89B50D1-EBF3-4B27-95E4-31F922CD316D}" srcOrd="2" destOrd="0" presId="urn:microsoft.com/office/officeart/2005/8/layout/cycle7"/>
    <dgm:cxn modelId="{59BBA204-3DAE-4C04-959D-E942F829A159}" type="presParOf" srcId="{3ABFBDEC-25C9-489D-BC8E-4D7CAA666AC0}" destId="{74E5F3B3-132A-4158-9642-F607E64E6506}" srcOrd="3" destOrd="0" presId="urn:microsoft.com/office/officeart/2005/8/layout/cycle7"/>
    <dgm:cxn modelId="{0BED3D26-5393-48B8-BF69-0F4A0E200736}" type="presParOf" srcId="{74E5F3B3-132A-4158-9642-F607E64E6506}" destId="{E3A00088-43F2-4C15-8F67-DAFC016592F9}" srcOrd="0" destOrd="0" presId="urn:microsoft.com/office/officeart/2005/8/layout/cycle7"/>
    <dgm:cxn modelId="{E2BE7F79-9F2A-42E1-BC1A-E46B7E153C8D}" type="presParOf" srcId="{3ABFBDEC-25C9-489D-BC8E-4D7CAA666AC0}" destId="{E92FD2A2-51E2-415D-904F-F00743E3B172}" srcOrd="4" destOrd="0" presId="urn:microsoft.com/office/officeart/2005/8/layout/cycle7"/>
    <dgm:cxn modelId="{9501D2C5-12E4-42BD-9E13-01FE58C55AE7}" type="presParOf" srcId="{3ABFBDEC-25C9-489D-BC8E-4D7CAA666AC0}" destId="{AC9E625B-ECD0-49CF-843E-1F4700043B07}" srcOrd="5" destOrd="0" presId="urn:microsoft.com/office/officeart/2005/8/layout/cycle7"/>
    <dgm:cxn modelId="{5E2DBC12-132F-4003-8BEC-144316F1121C}" type="presParOf" srcId="{AC9E625B-ECD0-49CF-843E-1F4700043B07}" destId="{4BE70B63-CBA0-4288-8A78-DA0B8CD1C9C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C42BA8-F701-4346-8AC2-E77BEFBDA365}" type="doc">
      <dgm:prSet loTypeId="urn:microsoft.com/office/officeart/2005/8/layout/cycle4#2" loCatId="cycle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24460A49-20F0-4E58-9755-0D0D9D0A2FEB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409903AA-8636-41BD-BA82-DE93EDFD25D8}" type="parTrans" cxnId="{49C14A83-183B-4411-A862-31FAD248771D}">
      <dgm:prSet/>
      <dgm:spPr/>
      <dgm:t>
        <a:bodyPr/>
        <a:lstStyle/>
        <a:p>
          <a:endParaRPr lang="ru-RU"/>
        </a:p>
      </dgm:t>
    </dgm:pt>
    <dgm:pt modelId="{1C256C6A-D929-4B1F-9E47-468151AE8D52}" type="sibTrans" cxnId="{49C14A83-183B-4411-A862-31FAD248771D}">
      <dgm:prSet/>
      <dgm:spPr/>
      <dgm:t>
        <a:bodyPr/>
        <a:lstStyle/>
        <a:p>
          <a:endParaRPr lang="ru-RU"/>
        </a:p>
      </dgm:t>
    </dgm:pt>
    <dgm:pt modelId="{6B67BB5A-5EBB-47CB-B83E-58DC01363DD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93F16"/>
              </a:solidFill>
            </a:rPr>
            <a:t>01</a:t>
          </a:r>
          <a:endParaRPr lang="ru-RU" sz="1800" b="1" dirty="0">
            <a:solidFill>
              <a:srgbClr val="F93F16"/>
            </a:solidFill>
          </a:endParaRPr>
        </a:p>
      </dgm:t>
    </dgm:pt>
    <dgm:pt modelId="{433F2570-8FC0-47CB-AA62-ED88B209EE6A}" type="parTrans" cxnId="{DCCF1E5D-DE80-4AD9-A4BE-A9540D3101FA}">
      <dgm:prSet/>
      <dgm:spPr/>
      <dgm:t>
        <a:bodyPr/>
        <a:lstStyle/>
        <a:p>
          <a:endParaRPr lang="ru-RU"/>
        </a:p>
      </dgm:t>
    </dgm:pt>
    <dgm:pt modelId="{35053BED-DE13-4F9B-A650-531A9D7EE313}" type="sibTrans" cxnId="{DCCF1E5D-DE80-4AD9-A4BE-A9540D3101FA}">
      <dgm:prSet/>
      <dgm:spPr/>
      <dgm:t>
        <a:bodyPr/>
        <a:lstStyle/>
        <a:p>
          <a:endParaRPr lang="ru-RU"/>
        </a:p>
      </dgm:t>
    </dgm:pt>
    <dgm:pt modelId="{9F84BB45-65B6-4356-984B-A2889EAE0C78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CCEE6F4A-72E7-417D-8313-D60A61A49216}" type="parTrans" cxnId="{F2D432D3-BA58-4921-95FD-0A8D67D1AFB4}">
      <dgm:prSet/>
      <dgm:spPr/>
      <dgm:t>
        <a:bodyPr/>
        <a:lstStyle/>
        <a:p>
          <a:endParaRPr lang="ru-RU"/>
        </a:p>
      </dgm:t>
    </dgm:pt>
    <dgm:pt modelId="{193039FD-C63A-4954-8973-EF8C5740DA69}" type="sibTrans" cxnId="{F2D432D3-BA58-4921-95FD-0A8D67D1AFB4}">
      <dgm:prSet/>
      <dgm:spPr/>
      <dgm:t>
        <a:bodyPr/>
        <a:lstStyle/>
        <a:p>
          <a:endParaRPr lang="ru-RU"/>
        </a:p>
      </dgm:t>
    </dgm:pt>
    <dgm:pt modelId="{AEB41CD0-23A7-4F4D-A45B-96A75A6779AB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2">
                  <a:lumMod val="50000"/>
                </a:schemeClr>
              </a:solidFill>
            </a:rPr>
            <a:t>02</a:t>
          </a:r>
          <a:endParaRPr lang="ru-RU" sz="1800" b="1" dirty="0">
            <a:solidFill>
              <a:schemeClr val="bg2">
                <a:lumMod val="50000"/>
              </a:schemeClr>
            </a:solidFill>
          </a:endParaRPr>
        </a:p>
      </dgm:t>
    </dgm:pt>
    <dgm:pt modelId="{FBBF9FF4-56B8-4794-849F-71632062E0BA}" type="parTrans" cxnId="{85C62EEE-D85C-4F75-9767-67D9BC40D347}">
      <dgm:prSet/>
      <dgm:spPr/>
      <dgm:t>
        <a:bodyPr/>
        <a:lstStyle/>
        <a:p>
          <a:endParaRPr lang="ru-RU"/>
        </a:p>
      </dgm:t>
    </dgm:pt>
    <dgm:pt modelId="{C5AF3472-8CBB-4C5E-8E4B-433F9C09FE80}" type="sibTrans" cxnId="{85C62EEE-D85C-4F75-9767-67D9BC40D347}">
      <dgm:prSet/>
      <dgm:spPr/>
      <dgm:t>
        <a:bodyPr/>
        <a:lstStyle/>
        <a:p>
          <a:endParaRPr lang="ru-RU"/>
        </a:p>
      </dgm:t>
    </dgm:pt>
    <dgm:pt modelId="{E5E1FCBA-33D3-4BBA-A624-A709FC7E1ADD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84DCDE3-CB28-4072-BB5C-EDDA801037E5}" type="parTrans" cxnId="{17F8DCCC-D626-4172-9370-DF51D750A2D0}">
      <dgm:prSet/>
      <dgm:spPr/>
      <dgm:t>
        <a:bodyPr/>
        <a:lstStyle/>
        <a:p>
          <a:endParaRPr lang="ru-RU"/>
        </a:p>
      </dgm:t>
    </dgm:pt>
    <dgm:pt modelId="{01B40B54-1D27-43DD-948A-4F2ACCB74D90}" type="sibTrans" cxnId="{17F8DCCC-D626-4172-9370-DF51D750A2D0}">
      <dgm:prSet/>
      <dgm:spPr/>
      <dgm:t>
        <a:bodyPr/>
        <a:lstStyle/>
        <a:p>
          <a:endParaRPr lang="ru-RU"/>
        </a:p>
      </dgm:t>
    </dgm:pt>
    <dgm:pt modelId="{ACFD1F86-1FC6-4E6D-A1E6-22E5DF5152FD}">
      <dgm:prSet phldrT="[Текст]" custT="1"/>
      <dgm:spPr/>
      <dgm:t>
        <a:bodyPr/>
        <a:lstStyle/>
        <a:p>
          <a:r>
            <a:rPr lang="ru-RU" sz="1700" dirty="0" smtClean="0"/>
            <a:t> </a:t>
          </a:r>
          <a: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  <a:t>04</a:t>
          </a:r>
          <a:endParaRPr lang="ru-RU" sz="1800" b="1" dirty="0">
            <a:solidFill>
              <a:schemeClr val="accent4">
                <a:lumMod val="75000"/>
              </a:schemeClr>
            </a:solidFill>
          </a:endParaRPr>
        </a:p>
      </dgm:t>
    </dgm:pt>
    <dgm:pt modelId="{61D88300-7EB0-4EC8-A05D-5221DD3D94D9}" type="parTrans" cxnId="{8FA5E6D4-E267-40F9-BC0B-2DC046F1261C}">
      <dgm:prSet/>
      <dgm:spPr/>
      <dgm:t>
        <a:bodyPr/>
        <a:lstStyle/>
        <a:p>
          <a:endParaRPr lang="ru-RU"/>
        </a:p>
      </dgm:t>
    </dgm:pt>
    <dgm:pt modelId="{3D2C436B-B2D1-4D52-A02C-54C20F138C99}" type="sibTrans" cxnId="{8FA5E6D4-E267-40F9-BC0B-2DC046F1261C}">
      <dgm:prSet/>
      <dgm:spPr/>
      <dgm:t>
        <a:bodyPr/>
        <a:lstStyle/>
        <a:p>
          <a:endParaRPr lang="ru-RU"/>
        </a:p>
      </dgm:t>
    </dgm:pt>
    <dgm:pt modelId="{42434B0C-1AEE-4BDE-93C1-C5C1F2BCD40D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9D093678-34B7-4069-8DF4-B00B239CD6CB}" type="parTrans" cxnId="{BD1AC1B6-2C2D-4F6B-A33A-9AB3F4B3D6A1}">
      <dgm:prSet/>
      <dgm:spPr/>
      <dgm:t>
        <a:bodyPr/>
        <a:lstStyle/>
        <a:p>
          <a:endParaRPr lang="ru-RU"/>
        </a:p>
      </dgm:t>
    </dgm:pt>
    <dgm:pt modelId="{3681EDC2-5D2F-4BF2-8C99-B125FCF03BFA}" type="sibTrans" cxnId="{BD1AC1B6-2C2D-4F6B-A33A-9AB3F4B3D6A1}">
      <dgm:prSet/>
      <dgm:spPr/>
      <dgm:t>
        <a:bodyPr/>
        <a:lstStyle/>
        <a:p>
          <a:endParaRPr lang="ru-RU"/>
        </a:p>
      </dgm:t>
    </dgm:pt>
    <dgm:pt modelId="{2B01E681-3E22-4A12-ADDB-353905713978}">
      <dgm:prSet phldrT="[Текст]" custT="1"/>
      <dgm:spPr/>
      <dgm:t>
        <a:bodyPr/>
        <a:lstStyle/>
        <a:p>
          <a:r>
            <a:rPr lang="ru-RU" sz="1700" dirty="0" smtClean="0"/>
            <a:t> </a:t>
          </a:r>
          <a:r>
            <a:rPr lang="ru-RU" sz="1800" b="1" dirty="0" smtClean="0">
              <a:solidFill>
                <a:srgbClr val="3B70CD"/>
              </a:solidFill>
            </a:rPr>
            <a:t>03</a:t>
          </a:r>
          <a:endParaRPr lang="ru-RU" sz="1800" b="1" dirty="0">
            <a:solidFill>
              <a:srgbClr val="3B70CD"/>
            </a:solidFill>
          </a:endParaRPr>
        </a:p>
      </dgm:t>
    </dgm:pt>
    <dgm:pt modelId="{0D4465BB-0E79-4E6A-9BEB-FDBE2BF42A08}" type="parTrans" cxnId="{75DEF2B1-8FAB-405F-964F-DD96B99250C0}">
      <dgm:prSet/>
      <dgm:spPr/>
      <dgm:t>
        <a:bodyPr/>
        <a:lstStyle/>
        <a:p>
          <a:endParaRPr lang="ru-RU"/>
        </a:p>
      </dgm:t>
    </dgm:pt>
    <dgm:pt modelId="{E800191B-F03C-4DEC-AA78-8C11CD198030}" type="sibTrans" cxnId="{75DEF2B1-8FAB-405F-964F-DD96B99250C0}">
      <dgm:prSet/>
      <dgm:spPr/>
      <dgm:t>
        <a:bodyPr/>
        <a:lstStyle/>
        <a:p>
          <a:endParaRPr lang="ru-RU"/>
        </a:p>
      </dgm:t>
    </dgm:pt>
    <dgm:pt modelId="{D25C342E-DEF7-4970-8DC2-3CD3ECD4D508}" type="pres">
      <dgm:prSet presAssocID="{73C42BA8-F701-4346-8AC2-E77BEFBDA36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D9F0C1-5CA4-440E-832F-81BCF6762067}" type="pres">
      <dgm:prSet presAssocID="{73C42BA8-F701-4346-8AC2-E77BEFBDA365}" presName="children" presStyleCnt="0"/>
      <dgm:spPr/>
    </dgm:pt>
    <dgm:pt modelId="{7C1AED99-85EA-45F0-BDCB-41781282A9CC}" type="pres">
      <dgm:prSet presAssocID="{73C42BA8-F701-4346-8AC2-E77BEFBDA365}" presName="child1group" presStyleCnt="0"/>
      <dgm:spPr/>
    </dgm:pt>
    <dgm:pt modelId="{1DF68CAC-EBF5-4B21-9758-E157912C2E39}" type="pres">
      <dgm:prSet presAssocID="{73C42BA8-F701-4346-8AC2-E77BEFBDA365}" presName="child1" presStyleLbl="bgAcc1" presStyleIdx="0" presStyleCnt="4"/>
      <dgm:spPr/>
      <dgm:t>
        <a:bodyPr/>
        <a:lstStyle/>
        <a:p>
          <a:endParaRPr lang="ru-RU"/>
        </a:p>
      </dgm:t>
    </dgm:pt>
    <dgm:pt modelId="{00350410-89E1-46E9-888B-AD5AB173E766}" type="pres">
      <dgm:prSet presAssocID="{73C42BA8-F701-4346-8AC2-E77BEFBDA36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B1E42E-ABFA-4201-B6C2-BDEDB51F09D9}" type="pres">
      <dgm:prSet presAssocID="{73C42BA8-F701-4346-8AC2-E77BEFBDA365}" presName="child2group" presStyleCnt="0"/>
      <dgm:spPr/>
    </dgm:pt>
    <dgm:pt modelId="{2A910E2A-B462-46E5-92D8-CA31E43ACD4A}" type="pres">
      <dgm:prSet presAssocID="{73C42BA8-F701-4346-8AC2-E77BEFBDA365}" presName="child2" presStyleLbl="bgAcc1" presStyleIdx="1" presStyleCnt="4"/>
      <dgm:spPr/>
      <dgm:t>
        <a:bodyPr/>
        <a:lstStyle/>
        <a:p>
          <a:endParaRPr lang="ru-RU"/>
        </a:p>
      </dgm:t>
    </dgm:pt>
    <dgm:pt modelId="{E88A8A68-8E01-4574-8B42-80F5F0E1C063}" type="pres">
      <dgm:prSet presAssocID="{73C42BA8-F701-4346-8AC2-E77BEFBDA36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4E747-F0A7-4D01-AD00-52704C166431}" type="pres">
      <dgm:prSet presAssocID="{73C42BA8-F701-4346-8AC2-E77BEFBDA365}" presName="child3group" presStyleCnt="0"/>
      <dgm:spPr/>
    </dgm:pt>
    <dgm:pt modelId="{7156BE40-09D2-4FE5-8848-F37EB867025A}" type="pres">
      <dgm:prSet presAssocID="{73C42BA8-F701-4346-8AC2-E77BEFBDA365}" presName="child3" presStyleLbl="bgAcc1" presStyleIdx="2" presStyleCnt="4" custLinFactNeighborX="12802" custLinFactNeighborY="48452"/>
      <dgm:spPr/>
      <dgm:t>
        <a:bodyPr/>
        <a:lstStyle/>
        <a:p>
          <a:endParaRPr lang="ru-RU"/>
        </a:p>
      </dgm:t>
    </dgm:pt>
    <dgm:pt modelId="{F7FACCF3-B24D-4957-8421-D60628A9A019}" type="pres">
      <dgm:prSet presAssocID="{73C42BA8-F701-4346-8AC2-E77BEFBDA36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3A480-B6CC-465D-A0E3-550B1A18741D}" type="pres">
      <dgm:prSet presAssocID="{73C42BA8-F701-4346-8AC2-E77BEFBDA365}" presName="child4group" presStyleCnt="0"/>
      <dgm:spPr/>
    </dgm:pt>
    <dgm:pt modelId="{7D63E3F1-1D6E-4EBC-9D1C-377EB9D6294F}" type="pres">
      <dgm:prSet presAssocID="{73C42BA8-F701-4346-8AC2-E77BEFBDA365}" presName="child4" presStyleLbl="bgAcc1" presStyleIdx="3" presStyleCnt="4" custLinFactNeighborX="-537" custLinFactNeighborY="21267"/>
      <dgm:spPr/>
      <dgm:t>
        <a:bodyPr/>
        <a:lstStyle/>
        <a:p>
          <a:endParaRPr lang="ru-RU"/>
        </a:p>
      </dgm:t>
    </dgm:pt>
    <dgm:pt modelId="{AD207E6A-96E0-4326-8DEE-36384E468E85}" type="pres">
      <dgm:prSet presAssocID="{73C42BA8-F701-4346-8AC2-E77BEFBDA36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76A16-8C16-4CE4-9D1E-CEAC1C1ABA9C}" type="pres">
      <dgm:prSet presAssocID="{73C42BA8-F701-4346-8AC2-E77BEFBDA365}" presName="childPlaceholder" presStyleCnt="0"/>
      <dgm:spPr/>
    </dgm:pt>
    <dgm:pt modelId="{3371C142-2D89-464A-8FDE-DD35572AAC45}" type="pres">
      <dgm:prSet presAssocID="{73C42BA8-F701-4346-8AC2-E77BEFBDA365}" presName="circle" presStyleCnt="0"/>
      <dgm:spPr/>
    </dgm:pt>
    <dgm:pt modelId="{895EDAFF-FED8-4AF2-ADC3-AEBCB3B63B57}" type="pres">
      <dgm:prSet presAssocID="{73C42BA8-F701-4346-8AC2-E77BEFBDA365}" presName="quadrant1" presStyleLbl="node1" presStyleIdx="0" presStyleCnt="4" custScaleX="213276" custScaleY="2238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C66D8D-C1BC-4F42-B949-942FCC5B3036}" type="pres">
      <dgm:prSet presAssocID="{73C42BA8-F701-4346-8AC2-E77BEFBDA365}" presName="quadrant2" presStyleLbl="node1" presStyleIdx="1" presStyleCnt="4" custScaleX="124683" custScaleY="10873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C9B25-AE82-4450-9425-FA2B92DA702B}" type="pres">
      <dgm:prSet presAssocID="{73C42BA8-F701-4346-8AC2-E77BEFBDA365}" presName="quadrant3" presStyleLbl="node1" presStyleIdx="2" presStyleCnt="4" custScaleX="127226" custScaleY="1173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17FF9-EB60-49EB-A664-F85E6EF43BB7}" type="pres">
      <dgm:prSet presAssocID="{73C42BA8-F701-4346-8AC2-E77BEFBDA365}" presName="quadrant4" presStyleLbl="node1" presStyleIdx="3" presStyleCnt="4" custScaleX="105067" custScaleY="940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4DE5B-8D2B-4C00-9E58-D7B9621A1BB2}" type="pres">
      <dgm:prSet presAssocID="{73C42BA8-F701-4346-8AC2-E77BEFBDA365}" presName="quadrantPlaceholder" presStyleCnt="0"/>
      <dgm:spPr/>
    </dgm:pt>
    <dgm:pt modelId="{212AE96E-9F11-4720-A5F5-817FA24782C8}" type="pres">
      <dgm:prSet presAssocID="{73C42BA8-F701-4346-8AC2-E77BEFBDA365}" presName="center1" presStyleLbl="fgShp" presStyleIdx="0" presStyleCnt="2"/>
      <dgm:spPr/>
    </dgm:pt>
    <dgm:pt modelId="{A5159BB3-38EF-4EF4-AD66-D68F5B148490}" type="pres">
      <dgm:prSet presAssocID="{73C42BA8-F701-4346-8AC2-E77BEFBDA365}" presName="center2" presStyleLbl="fgShp" presStyleIdx="1" presStyleCnt="2"/>
      <dgm:spPr/>
    </dgm:pt>
  </dgm:ptLst>
  <dgm:cxnLst>
    <dgm:cxn modelId="{75DEF2B1-8FAB-405F-964F-DD96B99250C0}" srcId="{42434B0C-1AEE-4BDE-93C1-C5C1F2BCD40D}" destId="{2B01E681-3E22-4A12-ADDB-353905713978}" srcOrd="0" destOrd="0" parTransId="{0D4465BB-0E79-4E6A-9BEB-FDBE2BF42A08}" sibTransId="{E800191B-F03C-4DEC-AA78-8C11CD198030}"/>
    <dgm:cxn modelId="{A3DC1D48-99B9-42AE-8A33-0C0C12FB002E}" type="presOf" srcId="{42434B0C-1AEE-4BDE-93C1-C5C1F2BCD40D}" destId="{3CC17FF9-EB60-49EB-A664-F85E6EF43BB7}" srcOrd="0" destOrd="0" presId="urn:microsoft.com/office/officeart/2005/8/layout/cycle4#2"/>
    <dgm:cxn modelId="{BBE6410E-778D-4421-B477-252A08C37A06}" type="presOf" srcId="{2B01E681-3E22-4A12-ADDB-353905713978}" destId="{AD207E6A-96E0-4326-8DEE-36384E468E85}" srcOrd="1" destOrd="0" presId="urn:microsoft.com/office/officeart/2005/8/layout/cycle4#2"/>
    <dgm:cxn modelId="{8FA5E6D4-E267-40F9-BC0B-2DC046F1261C}" srcId="{E5E1FCBA-33D3-4BBA-A624-A709FC7E1ADD}" destId="{ACFD1F86-1FC6-4E6D-A1E6-22E5DF5152FD}" srcOrd="0" destOrd="0" parTransId="{61D88300-7EB0-4EC8-A05D-5221DD3D94D9}" sibTransId="{3D2C436B-B2D1-4D52-A02C-54C20F138C99}"/>
    <dgm:cxn modelId="{DBDF25F5-929B-4807-9337-FE731C3B7B5F}" type="presOf" srcId="{73C42BA8-F701-4346-8AC2-E77BEFBDA365}" destId="{D25C342E-DEF7-4970-8DC2-3CD3ECD4D508}" srcOrd="0" destOrd="0" presId="urn:microsoft.com/office/officeart/2005/8/layout/cycle4#2"/>
    <dgm:cxn modelId="{85C62EEE-D85C-4F75-9767-67D9BC40D347}" srcId="{9F84BB45-65B6-4356-984B-A2889EAE0C78}" destId="{AEB41CD0-23A7-4F4D-A45B-96A75A6779AB}" srcOrd="0" destOrd="0" parTransId="{FBBF9FF4-56B8-4794-849F-71632062E0BA}" sibTransId="{C5AF3472-8CBB-4C5E-8E4B-433F9C09FE80}"/>
    <dgm:cxn modelId="{663A36C3-3832-4B21-8EA8-0D3FF65CC69A}" type="presOf" srcId="{E5E1FCBA-33D3-4BBA-A624-A709FC7E1ADD}" destId="{CEFC9B25-AE82-4450-9425-FA2B92DA702B}" srcOrd="0" destOrd="0" presId="urn:microsoft.com/office/officeart/2005/8/layout/cycle4#2"/>
    <dgm:cxn modelId="{0D3FA16C-44C5-4B8A-9EE5-CF285F9CC1CB}" type="presOf" srcId="{AEB41CD0-23A7-4F4D-A45B-96A75A6779AB}" destId="{E88A8A68-8E01-4574-8B42-80F5F0E1C063}" srcOrd="1" destOrd="0" presId="urn:microsoft.com/office/officeart/2005/8/layout/cycle4#2"/>
    <dgm:cxn modelId="{17F8DCCC-D626-4172-9370-DF51D750A2D0}" srcId="{73C42BA8-F701-4346-8AC2-E77BEFBDA365}" destId="{E5E1FCBA-33D3-4BBA-A624-A709FC7E1ADD}" srcOrd="2" destOrd="0" parTransId="{084DCDE3-CB28-4072-BB5C-EDDA801037E5}" sibTransId="{01B40B54-1D27-43DD-948A-4F2ACCB74D90}"/>
    <dgm:cxn modelId="{2EAC12BB-8D87-4A0B-9A7A-90B6E6581F1F}" type="presOf" srcId="{AEB41CD0-23A7-4F4D-A45B-96A75A6779AB}" destId="{2A910E2A-B462-46E5-92D8-CA31E43ACD4A}" srcOrd="0" destOrd="0" presId="urn:microsoft.com/office/officeart/2005/8/layout/cycle4#2"/>
    <dgm:cxn modelId="{CC3295A9-AA8A-45B3-B84D-F2BAF5D50713}" type="presOf" srcId="{2B01E681-3E22-4A12-ADDB-353905713978}" destId="{7D63E3F1-1D6E-4EBC-9D1C-377EB9D6294F}" srcOrd="0" destOrd="0" presId="urn:microsoft.com/office/officeart/2005/8/layout/cycle4#2"/>
    <dgm:cxn modelId="{A84BA6F6-0061-4492-BB6F-3AC7AA15A541}" type="presOf" srcId="{24460A49-20F0-4E58-9755-0D0D9D0A2FEB}" destId="{895EDAFF-FED8-4AF2-ADC3-AEBCB3B63B57}" srcOrd="0" destOrd="0" presId="urn:microsoft.com/office/officeart/2005/8/layout/cycle4#2"/>
    <dgm:cxn modelId="{49C14A83-183B-4411-A862-31FAD248771D}" srcId="{73C42BA8-F701-4346-8AC2-E77BEFBDA365}" destId="{24460A49-20F0-4E58-9755-0D0D9D0A2FEB}" srcOrd="0" destOrd="0" parTransId="{409903AA-8636-41BD-BA82-DE93EDFD25D8}" sibTransId="{1C256C6A-D929-4B1F-9E47-468151AE8D52}"/>
    <dgm:cxn modelId="{A652F66D-F4B9-4A12-A99A-8349430F599A}" type="presOf" srcId="{ACFD1F86-1FC6-4E6D-A1E6-22E5DF5152FD}" destId="{F7FACCF3-B24D-4957-8421-D60628A9A019}" srcOrd="1" destOrd="0" presId="urn:microsoft.com/office/officeart/2005/8/layout/cycle4#2"/>
    <dgm:cxn modelId="{EE85E5D7-B899-4A52-9377-01DAE9BA0094}" type="presOf" srcId="{6B67BB5A-5EBB-47CB-B83E-58DC01363DDE}" destId="{1DF68CAC-EBF5-4B21-9758-E157912C2E39}" srcOrd="0" destOrd="0" presId="urn:microsoft.com/office/officeart/2005/8/layout/cycle4#2"/>
    <dgm:cxn modelId="{D845CEC4-95A1-48D0-98F4-67E718579149}" type="presOf" srcId="{9F84BB45-65B6-4356-984B-A2889EAE0C78}" destId="{F1C66D8D-C1BC-4F42-B949-942FCC5B3036}" srcOrd="0" destOrd="0" presId="urn:microsoft.com/office/officeart/2005/8/layout/cycle4#2"/>
    <dgm:cxn modelId="{F2D432D3-BA58-4921-95FD-0A8D67D1AFB4}" srcId="{73C42BA8-F701-4346-8AC2-E77BEFBDA365}" destId="{9F84BB45-65B6-4356-984B-A2889EAE0C78}" srcOrd="1" destOrd="0" parTransId="{CCEE6F4A-72E7-417D-8313-D60A61A49216}" sibTransId="{193039FD-C63A-4954-8973-EF8C5740DA69}"/>
    <dgm:cxn modelId="{CD82EAA0-F6D5-45B8-BED7-2566E23FA7C6}" type="presOf" srcId="{ACFD1F86-1FC6-4E6D-A1E6-22E5DF5152FD}" destId="{7156BE40-09D2-4FE5-8848-F37EB867025A}" srcOrd="0" destOrd="0" presId="urn:microsoft.com/office/officeart/2005/8/layout/cycle4#2"/>
    <dgm:cxn modelId="{DCCF1E5D-DE80-4AD9-A4BE-A9540D3101FA}" srcId="{24460A49-20F0-4E58-9755-0D0D9D0A2FEB}" destId="{6B67BB5A-5EBB-47CB-B83E-58DC01363DDE}" srcOrd="0" destOrd="0" parTransId="{433F2570-8FC0-47CB-AA62-ED88B209EE6A}" sibTransId="{35053BED-DE13-4F9B-A650-531A9D7EE313}"/>
    <dgm:cxn modelId="{BD1AC1B6-2C2D-4F6B-A33A-9AB3F4B3D6A1}" srcId="{73C42BA8-F701-4346-8AC2-E77BEFBDA365}" destId="{42434B0C-1AEE-4BDE-93C1-C5C1F2BCD40D}" srcOrd="3" destOrd="0" parTransId="{9D093678-34B7-4069-8DF4-B00B239CD6CB}" sibTransId="{3681EDC2-5D2F-4BF2-8C99-B125FCF03BFA}"/>
    <dgm:cxn modelId="{155BA6AE-E07F-4516-9942-4643B4421728}" type="presOf" srcId="{6B67BB5A-5EBB-47CB-B83E-58DC01363DDE}" destId="{00350410-89E1-46E9-888B-AD5AB173E766}" srcOrd="1" destOrd="0" presId="urn:microsoft.com/office/officeart/2005/8/layout/cycle4#2"/>
    <dgm:cxn modelId="{75202796-58FD-426E-B865-0407C38BD179}" type="presParOf" srcId="{D25C342E-DEF7-4970-8DC2-3CD3ECD4D508}" destId="{2DD9F0C1-5CA4-440E-832F-81BCF6762067}" srcOrd="0" destOrd="0" presId="urn:microsoft.com/office/officeart/2005/8/layout/cycle4#2"/>
    <dgm:cxn modelId="{A47EDA64-2DAE-449F-9BA9-A02B007D8DDF}" type="presParOf" srcId="{2DD9F0C1-5CA4-440E-832F-81BCF6762067}" destId="{7C1AED99-85EA-45F0-BDCB-41781282A9CC}" srcOrd="0" destOrd="0" presId="urn:microsoft.com/office/officeart/2005/8/layout/cycle4#2"/>
    <dgm:cxn modelId="{A45B8BC4-9A23-4D86-A66A-1B990E525315}" type="presParOf" srcId="{7C1AED99-85EA-45F0-BDCB-41781282A9CC}" destId="{1DF68CAC-EBF5-4B21-9758-E157912C2E39}" srcOrd="0" destOrd="0" presId="urn:microsoft.com/office/officeart/2005/8/layout/cycle4#2"/>
    <dgm:cxn modelId="{742E8649-D85F-44FB-A0FD-980A5CCADB2A}" type="presParOf" srcId="{7C1AED99-85EA-45F0-BDCB-41781282A9CC}" destId="{00350410-89E1-46E9-888B-AD5AB173E766}" srcOrd="1" destOrd="0" presId="urn:microsoft.com/office/officeart/2005/8/layout/cycle4#2"/>
    <dgm:cxn modelId="{A841767C-9947-4C89-9B0D-C262FAB8A952}" type="presParOf" srcId="{2DD9F0C1-5CA4-440E-832F-81BCF6762067}" destId="{F4B1E42E-ABFA-4201-B6C2-BDEDB51F09D9}" srcOrd="1" destOrd="0" presId="urn:microsoft.com/office/officeart/2005/8/layout/cycle4#2"/>
    <dgm:cxn modelId="{E993A5AC-8940-419D-B0B8-D02FDCAC4E02}" type="presParOf" srcId="{F4B1E42E-ABFA-4201-B6C2-BDEDB51F09D9}" destId="{2A910E2A-B462-46E5-92D8-CA31E43ACD4A}" srcOrd="0" destOrd="0" presId="urn:microsoft.com/office/officeart/2005/8/layout/cycle4#2"/>
    <dgm:cxn modelId="{0097A79A-D43F-4502-8CFA-ECAC62742CB8}" type="presParOf" srcId="{F4B1E42E-ABFA-4201-B6C2-BDEDB51F09D9}" destId="{E88A8A68-8E01-4574-8B42-80F5F0E1C063}" srcOrd="1" destOrd="0" presId="urn:microsoft.com/office/officeart/2005/8/layout/cycle4#2"/>
    <dgm:cxn modelId="{CAC2D637-3733-4670-A7FC-BB021D1A2872}" type="presParOf" srcId="{2DD9F0C1-5CA4-440E-832F-81BCF6762067}" destId="{5844E747-F0A7-4D01-AD00-52704C166431}" srcOrd="2" destOrd="0" presId="urn:microsoft.com/office/officeart/2005/8/layout/cycle4#2"/>
    <dgm:cxn modelId="{FC11E825-567C-4AF8-AB58-DC2BEC1EBEFE}" type="presParOf" srcId="{5844E747-F0A7-4D01-AD00-52704C166431}" destId="{7156BE40-09D2-4FE5-8848-F37EB867025A}" srcOrd="0" destOrd="0" presId="urn:microsoft.com/office/officeart/2005/8/layout/cycle4#2"/>
    <dgm:cxn modelId="{4864A7EF-1462-4F1B-8D71-BD16C86BBD1D}" type="presParOf" srcId="{5844E747-F0A7-4D01-AD00-52704C166431}" destId="{F7FACCF3-B24D-4957-8421-D60628A9A019}" srcOrd="1" destOrd="0" presId="urn:microsoft.com/office/officeart/2005/8/layout/cycle4#2"/>
    <dgm:cxn modelId="{D480490D-944D-43E1-B784-C4668C06FFEE}" type="presParOf" srcId="{2DD9F0C1-5CA4-440E-832F-81BCF6762067}" destId="{AE93A480-B6CC-465D-A0E3-550B1A18741D}" srcOrd="3" destOrd="0" presId="urn:microsoft.com/office/officeart/2005/8/layout/cycle4#2"/>
    <dgm:cxn modelId="{055534DF-001F-4B15-A2CA-796B09B4BD34}" type="presParOf" srcId="{AE93A480-B6CC-465D-A0E3-550B1A18741D}" destId="{7D63E3F1-1D6E-4EBC-9D1C-377EB9D6294F}" srcOrd="0" destOrd="0" presId="urn:microsoft.com/office/officeart/2005/8/layout/cycle4#2"/>
    <dgm:cxn modelId="{252D4725-A131-4B9B-9D7C-706004BBC137}" type="presParOf" srcId="{AE93A480-B6CC-465D-A0E3-550B1A18741D}" destId="{AD207E6A-96E0-4326-8DEE-36384E468E85}" srcOrd="1" destOrd="0" presId="urn:microsoft.com/office/officeart/2005/8/layout/cycle4#2"/>
    <dgm:cxn modelId="{FBB1137B-B04E-42C5-BB08-3484570A42D5}" type="presParOf" srcId="{2DD9F0C1-5CA4-440E-832F-81BCF6762067}" destId="{3D276A16-8C16-4CE4-9D1E-CEAC1C1ABA9C}" srcOrd="4" destOrd="0" presId="urn:microsoft.com/office/officeart/2005/8/layout/cycle4#2"/>
    <dgm:cxn modelId="{4C169810-F517-4FFB-B340-710D67CC71CD}" type="presParOf" srcId="{D25C342E-DEF7-4970-8DC2-3CD3ECD4D508}" destId="{3371C142-2D89-464A-8FDE-DD35572AAC45}" srcOrd="1" destOrd="0" presId="urn:microsoft.com/office/officeart/2005/8/layout/cycle4#2"/>
    <dgm:cxn modelId="{2DB6B2E1-22DF-4A01-88E5-02F13D649D49}" type="presParOf" srcId="{3371C142-2D89-464A-8FDE-DD35572AAC45}" destId="{895EDAFF-FED8-4AF2-ADC3-AEBCB3B63B57}" srcOrd="0" destOrd="0" presId="urn:microsoft.com/office/officeart/2005/8/layout/cycle4#2"/>
    <dgm:cxn modelId="{BCF043C6-755F-4652-B7DF-11B4F6ABBB47}" type="presParOf" srcId="{3371C142-2D89-464A-8FDE-DD35572AAC45}" destId="{F1C66D8D-C1BC-4F42-B949-942FCC5B3036}" srcOrd="1" destOrd="0" presId="urn:microsoft.com/office/officeart/2005/8/layout/cycle4#2"/>
    <dgm:cxn modelId="{FD681DA3-E370-441C-8DCB-EA2A90C18BA1}" type="presParOf" srcId="{3371C142-2D89-464A-8FDE-DD35572AAC45}" destId="{CEFC9B25-AE82-4450-9425-FA2B92DA702B}" srcOrd="2" destOrd="0" presId="urn:microsoft.com/office/officeart/2005/8/layout/cycle4#2"/>
    <dgm:cxn modelId="{002632D2-B228-4F9C-BB26-45754F4D9CB3}" type="presParOf" srcId="{3371C142-2D89-464A-8FDE-DD35572AAC45}" destId="{3CC17FF9-EB60-49EB-A664-F85E6EF43BB7}" srcOrd="3" destOrd="0" presId="urn:microsoft.com/office/officeart/2005/8/layout/cycle4#2"/>
    <dgm:cxn modelId="{9A36841F-7229-4ABB-907A-345F99C28B41}" type="presParOf" srcId="{3371C142-2D89-464A-8FDE-DD35572AAC45}" destId="{54B4DE5B-8D2B-4C00-9E58-D7B9621A1BB2}" srcOrd="4" destOrd="0" presId="urn:microsoft.com/office/officeart/2005/8/layout/cycle4#2"/>
    <dgm:cxn modelId="{31B62F65-960C-47FF-A4AB-374A02FAD761}" type="presParOf" srcId="{D25C342E-DEF7-4970-8DC2-3CD3ECD4D508}" destId="{212AE96E-9F11-4720-A5F5-817FA24782C8}" srcOrd="2" destOrd="0" presId="urn:microsoft.com/office/officeart/2005/8/layout/cycle4#2"/>
    <dgm:cxn modelId="{277FE708-B596-40DA-9B0A-B0DB8CC6DB96}" type="presParOf" srcId="{D25C342E-DEF7-4970-8DC2-3CD3ECD4D508}" destId="{A5159BB3-38EF-4EF4-AD66-D68F5B148490}" srcOrd="3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6BE40-09D2-4FE5-8848-F37EB867025A}">
      <dsp:nvSpPr>
        <dsp:cNvPr id="0" name=""/>
        <dsp:cNvSpPr/>
      </dsp:nvSpPr>
      <dsp:spPr>
        <a:xfrm>
          <a:off x="1473144" y="1453897"/>
          <a:ext cx="902894" cy="584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 </a:t>
          </a:r>
          <a: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  <a:t>04</a:t>
          </a:r>
          <a:endParaRPr lang="ru-RU" sz="1800" b="1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1756860" y="1612962"/>
        <a:ext cx="606330" cy="412957"/>
      </dsp:txXfrm>
    </dsp:sp>
    <dsp:sp modelId="{7D63E3F1-1D6E-4EBC-9D1C-377EB9D6294F}">
      <dsp:nvSpPr>
        <dsp:cNvPr id="0" name=""/>
        <dsp:cNvSpPr/>
      </dsp:nvSpPr>
      <dsp:spPr>
        <a:xfrm>
          <a:off x="0" y="1578281"/>
          <a:ext cx="902894" cy="584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 </a:t>
          </a:r>
          <a:r>
            <a:rPr lang="ru-RU" sz="1800" b="1" kern="1200" dirty="0" smtClean="0">
              <a:solidFill>
                <a:srgbClr val="3B70CD"/>
              </a:solidFill>
            </a:rPr>
            <a:t>03</a:t>
          </a:r>
          <a:endParaRPr lang="ru-RU" sz="1800" b="1" kern="1200" dirty="0">
            <a:solidFill>
              <a:srgbClr val="3B70CD"/>
            </a:solidFill>
          </a:endParaRPr>
        </a:p>
      </dsp:txBody>
      <dsp:txXfrm>
        <a:off x="12848" y="1737347"/>
        <a:ext cx="606330" cy="412957"/>
      </dsp:txXfrm>
    </dsp:sp>
    <dsp:sp modelId="{2A910E2A-B462-46E5-92D8-CA31E43ACD4A}">
      <dsp:nvSpPr>
        <dsp:cNvPr id="0" name=""/>
        <dsp:cNvSpPr/>
      </dsp:nvSpPr>
      <dsp:spPr>
        <a:xfrm>
          <a:off x="1473144" y="211045"/>
          <a:ext cx="902894" cy="584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bg2">
                  <a:lumMod val="50000"/>
                </a:schemeClr>
              </a:solidFill>
            </a:rPr>
            <a:t>02</a:t>
          </a:r>
          <a:endParaRPr lang="ru-RU" sz="18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1756860" y="223893"/>
        <a:ext cx="606330" cy="412957"/>
      </dsp:txXfrm>
    </dsp:sp>
    <dsp:sp modelId="{1DF68CAC-EBF5-4B21-9758-E157912C2E39}">
      <dsp:nvSpPr>
        <dsp:cNvPr id="0" name=""/>
        <dsp:cNvSpPr/>
      </dsp:nvSpPr>
      <dsp:spPr>
        <a:xfrm>
          <a:off x="0" y="211045"/>
          <a:ext cx="902894" cy="584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F93F16"/>
              </a:solidFill>
            </a:rPr>
            <a:t>01</a:t>
          </a:r>
          <a:endParaRPr lang="ru-RU" sz="1800" b="1" kern="1200" dirty="0">
            <a:solidFill>
              <a:srgbClr val="F93F16"/>
            </a:solidFill>
          </a:endParaRPr>
        </a:p>
      </dsp:txBody>
      <dsp:txXfrm>
        <a:off x="12848" y="223893"/>
        <a:ext cx="606330" cy="412957"/>
      </dsp:txXfrm>
    </dsp:sp>
    <dsp:sp modelId="{895EDAFF-FED8-4AF2-ADC3-AEBCB3B63B57}">
      <dsp:nvSpPr>
        <dsp:cNvPr id="0" name=""/>
        <dsp:cNvSpPr/>
      </dsp:nvSpPr>
      <dsp:spPr>
        <a:xfrm>
          <a:off x="194186" y="93656"/>
          <a:ext cx="1256852" cy="1469320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562309" y="524010"/>
        <a:ext cx="888729" cy="1038966"/>
      </dsp:txXfrm>
    </dsp:sp>
    <dsp:sp modelId="{F1C66D8D-C1BC-4F42-B949-942FCC5B3036}">
      <dsp:nvSpPr>
        <dsp:cNvPr id="0" name=""/>
        <dsp:cNvSpPr/>
      </dsp:nvSpPr>
      <dsp:spPr>
        <a:xfrm rot="5400000">
          <a:off x="1180271" y="297035"/>
          <a:ext cx="940599" cy="1062562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 rot="-5400000">
        <a:off x="1119290" y="633511"/>
        <a:ext cx="751345" cy="665104"/>
      </dsp:txXfrm>
    </dsp:sp>
    <dsp:sp modelId="{CEFC9B25-AE82-4450-9425-FA2B92DA702B}">
      <dsp:nvSpPr>
        <dsp:cNvPr id="0" name=""/>
        <dsp:cNvSpPr/>
      </dsp:nvSpPr>
      <dsp:spPr>
        <a:xfrm rot="10800000">
          <a:off x="1147135" y="1191776"/>
          <a:ext cx="1006871" cy="928997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 rot="10800000">
        <a:off x="1147135" y="1191776"/>
        <a:ext cx="711965" cy="656900"/>
      </dsp:txXfrm>
    </dsp:sp>
    <dsp:sp modelId="{3CC17FF9-EB60-49EB-A664-F85E6EF43BB7}">
      <dsp:nvSpPr>
        <dsp:cNvPr id="0" name=""/>
        <dsp:cNvSpPr/>
      </dsp:nvSpPr>
      <dsp:spPr>
        <a:xfrm rot="16200000">
          <a:off x="450368" y="1240523"/>
          <a:ext cx="744489" cy="831504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 rot="5400000">
        <a:off x="650403" y="1284030"/>
        <a:ext cx="587962" cy="526433"/>
      </dsp:txXfrm>
    </dsp:sp>
    <dsp:sp modelId="{212AE96E-9F11-4720-A5F5-817FA24782C8}">
      <dsp:nvSpPr>
        <dsp:cNvPr id="0" name=""/>
        <dsp:cNvSpPr/>
      </dsp:nvSpPr>
      <dsp:spPr>
        <a:xfrm>
          <a:off x="1051397" y="960411"/>
          <a:ext cx="273244" cy="23760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A5159BB3-38EF-4EF4-AD66-D68F5B148490}">
      <dsp:nvSpPr>
        <dsp:cNvPr id="0" name=""/>
        <dsp:cNvSpPr/>
      </dsp:nvSpPr>
      <dsp:spPr>
        <a:xfrm rot="10800000">
          <a:off x="1051397" y="1051798"/>
          <a:ext cx="273244" cy="23760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166CF-3C39-4554-9997-3F20CB216735}">
      <dsp:nvSpPr>
        <dsp:cNvPr id="0" name=""/>
        <dsp:cNvSpPr/>
      </dsp:nvSpPr>
      <dsp:spPr>
        <a:xfrm>
          <a:off x="990243" y="648"/>
          <a:ext cx="995329" cy="4976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1004819" y="15224"/>
        <a:ext cx="966177" cy="468512"/>
      </dsp:txXfrm>
    </dsp:sp>
    <dsp:sp modelId="{0ED71C7A-ABAF-4F1F-9B5D-B99E5DBE90F0}">
      <dsp:nvSpPr>
        <dsp:cNvPr id="0" name=""/>
        <dsp:cNvSpPr/>
      </dsp:nvSpPr>
      <dsp:spPr>
        <a:xfrm rot="3600000">
          <a:off x="1639396" y="874389"/>
          <a:ext cx="519172" cy="17418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691651" y="909225"/>
        <a:ext cx="414662" cy="104510"/>
      </dsp:txXfrm>
    </dsp:sp>
    <dsp:sp modelId="{C89B50D1-EBF3-4B27-95E4-31F922CD316D}">
      <dsp:nvSpPr>
        <dsp:cNvPr id="0" name=""/>
        <dsp:cNvSpPr/>
      </dsp:nvSpPr>
      <dsp:spPr>
        <a:xfrm>
          <a:off x="1812391" y="1424649"/>
          <a:ext cx="995329" cy="497664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1826967" y="1439225"/>
        <a:ext cx="966177" cy="468512"/>
      </dsp:txXfrm>
    </dsp:sp>
    <dsp:sp modelId="{74E5F3B3-132A-4158-9642-F607E64E6506}">
      <dsp:nvSpPr>
        <dsp:cNvPr id="0" name=""/>
        <dsp:cNvSpPr/>
      </dsp:nvSpPr>
      <dsp:spPr>
        <a:xfrm rot="10800000">
          <a:off x="1228322" y="1586390"/>
          <a:ext cx="519172" cy="17418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0800000">
        <a:off x="1280577" y="1621226"/>
        <a:ext cx="414662" cy="104510"/>
      </dsp:txXfrm>
    </dsp:sp>
    <dsp:sp modelId="{E92FD2A2-51E2-415D-904F-F00743E3B172}">
      <dsp:nvSpPr>
        <dsp:cNvPr id="0" name=""/>
        <dsp:cNvSpPr/>
      </dsp:nvSpPr>
      <dsp:spPr>
        <a:xfrm>
          <a:off x="168096" y="1424649"/>
          <a:ext cx="995329" cy="497664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30%</a:t>
          </a:r>
          <a:endParaRPr lang="ru-RU" sz="2100" kern="1200" dirty="0"/>
        </a:p>
      </dsp:txBody>
      <dsp:txXfrm>
        <a:off x="182672" y="1439225"/>
        <a:ext cx="966177" cy="468512"/>
      </dsp:txXfrm>
    </dsp:sp>
    <dsp:sp modelId="{AC9E625B-ECD0-49CF-843E-1F4700043B07}">
      <dsp:nvSpPr>
        <dsp:cNvPr id="0" name=""/>
        <dsp:cNvSpPr/>
      </dsp:nvSpPr>
      <dsp:spPr>
        <a:xfrm rot="18000000">
          <a:off x="817248" y="874389"/>
          <a:ext cx="519172" cy="17418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869503" y="909225"/>
        <a:ext cx="414662" cy="1045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6BE40-09D2-4FE5-8848-F37EB867025A}">
      <dsp:nvSpPr>
        <dsp:cNvPr id="0" name=""/>
        <dsp:cNvSpPr/>
      </dsp:nvSpPr>
      <dsp:spPr>
        <a:xfrm>
          <a:off x="1963122" y="2454259"/>
          <a:ext cx="1203204" cy="779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 </a:t>
          </a:r>
          <a: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  <a:t>04</a:t>
          </a:r>
          <a:endParaRPr lang="ru-RU" sz="1800" b="1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2341205" y="2666231"/>
        <a:ext cx="808000" cy="550310"/>
      </dsp:txXfrm>
    </dsp:sp>
    <dsp:sp modelId="{7D63E3F1-1D6E-4EBC-9D1C-377EB9D6294F}">
      <dsp:nvSpPr>
        <dsp:cNvPr id="0" name=""/>
        <dsp:cNvSpPr/>
      </dsp:nvSpPr>
      <dsp:spPr>
        <a:xfrm>
          <a:off x="0" y="2242378"/>
          <a:ext cx="1203204" cy="779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 </a:t>
          </a:r>
          <a:r>
            <a:rPr lang="ru-RU" sz="1800" b="1" kern="1200" dirty="0" smtClean="0">
              <a:solidFill>
                <a:srgbClr val="3B70CD"/>
              </a:solidFill>
            </a:rPr>
            <a:t>03</a:t>
          </a:r>
          <a:endParaRPr lang="ru-RU" sz="1800" b="1" kern="1200" dirty="0">
            <a:solidFill>
              <a:srgbClr val="3B70CD"/>
            </a:solidFill>
          </a:endParaRPr>
        </a:p>
      </dsp:txBody>
      <dsp:txXfrm>
        <a:off x="17121" y="2454350"/>
        <a:ext cx="808000" cy="550310"/>
      </dsp:txXfrm>
    </dsp:sp>
    <dsp:sp modelId="{2A910E2A-B462-46E5-92D8-CA31E43ACD4A}">
      <dsp:nvSpPr>
        <dsp:cNvPr id="0" name=""/>
        <dsp:cNvSpPr/>
      </dsp:nvSpPr>
      <dsp:spPr>
        <a:xfrm>
          <a:off x="1963122" y="420390"/>
          <a:ext cx="1203204" cy="779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bg2">
                  <a:lumMod val="50000"/>
                </a:schemeClr>
              </a:solidFill>
            </a:rPr>
            <a:t>02</a:t>
          </a:r>
          <a:endParaRPr lang="ru-RU" sz="18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2341205" y="437511"/>
        <a:ext cx="808000" cy="550310"/>
      </dsp:txXfrm>
    </dsp:sp>
    <dsp:sp modelId="{1DF68CAC-EBF5-4B21-9758-E157912C2E39}">
      <dsp:nvSpPr>
        <dsp:cNvPr id="0" name=""/>
        <dsp:cNvSpPr/>
      </dsp:nvSpPr>
      <dsp:spPr>
        <a:xfrm>
          <a:off x="0" y="420390"/>
          <a:ext cx="1203204" cy="7794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F93F16"/>
              </a:solidFill>
            </a:rPr>
            <a:t>01</a:t>
          </a:r>
          <a:endParaRPr lang="ru-RU" sz="1800" b="1" kern="1200" dirty="0">
            <a:solidFill>
              <a:srgbClr val="F93F16"/>
            </a:solidFill>
          </a:endParaRPr>
        </a:p>
      </dsp:txBody>
      <dsp:txXfrm>
        <a:off x="17121" y="437511"/>
        <a:ext cx="808000" cy="550310"/>
      </dsp:txXfrm>
    </dsp:sp>
    <dsp:sp modelId="{895EDAFF-FED8-4AF2-ADC3-AEBCB3B63B57}">
      <dsp:nvSpPr>
        <dsp:cNvPr id="0" name=""/>
        <dsp:cNvSpPr/>
      </dsp:nvSpPr>
      <dsp:spPr>
        <a:xfrm>
          <a:off x="133732" y="163384"/>
          <a:ext cx="2249273" cy="2360315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</a:t>
          </a:r>
          <a:endParaRPr lang="ru-RU" sz="2400" kern="1200" dirty="0"/>
        </a:p>
      </dsp:txBody>
      <dsp:txXfrm>
        <a:off x="792529" y="854704"/>
        <a:ext cx="1590476" cy="1668995"/>
      </dsp:txXfrm>
    </dsp:sp>
    <dsp:sp modelId="{F1C66D8D-C1BC-4F42-B949-942FCC5B3036}">
      <dsp:nvSpPr>
        <dsp:cNvPr id="0" name=""/>
        <dsp:cNvSpPr/>
      </dsp:nvSpPr>
      <dsp:spPr>
        <a:xfrm rot="5400000">
          <a:off x="1788315" y="686070"/>
          <a:ext cx="1146794" cy="1314944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</a:t>
          </a:r>
          <a:endParaRPr lang="ru-RU" sz="2400" kern="1200" dirty="0"/>
        </a:p>
      </dsp:txBody>
      <dsp:txXfrm rot="-5400000">
        <a:off x="1704240" y="1106033"/>
        <a:ext cx="929806" cy="810906"/>
      </dsp:txXfrm>
    </dsp:sp>
    <dsp:sp modelId="{CEFC9B25-AE82-4450-9425-FA2B92DA702B}">
      <dsp:nvSpPr>
        <dsp:cNvPr id="0" name=""/>
        <dsp:cNvSpPr/>
      </dsp:nvSpPr>
      <dsp:spPr>
        <a:xfrm rot="10800000">
          <a:off x="1690830" y="1827891"/>
          <a:ext cx="1341764" cy="1237988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</a:t>
          </a:r>
          <a:endParaRPr lang="ru-RU" sz="2400" kern="1200" dirty="0"/>
        </a:p>
      </dsp:txBody>
      <dsp:txXfrm rot="10800000">
        <a:off x="1690830" y="1827891"/>
        <a:ext cx="948770" cy="875390"/>
      </dsp:txXfrm>
    </dsp:sp>
    <dsp:sp modelId="{3CC17FF9-EB60-49EB-A664-F85E6EF43BB7}">
      <dsp:nvSpPr>
        <dsp:cNvPr id="0" name=""/>
        <dsp:cNvSpPr/>
      </dsp:nvSpPr>
      <dsp:spPr>
        <a:xfrm rot="16200000">
          <a:off x="762313" y="1892851"/>
          <a:ext cx="992111" cy="1108068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</a:t>
          </a:r>
          <a:endParaRPr lang="ru-RU" sz="2400" kern="1200" dirty="0"/>
        </a:p>
      </dsp:txBody>
      <dsp:txXfrm rot="5400000">
        <a:off x="1028881" y="1950830"/>
        <a:ext cx="783522" cy="701528"/>
      </dsp:txXfrm>
    </dsp:sp>
    <dsp:sp modelId="{212AE96E-9F11-4720-A5F5-817FA24782C8}">
      <dsp:nvSpPr>
        <dsp:cNvPr id="0" name=""/>
        <dsp:cNvSpPr/>
      </dsp:nvSpPr>
      <dsp:spPr>
        <a:xfrm>
          <a:off x="1401099" y="1419001"/>
          <a:ext cx="364127" cy="316632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A5159BB3-38EF-4EF4-AD66-D68F5B148490}">
      <dsp:nvSpPr>
        <dsp:cNvPr id="0" name=""/>
        <dsp:cNvSpPr/>
      </dsp:nvSpPr>
      <dsp:spPr>
        <a:xfrm rot="10800000">
          <a:off x="1401099" y="1540783"/>
          <a:ext cx="364127" cy="316632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0.54777</cdr:x>
      <cdr:y>0.70571</cdr:y>
    </cdr:from>
    <cdr:to>
      <cdr:x>0.62575</cdr:x>
      <cdr:y>0.80229</cdr:y>
    </cdr:to>
    <cdr:sp macro="" textlink="">
      <cdr:nvSpPr>
        <cdr:cNvPr id="8" name="Овал 7"/>
        <cdr:cNvSpPr/>
      </cdr:nvSpPr>
      <cdr:spPr>
        <a:xfrm xmlns:a="http://schemas.openxmlformats.org/drawingml/2006/main">
          <a:off x="2555126" y="2689984"/>
          <a:ext cx="363742" cy="368136"/>
        </a:xfrm>
        <a:prstGeom xmlns:a="http://schemas.openxmlformats.org/drawingml/2006/main" prst="ellipse">
          <a:avLst/>
        </a:prstGeom>
        <a:solidFill xmlns:a="http://schemas.openxmlformats.org/drawingml/2006/main">
          <a:srgbClr val="10538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0.73478</cdr:x>
      <cdr:y>0.3897</cdr:y>
    </cdr:from>
    <cdr:to>
      <cdr:x>0.8672</cdr:x>
      <cdr:y>0.5537</cdr:y>
    </cdr:to>
    <cdr:sp macro="" textlink="">
      <cdr:nvSpPr>
        <cdr:cNvPr id="9" name="Овал 8"/>
        <cdr:cNvSpPr/>
      </cdr:nvSpPr>
      <cdr:spPr>
        <a:xfrm xmlns:a="http://schemas.openxmlformats.org/drawingml/2006/main">
          <a:off x="3595528" y="1539827"/>
          <a:ext cx="648000" cy="648000"/>
        </a:xfrm>
        <a:prstGeom xmlns:a="http://schemas.openxmlformats.org/drawingml/2006/main" prst="ellipse">
          <a:avLst/>
        </a:prstGeom>
        <a:solidFill xmlns:a="http://schemas.openxmlformats.org/drawingml/2006/main">
          <a:srgbClr val="105382"/>
        </a:solidFill>
        <a:ln xmlns:a="http://schemas.openxmlformats.org/drawingml/2006/main" w="57150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0.64194</cdr:x>
      <cdr:y>0.61836</cdr:y>
    </cdr:from>
    <cdr:to>
      <cdr:x>0.71992</cdr:x>
      <cdr:y>0.71494</cdr:y>
    </cdr:to>
    <cdr:sp macro="" textlink="">
      <cdr:nvSpPr>
        <cdr:cNvPr id="8" name="Овал 7"/>
        <cdr:cNvSpPr/>
      </cdr:nvSpPr>
      <cdr:spPr>
        <a:xfrm xmlns:a="http://schemas.openxmlformats.org/drawingml/2006/main">
          <a:off x="2994345" y="2357022"/>
          <a:ext cx="363742" cy="368136"/>
        </a:xfrm>
        <a:prstGeom xmlns:a="http://schemas.openxmlformats.org/drawingml/2006/main" prst="ellipse">
          <a:avLst/>
        </a:prstGeom>
        <a:solidFill xmlns:a="http://schemas.openxmlformats.org/drawingml/2006/main">
          <a:srgbClr val="10538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0.75308</cdr:x>
      <cdr:y>0.21493</cdr:y>
    </cdr:from>
    <cdr:to>
      <cdr:x>0.8855</cdr:x>
      <cdr:y>0.37893</cdr:y>
    </cdr:to>
    <cdr:sp macro="" textlink="">
      <cdr:nvSpPr>
        <cdr:cNvPr id="9" name="Овал 8"/>
        <cdr:cNvSpPr/>
      </cdr:nvSpPr>
      <cdr:spPr>
        <a:xfrm xmlns:a="http://schemas.openxmlformats.org/drawingml/2006/main">
          <a:off x="3512763" y="819260"/>
          <a:ext cx="617681" cy="625123"/>
        </a:xfrm>
        <a:prstGeom xmlns:a="http://schemas.openxmlformats.org/drawingml/2006/main" prst="ellipse">
          <a:avLst/>
        </a:prstGeom>
        <a:solidFill xmlns:a="http://schemas.openxmlformats.org/drawingml/2006/main">
          <a:srgbClr val="105382"/>
        </a:solidFill>
        <a:ln xmlns:a="http://schemas.openxmlformats.org/drawingml/2006/main" w="57150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0.44631</cdr:x>
      <cdr:y>0.68362</cdr:y>
    </cdr:from>
    <cdr:to>
      <cdr:x>0.97206</cdr:x>
      <cdr:y>0.8609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2033" y="1112098"/>
          <a:ext cx="874109" cy="2883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631,1</a:t>
          </a:r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0.22948</cdr:x>
      <cdr:y>0.29235</cdr:y>
    </cdr:from>
    <cdr:to>
      <cdr:x>0.7493</cdr:x>
      <cdr:y>0.70017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63180" y="433323"/>
          <a:ext cx="596171" cy="6044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0.22948</cdr:x>
      <cdr:y>0.29235</cdr:y>
    </cdr:from>
    <cdr:to>
      <cdr:x>0.7493</cdr:x>
      <cdr:y>0.70017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63180" y="433323"/>
          <a:ext cx="596171" cy="6044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0.53657</cdr:x>
      <cdr:y>0.40443</cdr:y>
    </cdr:from>
    <cdr:to>
      <cdr:x>0.80503</cdr:x>
      <cdr:y>0.58165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1329" y="1066615"/>
          <a:ext cx="1186473" cy="467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C00000"/>
              </a:solidFill>
            </a:rPr>
            <a:t>54,5%</a:t>
          </a:r>
          <a:endParaRPr lang="ru-RU" sz="2000" b="1" dirty="0">
            <a:solidFill>
              <a:srgbClr val="C00000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0.72583</cdr:x>
      <cdr:y>0.12331</cdr:y>
    </cdr:from>
    <cdr:to>
      <cdr:x>0.8283</cdr:x>
      <cdr:y>0.17176</cdr:y>
    </cdr:to>
    <cdr:sp macro="" textlink="">
      <cdr:nvSpPr>
        <cdr:cNvPr id="2" name="Выноска 2 1"/>
        <cdr:cNvSpPr/>
      </cdr:nvSpPr>
      <cdr:spPr>
        <a:xfrm xmlns:a="http://schemas.openxmlformats.org/drawingml/2006/main">
          <a:off x="5899529" y="668157"/>
          <a:ext cx="832919" cy="26255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174569"/>
            <a:gd name="adj6" fmla="val -57536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/>
            <a:t>2017 год</a:t>
          </a:r>
          <a:endParaRPr lang="ru-RU" dirty="0"/>
        </a:p>
      </cdr:txBody>
    </cdr:sp>
  </cdr:relSizeAnchor>
  <cdr:relSizeAnchor xmlns:cdr="http://schemas.openxmlformats.org/drawingml/2006/chartDrawing">
    <cdr:from>
      <cdr:x>0.43729</cdr:x>
      <cdr:y>0.6045</cdr:y>
    </cdr:from>
    <cdr:to>
      <cdr:x>0.5264</cdr:x>
      <cdr:y>0.65295</cdr:y>
    </cdr:to>
    <cdr:sp macro="" textlink="">
      <cdr:nvSpPr>
        <cdr:cNvPr id="3" name="Выноска 2 2"/>
        <cdr:cNvSpPr/>
      </cdr:nvSpPr>
      <cdr:spPr>
        <a:xfrm xmlns:a="http://schemas.openxmlformats.org/drawingml/2006/main">
          <a:off x="3554266" y="3275575"/>
          <a:ext cx="724277" cy="26255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164224"/>
            <a:gd name="adj6" fmla="val -60417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/>
            <a:t>2016 год</a:t>
          </a:r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F560B-E9F8-45B6-B0A6-119A6E8E3F53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D498A-3B73-44B9-8C7F-A8686FB945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793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121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12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89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51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3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94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022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57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35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4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23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5D741-70BC-4D43-B42A-483495F52012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1B71D-5A3D-4073-B8F9-9B0F3069B5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0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meleuz.bashkortostan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gif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image" Target="../media/image26.jpeg"/><Relationship Id="rId21" Type="http://schemas.openxmlformats.org/officeDocument/2006/relationships/image" Target="../media/image43.jpe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5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openxmlformats.org/officeDocument/2006/relationships/image" Target="../media/image28.jpeg"/><Relationship Id="rId15" Type="http://schemas.openxmlformats.org/officeDocument/2006/relationships/image" Target="../media/image37.jpeg"/><Relationship Id="rId23" Type="http://schemas.openxmlformats.org/officeDocument/2006/relationships/image" Target="../media/image45.png"/><Relationship Id="rId10" Type="http://schemas.openxmlformats.org/officeDocument/2006/relationships/image" Target="../media/image32.jpeg"/><Relationship Id="rId19" Type="http://schemas.openxmlformats.org/officeDocument/2006/relationships/image" Target="../media/image41.jpeg"/><Relationship Id="rId4" Type="http://schemas.openxmlformats.org/officeDocument/2006/relationships/image" Target="../media/image27.jpeg"/><Relationship Id="rId9" Type="http://schemas.microsoft.com/office/2007/relationships/hdphoto" Target="../media/hdphoto2.wdp"/><Relationship Id="rId14" Type="http://schemas.openxmlformats.org/officeDocument/2006/relationships/image" Target="../media/image36.png"/><Relationship Id="rId22" Type="http://schemas.openxmlformats.org/officeDocument/2006/relationships/image" Target="../media/image4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41.jpeg"/><Relationship Id="rId18" Type="http://schemas.openxmlformats.org/officeDocument/2006/relationships/image" Target="../media/image54.jpeg"/><Relationship Id="rId26" Type="http://schemas.openxmlformats.org/officeDocument/2006/relationships/image" Target="../media/image43.jpeg"/><Relationship Id="rId3" Type="http://schemas.openxmlformats.org/officeDocument/2006/relationships/chart" Target="../charts/chart1.xml"/><Relationship Id="rId21" Type="http://schemas.openxmlformats.org/officeDocument/2006/relationships/image" Target="../media/image56.jpeg"/><Relationship Id="rId7" Type="http://schemas.openxmlformats.org/officeDocument/2006/relationships/chart" Target="../charts/chart3.xml"/><Relationship Id="rId12" Type="http://schemas.openxmlformats.org/officeDocument/2006/relationships/image" Target="../media/image32.jpeg"/><Relationship Id="rId17" Type="http://schemas.openxmlformats.org/officeDocument/2006/relationships/image" Target="../media/image53.jpeg"/><Relationship Id="rId25" Type="http://schemas.openxmlformats.org/officeDocument/2006/relationships/image" Target="../media/image58.jpeg"/><Relationship Id="rId2" Type="http://schemas.openxmlformats.org/officeDocument/2006/relationships/image" Target="../media/image46.jpeg"/><Relationship Id="rId16" Type="http://schemas.openxmlformats.org/officeDocument/2006/relationships/image" Target="../media/image52.jpe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11" Type="http://schemas.openxmlformats.org/officeDocument/2006/relationships/image" Target="../media/image33.jpeg"/><Relationship Id="rId24" Type="http://schemas.microsoft.com/office/2007/relationships/hdphoto" Target="../media/hdphoto3.wdp"/><Relationship Id="rId5" Type="http://schemas.openxmlformats.org/officeDocument/2006/relationships/image" Target="../media/image48.jpeg"/><Relationship Id="rId15" Type="http://schemas.openxmlformats.org/officeDocument/2006/relationships/image" Target="../media/image51.jpeg"/><Relationship Id="rId23" Type="http://schemas.openxmlformats.org/officeDocument/2006/relationships/image" Target="../media/image57.png"/><Relationship Id="rId28" Type="http://schemas.openxmlformats.org/officeDocument/2006/relationships/chart" Target="../charts/chart6.xml"/><Relationship Id="rId10" Type="http://schemas.openxmlformats.org/officeDocument/2006/relationships/image" Target="../media/image40.jpeg"/><Relationship Id="rId19" Type="http://schemas.openxmlformats.org/officeDocument/2006/relationships/chart" Target="../charts/chart5.xml"/><Relationship Id="rId4" Type="http://schemas.openxmlformats.org/officeDocument/2006/relationships/image" Target="../media/image47.jpeg"/><Relationship Id="rId9" Type="http://schemas.openxmlformats.org/officeDocument/2006/relationships/chart" Target="../charts/chart4.xml"/><Relationship Id="rId14" Type="http://schemas.openxmlformats.org/officeDocument/2006/relationships/image" Target="../media/image50.jpeg"/><Relationship Id="rId22" Type="http://schemas.openxmlformats.org/officeDocument/2006/relationships/image" Target="../media/image37.jpeg"/><Relationship Id="rId27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diagramData" Target="../diagrams/data1.xml"/><Relationship Id="rId21" Type="http://schemas.openxmlformats.org/officeDocument/2006/relationships/image" Target="../media/image43.jpeg"/><Relationship Id="rId7" Type="http://schemas.microsoft.com/office/2007/relationships/diagramDrawing" Target="../diagrams/drawing1.xml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5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3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7.jpeg"/><Relationship Id="rId10" Type="http://schemas.openxmlformats.org/officeDocument/2006/relationships/image" Target="../media/image32.jpeg"/><Relationship Id="rId19" Type="http://schemas.openxmlformats.org/officeDocument/2006/relationships/image" Target="../media/image41.jpeg"/><Relationship Id="rId4" Type="http://schemas.openxmlformats.org/officeDocument/2006/relationships/diagramLayout" Target="../diagrams/layout1.xml"/><Relationship Id="rId9" Type="http://schemas.microsoft.com/office/2007/relationships/hdphoto" Target="../media/hdphoto2.wdp"/><Relationship Id="rId14" Type="http://schemas.openxmlformats.org/officeDocument/2006/relationships/image" Target="../media/image36.png"/><Relationship Id="rId22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13" Type="http://schemas.openxmlformats.org/officeDocument/2006/relationships/chart" Target="../charts/chart11.xml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12" Type="http://schemas.openxmlformats.org/officeDocument/2006/relationships/chart" Target="../charts/chart10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chart" Target="../charts/chart9.xml"/><Relationship Id="rId5" Type="http://schemas.microsoft.com/office/2007/relationships/hdphoto" Target="../media/hdphoto3.wdp"/><Relationship Id="rId10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openxmlformats.org/officeDocument/2006/relationships/image" Target="../media/image58.jpeg"/><Relationship Id="rId1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microsoft.com/office/2007/relationships/hdphoto" Target="../media/hdphoto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64.png"/><Relationship Id="rId3" Type="http://schemas.openxmlformats.org/officeDocument/2006/relationships/image" Target="../media/image2.png"/><Relationship Id="rId7" Type="http://schemas.openxmlformats.org/officeDocument/2006/relationships/diagramLayout" Target="../diagrams/layout2.xml"/><Relationship Id="rId12" Type="http://schemas.openxmlformats.org/officeDocument/2006/relationships/image" Target="../media/image11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63.png"/><Relationship Id="rId5" Type="http://schemas.openxmlformats.org/officeDocument/2006/relationships/hyperlink" Target="https://meleuz.bashkortostan.ru/administration/decrees/672857/" TargetMode="External"/><Relationship Id="rId15" Type="http://schemas.openxmlformats.org/officeDocument/2006/relationships/image" Target="../media/image66.png"/><Relationship Id="rId10" Type="http://schemas.microsoft.com/office/2007/relationships/diagramDrawing" Target="../diagrams/drawing2.xml"/><Relationship Id="rId4" Type="http://schemas.microsoft.com/office/2007/relationships/hdphoto" Target="../media/hdphoto1.wdp"/><Relationship Id="rId9" Type="http://schemas.openxmlformats.org/officeDocument/2006/relationships/diagramColors" Target="../diagrams/colors2.xml"/><Relationship Id="rId1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chart" Target="../charts/chart13.xml"/><Relationship Id="rId5" Type="http://schemas.openxmlformats.org/officeDocument/2006/relationships/hyperlink" Target="https://meleuz.bashkortostan.ru/administration/decrees/?filter_name=&amp;filter_date_from_start_docs=&amp;filter_date_from_end_docs=&amp;filter_number=922&amp;filter_author=&amp;filter_activity=" TargetMode="External"/><Relationship Id="rId10" Type="http://schemas.openxmlformats.org/officeDocument/2006/relationships/image" Target="../media/image66.png"/><Relationship Id="rId4" Type="http://schemas.microsoft.com/office/2007/relationships/hdphoto" Target="../media/hdphoto1.wdp"/><Relationship Id="rId9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1.gif"/><Relationship Id="rId3" Type="http://schemas.microsoft.com/office/2007/relationships/hdphoto" Target="../media/hdphoto1.wdp"/><Relationship Id="rId7" Type="http://schemas.openxmlformats.org/officeDocument/2006/relationships/image" Target="../media/image64.png"/><Relationship Id="rId12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25.png"/><Relationship Id="rId4" Type="http://schemas.openxmlformats.org/officeDocument/2006/relationships/hyperlink" Target="https://meleuz.bashkortostan.ru/administration/decrees/357646/" TargetMode="External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3.xml"/><Relationship Id="rId2" Type="http://schemas.openxmlformats.org/officeDocument/2006/relationships/hyperlink" Target="http://finance.admmeleuz.ru/normativnye-dokumenty/340-mestnye-nalogi/normativnye-dokumenty/zemelnyj-nalo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73.jpeg"/><Relationship Id="rId5" Type="http://schemas.openxmlformats.org/officeDocument/2006/relationships/diagramData" Target="../diagrams/data3.xml"/><Relationship Id="rId10" Type="http://schemas.openxmlformats.org/officeDocument/2006/relationships/image" Target="../media/image72.png"/><Relationship Id="rId4" Type="http://schemas.openxmlformats.org/officeDocument/2006/relationships/image" Target="../media/image64.png"/><Relationship Id="rId9" Type="http://schemas.microsoft.com/office/2007/relationships/diagramDrawing" Target="../diagrams/drawin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hyperlink" Target="consultantplus://offline/ref=4F633939A11CDB60DFA002D25D9626DC39727DA79A81CEB500F4D74FBFFD0E616C05A17E21s7kAJ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chart" Target="../charts/chart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29.jpeg"/><Relationship Id="rId7" Type="http://schemas.openxmlformats.org/officeDocument/2006/relationships/image" Target="../media/image7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gif"/><Relationship Id="rId4" Type="http://schemas.openxmlformats.org/officeDocument/2006/relationships/image" Target="../media/image75.jpeg"/><Relationship Id="rId9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25.png"/><Relationship Id="rId7" Type="http://schemas.openxmlformats.org/officeDocument/2006/relationships/image" Target="../media/image82.jpe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microsoft.com/office/2007/relationships/hdphoto" Target="../media/hdphoto5.wdp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hyperlink" Target="http://finance.admmeleu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urasiafinace.ru/images/konsal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43" y="854788"/>
            <a:ext cx="11345202" cy="493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6232" y="3560782"/>
            <a:ext cx="9144023" cy="170193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</a:t>
            </a:r>
            <a:r>
              <a:rPr lang="ru-RU" sz="28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Book Antiqua" panose="02040602050305030304" pitchFamily="18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«</a:t>
            </a:r>
            <a:r>
              <a:rPr lang="ru-RU" sz="28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Бюджет муниципального района </a:t>
            </a:r>
            <a:br>
              <a:rPr lang="ru-RU" sz="28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Мелеузовский район Республики Башкортостан  для бизнеса»</a:t>
            </a:r>
            <a:endParaRPr lang="ru-RU" sz="28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0043"/>
            <a:ext cx="12191999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Мелеузовский район Республики Башкортостан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6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619991"/>
            <a:ext cx="307997" cy="6238010"/>
          </a:xfrm>
          <a:prstGeom prst="rect">
            <a:avLst/>
          </a:prstGeom>
          <a:gradFill>
            <a:gsLst>
              <a:gs pos="0">
                <a:srgbClr val="F93F16"/>
              </a:gs>
              <a:gs pos="82000">
                <a:schemeClr val="accent1">
                  <a:lumMod val="45000"/>
                  <a:lumOff val="55000"/>
                </a:schemeClr>
              </a:gs>
              <a:gs pos="90064">
                <a:srgbClr val="D6E6F5"/>
              </a:gs>
              <a:gs pos="100000">
                <a:schemeClr val="bg1"/>
              </a:gs>
              <a:gs pos="9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-29327"/>
            <a:ext cx="12192000" cy="389177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</a:t>
            </a:r>
            <a:endParaRPr lang="ru-RU" sz="20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5130" y="578573"/>
            <a:ext cx="1067487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i="0" dirty="0" smtClean="0">
                <a:solidFill>
                  <a:srgbClr val="26495D"/>
                </a:solidFill>
                <a:effectLst/>
                <a:cs typeface="Times New Roman" panose="02020603050405020304" pitchFamily="18" charset="0"/>
              </a:rPr>
              <a:t>Виды поддержки  субъектов бизнеса в муниципальном районе Мелеузовский район Республики Башкортостан ?</a:t>
            </a:r>
            <a:endParaRPr lang="ru-RU" sz="1600" b="1" dirty="0">
              <a:solidFill>
                <a:srgbClr val="26495D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-28404" y="393697"/>
            <a:ext cx="1119519" cy="1166016"/>
            <a:chOff x="508603" y="755798"/>
            <a:chExt cx="1119519" cy="1166016"/>
          </a:xfrm>
        </p:grpSpPr>
        <p:sp>
          <p:nvSpPr>
            <p:cNvPr id="11" name="Овальная выноска 10"/>
            <p:cNvSpPr/>
            <p:nvPr/>
          </p:nvSpPr>
          <p:spPr>
            <a:xfrm>
              <a:off x="508603" y="755798"/>
              <a:ext cx="1119519" cy="1166016"/>
            </a:xfrm>
            <a:prstGeom prst="wedgeEllipseCallout">
              <a:avLst>
                <a:gd name="adj1" fmla="val 64585"/>
                <a:gd name="adj2" fmla="val -1449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591713" y="870031"/>
              <a:ext cx="953298" cy="9375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203200" h="444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Picture 6" descr="https://cdn.vectorstock.com/i/1000x1000/97/41/handshake-icon-on-white-background-vector-744974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-2" r="4424" b="19312"/>
            <a:stretch/>
          </p:blipFill>
          <p:spPr bwMode="auto">
            <a:xfrm>
              <a:off x="713013" y="982092"/>
              <a:ext cx="710698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-61164" y="1867161"/>
            <a:ext cx="35567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F93F16"/>
                </a:solidFill>
              </a:rPr>
              <a:t>Информационная, учебно-методическая и  консультационная поддержка</a:t>
            </a:r>
            <a:endParaRPr lang="ru-RU" sz="1100" dirty="0">
              <a:solidFill>
                <a:srgbClr val="F93F1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9144" y="1917561"/>
            <a:ext cx="32593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Финансовая поддержка в муниципальном районе </a:t>
            </a:r>
            <a:endParaRPr lang="ru-RU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55023" y="1836116"/>
            <a:ext cx="38912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26495D"/>
                </a:solidFill>
              </a:rPr>
              <a:t>Имущественная </a:t>
            </a:r>
            <a:r>
              <a:rPr lang="ru-RU" sz="1100" dirty="0" smtClean="0">
                <a:solidFill>
                  <a:srgbClr val="26495D"/>
                </a:solidFill>
              </a:rPr>
              <a:t>поддержка субъектов малого предпринимательства (СМП)  и организаций инфраструктуры</a:t>
            </a:r>
            <a:endParaRPr lang="ru-RU" sz="1100" dirty="0">
              <a:solidFill>
                <a:srgbClr val="26495D"/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 rot="16200000">
            <a:off x="1301742" y="724839"/>
            <a:ext cx="819149" cy="1406623"/>
            <a:chOff x="4772025" y="-2604451"/>
            <a:chExt cx="819149" cy="140662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31" name="Группа 30"/>
            <p:cNvGrpSpPr/>
            <p:nvPr/>
          </p:nvGrpSpPr>
          <p:grpSpPr>
            <a:xfrm>
              <a:off x="4772025" y="-2604451"/>
              <a:ext cx="819149" cy="1406623"/>
              <a:chOff x="4772026" y="-2621448"/>
              <a:chExt cx="647700" cy="1112215"/>
            </a:xfrm>
          </p:grpSpPr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F93F1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Скругленный прямоугольник 39"/>
              <p:cNvSpPr/>
              <p:nvPr/>
            </p:nvSpPr>
            <p:spPr>
              <a:xfrm>
                <a:off x="4772026" y="-2308997"/>
                <a:ext cx="647700" cy="799764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 rot="5400000">
                <a:off x="4826670" y="-2604630"/>
                <a:ext cx="4953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01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28" name="Picture 4" descr="https://polimentor.kz/wp-content/uploads/2015/03/icon_order_taking_3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799174" y="-2079353"/>
              <a:ext cx="792000" cy="7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Группа 32"/>
          <p:cNvGrpSpPr/>
          <p:nvPr/>
        </p:nvGrpSpPr>
        <p:grpSpPr>
          <a:xfrm rot="16200000">
            <a:off x="5253850" y="746408"/>
            <a:ext cx="819149" cy="1416678"/>
            <a:chOff x="6764723" y="-2614506"/>
            <a:chExt cx="819149" cy="141667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6" name="Группа 45"/>
            <p:cNvGrpSpPr/>
            <p:nvPr/>
          </p:nvGrpSpPr>
          <p:grpSpPr>
            <a:xfrm>
              <a:off x="6764723" y="-2614506"/>
              <a:ext cx="819149" cy="1416678"/>
              <a:chOff x="4772026" y="-2619707"/>
              <a:chExt cx="647700" cy="1120165"/>
            </a:xfrm>
          </p:grpSpPr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CEDCDC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4772026" y="-2308997"/>
                <a:ext cx="647700" cy="809455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 rot="5400000">
                <a:off x="4888340" y="-2554575"/>
                <a:ext cx="495301" cy="365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02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076" name="Picture 4" descr="http://kredit-blog.ru/wp-content/uploads/2017/11/Overdraft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25360">
              <a:off x="6856064" y="-2002876"/>
              <a:ext cx="637302" cy="637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Группа 33"/>
          <p:cNvGrpSpPr/>
          <p:nvPr/>
        </p:nvGrpSpPr>
        <p:grpSpPr>
          <a:xfrm rot="16200000">
            <a:off x="9690129" y="714401"/>
            <a:ext cx="819152" cy="1428851"/>
            <a:chOff x="9642810" y="-2638935"/>
            <a:chExt cx="819152" cy="142885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54" name="Группа 53"/>
            <p:cNvGrpSpPr/>
            <p:nvPr/>
          </p:nvGrpSpPr>
          <p:grpSpPr>
            <a:xfrm>
              <a:off x="9642810" y="-2638935"/>
              <a:ext cx="819152" cy="1428851"/>
              <a:chOff x="4772026" y="-2639023"/>
              <a:chExt cx="647703" cy="1129790"/>
            </a:xfrm>
          </p:grpSpPr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4772029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26495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4772026" y="-2308997"/>
                <a:ext cx="647700" cy="799764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5400000">
                <a:off x="4898773" y="-2573891"/>
                <a:ext cx="495301" cy="365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03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30" name="Picture 6" descr="https://tradesecretslaw.lexblogplatform.com/wp-content/uploads/sites/232/2016/02/shutterstock_13128428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9718510" y="-1986865"/>
              <a:ext cx="740359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Группа 62"/>
          <p:cNvGrpSpPr/>
          <p:nvPr/>
        </p:nvGrpSpPr>
        <p:grpSpPr>
          <a:xfrm rot="16200000">
            <a:off x="1317024" y="1221745"/>
            <a:ext cx="684000" cy="2952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" name="Скругленный прямоугольник 64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4772026" y="-2533034"/>
              <a:ext cx="647700" cy="1023802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31581" y="2414855"/>
            <a:ext cx="2448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Организация ярмарок, семинаров, конференций, круглых столов по актуальным для предпринимателей вопросам</a:t>
            </a:r>
            <a:endParaRPr lang="ru-RU" sz="900" dirty="0"/>
          </a:p>
        </p:txBody>
      </p:sp>
      <p:grpSp>
        <p:nvGrpSpPr>
          <p:cNvPr id="68" name="Группа 67"/>
          <p:cNvGrpSpPr/>
          <p:nvPr/>
        </p:nvGrpSpPr>
        <p:grpSpPr>
          <a:xfrm rot="16200000">
            <a:off x="9654259" y="2737994"/>
            <a:ext cx="698233" cy="4212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75" name="Прямоугольник 3074"/>
          <p:cNvSpPr/>
          <p:nvPr/>
        </p:nvSpPr>
        <p:spPr>
          <a:xfrm>
            <a:off x="8300924" y="4519808"/>
            <a:ext cx="3816000" cy="64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Регулярное пополнение информационного банка данных по неиспользуемым площадям (свободным, сдаваемым в аренду, предлагаемым к реализации и пр.) государственного и муниципального имущества на территории района</a:t>
            </a:r>
            <a:endParaRPr lang="ru-RU" sz="900" dirty="0"/>
          </a:p>
        </p:txBody>
      </p:sp>
      <p:grpSp>
        <p:nvGrpSpPr>
          <p:cNvPr id="71" name="Группа 70"/>
          <p:cNvGrpSpPr/>
          <p:nvPr/>
        </p:nvGrpSpPr>
        <p:grpSpPr>
          <a:xfrm rot="16200000">
            <a:off x="1317024" y="1992248"/>
            <a:ext cx="684000" cy="2952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72026" y="-2527722"/>
              <a:ext cx="647700" cy="1018490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77" name="TextBox 3076"/>
          <p:cNvSpPr txBox="1"/>
          <p:nvPr/>
        </p:nvSpPr>
        <p:spPr>
          <a:xfrm>
            <a:off x="518706" y="3202019"/>
            <a:ext cx="2448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Совершенствование </a:t>
            </a:r>
            <a:r>
              <a:rPr lang="ru-RU" sz="900" dirty="0"/>
              <a:t>нормативной правовой базы в области развития и поддержки малого и среднего </a:t>
            </a:r>
            <a:r>
              <a:rPr lang="ru-RU" sz="900" dirty="0" smtClean="0"/>
              <a:t>предпринимательства</a:t>
            </a:r>
            <a:endParaRPr lang="ru-RU" sz="900" dirty="0"/>
          </a:p>
        </p:txBody>
      </p:sp>
      <p:grpSp>
        <p:nvGrpSpPr>
          <p:cNvPr id="74" name="Группа 73"/>
          <p:cNvGrpSpPr/>
          <p:nvPr/>
        </p:nvGrpSpPr>
        <p:grpSpPr>
          <a:xfrm rot="16200000">
            <a:off x="1317025" y="2762751"/>
            <a:ext cx="684000" cy="2952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4772026" y="-2533034"/>
              <a:ext cx="647700" cy="1023802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78" name="TextBox 3077"/>
          <p:cNvSpPr txBox="1"/>
          <p:nvPr/>
        </p:nvSpPr>
        <p:spPr>
          <a:xfrm>
            <a:off x="545699" y="4063907"/>
            <a:ext cx="244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Ведение реестра СМП– </a:t>
            </a:r>
            <a:r>
              <a:rPr lang="ru-RU" sz="900" dirty="0"/>
              <a:t>получателей </a:t>
            </a:r>
            <a:r>
              <a:rPr lang="ru-RU" sz="900" dirty="0" smtClean="0"/>
              <a:t>поддержки</a:t>
            </a:r>
            <a:endParaRPr lang="ru-RU" sz="900" dirty="0"/>
          </a:p>
        </p:txBody>
      </p:sp>
      <p:grpSp>
        <p:nvGrpSpPr>
          <p:cNvPr id="77" name="Группа 76"/>
          <p:cNvGrpSpPr/>
          <p:nvPr/>
        </p:nvGrpSpPr>
        <p:grpSpPr>
          <a:xfrm rot="16200000">
            <a:off x="1317025" y="3533254"/>
            <a:ext cx="684000" cy="2952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4772026" y="-2533034"/>
              <a:ext cx="647700" cy="1023802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79" name="Прямоугольник 3078"/>
          <p:cNvSpPr/>
          <p:nvPr/>
        </p:nvSpPr>
        <p:spPr>
          <a:xfrm>
            <a:off x="531581" y="4671076"/>
            <a:ext cx="24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Информационно-консультационная поддержка СМП на официальном сайте Администрации (</a:t>
            </a:r>
            <a:r>
              <a:rPr lang="ru-RU" sz="700" dirty="0" smtClean="0">
                <a:hlinkClick r:id="rId7"/>
              </a:rPr>
              <a:t>https://meleuz.bashkortostan.ru/</a:t>
            </a:r>
            <a:r>
              <a:rPr lang="ru-RU" sz="700" dirty="0" smtClean="0"/>
              <a:t>), </a:t>
            </a:r>
            <a:r>
              <a:rPr lang="ru-RU" sz="900" dirty="0" smtClean="0"/>
              <a:t>на информационных стендах и СМИ.</a:t>
            </a:r>
            <a:endParaRPr lang="ru-RU" sz="900" dirty="0"/>
          </a:p>
        </p:txBody>
      </p:sp>
      <p:grpSp>
        <p:nvGrpSpPr>
          <p:cNvPr id="80" name="Группа 79"/>
          <p:cNvGrpSpPr/>
          <p:nvPr/>
        </p:nvGrpSpPr>
        <p:grpSpPr>
          <a:xfrm rot="16200000">
            <a:off x="5179075" y="1373903"/>
            <a:ext cx="517258" cy="4104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Скругленный прямоугольник 80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CEDCDC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3" name="Группа 82"/>
          <p:cNvGrpSpPr/>
          <p:nvPr/>
        </p:nvGrpSpPr>
        <p:grpSpPr>
          <a:xfrm rot="16200000">
            <a:off x="5159315" y="1935151"/>
            <a:ext cx="556779" cy="4104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CEDCDC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752408" y="3659798"/>
            <a:ext cx="3852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Предоставление </a:t>
            </a:r>
            <a:r>
              <a:rPr lang="ru-RU" sz="900" dirty="0"/>
              <a:t>субсидий в целях финансового обеспечения части планируемых затрат субъектов малого предпринимательства, осуществляющих деятельность в сфере услуг по обеспечению государственных и муниципальных учреждений.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78976" y="3099656"/>
            <a:ext cx="3852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Предоставление </a:t>
            </a:r>
            <a:r>
              <a:rPr lang="ru-RU" sz="900" dirty="0"/>
              <a:t>субсидий в целях возмещения части затрат субъектов малого и среднего предпринимательства, связанных с уплатой лизинговых платежей по договору (договорам) лизинга, заключенному(-ым) с российскими лизинговыми </a:t>
            </a:r>
            <a:r>
              <a:rPr lang="ru-RU" sz="900" dirty="0" smtClean="0"/>
              <a:t>организациями</a:t>
            </a:r>
            <a:endParaRPr lang="ru-RU" sz="900" dirty="0"/>
          </a:p>
        </p:txBody>
      </p:sp>
      <p:grpSp>
        <p:nvGrpSpPr>
          <p:cNvPr id="89" name="Группа 88"/>
          <p:cNvGrpSpPr/>
          <p:nvPr/>
        </p:nvGrpSpPr>
        <p:grpSpPr>
          <a:xfrm rot="16200000">
            <a:off x="5229656" y="853697"/>
            <a:ext cx="441102" cy="4104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0" name="Скругленный прямоугольник 89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CEDCDC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778976" y="2633705"/>
            <a:ext cx="385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Предоставление </a:t>
            </a:r>
            <a:r>
              <a:rPr lang="ru-RU" sz="900" dirty="0"/>
              <a:t>субсидий в целях финансового обеспечения части планируемых затрат субъектов малого предпринимательства на начальной стадии становления </a:t>
            </a:r>
            <a:r>
              <a:rPr lang="ru-RU" sz="900" dirty="0" smtClean="0"/>
              <a:t>бизнеса</a:t>
            </a:r>
            <a:endParaRPr lang="ru-RU" sz="900" dirty="0"/>
          </a:p>
        </p:txBody>
      </p:sp>
      <p:grpSp>
        <p:nvGrpSpPr>
          <p:cNvPr id="92" name="Группа 91"/>
          <p:cNvGrpSpPr/>
          <p:nvPr/>
        </p:nvGrpSpPr>
        <p:grpSpPr>
          <a:xfrm rot="16200000">
            <a:off x="9745331" y="3365996"/>
            <a:ext cx="507831" cy="421200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3" name="Скругленный прямоугольник 92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Скругленный прямоугольник 93"/>
            <p:cNvSpPr/>
            <p:nvPr/>
          </p:nvSpPr>
          <p:spPr>
            <a:xfrm>
              <a:off x="4772026" y="-2544306"/>
              <a:ext cx="647700" cy="103507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5" name="Группа 94"/>
          <p:cNvGrpSpPr/>
          <p:nvPr/>
        </p:nvGrpSpPr>
        <p:grpSpPr>
          <a:xfrm rot="16200000">
            <a:off x="9587241" y="643024"/>
            <a:ext cx="786561" cy="4212000"/>
            <a:chOff x="4772026" y="-2623899"/>
            <a:chExt cx="647701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Скругленный прямоугольник 95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4772027" y="-2545133"/>
              <a:ext cx="647700" cy="103590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8" name="Группа 97"/>
          <p:cNvGrpSpPr/>
          <p:nvPr/>
        </p:nvGrpSpPr>
        <p:grpSpPr>
          <a:xfrm rot="16200000">
            <a:off x="9298183" y="1712591"/>
            <a:ext cx="1302633" cy="4212000"/>
            <a:chOff x="4772026" y="-2623899"/>
            <a:chExt cx="651802" cy="11069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Скругленный прямоугольник 98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4776128" y="-2544306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73" name="TextBox 3072"/>
          <p:cNvSpPr txBox="1"/>
          <p:nvPr/>
        </p:nvSpPr>
        <p:spPr>
          <a:xfrm>
            <a:off x="8300924" y="2391766"/>
            <a:ext cx="3821597" cy="64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Осуществление </a:t>
            </a:r>
            <a:r>
              <a:rPr lang="ru-RU" sz="900" dirty="0"/>
              <a:t>органами местного самоуправления передачи во владение и (или) в пользование государственного и муниципального имущества, в том числе земельных участков, зданий, строений, сооружений, нежилых помещений на возмездной </a:t>
            </a:r>
            <a:r>
              <a:rPr lang="ru-RU" sz="900" dirty="0" smtClean="0"/>
              <a:t>основе</a:t>
            </a:r>
            <a:endParaRPr lang="ru-RU" sz="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00924" y="5196253"/>
            <a:ext cx="3816000" cy="64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Удовлетворение </a:t>
            </a:r>
            <a:r>
              <a:rPr lang="ru-RU" sz="900" dirty="0"/>
              <a:t>растущих потребностей субъектов малого и среднего предпринимательства в нежилых помещениях, отвечающих современным требованиям.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16856" y="3178325"/>
            <a:ext cx="381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Реализация </a:t>
            </a:r>
            <a:r>
              <a:rPr lang="ru-RU" sz="900" dirty="0"/>
              <a:t>преимущественного права </a:t>
            </a:r>
            <a:r>
              <a:rPr lang="ru-RU" sz="900" dirty="0" smtClean="0"/>
              <a:t>СМП </a:t>
            </a:r>
            <a:r>
              <a:rPr lang="ru-RU" sz="900" dirty="0"/>
              <a:t>по выкупу недвижимого имущества, находящегося в муниципальной собственности, в соответствии с Федеральным законом от 22 июля 2008 года № 159-ФЗ «Об особенностях отчуждения недвижимого имущества, находящегося в государственной собственности субъектов Российской Федерации или в муниципальной собственности и арендуемого субъектами малого и среднего предпринимательства, и о внесении изменений в отдельные законодательные акты Российской Федерации</a:t>
            </a:r>
            <a:r>
              <a:rPr lang="ru-RU" sz="900" dirty="0" smtClean="0"/>
              <a:t>»</a:t>
            </a:r>
            <a:endParaRPr lang="ru-RU" sz="900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-25913" y="6399189"/>
            <a:ext cx="12153733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целях реализации муниципальной программы «Развитие и поддержка малого и среднего предпринимательства в муниципальном районе Мелеузовский район Республики Башкортостан  под субъектами 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малого и среднего предпринимательства понимаются зарегистрированные и осуществляющие деятельность на территории муниципального района Мелеузовский район Республики Башкортостан хозяйствующие субъекты (юридические лица и индивидуальные предприниматели), отнесенные в соответствии с Федеральным законом от 24 июля 2007 года № 209-ФЗ «О развитии малого и среднего предпринимательства в Российской Федерации» к малым предприятиям (</a:t>
            </a:r>
            <a:r>
              <a:rPr lang="ru-RU" sz="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микропредприятиям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и средним предприятиям</a:t>
            </a:r>
            <a:endParaRPr lang="ru-RU" sz="800" dirty="0"/>
          </a:p>
        </p:txBody>
      </p:sp>
      <p:grpSp>
        <p:nvGrpSpPr>
          <p:cNvPr id="87" name="Группа 86"/>
          <p:cNvGrpSpPr/>
          <p:nvPr/>
        </p:nvGrpSpPr>
        <p:grpSpPr>
          <a:xfrm rot="16200000">
            <a:off x="5286346" y="2752868"/>
            <a:ext cx="304888" cy="4106174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Скругленный прямоугольник 87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CEDCDC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2" name="Прямоугольник 101"/>
          <p:cNvSpPr/>
          <p:nvPr/>
        </p:nvSpPr>
        <p:spPr>
          <a:xfrm>
            <a:off x="3757432" y="4617897"/>
            <a:ext cx="385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Предоставление </a:t>
            </a:r>
            <a:r>
              <a:rPr lang="ru-RU" sz="900" dirty="0"/>
              <a:t>субсидий </a:t>
            </a:r>
            <a:r>
              <a:rPr lang="ru-RU" sz="900" dirty="0" smtClean="0"/>
              <a:t>на компенсацию части затрат по известкованию кислых почв</a:t>
            </a:r>
            <a:endParaRPr lang="ru-RU" sz="900" dirty="0"/>
          </a:p>
        </p:txBody>
      </p:sp>
      <p:grpSp>
        <p:nvGrpSpPr>
          <p:cNvPr id="103" name="Группа 102"/>
          <p:cNvGrpSpPr/>
          <p:nvPr/>
        </p:nvGrpSpPr>
        <p:grpSpPr>
          <a:xfrm rot="16200000">
            <a:off x="5213424" y="3511733"/>
            <a:ext cx="476242" cy="4131686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4" name="Скругленный прямоугольник 103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CEDCDC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Скругленный прямоугольник 104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6" name="Прямоугольник 105"/>
          <p:cNvSpPr/>
          <p:nvPr/>
        </p:nvSpPr>
        <p:spPr>
          <a:xfrm>
            <a:off x="3754578" y="5307866"/>
            <a:ext cx="3852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Предоставление </a:t>
            </a:r>
            <a:r>
              <a:rPr lang="ru-RU" sz="900" dirty="0"/>
              <a:t>субсидий </a:t>
            </a:r>
            <a:r>
              <a:rPr lang="ru-RU" sz="900" dirty="0" smtClean="0"/>
              <a:t>на возмещение транспортным организациям выпадающих доходов, связанных с перевозкой пассажиров на автомобильном транспорте </a:t>
            </a:r>
            <a:endParaRPr lang="ru-RU" sz="900" dirty="0"/>
          </a:p>
        </p:txBody>
      </p:sp>
      <p:grpSp>
        <p:nvGrpSpPr>
          <p:cNvPr id="107" name="Группа 106"/>
          <p:cNvGrpSpPr/>
          <p:nvPr/>
        </p:nvGrpSpPr>
        <p:grpSpPr>
          <a:xfrm rot="16200000">
            <a:off x="5277080" y="3087330"/>
            <a:ext cx="349396" cy="4132150"/>
            <a:chOff x="4772026" y="-2623899"/>
            <a:chExt cx="647700" cy="11146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4772026" y="-2623899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CEDCDC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Скругленный прямоугольник 108"/>
            <p:cNvSpPr/>
            <p:nvPr/>
          </p:nvSpPr>
          <p:spPr>
            <a:xfrm>
              <a:off x="4772026" y="-2536603"/>
              <a:ext cx="647700" cy="1027371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0" name="Прямоугольник 109"/>
          <p:cNvSpPr/>
          <p:nvPr/>
        </p:nvSpPr>
        <p:spPr>
          <a:xfrm>
            <a:off x="3766597" y="4940447"/>
            <a:ext cx="320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/>
              <a:t>Предоставление </a:t>
            </a:r>
            <a:r>
              <a:rPr lang="ru-RU" sz="900" dirty="0"/>
              <a:t>субсидий </a:t>
            </a:r>
            <a:r>
              <a:rPr lang="ru-RU" sz="900" dirty="0" smtClean="0"/>
              <a:t>на компенсацию части затрат по вывозу и внесению органических удобрений</a:t>
            </a:r>
            <a:endParaRPr lang="ru-R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2522494" y="-25877"/>
            <a:ext cx="9669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Book Antiqua" panose="02040602050305030304" pitchFamily="18" charset="0"/>
              </a:rPr>
              <a:t>«</a:t>
            </a:r>
            <a:r>
              <a:rPr lang="ru-RU" sz="1600" dirty="0">
                <a:solidFill>
                  <a:srgbClr val="0070C0"/>
                </a:solidFill>
                <a:latin typeface="Book Antiqua" panose="02040602050305030304" pitchFamily="18" charset="0"/>
              </a:rPr>
              <a:t>Бюджет муниципального района Мелеузовский район </a:t>
            </a:r>
            <a:r>
              <a:rPr lang="ru-RU" sz="16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Республики Башкортостан для </a:t>
            </a:r>
            <a:r>
              <a:rPr lang="ru-RU" sz="1600" dirty="0">
                <a:solidFill>
                  <a:srgbClr val="0070C0"/>
                </a:solidFill>
                <a:latin typeface="Book Antiqua" panose="02040602050305030304" pitchFamily="18" charset="0"/>
              </a:rPr>
              <a:t>бизнеса</a:t>
            </a:r>
            <a:r>
              <a:rPr lang="ru-RU" sz="16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»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7310" y="2350550"/>
            <a:ext cx="4148013" cy="272415"/>
          </a:xfrm>
          <a:prstGeom prst="flowChartAlternateProcess">
            <a:avLst/>
          </a:prstGeom>
          <a:solidFill>
            <a:srgbClr val="CEDCDC"/>
          </a:solidFill>
          <a:ln>
            <a:solidFill>
              <a:srgbClr val="464CA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Финансовая поддержка субъектов малого предпринимательства</a:t>
            </a:r>
            <a:endParaRPr lang="ru-RU" sz="1000" dirty="0"/>
          </a:p>
        </p:txBody>
      </p:sp>
      <p:sp>
        <p:nvSpPr>
          <p:cNvPr id="115" name="TextBox 114"/>
          <p:cNvSpPr txBox="1"/>
          <p:nvPr/>
        </p:nvSpPr>
        <p:spPr>
          <a:xfrm>
            <a:off x="3428075" y="4358339"/>
            <a:ext cx="4148013" cy="272415"/>
          </a:xfrm>
          <a:prstGeom prst="flowChartAlternateProcess">
            <a:avLst/>
          </a:prstGeom>
          <a:solidFill>
            <a:srgbClr val="CEDCDC"/>
          </a:solidFill>
          <a:ln>
            <a:solidFill>
              <a:srgbClr val="464CA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Финансовая поддержка отдельных отраслей экономики</a:t>
            </a:r>
            <a:endParaRPr lang="ru-RU" sz="1000" dirty="0"/>
          </a:p>
        </p:txBody>
      </p:sp>
      <p:sp>
        <p:nvSpPr>
          <p:cNvPr id="117" name="Скругленный прямоугольник 116"/>
          <p:cNvSpPr/>
          <p:nvPr/>
        </p:nvSpPr>
        <p:spPr>
          <a:xfrm rot="16200000">
            <a:off x="5256618" y="4061391"/>
            <a:ext cx="476242" cy="4162703"/>
          </a:xfrm>
          <a:prstGeom prst="roundRect">
            <a:avLst>
              <a:gd name="adj" fmla="val 40262"/>
            </a:avLst>
          </a:prstGeom>
          <a:solidFill>
            <a:srgbClr val="CEDCDC"/>
          </a:solidFill>
          <a:ln>
            <a:solidFill>
              <a:srgbClr val="464CA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Блок-схема: альтернативный процесс 113"/>
          <p:cNvSpPr/>
          <p:nvPr/>
        </p:nvSpPr>
        <p:spPr>
          <a:xfrm>
            <a:off x="3507809" y="5826627"/>
            <a:ext cx="4096599" cy="612934"/>
          </a:xfrm>
          <a:prstGeom prst="flowChartAlternateProcess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smtClean="0"/>
              <a:t>Налоговые льготы и преференции, реализация преимущественного права в сфере закупок, поддержка социально ориентированных некоммерческих организаций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42461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3031535" y="1079894"/>
            <a:ext cx="5743575" cy="5778106"/>
            <a:chOff x="3013075" y="975104"/>
            <a:chExt cx="5743575" cy="5778106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4" t="9451" r="9450" b="8523"/>
            <a:stretch/>
          </p:blipFill>
          <p:spPr>
            <a:xfrm>
              <a:off x="3013075" y="975104"/>
              <a:ext cx="5743575" cy="5778106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>
              <a:off x="4914900" y="5184783"/>
              <a:ext cx="149542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900" b="1" dirty="0" smtClean="0">
                  <a:solidFill>
                    <a:schemeClr val="bg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заявительный </a:t>
              </a:r>
              <a:r>
                <a:rPr lang="ru-RU" sz="900" b="1" dirty="0">
                  <a:solidFill>
                    <a:schemeClr val="bg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порядок обращения субъектов малого и среднего предпринимательства за оказанием </a:t>
              </a:r>
              <a:r>
                <a:rPr lang="ru-RU" sz="900" b="1" dirty="0" smtClean="0">
                  <a:solidFill>
                    <a:schemeClr val="bg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поддержки</a:t>
              </a:r>
              <a:endParaRPr lang="ru-RU" sz="9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219449" y="3457139"/>
              <a:ext cx="148590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b="1" dirty="0">
                  <a:solidFill>
                    <a:srgbClr val="26495D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доступность инфраструктуры поддержки субъектов малого и среднего предпринимательства для всех субъектов малого и среднего предпринимательства</a:t>
              </a:r>
              <a:endParaRPr lang="ru-RU" sz="900" b="1" dirty="0">
                <a:solidFill>
                  <a:srgbClr val="26495D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829424" y="4410411"/>
              <a:ext cx="1603377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b="1" dirty="0">
                  <a:solidFill>
                    <a:schemeClr val="bg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равный доступ субъектов малого и среднего </a:t>
              </a:r>
              <a:r>
                <a:rPr lang="ru-RU" sz="900" b="1" dirty="0" smtClean="0">
                  <a:solidFill>
                    <a:schemeClr val="bg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предпринимательства  к </a:t>
              </a:r>
              <a:r>
                <a:rPr lang="ru-RU" sz="900" b="1" dirty="0">
                  <a:solidFill>
                    <a:schemeClr val="bg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участию в соответствующих программах</a:t>
              </a:r>
              <a:endParaRPr lang="ru-RU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410324" y="1920906"/>
              <a:ext cx="174307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b="1" dirty="0">
                  <a:solidFill>
                    <a:srgbClr val="26495D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оказание поддержки с соблюдением требований, установленных Федеральным законом от 26 июля 2006 года N 135-ФЗ </a:t>
              </a:r>
              <a:r>
                <a:rPr lang="ru-RU" sz="900" b="1" dirty="0" smtClean="0">
                  <a:solidFill>
                    <a:srgbClr val="26495D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«О </a:t>
              </a:r>
              <a:r>
                <a:rPr lang="ru-RU" sz="900" b="1" dirty="0">
                  <a:solidFill>
                    <a:srgbClr val="26495D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защите </a:t>
              </a:r>
              <a:r>
                <a:rPr lang="ru-RU" sz="900" b="1" dirty="0" smtClean="0">
                  <a:solidFill>
                    <a:srgbClr val="26495D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конкуренции»</a:t>
              </a:r>
              <a:endParaRPr lang="ru-RU" sz="900" b="1" dirty="0">
                <a:solidFill>
                  <a:srgbClr val="26495D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380158" y="1708748"/>
              <a:ext cx="117475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b="1" dirty="0">
                  <a:solidFill>
                    <a:srgbClr val="26495D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открытость процедур оказания поддержки</a:t>
              </a:r>
              <a:endParaRPr lang="ru-RU" sz="900" b="1" dirty="0">
                <a:solidFill>
                  <a:srgbClr val="26495D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55625" y="591499"/>
            <a:ext cx="10639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26495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финансовой поддержки </a:t>
            </a:r>
            <a:r>
              <a:rPr lang="ru-RU" b="1" dirty="0">
                <a:solidFill>
                  <a:srgbClr val="26495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субъектов малого и среднего предпринимательства </a:t>
            </a:r>
            <a:r>
              <a:rPr lang="ru-RU" b="1" dirty="0" smtClean="0">
                <a:solidFill>
                  <a:srgbClr val="26495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муниципальном районе </a:t>
            </a:r>
            <a:endParaRPr lang="ru-RU" b="1" dirty="0">
              <a:solidFill>
                <a:srgbClr val="26495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493749" y="3160470"/>
            <a:ext cx="819149" cy="1425180"/>
            <a:chOff x="6764723" y="-2623008"/>
            <a:chExt cx="819149" cy="14251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8" name="Группа 7"/>
            <p:cNvGrpSpPr/>
            <p:nvPr/>
          </p:nvGrpSpPr>
          <p:grpSpPr>
            <a:xfrm>
              <a:off x="6764723" y="-2623008"/>
              <a:ext cx="819149" cy="1425180"/>
              <a:chOff x="4772026" y="-2626430"/>
              <a:chExt cx="647700" cy="1126888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CEDCDC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4772026" y="-2308997"/>
                <a:ext cx="647700" cy="809455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896715" y="-2626430"/>
                <a:ext cx="495301" cy="365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9" name="Picture 4" descr="http://kredit-blog.ru/wp-content/uploads/2017/11/Overdraf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5646" y="-2047288"/>
              <a:ext cx="637302" cy="637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Заголовок 1"/>
          <p:cNvSpPr txBox="1">
            <a:spLocks/>
          </p:cNvSpPr>
          <p:nvPr/>
        </p:nvSpPr>
        <p:spPr>
          <a:xfrm>
            <a:off x="0" y="-29327"/>
            <a:ext cx="12192000" cy="389177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</a:t>
            </a:r>
            <a:endParaRPr lang="ru-RU" sz="20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22494" y="-25877"/>
            <a:ext cx="9669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Book Antiqua" panose="02040602050305030304" pitchFamily="18" charset="0"/>
              </a:rPr>
              <a:t>«</a:t>
            </a:r>
            <a:r>
              <a:rPr lang="ru-RU" sz="1600" dirty="0">
                <a:solidFill>
                  <a:srgbClr val="0070C0"/>
                </a:solidFill>
                <a:latin typeface="Book Antiqua" panose="02040602050305030304" pitchFamily="18" charset="0"/>
              </a:rPr>
              <a:t>Бюджет муниципального района Мелеузовский район </a:t>
            </a:r>
            <a:r>
              <a:rPr lang="ru-RU" sz="16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Республики Башкортостан для </a:t>
            </a:r>
            <a:r>
              <a:rPr lang="ru-RU" sz="1600" dirty="0">
                <a:solidFill>
                  <a:srgbClr val="0070C0"/>
                </a:solidFill>
                <a:latin typeface="Book Antiqua" panose="02040602050305030304" pitchFamily="18" charset="0"/>
              </a:rPr>
              <a:t>бизнеса</a:t>
            </a:r>
            <a:r>
              <a:rPr lang="ru-RU" sz="16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»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6" name="Группа 2075"/>
          <p:cNvGrpSpPr/>
          <p:nvPr/>
        </p:nvGrpSpPr>
        <p:grpSpPr>
          <a:xfrm>
            <a:off x="1221309" y="4604080"/>
            <a:ext cx="1754541" cy="2170121"/>
            <a:chOff x="1188142" y="4457738"/>
            <a:chExt cx="1754541" cy="2170121"/>
          </a:xfrm>
        </p:grpSpPr>
        <p:sp>
          <p:nvSpPr>
            <p:cNvPr id="2072" name="TextBox 2071"/>
            <p:cNvSpPr txBox="1"/>
            <p:nvPr/>
          </p:nvSpPr>
          <p:spPr>
            <a:xfrm>
              <a:off x="1440138" y="4457738"/>
              <a:ext cx="1243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</a:rPr>
                <a:t>ВАЖНО:</a:t>
              </a: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2073" name="TextBox 2072"/>
            <p:cNvSpPr txBox="1"/>
            <p:nvPr/>
          </p:nvSpPr>
          <p:spPr>
            <a:xfrm>
              <a:off x="1188142" y="4781200"/>
              <a:ext cx="1754541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800" dirty="0">
                  <a:solidFill>
                    <a:srgbClr val="C00000"/>
                  </a:solidFill>
                </a:rPr>
                <a:t>целевое использование средств </a:t>
              </a:r>
              <a:r>
                <a:rPr lang="ru-RU" sz="800" dirty="0" smtClean="0">
                  <a:solidFill>
                    <a:srgbClr val="C00000"/>
                  </a:solidFill>
                </a:rPr>
                <a:t>поддержки,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800" dirty="0" smtClean="0">
                  <a:solidFill>
                    <a:srgbClr val="C00000"/>
                  </a:solidFill>
                </a:rPr>
                <a:t>достижение плановых показателей результативности,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800" dirty="0" smtClean="0">
                  <a:solidFill>
                    <a:srgbClr val="C00000"/>
                  </a:solidFill>
                </a:rPr>
                <a:t>достоверность отчетов,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800" dirty="0" smtClean="0">
                  <a:solidFill>
                    <a:srgbClr val="C00000"/>
                  </a:solidFill>
                </a:rPr>
                <a:t>запрещено приобретение иностранной валюты на средства поддержки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800" dirty="0" smtClean="0">
                  <a:solidFill>
                    <a:srgbClr val="C00000"/>
                  </a:solidFill>
                </a:rPr>
                <a:t>средства </a:t>
              </a:r>
              <a:r>
                <a:rPr lang="ru-RU" sz="1050" dirty="0" smtClean="0">
                  <a:solidFill>
                    <a:srgbClr val="C00000"/>
                  </a:solidFill>
                </a:rPr>
                <a:t>не</a:t>
              </a:r>
              <a:r>
                <a:rPr lang="ru-RU" sz="800" dirty="0" smtClean="0">
                  <a:solidFill>
                    <a:srgbClr val="C00000"/>
                  </a:solidFill>
                </a:rPr>
                <a:t> могут быть направлены на премирование работников, приобретение жилых помещений, транспортных средств (кроме спецтехники)</a:t>
              </a:r>
              <a:endParaRPr lang="ru-RU" sz="800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7707" y="565480"/>
            <a:ext cx="120526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ПРЕДОСТАВЛЕНИЯ ФИНАНСОВОЙ ПОДДЕРЖКИ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 муниципальной программы «Развитие и поддержка малого и среднего предпринимательства 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муниципальном районе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/>
          <a:srcRect l="20638" r="14647" b="5042"/>
          <a:stretch/>
        </p:blipFill>
        <p:spPr>
          <a:xfrm>
            <a:off x="219189" y="2057874"/>
            <a:ext cx="685791" cy="5660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http://rbsmi.ru/upload/iblock/3a0/3a0895bca07e454eaf15c6e085de779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452" b="53481"/>
          <a:stretch/>
        </p:blipFill>
        <p:spPr bwMode="auto">
          <a:xfrm>
            <a:off x="1034489" y="2084979"/>
            <a:ext cx="642856" cy="4649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rot="16200000">
            <a:off x="671319" y="2276053"/>
            <a:ext cx="455727" cy="1286553"/>
            <a:chOff x="4772026" y="-2600325"/>
            <a:chExt cx="647700" cy="1091092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81701" y="2731590"/>
            <a:ext cx="943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Объявление на сайте или СМИ </a:t>
            </a:r>
            <a:endParaRPr lang="ru-RU" sz="800" dirty="0"/>
          </a:p>
        </p:txBody>
      </p:sp>
      <p:pic>
        <p:nvPicPr>
          <p:cNvPr id="2052" name="Picture 4" descr="http://www.womie.ru/wp-content/uploads/2014/07/%D0%97%D0%B0%D0%BC%D1%83%D0%B6-%D0%B7%D0%B0-%D0%BF%D1%80%D0%BE%D1%84%D0%B5%D1%81%D1%81%D0%B8%D0%BE%D0%BD%D0%B0%D0%BB%D0%B0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" b="66498"/>
          <a:stretch/>
        </p:blipFill>
        <p:spPr bwMode="auto">
          <a:xfrm>
            <a:off x="6937281" y="1343880"/>
            <a:ext cx="1187569" cy="635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8F0CC"/>
              </a:clrFrom>
              <a:clrTo>
                <a:srgbClr val="F8F0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8" b="8909"/>
          <a:stretch/>
        </p:blipFill>
        <p:spPr>
          <a:xfrm flipH="1">
            <a:off x="2972005" y="2160944"/>
            <a:ext cx="756000" cy="832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6" name="Группа 25"/>
          <p:cNvGrpSpPr/>
          <p:nvPr/>
        </p:nvGrpSpPr>
        <p:grpSpPr>
          <a:xfrm rot="16200000">
            <a:off x="2359911" y="2271922"/>
            <a:ext cx="455727" cy="1286553"/>
            <a:chOff x="4772026" y="-2600325"/>
            <a:chExt cx="647700" cy="1091092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283730" y="2735009"/>
            <a:ext cx="943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Прием документов</a:t>
            </a:r>
            <a:endParaRPr lang="ru-RU" sz="8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3821385" y="1933967"/>
            <a:ext cx="909924" cy="634941"/>
            <a:chOff x="3766354" y="1787803"/>
            <a:chExt cx="909924" cy="634941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0556" y="1787803"/>
              <a:ext cx="419532" cy="419532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3766354" y="2207300"/>
              <a:ext cx="9099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Администрация</a:t>
              </a:r>
              <a:endParaRPr lang="ru-RU" sz="8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945566" y="2810273"/>
            <a:ext cx="646089" cy="560909"/>
            <a:chOff x="3939203" y="2407698"/>
            <a:chExt cx="646089" cy="560909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13" r="7447"/>
            <a:stretch/>
          </p:blipFill>
          <p:spPr>
            <a:xfrm>
              <a:off x="3952618" y="2407698"/>
              <a:ext cx="434092" cy="304984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3939203" y="2706997"/>
              <a:ext cx="6460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/>
                <a:t>МФЦ</a:t>
              </a:r>
              <a:endParaRPr lang="ru-RU" sz="1050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 rot="16200000">
            <a:off x="5271225" y="2113976"/>
            <a:ext cx="455727" cy="1741515"/>
            <a:chOff x="4772026" y="-2600325"/>
            <a:chExt cx="647700" cy="1091092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048" name="TextBox 2047"/>
          <p:cNvSpPr txBox="1"/>
          <p:nvPr/>
        </p:nvSpPr>
        <p:spPr>
          <a:xfrm>
            <a:off x="5054335" y="2833448"/>
            <a:ext cx="1367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Проверка документов, Рассмотрение заявок</a:t>
            </a:r>
            <a:endParaRPr lang="ru-RU" sz="800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053936" y="1274354"/>
            <a:ext cx="1276295" cy="1482332"/>
            <a:chOff x="4881632" y="2014736"/>
            <a:chExt cx="1276295" cy="1482332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273" y="2014736"/>
              <a:ext cx="612000" cy="612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4881632" y="2542961"/>
              <a:ext cx="127629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 smtClean="0"/>
                <a:t>Отдел экономического развития, промышленности, инвестиций, предпринимательства, туризма и потребительского рынка</a:t>
              </a:r>
              <a:endParaRPr lang="ru-RU" sz="800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 rot="16200000">
            <a:off x="8011008" y="1575536"/>
            <a:ext cx="465804" cy="2711600"/>
            <a:chOff x="4757704" y="-2600325"/>
            <a:chExt cx="662022" cy="1081402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4757704" y="-2422782"/>
              <a:ext cx="647700" cy="903859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49687" y="2718378"/>
            <a:ext cx="2062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Определение победителей и суммы финансовой поддержки в пределах утвержденной росписи бюджета</a:t>
            </a:r>
            <a:endParaRPr lang="ru-RU" sz="800" dirty="0"/>
          </a:p>
        </p:txBody>
      </p:sp>
      <p:pic>
        <p:nvPicPr>
          <p:cNvPr id="48" name="Picture 4" descr="http://www.womie.ru/wp-content/uploads/2014/07/%D0%97%D0%B0%D0%BC%D1%83%D0%B6-%D0%B7%D0%B0-%D0%BF%D1%80%D0%BE%D1%84%D0%B5%D1%81%D1%81%D0%B8%D0%BE%D0%BD%D0%B0%D0%BB%D0%B0-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6845" r="-78"/>
          <a:stretch/>
        </p:blipFill>
        <p:spPr bwMode="auto">
          <a:xfrm>
            <a:off x="6935932" y="2021094"/>
            <a:ext cx="1188918" cy="628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0" t="17407" r="25020" b="21668"/>
          <a:stretch/>
        </p:blipFill>
        <p:spPr>
          <a:xfrm>
            <a:off x="7336484" y="1665423"/>
            <a:ext cx="427887" cy="461557"/>
          </a:xfrm>
          <a:prstGeom prst="rect">
            <a:avLst/>
          </a:prstGeom>
        </p:spPr>
      </p:pic>
      <p:grpSp>
        <p:nvGrpSpPr>
          <p:cNvPr id="49" name="Группа 48"/>
          <p:cNvGrpSpPr/>
          <p:nvPr/>
        </p:nvGrpSpPr>
        <p:grpSpPr>
          <a:xfrm rot="16200000">
            <a:off x="10723318" y="2028183"/>
            <a:ext cx="455728" cy="1751380"/>
            <a:chOff x="4772028" y="-2697461"/>
            <a:chExt cx="647701" cy="1188228"/>
          </a:xfrm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4772028" y="-2697461"/>
              <a:ext cx="647700" cy="1178536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Скругленный прямоугольник 50"/>
            <p:cNvSpPr/>
            <p:nvPr/>
          </p:nvSpPr>
          <p:spPr>
            <a:xfrm>
              <a:off x="4772029" y="-2527408"/>
              <a:ext cx="647700" cy="1018175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0402171" y="2671813"/>
            <a:ext cx="137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Объявление на сайте о принятом решении конкурсной комиссии</a:t>
            </a:r>
            <a:endParaRPr lang="ru-RU" sz="800" dirty="0"/>
          </a:p>
        </p:txBody>
      </p:sp>
      <p:sp>
        <p:nvSpPr>
          <p:cNvPr id="2049" name="Прямоугольник 2048"/>
          <p:cNvSpPr/>
          <p:nvPr/>
        </p:nvSpPr>
        <p:spPr>
          <a:xfrm>
            <a:off x="10311855" y="2425781"/>
            <a:ext cx="15007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https://meleuz.bashkortostan.ru/</a:t>
            </a:r>
            <a:endParaRPr lang="ru-RU" sz="800" dirty="0"/>
          </a:p>
        </p:txBody>
      </p:sp>
      <p:grpSp>
        <p:nvGrpSpPr>
          <p:cNvPr id="55" name="Группа 54"/>
          <p:cNvGrpSpPr/>
          <p:nvPr/>
        </p:nvGrpSpPr>
        <p:grpSpPr>
          <a:xfrm rot="16200000">
            <a:off x="10488874" y="4209941"/>
            <a:ext cx="455727" cy="1867518"/>
            <a:chOff x="4772026" y="-2600325"/>
            <a:chExt cx="647700" cy="1091092"/>
          </a:xfrm>
        </p:grpSpPr>
        <p:sp>
          <p:nvSpPr>
            <p:cNvPr id="56" name="Скругленный прямоугольник 55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0249867" y="4931162"/>
            <a:ext cx="1432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и направление  проекта договора на подписание </a:t>
            </a:r>
            <a:endParaRPr lang="ru-RU" sz="800" dirty="0"/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066" y="5383141"/>
            <a:ext cx="612000" cy="6120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0626687" y="5926157"/>
            <a:ext cx="9099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Администрация</a:t>
            </a:r>
            <a:endParaRPr lang="ru-RU" sz="800" dirty="0"/>
          </a:p>
        </p:txBody>
      </p:sp>
      <p:grpSp>
        <p:nvGrpSpPr>
          <p:cNvPr id="64" name="Группа 63"/>
          <p:cNvGrpSpPr/>
          <p:nvPr/>
        </p:nvGrpSpPr>
        <p:grpSpPr>
          <a:xfrm rot="16200000">
            <a:off x="8002562" y="4194527"/>
            <a:ext cx="455727" cy="1877939"/>
            <a:chOff x="4772026" y="-2600325"/>
            <a:chExt cx="647700" cy="1091092"/>
          </a:xfrm>
        </p:grpSpPr>
        <p:sp>
          <p:nvSpPr>
            <p:cNvPr id="65" name="Скругленный прямоугольник 64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7720942" y="4974423"/>
            <a:ext cx="1440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Подписание договора и соглашения </a:t>
            </a:r>
            <a:endParaRPr lang="ru-RU" sz="800" dirty="0"/>
          </a:p>
        </p:txBody>
      </p:sp>
      <p:pic>
        <p:nvPicPr>
          <p:cNvPr id="69" name="Picture 4" descr="http://www.womie.ru/wp-content/uploads/2014/07/%D0%97%D0%B0%D0%BC%D1%83%D0%B6-%D0%B7%D0%B0-%D0%BF%D1%80%D0%BE%D1%84%D0%B5%D1%81%D1%81%D0%B8%D0%BE%D0%BD%D0%B0%D0%BB%D0%B0-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5" t="66844" r="-78" b="926"/>
          <a:stretch/>
        </p:blipFill>
        <p:spPr bwMode="auto">
          <a:xfrm>
            <a:off x="8046152" y="5531569"/>
            <a:ext cx="583580" cy="611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Группа 61"/>
          <p:cNvGrpSpPr/>
          <p:nvPr/>
        </p:nvGrpSpPr>
        <p:grpSpPr>
          <a:xfrm rot="16200000">
            <a:off x="5381873" y="4457361"/>
            <a:ext cx="455727" cy="1286553"/>
            <a:chOff x="4772026" y="-2600325"/>
            <a:chExt cx="647700" cy="1091092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5309977" y="4952886"/>
            <a:ext cx="943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Перечисление субсидии  </a:t>
            </a:r>
            <a:endParaRPr lang="ru-RU" sz="800" dirty="0"/>
          </a:p>
        </p:txBody>
      </p:sp>
      <p:pic>
        <p:nvPicPr>
          <p:cNvPr id="1026" name="Picture 2" descr="http://financeguru.ru/clf/b/u/budget-cut.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806" y="1405873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947427" y="2458938"/>
            <a:ext cx="68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или</a:t>
            </a:r>
            <a:endParaRPr lang="ru-RU" dirty="0"/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2" cstate="print"/>
          <a:srcRect l="20638" r="14647" b="5042"/>
          <a:stretch/>
        </p:blipFill>
        <p:spPr>
          <a:xfrm>
            <a:off x="10744762" y="1870338"/>
            <a:ext cx="685791" cy="5660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51" name="Пятиугольник 2050"/>
          <p:cNvSpPr/>
          <p:nvPr/>
        </p:nvSpPr>
        <p:spPr>
          <a:xfrm>
            <a:off x="1172769" y="3389860"/>
            <a:ext cx="1237565" cy="27620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Не менее чем за 5 рабочих дней</a:t>
            </a:r>
            <a:endParaRPr lang="ru-RU" sz="1050" dirty="0"/>
          </a:p>
        </p:txBody>
      </p:sp>
      <p:grpSp>
        <p:nvGrpSpPr>
          <p:cNvPr id="2058" name="Группа 2057"/>
          <p:cNvGrpSpPr/>
          <p:nvPr/>
        </p:nvGrpSpPr>
        <p:grpSpPr>
          <a:xfrm>
            <a:off x="2463167" y="3199881"/>
            <a:ext cx="328558" cy="506552"/>
            <a:chOff x="2837635" y="1721641"/>
            <a:chExt cx="328558" cy="506552"/>
          </a:xfrm>
        </p:grpSpPr>
        <p:sp>
          <p:nvSpPr>
            <p:cNvPr id="2053" name="Овал 2052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55" name="Прямая соединительная линия 2054"/>
            <p:cNvCxnSpPr>
              <a:stCxn id="2053" idx="0"/>
            </p:cNvCxnSpPr>
            <p:nvPr/>
          </p:nvCxnSpPr>
          <p:spPr>
            <a:xfrm flipV="1">
              <a:off x="3001914" y="1721641"/>
              <a:ext cx="7005" cy="170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Группа 83"/>
          <p:cNvGrpSpPr/>
          <p:nvPr/>
        </p:nvGrpSpPr>
        <p:grpSpPr>
          <a:xfrm>
            <a:off x="803294" y="3171829"/>
            <a:ext cx="328558" cy="506552"/>
            <a:chOff x="2837635" y="1721641"/>
            <a:chExt cx="328558" cy="506552"/>
          </a:xfrm>
        </p:grpSpPr>
        <p:sp>
          <p:nvSpPr>
            <p:cNvPr id="85" name="Овал 84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6" name="Прямая соединительная линия 85"/>
            <p:cNvCxnSpPr>
              <a:stCxn id="85" idx="0"/>
            </p:cNvCxnSpPr>
            <p:nvPr/>
          </p:nvCxnSpPr>
          <p:spPr>
            <a:xfrm flipV="1">
              <a:off x="3001914" y="1721641"/>
              <a:ext cx="7005" cy="170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Пятиугольник 86"/>
          <p:cNvSpPr/>
          <p:nvPr/>
        </p:nvSpPr>
        <p:spPr>
          <a:xfrm>
            <a:off x="2844559" y="3405914"/>
            <a:ext cx="2606360" cy="27620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8" name="Группа 87"/>
          <p:cNvGrpSpPr/>
          <p:nvPr/>
        </p:nvGrpSpPr>
        <p:grpSpPr>
          <a:xfrm>
            <a:off x="5498422" y="3192522"/>
            <a:ext cx="328558" cy="507334"/>
            <a:chOff x="2837635" y="1720859"/>
            <a:chExt cx="328558" cy="507334"/>
          </a:xfrm>
        </p:grpSpPr>
        <p:sp>
          <p:nvSpPr>
            <p:cNvPr id="89" name="Овал 88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0" name="Прямая соединительная линия 89"/>
            <p:cNvCxnSpPr>
              <a:stCxn id="89" idx="0"/>
            </p:cNvCxnSpPr>
            <p:nvPr/>
          </p:nvCxnSpPr>
          <p:spPr>
            <a:xfrm flipV="1">
              <a:off x="3001914" y="1720859"/>
              <a:ext cx="14190" cy="1714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Пятиугольник 90"/>
          <p:cNvSpPr/>
          <p:nvPr/>
        </p:nvSpPr>
        <p:spPr>
          <a:xfrm>
            <a:off x="5874483" y="3417867"/>
            <a:ext cx="2243904" cy="27620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2" name="Группа 91"/>
          <p:cNvGrpSpPr/>
          <p:nvPr/>
        </p:nvGrpSpPr>
        <p:grpSpPr>
          <a:xfrm>
            <a:off x="8195012" y="3216003"/>
            <a:ext cx="328558" cy="506552"/>
            <a:chOff x="2837635" y="1721641"/>
            <a:chExt cx="328558" cy="506552"/>
          </a:xfrm>
        </p:grpSpPr>
        <p:sp>
          <p:nvSpPr>
            <p:cNvPr id="93" name="Овал 92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4" name="Прямая соединительная линия 93"/>
            <p:cNvCxnSpPr>
              <a:stCxn id="93" idx="0"/>
            </p:cNvCxnSpPr>
            <p:nvPr/>
          </p:nvCxnSpPr>
          <p:spPr>
            <a:xfrm flipV="1">
              <a:off x="3001914" y="1721641"/>
              <a:ext cx="7005" cy="170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Пятиугольник 94"/>
          <p:cNvSpPr/>
          <p:nvPr/>
        </p:nvSpPr>
        <p:spPr>
          <a:xfrm>
            <a:off x="8600195" y="3426185"/>
            <a:ext cx="2304867" cy="27620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В течение 5 дней</a:t>
            </a:r>
            <a:endParaRPr lang="ru-RU" sz="1100" dirty="0"/>
          </a:p>
        </p:txBody>
      </p:sp>
      <p:grpSp>
        <p:nvGrpSpPr>
          <p:cNvPr id="96" name="Группа 95"/>
          <p:cNvGrpSpPr/>
          <p:nvPr/>
        </p:nvGrpSpPr>
        <p:grpSpPr>
          <a:xfrm>
            <a:off x="10946945" y="3224198"/>
            <a:ext cx="328558" cy="506552"/>
            <a:chOff x="2837635" y="1721641"/>
            <a:chExt cx="328558" cy="506552"/>
          </a:xfrm>
        </p:grpSpPr>
        <p:sp>
          <p:nvSpPr>
            <p:cNvPr id="97" name="Овал 96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8" name="Прямая соединительная линия 97"/>
            <p:cNvCxnSpPr>
              <a:stCxn id="97" idx="0"/>
            </p:cNvCxnSpPr>
            <p:nvPr/>
          </p:nvCxnSpPr>
          <p:spPr>
            <a:xfrm flipV="1">
              <a:off x="3001914" y="1721641"/>
              <a:ext cx="7005" cy="170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Прямоугольник 72"/>
          <p:cNvSpPr/>
          <p:nvPr/>
        </p:nvSpPr>
        <p:spPr>
          <a:xfrm>
            <a:off x="3734051" y="3427611"/>
            <a:ext cx="90444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(БЕСПЛАТНО)</a:t>
            </a:r>
            <a:endParaRPr lang="ru-RU" sz="800" dirty="0">
              <a:solidFill>
                <a:srgbClr val="FF0000"/>
              </a:solidFill>
            </a:endParaRPr>
          </a:p>
        </p:txBody>
      </p:sp>
      <p:cxnSp>
        <p:nvCxnSpPr>
          <p:cNvPr id="2060" name="Прямая со стрелкой 2059"/>
          <p:cNvCxnSpPr/>
          <p:nvPr/>
        </p:nvCxnSpPr>
        <p:spPr>
          <a:xfrm flipV="1">
            <a:off x="3712534" y="2265250"/>
            <a:ext cx="245428" cy="137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2" name="Прямая со стрелкой 2061"/>
          <p:cNvCxnSpPr/>
          <p:nvPr/>
        </p:nvCxnSpPr>
        <p:spPr>
          <a:xfrm>
            <a:off x="3721921" y="2802982"/>
            <a:ext cx="207784" cy="191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6" name="Левая фигурная скобка 2065"/>
          <p:cNvSpPr/>
          <p:nvPr/>
        </p:nvSpPr>
        <p:spPr>
          <a:xfrm rot="16200000">
            <a:off x="5260486" y="1096362"/>
            <a:ext cx="424358" cy="5690437"/>
          </a:xfrm>
          <a:prstGeom prst="leftBrace">
            <a:avLst>
              <a:gd name="adj1" fmla="val 27327"/>
              <a:gd name="adj2" fmla="val 527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7" name="TextBox 2066"/>
          <p:cNvSpPr txBox="1"/>
          <p:nvPr/>
        </p:nvSpPr>
        <p:spPr>
          <a:xfrm>
            <a:off x="4731309" y="3635474"/>
            <a:ext cx="1891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более 60 дней</a:t>
            </a:r>
            <a:endParaRPr lang="ru-RU" dirty="0"/>
          </a:p>
        </p:txBody>
      </p:sp>
      <p:sp>
        <p:nvSpPr>
          <p:cNvPr id="109" name="Пятиугольник 108"/>
          <p:cNvSpPr/>
          <p:nvPr/>
        </p:nvSpPr>
        <p:spPr>
          <a:xfrm flipH="1">
            <a:off x="8629732" y="4331590"/>
            <a:ext cx="2243225" cy="27620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В течение 10 дней</a:t>
            </a:r>
            <a:endParaRPr lang="ru-RU" sz="1100" dirty="0"/>
          </a:p>
        </p:txBody>
      </p:sp>
      <p:grpSp>
        <p:nvGrpSpPr>
          <p:cNvPr id="110" name="Группа 109"/>
          <p:cNvGrpSpPr/>
          <p:nvPr/>
        </p:nvGrpSpPr>
        <p:grpSpPr>
          <a:xfrm flipH="1" flipV="1">
            <a:off x="11001505" y="4283083"/>
            <a:ext cx="319771" cy="642640"/>
            <a:chOff x="2837635" y="1504993"/>
            <a:chExt cx="328558" cy="723200"/>
          </a:xfrm>
        </p:grpSpPr>
        <p:sp>
          <p:nvSpPr>
            <p:cNvPr id="111" name="Овал 110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2" name="Прямая соединительная линия 111"/>
            <p:cNvCxnSpPr>
              <a:stCxn id="111" idx="0"/>
            </p:cNvCxnSpPr>
            <p:nvPr/>
          </p:nvCxnSpPr>
          <p:spPr>
            <a:xfrm flipV="1">
              <a:off x="3001915" y="1504993"/>
              <a:ext cx="245" cy="3872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8" name="Круговая стрелка 2067"/>
          <p:cNvSpPr/>
          <p:nvPr/>
        </p:nvSpPr>
        <p:spPr>
          <a:xfrm rot="5643204">
            <a:off x="10833597" y="3364033"/>
            <a:ext cx="1216234" cy="1311919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368551"/>
              <a:gd name="adj5" fmla="val 21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18" name="Группа 117"/>
          <p:cNvGrpSpPr/>
          <p:nvPr/>
        </p:nvGrpSpPr>
        <p:grpSpPr>
          <a:xfrm flipH="1" flipV="1">
            <a:off x="8206410" y="4303726"/>
            <a:ext cx="319771" cy="596341"/>
            <a:chOff x="2837635" y="1557096"/>
            <a:chExt cx="328558" cy="671097"/>
          </a:xfrm>
        </p:grpSpPr>
        <p:sp>
          <p:nvSpPr>
            <p:cNvPr id="119" name="Овал 118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0" name="Прямая соединительная линия 119"/>
            <p:cNvCxnSpPr>
              <a:stCxn id="119" idx="0"/>
            </p:cNvCxnSpPr>
            <p:nvPr/>
          </p:nvCxnSpPr>
          <p:spPr>
            <a:xfrm flipH="1" flipV="1">
              <a:off x="2987926" y="1557096"/>
              <a:ext cx="13988" cy="3351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Пятиугольник 121"/>
          <p:cNvSpPr/>
          <p:nvPr/>
        </p:nvSpPr>
        <p:spPr>
          <a:xfrm flipH="1">
            <a:off x="5828058" y="4351581"/>
            <a:ext cx="2243225" cy="27620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В течение 10 дней</a:t>
            </a:r>
            <a:endParaRPr lang="ru-RU" sz="1100" dirty="0"/>
          </a:p>
        </p:txBody>
      </p:sp>
      <p:grpSp>
        <p:nvGrpSpPr>
          <p:cNvPr id="123" name="Группа 122"/>
          <p:cNvGrpSpPr/>
          <p:nvPr/>
        </p:nvGrpSpPr>
        <p:grpSpPr>
          <a:xfrm flipH="1" flipV="1">
            <a:off x="5404736" y="4323717"/>
            <a:ext cx="319771" cy="563483"/>
            <a:chOff x="2837635" y="1594073"/>
            <a:chExt cx="328558" cy="634120"/>
          </a:xfrm>
        </p:grpSpPr>
        <p:sp>
          <p:nvSpPr>
            <p:cNvPr id="124" name="Овал 123"/>
            <p:cNvSpPr/>
            <p:nvPr/>
          </p:nvSpPr>
          <p:spPr>
            <a:xfrm>
              <a:off x="2837635" y="1892274"/>
              <a:ext cx="328558" cy="335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5" name="Прямая соединительная линия 124"/>
            <p:cNvCxnSpPr>
              <a:stCxn id="124" idx="0"/>
            </p:cNvCxnSpPr>
            <p:nvPr/>
          </p:nvCxnSpPr>
          <p:spPr>
            <a:xfrm flipH="1" flipV="1">
              <a:off x="2976917" y="1594073"/>
              <a:ext cx="24998" cy="2982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1" name="TextBox 2070"/>
          <p:cNvSpPr txBox="1"/>
          <p:nvPr/>
        </p:nvSpPr>
        <p:spPr>
          <a:xfrm>
            <a:off x="11101932" y="3830522"/>
            <a:ext cx="757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5 дней</a:t>
            </a:r>
            <a:endParaRPr lang="ru-RU" sz="1200" dirty="0"/>
          </a:p>
        </p:txBody>
      </p:sp>
      <p:pic>
        <p:nvPicPr>
          <p:cNvPr id="127" name="Picture 4" descr="http://www.womie.ru/wp-content/uploads/2014/07/%D0%97%D0%B0%D0%BC%D1%83%D0%B6-%D0%B7%D0%B0-%D0%BF%D1%80%D0%BE%D1%84%D0%B5%D1%81%D1%81%D0%B8%D0%BE%D0%BD%D0%B0%D0%BB%D0%B0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" b="66498"/>
          <a:stretch/>
        </p:blipFill>
        <p:spPr bwMode="auto">
          <a:xfrm>
            <a:off x="4977669" y="5382121"/>
            <a:ext cx="1187569" cy="635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" descr="http://www.womie.ru/wp-content/uploads/2014/07/%D0%97%D0%B0%D0%BC%D1%83%D0%B6-%D0%B7%D0%B0-%D0%BF%D1%80%D0%BE%D1%84%D0%B5%D1%81%D1%81%D0%B8%D0%BE%D0%BD%D0%B0%D0%BB%D0%B0-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6845" r="-78"/>
          <a:stretch/>
        </p:blipFill>
        <p:spPr bwMode="auto">
          <a:xfrm>
            <a:off x="4988720" y="6088813"/>
            <a:ext cx="1188918" cy="628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Рисунок 132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226" y="5273628"/>
            <a:ext cx="483971" cy="483971"/>
          </a:xfrm>
          <a:prstGeom prst="rect">
            <a:avLst/>
          </a:prstGeom>
        </p:spPr>
      </p:pic>
      <p:pic>
        <p:nvPicPr>
          <p:cNvPr id="134" name="Рисунок 13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434" y="5273627"/>
            <a:ext cx="483971" cy="483971"/>
          </a:xfrm>
          <a:prstGeom prst="rect">
            <a:avLst/>
          </a:prstGeom>
        </p:spPr>
      </p:pic>
      <p:pic>
        <p:nvPicPr>
          <p:cNvPr id="135" name="Рисунок 13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41" y="5964399"/>
            <a:ext cx="483971" cy="483971"/>
          </a:xfrm>
          <a:prstGeom prst="rect">
            <a:avLst/>
          </a:prstGeom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167" y="5965386"/>
            <a:ext cx="483971" cy="483971"/>
          </a:xfrm>
          <a:prstGeom prst="rect">
            <a:avLst/>
          </a:prstGeom>
        </p:spPr>
      </p:pic>
      <p:grpSp>
        <p:nvGrpSpPr>
          <p:cNvPr id="138" name="Группа 137"/>
          <p:cNvGrpSpPr/>
          <p:nvPr/>
        </p:nvGrpSpPr>
        <p:grpSpPr>
          <a:xfrm rot="16200000">
            <a:off x="3408071" y="4190948"/>
            <a:ext cx="455728" cy="1825737"/>
            <a:chOff x="4772026" y="-2600325"/>
            <a:chExt cx="647701" cy="1091092"/>
          </a:xfrm>
        </p:grpSpPr>
        <p:sp>
          <p:nvSpPr>
            <p:cNvPr id="139" name="Скругленный прямоугольник 138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4772027" y="-2442285"/>
              <a:ext cx="647700" cy="933052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3042057" y="4829301"/>
            <a:ext cx="1413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Ежеквартальные отчеты о фактическом использовании бюджетных средств</a:t>
            </a:r>
            <a:endParaRPr lang="ru-RU" sz="800" dirty="0"/>
          </a:p>
        </p:txBody>
      </p:sp>
      <p:sp>
        <p:nvSpPr>
          <p:cNvPr id="2074" name="TextBox 2073"/>
          <p:cNvSpPr txBox="1"/>
          <p:nvPr/>
        </p:nvSpPr>
        <p:spPr>
          <a:xfrm>
            <a:off x="341617" y="4556392"/>
            <a:ext cx="935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Иначе!</a:t>
            </a:r>
            <a:endParaRPr lang="ru-RU" dirty="0"/>
          </a:p>
        </p:txBody>
      </p:sp>
      <p:grpSp>
        <p:nvGrpSpPr>
          <p:cNvPr id="146" name="Группа 145"/>
          <p:cNvGrpSpPr/>
          <p:nvPr/>
        </p:nvGrpSpPr>
        <p:grpSpPr>
          <a:xfrm rot="16200000">
            <a:off x="406411" y="4541137"/>
            <a:ext cx="455727" cy="1136886"/>
            <a:chOff x="4772026" y="-2600325"/>
            <a:chExt cx="647700" cy="1091092"/>
          </a:xfrm>
        </p:grpSpPr>
        <p:sp>
          <p:nvSpPr>
            <p:cNvPr id="147" name="Скругленный прямоугольник 146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Скругленный прямоугольник 147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075" name="TextBox 2074"/>
          <p:cNvSpPr txBox="1"/>
          <p:nvPr/>
        </p:nvSpPr>
        <p:spPr>
          <a:xfrm>
            <a:off x="291683" y="4935073"/>
            <a:ext cx="932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Возврат субсидии</a:t>
            </a:r>
            <a:endParaRPr lang="ru-RU" sz="800" dirty="0"/>
          </a:p>
        </p:txBody>
      </p:sp>
      <p:sp>
        <p:nvSpPr>
          <p:cNvPr id="151" name="Прямоугольник с одним скругленным углом 150"/>
          <p:cNvSpPr/>
          <p:nvPr/>
        </p:nvSpPr>
        <p:spPr>
          <a:xfrm flipH="1">
            <a:off x="255905" y="4331590"/>
            <a:ext cx="5050030" cy="276201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В течение  срока действия договора</a:t>
            </a:r>
            <a:endParaRPr lang="ru-RU" sz="1100" dirty="0"/>
          </a:p>
        </p:txBody>
      </p:sp>
      <p:pic>
        <p:nvPicPr>
          <p:cNvPr id="155" name="Picture 4" descr="http://www.womie.ru/wp-content/uploads/2014/07/%D0%97%D0%B0%D0%BC%D1%83%D0%B6-%D0%B7%D0%B0-%D0%BF%D1%80%D0%BE%D1%84%D0%B5%D1%81%D1%81%D0%B8%D0%BE%D0%BD%D0%B0%D0%BB%D0%B0-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5" t="66844" r="-78" b="926"/>
          <a:stretch/>
        </p:blipFill>
        <p:spPr bwMode="auto">
          <a:xfrm>
            <a:off x="3118933" y="5498774"/>
            <a:ext cx="583580" cy="611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g0.mp-farm.com/17539232.jpg?w=800&amp;amp;h=420&amp;amp;m=crop&amp;amp;v=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486" y="5718159"/>
            <a:ext cx="90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Рисунок 15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42" y="5604801"/>
            <a:ext cx="483971" cy="483971"/>
          </a:xfrm>
          <a:prstGeom prst="rect">
            <a:avLst/>
          </a:prstGeom>
        </p:spPr>
      </p:pic>
      <p:cxnSp>
        <p:nvCxnSpPr>
          <p:cNvPr id="2078" name="Прямая соединительная линия 2077"/>
          <p:cNvCxnSpPr/>
          <p:nvPr/>
        </p:nvCxnSpPr>
        <p:spPr>
          <a:xfrm flipH="1">
            <a:off x="186913" y="5515612"/>
            <a:ext cx="819686" cy="792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65634" y="5507132"/>
            <a:ext cx="768855" cy="801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Заголовок 1"/>
          <p:cNvSpPr txBox="1">
            <a:spLocks/>
          </p:cNvSpPr>
          <p:nvPr/>
        </p:nvSpPr>
        <p:spPr>
          <a:xfrm>
            <a:off x="0" y="15726"/>
            <a:ext cx="12228055" cy="56950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</a:t>
            </a:r>
            <a:r>
              <a:rPr lang="ru-RU" sz="10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«</a:t>
            </a:r>
            <a:r>
              <a:rPr lang="ru-RU" sz="16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Бюджет </a:t>
            </a:r>
            <a:r>
              <a:rPr lang="ru-RU" sz="16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2000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endParaRPr lang="ru-RU" sz="20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046152" y="260368"/>
            <a:ext cx="4145848" cy="324862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55448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/>
          <a:srcRect l="9874" t="17384" r="13172" b="22747"/>
          <a:stretch/>
        </p:blipFill>
        <p:spPr>
          <a:xfrm rot="508795">
            <a:off x="392377" y="153094"/>
            <a:ext cx="10743745" cy="6767713"/>
          </a:xfrm>
          <a:prstGeom prst="rect">
            <a:avLst/>
          </a:prstGeom>
        </p:spPr>
      </p:pic>
      <p:sp>
        <p:nvSpPr>
          <p:cNvPr id="2" name="Выноска 1 1"/>
          <p:cNvSpPr/>
          <p:nvPr/>
        </p:nvSpPr>
        <p:spPr>
          <a:xfrm>
            <a:off x="7328095" y="4627378"/>
            <a:ext cx="4532986" cy="707886"/>
          </a:xfrm>
          <a:prstGeom prst="borderCallout1">
            <a:avLst>
              <a:gd name="adj1" fmla="val -13932"/>
              <a:gd name="adj2" fmla="val 7951"/>
              <a:gd name="adj3" fmla="val -125615"/>
              <a:gd name="adj4" fmla="val 1768"/>
            </a:avLst>
          </a:prstGeom>
          <a:ln>
            <a:solidFill>
              <a:srgbClr val="25E6A8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являться получателями средств из соответствующего бюджета бюджетной системы Российской Федерации в соответствии с иными нормативными правовыми актами, муниципальными правовыми актами на те же цели предоставления субсидии.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2763" y="580712"/>
            <a:ext cx="10877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26495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требования </a:t>
            </a:r>
            <a:r>
              <a:rPr lang="ru-RU" b="1" dirty="0">
                <a:solidFill>
                  <a:srgbClr val="26495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субъектам малого и среднего предпринимательства </a:t>
            </a:r>
            <a:r>
              <a:rPr lang="ru-RU" b="1" dirty="0" smtClean="0">
                <a:solidFill>
                  <a:srgbClr val="26495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предоставлении </a:t>
            </a:r>
            <a:r>
              <a:rPr lang="ru-RU" b="1" dirty="0">
                <a:solidFill>
                  <a:srgbClr val="26495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финансовой </a:t>
            </a:r>
            <a:r>
              <a:rPr lang="ru-RU" b="1" dirty="0" smtClean="0">
                <a:solidFill>
                  <a:srgbClr val="26495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поддержки из бюджета на территории муниципального района Мелеузовский район РБ</a:t>
            </a:r>
            <a:endParaRPr lang="ru-RU" b="1" dirty="0">
              <a:solidFill>
                <a:srgbClr val="26495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1 6"/>
          <p:cNvSpPr/>
          <p:nvPr/>
        </p:nvSpPr>
        <p:spPr>
          <a:xfrm>
            <a:off x="187723" y="6176006"/>
            <a:ext cx="2919033" cy="707886"/>
          </a:xfrm>
          <a:prstGeom prst="borderCallout1">
            <a:avLst>
              <a:gd name="adj1" fmla="val -11079"/>
              <a:gd name="adj2" fmla="val 59633"/>
              <a:gd name="adj3" fmla="val -142042"/>
              <a:gd name="adj4" fmla="val 48848"/>
            </a:avLst>
          </a:prstGeom>
          <a:ln>
            <a:solidFill>
              <a:srgbClr val="FAC60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регистрация и осуществление деятельности на территории муниципального района Мелеузовский район Республики Башкортостан</a:t>
            </a:r>
            <a:endParaRPr lang="ru-RU" sz="1000" dirty="0"/>
          </a:p>
        </p:txBody>
      </p:sp>
      <p:sp>
        <p:nvSpPr>
          <p:cNvPr id="8" name="Выноска 1 7"/>
          <p:cNvSpPr/>
          <p:nvPr/>
        </p:nvSpPr>
        <p:spPr>
          <a:xfrm>
            <a:off x="3827112" y="1790984"/>
            <a:ext cx="2382928" cy="1015663"/>
          </a:xfrm>
          <a:prstGeom prst="borderCallout1">
            <a:avLst>
              <a:gd name="adj1" fmla="val 108779"/>
              <a:gd name="adj2" fmla="val 72112"/>
              <a:gd name="adj3" fmla="val 173243"/>
              <a:gd name="adj4" fmla="val 84183"/>
            </a:avLst>
          </a:prstGeom>
          <a:ln>
            <a:solidFill>
              <a:srgbClr val="2EF75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на момент подачи заявления на предоставление финансовой поддержки задолженности по налоговым и иным обязательным платежам в бюджеты всех уровней и государственные внебюджетные фонды</a:t>
            </a:r>
            <a:endParaRPr lang="ru-RU" sz="1000" dirty="0"/>
          </a:p>
        </p:txBody>
      </p:sp>
      <p:sp>
        <p:nvSpPr>
          <p:cNvPr id="9" name="Выноска 1 8"/>
          <p:cNvSpPr/>
          <p:nvPr/>
        </p:nvSpPr>
        <p:spPr>
          <a:xfrm>
            <a:off x="7249652" y="1192428"/>
            <a:ext cx="1839264" cy="861774"/>
          </a:xfrm>
          <a:prstGeom prst="borderCallout1">
            <a:avLst>
              <a:gd name="adj1" fmla="val 104402"/>
              <a:gd name="adj2" fmla="val 63545"/>
              <a:gd name="adj3" fmla="val 168749"/>
              <a:gd name="adj4" fmla="val 76073"/>
            </a:avLst>
          </a:prstGeom>
          <a:ln>
            <a:solidFill>
              <a:srgbClr val="35C3D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видов экономической деятельности, являющихся приоритетными согласно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муниципальной Программы поддержки СМП</a:t>
            </a:r>
            <a:endParaRPr lang="ru-RU" sz="1000" dirty="0"/>
          </a:p>
        </p:txBody>
      </p:sp>
      <p:sp>
        <p:nvSpPr>
          <p:cNvPr id="10" name="Выноска 1 9"/>
          <p:cNvSpPr/>
          <p:nvPr/>
        </p:nvSpPr>
        <p:spPr>
          <a:xfrm>
            <a:off x="10119414" y="3598638"/>
            <a:ext cx="1997305" cy="861774"/>
          </a:xfrm>
          <a:prstGeom prst="borderCallout1">
            <a:avLst>
              <a:gd name="adj1" fmla="val -2983"/>
              <a:gd name="adj2" fmla="val 12627"/>
              <a:gd name="adj3" fmla="val -66475"/>
              <a:gd name="adj4" fmla="val 5242"/>
            </a:avLst>
          </a:prstGeom>
          <a:ln>
            <a:solidFill>
              <a:srgbClr val="3B70C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принятие обязательства по сохранению общего количества рабочих мест в течение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года со 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дня получения финансовой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endParaRPr lang="ru-RU" sz="1000" dirty="0"/>
          </a:p>
        </p:txBody>
      </p:sp>
      <p:sp>
        <p:nvSpPr>
          <p:cNvPr id="11" name="Выноска 1 10"/>
          <p:cNvSpPr/>
          <p:nvPr/>
        </p:nvSpPr>
        <p:spPr>
          <a:xfrm>
            <a:off x="1310321" y="2413717"/>
            <a:ext cx="1901179" cy="1015663"/>
          </a:xfrm>
          <a:prstGeom prst="borderCallout1">
            <a:avLst>
              <a:gd name="adj1" fmla="val 109206"/>
              <a:gd name="adj2" fmla="val 74833"/>
              <a:gd name="adj3" fmla="val 205552"/>
              <a:gd name="adj4" fmla="val 91107"/>
            </a:avLst>
          </a:prstGeom>
          <a:ln>
            <a:solidFill>
              <a:srgbClr val="D1FF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должны находиться в процессе реорганизации, ликвидации, банкротства и не должны иметь ограничения на осуществление хозяйственной деятельности</a:t>
            </a:r>
            <a:endParaRPr lang="ru-RU" sz="1000" dirty="0"/>
          </a:p>
        </p:txBody>
      </p:sp>
      <p:sp>
        <p:nvSpPr>
          <p:cNvPr id="12" name="Выноска 1 11"/>
          <p:cNvSpPr/>
          <p:nvPr/>
        </p:nvSpPr>
        <p:spPr>
          <a:xfrm>
            <a:off x="4907943" y="5515591"/>
            <a:ext cx="6282578" cy="1169551"/>
          </a:xfrm>
          <a:prstGeom prst="borderCallout1">
            <a:avLst>
              <a:gd name="adj1" fmla="val -3857"/>
              <a:gd name="adj2" fmla="val -267"/>
              <a:gd name="adj3" fmla="val -80605"/>
              <a:gd name="adj4" fmla="val -6944"/>
            </a:avLst>
          </a:prstGeom>
          <a:ln>
            <a:solidFill>
              <a:srgbClr val="51FE0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должны являться иностранными юридическими лицами, а также российскими юридическими лицами, в уставном (складочном) капитале которых доля участия иностранных юридических лиц, местом регистрации которых являются государство или территория, включенные в утверждаемый Министерством финансов Российской Федерации перечень государств и территорий, предоставляющих льготный налоговый режим налогообложения и (или) не предусматривающих раскрытия и предоставления информации при проведении финансовых операций (офшорные зоны) в отношении таких юридических лиц, в совокупности превышает 50 процентов</a:t>
            </a:r>
            <a:endParaRPr lang="ru-RU" sz="1000" dirty="0"/>
          </a:p>
        </p:txBody>
      </p:sp>
      <p:pic>
        <p:nvPicPr>
          <p:cNvPr id="6146" name="Picture 2" descr="https://img.uslugio.com/img/c2/d1/c2d1c95ef0c6d3c7246b5dbfb6183328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" r="2809"/>
          <a:stretch/>
        </p:blipFill>
        <p:spPr bwMode="auto">
          <a:xfrm>
            <a:off x="2776012" y="4797681"/>
            <a:ext cx="968519" cy="94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rosopeka.ru/Text/TextPhoto/images/inkluzivnoe-obrazovanie-1010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73" b="11327"/>
          <a:stretch/>
        </p:blipFill>
        <p:spPr bwMode="auto">
          <a:xfrm>
            <a:off x="3827112" y="3429129"/>
            <a:ext cx="108083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www.insurancejournal.com/app/uploads/2016/07/spirit-aerosystems-worker-discrimination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EDEDEF"/>
              </a:clrFrom>
              <a:clrTo>
                <a:srgbClr val="EDED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 t="16416" r="6935" b="8934"/>
          <a:stretch/>
        </p:blipFill>
        <p:spPr bwMode="auto">
          <a:xfrm>
            <a:off x="9483688" y="1717177"/>
            <a:ext cx="1166417" cy="103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8286721" y="2876886"/>
            <a:ext cx="1548000" cy="1023856"/>
            <a:chOff x="6095999" y="1887415"/>
            <a:chExt cx="1548000" cy="1023856"/>
          </a:xfrm>
        </p:grpSpPr>
        <p:sp>
          <p:nvSpPr>
            <p:cNvPr id="13" name="TextBox 12"/>
            <p:cNvSpPr txBox="1"/>
            <p:nvPr/>
          </p:nvSpPr>
          <p:spPr>
            <a:xfrm>
              <a:off x="6095999" y="2388051"/>
              <a:ext cx="154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33909D"/>
                  </a:solidFill>
                </a:rPr>
                <a:t>ОК 029-2014 (КДЕС ред. 2)</a:t>
              </a:r>
            </a:p>
          </p:txBody>
        </p:sp>
        <p:pic>
          <p:nvPicPr>
            <p:cNvPr id="6152" name="Picture 8" descr="https://www.123freevectors.com/wp-content/uploads/digi/tick-icons-free-vector-25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5544" y="1887415"/>
              <a:ext cx="648000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884616" y="4301821"/>
            <a:ext cx="1145422" cy="1213770"/>
            <a:chOff x="3485452" y="1789074"/>
            <a:chExt cx="1610308" cy="1440000"/>
          </a:xfrm>
        </p:grpSpPr>
        <p:pic>
          <p:nvPicPr>
            <p:cNvPr id="6154" name="Picture 10" descr="http://ai96.ru/parts/media/images/registr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5760" y="1789074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3485452" y="2519367"/>
              <a:ext cx="1348072" cy="438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33909D"/>
                  </a:solidFill>
                </a:rPr>
                <a:t>Мелеузовский район</a:t>
              </a:r>
              <a:endParaRPr lang="ru-RU" sz="900" dirty="0">
                <a:solidFill>
                  <a:srgbClr val="33909D"/>
                </a:solidFill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81" y="3684311"/>
            <a:ext cx="1456422" cy="1404000"/>
          </a:xfrm>
          <a:prstGeom prst="rect">
            <a:avLst/>
          </a:prstGeom>
        </p:spPr>
      </p:pic>
      <p:pic>
        <p:nvPicPr>
          <p:cNvPr id="6156" name="Picture 12" descr="https://media.istockphoto.com/vectors/hand-giving-money-illustration-vector-id478421495?k=6&amp;m=478421495&amp;s=612x612&amp;w=0&amp;h=vljJ7aYhdkIw-ZETdAPdIR4HoAICZHXTkLBA57QaSBw=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52" y="2656870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/>
          <p:cNvSpPr txBox="1">
            <a:spLocks/>
          </p:cNvSpPr>
          <p:nvPr/>
        </p:nvSpPr>
        <p:spPr>
          <a:xfrm>
            <a:off x="0" y="15726"/>
            <a:ext cx="12228055" cy="57403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</a:t>
            </a:r>
            <a:r>
              <a:rPr lang="ru-RU" sz="10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«</a:t>
            </a:r>
            <a:r>
              <a:rPr lang="ru-RU" sz="16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Бюджет </a:t>
            </a:r>
            <a:r>
              <a:rPr lang="ru-RU" sz="16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2000" dirty="0">
              <a:solidFill>
                <a:srgbClr val="0070C0"/>
              </a:solidFill>
            </a:endParaRPr>
          </a:p>
          <a:p>
            <a:pPr algn="ctr"/>
            <a:endParaRPr lang="ru-RU" sz="20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25563" y="268158"/>
            <a:ext cx="4366437" cy="324862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144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3223715" y="4856979"/>
            <a:ext cx="8938562" cy="1976638"/>
          </a:xfrm>
          <a:prstGeom prst="rect">
            <a:avLst/>
          </a:prstGeom>
          <a:gradFill flip="none" rotWithShape="1">
            <a:gsLst>
              <a:gs pos="38000">
                <a:schemeClr val="accent3">
                  <a:lumMod val="5000"/>
                  <a:lumOff val="95000"/>
                </a:schemeClr>
              </a:gs>
              <a:gs pos="71000">
                <a:schemeClr val="accent3">
                  <a:lumMod val="45000"/>
                  <a:lumOff val="55000"/>
                </a:schemeClr>
              </a:gs>
              <a:gs pos="60000">
                <a:schemeClr val="accent3">
                  <a:lumMod val="45000"/>
                  <a:lumOff val="55000"/>
                </a:schemeClr>
              </a:gs>
              <a:gs pos="94000">
                <a:schemeClr val="accent4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0" y="442796"/>
            <a:ext cx="12192000" cy="615837"/>
          </a:xfrm>
          <a:prstGeom prst="rect">
            <a:avLst/>
          </a:prstGeom>
          <a:gradFill flip="none" rotWithShape="1">
            <a:gsLst>
              <a:gs pos="0">
                <a:srgbClr val="9BBC85">
                  <a:tint val="66000"/>
                  <a:satMod val="160000"/>
                </a:srgbClr>
              </a:gs>
              <a:gs pos="50000">
                <a:srgbClr val="9BBC85">
                  <a:tint val="44500"/>
                  <a:satMod val="160000"/>
                </a:srgbClr>
              </a:gs>
              <a:gs pos="100000">
                <a:srgbClr val="9BBC85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" name="Прямоугольник 1"/>
          <p:cNvSpPr/>
          <p:nvPr/>
        </p:nvSpPr>
        <p:spPr>
          <a:xfrm>
            <a:off x="305975" y="461417"/>
            <a:ext cx="257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sz="16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9333" y="440543"/>
            <a:ext cx="9766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cs typeface="Times New Roman" panose="02020603050405020304" pitchFamily="18" charset="0"/>
              </a:rPr>
              <a:t>целях финансового обеспечения части планируемых затрат субъектов малого предпринимательства на начальной стадии становления бизнеса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3385" y="922485"/>
            <a:ext cx="5566600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деятельности на которые выдается субсидия (ОКВЭД) (КДЕС ред.2)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13385" y="15045516"/>
            <a:ext cx="18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Группа 47"/>
          <p:cNvGrpSpPr/>
          <p:nvPr/>
        </p:nvGrpSpPr>
        <p:grpSpPr>
          <a:xfrm>
            <a:off x="5199995" y="1330960"/>
            <a:ext cx="2005316" cy="2037128"/>
            <a:chOff x="4990539" y="1470370"/>
            <a:chExt cx="2176003" cy="2259514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4990539" y="1590587"/>
              <a:ext cx="2176003" cy="2139297"/>
              <a:chOff x="4941065" y="2809906"/>
              <a:chExt cx="2176003" cy="2139297"/>
            </a:xfrm>
          </p:grpSpPr>
          <p:pic>
            <p:nvPicPr>
              <p:cNvPr id="34" name="Picture 2" descr="https://mail.novoproekt.com/%D1%805%D0%B3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1065" y="2809906"/>
                <a:ext cx="2176003" cy="21392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5327621" y="3569318"/>
                <a:ext cx="1632682" cy="682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100%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суммы расходов</a:t>
                </a:r>
                <a:endPara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506542" y="4165920"/>
                <a:ext cx="1274786" cy="486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 не более </a:t>
                </a:r>
              </a:p>
              <a:p>
                <a:pPr algn="ctr"/>
                <a:r>
                  <a:rPr lang="ru-RU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300</a:t>
                </a:r>
                <a:r>
                  <a:rPr lang="ru-RU" sz="10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05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тыс.руб</a:t>
                </a:r>
                <a:r>
                  <a:rPr lang="ru-RU" sz="10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Прямоугольник 38"/>
            <p:cNvSpPr/>
            <p:nvPr/>
          </p:nvSpPr>
          <p:spPr>
            <a:xfrm>
              <a:off x="5390020" y="1470370"/>
              <a:ext cx="1008000" cy="864000"/>
            </a:xfrm>
            <a:prstGeom prst="rect">
              <a:avLst/>
            </a:pr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Размер субсидии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202784" y="4738640"/>
            <a:ext cx="1319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СМП, </a:t>
            </a:r>
            <a:r>
              <a:rPr lang="ru-RU" sz="800" dirty="0"/>
              <a:t>учредителями которых являются </a:t>
            </a:r>
            <a:r>
              <a:rPr lang="ru-RU" sz="800" dirty="0" smtClean="0"/>
              <a:t>безработные </a:t>
            </a:r>
            <a:r>
              <a:rPr lang="ru-RU" sz="800" dirty="0"/>
              <a:t>граждане; работники, находящиеся под угрозой </a:t>
            </a:r>
            <a:r>
              <a:rPr lang="ru-RU" sz="800" dirty="0" smtClean="0"/>
              <a:t>массового увольнения; </a:t>
            </a:r>
            <a:r>
              <a:rPr lang="ru-RU" sz="800" dirty="0"/>
              <a:t>работники градообразующих предприятий; военнослужащие, уволенные в запас в связи с сокращением </a:t>
            </a:r>
            <a:r>
              <a:rPr lang="ru-RU" sz="800" dirty="0" smtClean="0"/>
              <a:t>ВС РФ.</a:t>
            </a:r>
            <a:endParaRPr lang="ru-RU" sz="800" dirty="0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2070502" y="5375491"/>
            <a:ext cx="1943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E9EB8"/>
                </a:solidFill>
              </a:rPr>
              <a:t>Преимущества имеют:</a:t>
            </a:r>
            <a:endParaRPr lang="ru-RU" sz="1400" dirty="0">
              <a:solidFill>
                <a:srgbClr val="1E9E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5933" y="4705296"/>
            <a:ext cx="2915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СМП, </a:t>
            </a:r>
            <a:r>
              <a:rPr lang="ru-RU" sz="800" dirty="0"/>
              <a:t>относящиеся к субъектам социального предпринимательства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60550" y="4719705"/>
            <a:ext cx="111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СМП, </a:t>
            </a:r>
            <a:r>
              <a:rPr lang="ru-RU" sz="800" dirty="0"/>
              <a:t>учредителями которых являются женщины, имеющие детей (ребенка) в возрасте до 7 лет либо трех и более несовершеннолетних детей, в том числе усыновленных и принятых под опеку (попечительство).</a:t>
            </a:r>
          </a:p>
          <a:p>
            <a:endParaRPr lang="ru-RU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1295290" y="4716899"/>
            <a:ext cx="1219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СМП </a:t>
            </a:r>
            <a:r>
              <a:rPr lang="ru-RU" sz="800" dirty="0"/>
              <a:t>которые трудоустраивают инвалидов.</a:t>
            </a:r>
          </a:p>
          <a:p>
            <a:pPr algn="ctr"/>
            <a:endParaRPr lang="ru-RU" sz="800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6346026" y="4951973"/>
            <a:ext cx="22974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(содействие занятости лиц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, относящихся к социально незащищенным группам граждан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социальное обслуживание 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области здравоохранения, физической культуры и массового спорта, 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социального 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туризма, оказание 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помощи пострадавшим в результате 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катастроф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, социальных, национальных, религиозных 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конфликтов; производство 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и(или) реализация медицинской техники, протезно-ортопедических изделий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, обеспечение </a:t>
            </a:r>
            <a:r>
              <a:rPr lang="ru-RU" sz="800" dirty="0">
                <a:ea typeface="Calibri" panose="020F0502020204030204" pitchFamily="34" charset="0"/>
                <a:cs typeface="Times New Roman" panose="02020603050405020304" pitchFamily="18" charset="0"/>
              </a:rPr>
              <a:t>культурно-просветительской </a:t>
            </a:r>
            <a:r>
              <a:rPr lang="ru-RU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и др.)</a:t>
            </a:r>
            <a:endParaRPr lang="ru-RU" sz="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V="1">
            <a:off x="2805826" y="4675102"/>
            <a:ext cx="9377811" cy="37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839765" y="6481518"/>
            <a:ext cx="9276002" cy="19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158855" y="6501012"/>
            <a:ext cx="909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dirty="0"/>
              <a:t>1</a:t>
            </a:r>
            <a:r>
              <a:rPr lang="ru-RU" sz="600" dirty="0" smtClean="0"/>
              <a:t>) в </a:t>
            </a:r>
            <a:r>
              <a:rPr lang="ru-RU" sz="600" dirty="0"/>
              <a:t>населенных пунктах муниципального района Мелеузовский район Республики Башкортостан с численностью населения до 200 человек</a:t>
            </a:r>
            <a:r>
              <a:rPr lang="ru-RU" sz="600" dirty="0" smtClean="0"/>
              <a:t>.</a:t>
            </a:r>
          </a:p>
          <a:p>
            <a:pPr algn="r"/>
            <a:r>
              <a:rPr lang="ru-RU" sz="600" dirty="0" smtClean="0"/>
              <a:t>2) для </a:t>
            </a:r>
            <a:r>
              <a:rPr lang="ru-RU" sz="600" dirty="0"/>
              <a:t>субъектов </a:t>
            </a:r>
            <a:r>
              <a:rPr lang="ru-RU" sz="600" dirty="0" smtClean="0"/>
              <a:t>малого </a:t>
            </a:r>
            <a:r>
              <a:rPr lang="ru-RU" sz="600" dirty="0"/>
              <a:t>предпринимательства, заключивших или намеренных заключить договоры коммерческой концессии (</a:t>
            </a:r>
            <a:r>
              <a:rPr lang="ru-RU" sz="600" dirty="0" err="1"/>
              <a:t>субконцессии</a:t>
            </a:r>
            <a:r>
              <a:rPr lang="ru-RU" sz="600" dirty="0"/>
              <a:t>) </a:t>
            </a:r>
            <a:endParaRPr lang="ru-RU" sz="600" dirty="0" smtClean="0"/>
          </a:p>
          <a:p>
            <a:pPr algn="r"/>
            <a:r>
              <a:rPr lang="ru-RU" sz="600" dirty="0" smtClean="0"/>
              <a:t>При </a:t>
            </a:r>
            <a:r>
              <a:rPr lang="ru-RU" sz="600" dirty="0"/>
              <a:t>этом общий объем </a:t>
            </a:r>
            <a:r>
              <a:rPr lang="ru-RU" sz="600" dirty="0" smtClean="0"/>
              <a:t>средств на развитие данного вида деятельности не </a:t>
            </a:r>
            <a:r>
              <a:rPr lang="ru-RU" sz="600" dirty="0"/>
              <a:t>может превышать 10% средств, предусмотренных в бюджете </a:t>
            </a:r>
            <a:r>
              <a:rPr lang="ru-RU" sz="600" dirty="0" smtClean="0"/>
              <a:t>района на предоставление данного вида финансовой поддержки.</a:t>
            </a:r>
          </a:p>
          <a:p>
            <a:pPr algn="r"/>
            <a:endParaRPr lang="ru-RU" sz="600" dirty="0"/>
          </a:p>
        </p:txBody>
      </p:sp>
      <p:sp>
        <p:nvSpPr>
          <p:cNvPr id="55" name="TextBox 54"/>
          <p:cNvSpPr txBox="1"/>
          <p:nvPr/>
        </p:nvSpPr>
        <p:spPr>
          <a:xfrm>
            <a:off x="7415350" y="6444159"/>
            <a:ext cx="85204" cy="2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*</a:t>
            </a:r>
            <a:endParaRPr lang="ru-RU" sz="1050" dirty="0"/>
          </a:p>
        </p:txBody>
      </p:sp>
      <p:grpSp>
        <p:nvGrpSpPr>
          <p:cNvPr id="56" name="Группа 55"/>
          <p:cNvGrpSpPr/>
          <p:nvPr/>
        </p:nvGrpSpPr>
        <p:grpSpPr>
          <a:xfrm>
            <a:off x="3371690" y="4713028"/>
            <a:ext cx="864356" cy="1350134"/>
            <a:chOff x="1959068" y="1407428"/>
            <a:chExt cx="909315" cy="1412924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2009258" y="1407428"/>
              <a:ext cx="819149" cy="1412924"/>
              <a:chOff x="4772026" y="-2626430"/>
              <a:chExt cx="647700" cy="1117197"/>
            </a:xfrm>
          </p:grpSpPr>
          <p:sp>
            <p:nvSpPr>
              <p:cNvPr id="65" name="Скругленный прямоугольник 64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F93F16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Скругленный прямоугольник 65"/>
              <p:cNvSpPr/>
              <p:nvPr/>
            </p:nvSpPr>
            <p:spPr>
              <a:xfrm>
                <a:off x="4772026" y="-2308997"/>
                <a:ext cx="647700" cy="799764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896715" y="-2626430"/>
                <a:ext cx="4953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01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28" name="Picture 4" descr="http://chr.mk.ru/upload/entities/2017/06/27/articles/facebookPicture/1a/8c/c4/d4/964d5a09ed7d27f0a3a2c449ce3688e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068" y="1911264"/>
              <a:ext cx="909315" cy="60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Группа 57"/>
          <p:cNvGrpSpPr/>
          <p:nvPr/>
        </p:nvGrpSpPr>
        <p:grpSpPr>
          <a:xfrm>
            <a:off x="5511712" y="4738640"/>
            <a:ext cx="834221" cy="1390447"/>
            <a:chOff x="5498368" y="4754816"/>
            <a:chExt cx="834221" cy="1390447"/>
          </a:xfrm>
        </p:grpSpPr>
        <p:grpSp>
          <p:nvGrpSpPr>
            <p:cNvPr id="76" name="Группа 75"/>
            <p:cNvGrpSpPr/>
            <p:nvPr/>
          </p:nvGrpSpPr>
          <p:grpSpPr>
            <a:xfrm>
              <a:off x="5498368" y="4754816"/>
              <a:ext cx="834221" cy="1390447"/>
              <a:chOff x="4772026" y="-2626430"/>
              <a:chExt cx="647700" cy="1126888"/>
            </a:xfrm>
          </p:grpSpPr>
          <p:sp>
            <p:nvSpPr>
              <p:cNvPr id="78" name="Скругленный прямоугольник 77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35C3D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Скругленный прямоугольник 78"/>
              <p:cNvSpPr/>
              <p:nvPr/>
            </p:nvSpPr>
            <p:spPr>
              <a:xfrm>
                <a:off x="4772026" y="-2308997"/>
                <a:ext cx="647700" cy="809455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896715" y="-2626430"/>
                <a:ext cx="495301" cy="365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02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5" name="Picture 4" descr="https://st3.depositphotos.com/6756912/13668/v/1600/depositphotos_136689528-stock-illustration-business-characters-people-team-scene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47" r="5475" b="13962"/>
            <a:stretch/>
          </p:blipFill>
          <p:spPr bwMode="auto">
            <a:xfrm>
              <a:off x="5499421" y="5318732"/>
              <a:ext cx="784861" cy="525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Группа 81"/>
          <p:cNvGrpSpPr/>
          <p:nvPr/>
        </p:nvGrpSpPr>
        <p:grpSpPr>
          <a:xfrm>
            <a:off x="8638885" y="4691844"/>
            <a:ext cx="710488" cy="1335046"/>
            <a:chOff x="4772026" y="-2626430"/>
            <a:chExt cx="647700" cy="1117197"/>
          </a:xfrm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26495D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Скругленный прямоугольник 84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96715" y="-2626430"/>
              <a:ext cx="495301" cy="365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</a:rPr>
                <a:t>03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2" descr="http://images.crestock.com/5490000-5499999/5492675-2x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40" y="5125654"/>
            <a:ext cx="473818" cy="78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Группа 56"/>
          <p:cNvGrpSpPr/>
          <p:nvPr/>
        </p:nvGrpSpPr>
        <p:grpSpPr>
          <a:xfrm>
            <a:off x="10498173" y="4688906"/>
            <a:ext cx="778647" cy="1350134"/>
            <a:chOff x="10449534" y="4787158"/>
            <a:chExt cx="778647" cy="1350134"/>
          </a:xfrm>
        </p:grpSpPr>
        <p:grpSp>
          <p:nvGrpSpPr>
            <p:cNvPr id="88" name="Группа 87"/>
            <p:cNvGrpSpPr/>
            <p:nvPr/>
          </p:nvGrpSpPr>
          <p:grpSpPr>
            <a:xfrm>
              <a:off x="10449534" y="4787158"/>
              <a:ext cx="778647" cy="1350134"/>
              <a:chOff x="4772026" y="-2626430"/>
              <a:chExt cx="647700" cy="1117197"/>
            </a:xfrm>
          </p:grpSpPr>
          <p:sp>
            <p:nvSpPr>
              <p:cNvPr id="90" name="Скругленный прямоугольник 89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87355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1" name="Скругленный прямоугольник 90"/>
              <p:cNvSpPr/>
              <p:nvPr/>
            </p:nvSpPr>
            <p:spPr>
              <a:xfrm>
                <a:off x="4772026" y="-2308997"/>
                <a:ext cx="647700" cy="799764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4896715" y="-2626430"/>
                <a:ext cx="495301" cy="382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04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0" name="Picture 4" descr="https://thumbs.dreamstime.com/z/set-cartoon-illustrations-people-disabilities-isolated-white-others-men-limited-opportunities-wheelchair-94432998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82" t="47445" r="2819" b="13072"/>
            <a:stretch/>
          </p:blipFill>
          <p:spPr bwMode="auto">
            <a:xfrm>
              <a:off x="10544533" y="5262146"/>
              <a:ext cx="618683" cy="697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58"/>
          <p:cNvSpPr txBox="1"/>
          <p:nvPr/>
        </p:nvSpPr>
        <p:spPr>
          <a:xfrm>
            <a:off x="988582" y="5451495"/>
            <a:ext cx="993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" name="Рисунок 10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12" y="4489481"/>
            <a:ext cx="2556513" cy="2382598"/>
          </a:xfrm>
          <a:prstGeom prst="rect">
            <a:avLst/>
          </a:prstGeom>
        </p:spPr>
      </p:pic>
      <p:sp>
        <p:nvSpPr>
          <p:cNvPr id="1027" name="TextBox 1026"/>
          <p:cNvSpPr txBox="1"/>
          <p:nvPr/>
        </p:nvSpPr>
        <p:spPr>
          <a:xfrm>
            <a:off x="1914485" y="4916796"/>
            <a:ext cx="9616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СМП менее </a:t>
            </a:r>
          </a:p>
          <a:p>
            <a:r>
              <a:rPr lang="ru-RU" sz="900" b="1" dirty="0" smtClean="0"/>
              <a:t>1 года с гос. регистрации</a:t>
            </a:r>
            <a:endParaRPr lang="ru-RU" sz="900" b="1" dirty="0"/>
          </a:p>
        </p:txBody>
      </p:sp>
      <p:sp>
        <p:nvSpPr>
          <p:cNvPr id="105" name="TextBox 104"/>
          <p:cNvSpPr txBox="1"/>
          <p:nvPr/>
        </p:nvSpPr>
        <p:spPr>
          <a:xfrm rot="651616">
            <a:off x="582958" y="4793757"/>
            <a:ext cx="9488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</a:rPr>
              <a:t>Только на приоритетные ОКВЭД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039" name="TextBox 1038"/>
          <p:cNvSpPr txBox="1"/>
          <p:nvPr/>
        </p:nvSpPr>
        <p:spPr>
          <a:xfrm>
            <a:off x="1722611" y="6039040"/>
            <a:ext cx="91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Вложение не менее 15% собственных средств</a:t>
            </a:r>
            <a:endParaRPr lang="ru-RU" sz="900" b="1" dirty="0"/>
          </a:p>
        </p:txBody>
      </p:sp>
      <p:sp>
        <p:nvSpPr>
          <p:cNvPr id="1040" name="TextBox 1039"/>
          <p:cNvSpPr txBox="1"/>
          <p:nvPr/>
        </p:nvSpPr>
        <p:spPr>
          <a:xfrm>
            <a:off x="418794" y="5904039"/>
            <a:ext cx="9082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</a:rPr>
              <a:t>Соответствие условиям поддержки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041" name="TextBox 1040"/>
          <p:cNvSpPr txBox="1"/>
          <p:nvPr/>
        </p:nvSpPr>
        <p:spPr>
          <a:xfrm>
            <a:off x="1097492" y="5386429"/>
            <a:ext cx="8649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Основные требования к СМП</a:t>
            </a:r>
            <a:endParaRPr lang="ru-RU" sz="1000" dirty="0"/>
          </a:p>
        </p:txBody>
      </p:sp>
      <p:sp>
        <p:nvSpPr>
          <p:cNvPr id="1042" name="TextBox 1041"/>
          <p:cNvSpPr txBox="1"/>
          <p:nvPr/>
        </p:nvSpPr>
        <p:spPr>
          <a:xfrm>
            <a:off x="4954528" y="3407298"/>
            <a:ext cx="24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ПРЕДМЕТ СУБСИДИРОВАНИЯ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43" name="TextBox 1042"/>
          <p:cNvSpPr txBox="1"/>
          <p:nvPr/>
        </p:nvSpPr>
        <p:spPr>
          <a:xfrm>
            <a:off x="4450303" y="3626710"/>
            <a:ext cx="33921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любые обоснованные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СМП затраты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, направленные на развитие приоритетного вида экономической деятельности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и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уплату фиксированных разовых платежей по договорам коммерческой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концессии, заключение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договора аренды помещения и (или) земельного участка, заключенные на срок более одного года </a:t>
            </a:r>
            <a:endParaRPr lang="ru-RU" sz="7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(кроме оплаты труда; уплаты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налоговых платежей и платежей в государственные внебюджетные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фонды; погашения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кредиторской задолженности,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приобретения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легковых автотранспортных средств и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мотоциклов; приобретения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жилых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помещений; оплаты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денежных обязательств по сделкам, совершенным с физическими лицами, не являющимися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ИП </a:t>
            </a:r>
            <a:r>
              <a:rPr lang="ru-RU" sz="700" dirty="0">
                <a:solidFill>
                  <a:schemeClr val="accent6">
                    <a:lumMod val="50000"/>
                  </a:schemeClr>
                </a:solidFill>
              </a:rPr>
              <a:t>или главами </a:t>
            </a:r>
            <a:r>
              <a:rPr lang="ru-RU" sz="700" dirty="0" smtClean="0">
                <a:solidFill>
                  <a:schemeClr val="accent6">
                    <a:lumMod val="50000"/>
                  </a:schemeClr>
                </a:solidFill>
              </a:rPr>
              <a:t>КФХ)</a:t>
            </a:r>
          </a:p>
          <a:p>
            <a:endParaRPr lang="ru-RU" sz="7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7" name="Группа 86"/>
          <p:cNvGrpSpPr/>
          <p:nvPr/>
        </p:nvGrpSpPr>
        <p:grpSpPr>
          <a:xfrm>
            <a:off x="248233" y="1081791"/>
            <a:ext cx="12001269" cy="3812792"/>
            <a:chOff x="220542" y="1052013"/>
            <a:chExt cx="12001269" cy="3812792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220542" y="1052013"/>
              <a:ext cx="11971459" cy="3360945"/>
              <a:chOff x="199328" y="1088975"/>
              <a:chExt cx="11971459" cy="3360945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598195" y="1109539"/>
                <a:ext cx="44841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>
                    <a:solidFill>
                      <a:srgbClr val="002060"/>
                    </a:solidFill>
                  </a:rPr>
                  <a:t>раздел A</a:t>
                </a:r>
                <a:r>
                  <a:rPr lang="ru-RU" sz="900" dirty="0"/>
                  <a:t> </a:t>
                </a:r>
                <a:endParaRPr lang="ru-RU" sz="900" dirty="0" smtClean="0"/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Сельское</a:t>
                </a:r>
                <a:r>
                  <a:rPr lang="ru-RU" sz="900" dirty="0">
                    <a:solidFill>
                      <a:srgbClr val="002060"/>
                    </a:solidFill>
                  </a:rPr>
                  <a:t>, лесное хозяйство, охота, рыболовство и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рыбоводство</a:t>
                </a:r>
                <a:endParaRPr lang="ru-RU" sz="9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598195" y="1394400"/>
                <a:ext cx="4577712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C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Обрабатывающие производства</a:t>
                </a:r>
              </a:p>
              <a:p>
                <a:r>
                  <a:rPr lang="ru-RU" sz="700" dirty="0" smtClean="0"/>
                  <a:t>за </a:t>
                </a:r>
                <a:r>
                  <a:rPr lang="ru-RU" sz="700" b="1" dirty="0"/>
                  <a:t>исключением</a:t>
                </a:r>
                <a:r>
                  <a:rPr lang="ru-RU" sz="700" dirty="0"/>
                  <a:t> </a:t>
                </a:r>
                <a:r>
                  <a:rPr lang="ru-RU" sz="700" dirty="0" smtClean="0"/>
                  <a:t>видов экономической деятельности, предусмотренных кодами </a:t>
                </a:r>
              </a:p>
              <a:p>
                <a:r>
                  <a:rPr lang="ru-RU" sz="700" dirty="0"/>
                  <a:t>12, 12.0, 12.00, 18.1, 18.2, 18.11 - 18.14, 18.20, 19.1, 19.2, 19.10, 19.20, 24.46, 38.32.2 - 38.32.4, 58, 58.11, 58.11.1, 58.11.3, 58.13, 58.14, 58.19, 59.20, 59.20.3</a:t>
                </a:r>
                <a:r>
                  <a:rPr lang="ru-RU" sz="700" dirty="0" smtClean="0"/>
                  <a:t> </a:t>
                </a:r>
                <a:endParaRPr lang="ru-RU" sz="700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598195" y="2487342"/>
                <a:ext cx="43683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F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Строительство" </a:t>
                </a:r>
                <a:endParaRPr lang="ru-RU" sz="9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8093367" y="1584250"/>
                <a:ext cx="4020065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M</a:t>
                </a: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Деятельность </a:t>
                </a:r>
                <a:r>
                  <a:rPr lang="ru-RU" sz="900" dirty="0">
                    <a:solidFill>
                      <a:srgbClr val="002060"/>
                    </a:solidFill>
                  </a:rPr>
                  <a:t>профессиональная, научная и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техническая </a:t>
                </a: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кодами </a:t>
                </a:r>
                <a:endParaRPr lang="ru-RU" sz="700" dirty="0" smtClean="0"/>
              </a:p>
              <a:p>
                <a:r>
                  <a:rPr lang="ru-RU" sz="700" dirty="0"/>
                  <a:t>71.1, 71.11, 71.11.1, 71.12, 71.12.1, 71.12.3 - 71.12.6, 71.12.12, 71.12.13, 71.12.41 - 71.12.46, 71.12.51 - 71.12.55, 71.12.57, 71.12.61 - 71.12.64, </a:t>
                </a:r>
                <a:r>
                  <a:rPr lang="ru-RU" sz="700" dirty="0" smtClean="0"/>
                  <a:t>72.1</a:t>
                </a:r>
                <a:endParaRPr lang="ru-RU" sz="700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598195" y="2772203"/>
                <a:ext cx="4033599" cy="723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G</a:t>
                </a:r>
                <a:r>
                  <a:rPr lang="ru-RU" sz="900" dirty="0"/>
                  <a:t> </a:t>
                </a:r>
                <a:endParaRPr lang="ru-RU" sz="900" dirty="0" smtClean="0"/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Торговля </a:t>
                </a:r>
                <a:r>
                  <a:rPr lang="ru-RU" sz="900" dirty="0">
                    <a:solidFill>
                      <a:srgbClr val="002060"/>
                    </a:solidFill>
                  </a:rPr>
                  <a:t>оптовая и розничная; ремонт автотранспортных средств и мотоциклов"</a:t>
                </a:r>
                <a:r>
                  <a:rPr lang="ru-RU" sz="900" dirty="0"/>
                  <a:t> </a:t>
                </a:r>
                <a:endParaRPr lang="ru-RU" sz="900" dirty="0" smtClean="0"/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</a:t>
                </a:r>
                <a:r>
                  <a:rPr lang="ru-RU" sz="700" dirty="0" smtClean="0"/>
                  <a:t>кодами</a:t>
                </a:r>
              </a:p>
              <a:p>
                <a:r>
                  <a:rPr lang="ru-RU" sz="700" dirty="0" smtClean="0"/>
                  <a:t> </a:t>
                </a:r>
                <a:r>
                  <a:rPr lang="ru-RU" sz="700" dirty="0"/>
                  <a:t>45.2, 45.20, 45.20.1, 45.20.2, 45.40.5, </a:t>
                </a:r>
                <a:r>
                  <a:rPr lang="ru-RU" sz="700" dirty="0" smtClean="0"/>
                  <a:t>(46.24</a:t>
                </a:r>
                <a:r>
                  <a:rPr lang="ru-RU" sz="700" dirty="0"/>
                  <a:t>, 47.78.3, </a:t>
                </a:r>
                <a:r>
                  <a:rPr lang="ru-RU" sz="700" dirty="0" smtClean="0"/>
                  <a:t>47.78.4)*</a:t>
                </a:r>
                <a:endParaRPr lang="ru-RU" sz="700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598195" y="3426396"/>
                <a:ext cx="3955269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</a:t>
                </a:r>
                <a:r>
                  <a:rPr lang="ru-RU" sz="900" dirty="0" smtClean="0"/>
                  <a:t> </a:t>
                </a:r>
                <a:r>
                  <a:rPr lang="ru-RU" sz="900" dirty="0"/>
                  <a:t>H </a:t>
                </a:r>
                <a:endParaRPr lang="ru-RU" sz="900" dirty="0" smtClean="0"/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Транспортировка </a:t>
                </a:r>
                <a:r>
                  <a:rPr lang="ru-RU" sz="900" dirty="0">
                    <a:solidFill>
                      <a:srgbClr val="002060"/>
                    </a:solidFill>
                  </a:rPr>
                  <a:t>и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хранение</a:t>
                </a: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</a:t>
                </a:r>
                <a:r>
                  <a:rPr lang="ru-RU" sz="700" dirty="0" smtClean="0"/>
                  <a:t>кодами</a:t>
                </a:r>
              </a:p>
              <a:p>
                <a:r>
                  <a:rPr lang="ru-RU" sz="700" dirty="0" smtClean="0"/>
                  <a:t>49.41.1</a:t>
                </a:r>
                <a:r>
                  <a:rPr lang="ru-RU" sz="700" dirty="0"/>
                  <a:t>, </a:t>
                </a:r>
                <a:r>
                  <a:rPr lang="ru-RU" sz="700" dirty="0" smtClean="0"/>
                  <a:t>49.41.2</a:t>
                </a:r>
                <a:r>
                  <a:rPr lang="ru-RU" sz="900" dirty="0" smtClean="0"/>
                  <a:t> </a:t>
                </a:r>
                <a:endParaRPr lang="ru-RU" sz="900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598195" y="3957477"/>
                <a:ext cx="385511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I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Деятельность </a:t>
                </a:r>
                <a:r>
                  <a:rPr lang="ru-RU" sz="900" dirty="0">
                    <a:solidFill>
                      <a:srgbClr val="002060"/>
                    </a:solidFill>
                  </a:rPr>
                  <a:t>гостиниц и предприятий общественного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питания</a:t>
                </a: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кодами 55.1, 55.10, 56.10.1; 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8093367" y="1088975"/>
                <a:ext cx="387421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J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Деятельность </a:t>
                </a:r>
                <a:r>
                  <a:rPr lang="ru-RU" sz="900" dirty="0">
                    <a:solidFill>
                      <a:srgbClr val="002060"/>
                    </a:solidFill>
                  </a:rPr>
                  <a:t>в области информации и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связи</a:t>
                </a: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кодами 59.1, 59.11, 59.13, 59.14, 60.10, 60.20, 62.0, 62.01, 62.02, 63.11.1, </a:t>
                </a:r>
                <a:r>
                  <a:rPr lang="ru-RU" sz="700" dirty="0" smtClean="0"/>
                  <a:t>63.91</a:t>
                </a:r>
                <a:endParaRPr lang="ru-RU" sz="900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8093367" y="2187247"/>
                <a:ext cx="395326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N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Деятельность </a:t>
                </a:r>
                <a:r>
                  <a:rPr lang="ru-RU" sz="900" dirty="0">
                    <a:solidFill>
                      <a:srgbClr val="002060"/>
                    </a:solidFill>
                  </a:rPr>
                  <a:t>административная и сопутствующие дополнительные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услуги</a:t>
                </a: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вида экономической деятельности, предусмотренного кодом 81.22, 81.29.1, </a:t>
                </a:r>
                <a:r>
                  <a:rPr lang="ru-RU" sz="700" dirty="0" smtClean="0"/>
                  <a:t>81.29.9 </a:t>
                </a:r>
                <a:endParaRPr lang="ru-RU" sz="700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8093367" y="2590190"/>
                <a:ext cx="40200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P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Образование 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8093367" y="2870022"/>
                <a:ext cx="40200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Q</a:t>
                </a: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Деятельность </a:t>
                </a:r>
                <a:r>
                  <a:rPr lang="ru-RU" sz="900" dirty="0">
                    <a:solidFill>
                      <a:srgbClr val="002060"/>
                    </a:solidFill>
                  </a:rPr>
                  <a:t>в области здравоохранения и социальных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услуг </a:t>
                </a:r>
                <a:endParaRPr lang="ru-RU" sz="9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8093367" y="3149854"/>
                <a:ext cx="40774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R</a:t>
                </a: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Деятельность </a:t>
                </a:r>
                <a:r>
                  <a:rPr lang="ru-RU" sz="900" dirty="0">
                    <a:solidFill>
                      <a:srgbClr val="002060"/>
                    </a:solidFill>
                  </a:rPr>
                  <a:t>в области культуры, спорта, организации досуга и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развлечений</a:t>
                </a: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кодами </a:t>
                </a:r>
                <a:endParaRPr lang="ru-RU" sz="700" dirty="0" smtClean="0"/>
              </a:p>
              <a:p>
                <a:r>
                  <a:rPr lang="ru-RU" sz="700" dirty="0"/>
                  <a:t>90.0, 90.01, 90.03, 90.04, 91.0, 91.01 - 91.04, 92.1, 93, 93.1, 93.2, 93.11, 93.19, 93.2, 93.29, 93.29.2, 93.29.9;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8093367" y="3645127"/>
                <a:ext cx="4020065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2060"/>
                    </a:solidFill>
                  </a:rPr>
                  <a:t>раздел </a:t>
                </a:r>
                <a:r>
                  <a:rPr lang="ru-RU" sz="900" b="1" dirty="0">
                    <a:solidFill>
                      <a:srgbClr val="002060"/>
                    </a:solidFill>
                  </a:rPr>
                  <a:t>S </a:t>
                </a:r>
                <a:endParaRPr lang="ru-RU" sz="9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900" dirty="0" smtClean="0">
                    <a:solidFill>
                      <a:srgbClr val="002060"/>
                    </a:solidFill>
                  </a:rPr>
                  <a:t>Предоставление </a:t>
                </a:r>
                <a:r>
                  <a:rPr lang="ru-RU" sz="900" dirty="0">
                    <a:solidFill>
                      <a:srgbClr val="002060"/>
                    </a:solidFill>
                  </a:rPr>
                  <a:t>прочих видов </a:t>
                </a:r>
                <a:r>
                  <a:rPr lang="ru-RU" sz="900" dirty="0" smtClean="0">
                    <a:solidFill>
                      <a:srgbClr val="002060"/>
                    </a:solidFill>
                  </a:rPr>
                  <a:t>услуг </a:t>
                </a:r>
              </a:p>
              <a:p>
                <a:r>
                  <a:rPr lang="ru-RU" sz="800" dirty="0" smtClean="0"/>
                  <a:t>в </a:t>
                </a:r>
                <a:r>
                  <a:rPr lang="ru-RU" sz="800" dirty="0"/>
                  <a:t>части видов экономической деятельности, предусмотренных кодами </a:t>
                </a:r>
                <a:r>
                  <a:rPr lang="ru-RU" sz="700" dirty="0"/>
                  <a:t>95.2, 95.21, 95.22.1, 95.23, 95.29, 96, 96.0, 96.01 - 96.04, </a:t>
                </a:r>
                <a:r>
                  <a:rPr lang="ru-RU" sz="700" dirty="0" smtClean="0"/>
                  <a:t>96.09</a:t>
                </a:r>
                <a:endParaRPr lang="ru-RU" sz="800" dirty="0"/>
              </a:p>
            </p:txBody>
          </p:sp>
          <p:pic>
            <p:nvPicPr>
              <p:cNvPr id="108" name="Рисунок 107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colorTemperature colorTemp="112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104" y="1198212"/>
                <a:ext cx="302051" cy="302051"/>
              </a:xfrm>
              <a:prstGeom prst="rect">
                <a:avLst/>
              </a:prstGeom>
            </p:spPr>
          </p:pic>
          <p:pic>
            <p:nvPicPr>
              <p:cNvPr id="109" name="Рисунок 108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798" y="1609981"/>
                <a:ext cx="302051" cy="302051"/>
              </a:xfrm>
              <a:prstGeom prst="rect">
                <a:avLst/>
              </a:prstGeom>
            </p:spPr>
          </p:pic>
          <p:pic>
            <p:nvPicPr>
              <p:cNvPr id="110" name="Рисунок 109"/>
              <p:cNvPicPr>
                <a:picLocks noChangeAspect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866" y="2591551"/>
                <a:ext cx="273036" cy="273036"/>
              </a:xfrm>
              <a:prstGeom prst="rect">
                <a:avLst/>
              </a:prstGeom>
            </p:spPr>
          </p:pic>
          <p:pic>
            <p:nvPicPr>
              <p:cNvPr id="111" name="Рисунок 110"/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9328" y="3540312"/>
                <a:ext cx="302051" cy="302051"/>
              </a:xfrm>
              <a:prstGeom prst="rect">
                <a:avLst/>
              </a:prstGeom>
            </p:spPr>
          </p:pic>
          <p:pic>
            <p:nvPicPr>
              <p:cNvPr id="112" name="Picture 2" descr="http://breathingrelief.com/wp-content/uploads/2015/07/basket-colour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171" y="2943192"/>
                <a:ext cx="302051" cy="364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3" name="Picture 6" descr="https://cdn.onlinewebfonts.com/svg/img_537658.png"/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49764" y="1260302"/>
                <a:ext cx="251092" cy="2724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4" name="Picture 10" descr="https://image.freepik.com/free-icon/no-translate-detected_318-51247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412" y="4032113"/>
                <a:ext cx="279207" cy="2792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5" name="Рисунок 114"/>
              <p:cNvPicPr>
                <a:picLocks noChangeAspect="1"/>
              </p:cNvPicPr>
              <p:nvPr/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7726788" y="1751355"/>
                <a:ext cx="502184" cy="306332"/>
              </a:xfrm>
              <a:prstGeom prst="rect">
                <a:avLst/>
              </a:prstGeom>
            </p:spPr>
          </p:pic>
          <p:pic>
            <p:nvPicPr>
              <p:cNvPr id="116" name="Picture 12" descr="https://png.icons8.com/housekeeping-filled/ios7/1600"/>
              <p:cNvPicPr>
                <a:picLocks noChangeAspect="1" noChangeArrowheads="1"/>
              </p:cNvPicPr>
              <p:nvPr/>
            </p:nvPicPr>
            <p:blipFill>
              <a:blip r:embed="rId1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53452" y="2201507"/>
                <a:ext cx="251092" cy="2510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9" name="Рисунок 118"/>
              <p:cNvPicPr>
                <a:picLocks noChangeAspect="1"/>
              </p:cNvPicPr>
              <p:nvPr/>
            </p:nvPicPr>
            <p:blipFill rotWithShape="1"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46" t="5178" r="2837" b="80453"/>
              <a:stretch/>
            </p:blipFill>
            <p:spPr>
              <a:xfrm>
                <a:off x="7804401" y="2571366"/>
                <a:ext cx="331999" cy="277082"/>
              </a:xfrm>
              <a:prstGeom prst="rect">
                <a:avLst/>
              </a:prstGeom>
            </p:spPr>
          </p:pic>
          <p:pic>
            <p:nvPicPr>
              <p:cNvPr id="120" name="Рисунок 119"/>
              <p:cNvPicPr>
                <a:picLocks noChangeAspect="1"/>
              </p:cNvPicPr>
              <p:nvPr/>
            </p:nvPicPr>
            <p:blipFill>
              <a:blip r:embed="rId19" cstate="print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0479" y="2933414"/>
                <a:ext cx="278991" cy="277743"/>
              </a:xfrm>
              <a:prstGeom prst="rect">
                <a:avLst/>
              </a:prstGeom>
            </p:spPr>
          </p:pic>
          <p:pic>
            <p:nvPicPr>
              <p:cNvPr id="121" name="Рисунок 120"/>
              <p:cNvPicPr>
                <a:picLocks noChangeAspect="1"/>
              </p:cNvPicPr>
              <p:nvPr/>
            </p:nvPicPr>
            <p:blipFill>
              <a:blip r:embed="rId2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35276" y="3430996"/>
                <a:ext cx="223193" cy="223193"/>
              </a:xfrm>
              <a:prstGeom prst="rect">
                <a:avLst/>
              </a:prstGeom>
            </p:spPr>
          </p:pic>
          <p:pic>
            <p:nvPicPr>
              <p:cNvPr id="122" name="Picture 14" descr="https://cdn.vectorstock.com/i/thumb-large/24/65/732465.jpg"/>
              <p:cNvPicPr>
                <a:picLocks noChangeAspect="1" noChangeArrowheads="1"/>
              </p:cNvPicPr>
              <p:nvPr/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4435" y="3842363"/>
                <a:ext cx="306890" cy="3223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3" name="TextBox 122"/>
              <p:cNvSpPr txBox="1"/>
              <p:nvPr/>
            </p:nvSpPr>
            <p:spPr>
              <a:xfrm>
                <a:off x="598195" y="2002426"/>
                <a:ext cx="4237675" cy="569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" b="1" dirty="0">
                    <a:solidFill>
                      <a:srgbClr val="002060"/>
                    </a:solidFill>
                  </a:rPr>
                  <a:t>раздел E </a:t>
                </a:r>
                <a:endParaRPr lang="ru-RU" sz="800" b="1" dirty="0" smtClean="0">
                  <a:solidFill>
                    <a:srgbClr val="002060"/>
                  </a:solidFill>
                </a:endParaRPr>
              </a:p>
              <a:p>
                <a:r>
                  <a:rPr lang="ru-RU" sz="800" dirty="0" smtClean="0">
                    <a:solidFill>
                      <a:srgbClr val="002060"/>
                    </a:solidFill>
                  </a:rPr>
                  <a:t>Водоснабжение</a:t>
                </a:r>
                <a:r>
                  <a:rPr lang="ru-RU" sz="800" dirty="0">
                    <a:solidFill>
                      <a:srgbClr val="002060"/>
                    </a:solidFill>
                  </a:rPr>
                  <a:t>; водоотведение, организация сбора и утилизации отходов, деятельность по ликвидации </a:t>
                </a:r>
                <a:r>
                  <a:rPr lang="ru-RU" sz="800" dirty="0" smtClean="0">
                    <a:solidFill>
                      <a:srgbClr val="002060"/>
                    </a:solidFill>
                  </a:rPr>
                  <a:t>загрязнений</a:t>
                </a:r>
                <a:endParaRPr lang="ru-RU" sz="700" dirty="0" smtClean="0">
                  <a:solidFill>
                    <a:srgbClr val="002060"/>
                  </a:solidFill>
                </a:endParaRPr>
              </a:p>
              <a:p>
                <a:r>
                  <a:rPr lang="ru-RU" sz="700" dirty="0" smtClean="0"/>
                  <a:t>в </a:t>
                </a:r>
                <a:r>
                  <a:rPr lang="ru-RU" sz="700" dirty="0"/>
                  <a:t>части видов экономической деятельности, предусмотренных кодами 36.00.1, 37, 37.0, 37.00, 38.1, 38.2;</a:t>
                </a:r>
              </a:p>
            </p:txBody>
          </p:sp>
          <p:pic>
            <p:nvPicPr>
              <p:cNvPr id="124" name="Рисунок 123"/>
              <p:cNvPicPr>
                <a:picLocks noChangeAspect="1"/>
              </p:cNvPicPr>
              <p:nvPr/>
            </p:nvPicPr>
            <p:blipFill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629" y="2190794"/>
                <a:ext cx="244610" cy="244610"/>
              </a:xfrm>
              <a:prstGeom prst="rect">
                <a:avLst/>
              </a:prstGeom>
            </p:spPr>
          </p:pic>
        </p:grpSp>
        <p:sp>
          <p:nvSpPr>
            <p:cNvPr id="93" name="TextBox 92"/>
            <p:cNvSpPr txBox="1"/>
            <p:nvPr/>
          </p:nvSpPr>
          <p:spPr>
            <a:xfrm>
              <a:off x="8125758" y="4141530"/>
              <a:ext cx="4096053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>
                  <a:solidFill>
                    <a:srgbClr val="002060"/>
                  </a:solidFill>
                </a:rPr>
                <a:t>раздел T </a:t>
              </a:r>
              <a:endParaRPr lang="ru-RU" sz="800" b="1" dirty="0" smtClean="0">
                <a:solidFill>
                  <a:srgbClr val="002060"/>
                </a:solidFill>
              </a:endParaRPr>
            </a:p>
            <a:p>
              <a:r>
                <a:rPr lang="ru-RU" sz="8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800" dirty="0">
                  <a:solidFill>
                    <a:srgbClr val="002060"/>
                  </a:solidFill>
                </a:rPr>
                <a:t>домашних хозяйств как работодателей; недифференцированная деятельность частных домашних хозяйств по производству товаров и оказанию услуг для собственного </a:t>
              </a:r>
              <a:r>
                <a:rPr lang="ru-RU" sz="800" dirty="0" smtClean="0">
                  <a:solidFill>
                    <a:srgbClr val="002060"/>
                  </a:solidFill>
                </a:rPr>
                <a:t>потребления</a:t>
              </a:r>
              <a:endParaRPr lang="ru-RU" sz="800" dirty="0">
                <a:solidFill>
                  <a:srgbClr val="002060"/>
                </a:solidFill>
              </a:endParaRPr>
            </a:p>
            <a:p>
              <a:endParaRPr lang="ru-RU" sz="900" dirty="0"/>
            </a:p>
          </p:txBody>
        </p:sp>
      </p:grpSp>
      <p:pic>
        <p:nvPicPr>
          <p:cNvPr id="125" name="Picture 2" descr="https://www.shareicon.net/download/2016/02/12/717976_people_512x512.png"/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551" y="4253782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Заголовок 1"/>
          <p:cNvSpPr txBox="1">
            <a:spLocks/>
          </p:cNvSpPr>
          <p:nvPr/>
        </p:nvSpPr>
        <p:spPr>
          <a:xfrm>
            <a:off x="-8363" y="1176"/>
            <a:ext cx="12228055" cy="480547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Информационная брошюра </a:t>
            </a:r>
            <a:r>
              <a:rPr lang="ru-RU" sz="900" dirty="0" smtClean="0">
                <a:solidFill>
                  <a:srgbClr val="0070C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800" dirty="0">
              <a:solidFill>
                <a:srgbClr val="0070C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0070C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785884" y="229723"/>
            <a:ext cx="4416306" cy="252000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 anchor="b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14956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7" t="18333" r="24094" b="21852"/>
          <a:stretch/>
        </p:blipFill>
        <p:spPr>
          <a:xfrm>
            <a:off x="2212349" y="1322436"/>
            <a:ext cx="551723" cy="580477"/>
          </a:xfrm>
          <a:prstGeom prst="rect">
            <a:avLst/>
          </a:prstGeom>
        </p:spPr>
      </p:pic>
      <p:grpSp>
        <p:nvGrpSpPr>
          <p:cNvPr id="134" name="Группа 133"/>
          <p:cNvGrpSpPr/>
          <p:nvPr/>
        </p:nvGrpSpPr>
        <p:grpSpPr>
          <a:xfrm>
            <a:off x="375206" y="1368776"/>
            <a:ext cx="4797878" cy="3677301"/>
            <a:chOff x="6845300" y="2037697"/>
            <a:chExt cx="4613355" cy="3080401"/>
          </a:xfrm>
        </p:grpSpPr>
        <p:graphicFrame>
          <p:nvGraphicFramePr>
            <p:cNvPr id="144" name="Диаграмма 143"/>
            <p:cNvGraphicFramePr/>
            <p:nvPr>
              <p:extLst>
                <p:ext uri="{D42A27DB-BD31-4B8C-83A1-F6EECF244321}">
                  <p14:modId xmlns:p14="http://schemas.microsoft.com/office/powerpoint/2010/main" val="2878078119"/>
                </p:ext>
              </p:extLst>
            </p:nvPr>
          </p:nvGraphicFramePr>
          <p:xfrm>
            <a:off x="6845300" y="2037697"/>
            <a:ext cx="4613355" cy="30804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137" name="Рисунок 13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58" t="17963" r="23786" b="22037"/>
            <a:stretch/>
          </p:blipFill>
          <p:spPr>
            <a:xfrm>
              <a:off x="9499237" y="2993945"/>
              <a:ext cx="704934" cy="734400"/>
            </a:xfrm>
            <a:prstGeom prst="rect">
              <a:avLst/>
            </a:prstGeom>
          </p:spPr>
        </p:pic>
        <p:pic>
          <p:nvPicPr>
            <p:cNvPr id="138" name="Рисунок 137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75" t="19260" r="24711" b="22593"/>
            <a:stretch/>
          </p:blipFill>
          <p:spPr>
            <a:xfrm>
              <a:off x="7575282" y="4016300"/>
              <a:ext cx="565451" cy="589873"/>
            </a:xfrm>
            <a:prstGeom prst="rect">
              <a:avLst/>
            </a:prstGeom>
          </p:spPr>
        </p:pic>
      </p:grpSp>
      <p:sp>
        <p:nvSpPr>
          <p:cNvPr id="158" name="Овал 157"/>
          <p:cNvSpPr/>
          <p:nvPr/>
        </p:nvSpPr>
        <p:spPr>
          <a:xfrm>
            <a:off x="4317533" y="1589292"/>
            <a:ext cx="1332000" cy="13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Всего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2524,31 </a:t>
            </a:r>
            <a:r>
              <a:rPr lang="ru-RU" sz="1200" dirty="0" err="1" smtClean="0">
                <a:solidFill>
                  <a:schemeClr val="tx1"/>
                </a:solidFill>
              </a:rPr>
              <a:t>тыс.руб</a:t>
            </a:r>
            <a:r>
              <a:rPr lang="ru-RU" sz="1200" dirty="0" smtClean="0">
                <a:solidFill>
                  <a:schemeClr val="tx1"/>
                </a:solidFill>
              </a:rPr>
              <a:t>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8" name="Овал 177"/>
          <p:cNvSpPr/>
          <p:nvPr/>
        </p:nvSpPr>
        <p:spPr>
          <a:xfrm>
            <a:off x="10597779" y="1563635"/>
            <a:ext cx="1332000" cy="13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Всего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2524,31 </a:t>
            </a:r>
            <a:r>
              <a:rPr lang="ru-RU" sz="1200" dirty="0" err="1" smtClean="0">
                <a:solidFill>
                  <a:schemeClr val="tx1"/>
                </a:solidFill>
              </a:rPr>
              <a:t>тыс.руб</a:t>
            </a:r>
            <a:r>
              <a:rPr lang="ru-RU" sz="1200" dirty="0" smtClean="0">
                <a:solidFill>
                  <a:schemeClr val="tx1"/>
                </a:solidFill>
              </a:rPr>
              <a:t>. </a:t>
            </a:r>
            <a:endParaRPr lang="ru-RU" sz="1200" dirty="0">
              <a:solidFill>
                <a:schemeClr val="tx1"/>
              </a:solidFill>
            </a:endParaRPr>
          </a:p>
        </p:txBody>
      </p:sp>
      <p:graphicFrame>
        <p:nvGraphicFramePr>
          <p:cNvPr id="121" name="Диаграмма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960052"/>
              </p:ext>
            </p:extLst>
          </p:nvPr>
        </p:nvGraphicFramePr>
        <p:xfrm>
          <a:off x="3136714" y="1197883"/>
          <a:ext cx="3679058" cy="210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4919" y="518326"/>
            <a:ext cx="12192000" cy="471439"/>
          </a:xfrm>
          <a:prstGeom prst="rect">
            <a:avLst/>
          </a:prstGeom>
          <a:gradFill flip="none" rotWithShape="1">
            <a:gsLst>
              <a:gs pos="0">
                <a:srgbClr val="9BBC85">
                  <a:tint val="66000"/>
                  <a:satMod val="160000"/>
                </a:srgbClr>
              </a:gs>
              <a:gs pos="50000">
                <a:srgbClr val="9BBC85">
                  <a:tint val="44500"/>
                  <a:satMod val="160000"/>
                </a:srgbClr>
              </a:gs>
              <a:gs pos="100000">
                <a:srgbClr val="9BBC85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" name="Прямоугольник 1"/>
          <p:cNvSpPr/>
          <p:nvPr/>
        </p:nvSpPr>
        <p:spPr>
          <a:xfrm>
            <a:off x="200423" y="472267"/>
            <a:ext cx="257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Предоставлено </a:t>
            </a:r>
            <a:r>
              <a:rPr lang="ru-RU" sz="1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endParaRPr lang="ru-RU" sz="16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4576" y="472516"/>
            <a:ext cx="9766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cs typeface="Times New Roman" panose="02020603050405020304" pitchFamily="18" charset="0"/>
              </a:rPr>
              <a:t>целях финансового обеспечения части планируемых затрат субъектов малого предпринимательства на начальной стадии становления </a:t>
            </a:r>
            <a:r>
              <a:rPr lang="ru-RU" sz="1400" b="1" dirty="0" smtClean="0">
                <a:cs typeface="Times New Roman" panose="02020603050405020304" pitchFamily="18" charset="0"/>
              </a:rPr>
              <a:t>бизнеса  за 2016-2017г.г.</a:t>
            </a:r>
            <a:endParaRPr lang="ru-RU" sz="1400" b="1" dirty="0"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13385" y="15045516"/>
            <a:ext cx="18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Группа 69"/>
          <p:cNvGrpSpPr/>
          <p:nvPr/>
        </p:nvGrpSpPr>
        <p:grpSpPr>
          <a:xfrm>
            <a:off x="6856312" y="2980514"/>
            <a:ext cx="4628932" cy="3115393"/>
            <a:chOff x="6829723" y="3077108"/>
            <a:chExt cx="4628932" cy="3115393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6829723" y="3276786"/>
              <a:ext cx="4628932" cy="2915715"/>
              <a:chOff x="6829723" y="3276786"/>
              <a:chExt cx="4628932" cy="2915715"/>
            </a:xfrm>
          </p:grpSpPr>
          <p:graphicFrame>
            <p:nvGraphicFramePr>
              <p:cNvPr id="107" name="Диаграмма 106"/>
              <p:cNvGraphicFramePr/>
              <p:nvPr>
                <p:extLst>
                  <p:ext uri="{D42A27DB-BD31-4B8C-83A1-F6EECF244321}">
                    <p14:modId xmlns:p14="http://schemas.microsoft.com/office/powerpoint/2010/main" val="1814327488"/>
                  </p:ext>
                </p:extLst>
              </p:nvPr>
            </p:nvGraphicFramePr>
            <p:xfrm>
              <a:off x="6829723" y="5103719"/>
              <a:ext cx="4257377" cy="100359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pic>
            <p:nvPicPr>
              <p:cNvPr id="51" name="Рисунок 5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049431">
                <a:off x="6981307" y="4217226"/>
                <a:ext cx="4384665" cy="1975275"/>
              </a:xfrm>
              <a:prstGeom prst="rect">
                <a:avLst/>
              </a:prstGeom>
              <a:scene3d>
                <a:camera prst="orthographicFront">
                  <a:rot lat="17826254" lon="2171672" rev="20640000"/>
                </a:camera>
                <a:lightRig rig="threePt" dir="t"/>
              </a:scene3d>
            </p:spPr>
          </p:pic>
          <p:grpSp>
            <p:nvGrpSpPr>
              <p:cNvPr id="47" name="Группа 46"/>
              <p:cNvGrpSpPr/>
              <p:nvPr/>
            </p:nvGrpSpPr>
            <p:grpSpPr>
              <a:xfrm>
                <a:off x="6845300" y="3276786"/>
                <a:ext cx="4613355" cy="1841314"/>
                <a:chOff x="5155645" y="4431194"/>
                <a:chExt cx="4409989" cy="1269349"/>
              </a:xfrm>
            </p:grpSpPr>
            <p:graphicFrame>
              <p:nvGraphicFramePr>
                <p:cNvPr id="24" name="Диаграмма 23"/>
                <p:cNvGraphicFramePr/>
                <p:nvPr>
                  <p:extLst>
                    <p:ext uri="{D42A27DB-BD31-4B8C-83A1-F6EECF244321}">
                      <p14:modId xmlns:p14="http://schemas.microsoft.com/office/powerpoint/2010/main" val="2969458719"/>
                    </p:ext>
                  </p:extLst>
                </p:nvPr>
              </p:nvGraphicFramePr>
              <p:xfrm>
                <a:off x="5155645" y="4641351"/>
                <a:ext cx="4409989" cy="105919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  <p:pic>
              <p:nvPicPr>
                <p:cNvPr id="94" name="Рисунок 93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9946" t="5178" r="2837" b="80453"/>
                <a:stretch/>
              </p:blipFill>
              <p:spPr>
                <a:xfrm>
                  <a:off x="8955021" y="4530865"/>
                  <a:ext cx="522208" cy="435828"/>
                </a:xfrm>
                <a:prstGeom prst="rect">
                  <a:avLst/>
                </a:prstGeom>
              </p:spPr>
            </p:pic>
            <p:pic>
              <p:nvPicPr>
                <p:cNvPr id="95" name="Рисунок 94"/>
                <p:cNvPicPr>
                  <a:picLocks noChangeAspect="1"/>
                </p:cNvPicPr>
                <p:nvPr/>
              </p:nvPicPr>
              <p:blipFill>
                <a:blip r:embed="rId1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48439" y="4431194"/>
                  <a:ext cx="273036" cy="273036"/>
                </a:xfrm>
                <a:prstGeom prst="rect">
                  <a:avLst/>
                </a:prstGeom>
              </p:spPr>
            </p:pic>
            <p:pic>
              <p:nvPicPr>
                <p:cNvPr id="96" name="Рисунок 95"/>
                <p:cNvPicPr>
                  <a:picLocks noChangeAspect="1"/>
                </p:cNvPicPr>
                <p:nvPr/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42047" y="4431194"/>
                  <a:ext cx="381254" cy="381254"/>
                </a:xfrm>
                <a:prstGeom prst="rect">
                  <a:avLst/>
                </a:prstGeom>
              </p:spPr>
            </p:pic>
            <p:pic>
              <p:nvPicPr>
                <p:cNvPr id="97" name="Рисунок 96"/>
                <p:cNvPicPr>
                  <a:picLocks noChangeAspect="1"/>
                </p:cNvPicPr>
                <p:nvPr/>
              </p:nvPicPr>
              <p:blipFill>
                <a:blip r:embed="rId13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83081" y="4467566"/>
                  <a:ext cx="317813" cy="316391"/>
                </a:xfrm>
                <a:prstGeom prst="rect">
                  <a:avLst/>
                </a:prstGeom>
              </p:spPr>
            </p:pic>
          </p:grpSp>
        </p:grpSp>
        <p:pic>
          <p:nvPicPr>
            <p:cNvPr id="61" name="Рисунок 60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50" t="17407" r="25020" b="21668"/>
            <a:stretch/>
          </p:blipFill>
          <p:spPr>
            <a:xfrm>
              <a:off x="7383439" y="3811698"/>
              <a:ext cx="680528" cy="734078"/>
            </a:xfrm>
            <a:prstGeom prst="rect">
              <a:avLst/>
            </a:prstGeom>
          </p:spPr>
        </p:pic>
        <p:pic>
          <p:nvPicPr>
            <p:cNvPr id="62" name="Рисунок 61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58" t="17963" r="23786" b="22037"/>
            <a:stretch/>
          </p:blipFill>
          <p:spPr>
            <a:xfrm>
              <a:off x="8144120" y="3770680"/>
              <a:ext cx="704934" cy="734400"/>
            </a:xfrm>
            <a:prstGeom prst="rect">
              <a:avLst/>
            </a:prstGeom>
          </p:spPr>
        </p:pic>
        <p:pic>
          <p:nvPicPr>
            <p:cNvPr id="64" name="Рисунок 63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75" t="19260" r="24711" b="22593"/>
            <a:stretch/>
          </p:blipFill>
          <p:spPr>
            <a:xfrm>
              <a:off x="8966311" y="3077108"/>
              <a:ext cx="703995" cy="734400"/>
            </a:xfrm>
            <a:prstGeom prst="rect">
              <a:avLst/>
            </a:prstGeom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21" t="18703" r="24094" b="22037"/>
            <a:stretch/>
          </p:blipFill>
          <p:spPr>
            <a:xfrm>
              <a:off x="9767785" y="3767146"/>
              <a:ext cx="702270" cy="734400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12" t="19075" r="24248" b="21667"/>
            <a:stretch/>
          </p:blipFill>
          <p:spPr>
            <a:xfrm>
              <a:off x="10578096" y="3950434"/>
              <a:ext cx="704565" cy="734400"/>
            </a:xfrm>
            <a:prstGeom prst="rect">
              <a:avLst/>
            </a:prstGeom>
          </p:spPr>
        </p:pic>
      </p:grpSp>
      <p:sp>
        <p:nvSpPr>
          <p:cNvPr id="71" name="TextBox 70"/>
          <p:cNvSpPr txBox="1"/>
          <p:nvPr/>
        </p:nvSpPr>
        <p:spPr>
          <a:xfrm>
            <a:off x="6481547" y="5882382"/>
            <a:ext cx="1223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Здравоохранение</a:t>
            </a:r>
          </a:p>
          <a:p>
            <a:r>
              <a:rPr lang="ru-RU" sz="1000" dirty="0" smtClean="0"/>
              <a:t>(</a:t>
            </a:r>
            <a:r>
              <a:rPr lang="ru-RU" sz="1000" dirty="0" err="1" smtClean="0"/>
              <a:t>врачеб.кабинет</a:t>
            </a:r>
            <a:r>
              <a:rPr lang="ru-RU" sz="1000" dirty="0" smtClean="0"/>
              <a:t>)</a:t>
            </a:r>
            <a:endParaRPr lang="ru-RU" sz="1000" dirty="0"/>
          </a:p>
        </p:txBody>
      </p:sp>
      <p:sp>
        <p:nvSpPr>
          <p:cNvPr id="120" name="TextBox 119"/>
          <p:cNvSpPr txBox="1"/>
          <p:nvPr/>
        </p:nvSpPr>
        <p:spPr>
          <a:xfrm>
            <a:off x="7495152" y="5864055"/>
            <a:ext cx="1274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Производство</a:t>
            </a:r>
          </a:p>
          <a:p>
            <a:pPr algn="ctr"/>
            <a:r>
              <a:rPr lang="ru-RU" sz="1000" dirty="0" smtClean="0"/>
              <a:t>(детские площадки)</a:t>
            </a:r>
            <a:endParaRPr lang="ru-RU" sz="1000" dirty="0"/>
          </a:p>
        </p:txBody>
      </p:sp>
      <p:sp>
        <p:nvSpPr>
          <p:cNvPr id="72" name="TextBox 71"/>
          <p:cNvSpPr txBox="1"/>
          <p:nvPr/>
        </p:nvSpPr>
        <p:spPr>
          <a:xfrm>
            <a:off x="8462651" y="5826378"/>
            <a:ext cx="1064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Прочие </a:t>
            </a:r>
          </a:p>
          <a:p>
            <a:pPr algn="ctr"/>
            <a:r>
              <a:rPr lang="ru-RU" sz="1000" dirty="0" smtClean="0"/>
              <a:t>(стирка, бытовое обслуживание, </a:t>
            </a:r>
            <a:r>
              <a:rPr lang="ru-RU" sz="1000" dirty="0" err="1" smtClean="0"/>
              <a:t>развлекат.деятельность</a:t>
            </a:r>
            <a:r>
              <a:rPr lang="ru-RU" sz="1000" dirty="0" smtClean="0"/>
              <a:t>)</a:t>
            </a:r>
            <a:endParaRPr lang="ru-RU" sz="1000" dirty="0"/>
          </a:p>
        </p:txBody>
      </p:sp>
      <p:sp>
        <p:nvSpPr>
          <p:cNvPr id="122" name="TextBox 121"/>
          <p:cNvSpPr txBox="1"/>
          <p:nvPr/>
        </p:nvSpPr>
        <p:spPr>
          <a:xfrm>
            <a:off x="9214915" y="5860710"/>
            <a:ext cx="12124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Строительство</a:t>
            </a:r>
            <a:endParaRPr lang="ru-RU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10100280" y="5867873"/>
            <a:ext cx="12124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Образование</a:t>
            </a:r>
            <a:endParaRPr lang="ru-RU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7199685" y="5426307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6" name="TextBox 125"/>
          <p:cNvSpPr txBox="1"/>
          <p:nvPr/>
        </p:nvSpPr>
        <p:spPr>
          <a:xfrm>
            <a:off x="7984516" y="5451495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7" name="TextBox 126"/>
          <p:cNvSpPr txBox="1"/>
          <p:nvPr/>
        </p:nvSpPr>
        <p:spPr>
          <a:xfrm>
            <a:off x="8760339" y="5426307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9551300" y="5448705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10356100" y="5448705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V="1">
            <a:off x="4939019" y="5598013"/>
            <a:ext cx="2064841" cy="82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523956" y="5236051"/>
            <a:ext cx="14181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70C0"/>
                </a:solidFill>
              </a:rPr>
              <a:t>Количество СМП, получивших поддержку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65830" y="1115515"/>
            <a:ext cx="120431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Виды деятельности по которым была оказана финансовая поддержка </a:t>
            </a:r>
            <a:r>
              <a:rPr lang="ru-RU" sz="1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на начальной стадии становления </a:t>
            </a:r>
            <a:r>
              <a:rPr lang="ru-RU" sz="1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бизнеса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150" name="Рисунок 149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65" y="2354232"/>
            <a:ext cx="398835" cy="553046"/>
          </a:xfrm>
          <a:prstGeom prst="rect">
            <a:avLst/>
          </a:prstGeom>
        </p:spPr>
      </p:pic>
      <p:graphicFrame>
        <p:nvGraphicFramePr>
          <p:cNvPr id="151" name="Диаграмма 150"/>
          <p:cNvGraphicFramePr/>
          <p:nvPr>
            <p:extLst>
              <p:ext uri="{D42A27DB-BD31-4B8C-83A1-F6EECF244321}">
                <p14:modId xmlns:p14="http://schemas.microsoft.com/office/powerpoint/2010/main" val="2209760483"/>
              </p:ext>
            </p:extLst>
          </p:nvPr>
        </p:nvGraphicFramePr>
        <p:xfrm>
          <a:off x="1206117" y="5018803"/>
          <a:ext cx="4399016" cy="885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pic>
        <p:nvPicPr>
          <p:cNvPr id="87" name="Рисунок 8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5009" y="4206778"/>
            <a:ext cx="4661866" cy="1802655"/>
          </a:xfrm>
          <a:prstGeom prst="rect">
            <a:avLst/>
          </a:prstGeom>
          <a:scene3d>
            <a:camera prst="orthographicFront">
              <a:rot lat="3720549" lon="2593156" rev="2370000"/>
            </a:camera>
            <a:lightRig rig="threePt" dir="t"/>
          </a:scene3d>
        </p:spPr>
      </p:pic>
      <p:pic>
        <p:nvPicPr>
          <p:cNvPr id="153" name="Рисунок 152"/>
          <p:cNvPicPr>
            <a:picLocks noChangeAspect="1"/>
          </p:cNvPicPr>
          <p:nvPr/>
        </p:nvPicPr>
        <p:blipFill rotWithShape="1">
          <a:blip r:embed="rId2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5" t="19260" r="24711" b="22593"/>
          <a:stretch/>
        </p:blipFill>
        <p:spPr>
          <a:xfrm>
            <a:off x="4258893" y="3717440"/>
            <a:ext cx="588068" cy="634993"/>
          </a:xfrm>
          <a:prstGeom prst="rect">
            <a:avLst/>
          </a:prstGeom>
        </p:spPr>
      </p:pic>
      <p:pic>
        <p:nvPicPr>
          <p:cNvPr id="155" name="Picture 10" descr="https://image.freepik.com/free-icon/no-translate-detected_318-51247.jpg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17" y="3502918"/>
            <a:ext cx="493667" cy="4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Рисунок 155"/>
          <p:cNvPicPr>
            <a:picLocks noChangeAspect="1"/>
          </p:cNvPicPr>
          <p:nvPr/>
        </p:nvPicPr>
        <p:blipFill>
          <a:blip r:embed="rId2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95" y="1488652"/>
            <a:ext cx="441549" cy="441549"/>
          </a:xfrm>
          <a:prstGeom prst="rect">
            <a:avLst/>
          </a:prstGeom>
        </p:spPr>
      </p:pic>
      <p:pic>
        <p:nvPicPr>
          <p:cNvPr id="157" name="Picture 2" descr="http://breathingrelief.com/wp-content/uploads/2015/07/basket-colour.jpg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790" y="3527737"/>
            <a:ext cx="406319" cy="49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TextBox 158"/>
          <p:cNvSpPr txBox="1"/>
          <p:nvPr/>
        </p:nvSpPr>
        <p:spPr>
          <a:xfrm>
            <a:off x="3469574" y="5873883"/>
            <a:ext cx="960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Производство</a:t>
            </a:r>
          </a:p>
          <a:p>
            <a:pPr algn="ctr"/>
            <a:r>
              <a:rPr lang="ru-RU" sz="1000" dirty="0" smtClean="0"/>
              <a:t>(ковка, мебель, бетон)</a:t>
            </a:r>
            <a:endParaRPr lang="ru-RU" sz="1000" dirty="0"/>
          </a:p>
        </p:txBody>
      </p:sp>
      <p:sp>
        <p:nvSpPr>
          <p:cNvPr id="160" name="TextBox 159"/>
          <p:cNvSpPr txBox="1"/>
          <p:nvPr/>
        </p:nvSpPr>
        <p:spPr>
          <a:xfrm>
            <a:off x="4258583" y="5906876"/>
            <a:ext cx="1274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Торговля</a:t>
            </a:r>
          </a:p>
          <a:p>
            <a:pPr algn="ctr"/>
            <a:r>
              <a:rPr lang="ru-RU" sz="1000" dirty="0" smtClean="0"/>
              <a:t>(игрушки)</a:t>
            </a:r>
            <a:endParaRPr lang="ru-RU" sz="1000" dirty="0"/>
          </a:p>
        </p:txBody>
      </p:sp>
      <p:sp>
        <p:nvSpPr>
          <p:cNvPr id="161" name="TextBox 160"/>
          <p:cNvSpPr txBox="1"/>
          <p:nvPr/>
        </p:nvSpPr>
        <p:spPr>
          <a:xfrm>
            <a:off x="2284681" y="5857450"/>
            <a:ext cx="1274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Сельское хозяйство</a:t>
            </a:r>
          </a:p>
          <a:p>
            <a:pPr algn="ctr"/>
            <a:r>
              <a:rPr lang="ru-RU" sz="1000" dirty="0" smtClean="0"/>
              <a:t>(растениеводство, животноводство, пчеловодство)</a:t>
            </a:r>
            <a:endParaRPr lang="ru-RU" sz="1000" dirty="0"/>
          </a:p>
        </p:txBody>
      </p:sp>
      <p:sp>
        <p:nvSpPr>
          <p:cNvPr id="162" name="TextBox 161"/>
          <p:cNvSpPr txBox="1"/>
          <p:nvPr/>
        </p:nvSpPr>
        <p:spPr>
          <a:xfrm>
            <a:off x="1166230" y="5857313"/>
            <a:ext cx="11294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Деятельность ресторанов и кафе</a:t>
            </a:r>
            <a:endParaRPr lang="ru-RU" sz="1000" dirty="0"/>
          </a:p>
        </p:txBody>
      </p:sp>
      <p:sp>
        <p:nvSpPr>
          <p:cNvPr id="164" name="TextBox 163"/>
          <p:cNvSpPr txBox="1"/>
          <p:nvPr/>
        </p:nvSpPr>
        <p:spPr>
          <a:xfrm>
            <a:off x="1607288" y="5426307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65" name="TextBox 164"/>
          <p:cNvSpPr txBox="1"/>
          <p:nvPr/>
        </p:nvSpPr>
        <p:spPr>
          <a:xfrm>
            <a:off x="3740323" y="5438070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66" name="TextBox 165"/>
          <p:cNvSpPr txBox="1"/>
          <p:nvPr/>
        </p:nvSpPr>
        <p:spPr>
          <a:xfrm>
            <a:off x="4810761" y="5426307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67" name="TextBox 166"/>
          <p:cNvSpPr txBox="1"/>
          <p:nvPr/>
        </p:nvSpPr>
        <p:spPr>
          <a:xfrm>
            <a:off x="2663805" y="5438070"/>
            <a:ext cx="2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13" name="TextBox 112"/>
          <p:cNvSpPr txBox="1"/>
          <p:nvPr/>
        </p:nvSpPr>
        <p:spPr>
          <a:xfrm>
            <a:off x="6540588" y="3201583"/>
            <a:ext cx="1281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69" name="TextBox 168"/>
          <p:cNvSpPr txBox="1"/>
          <p:nvPr/>
        </p:nvSpPr>
        <p:spPr>
          <a:xfrm rot="16200000">
            <a:off x="-423258" y="1265067"/>
            <a:ext cx="1281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5247861" y="3025999"/>
            <a:ext cx="848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6ECAD9"/>
                </a:solidFill>
              </a:rPr>
              <a:t>Средства Федерально бюджета</a:t>
            </a:r>
            <a:endParaRPr lang="ru-RU" sz="900" dirty="0">
              <a:solidFill>
                <a:srgbClr val="6ECAD9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3602431" y="1419460"/>
            <a:ext cx="848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8C183F"/>
                </a:solidFill>
              </a:rPr>
              <a:t>Средства местного</a:t>
            </a:r>
          </a:p>
          <a:p>
            <a:r>
              <a:rPr lang="ru-RU" sz="900" dirty="0" smtClean="0">
                <a:solidFill>
                  <a:srgbClr val="8C183F"/>
                </a:solidFill>
              </a:rPr>
              <a:t>бюджета</a:t>
            </a:r>
            <a:endParaRPr lang="ru-RU" sz="900" dirty="0">
              <a:solidFill>
                <a:srgbClr val="8C183F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1436870" y="2983326"/>
            <a:ext cx="848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92D050"/>
                </a:solidFill>
              </a:rPr>
              <a:t>Средства бюджета РБ</a:t>
            </a:r>
            <a:endParaRPr lang="ru-RU" sz="900" dirty="0">
              <a:solidFill>
                <a:srgbClr val="92D05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9864096" y="1416419"/>
            <a:ext cx="848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8C183F"/>
                </a:solidFill>
              </a:rPr>
              <a:t>Средства местного</a:t>
            </a:r>
          </a:p>
          <a:p>
            <a:r>
              <a:rPr lang="ru-RU" sz="900" dirty="0" smtClean="0">
                <a:solidFill>
                  <a:srgbClr val="8C183F"/>
                </a:solidFill>
              </a:rPr>
              <a:t>бюджета</a:t>
            </a:r>
            <a:endParaRPr lang="ru-RU" sz="900" dirty="0">
              <a:solidFill>
                <a:srgbClr val="8C183F"/>
              </a:solidFill>
            </a:endParaRPr>
          </a:p>
        </p:txBody>
      </p:sp>
      <p:pic>
        <p:nvPicPr>
          <p:cNvPr id="181" name="Picture 14" descr="https://cdn.vectorstock.com/i/thumb-large/24/65/732465.jpg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547" y="2490652"/>
            <a:ext cx="496759" cy="52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Box 1024"/>
          <p:cNvSpPr txBox="1"/>
          <p:nvPr/>
        </p:nvSpPr>
        <p:spPr>
          <a:xfrm>
            <a:off x="-29723" y="6070163"/>
            <a:ext cx="1194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solidFill>
                  <a:srgbClr val="00B0F0"/>
                </a:solidFill>
              </a:rPr>
              <a:t>Подписаны обязательства о создании 60 рабочих мест в 2017г.</a:t>
            </a:r>
            <a:endParaRPr lang="ru-RU" sz="800" dirty="0">
              <a:solidFill>
                <a:srgbClr val="00B0F0"/>
              </a:solidFill>
            </a:endParaRPr>
          </a:p>
        </p:txBody>
      </p:sp>
      <p:pic>
        <p:nvPicPr>
          <p:cNvPr id="1029" name="Рисунок 1028"/>
          <p:cNvPicPr>
            <a:picLocks noChangeAspect="1"/>
          </p:cNvPicPr>
          <p:nvPr/>
        </p:nvPicPr>
        <p:blipFill>
          <a:blip r:embed="rId2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67" y="5426307"/>
            <a:ext cx="720000" cy="720000"/>
          </a:xfrm>
          <a:prstGeom prst="rect">
            <a:avLst/>
          </a:prstGeom>
        </p:spPr>
      </p:pic>
      <p:sp>
        <p:nvSpPr>
          <p:cNvPr id="185" name="TextBox 184"/>
          <p:cNvSpPr txBox="1"/>
          <p:nvPr/>
        </p:nvSpPr>
        <p:spPr>
          <a:xfrm>
            <a:off x="11019256" y="5904688"/>
            <a:ext cx="1194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solidFill>
                  <a:srgbClr val="00B0F0"/>
                </a:solidFill>
              </a:rPr>
              <a:t>Подписаны обязательства о создании 50 новых рабочих мест и сохранении более 280 рабочих мест в 2018г.</a:t>
            </a:r>
            <a:endParaRPr lang="ru-RU" sz="800" dirty="0">
              <a:solidFill>
                <a:srgbClr val="00B0F0"/>
              </a:solidFill>
            </a:endParaRPr>
          </a:p>
        </p:txBody>
      </p:sp>
      <p:pic>
        <p:nvPicPr>
          <p:cNvPr id="186" name="Рисунок 185"/>
          <p:cNvPicPr>
            <a:picLocks noChangeAspect="1"/>
          </p:cNvPicPr>
          <p:nvPr/>
        </p:nvPicPr>
        <p:blipFill>
          <a:blip r:embed="rId2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075" y="5265980"/>
            <a:ext cx="720000" cy="720000"/>
          </a:xfrm>
          <a:prstGeom prst="rect">
            <a:avLst/>
          </a:prstGeom>
        </p:spPr>
      </p:pic>
      <p:sp>
        <p:nvSpPr>
          <p:cNvPr id="76" name="Лента лицом вниз 75"/>
          <p:cNvSpPr/>
          <p:nvPr/>
        </p:nvSpPr>
        <p:spPr>
          <a:xfrm>
            <a:off x="644448" y="1133573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2016г.</a:t>
            </a:r>
            <a:endParaRPr lang="ru-RU" sz="1400" dirty="0"/>
          </a:p>
        </p:txBody>
      </p:sp>
      <p:sp>
        <p:nvSpPr>
          <p:cNvPr id="77" name="Лента лицом вниз 76"/>
          <p:cNvSpPr/>
          <p:nvPr/>
        </p:nvSpPr>
        <p:spPr>
          <a:xfrm>
            <a:off x="9860561" y="1080074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2017г.</a:t>
            </a:r>
            <a:endParaRPr lang="ru-RU" sz="1400" dirty="0"/>
          </a:p>
        </p:txBody>
      </p:sp>
      <p:graphicFrame>
        <p:nvGraphicFramePr>
          <p:cNvPr id="177" name="Диаграмма 1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812907"/>
              </p:ext>
            </p:extLst>
          </p:nvPr>
        </p:nvGraphicFramePr>
        <p:xfrm>
          <a:off x="9408157" y="1202673"/>
          <a:ext cx="3679058" cy="210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78" name="Заголовок 1"/>
          <p:cNvSpPr txBox="1">
            <a:spLocks/>
          </p:cNvSpPr>
          <p:nvPr/>
        </p:nvSpPr>
        <p:spPr>
          <a:xfrm>
            <a:off x="-9014" y="-73185"/>
            <a:ext cx="12228055" cy="53543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</a:p>
          <a:p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988116" y="147405"/>
            <a:ext cx="4225512" cy="324862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28962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4627940" y="3601278"/>
            <a:ext cx="295774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6">
                    <a:lumMod val="50000"/>
                  </a:schemeClr>
                </a:solidFill>
              </a:rPr>
              <a:t>Либо части </a:t>
            </a:r>
            <a:r>
              <a:rPr lang="ru-RU" sz="900" dirty="0">
                <a:solidFill>
                  <a:schemeClr val="accent6">
                    <a:lumMod val="50000"/>
                  </a:schemeClr>
                </a:solidFill>
              </a:rPr>
              <a:t>затрат, связанных с уплатой лизинговых платежей, за исключением части лизинговых платежей на покрытие дохода лизинговой </a:t>
            </a:r>
            <a:r>
              <a:rPr lang="ru-RU" sz="900" dirty="0" smtClean="0">
                <a:solidFill>
                  <a:schemeClr val="accent6">
                    <a:lumMod val="50000"/>
                  </a:schemeClr>
                </a:solidFill>
              </a:rPr>
              <a:t>компании (3/4 ключевой ставки Банка России) но не более 70% от фактических затрат по лизингу в текущем году</a:t>
            </a:r>
            <a:endParaRPr lang="ru-RU" sz="900" dirty="0">
              <a:solidFill>
                <a:schemeClr val="accent6">
                  <a:lumMod val="50000"/>
                </a:schemeClr>
              </a:solidFill>
            </a:endParaRPr>
          </a:p>
          <a:p>
            <a:pPr lvl="3"/>
            <a:endParaRPr lang="ru-RU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-24020" y="572748"/>
            <a:ext cx="12192000" cy="4662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6845" y="514910"/>
            <a:ext cx="257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sz="16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26149" y="465890"/>
            <a:ext cx="9766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целях возмещения части затрат субъектов малого и среднего предпринимательства, связанных с уплатой лизинговых платежей по договору (договорам) лизинга, заключенному(-ым) с российскими лизинговыми организациями</a:t>
            </a:r>
            <a:endParaRPr lang="ru-RU" sz="1400" b="1" dirty="0"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91985" y="1022061"/>
            <a:ext cx="5612644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деятельности на которые выдается субсидия (ОКВЭД) (КДЕС ред.2)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13385" y="15045516"/>
            <a:ext cx="18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Группа 47"/>
          <p:cNvGrpSpPr/>
          <p:nvPr/>
        </p:nvGrpSpPr>
        <p:grpSpPr>
          <a:xfrm>
            <a:off x="5093550" y="1374007"/>
            <a:ext cx="2272262" cy="2282919"/>
            <a:chOff x="4941677" y="1479849"/>
            <a:chExt cx="2465671" cy="253213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4941677" y="1587908"/>
              <a:ext cx="2465671" cy="2424079"/>
              <a:chOff x="4892203" y="2807227"/>
              <a:chExt cx="2465671" cy="2424079"/>
            </a:xfrm>
          </p:grpSpPr>
          <p:pic>
            <p:nvPicPr>
              <p:cNvPr id="34" name="Picture 2" descr="https://mail.novoproekt.com/%D1%805%D0%B3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2203" y="2807227"/>
                <a:ext cx="2465671" cy="24240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5421276" y="3422381"/>
                <a:ext cx="1632682" cy="1092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100%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суммы затрат</a:t>
                </a:r>
              </a:p>
              <a:p>
                <a:pPr algn="ctr"/>
                <a:r>
                  <a:rPr lang="ru-RU" sz="8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по </a:t>
                </a:r>
                <a:r>
                  <a:rPr lang="ru-RU" sz="800" dirty="0">
                    <a:solidFill>
                      <a:schemeClr val="accent6">
                        <a:lumMod val="50000"/>
                      </a:schemeClr>
                    </a:solidFill>
                  </a:rPr>
                  <a:t>уплате первого взноса (аванса) по договору (договорам) лизинга</a:t>
                </a:r>
                <a:endPara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388742" y="4425287"/>
                <a:ext cx="1766544" cy="375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максимально </a:t>
                </a:r>
                <a:r>
                  <a:rPr lang="ru-RU" sz="9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</a:t>
                </a:r>
                <a:r>
                  <a:rPr lang="ru-RU" sz="7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700" dirty="0" err="1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тыс.руб</a:t>
                </a:r>
                <a:r>
                  <a:rPr lang="ru-RU" sz="7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., но не более 50% от стоимости лизинга</a:t>
                </a:r>
                <a:endParaRPr lang="ru-RU" sz="700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Прямоугольник 38"/>
            <p:cNvSpPr/>
            <p:nvPr/>
          </p:nvSpPr>
          <p:spPr>
            <a:xfrm>
              <a:off x="5472045" y="1479849"/>
              <a:ext cx="1008000" cy="864000"/>
            </a:xfrm>
            <a:prstGeom prst="rect">
              <a:avLst/>
            </a:pr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Размер субсидии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7415350" y="6444159"/>
            <a:ext cx="85204" cy="2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*</a:t>
            </a:r>
            <a:endParaRPr lang="ru-RU" sz="1050" dirty="0"/>
          </a:p>
        </p:txBody>
      </p:sp>
      <p:sp>
        <p:nvSpPr>
          <p:cNvPr id="59" name="TextBox 58"/>
          <p:cNvSpPr txBox="1"/>
          <p:nvPr/>
        </p:nvSpPr>
        <p:spPr>
          <a:xfrm>
            <a:off x="988582" y="5451495"/>
            <a:ext cx="993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75488" y="4422831"/>
            <a:ext cx="11786789" cy="2348345"/>
            <a:chOff x="517923" y="4462204"/>
            <a:chExt cx="12221062" cy="2348345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517923" y="4833911"/>
              <a:ext cx="12221062" cy="1976638"/>
            </a:xfrm>
            <a:prstGeom prst="rect">
              <a:avLst/>
            </a:prstGeom>
            <a:gradFill flip="none" rotWithShape="1">
              <a:gsLst>
                <a:gs pos="38000">
                  <a:schemeClr val="accent3">
                    <a:lumMod val="5000"/>
                    <a:lumOff val="95000"/>
                  </a:schemeClr>
                </a:gs>
                <a:gs pos="71000">
                  <a:schemeClr val="accent3">
                    <a:lumMod val="45000"/>
                    <a:lumOff val="55000"/>
                  </a:schemeClr>
                </a:gs>
                <a:gs pos="60000">
                  <a:schemeClr val="accent3">
                    <a:lumMod val="45000"/>
                    <a:lumOff val="55000"/>
                  </a:schemeClr>
                </a:gs>
                <a:gs pos="94000">
                  <a:schemeClr val="accent4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17" name="Схема 16"/>
            <p:cNvGraphicFramePr/>
            <p:nvPr>
              <p:extLst/>
            </p:nvPr>
          </p:nvGraphicFramePr>
          <p:xfrm>
            <a:off x="1205841" y="4462204"/>
            <a:ext cx="2463582" cy="224981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5" name="TextBox 44"/>
            <p:cNvSpPr txBox="1"/>
            <p:nvPr/>
          </p:nvSpPr>
          <p:spPr>
            <a:xfrm>
              <a:off x="1660279" y="4837568"/>
              <a:ext cx="812214" cy="882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800" dirty="0"/>
                <a:t>Количество действующих рабочих мест на момент </a:t>
              </a:r>
              <a:r>
                <a:rPr lang="ru-RU" sz="800" dirty="0" smtClean="0"/>
                <a:t>подачи </a:t>
              </a:r>
              <a:r>
                <a:rPr lang="ru-RU" sz="800" dirty="0"/>
                <a:t>документов </a:t>
              </a:r>
              <a:endParaRPr lang="ru-RU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88496" y="4889120"/>
              <a:ext cx="9069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/>
                <a:t>Количество вновь создаваемых рабочих мест в текущем году </a:t>
              </a:r>
              <a:endParaRPr lang="ru-RU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ru-RU" sz="8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69736" y="5722228"/>
              <a:ext cx="993301" cy="619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800" dirty="0"/>
                <a:t>Вложение собственных средств в бизнес-проект, (%)</a:t>
              </a:r>
              <a:endParaRPr lang="ru-RU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44040" y="5631399"/>
              <a:ext cx="897705" cy="75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00" dirty="0" smtClean="0"/>
                <a:t>Заключение договора коммерческой концессии (</a:t>
              </a:r>
              <a:r>
                <a:rPr lang="ru-RU" sz="800" dirty="0" err="1" smtClean="0"/>
                <a:t>субконцессии</a:t>
              </a:r>
              <a:r>
                <a:rPr lang="ru-RU" sz="800" dirty="0" smtClean="0"/>
                <a:t>)</a:t>
              </a:r>
              <a:endParaRPr lang="ru-RU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004146" y="5111433"/>
            <a:ext cx="4937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dirty="0">
                <a:solidFill>
                  <a:schemeClr val="accent6">
                    <a:lumMod val="50000"/>
                  </a:schemeClr>
                </a:solidFill>
              </a:rPr>
              <a:t>оборудование, устройства, механизмы, транспортные средства (за исключением легковых автомобилей и воздушных судов), станки, приборы, аппараты, агрегаты, установки, машины; универсальные мобильные платформы (мобильный образовательный центр, мобильная служба быта, мобильный </a:t>
            </a:r>
            <a:r>
              <a:rPr lang="ru-RU" sz="800" dirty="0" err="1">
                <a:solidFill>
                  <a:schemeClr val="accent6">
                    <a:lumMod val="50000"/>
                  </a:schemeClr>
                </a:solidFill>
              </a:rPr>
              <a:t>шиномонтаж</a:t>
            </a:r>
            <a:r>
              <a:rPr lang="ru-RU" sz="800" dirty="0">
                <a:solidFill>
                  <a:schemeClr val="accent6">
                    <a:lumMod val="50000"/>
                  </a:schemeClr>
                </a:solidFill>
              </a:rPr>
              <a:t>, мобильный пункт быстрого питания, мобильный пункт производства готовых к употреблению продуктов питания, мобильный ремонт обуви, мобильный центр первичной обработки и фасовки сельскохозяйственной продукции, мобильный пункт заготовки молочной продукции, мобильный салон красоты); нестационарные объекты для ведения предпринимательской деятельности субъектами малого и среднего предпринимательства (временные сооружения или временные конструкции, не связанные прочно с земельным участком, вне зависимости от присоединения  к сетям инженерно-технического обеспечения); </a:t>
            </a:r>
          </a:p>
          <a:p>
            <a:pPr algn="just"/>
            <a:r>
              <a:rPr lang="ru-RU" sz="800" dirty="0">
                <a:solidFill>
                  <a:schemeClr val="accent6">
                    <a:lumMod val="50000"/>
                  </a:schemeClr>
                </a:solidFill>
              </a:rPr>
              <a:t>модульные объекты для ведения предпринимательской деятельности субъектами малого и среднего предпринимательства (быстровозводимые здания, собранные из отдельных модулей  (блок контейнеров) с готовой внутренней и внешней отделкой  и имеющие все условия для осуществления административно-хозяйственной деятельности).</a:t>
            </a:r>
          </a:p>
          <a:p>
            <a:pPr algn="just"/>
            <a:endParaRPr lang="ru-RU" sz="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8169869" y="4897386"/>
            <a:ext cx="24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ОБЪЕКТЫ ЛИЗИНГА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-578959" y="5336371"/>
            <a:ext cx="23892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E9EB8"/>
                </a:solidFill>
              </a:rPr>
              <a:t>Критерии оценки при принятии решения о выделении субсидии :</a:t>
            </a:r>
            <a:endParaRPr lang="ru-RU" sz="1400" dirty="0">
              <a:solidFill>
                <a:srgbClr val="1E9EB8"/>
              </a:solidFill>
            </a:endParaRPr>
          </a:p>
        </p:txBody>
      </p:sp>
      <p:sp>
        <p:nvSpPr>
          <p:cNvPr id="1042" name="TextBox 1041"/>
          <p:cNvSpPr txBox="1"/>
          <p:nvPr/>
        </p:nvSpPr>
        <p:spPr>
          <a:xfrm>
            <a:off x="4353751" y="4907251"/>
            <a:ext cx="24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ПРЕДМЕТ ДОГОВОРА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45187" y="5141940"/>
            <a:ext cx="2914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accent6">
                    <a:lumMod val="50000"/>
                  </a:schemeClr>
                </a:solidFill>
              </a:rPr>
              <a:t>Обязательства, которые фактически исполнены и оплачены в период с 1 января 2014г. до момента обращения за субсидией </a:t>
            </a:r>
            <a:endParaRPr lang="ru-RU" sz="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185992" y="1109539"/>
            <a:ext cx="12010083" cy="3585269"/>
            <a:chOff x="185992" y="1109539"/>
            <a:chExt cx="12010083" cy="3585269"/>
          </a:xfrm>
        </p:grpSpPr>
        <p:sp>
          <p:nvSpPr>
            <p:cNvPr id="63" name="TextBox 62"/>
            <p:cNvSpPr txBox="1"/>
            <p:nvPr/>
          </p:nvSpPr>
          <p:spPr>
            <a:xfrm>
              <a:off x="603925" y="1109539"/>
              <a:ext cx="4484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02060"/>
                  </a:solidFill>
                </a:rPr>
                <a:t>раздел A</a:t>
              </a:r>
              <a:r>
                <a:rPr lang="ru-RU" sz="900" dirty="0"/>
                <a:t> </a:t>
              </a:r>
              <a:endParaRPr lang="ru-RU" sz="900" dirty="0" smtClean="0"/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Сельское</a:t>
              </a:r>
              <a:r>
                <a:rPr lang="ru-RU" sz="900" dirty="0">
                  <a:solidFill>
                    <a:srgbClr val="002060"/>
                  </a:solidFill>
                </a:rPr>
                <a:t>, лесное хозяйство, охота, рыболовство и </a:t>
              </a:r>
              <a:r>
                <a:rPr lang="ru-RU" sz="900" dirty="0" smtClean="0">
                  <a:solidFill>
                    <a:srgbClr val="002060"/>
                  </a:solidFill>
                </a:rPr>
                <a:t>рыбоводство</a:t>
              </a:r>
              <a:endParaRPr lang="ru-RU" sz="900" dirty="0">
                <a:solidFill>
                  <a:srgbClr val="00206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98195" y="1362125"/>
              <a:ext cx="4577712" cy="68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C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Обрабатывающие производства</a:t>
              </a:r>
            </a:p>
            <a:p>
              <a:r>
                <a:rPr lang="ru-RU" sz="700" dirty="0" smtClean="0"/>
                <a:t>за </a:t>
              </a:r>
              <a:r>
                <a:rPr lang="ru-RU" sz="700" b="1" dirty="0"/>
                <a:t>исключением</a:t>
              </a:r>
              <a:r>
                <a:rPr lang="ru-RU" sz="700" dirty="0"/>
                <a:t> </a:t>
              </a:r>
              <a:r>
                <a:rPr lang="ru-RU" sz="700" dirty="0" smtClean="0"/>
                <a:t>видов экономической деятельности, предусмотренных кодами </a:t>
              </a:r>
            </a:p>
            <a:p>
              <a:r>
                <a:rPr lang="ru-RU" sz="700" dirty="0" smtClean="0"/>
                <a:t>12</a:t>
              </a:r>
              <a:r>
                <a:rPr lang="ru-RU" sz="700" dirty="0"/>
                <a:t>, 12.0, 12.00, 18.1, 18.2, 18.11 - 18.14, 18.20, 19.1, 19.2, 19.10, 19.20, 24.46, 38.32.2 - 38.32.4, 58, 58.11, 58.11.1, 58.11.3, 58.13, 58.14, 58.19, 59.20, 59.20.3; 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98195" y="2384110"/>
              <a:ext cx="43683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F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"</a:t>
              </a:r>
              <a:r>
                <a:rPr lang="ru-RU" sz="900" dirty="0">
                  <a:solidFill>
                    <a:srgbClr val="002060"/>
                  </a:solidFill>
                </a:rPr>
                <a:t>Строительство</a:t>
              </a:r>
              <a:r>
                <a:rPr lang="ru-RU" sz="900" dirty="0" smtClean="0">
                  <a:solidFill>
                    <a:srgbClr val="002060"/>
                  </a:solidFill>
                </a:rPr>
                <a:t>" </a:t>
              </a:r>
              <a:endParaRPr lang="ru-RU" sz="900" dirty="0">
                <a:solidFill>
                  <a:srgbClr val="002060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176010" y="1752727"/>
              <a:ext cx="4020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M</a:t>
              </a: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профессиональная, научная и </a:t>
              </a:r>
              <a:r>
                <a:rPr lang="ru-RU" sz="900" dirty="0" smtClean="0">
                  <a:solidFill>
                    <a:srgbClr val="002060"/>
                  </a:solidFill>
                </a:rPr>
                <a:t>техническая 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кодами </a:t>
              </a:r>
              <a:endParaRPr lang="ru-RU" sz="700" dirty="0" smtClean="0"/>
            </a:p>
            <a:p>
              <a:r>
                <a:rPr lang="ru-RU" sz="700" dirty="0" smtClean="0"/>
                <a:t>71.1</a:t>
              </a:r>
              <a:r>
                <a:rPr lang="ru-RU" sz="700" dirty="0"/>
                <a:t>, 71.11, 71.11.1, 71.12, 71.12.1, 71.12.3 - 71.12.6, 71.12.12, 71.12.13, 71.12.41 - 71.12.46, 71.12.51 - 71.12.55, 71.12.57, 71.12.61 - </a:t>
              </a:r>
              <a:r>
                <a:rPr lang="ru-RU" sz="700" dirty="0" smtClean="0"/>
                <a:t>71.12.64</a:t>
              </a:r>
              <a:endParaRPr lang="ru-RU" sz="9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98195" y="2636696"/>
              <a:ext cx="403359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G</a:t>
              </a:r>
              <a:r>
                <a:rPr lang="ru-RU" sz="900" dirty="0"/>
                <a:t> </a:t>
              </a:r>
              <a:endParaRPr lang="ru-RU" sz="900" dirty="0" smtClean="0"/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Торговля </a:t>
              </a:r>
              <a:r>
                <a:rPr lang="ru-RU" sz="900" dirty="0">
                  <a:solidFill>
                    <a:srgbClr val="002060"/>
                  </a:solidFill>
                </a:rPr>
                <a:t>оптовая и розничная; ремонт автотранспортных средств и мотоциклов"</a:t>
              </a:r>
              <a:r>
                <a:rPr lang="ru-RU" sz="900" dirty="0"/>
                <a:t> </a:t>
              </a:r>
              <a:endParaRPr lang="ru-RU" sz="900" dirty="0" smtClean="0"/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</a:t>
              </a:r>
              <a:r>
                <a:rPr lang="ru-RU" sz="700" dirty="0" smtClean="0"/>
                <a:t>кодами</a:t>
              </a:r>
            </a:p>
            <a:p>
              <a:r>
                <a:rPr lang="ru-RU" sz="700" dirty="0" smtClean="0"/>
                <a:t> 45.1</a:t>
              </a:r>
              <a:r>
                <a:rPr lang="ru-RU" sz="700" dirty="0"/>
                <a:t>, 45.11.1 - 45.11.4, 45.11.31, 45.11.39, 45.11.41, 45.11.49, 45.19.1, 45.19.4, 45.19.41, 45.19.49, 45.19.2, 45.19.3, 45.19.31, 45.19.39, 45.2, 45.20, 45.20.1, 45.20.2, 45.3, 45.31.1, 45.31.2, 45.32, 45.32.1, 45.32.2, 45.32.21, 45.32.22, 45.32.29, 45.4, 45.40, 45.40.1 - 45.40.5</a:t>
              </a:r>
              <a:r>
                <a:rPr lang="ru-RU" sz="700" dirty="0" smtClean="0"/>
                <a:t>;</a:t>
              </a:r>
              <a:r>
                <a:rPr lang="ru-RU" sz="700" dirty="0"/>
                <a:t> 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98195" y="3458669"/>
              <a:ext cx="436836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</a:t>
              </a:r>
              <a:r>
                <a:rPr lang="ru-RU" sz="900" dirty="0" smtClean="0"/>
                <a:t> </a:t>
              </a:r>
              <a:r>
                <a:rPr lang="ru-RU" sz="900" dirty="0"/>
                <a:t>H </a:t>
              </a:r>
              <a:endParaRPr lang="ru-RU" sz="900" dirty="0" smtClean="0"/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Транспортировка </a:t>
              </a:r>
              <a:r>
                <a:rPr lang="ru-RU" sz="900" dirty="0">
                  <a:solidFill>
                    <a:srgbClr val="002060"/>
                  </a:solidFill>
                </a:rPr>
                <a:t>и </a:t>
              </a:r>
              <a:r>
                <a:rPr lang="ru-RU" sz="900" dirty="0" smtClean="0">
                  <a:solidFill>
                    <a:srgbClr val="002060"/>
                  </a:solidFill>
                </a:rPr>
                <a:t>хранение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</a:t>
              </a:r>
              <a:r>
                <a:rPr lang="ru-RU" sz="700" dirty="0" smtClean="0"/>
                <a:t>кодами</a:t>
              </a:r>
            </a:p>
            <a:p>
              <a:r>
                <a:rPr lang="ru-RU" sz="700" dirty="0" smtClean="0"/>
                <a:t>49.41.1</a:t>
              </a:r>
              <a:r>
                <a:rPr lang="ru-RU" sz="700" dirty="0"/>
                <a:t>, </a:t>
              </a:r>
              <a:r>
                <a:rPr lang="ru-RU" sz="700" dirty="0" smtClean="0"/>
                <a:t>49.41.2</a:t>
              </a:r>
              <a:r>
                <a:rPr lang="ru-RU" sz="900" dirty="0" smtClean="0"/>
                <a:t> </a:t>
              </a:r>
              <a:endParaRPr lang="ru-RU" sz="9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98195" y="3957477"/>
              <a:ext cx="38551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I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гостиниц и предприятий общественного </a:t>
              </a:r>
              <a:r>
                <a:rPr lang="ru-RU" sz="900" dirty="0" smtClean="0">
                  <a:solidFill>
                    <a:srgbClr val="002060"/>
                  </a:solidFill>
                </a:rPr>
                <a:t>питания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кодами 55.1, 55.10, 56.10.1</a:t>
              </a:r>
              <a:r>
                <a:rPr lang="ru-RU" sz="700" dirty="0" smtClean="0"/>
                <a:t>;</a:t>
              </a:r>
              <a:r>
                <a:rPr lang="ru-RU" sz="700" dirty="0"/>
                <a:t> 55.2, 55.20, 55.30, 55.90, 56.1, 56.10, 56.10.3, 56.29, 56.29.1 - 56.29.4, 56.3, </a:t>
              </a:r>
              <a:r>
                <a:rPr lang="ru-RU" sz="700" dirty="0" smtClean="0"/>
                <a:t>56.30</a:t>
              </a:r>
              <a:endParaRPr lang="ru-RU" sz="9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176010" y="1170466"/>
              <a:ext cx="387421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J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в области информации и </a:t>
              </a:r>
              <a:r>
                <a:rPr lang="ru-RU" sz="900" dirty="0" smtClean="0">
                  <a:solidFill>
                    <a:srgbClr val="002060"/>
                  </a:solidFill>
                </a:rPr>
                <a:t>связи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кодами 59.1, 59.11, 59.13, 59.14, 60.10, 60.20, </a:t>
              </a:r>
              <a:r>
                <a:rPr lang="ru-RU" sz="700" dirty="0" smtClean="0"/>
                <a:t>63.91</a:t>
              </a:r>
              <a:r>
                <a:rPr lang="ru-RU" sz="900" dirty="0" smtClean="0"/>
                <a:t> </a:t>
              </a:r>
              <a:endParaRPr lang="ru-RU" sz="9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176010" y="2411932"/>
              <a:ext cx="3953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N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административная и сопутствующие дополнительные </a:t>
              </a:r>
              <a:r>
                <a:rPr lang="ru-RU" sz="900" dirty="0" smtClean="0">
                  <a:solidFill>
                    <a:srgbClr val="002060"/>
                  </a:solidFill>
                </a:rPr>
                <a:t>услуги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вида экономической деятельности, предусмотренного кодом 81.29.9; 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176010" y="2855694"/>
              <a:ext cx="4020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P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Образование 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176010" y="3191734"/>
              <a:ext cx="4020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Q</a:t>
              </a: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в области здравоохранения и социальных </a:t>
              </a:r>
              <a:r>
                <a:rPr lang="ru-RU" sz="900" dirty="0" smtClean="0">
                  <a:solidFill>
                    <a:srgbClr val="002060"/>
                  </a:solidFill>
                </a:rPr>
                <a:t>услуг </a:t>
              </a:r>
              <a:endParaRPr lang="ru-RU" sz="900" dirty="0">
                <a:solidFill>
                  <a:srgbClr val="002060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176010" y="3527774"/>
              <a:ext cx="40200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R</a:t>
              </a: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в области культуры, спорта, организации досуга и </a:t>
              </a:r>
              <a:r>
                <a:rPr lang="ru-RU" sz="900" dirty="0" smtClean="0">
                  <a:solidFill>
                    <a:srgbClr val="002060"/>
                  </a:solidFill>
                </a:rPr>
                <a:t>развлечений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кодами </a:t>
              </a:r>
              <a:endParaRPr lang="ru-RU" sz="700" dirty="0" smtClean="0"/>
            </a:p>
            <a:p>
              <a:r>
                <a:rPr lang="ru-RU" sz="700" dirty="0" smtClean="0"/>
                <a:t>90.0</a:t>
              </a:r>
              <a:r>
                <a:rPr lang="ru-RU" sz="700" dirty="0"/>
                <a:t>, 90.01, 90.03, 90.04, 91.0, 91.01 - 91.04, 92.1, 93, 93.1, 93.11, 93.19, 93.2, 93.29, 93.29.2, </a:t>
              </a:r>
              <a:r>
                <a:rPr lang="ru-RU" sz="700" dirty="0" smtClean="0"/>
                <a:t>93.29.9</a:t>
              </a:r>
              <a:endParaRPr lang="ru-RU" sz="7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76010" y="4079255"/>
              <a:ext cx="402006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S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Предоставление </a:t>
              </a:r>
              <a:r>
                <a:rPr lang="ru-RU" sz="900" dirty="0">
                  <a:solidFill>
                    <a:srgbClr val="002060"/>
                  </a:solidFill>
                </a:rPr>
                <a:t>прочих видов </a:t>
              </a:r>
              <a:r>
                <a:rPr lang="ru-RU" sz="900" dirty="0" smtClean="0">
                  <a:solidFill>
                    <a:srgbClr val="002060"/>
                  </a:solidFill>
                </a:rPr>
                <a:t>услуг </a:t>
              </a:r>
            </a:p>
            <a:p>
              <a:r>
                <a:rPr lang="ru-RU" sz="800" dirty="0" smtClean="0"/>
                <a:t>в </a:t>
              </a:r>
              <a:r>
                <a:rPr lang="ru-RU" sz="800" dirty="0"/>
                <a:t>части видов экономической деятельности, предусмотренных кодами 95.2, 95.21, 95.22.1, 95.23, 95.29, 96, 96.0, 96.01 - 96.04, 96.09. </a:t>
              </a:r>
            </a:p>
          </p:txBody>
        </p:sp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51" y="1196186"/>
              <a:ext cx="302051" cy="302051"/>
            </a:xfrm>
            <a:prstGeom prst="rect">
              <a:avLst/>
            </a:prstGeom>
          </p:spPr>
        </p:pic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10" y="1601122"/>
              <a:ext cx="302051" cy="302051"/>
            </a:xfrm>
            <a:prstGeom prst="rect">
              <a:avLst/>
            </a:prstGeom>
          </p:spPr>
        </p:pic>
        <p:pic>
          <p:nvPicPr>
            <p:cNvPr id="78" name="Рисунок 77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500" y="2480406"/>
              <a:ext cx="273036" cy="273036"/>
            </a:xfrm>
            <a:prstGeom prst="rect">
              <a:avLst/>
            </a:prstGeom>
          </p:spPr>
        </p:pic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992" y="3475684"/>
              <a:ext cx="302051" cy="302051"/>
            </a:xfrm>
            <a:prstGeom prst="rect">
              <a:avLst/>
            </a:prstGeom>
          </p:spPr>
        </p:pic>
        <p:pic>
          <p:nvPicPr>
            <p:cNvPr id="80" name="Picture 2" descr="http://breathingrelief.com/wp-content/uploads/2015/07/basket-colour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81" y="2876596"/>
              <a:ext cx="302051" cy="364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6" descr="https://cdn.onlinewebfonts.com/svg/img_537658.pn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8056" y="1318101"/>
              <a:ext cx="251092" cy="272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10" descr="https://image.freepik.com/free-icon/no-translate-detected_318-51247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412" y="4032113"/>
              <a:ext cx="279207" cy="279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Рисунок 82"/>
            <p:cNvPicPr>
              <a:picLocks noChangeAspect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83241" y="1781589"/>
              <a:ext cx="502184" cy="306332"/>
            </a:xfrm>
            <a:prstGeom prst="rect">
              <a:avLst/>
            </a:prstGeom>
          </p:spPr>
        </p:pic>
        <p:pic>
          <p:nvPicPr>
            <p:cNvPr id="84" name="Picture 12" descr="https://png.icons8.com/housekeeping-filled/ios7/1600"/>
            <p:cNvPicPr>
              <a:picLocks noChangeAspect="1" noChangeArrowheads="1"/>
            </p:cNvPicPr>
            <p:nvPr/>
          </p:nvPicPr>
          <p:blipFill>
            <a:blip r:embed="rId1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5789" y="2445376"/>
              <a:ext cx="251092" cy="251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Рисунок 84"/>
            <p:cNvPicPr>
              <a:picLocks noChangeAspect="1"/>
            </p:cNvPicPr>
            <p:nvPr/>
          </p:nvPicPr>
          <p:blipFill rotWithShape="1"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946" t="5178" r="2837" b="80453"/>
            <a:stretch/>
          </p:blipFill>
          <p:spPr>
            <a:xfrm>
              <a:off x="7798056" y="2873576"/>
              <a:ext cx="331999" cy="277082"/>
            </a:xfrm>
            <a:prstGeom prst="rect">
              <a:avLst/>
            </a:prstGeom>
          </p:spPr>
        </p:pic>
        <p:pic>
          <p:nvPicPr>
            <p:cNvPr id="86" name="Рисунок 85"/>
            <p:cNvPicPr>
              <a:picLocks noChangeAspect="1"/>
            </p:cNvPicPr>
            <p:nvPr/>
          </p:nvPicPr>
          <p:blipFill>
            <a:blip r:embed="rId19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4081" y="3257814"/>
              <a:ext cx="278991" cy="277743"/>
            </a:xfrm>
            <a:prstGeom prst="rect">
              <a:avLst/>
            </a:prstGeom>
          </p:spPr>
        </p:pic>
        <p:pic>
          <p:nvPicPr>
            <p:cNvPr id="88" name="Рисунок 87"/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9689" y="3754843"/>
              <a:ext cx="223193" cy="223193"/>
            </a:xfrm>
            <a:prstGeom prst="rect">
              <a:avLst/>
            </a:prstGeom>
          </p:spPr>
        </p:pic>
        <p:pic>
          <p:nvPicPr>
            <p:cNvPr id="90" name="Picture 14" descr="https://cdn.vectorstock.com/i/thumb-large/24/65/732465.jpg"/>
            <p:cNvPicPr>
              <a:picLocks noChangeAspect="1" noChangeArrowheads="1"/>
            </p:cNvPicPr>
            <p:nvPr/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8868" y="4172317"/>
              <a:ext cx="306890" cy="322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TextBox 90"/>
            <p:cNvSpPr txBox="1"/>
            <p:nvPr/>
          </p:nvSpPr>
          <p:spPr>
            <a:xfrm>
              <a:off x="598195" y="1931469"/>
              <a:ext cx="4237675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>
                  <a:solidFill>
                    <a:srgbClr val="002060"/>
                  </a:solidFill>
                </a:rPr>
                <a:t>раздел E </a:t>
              </a:r>
              <a:endParaRPr lang="ru-RU" sz="800" b="1" dirty="0" smtClean="0">
                <a:solidFill>
                  <a:srgbClr val="002060"/>
                </a:solidFill>
              </a:endParaRPr>
            </a:p>
            <a:p>
              <a:r>
                <a:rPr lang="ru-RU" sz="800" dirty="0" smtClean="0">
                  <a:solidFill>
                    <a:srgbClr val="002060"/>
                  </a:solidFill>
                </a:rPr>
                <a:t>Водоснабжение</a:t>
              </a:r>
              <a:r>
                <a:rPr lang="ru-RU" sz="800" dirty="0">
                  <a:solidFill>
                    <a:srgbClr val="002060"/>
                  </a:solidFill>
                </a:rPr>
                <a:t>; водоотведение, организация сбора и утилизации отходов, деятельность по ликвидации </a:t>
              </a:r>
              <a:r>
                <a:rPr lang="ru-RU" sz="800" dirty="0" smtClean="0">
                  <a:solidFill>
                    <a:srgbClr val="002060"/>
                  </a:solidFill>
                </a:rPr>
                <a:t>загрязнений</a:t>
              </a:r>
              <a:endParaRPr lang="ru-RU" sz="700" dirty="0" smtClean="0">
                <a:solidFill>
                  <a:srgbClr val="002060"/>
                </a:solidFill>
              </a:endParaRP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видов экономической деятельности, предусмотренных кодами 36.00.1, 37.0, 37.00, 38.1, </a:t>
              </a:r>
              <a:r>
                <a:rPr lang="ru-RU" sz="700" dirty="0" smtClean="0"/>
                <a:t>38.2</a:t>
              </a:r>
              <a:endParaRPr lang="ru-RU" sz="700" dirty="0"/>
            </a:p>
          </p:txBody>
        </p:sp>
        <p:pic>
          <p:nvPicPr>
            <p:cNvPr id="92" name="Рисунок 91"/>
            <p:cNvPicPr>
              <a:picLocks noChangeAspect="1"/>
            </p:cNvPicPr>
            <p:nvPr/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868" y="2014645"/>
              <a:ext cx="244610" cy="244610"/>
            </a:xfrm>
            <a:prstGeom prst="rect">
              <a:avLst/>
            </a:prstGeom>
          </p:spPr>
        </p:pic>
      </p:grpSp>
      <p:sp>
        <p:nvSpPr>
          <p:cNvPr id="60" name="Заголовок 1"/>
          <p:cNvSpPr txBox="1">
            <a:spLocks/>
          </p:cNvSpPr>
          <p:nvPr/>
        </p:nvSpPr>
        <p:spPr>
          <a:xfrm>
            <a:off x="-18027" y="-9189"/>
            <a:ext cx="12228055" cy="54938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43386" y="210899"/>
            <a:ext cx="4258493" cy="324862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66963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1" y="518902"/>
            <a:ext cx="12192000" cy="615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" name="Прямоугольник 1"/>
          <p:cNvSpPr/>
          <p:nvPr/>
        </p:nvSpPr>
        <p:spPr>
          <a:xfrm>
            <a:off x="337409" y="525000"/>
            <a:ext cx="257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Предоставлено 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endParaRPr lang="ru-RU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69448" y="551322"/>
            <a:ext cx="9766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целях возмещения части затрат субъектов малого и среднего предпринимательства, связанных с уплатой лизинговых платежей по договору (договорам) лизинга, заключенному(-ым) с российскими лизинговыми организациями</a:t>
            </a:r>
            <a:endParaRPr lang="ru-RU" sz="1400" b="1" dirty="0"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13385" y="15045516"/>
            <a:ext cx="18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2410960" y="1049242"/>
            <a:ext cx="7736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Виды деятельности по которым была оказана финансовая поддержка </a:t>
            </a:r>
            <a:r>
              <a:rPr lang="ru-RU" sz="1400" dirty="0">
                <a:solidFill>
                  <a:srgbClr val="002060"/>
                </a:solidFill>
              </a:rPr>
              <a:t>, </a:t>
            </a:r>
            <a:r>
              <a:rPr lang="ru-RU" sz="1400" dirty="0" smtClean="0">
                <a:solidFill>
                  <a:srgbClr val="002060"/>
                </a:solidFill>
              </a:rPr>
              <a:t>связанная </a:t>
            </a:r>
            <a:r>
              <a:rPr lang="ru-RU" sz="1400" dirty="0">
                <a:solidFill>
                  <a:srgbClr val="002060"/>
                </a:solidFill>
              </a:rPr>
              <a:t>с уплатой лизинговых </a:t>
            </a:r>
            <a:r>
              <a:rPr lang="ru-RU" sz="1400" dirty="0" smtClean="0">
                <a:solidFill>
                  <a:srgbClr val="002060"/>
                </a:solidFill>
              </a:rPr>
              <a:t>платежей </a:t>
            </a:r>
            <a:endParaRPr lang="ru-RU" sz="1400" dirty="0">
              <a:solidFill>
                <a:srgbClr val="002060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07934" y="1656564"/>
            <a:ext cx="6353593" cy="4030176"/>
            <a:chOff x="330034" y="1852206"/>
            <a:chExt cx="6353593" cy="403017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672754" y="2027203"/>
              <a:ext cx="4664559" cy="3855179"/>
              <a:chOff x="4762472" y="1857713"/>
              <a:chExt cx="4664559" cy="3855179"/>
            </a:xfrm>
          </p:grpSpPr>
          <p:grpSp>
            <p:nvGrpSpPr>
              <p:cNvPr id="19" name="Группа 18"/>
              <p:cNvGrpSpPr/>
              <p:nvPr/>
            </p:nvGrpSpPr>
            <p:grpSpPr>
              <a:xfrm>
                <a:off x="4762472" y="1857713"/>
                <a:ext cx="4664559" cy="3855179"/>
                <a:chOff x="885132" y="1887643"/>
                <a:chExt cx="4664559" cy="3855179"/>
              </a:xfrm>
            </p:grpSpPr>
            <p:graphicFrame>
              <p:nvGraphicFramePr>
                <p:cNvPr id="14" name="Диаграмма 13"/>
                <p:cNvGraphicFramePr/>
                <p:nvPr>
                  <p:extLst>
                    <p:ext uri="{D42A27DB-BD31-4B8C-83A1-F6EECF244321}">
                      <p14:modId xmlns:p14="http://schemas.microsoft.com/office/powerpoint/2010/main" val="3056638093"/>
                    </p:ext>
                  </p:extLst>
                </p:nvPr>
              </p:nvGraphicFramePr>
              <p:xfrm>
                <a:off x="885132" y="1931098"/>
                <a:ext cx="4664559" cy="381172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76" name="Овал 75"/>
                <p:cNvSpPr>
                  <a:spLocks noChangeAspect="1"/>
                </p:cNvSpPr>
                <p:nvPr/>
              </p:nvSpPr>
              <p:spPr>
                <a:xfrm>
                  <a:off x="2031807" y="3943458"/>
                  <a:ext cx="383624" cy="381600"/>
                </a:xfrm>
                <a:prstGeom prst="ellipse">
                  <a:avLst/>
                </a:prstGeom>
                <a:solidFill>
                  <a:srgbClr val="ED7D3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  <p:sp>
              <p:nvSpPr>
                <p:cNvPr id="77" name="Овал 76"/>
                <p:cNvSpPr>
                  <a:spLocks noChangeAspect="1"/>
                </p:cNvSpPr>
                <p:nvPr/>
              </p:nvSpPr>
              <p:spPr>
                <a:xfrm>
                  <a:off x="1858632" y="4614392"/>
                  <a:ext cx="648000" cy="644581"/>
                </a:xfrm>
                <a:prstGeom prst="ellipse">
                  <a:avLst/>
                </a:prstGeom>
                <a:solidFill>
                  <a:srgbClr val="ED7D3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600" b="1" dirty="0"/>
                </a:p>
              </p:txBody>
            </p:sp>
            <p:sp>
              <p:nvSpPr>
                <p:cNvPr id="78" name="Блок-схема: задержка 77"/>
                <p:cNvSpPr>
                  <a:spLocks/>
                </p:cNvSpPr>
                <p:nvPr/>
              </p:nvSpPr>
              <p:spPr>
                <a:xfrm rot="17928027">
                  <a:off x="2205895" y="3103728"/>
                  <a:ext cx="252000" cy="324000"/>
                </a:xfrm>
                <a:prstGeom prst="flowChartDelay">
                  <a:avLst/>
                </a:prstGeom>
                <a:solidFill>
                  <a:srgbClr val="A5A5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  <p:sp>
              <p:nvSpPr>
                <p:cNvPr id="79" name="Овал 78"/>
                <p:cNvSpPr>
                  <a:spLocks noChangeAspect="1"/>
                </p:cNvSpPr>
                <p:nvPr/>
              </p:nvSpPr>
              <p:spPr>
                <a:xfrm>
                  <a:off x="3046073" y="2501586"/>
                  <a:ext cx="383624" cy="3816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  <p:sp>
              <p:nvSpPr>
                <p:cNvPr id="80" name="Овал 79"/>
                <p:cNvSpPr>
                  <a:spLocks noChangeAspect="1"/>
                </p:cNvSpPr>
                <p:nvPr/>
              </p:nvSpPr>
              <p:spPr>
                <a:xfrm>
                  <a:off x="2356990" y="1887643"/>
                  <a:ext cx="648000" cy="644581"/>
                </a:xfrm>
                <a:prstGeom prst="ellipse">
                  <a:avLst/>
                </a:prstGeom>
                <a:solidFill>
                  <a:srgbClr val="FFC000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 sz="1600" b="1" dirty="0"/>
                </a:p>
              </p:txBody>
            </p:sp>
            <p:sp>
              <p:nvSpPr>
                <p:cNvPr id="81" name="Овал 80"/>
                <p:cNvSpPr/>
                <p:nvPr/>
              </p:nvSpPr>
              <p:spPr>
                <a:xfrm>
                  <a:off x="1504197" y="2561095"/>
                  <a:ext cx="648000" cy="648000"/>
                </a:xfrm>
                <a:prstGeom prst="ellipse">
                  <a:avLst/>
                </a:prstGeom>
                <a:solidFill>
                  <a:srgbClr val="A5A5A5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 sz="1600" b="1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358056" y="3483558"/>
                  <a:ext cx="6406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b="1" dirty="0" smtClean="0">
                      <a:solidFill>
                        <a:schemeClr val="bg1"/>
                      </a:solidFill>
                    </a:rPr>
                    <a:t>3 </a:t>
                  </a:r>
                  <a:r>
                    <a:rPr lang="ru-RU" sz="1400" b="1" dirty="0" smtClean="0">
                      <a:solidFill>
                        <a:schemeClr val="bg1"/>
                      </a:solidFill>
                    </a:rPr>
                    <a:t>ед.</a:t>
                  </a:r>
                  <a:endParaRPr lang="ru-RU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1905864" y="4708825"/>
                  <a:ext cx="58218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b="1" dirty="0" smtClean="0">
                      <a:solidFill>
                        <a:schemeClr val="bg1"/>
                      </a:solidFill>
                    </a:rPr>
                    <a:t>4 </a:t>
                  </a:r>
                  <a:r>
                    <a:rPr lang="ru-RU" sz="1200" b="1" dirty="0" smtClean="0">
                      <a:solidFill>
                        <a:schemeClr val="bg1"/>
                      </a:solidFill>
                    </a:rPr>
                    <a:t>ед.</a:t>
                  </a:r>
                  <a:endParaRPr lang="ru-RU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1530766" y="2685779"/>
                  <a:ext cx="58218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>
                      <a:solidFill>
                        <a:schemeClr val="bg1"/>
                      </a:solidFill>
                    </a:rPr>
                    <a:t>1</a:t>
                  </a:r>
                  <a:r>
                    <a:rPr lang="ru-RU" sz="1600" dirty="0" smtClean="0">
                      <a:solidFill>
                        <a:schemeClr val="bg1"/>
                      </a:solidFill>
                    </a:rPr>
                    <a:t>ед.</a:t>
                  </a:r>
                  <a:endParaRPr lang="ru-RU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2440022" y="1977645"/>
                  <a:ext cx="58218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>
                      <a:solidFill>
                        <a:schemeClr val="bg1"/>
                      </a:solidFill>
                    </a:rPr>
                    <a:t>2 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ед.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0" name="Группа 19"/>
              <p:cNvGrpSpPr/>
              <p:nvPr/>
            </p:nvGrpSpPr>
            <p:grpSpPr>
              <a:xfrm>
                <a:off x="5618696" y="2774378"/>
                <a:ext cx="3105356" cy="2227682"/>
                <a:chOff x="1722359" y="2817836"/>
                <a:chExt cx="3105356" cy="2227682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3831000" y="4140212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2519508" y="4768519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1722359" y="3585554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2385165" y="2817836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05" name="Рисунок 104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8248" y="4136151"/>
              <a:ext cx="520843" cy="520843"/>
            </a:xfrm>
            <a:prstGeom prst="rect">
              <a:avLst/>
            </a:prstGeom>
          </p:spPr>
        </p:pic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324" y="4317884"/>
              <a:ext cx="588244" cy="588244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541496" y="3245077"/>
              <a:ext cx="12134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002060"/>
                  </a:solidFill>
                </a:rPr>
                <a:t>Строительство </a:t>
              </a:r>
              <a:endParaRPr lang="ru-RU" sz="900" dirty="0">
                <a:solidFill>
                  <a:srgbClr val="002060"/>
                </a:solidFill>
              </a:endParaRPr>
            </a:p>
          </p:txBody>
        </p:sp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872" y="2693284"/>
              <a:ext cx="475361" cy="4753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426427" y="4724706"/>
              <a:ext cx="22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rgbClr val="002060"/>
                  </a:solidFill>
                </a:rPr>
                <a:t>Обрабатывающие производства</a:t>
              </a:r>
            </a:p>
            <a:p>
              <a:endParaRPr lang="ru-RU" sz="9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30034" y="4809591"/>
              <a:ext cx="1292087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rgbClr val="002060"/>
                  </a:solidFill>
                </a:rPr>
                <a:t>Сельское, лесное хозяйство, охота, рыболовство и рыбоводство</a:t>
              </a:r>
            </a:p>
            <a:p>
              <a:endParaRPr lang="ru-RU" sz="9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230769" y="1852206"/>
              <a:ext cx="16241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002060"/>
                  </a:solidFill>
                </a:rPr>
                <a:t>Торговля </a:t>
              </a:r>
              <a:r>
                <a:rPr lang="ru-RU" sz="900" dirty="0">
                  <a:solidFill>
                    <a:srgbClr val="002060"/>
                  </a:solidFill>
                </a:rPr>
                <a:t>оптовая и розничная; ремонт автотранспортных средств и </a:t>
              </a:r>
              <a:r>
                <a:rPr lang="ru-RU" sz="900" dirty="0" smtClean="0">
                  <a:solidFill>
                    <a:srgbClr val="002060"/>
                  </a:solidFill>
                </a:rPr>
                <a:t>мотоциклов</a:t>
              </a:r>
              <a:endParaRPr lang="ru-RU" sz="700" dirty="0"/>
            </a:p>
          </p:txBody>
        </p:sp>
        <p:pic>
          <p:nvPicPr>
            <p:cNvPr id="126" name="Picture 2" descr="http://breathingrelief.com/wp-content/uploads/2015/07/basket-colour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8257" y="1888260"/>
              <a:ext cx="302051" cy="364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2571192" y="3559904"/>
              <a:ext cx="860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1831,1</a:t>
              </a:r>
              <a:endParaRPr lang="ru-RU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3952" y="3782692"/>
              <a:ext cx="9182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err="1" smtClean="0"/>
                <a:t>тыс.руб</a:t>
              </a:r>
              <a:r>
                <a:rPr lang="ru-RU" sz="1400" dirty="0" smtClean="0"/>
                <a:t>.  </a:t>
              </a:r>
              <a:endParaRPr lang="ru-RU" sz="1400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6467900" y="1387922"/>
            <a:ext cx="6075128" cy="4343152"/>
            <a:chOff x="5967943" y="1605745"/>
            <a:chExt cx="6075128" cy="4343152"/>
          </a:xfrm>
        </p:grpSpPr>
        <p:grpSp>
          <p:nvGrpSpPr>
            <p:cNvPr id="128" name="Группа 127"/>
            <p:cNvGrpSpPr/>
            <p:nvPr/>
          </p:nvGrpSpPr>
          <p:grpSpPr>
            <a:xfrm>
              <a:off x="6622703" y="1991649"/>
              <a:ext cx="4664559" cy="3811724"/>
              <a:chOff x="4762472" y="1901168"/>
              <a:chExt cx="4664559" cy="3811724"/>
            </a:xfrm>
          </p:grpSpPr>
          <p:grpSp>
            <p:nvGrpSpPr>
              <p:cNvPr id="139" name="Группа 138"/>
              <p:cNvGrpSpPr/>
              <p:nvPr/>
            </p:nvGrpSpPr>
            <p:grpSpPr>
              <a:xfrm>
                <a:off x="4762472" y="1901168"/>
                <a:ext cx="4664559" cy="3811724"/>
                <a:chOff x="885132" y="1931098"/>
                <a:chExt cx="4664559" cy="3811724"/>
              </a:xfrm>
            </p:grpSpPr>
            <p:graphicFrame>
              <p:nvGraphicFramePr>
                <p:cNvPr id="145" name="Диаграмма 144"/>
                <p:cNvGraphicFramePr/>
                <p:nvPr>
                  <p:extLst>
                    <p:ext uri="{D42A27DB-BD31-4B8C-83A1-F6EECF244321}">
                      <p14:modId xmlns:p14="http://schemas.microsoft.com/office/powerpoint/2010/main" val="573758379"/>
                    </p:ext>
                  </p:extLst>
                </p:nvPr>
              </p:nvGraphicFramePr>
              <p:xfrm>
                <a:off x="885132" y="1931098"/>
                <a:ext cx="4664559" cy="381172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8"/>
                </a:graphicData>
              </a:graphic>
            </p:graphicFrame>
            <p:sp>
              <p:nvSpPr>
                <p:cNvPr id="147" name="Овал 146"/>
                <p:cNvSpPr>
                  <a:spLocks noChangeAspect="1"/>
                </p:cNvSpPr>
                <p:nvPr/>
              </p:nvSpPr>
              <p:spPr>
                <a:xfrm>
                  <a:off x="2013767" y="4945791"/>
                  <a:ext cx="648000" cy="644581"/>
                </a:xfrm>
                <a:prstGeom prst="ellipse">
                  <a:avLst/>
                </a:prstGeom>
                <a:solidFill>
                  <a:srgbClr val="ED7D3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sz="1600" b="1" dirty="0"/>
                </a:p>
              </p:txBody>
            </p:sp>
            <p:sp>
              <p:nvSpPr>
                <p:cNvPr id="148" name="Блок-схема: задержка 147"/>
                <p:cNvSpPr>
                  <a:spLocks/>
                </p:cNvSpPr>
                <p:nvPr/>
              </p:nvSpPr>
              <p:spPr>
                <a:xfrm rot="17043388">
                  <a:off x="2024015" y="3168641"/>
                  <a:ext cx="252000" cy="324000"/>
                </a:xfrm>
                <a:prstGeom prst="flowChartDelay">
                  <a:avLst/>
                </a:prstGeom>
                <a:solidFill>
                  <a:srgbClr val="A5A5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  <p:sp>
              <p:nvSpPr>
                <p:cNvPr id="149" name="Овал 148"/>
                <p:cNvSpPr>
                  <a:spLocks noChangeAspect="1"/>
                </p:cNvSpPr>
                <p:nvPr/>
              </p:nvSpPr>
              <p:spPr>
                <a:xfrm>
                  <a:off x="3131895" y="2508076"/>
                  <a:ext cx="383624" cy="381600"/>
                </a:xfrm>
                <a:prstGeom prst="ellipse">
                  <a:avLst/>
                </a:prstGeom>
                <a:solidFill>
                  <a:srgbClr val="6ECAD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/>
                </a:p>
              </p:txBody>
            </p:sp>
            <p:sp>
              <p:nvSpPr>
                <p:cNvPr id="150" name="Овал 149"/>
                <p:cNvSpPr>
                  <a:spLocks noChangeAspect="1"/>
                </p:cNvSpPr>
                <p:nvPr/>
              </p:nvSpPr>
              <p:spPr>
                <a:xfrm>
                  <a:off x="1444091" y="2430956"/>
                  <a:ext cx="648000" cy="644581"/>
                </a:xfrm>
                <a:prstGeom prst="ellipse">
                  <a:avLst/>
                </a:prstGeom>
                <a:solidFill>
                  <a:srgbClr val="FFC000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 sz="1600" b="1" dirty="0"/>
                </a:p>
              </p:txBody>
            </p:sp>
            <p:sp>
              <p:nvSpPr>
                <p:cNvPr id="151" name="Овал 150"/>
                <p:cNvSpPr/>
                <p:nvPr/>
              </p:nvSpPr>
              <p:spPr>
                <a:xfrm>
                  <a:off x="1174734" y="3585747"/>
                  <a:ext cx="648000" cy="648000"/>
                </a:xfrm>
                <a:prstGeom prst="ellipse">
                  <a:avLst/>
                </a:prstGeom>
                <a:solidFill>
                  <a:srgbClr val="A5A5A5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ru-RU" sz="1600" b="1" dirty="0"/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4438327" y="2870445"/>
                  <a:ext cx="6406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b="1" dirty="0" smtClean="0">
                      <a:solidFill>
                        <a:schemeClr val="bg1"/>
                      </a:solidFill>
                    </a:rPr>
                    <a:t>4 </a:t>
                  </a:r>
                  <a:r>
                    <a:rPr lang="ru-RU" sz="1400" b="1" dirty="0" smtClean="0">
                      <a:solidFill>
                        <a:schemeClr val="bg1"/>
                      </a:solidFill>
                    </a:rPr>
                    <a:t>ед.</a:t>
                  </a:r>
                  <a:endParaRPr lang="ru-RU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4" name="TextBox 153"/>
                <p:cNvSpPr txBox="1"/>
                <p:nvPr/>
              </p:nvSpPr>
              <p:spPr>
                <a:xfrm>
                  <a:off x="1487891" y="2540860"/>
                  <a:ext cx="58218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dirty="0" smtClean="0">
                      <a:solidFill>
                        <a:schemeClr val="bg1"/>
                      </a:solidFill>
                    </a:rPr>
                    <a:t>2</a:t>
                  </a:r>
                  <a:r>
                    <a:rPr lang="ru-RU" sz="1600" dirty="0" smtClean="0">
                      <a:solidFill>
                        <a:schemeClr val="bg1"/>
                      </a:solidFill>
                    </a:rPr>
                    <a:t>ед.</a:t>
                  </a:r>
                  <a:endParaRPr lang="ru-RU" sz="16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40" name="Группа 139"/>
              <p:cNvGrpSpPr/>
              <p:nvPr/>
            </p:nvGrpSpPr>
            <p:grpSpPr>
              <a:xfrm>
                <a:off x="5623065" y="2753064"/>
                <a:ext cx="3205668" cy="2297245"/>
                <a:chOff x="1726728" y="2796522"/>
                <a:chExt cx="3205668" cy="2297245"/>
              </a:xfrm>
            </p:grpSpPr>
            <p:sp>
              <p:nvSpPr>
                <p:cNvPr id="141" name="TextBox 140"/>
                <p:cNvSpPr txBox="1"/>
                <p:nvPr/>
              </p:nvSpPr>
              <p:spPr>
                <a:xfrm>
                  <a:off x="3935681" y="3927866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2693052" y="4816768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1726728" y="3624021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4" name="TextBox 143"/>
                <p:cNvSpPr txBox="1"/>
                <p:nvPr/>
              </p:nvSpPr>
              <p:spPr>
                <a:xfrm>
                  <a:off x="2521665" y="2796522"/>
                  <a:ext cx="9967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>
                      <a:solidFill>
                        <a:schemeClr val="bg1"/>
                      </a:solidFill>
                    </a:rPr>
                    <a:t>тыс.руб</a:t>
                  </a:r>
                  <a:r>
                    <a:rPr lang="ru-RU" sz="1200" dirty="0" smtClean="0">
                      <a:solidFill>
                        <a:schemeClr val="bg1"/>
                      </a:solidFill>
                    </a:rPr>
                    <a:t>.</a:t>
                  </a:r>
                  <a:endParaRPr lang="ru-RU" sz="12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29" name="Рисунок 128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3565" y="1920842"/>
              <a:ext cx="431557" cy="520843"/>
            </a:xfrm>
            <a:prstGeom prst="rect">
              <a:avLst/>
            </a:prstGeom>
          </p:spPr>
        </p:pic>
        <p:pic>
          <p:nvPicPr>
            <p:cNvPr id="130" name="Рисунок 1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708" y="4648454"/>
              <a:ext cx="588244" cy="588244"/>
            </a:xfrm>
            <a:prstGeom prst="rect">
              <a:avLst/>
            </a:prstGeom>
          </p:spPr>
        </p:pic>
        <p:sp>
          <p:nvSpPr>
            <p:cNvPr id="131" name="TextBox 130"/>
            <p:cNvSpPr txBox="1"/>
            <p:nvPr/>
          </p:nvSpPr>
          <p:spPr>
            <a:xfrm>
              <a:off x="6153973" y="4150379"/>
              <a:ext cx="12134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002060"/>
                  </a:solidFill>
                </a:rPr>
                <a:t>Строительство </a:t>
              </a:r>
              <a:endParaRPr lang="ru-RU" sz="900" dirty="0">
                <a:solidFill>
                  <a:srgbClr val="002060"/>
                </a:solidFill>
              </a:endParaRPr>
            </a:p>
          </p:txBody>
        </p:sp>
        <p:pic>
          <p:nvPicPr>
            <p:cNvPr id="132" name="Рисунок 131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5459" y="3709692"/>
              <a:ext cx="475361" cy="475361"/>
            </a:xfrm>
            <a:prstGeom prst="rect">
              <a:avLst/>
            </a:prstGeom>
          </p:spPr>
        </p:pic>
        <p:sp>
          <p:nvSpPr>
            <p:cNvPr id="133" name="TextBox 132"/>
            <p:cNvSpPr txBox="1"/>
            <p:nvPr/>
          </p:nvSpPr>
          <p:spPr>
            <a:xfrm>
              <a:off x="10522179" y="2470474"/>
              <a:ext cx="15208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rgbClr val="002060"/>
                  </a:solidFill>
                </a:rPr>
                <a:t>Обрабатывающие производства</a:t>
              </a:r>
            </a:p>
            <a:p>
              <a:endParaRPr lang="ru-RU" sz="900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741700" y="5164067"/>
              <a:ext cx="1292087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rgbClr val="002060"/>
                  </a:solidFill>
                </a:rPr>
                <a:t>Сельское, лесное хозяйство, охота, рыболовство и рыбоводство</a:t>
              </a:r>
            </a:p>
            <a:p>
              <a:endParaRPr lang="ru-RU" sz="900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967943" y="2420187"/>
              <a:ext cx="1377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002060"/>
                  </a:solidFill>
                </a:rPr>
                <a:t>Торговля оптовая и розничная; ремонт </a:t>
              </a:r>
              <a:r>
                <a:rPr lang="ru-RU" sz="900" dirty="0">
                  <a:solidFill>
                    <a:srgbClr val="002060"/>
                  </a:solidFill>
                </a:rPr>
                <a:t>автотранспортных средств и </a:t>
              </a:r>
              <a:r>
                <a:rPr lang="ru-RU" sz="900" dirty="0" smtClean="0">
                  <a:solidFill>
                    <a:srgbClr val="002060"/>
                  </a:solidFill>
                </a:rPr>
                <a:t>мотоциклов</a:t>
              </a:r>
              <a:endParaRPr lang="ru-RU" sz="700" dirty="0"/>
            </a:p>
          </p:txBody>
        </p:sp>
        <p:pic>
          <p:nvPicPr>
            <p:cNvPr id="136" name="Picture 2" descr="http://breathingrelief.com/wp-content/uploads/2015/07/basket-colour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97" y="2009264"/>
              <a:ext cx="358013" cy="43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8" name="Овал 157"/>
            <p:cNvSpPr>
              <a:spLocks noChangeAspect="1"/>
            </p:cNvSpPr>
            <p:nvPr/>
          </p:nvSpPr>
          <p:spPr>
            <a:xfrm>
              <a:off x="8024760" y="1986205"/>
              <a:ext cx="648000" cy="644581"/>
            </a:xfrm>
            <a:prstGeom prst="ellipse">
              <a:avLst/>
            </a:prstGeom>
            <a:solidFill>
              <a:srgbClr val="6ECAD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8041979" y="2105163"/>
              <a:ext cx="5821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1</a:t>
              </a:r>
              <a:r>
                <a:rPr lang="ru-RU" sz="1600" dirty="0" smtClean="0">
                  <a:solidFill>
                    <a:schemeClr val="bg1"/>
                  </a:solidFill>
                </a:rPr>
                <a:t>ед.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804934" y="5092709"/>
              <a:ext cx="640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4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ед.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43471" y="3753928"/>
              <a:ext cx="640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1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ед.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672760" y="2038572"/>
              <a:ext cx="16398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002060"/>
                  </a:solidFill>
                </a:rPr>
                <a:t>Транспортировка </a:t>
              </a:r>
              <a:r>
                <a:rPr lang="ru-RU" sz="900" dirty="0">
                  <a:solidFill>
                    <a:srgbClr val="002060"/>
                  </a:solidFill>
                </a:rPr>
                <a:t>и </a:t>
              </a:r>
              <a:r>
                <a:rPr lang="ru-RU" sz="900" dirty="0" smtClean="0">
                  <a:solidFill>
                    <a:srgbClr val="002060"/>
                  </a:solidFill>
                </a:rPr>
                <a:t>хранение</a:t>
              </a:r>
            </a:p>
          </p:txBody>
        </p:sp>
        <p:pic>
          <p:nvPicPr>
            <p:cNvPr id="163" name="Рисунок 162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6357" y="1605745"/>
              <a:ext cx="511460" cy="511460"/>
            </a:xfrm>
            <a:prstGeom prst="rect">
              <a:avLst/>
            </a:prstGeom>
          </p:spPr>
        </p:pic>
      </p:grpSp>
      <p:sp>
        <p:nvSpPr>
          <p:cNvPr id="6" name="Лента лицом вниз 5"/>
          <p:cNvSpPr/>
          <p:nvPr/>
        </p:nvSpPr>
        <p:spPr>
          <a:xfrm>
            <a:off x="790832" y="1178011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2016г.</a:t>
            </a:r>
            <a:endParaRPr lang="ru-RU" dirty="0"/>
          </a:p>
        </p:txBody>
      </p:sp>
      <p:sp>
        <p:nvSpPr>
          <p:cNvPr id="73" name="Лента лицом вниз 72"/>
          <p:cNvSpPr/>
          <p:nvPr/>
        </p:nvSpPr>
        <p:spPr>
          <a:xfrm>
            <a:off x="10006945" y="1124512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137" name="TextBox 136"/>
          <p:cNvSpPr txBox="1"/>
          <p:nvPr/>
        </p:nvSpPr>
        <p:spPr>
          <a:xfrm>
            <a:off x="9026988" y="3353264"/>
            <a:ext cx="8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4105,6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9046347" y="3601181"/>
            <a:ext cx="918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тыс.руб</a:t>
            </a:r>
            <a:r>
              <a:rPr lang="ru-RU" sz="1400" dirty="0" smtClean="0"/>
              <a:t>.  </a:t>
            </a:r>
            <a:endParaRPr lang="ru-RU" sz="1400" dirty="0"/>
          </a:p>
        </p:txBody>
      </p:sp>
      <p:sp>
        <p:nvSpPr>
          <p:cNvPr id="157" name="Блок-схема: задержка 156"/>
          <p:cNvSpPr>
            <a:spLocks/>
          </p:cNvSpPr>
          <p:nvPr/>
        </p:nvSpPr>
        <p:spPr>
          <a:xfrm rot="18736094">
            <a:off x="8560240" y="2561618"/>
            <a:ext cx="252000" cy="324000"/>
          </a:xfrm>
          <a:prstGeom prst="flowChartDelay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aphicFrame>
        <p:nvGraphicFramePr>
          <p:cNvPr id="92" name="Диаграмма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121347"/>
              </p:ext>
            </p:extLst>
          </p:nvPr>
        </p:nvGraphicFramePr>
        <p:xfrm>
          <a:off x="253990" y="5307858"/>
          <a:ext cx="1662595" cy="1626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93" name="TextBox 92"/>
          <p:cNvSpPr txBox="1"/>
          <p:nvPr/>
        </p:nvSpPr>
        <p:spPr>
          <a:xfrm>
            <a:off x="1602242" y="6244078"/>
            <a:ext cx="848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6ECAD9"/>
                </a:solidFill>
              </a:rPr>
              <a:t>Средства Федерально бюджета</a:t>
            </a:r>
            <a:endParaRPr lang="ru-RU" sz="900" dirty="0">
              <a:solidFill>
                <a:srgbClr val="6ECAD9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624084" y="5591520"/>
            <a:ext cx="848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8C183F"/>
                </a:solidFill>
              </a:rPr>
              <a:t>Средства местного</a:t>
            </a:r>
          </a:p>
          <a:p>
            <a:r>
              <a:rPr lang="ru-RU" sz="900" dirty="0" smtClean="0">
                <a:solidFill>
                  <a:srgbClr val="8C183F"/>
                </a:solidFill>
              </a:rPr>
              <a:t>бюджета</a:t>
            </a:r>
            <a:endParaRPr lang="ru-RU" sz="900" dirty="0">
              <a:solidFill>
                <a:srgbClr val="8C183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1432356" y="6366909"/>
            <a:ext cx="848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</a:rPr>
              <a:t>Средства бюджета РБ</a:t>
            </a:r>
            <a:endParaRPr lang="ru-RU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1432356" y="5391133"/>
            <a:ext cx="848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8C183F"/>
                </a:solidFill>
              </a:rPr>
              <a:t>Средства местного</a:t>
            </a:r>
          </a:p>
          <a:p>
            <a:r>
              <a:rPr lang="ru-RU" sz="900" dirty="0" smtClean="0">
                <a:solidFill>
                  <a:srgbClr val="8C183F"/>
                </a:solidFill>
              </a:rPr>
              <a:t>бюджета</a:t>
            </a:r>
            <a:endParaRPr lang="ru-RU" sz="900" dirty="0">
              <a:solidFill>
                <a:srgbClr val="8C183F"/>
              </a:solidFill>
            </a:endParaRPr>
          </a:p>
        </p:txBody>
      </p:sp>
      <p:graphicFrame>
        <p:nvGraphicFramePr>
          <p:cNvPr id="99" name="Диаграмма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194805"/>
              </p:ext>
            </p:extLst>
          </p:nvPr>
        </p:nvGraphicFramePr>
        <p:xfrm>
          <a:off x="10017154" y="5231214"/>
          <a:ext cx="1662595" cy="1626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02" name="TextBox 101"/>
          <p:cNvSpPr txBox="1"/>
          <p:nvPr/>
        </p:nvSpPr>
        <p:spPr>
          <a:xfrm>
            <a:off x="10675855" y="5110582"/>
            <a:ext cx="9512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тыс.руб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103" name="TextBox 102"/>
          <p:cNvSpPr txBox="1"/>
          <p:nvPr/>
        </p:nvSpPr>
        <p:spPr>
          <a:xfrm>
            <a:off x="945174" y="5177004"/>
            <a:ext cx="9512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тыс.руб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530241259"/>
              </p:ext>
            </p:extLst>
          </p:nvPr>
        </p:nvGraphicFramePr>
        <p:xfrm>
          <a:off x="6913387" y="5513180"/>
          <a:ext cx="1146875" cy="148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04" name="Диаграмма 103"/>
          <p:cNvGraphicFramePr/>
          <p:nvPr>
            <p:extLst>
              <p:ext uri="{D42A27DB-BD31-4B8C-83A1-F6EECF244321}">
                <p14:modId xmlns:p14="http://schemas.microsoft.com/office/powerpoint/2010/main" val="3447331717"/>
              </p:ext>
            </p:extLst>
          </p:nvPr>
        </p:nvGraphicFramePr>
        <p:xfrm>
          <a:off x="4179404" y="5529467"/>
          <a:ext cx="1146875" cy="148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7147884" y="6059682"/>
            <a:ext cx="923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16,6%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179193" y="6892957"/>
            <a:ext cx="923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15,8%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84099" y="5845435"/>
            <a:ext cx="1187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C00000"/>
                </a:solidFill>
              </a:rPr>
              <a:t>Доля налоговых поступлений от СМП в общем объеме налоговых и неналоговых доходов бюджета в 2017г.</a:t>
            </a:r>
            <a:endParaRPr lang="ru-RU" sz="800" dirty="0">
              <a:solidFill>
                <a:srgbClr val="C00000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7763763" y="5898965"/>
            <a:ext cx="320336" cy="7380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851334" y="5863451"/>
            <a:ext cx="1187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C00000"/>
                </a:solidFill>
              </a:rPr>
              <a:t>Доля налоговых поступлений от СМП в общем объеме налоговых и неналоговых доходов бюджета в 2016г.</a:t>
            </a:r>
            <a:endParaRPr lang="ru-RU" sz="800" dirty="0">
              <a:solidFill>
                <a:srgbClr val="C000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418390" y="6067498"/>
            <a:ext cx="923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15,8%</a:t>
            </a:r>
            <a:endParaRPr lang="ru-RU" sz="1600" b="1" dirty="0">
              <a:solidFill>
                <a:schemeClr val="bg1"/>
              </a:solidFill>
            </a:endParaRPr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flipV="1">
            <a:off x="3928927" y="5896881"/>
            <a:ext cx="480656" cy="758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верх 10"/>
          <p:cNvSpPr/>
          <p:nvPr/>
        </p:nvSpPr>
        <p:spPr>
          <a:xfrm rot="3245159">
            <a:off x="5860984" y="2867285"/>
            <a:ext cx="760849" cy="14489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19349263">
            <a:off x="5431976" y="3396577"/>
            <a:ext cx="148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+ в 2,2 раза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10764" y="6059682"/>
            <a:ext cx="881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2805,6</a:t>
            </a:r>
            <a:endParaRPr lang="ru-RU" sz="1200" dirty="0"/>
          </a:p>
        </p:txBody>
      </p:sp>
      <p:sp>
        <p:nvSpPr>
          <p:cNvPr id="95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775694" y="189424"/>
            <a:ext cx="4416306" cy="324862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208526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/>
        </p:nvSpPr>
        <p:spPr>
          <a:xfrm rot="10800000" flipH="1">
            <a:off x="19153" y="3708543"/>
            <a:ext cx="4611692" cy="3035255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-13730" y="581183"/>
            <a:ext cx="12192000" cy="439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13598" y="481008"/>
            <a:ext cx="257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sz="16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12206" y="518125"/>
            <a:ext cx="9766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целях финансового обеспечения части планируемых затрат субъектов малого предпринимательства, осуществляющих деятельность в сфере услуг по обеспечению государственных и муниципальных учреждений</a:t>
            </a:r>
            <a:endParaRPr lang="ru-RU" sz="1400" b="1" dirty="0"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901" y="1106666"/>
            <a:ext cx="5612644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деятельности на которые выдается субсидия (ОКВЭД) (КДЕС ред.2)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13385" y="15045516"/>
            <a:ext cx="18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Группа 86"/>
          <p:cNvGrpSpPr/>
          <p:nvPr/>
        </p:nvGrpSpPr>
        <p:grpSpPr>
          <a:xfrm>
            <a:off x="302363" y="1413738"/>
            <a:ext cx="4288997" cy="2100444"/>
            <a:chOff x="306217" y="1352569"/>
            <a:chExt cx="4288997" cy="2100444"/>
          </a:xfrm>
        </p:grpSpPr>
        <p:sp>
          <p:nvSpPr>
            <p:cNvPr id="100" name="TextBox 99"/>
            <p:cNvSpPr txBox="1"/>
            <p:nvPr/>
          </p:nvSpPr>
          <p:spPr>
            <a:xfrm>
              <a:off x="563972" y="1352569"/>
              <a:ext cx="395326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N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Деятельность </a:t>
              </a:r>
              <a:r>
                <a:rPr lang="ru-RU" sz="900" dirty="0">
                  <a:solidFill>
                    <a:srgbClr val="002060"/>
                  </a:solidFill>
                </a:rPr>
                <a:t>административная и сопутствующие дополнительные </a:t>
              </a:r>
              <a:r>
                <a:rPr lang="ru-RU" sz="900" dirty="0" smtClean="0">
                  <a:solidFill>
                    <a:srgbClr val="002060"/>
                  </a:solidFill>
                </a:rPr>
                <a:t>услуги</a:t>
              </a:r>
            </a:p>
            <a:p>
              <a:r>
                <a:rPr lang="ru-RU" sz="700" dirty="0" smtClean="0"/>
                <a:t>в </a:t>
              </a:r>
              <a:r>
                <a:rPr lang="ru-RU" sz="700" dirty="0"/>
                <a:t>части вида экономической деятельности, предусмотренного кодом </a:t>
              </a:r>
              <a:r>
                <a:rPr lang="ru-RU" sz="700" dirty="0" smtClean="0"/>
                <a:t>81.21, 81.22, 81.29</a:t>
              </a:r>
              <a:endParaRPr lang="ru-RU" sz="700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75149" y="2933414"/>
              <a:ext cx="402006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rgbClr val="002060"/>
                  </a:solidFill>
                </a:rPr>
                <a:t>раздел </a:t>
              </a:r>
              <a:r>
                <a:rPr lang="ru-RU" sz="900" b="1" dirty="0">
                  <a:solidFill>
                    <a:srgbClr val="002060"/>
                  </a:solidFill>
                </a:rPr>
                <a:t>S </a:t>
              </a:r>
              <a:endParaRPr lang="ru-RU" sz="900" b="1" dirty="0" smtClean="0">
                <a:solidFill>
                  <a:srgbClr val="002060"/>
                </a:solidFill>
              </a:endParaRPr>
            </a:p>
            <a:p>
              <a:r>
                <a:rPr lang="ru-RU" sz="900" dirty="0" smtClean="0">
                  <a:solidFill>
                    <a:srgbClr val="002060"/>
                  </a:solidFill>
                </a:rPr>
                <a:t>Предоставление </a:t>
              </a:r>
              <a:r>
                <a:rPr lang="ru-RU" sz="900" dirty="0">
                  <a:solidFill>
                    <a:srgbClr val="002060"/>
                  </a:solidFill>
                </a:rPr>
                <a:t>прочих видов </a:t>
              </a:r>
              <a:r>
                <a:rPr lang="ru-RU" sz="900" dirty="0" smtClean="0">
                  <a:solidFill>
                    <a:srgbClr val="002060"/>
                  </a:solidFill>
                </a:rPr>
                <a:t>услуг </a:t>
              </a:r>
            </a:p>
            <a:p>
              <a:r>
                <a:rPr lang="ru-RU" sz="800" dirty="0" smtClean="0"/>
                <a:t>в </a:t>
              </a:r>
              <a:r>
                <a:rPr lang="ru-RU" sz="800" dirty="0"/>
                <a:t>части видов экономической деятельности, предусмотренных кодами </a:t>
              </a:r>
              <a:r>
                <a:rPr lang="ru-RU" sz="700" dirty="0" smtClean="0"/>
                <a:t>96.01</a:t>
              </a:r>
              <a:endParaRPr lang="ru-RU" sz="800" dirty="0"/>
            </a:p>
          </p:txBody>
        </p:sp>
        <p:pic>
          <p:nvPicPr>
            <p:cNvPr id="114" name="Picture 12" descr="https://png.icons8.com/housekeeping-filled/ios7/1600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57" y="1366829"/>
              <a:ext cx="251092" cy="251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14" descr="https://cdn.vectorstock.com/i/thumb-large/24/65/732465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217" y="3130650"/>
              <a:ext cx="306890" cy="322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42" name="TextBox 1041"/>
          <p:cNvSpPr txBox="1"/>
          <p:nvPr/>
        </p:nvSpPr>
        <p:spPr>
          <a:xfrm>
            <a:off x="908960" y="3798806"/>
            <a:ext cx="24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55213B"/>
                </a:solidFill>
              </a:rPr>
              <a:t>ПРЕДМЕТ СУБСИДИРОВАНИЯ</a:t>
            </a:r>
            <a:endParaRPr lang="ru-RU" sz="1200" b="1" dirty="0">
              <a:solidFill>
                <a:srgbClr val="55213B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0401" y="1884623"/>
            <a:ext cx="3855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002060"/>
                </a:solidFill>
              </a:rPr>
              <a:t>раздел </a:t>
            </a:r>
            <a:r>
              <a:rPr lang="ru-RU" sz="900" b="1" dirty="0">
                <a:solidFill>
                  <a:srgbClr val="002060"/>
                </a:solidFill>
              </a:rPr>
              <a:t>I </a:t>
            </a:r>
            <a:endParaRPr lang="ru-RU" sz="900" b="1" dirty="0" smtClean="0">
              <a:solidFill>
                <a:srgbClr val="002060"/>
              </a:solidFill>
            </a:endParaRPr>
          </a:p>
          <a:p>
            <a:r>
              <a:rPr lang="ru-RU" sz="900" dirty="0" smtClean="0">
                <a:solidFill>
                  <a:srgbClr val="002060"/>
                </a:solidFill>
              </a:rPr>
              <a:t>Деятельность </a:t>
            </a:r>
            <a:r>
              <a:rPr lang="ru-RU" sz="900" dirty="0">
                <a:solidFill>
                  <a:srgbClr val="002060"/>
                </a:solidFill>
              </a:rPr>
              <a:t>гостиниц и предприятий общественного </a:t>
            </a:r>
            <a:r>
              <a:rPr lang="ru-RU" sz="900" dirty="0" smtClean="0">
                <a:solidFill>
                  <a:srgbClr val="002060"/>
                </a:solidFill>
              </a:rPr>
              <a:t>питания</a:t>
            </a:r>
          </a:p>
          <a:p>
            <a:r>
              <a:rPr lang="ru-RU" sz="700" dirty="0" smtClean="0"/>
              <a:t>в </a:t>
            </a:r>
            <a:r>
              <a:rPr lang="ru-RU" sz="700" dirty="0"/>
              <a:t>части видов экономической деятельности, предусмотренных кодами 55.2, 55.20, 55.30, 55.90, 56.1, 56.10, 56.10.1, 56.10.3, 56.29, 56.29.1 - 56.29.4, 56.3, 56.30</a:t>
            </a:r>
            <a:r>
              <a:rPr lang="ru-RU" sz="700" dirty="0" smtClean="0"/>
              <a:t>; </a:t>
            </a:r>
            <a:endParaRPr lang="ru-RU" sz="700" dirty="0"/>
          </a:p>
        </p:txBody>
      </p:sp>
      <p:pic>
        <p:nvPicPr>
          <p:cNvPr id="63" name="Picture 10" descr="https://image.freepik.com/free-icon/no-translate-detected_318-5124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95" y="1950364"/>
            <a:ext cx="279207" cy="27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571295" y="2414608"/>
            <a:ext cx="40200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002060"/>
                </a:solidFill>
              </a:rPr>
              <a:t>раздел M</a:t>
            </a:r>
          </a:p>
          <a:p>
            <a:r>
              <a:rPr lang="ru-RU" sz="900" dirty="0" smtClean="0">
                <a:solidFill>
                  <a:srgbClr val="002060"/>
                </a:solidFill>
              </a:rPr>
              <a:t>Деятельность </a:t>
            </a:r>
            <a:r>
              <a:rPr lang="ru-RU" sz="900" dirty="0">
                <a:solidFill>
                  <a:srgbClr val="002060"/>
                </a:solidFill>
              </a:rPr>
              <a:t>профессиональная, научная и </a:t>
            </a:r>
            <a:r>
              <a:rPr lang="ru-RU" sz="900" dirty="0" smtClean="0">
                <a:solidFill>
                  <a:srgbClr val="002060"/>
                </a:solidFill>
              </a:rPr>
              <a:t>техническая </a:t>
            </a:r>
          </a:p>
          <a:p>
            <a:r>
              <a:rPr lang="ru-RU" sz="700" dirty="0" smtClean="0"/>
              <a:t>в </a:t>
            </a:r>
            <a:r>
              <a:rPr lang="ru-RU" sz="700" dirty="0"/>
              <a:t>части видов экономической деятельности, предусмотренных кодами </a:t>
            </a:r>
            <a:endParaRPr lang="ru-RU" sz="700" dirty="0" smtClean="0"/>
          </a:p>
          <a:p>
            <a:r>
              <a:rPr lang="ru-RU" sz="700" dirty="0"/>
              <a:t>74.2</a:t>
            </a:r>
            <a:endParaRPr lang="ru-RU" sz="600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4716" y="2581713"/>
            <a:ext cx="502184" cy="306332"/>
          </a:xfrm>
          <a:prstGeom prst="rect">
            <a:avLst/>
          </a:prstGeom>
        </p:spPr>
      </p:pic>
      <p:grpSp>
        <p:nvGrpSpPr>
          <p:cNvPr id="50" name="Группа 49"/>
          <p:cNvGrpSpPr/>
          <p:nvPr/>
        </p:nvGrpSpPr>
        <p:grpSpPr>
          <a:xfrm>
            <a:off x="7694606" y="1348503"/>
            <a:ext cx="4068099" cy="3497459"/>
            <a:chOff x="7676645" y="1150975"/>
            <a:chExt cx="4068099" cy="3497459"/>
          </a:xfrm>
        </p:grpSpPr>
        <p:sp>
          <p:nvSpPr>
            <p:cNvPr id="37" name="Овал 36"/>
            <p:cNvSpPr/>
            <p:nvPr/>
          </p:nvSpPr>
          <p:spPr>
            <a:xfrm>
              <a:off x="8057758" y="2700125"/>
              <a:ext cx="694800" cy="696174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7998247" y="3005313"/>
              <a:ext cx="36917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8425537" y="2556174"/>
              <a:ext cx="0" cy="441477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H="1" flipV="1">
              <a:off x="9237153" y="3030286"/>
              <a:ext cx="8546" cy="4428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flipV="1">
              <a:off x="10094275" y="2537894"/>
              <a:ext cx="10816" cy="435793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flipH="1" flipV="1">
              <a:off x="10953667" y="3043743"/>
              <a:ext cx="8546" cy="4428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Овал 13"/>
            <p:cNvSpPr/>
            <p:nvPr/>
          </p:nvSpPr>
          <p:spPr>
            <a:xfrm>
              <a:off x="8169869" y="2811566"/>
              <a:ext cx="457200" cy="457225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 smtClean="0"/>
                <a:t>01</a:t>
              </a:r>
              <a:endParaRPr lang="ru-RU" sz="105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76645" y="1150975"/>
              <a:ext cx="145702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solidFill>
                    <a:srgbClr val="0070C0"/>
                  </a:solidFill>
                </a:rPr>
                <a:t>определение исполнителем закупки на оказание услуг государственным и муниципальным учреждениям (учреждениям здравоохранения, образовательным учреждениям, в том числе дошкольным, учреждениям культуры и искусства);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439311" y="3571216"/>
              <a:ext cx="160422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solidFill>
                    <a:srgbClr val="87355E"/>
                  </a:solidFill>
                </a:rPr>
                <a:t>использование бюджетных средств на развитие приоритетного вида экономической деятельности, установленного муниципальной программой и предусмотренного бизнес-планом</a:t>
              </a:r>
            </a:p>
          </p:txBody>
        </p:sp>
        <p:sp>
          <p:nvSpPr>
            <p:cNvPr id="91" name="Овал 90"/>
            <p:cNvSpPr/>
            <p:nvPr/>
          </p:nvSpPr>
          <p:spPr>
            <a:xfrm>
              <a:off x="8887083" y="2690229"/>
              <a:ext cx="694800" cy="696174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/>
            <p:cNvSpPr/>
            <p:nvPr/>
          </p:nvSpPr>
          <p:spPr>
            <a:xfrm>
              <a:off x="9732878" y="2669251"/>
              <a:ext cx="694800" cy="696174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10606267" y="2676442"/>
              <a:ext cx="694800" cy="696174"/>
            </a:xfrm>
            <a:prstGeom prst="ellipse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9008553" y="2825054"/>
              <a:ext cx="457200" cy="457225"/>
            </a:xfrm>
            <a:prstGeom prst="ellipse">
              <a:avLst/>
            </a:prstGeom>
            <a:solidFill>
              <a:srgbClr val="87355E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 smtClean="0"/>
                <a:t>02</a:t>
              </a:r>
              <a:endParaRPr lang="ru-RU" sz="1050" dirty="0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9853397" y="2788726"/>
              <a:ext cx="457200" cy="45722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 smtClean="0"/>
                <a:t>03</a:t>
              </a:r>
              <a:endParaRPr lang="ru-RU" sz="1050" dirty="0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10733613" y="2801673"/>
              <a:ext cx="457200" cy="457225"/>
            </a:xfrm>
            <a:prstGeom prst="ellipse">
              <a:avLst/>
            </a:prstGeom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 smtClean="0"/>
                <a:t>04</a:t>
              </a:r>
              <a:endParaRPr lang="ru-RU" sz="105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373940" y="1174669"/>
              <a:ext cx="1502055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solidFill>
                    <a:srgbClr val="3B3838"/>
                  </a:solidFill>
                </a:rPr>
                <a:t>фактическое вложение собственных средств (затраты) в развитие приоритетного вида экономической деятельности, установленного муниципальной программой, в размере не менее </a:t>
              </a:r>
              <a:r>
                <a:rPr lang="ru-RU" sz="1050" b="1" dirty="0">
                  <a:solidFill>
                    <a:srgbClr val="3B3838"/>
                  </a:solidFill>
                </a:rPr>
                <a:t>10%</a:t>
              </a:r>
              <a:r>
                <a:rPr lang="ru-RU" sz="800" dirty="0">
                  <a:solidFill>
                    <a:srgbClr val="3B3838"/>
                  </a:solidFill>
                </a:rPr>
                <a:t> от суммы запрашиваемых бюджетных средств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179681" y="3601278"/>
              <a:ext cx="15650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solidFill>
                    <a:schemeClr val="accent4">
                      <a:lumMod val="75000"/>
                    </a:schemeClr>
                  </a:solidFill>
                </a:rPr>
                <a:t>соответствие условиям предоставления финансовой поддержки, предусмотренным Программой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749521" y="1101730"/>
            <a:ext cx="4002635" cy="2539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002060"/>
                </a:solidFill>
              </a:rPr>
              <a:t>Требования к СМП при предоставлении субсидии</a:t>
            </a:r>
            <a:endParaRPr lang="ru-RU" sz="1050" b="1" dirty="0">
              <a:solidFill>
                <a:srgbClr val="002060"/>
              </a:solidFill>
            </a:endParaRPr>
          </a:p>
        </p:txBody>
      </p:sp>
      <p:grpSp>
        <p:nvGrpSpPr>
          <p:cNvPr id="53" name="Группа 52"/>
          <p:cNvGrpSpPr/>
          <p:nvPr/>
        </p:nvGrpSpPr>
        <p:grpSpPr>
          <a:xfrm>
            <a:off x="4379630" y="1499681"/>
            <a:ext cx="3545094" cy="3923407"/>
            <a:chOff x="5132287" y="1485776"/>
            <a:chExt cx="2621491" cy="2989801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5132287" y="1485776"/>
              <a:ext cx="2621491" cy="2989801"/>
              <a:chOff x="4990539" y="1461370"/>
              <a:chExt cx="2465671" cy="2553295"/>
            </a:xfrm>
          </p:grpSpPr>
          <p:pic>
            <p:nvPicPr>
              <p:cNvPr id="34" name="Picture 2" descr="https://mail.novoproekt.com/%D1%805%D0%B3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90539" y="1590586"/>
                <a:ext cx="2465671" cy="24240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9" name="Прямоугольник 38"/>
              <p:cNvSpPr/>
              <p:nvPr/>
            </p:nvSpPr>
            <p:spPr>
              <a:xfrm>
                <a:off x="5493200" y="1461370"/>
                <a:ext cx="1008000" cy="864000"/>
              </a:xfrm>
              <a:prstGeom prst="rect">
                <a:avLst/>
              </a:prstGeom>
            </p:spPr>
            <p:txBody>
              <a:bodyPr wrap="none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ru-RU" dirty="0">
                    <a:solidFill>
                      <a:srgbClr val="DA9C7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Размер субсидии</a:t>
                </a:r>
              </a:p>
            </p:txBody>
          </p:sp>
        </p:grpSp>
        <p:sp>
          <p:nvSpPr>
            <p:cNvPr id="52" name="Прямоугольник 51"/>
            <p:cNvSpPr/>
            <p:nvPr/>
          </p:nvSpPr>
          <p:spPr>
            <a:xfrm>
              <a:off x="5628002" y="2590974"/>
              <a:ext cx="1861979" cy="15362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 </a:t>
              </a:r>
              <a:r>
                <a:rPr lang="ru-RU" sz="1400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тыс. рублей </a:t>
              </a:r>
              <a:endParaRPr lang="ru-RU" sz="10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0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случае создания не менее 15 новых рабочих </a:t>
              </a: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</a:t>
              </a: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endPara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 </a:t>
              </a:r>
              <a:r>
                <a:rPr lang="ru-RU" sz="1400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тыс. рублей </a:t>
              </a:r>
              <a:endParaRPr lang="ru-RU" sz="10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0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случае создания не менее 10 новых рабочих </a:t>
              </a: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</a:t>
              </a: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до </a:t>
              </a:r>
              <a:r>
                <a:rPr lang="ru-RU" sz="1400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тыс. рублей </a:t>
              </a:r>
              <a:endParaRPr lang="ru-RU" sz="105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R="25400" algn="ctr">
                <a:spcAft>
                  <a:spcPts val="0"/>
                </a:spcAft>
                <a:tabLst>
                  <a:tab pos="774700" algn="l"/>
                </a:tabLst>
              </a:pPr>
              <a:r>
                <a:rPr lang="ru-RU" sz="1050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05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случае создания не менее 5 новых рабочих мест.</a:t>
              </a:r>
              <a:endParaRPr lang="ru-RU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45749" y="4025938"/>
            <a:ext cx="407169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55213B"/>
                </a:solidFill>
              </a:rPr>
              <a:t>любые обоснованные субъектом малого предпринимательства затраты, направленные на развитие приоритетного вида экономической деятельности, </a:t>
            </a:r>
            <a:endParaRPr lang="ru-RU" sz="1050" dirty="0" smtClean="0">
              <a:solidFill>
                <a:srgbClr val="55213B"/>
              </a:solidFill>
            </a:endParaRPr>
          </a:p>
          <a:p>
            <a:endParaRPr lang="ru-RU" sz="1050" dirty="0">
              <a:solidFill>
                <a:srgbClr val="55213B"/>
              </a:solidFill>
            </a:endParaRPr>
          </a:p>
          <a:p>
            <a:r>
              <a:rPr lang="ru-RU" sz="1050" dirty="0" smtClean="0">
                <a:solidFill>
                  <a:srgbClr val="55213B"/>
                </a:solidFill>
              </a:rPr>
              <a:t>за </a:t>
            </a:r>
            <a:r>
              <a:rPr lang="ru-RU" sz="1050" dirty="0">
                <a:solidFill>
                  <a:srgbClr val="55213B"/>
                </a:solidFill>
              </a:rPr>
              <a:t>исключением: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55213B"/>
                </a:solidFill>
              </a:rPr>
              <a:t>погашения кредиторской задолженности, возникшей до момента подачи документов;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55213B"/>
                </a:solidFill>
              </a:rPr>
              <a:t>приобретения легковых автотранспортных средств и мотоциклов;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55213B"/>
                </a:solidFill>
              </a:rPr>
              <a:t>приобретения жилых помещений;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55213B"/>
                </a:solidFill>
              </a:rPr>
              <a:t>оплаты денежных обязательств по сделкам, совершенным с физическими лицами, не являющимися индивидуальными предпринимателями или главами крестьянских (фермерских) хозяйств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52075" y="5504546"/>
            <a:ext cx="44200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Финансовая поддержка субъектов малого предпринимательства по данному виду субсидий в 2016г. -2017г. не оказывалась в связи  с отсутствием заявок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775694" y="189424"/>
            <a:ext cx="4416306" cy="324862"/>
          </a:xfrm>
          <a:prstGeom prst="flowChartPunchedCard">
            <a:avLst/>
          </a:prstGeom>
          <a:solidFill>
            <a:srgbClr val="2E75B6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субъектов малого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2995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18455" y="4951982"/>
            <a:ext cx="12210455" cy="193974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9000">
                <a:schemeClr val="bg1">
                  <a:lumMod val="65000"/>
                  <a:shade val="67500"/>
                  <a:satMod val="115000"/>
                  <a:alpha val="67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" y="521559"/>
            <a:ext cx="12192000" cy="615837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rgbClr val="74A156"/>
              </a:gs>
              <a:gs pos="0">
                <a:srgbClr val="74A156"/>
              </a:gs>
              <a:gs pos="51000">
                <a:srgbClr val="9BBD99"/>
              </a:gs>
              <a:gs pos="7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7018" y="535390"/>
            <a:ext cx="257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6688" y="560354"/>
            <a:ext cx="97664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на </a:t>
            </a:r>
            <a:r>
              <a:rPr lang="ru-RU" sz="1600" dirty="0"/>
              <a:t>компенсацию части затрат по известкованию кислых почв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408046" y="1487378"/>
            <a:ext cx="5466920" cy="2206466"/>
            <a:chOff x="6249830" y="1039184"/>
            <a:chExt cx="5504629" cy="2275237"/>
          </a:xfrm>
        </p:grpSpPr>
        <p:pic>
          <p:nvPicPr>
            <p:cNvPr id="1026" name="Picture 2" descr="https://images.freeimages.com/images/large-previews/c39/tractor-pictogram-4-1159656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247882" y="1039184"/>
              <a:ext cx="2506577" cy="2275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052885" y="1244823"/>
              <a:ext cx="1685109" cy="369332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ru-RU" dirty="0" smtClean="0">
                  <a:solidFill>
                    <a:srgbClr val="74A156"/>
                  </a:solidFill>
                </a:rPr>
                <a:t>Размер субсидии</a:t>
              </a:r>
              <a:endParaRPr lang="ru-RU" dirty="0">
                <a:solidFill>
                  <a:srgbClr val="74A156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42997" y="1385164"/>
              <a:ext cx="29551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/>
                <a:t>от 10% до 50%</a:t>
              </a:r>
              <a:endParaRPr lang="ru-RU" sz="32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49830" y="1859178"/>
              <a:ext cx="31481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74A156"/>
                  </a:solidFill>
                </a:rPr>
                <a:t>от фактических расходов на известкование кислых почв в зависимости от суммы бюджетных ассигнований, предусмотренных на данные цели</a:t>
              </a:r>
              <a:endParaRPr lang="ru-RU" sz="1400" dirty="0">
                <a:solidFill>
                  <a:srgbClr val="74A156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42997" y="2782389"/>
              <a:ext cx="341129" cy="339634"/>
            </a:xfrm>
            <a:prstGeom prst="ellipse">
              <a:avLst/>
            </a:prstGeom>
            <a:noFill/>
            <a:ln w="92075" cmpd="tri">
              <a:solidFill>
                <a:srgbClr val="74A1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8715723" y="2782389"/>
              <a:ext cx="341129" cy="339634"/>
            </a:xfrm>
            <a:prstGeom prst="ellipse">
              <a:avLst/>
            </a:prstGeom>
            <a:noFill/>
            <a:ln w="107950" cmpd="tri">
              <a:solidFill>
                <a:srgbClr val="74A1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11637" y="4643011"/>
            <a:ext cx="1566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Субъекты 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поддержки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2346" y="5352551"/>
            <a:ext cx="2343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Сельскохозяйственные организации, крестьянско-фермерские хозяйства и индивидуальные предприниматели, осуществляющие известкование кислых почв для поддержания почвенного плодородия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37391" y="4643011"/>
            <a:ext cx="201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Распорядитель 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средств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28634" y="5366442"/>
            <a:ext cx="1679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Управление сельского хозяйства Администрации муниципального района Мелеузовский район Республики Башкортостан   </a:t>
            </a:r>
            <a:endParaRPr lang="ru-RU" sz="10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210491" y="4435937"/>
            <a:ext cx="761100" cy="901238"/>
            <a:chOff x="4772026" y="-2600325"/>
            <a:chExt cx="647700" cy="109109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7" name="Picture 6" descr="https://cdn.vectorstock.com/i/1000x1000/97/41/handshake-icon-on-white-background-vector-744974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-2" r="4424" b="19312"/>
          <a:stretch/>
        </p:blipFill>
        <p:spPr bwMode="auto">
          <a:xfrm>
            <a:off x="199545" y="4596043"/>
            <a:ext cx="71069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5628645" y="4629889"/>
            <a:ext cx="2352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Принятие решения 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 предоставлении 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субсидии или отказе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30446" y="4643011"/>
            <a:ext cx="1859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Основание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94821" y="5395603"/>
            <a:ext cx="18020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Постановление главы администрации от 27.11.2017г. №2033 </a:t>
            </a:r>
            <a:r>
              <a:rPr lang="ru-RU" sz="1000" dirty="0" smtClean="0">
                <a:hlinkClick r:id="rId5"/>
              </a:rPr>
              <a:t>«О порядке предоставления субсидии на компенсацию части затрат по известкованию кислых почв»</a:t>
            </a:r>
            <a:endParaRPr lang="ru-RU" sz="1000" dirty="0"/>
          </a:p>
        </p:txBody>
      </p:sp>
      <p:sp>
        <p:nvSpPr>
          <p:cNvPr id="62" name="Лента лицом вниз 61"/>
          <p:cNvSpPr/>
          <p:nvPr/>
        </p:nvSpPr>
        <p:spPr>
          <a:xfrm>
            <a:off x="6493427" y="1037474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2016г.</a:t>
            </a:r>
            <a:endParaRPr lang="ru-RU" sz="1400" dirty="0"/>
          </a:p>
        </p:txBody>
      </p:sp>
      <p:sp>
        <p:nvSpPr>
          <p:cNvPr id="63" name="Лента лицом вниз 62"/>
          <p:cNvSpPr/>
          <p:nvPr/>
        </p:nvSpPr>
        <p:spPr>
          <a:xfrm>
            <a:off x="9765248" y="1031441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2017г.</a:t>
            </a:r>
            <a:endParaRPr lang="ru-RU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5915057" y="1638912"/>
            <a:ext cx="27768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Финансовая поддержка субъектов бизнеса по данному виду субсидий в 2016г. не оказывалась в связи  с отсутствием заявок</a:t>
            </a:r>
            <a:endParaRPr lang="ru-RU" sz="1400" dirty="0">
              <a:solidFill>
                <a:srgbClr val="0070C0"/>
              </a:solidFill>
            </a:endParaRPr>
          </a:p>
        </p:txBody>
      </p:sp>
      <p:graphicFrame>
        <p:nvGraphicFramePr>
          <p:cNvPr id="52" name="Схема 51"/>
          <p:cNvGraphicFramePr/>
          <p:nvPr>
            <p:extLst>
              <p:ext uri="{D42A27DB-BD31-4B8C-83A1-F6EECF244321}">
                <p14:modId xmlns:p14="http://schemas.microsoft.com/office/powerpoint/2010/main" val="3217898499"/>
              </p:ext>
            </p:extLst>
          </p:nvPr>
        </p:nvGraphicFramePr>
        <p:xfrm>
          <a:off x="9073208" y="2035544"/>
          <a:ext cx="2975817" cy="1922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9767331" y="1531811"/>
            <a:ext cx="158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Количество </a:t>
            </a:r>
            <a:r>
              <a:rPr lang="ru-RU" sz="1000" dirty="0"/>
              <a:t>субъектов получивших данный вид поддержки</a:t>
            </a:r>
          </a:p>
          <a:p>
            <a:pPr algn="ctr"/>
            <a:endParaRPr lang="ru-RU" sz="10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10823207" y="3982462"/>
            <a:ext cx="11402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Сумма </a:t>
            </a:r>
            <a:r>
              <a:rPr lang="ru-RU" sz="1000" dirty="0" smtClean="0"/>
              <a:t>поддержки всего</a:t>
            </a:r>
            <a:endParaRPr lang="ru-RU" sz="10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9178776" y="4005415"/>
            <a:ext cx="12393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размер субсидии в 2017г. </a:t>
            </a:r>
            <a:endParaRPr lang="ru-RU" sz="1000" dirty="0"/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66" y="2024333"/>
            <a:ext cx="416695" cy="49584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423927" y="2074019"/>
            <a:ext cx="89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4ед.</a:t>
            </a:r>
            <a:endParaRPr lang="ru-RU" dirty="0"/>
          </a:p>
        </p:txBody>
      </p:sp>
      <p:sp>
        <p:nvSpPr>
          <p:cNvPr id="66" name="TextBox 65"/>
          <p:cNvSpPr txBox="1"/>
          <p:nvPr/>
        </p:nvSpPr>
        <p:spPr>
          <a:xfrm>
            <a:off x="10903389" y="3405702"/>
            <a:ext cx="1082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490,8 </a:t>
            </a:r>
            <a:r>
              <a:rPr lang="ru-RU" sz="1400" dirty="0" err="1" smtClean="0"/>
              <a:t>тыс.руб</a:t>
            </a:r>
            <a:r>
              <a:rPr lang="ru-RU" sz="1400" dirty="0" smtClean="0"/>
              <a:t>.</a:t>
            </a:r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2764451" y="4469795"/>
            <a:ext cx="761100" cy="901238"/>
            <a:chOff x="4772026" y="-2600325"/>
            <a:chExt cx="647700" cy="1091092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A5A5A5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5148159" y="4451313"/>
            <a:ext cx="761100" cy="901238"/>
            <a:chOff x="4772026" y="-2600325"/>
            <a:chExt cx="647700" cy="1091092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B0F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7826525" y="4483172"/>
            <a:ext cx="761100" cy="901238"/>
            <a:chOff x="4772026" y="-2600325"/>
            <a:chExt cx="647700" cy="1091092"/>
          </a:xfrm>
        </p:grpSpPr>
        <p:sp>
          <p:nvSpPr>
            <p:cNvPr id="76" name="Скругленный прямоугольник 75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206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0194762" y="4460171"/>
            <a:ext cx="761100" cy="901238"/>
            <a:chOff x="4772026" y="-2600325"/>
            <a:chExt cx="647700" cy="1091092"/>
          </a:xfrm>
        </p:grpSpPr>
        <p:sp>
          <p:nvSpPr>
            <p:cNvPr id="80" name="Скругленный прямоугольник 79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chemeClr val="accent4">
                <a:lumMod val="7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8" name="Рисунок 47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85" y="4735395"/>
            <a:ext cx="548505" cy="548505"/>
          </a:xfrm>
          <a:prstGeom prst="rect">
            <a:avLst/>
          </a:prstGeom>
        </p:spPr>
      </p:pic>
      <p:pic>
        <p:nvPicPr>
          <p:cNvPr id="1028" name="Picture 4" descr="http://www.azteccalendar.info/wp-content/uploads/calendar-image-png-calendar-clipart-blue-pencil-and-in-color-calendar-clipart-blue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317" y="4753470"/>
            <a:ext cx="645020" cy="54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6028630" y="5413441"/>
            <a:ext cx="14866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В срок не более 30 дней со дня регистрации заявления на предоставление субсидии</a:t>
            </a:r>
            <a:endParaRPr lang="ru-RU" sz="1000" dirty="0"/>
          </a:p>
        </p:txBody>
      </p:sp>
      <p:pic>
        <p:nvPicPr>
          <p:cNvPr id="1030" name="Picture 6" descr="http://www.clipartbest.com/cliparts/RTA/7E6/RTA7E6Ekc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777" y="4826256"/>
            <a:ext cx="435499" cy="3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10787797" y="4666040"/>
            <a:ext cx="133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Особые условия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476646" y="5404704"/>
            <a:ext cx="1802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Заключение соглашения между Управлением сельского хозяйства Администрации и получателем субсидии</a:t>
            </a:r>
            <a:endParaRPr lang="ru-RU" sz="1000" dirty="0"/>
          </a:p>
        </p:txBody>
      </p:sp>
      <p:pic>
        <p:nvPicPr>
          <p:cNvPr id="2" name="Picture 2" descr="https://image.flaticon.com/icons/png/512/60/60471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627" y="4857570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793313" y="223120"/>
            <a:ext cx="4416306" cy="324862"/>
          </a:xfrm>
          <a:prstGeom prst="flowChartPunchedCard">
            <a:avLst/>
          </a:prstGeom>
          <a:solidFill>
            <a:srgbClr val="06B9CF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</a:t>
            </a:r>
            <a:r>
              <a:rPr lang="ru-RU" sz="1100" dirty="0" smtClean="0">
                <a:solidFill>
                  <a:schemeClr val="bg1"/>
                </a:solidFill>
              </a:rPr>
              <a:t>отдельных </a:t>
            </a:r>
            <a:r>
              <a:rPr lang="ru-RU" sz="1100" dirty="0">
                <a:solidFill>
                  <a:schemeClr val="bg1"/>
                </a:solidFill>
              </a:rPr>
              <a:t>отраслей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26738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29756" y="4356174"/>
            <a:ext cx="12162245" cy="2525504"/>
          </a:xfrm>
          <a:prstGeom prst="rect">
            <a:avLst/>
          </a:prstGeom>
          <a:gradFill flip="none" rotWithShape="1">
            <a:gsLst>
              <a:gs pos="0">
                <a:srgbClr val="7CC248"/>
              </a:gs>
              <a:gs pos="29000">
                <a:srgbClr val="7CC248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" y="521940"/>
            <a:ext cx="12192000" cy="551946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  <a:alpha val="34000"/>
                </a:schemeClr>
              </a:gs>
              <a:gs pos="37000">
                <a:srgbClr val="2E75B6">
                  <a:alpha val="25000"/>
                </a:srgbClr>
              </a:gs>
              <a:gs pos="0">
                <a:schemeClr val="accent1">
                  <a:lumMod val="75000"/>
                  <a:alpha val="29000"/>
                </a:schemeClr>
              </a:gs>
              <a:gs pos="100000">
                <a:srgbClr val="9BBD99"/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0870" y="503651"/>
            <a:ext cx="257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sz="16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4821" y="508651"/>
            <a:ext cx="97664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на </a:t>
            </a:r>
            <a:r>
              <a:rPr lang="ru-RU" sz="1600" dirty="0"/>
              <a:t>компенсацию части затрат по вывозу и внесению органических удобрений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445183" y="1482162"/>
            <a:ext cx="5275054" cy="2200283"/>
            <a:chOff x="6249830" y="1244823"/>
            <a:chExt cx="5275054" cy="2200283"/>
          </a:xfrm>
        </p:grpSpPr>
        <p:pic>
          <p:nvPicPr>
            <p:cNvPr id="1026" name="Picture 2" descr="https://images.freeimages.com/images/large-previews/c39/tractor-pictogram-4-1159656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157062" y="1295818"/>
              <a:ext cx="2367822" cy="2149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052885" y="1244823"/>
              <a:ext cx="1685109" cy="369332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ru-RU" dirty="0" smtClean="0">
                  <a:solidFill>
                    <a:srgbClr val="5D8DB9"/>
                  </a:solidFill>
                </a:rPr>
                <a:t>Размер</a:t>
              </a:r>
              <a:r>
                <a:rPr lang="ru-RU" dirty="0" smtClean="0">
                  <a:solidFill>
                    <a:srgbClr val="74A156"/>
                  </a:solidFill>
                </a:rPr>
                <a:t> </a:t>
              </a:r>
              <a:r>
                <a:rPr lang="ru-RU" dirty="0" smtClean="0">
                  <a:solidFill>
                    <a:srgbClr val="5D8DB9"/>
                  </a:solidFill>
                </a:rPr>
                <a:t>субсидии</a:t>
              </a:r>
              <a:endParaRPr lang="ru-RU" dirty="0">
                <a:solidFill>
                  <a:srgbClr val="5D8DB9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42997" y="1385164"/>
              <a:ext cx="29551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/>
                <a:t>от 10% до 60%</a:t>
              </a:r>
              <a:endParaRPr lang="ru-RU" sz="32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49830" y="1859178"/>
              <a:ext cx="31481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5D8DB9"/>
                  </a:solidFill>
                </a:rPr>
                <a:t>от фактических расходов на вывоз и внесение органических удобрений в зависимости от суммы бюджетных ассигнований, предусмотренных на данные цели</a:t>
              </a:r>
              <a:endParaRPr lang="ru-RU" sz="1400" dirty="0">
                <a:solidFill>
                  <a:srgbClr val="5D8DB9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6542997" y="2782389"/>
              <a:ext cx="341129" cy="339634"/>
            </a:xfrm>
            <a:prstGeom prst="ellipse">
              <a:avLst/>
            </a:prstGeom>
            <a:noFill/>
            <a:ln w="92075" cmpd="tri">
              <a:solidFill>
                <a:srgbClr val="5D8D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8715723" y="2782389"/>
              <a:ext cx="341129" cy="339634"/>
            </a:xfrm>
            <a:prstGeom prst="ellipse">
              <a:avLst/>
            </a:prstGeom>
            <a:noFill/>
            <a:ln w="107950" cmpd="tri">
              <a:solidFill>
                <a:srgbClr val="5D8D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07389" y="4893972"/>
            <a:ext cx="1566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Субъекты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поддержки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5183" y="5536333"/>
            <a:ext cx="23433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Сельскохозяйственные организации, крестьянско-фермерские хозяйства и индивидуальные предприниматели, осуществляющие  вывоз и внесение органических удобрений на пашню в целях повышения почвенного плодородия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04011" y="4883729"/>
            <a:ext cx="201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Распорядитель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средств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71471" y="5550224"/>
            <a:ext cx="1679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Управление сельского хозяйства Администрации муниципального района Мелеузовский район Республики Башкортостан   </a:t>
            </a:r>
            <a:endParaRPr lang="ru-RU" sz="10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210491" y="4435937"/>
            <a:ext cx="761100" cy="901238"/>
            <a:chOff x="4772026" y="-2600325"/>
            <a:chExt cx="647700" cy="109109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7" name="Picture 6" descr="https://cdn.vectorstock.com/i/1000x1000/97/41/handshake-icon-on-white-background-vector-744974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-2" r="4424" b="19312"/>
          <a:stretch/>
        </p:blipFill>
        <p:spPr bwMode="auto">
          <a:xfrm>
            <a:off x="199545" y="4596043"/>
            <a:ext cx="71069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5818818" y="4857629"/>
            <a:ext cx="23523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Принятие решения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о предоставлении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субсидии или отказе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700469" y="4905132"/>
            <a:ext cx="1859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Основание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357563" y="5532389"/>
            <a:ext cx="1802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Постановление главы администрации от 05.06.2017г. №922 </a:t>
            </a:r>
            <a:r>
              <a:rPr lang="ru-RU" sz="1000" dirty="0" smtClean="0">
                <a:hlinkClick r:id="rId5"/>
              </a:rPr>
              <a:t>«О порядке предоставления субсидии на компенсацию части затрат по вывозу и внесению органических удобрений»</a:t>
            </a:r>
            <a:endParaRPr lang="ru-RU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8701967" y="3871153"/>
            <a:ext cx="158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</a:rPr>
              <a:t>Количество </a:t>
            </a:r>
            <a:r>
              <a:rPr lang="ru-RU" sz="1000" dirty="0">
                <a:solidFill>
                  <a:schemeClr val="accent5">
                    <a:lumMod val="75000"/>
                  </a:schemeClr>
                </a:solidFill>
              </a:rPr>
              <a:t>субъектов получивших данный вид поддержки</a:t>
            </a:r>
          </a:p>
          <a:p>
            <a:pPr algn="ctr"/>
            <a:endParaRPr lang="ru-RU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8010159" y="1256699"/>
            <a:ext cx="31962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Сумма </a:t>
            </a:r>
            <a:r>
              <a:rPr lang="ru-RU" sz="1600" b="1" dirty="0" smtClean="0">
                <a:solidFill>
                  <a:srgbClr val="002060"/>
                </a:solidFill>
              </a:rPr>
              <a:t>поддержки всего, </a:t>
            </a:r>
            <a:r>
              <a:rPr lang="ru-RU" sz="1600" b="1" dirty="0" err="1" smtClean="0">
                <a:solidFill>
                  <a:srgbClr val="002060"/>
                </a:solidFill>
              </a:rPr>
              <a:t>тыс.руб</a:t>
            </a:r>
            <a:r>
              <a:rPr lang="ru-RU" sz="1600" b="1" dirty="0" smtClean="0">
                <a:solidFill>
                  <a:srgbClr val="002060"/>
                </a:solidFill>
              </a:rPr>
              <a:t>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038" y="3704523"/>
            <a:ext cx="526680" cy="626722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7971415" y="3859789"/>
            <a:ext cx="89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 ед.</a:t>
            </a:r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2764451" y="4469795"/>
            <a:ext cx="761100" cy="901238"/>
            <a:chOff x="4772026" y="-2600325"/>
            <a:chExt cx="647700" cy="1091092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A5A5A5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5295488" y="4461790"/>
            <a:ext cx="761100" cy="901238"/>
            <a:chOff x="4772026" y="-2600325"/>
            <a:chExt cx="647700" cy="1091092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B0F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8008900" y="4471674"/>
            <a:ext cx="761100" cy="901238"/>
            <a:chOff x="4772026" y="-2600325"/>
            <a:chExt cx="647700" cy="1091092"/>
          </a:xfrm>
        </p:grpSpPr>
        <p:sp>
          <p:nvSpPr>
            <p:cNvPr id="76" name="Скругленный прямоугольник 75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206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0357563" y="4427680"/>
            <a:ext cx="761100" cy="901238"/>
            <a:chOff x="4772026" y="-2600325"/>
            <a:chExt cx="647700" cy="1091092"/>
          </a:xfrm>
        </p:grpSpPr>
        <p:sp>
          <p:nvSpPr>
            <p:cNvPr id="80" name="Скругленный прямоугольник 79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chemeClr val="accent4">
                <a:lumMod val="7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8" name="Рисунок 47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85" y="4735395"/>
            <a:ext cx="548505" cy="548505"/>
          </a:xfrm>
          <a:prstGeom prst="rect">
            <a:avLst/>
          </a:prstGeom>
        </p:spPr>
      </p:pic>
      <p:pic>
        <p:nvPicPr>
          <p:cNvPr id="1028" name="Picture 4" descr="http://www.azteccalendar.info/wp-content/uploads/calendar-image-png-calendar-clipart-blue-pencil-and-in-color-calendar-clipart-blu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36" y="4790178"/>
            <a:ext cx="645020" cy="54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5989147" y="5579046"/>
            <a:ext cx="19935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В срок не более 30 дней со дня регистрации заявления на предоставление субсидии</a:t>
            </a:r>
            <a:endParaRPr lang="ru-RU" sz="1000" dirty="0"/>
          </a:p>
        </p:txBody>
      </p:sp>
      <p:pic>
        <p:nvPicPr>
          <p:cNvPr id="1030" name="Picture 6" descr="http://www.clipartbest.com/cliparts/RTA/7E6/RTA7E6Ek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363" y="4786247"/>
            <a:ext cx="435499" cy="3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8658916" y="4887533"/>
            <a:ext cx="131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Особые условия</a:t>
            </a:r>
            <a:endParaRPr lang="ru-RU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389129" y="5579013"/>
            <a:ext cx="1802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Заключение соглашения между Управлением сельского хозяйства Администрации и получателем субсидии</a:t>
            </a:r>
            <a:endParaRPr lang="ru-RU" sz="1000" dirty="0"/>
          </a:p>
        </p:txBody>
      </p:sp>
      <p:pic>
        <p:nvPicPr>
          <p:cNvPr id="2" name="Picture 2" descr="https://image.flaticon.com/icons/png/512/60/60471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973" y="485762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651484558"/>
              </p:ext>
            </p:extLst>
          </p:nvPr>
        </p:nvGraphicFramePr>
        <p:xfrm>
          <a:off x="6564681" y="1760540"/>
          <a:ext cx="5478384" cy="1652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1" name="12-конечная звезда 10"/>
          <p:cNvSpPr/>
          <p:nvPr/>
        </p:nvSpPr>
        <p:spPr>
          <a:xfrm>
            <a:off x="6577028" y="1410420"/>
            <a:ext cx="1569001" cy="1008962"/>
          </a:xfrm>
          <a:prstGeom prst="star12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115481"/>
                </a:solidFill>
              </a:rPr>
              <a:t>Размер субсидии составил </a:t>
            </a:r>
            <a:r>
              <a:rPr lang="ru-RU" sz="1600" b="1" dirty="0" smtClean="0">
                <a:solidFill>
                  <a:srgbClr val="115481"/>
                </a:solidFill>
              </a:rPr>
              <a:t>35%</a:t>
            </a:r>
            <a:endParaRPr lang="ru-RU" sz="1200" b="1" dirty="0">
              <a:solidFill>
                <a:srgbClr val="115481"/>
              </a:solidFill>
            </a:endParaRPr>
          </a:p>
        </p:txBody>
      </p:sp>
      <p:sp>
        <p:nvSpPr>
          <p:cNvPr id="85" name="12-конечная звезда 84"/>
          <p:cNvSpPr/>
          <p:nvPr/>
        </p:nvSpPr>
        <p:spPr>
          <a:xfrm>
            <a:off x="10590567" y="1814062"/>
            <a:ext cx="1569001" cy="1008962"/>
          </a:xfrm>
          <a:prstGeom prst="star12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115481"/>
                </a:solidFill>
              </a:rPr>
              <a:t>Размер субсидии составил </a:t>
            </a:r>
            <a:r>
              <a:rPr lang="ru-RU" sz="1600" b="1" dirty="0" smtClean="0">
                <a:solidFill>
                  <a:srgbClr val="115481"/>
                </a:solidFill>
              </a:rPr>
              <a:t>35%</a:t>
            </a:r>
            <a:endParaRPr lang="ru-RU" sz="1200" b="1" dirty="0">
              <a:solidFill>
                <a:srgbClr val="11548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37007" y="3285276"/>
            <a:ext cx="100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2017г.</a:t>
            </a:r>
            <a:endParaRPr lang="ru-RU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7910925" y="3274439"/>
            <a:ext cx="100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2016г.</a:t>
            </a:r>
            <a:endParaRPr lang="ru-RU" b="1" dirty="0"/>
          </a:p>
        </p:txBody>
      </p:sp>
      <p:pic>
        <p:nvPicPr>
          <p:cNvPr id="87" name="Рисунок 86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759" y="3721243"/>
            <a:ext cx="526680" cy="626722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10392088" y="3870296"/>
            <a:ext cx="89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 ед.</a:t>
            </a:r>
            <a:endParaRPr lang="ru-RU" dirty="0"/>
          </a:p>
        </p:txBody>
      </p:sp>
      <p:sp>
        <p:nvSpPr>
          <p:cNvPr id="13" name="Выгнутая вверх стрелка 12"/>
          <p:cNvSpPr/>
          <p:nvPr/>
        </p:nvSpPr>
        <p:spPr>
          <a:xfrm rot="908251">
            <a:off x="8738194" y="1856184"/>
            <a:ext cx="1848563" cy="5230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01303" y="1937689"/>
            <a:ext cx="986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-53,6%</a:t>
            </a:r>
            <a:endParaRPr lang="ru-RU" b="1" dirty="0"/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786094" y="188862"/>
            <a:ext cx="4416306" cy="324862"/>
          </a:xfrm>
          <a:prstGeom prst="flowChartPunchedCard">
            <a:avLst/>
          </a:prstGeom>
          <a:solidFill>
            <a:srgbClr val="06B9CF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</a:t>
            </a:r>
            <a:r>
              <a:rPr lang="ru-RU" sz="1100" dirty="0" smtClean="0">
                <a:solidFill>
                  <a:schemeClr val="bg1"/>
                </a:solidFill>
              </a:rPr>
              <a:t>отдельных </a:t>
            </a:r>
            <a:r>
              <a:rPr lang="ru-RU" sz="1100" dirty="0">
                <a:solidFill>
                  <a:schemeClr val="bg1"/>
                </a:solidFill>
              </a:rPr>
              <a:t>отраслей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7208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Прямоугольник 107"/>
          <p:cNvSpPr/>
          <p:nvPr/>
        </p:nvSpPr>
        <p:spPr>
          <a:xfrm>
            <a:off x="3170977" y="2881989"/>
            <a:ext cx="8856106" cy="172985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160554" y="1030078"/>
            <a:ext cx="8856106" cy="172985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5">
                  <a:lumMod val="20000"/>
                  <a:lumOff val="80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9756" y="4407537"/>
            <a:ext cx="12162245" cy="247414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  <a:alpha val="68000"/>
                </a:schemeClr>
              </a:gs>
              <a:gs pos="29000">
                <a:schemeClr val="bg1">
                  <a:lumMod val="65000"/>
                  <a:shade val="67500"/>
                  <a:satMod val="115000"/>
                  <a:alpha val="47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037745" y="4783023"/>
            <a:ext cx="1566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Субъекты 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поддержки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764" y="5453964"/>
            <a:ext cx="23433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Транспортные организации, осуществляющие перевозки пассажиров на автомобильном транспорте по государственным регулируемым ценам (тарифам)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3207825" y="4715893"/>
            <a:ext cx="2278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Ответственный исполнитель по контролю и расходованию средств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42778" y="5425158"/>
            <a:ext cx="1679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Строительный отдел Администрации муниципального района Мелеузовский район Республики Башкортостан   </a:t>
            </a:r>
            <a:endParaRPr lang="ru-RU" sz="10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210491" y="4435937"/>
            <a:ext cx="761100" cy="901238"/>
            <a:chOff x="4772026" y="-2600325"/>
            <a:chExt cx="647700" cy="109109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7" name="Picture 6" descr="https://cdn.vectorstock.com/i/1000x1000/97/41/handshake-icon-on-white-background-vector-7449741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-2" r="4424" b="19312"/>
          <a:stretch/>
        </p:blipFill>
        <p:spPr bwMode="auto">
          <a:xfrm>
            <a:off x="199545" y="4596043"/>
            <a:ext cx="71069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6267179" y="4771117"/>
            <a:ext cx="235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Срок перечисления субсидии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907137" y="4860087"/>
            <a:ext cx="1089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Основание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532567" y="5276572"/>
            <a:ext cx="18020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Постановление главы администрации от 16.05.2016г. №770 </a:t>
            </a:r>
            <a:r>
              <a:rPr lang="ru-RU" sz="1000" dirty="0" smtClean="0">
                <a:hlinkClick r:id="rId4"/>
              </a:rPr>
              <a:t>«Об утверждении порядка предоставления из бюджета муниципального района Мелеузовский район Республики Башкортостан субсидий транспортным организациям»</a:t>
            </a:r>
            <a:endParaRPr lang="ru-RU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7671377" y="2218475"/>
            <a:ext cx="18320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5">
                    <a:lumMod val="75000"/>
                  </a:schemeClr>
                </a:solidFill>
              </a:rPr>
              <a:t>Количество </a:t>
            </a:r>
            <a:r>
              <a:rPr lang="ru-RU" sz="1100" dirty="0">
                <a:solidFill>
                  <a:schemeClr val="accent5">
                    <a:lumMod val="75000"/>
                  </a:schemeClr>
                </a:solidFill>
              </a:rPr>
              <a:t>субъектов получивших данный вид поддержки</a:t>
            </a:r>
          </a:p>
          <a:p>
            <a:pPr algn="ctr"/>
            <a:endParaRPr lang="ru-RU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7634832" y="1663543"/>
            <a:ext cx="193182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002060"/>
                </a:solidFill>
              </a:rPr>
              <a:t>Сумма </a:t>
            </a:r>
            <a:r>
              <a:rPr lang="ru-RU" sz="1100" dirty="0" smtClean="0">
                <a:solidFill>
                  <a:srgbClr val="002060"/>
                </a:solidFill>
              </a:rPr>
              <a:t>поддержки всего</a:t>
            </a:r>
            <a:endParaRPr lang="ru-RU" sz="1100" dirty="0">
              <a:solidFill>
                <a:srgbClr val="002060"/>
              </a:solidFill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620" y="2163104"/>
            <a:ext cx="526680" cy="626722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359881" y="2247490"/>
            <a:ext cx="89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ед.</a:t>
            </a:r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2435330" y="4468598"/>
            <a:ext cx="761100" cy="901238"/>
            <a:chOff x="4772026" y="-2600325"/>
            <a:chExt cx="647700" cy="1091092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A5A5A5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5491151" y="4485705"/>
            <a:ext cx="761100" cy="901238"/>
            <a:chOff x="4772026" y="-2600325"/>
            <a:chExt cx="647700" cy="1091092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B0F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8008900" y="4471674"/>
            <a:ext cx="761100" cy="901238"/>
            <a:chOff x="4772026" y="-2600325"/>
            <a:chExt cx="647700" cy="1091092"/>
          </a:xfrm>
        </p:grpSpPr>
        <p:sp>
          <p:nvSpPr>
            <p:cNvPr id="76" name="Скругленный прямоугольник 75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206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0146642" y="4443039"/>
            <a:ext cx="761100" cy="901238"/>
            <a:chOff x="4772026" y="-2600325"/>
            <a:chExt cx="647700" cy="1091092"/>
          </a:xfrm>
        </p:grpSpPr>
        <p:sp>
          <p:nvSpPr>
            <p:cNvPr id="80" name="Скругленный прямоугольник 79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chemeClr val="accent4">
                <a:lumMod val="7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8" name="Рисунок 47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347" y="4695538"/>
            <a:ext cx="548505" cy="548505"/>
          </a:xfrm>
          <a:prstGeom prst="rect">
            <a:avLst/>
          </a:prstGeom>
        </p:spPr>
      </p:pic>
      <p:pic>
        <p:nvPicPr>
          <p:cNvPr id="1028" name="Picture 4" descr="http://www.azteccalendar.info/wp-content/uploads/calendar-image-png-calendar-clipart-blue-pencil-and-in-color-calendar-clipart-blu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558" y="4742663"/>
            <a:ext cx="645020" cy="54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6026856" y="5485611"/>
            <a:ext cx="1993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В срок не более 5 рабочих дней со дня поступления соответствующих документов от транспортной организации</a:t>
            </a:r>
            <a:endParaRPr lang="ru-RU" sz="1000" dirty="0"/>
          </a:p>
        </p:txBody>
      </p:sp>
      <p:pic>
        <p:nvPicPr>
          <p:cNvPr id="1030" name="Picture 6" descr="http://www.clipartbest.com/cliparts/RTA/7E6/RTA7E6Ek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140" y="4798382"/>
            <a:ext cx="435499" cy="3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8691360" y="4799708"/>
            <a:ext cx="1312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Особые условия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80534" y="5415390"/>
            <a:ext cx="2388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1000" dirty="0" smtClean="0"/>
              <a:t>Заключение соглашения между Администрацией и получателем субсидии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Перевозка по маршрутам, установленных Администрацией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Использование субсидии в текущем году</a:t>
            </a:r>
          </a:p>
          <a:p>
            <a:endParaRPr lang="ru-RU" sz="1000" dirty="0"/>
          </a:p>
        </p:txBody>
      </p:sp>
      <p:pic>
        <p:nvPicPr>
          <p:cNvPr id="2" name="Picture 2" descr="https://image.flaticon.com/icons/png/512/60/60471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973" y="485762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Группа 62"/>
          <p:cNvGrpSpPr/>
          <p:nvPr/>
        </p:nvGrpSpPr>
        <p:grpSpPr>
          <a:xfrm>
            <a:off x="519764" y="1143272"/>
            <a:ext cx="2479745" cy="2519795"/>
            <a:chOff x="4716534" y="1438459"/>
            <a:chExt cx="2690814" cy="2794873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4716534" y="1587908"/>
              <a:ext cx="2690814" cy="2645424"/>
              <a:chOff x="4667060" y="2807227"/>
              <a:chExt cx="2690814" cy="2645424"/>
            </a:xfrm>
          </p:grpSpPr>
          <p:pic>
            <p:nvPicPr>
              <p:cNvPr id="68" name="Picture 2" descr="https://mail.novoproekt.com/%D1%805%D0%B3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7060" y="2807227"/>
                <a:ext cx="2690814" cy="26454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9" name="TextBox 88"/>
              <p:cNvSpPr txBox="1"/>
              <p:nvPr/>
            </p:nvSpPr>
            <p:spPr>
              <a:xfrm>
                <a:off x="5062616" y="3495555"/>
                <a:ext cx="2074455" cy="1536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100%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Выпадающих доходов,</a:t>
                </a:r>
              </a:p>
              <a:p>
                <a:pPr algn="ctr"/>
                <a:r>
                  <a:rPr lang="ru-RU" sz="900" dirty="0" smtClean="0"/>
                  <a:t>связанных </a:t>
                </a:r>
                <a:r>
                  <a:rPr lang="ru-RU" sz="900" dirty="0"/>
                  <a:t>с перевозкой пассажиров на автомобильном транспорте по государственным регулируемым ценам (тарифам) </a:t>
                </a:r>
                <a:endPara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6" name="Прямоугольник 65"/>
            <p:cNvSpPr/>
            <p:nvPr/>
          </p:nvSpPr>
          <p:spPr>
            <a:xfrm>
              <a:off x="5300470" y="1438459"/>
              <a:ext cx="1008000" cy="864000"/>
            </a:xfrm>
            <a:prstGeom prst="rect">
              <a:avLst/>
            </a:pr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Размер субсидии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832138" y="2765442"/>
            <a:ext cx="8702248" cy="1492057"/>
            <a:chOff x="4038326" y="2801301"/>
            <a:chExt cx="8702248" cy="1492057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4038326" y="2801301"/>
              <a:ext cx="8702248" cy="1492057"/>
              <a:chOff x="4036893" y="2642428"/>
              <a:chExt cx="8702248" cy="1492057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8306226" y="3367191"/>
                <a:ext cx="3893904" cy="748983"/>
                <a:chOff x="8165059" y="1463986"/>
                <a:chExt cx="3893904" cy="748983"/>
              </a:xfrm>
            </p:grpSpPr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8458352" y="1875827"/>
                  <a:ext cx="3264016" cy="2195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050" name="Picture 2" descr="http://www.psdvector.com/images/psd/9773dbd977f54e10bafbe4bd2f47a55a-psdvectorNET.jp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43475" y="1463986"/>
                  <a:ext cx="323437" cy="36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3" name="Picture 2" descr="http://www.psdvector.com/images/psd/9773dbd977f54e10bafbe4bd2f47a55a-psdvectorNET.jp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35526" y="1463986"/>
                  <a:ext cx="323437" cy="36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TextBox 33"/>
                <p:cNvSpPr txBox="1"/>
                <p:nvPr/>
              </p:nvSpPr>
              <p:spPr>
                <a:xfrm>
                  <a:off x="8165059" y="1935970"/>
                  <a:ext cx="14672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smtClean="0"/>
                    <a:t>Мелеуз</a:t>
                  </a:r>
                  <a:endParaRPr lang="ru-RU" sz="1200" dirty="0"/>
                </a:p>
              </p:txBody>
            </p:sp>
          </p:grpSp>
          <p:sp>
            <p:nvSpPr>
              <p:cNvPr id="94" name="TextBox 93"/>
              <p:cNvSpPr txBox="1"/>
              <p:nvPr/>
            </p:nvSpPr>
            <p:spPr>
              <a:xfrm>
                <a:off x="11064140" y="3846702"/>
                <a:ext cx="16750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 smtClean="0"/>
                  <a:t>д.Самойловка</a:t>
                </a:r>
                <a:endParaRPr lang="ru-RU" sz="12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931269" y="2642428"/>
                <a:ext cx="69163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 smtClean="0">
                    <a:solidFill>
                      <a:srgbClr val="002060"/>
                    </a:solidFill>
                  </a:rPr>
                  <a:t>Установленные Администрацией маршруты пассажирских перевозок организованных групп людей по сезонным садовым направлениям в 2016-2017г.</a:t>
                </a:r>
                <a:endParaRPr lang="ru-RU" sz="14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95" name="Группа 94"/>
              <p:cNvGrpSpPr/>
              <p:nvPr/>
            </p:nvGrpSpPr>
            <p:grpSpPr>
              <a:xfrm>
                <a:off x="4036893" y="3336342"/>
                <a:ext cx="3893904" cy="748983"/>
                <a:chOff x="8165059" y="1463986"/>
                <a:chExt cx="3893904" cy="748983"/>
              </a:xfrm>
            </p:grpSpPr>
            <p:cxnSp>
              <p:nvCxnSpPr>
                <p:cNvPr id="96" name="Прямая соединительная линия 95"/>
                <p:cNvCxnSpPr/>
                <p:nvPr/>
              </p:nvCxnSpPr>
              <p:spPr>
                <a:xfrm>
                  <a:off x="8458352" y="1875827"/>
                  <a:ext cx="3264016" cy="2195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99" name="Picture 2" descr="http://www.psdvector.com/images/psd/9773dbd977f54e10bafbe4bd2f47a55a-psdvectorNET.jp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43475" y="1463986"/>
                  <a:ext cx="323437" cy="36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0" name="Picture 2" descr="http://www.psdvector.com/images/psd/9773dbd977f54e10bafbe4bd2f47a55a-psdvectorNET.jp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35526" y="1463986"/>
                  <a:ext cx="323437" cy="36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1" name="TextBox 100"/>
                <p:cNvSpPr txBox="1"/>
                <p:nvPr/>
              </p:nvSpPr>
              <p:spPr>
                <a:xfrm>
                  <a:off x="8165059" y="1935970"/>
                  <a:ext cx="14672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smtClean="0"/>
                    <a:t>Мелеуз</a:t>
                  </a:r>
                  <a:endParaRPr lang="ru-RU" sz="1200" dirty="0"/>
                </a:p>
              </p:txBody>
            </p:sp>
          </p:grpSp>
          <p:sp>
            <p:nvSpPr>
              <p:cNvPr id="102" name="TextBox 101"/>
              <p:cNvSpPr txBox="1"/>
              <p:nvPr/>
            </p:nvSpPr>
            <p:spPr>
              <a:xfrm>
                <a:off x="7133380" y="3826349"/>
                <a:ext cx="146723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 smtClean="0"/>
                  <a:t>д.Романовка</a:t>
                </a:r>
                <a:endParaRPr lang="ru-RU" sz="12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239732" y="3801555"/>
                <a:ext cx="13410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0070C0"/>
                    </a:solidFill>
                  </a:rPr>
                  <a:t>V-IX (</a:t>
                </a:r>
                <a:r>
                  <a:rPr lang="ru-RU" sz="1200" dirty="0" err="1" smtClean="0">
                    <a:solidFill>
                      <a:srgbClr val="0070C0"/>
                    </a:solidFill>
                  </a:rPr>
                  <a:t>ср,сб,вс</a:t>
                </a:r>
                <a:r>
                  <a:rPr lang="ru-RU" sz="1200" dirty="0" smtClean="0">
                    <a:solidFill>
                      <a:srgbClr val="0070C0"/>
                    </a:solidFill>
                  </a:rPr>
                  <a:t>)</a:t>
                </a:r>
                <a:endParaRPr lang="ru-RU" sz="1200" dirty="0">
                  <a:solidFill>
                    <a:srgbClr val="0070C0"/>
                  </a:solidFill>
                </a:endParaRPr>
              </a:p>
            </p:txBody>
          </p:sp>
          <p:pic>
            <p:nvPicPr>
              <p:cNvPr id="2052" name="Picture 4" descr="https://cdn.onlinewebfonts.com/svg/img_10327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3809" y="3238564"/>
                <a:ext cx="548385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" name="Picture 4" descr="https://cdn.onlinewebfonts.com/svg/img_10327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109437" y="3330905"/>
                <a:ext cx="548385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5" name="TextBox 104"/>
              <p:cNvSpPr txBox="1"/>
              <p:nvPr/>
            </p:nvSpPr>
            <p:spPr>
              <a:xfrm>
                <a:off x="9474976" y="3857486"/>
                <a:ext cx="13410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0070C0"/>
                    </a:solidFill>
                  </a:rPr>
                  <a:t>V-IX (</a:t>
                </a:r>
                <a:r>
                  <a:rPr lang="ru-RU" sz="1200" dirty="0" err="1" smtClean="0">
                    <a:solidFill>
                      <a:srgbClr val="0070C0"/>
                    </a:solidFill>
                  </a:rPr>
                  <a:t>ср,сб,вс</a:t>
                </a:r>
                <a:r>
                  <a:rPr lang="ru-RU" sz="1200" dirty="0" smtClean="0">
                    <a:solidFill>
                      <a:srgbClr val="0070C0"/>
                    </a:solidFill>
                  </a:rPr>
                  <a:t>)</a:t>
                </a:r>
                <a:endParaRPr lang="ru-RU" sz="1200" dirty="0">
                  <a:solidFill>
                    <a:srgbClr val="0070C0"/>
                  </a:solidFill>
                </a:endParaRPr>
              </a:p>
            </p:txBody>
          </p:sp>
        </p:grpSp>
        <p:pic>
          <p:nvPicPr>
            <p:cNvPr id="106" name="Picture 4" descr="https://cdn.onlinewebfonts.com/svg/img_10327.png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9053" y="3452872"/>
              <a:ext cx="548385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4" descr="https://cdn.onlinewebfonts.com/svg/img_10327.png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344681" y="3545213"/>
              <a:ext cx="548385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9" name="Рисунок 108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620" y="1465630"/>
            <a:ext cx="513958" cy="51395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270726" y="1552169"/>
            <a:ext cx="1748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270 </a:t>
            </a:r>
            <a:r>
              <a:rPr lang="ru-RU" dirty="0" err="1" smtClean="0"/>
              <a:t>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0" name="Лента лицом вниз 109"/>
          <p:cNvSpPr/>
          <p:nvPr/>
        </p:nvSpPr>
        <p:spPr>
          <a:xfrm>
            <a:off x="6051249" y="1056156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2016г.</a:t>
            </a:r>
            <a:endParaRPr lang="ru-RU" sz="1400" dirty="0"/>
          </a:p>
        </p:txBody>
      </p:sp>
      <p:sp>
        <p:nvSpPr>
          <p:cNvPr id="111" name="Лента лицом вниз 110"/>
          <p:cNvSpPr/>
          <p:nvPr/>
        </p:nvSpPr>
        <p:spPr>
          <a:xfrm>
            <a:off x="9999864" y="1074905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2017г.</a:t>
            </a:r>
            <a:endParaRPr lang="ru-RU" sz="1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9747217" y="1686699"/>
            <a:ext cx="22426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0070C0"/>
                </a:solidFill>
              </a:rPr>
              <a:t>Финансовая  поддержка по данному виду субсидий в 2017г. не оказывалась в связи  с отсутствием заявок</a:t>
            </a:r>
            <a:endParaRPr lang="ru-RU" sz="1050" dirty="0">
              <a:solidFill>
                <a:srgbClr val="0070C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88242" y="3616187"/>
            <a:ext cx="20749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5D8DB9"/>
                </a:solidFill>
              </a:rPr>
              <a:t>в </a:t>
            </a:r>
            <a:r>
              <a:rPr lang="ru-RU" sz="1200" dirty="0" smtClean="0">
                <a:solidFill>
                  <a:srgbClr val="5D8DB9"/>
                </a:solidFill>
              </a:rPr>
              <a:t>пределах суммы </a:t>
            </a:r>
            <a:r>
              <a:rPr lang="ru-RU" sz="1200" dirty="0">
                <a:solidFill>
                  <a:srgbClr val="5D8DB9"/>
                </a:solidFill>
              </a:rPr>
              <a:t>бюджетных ассигнований, предусмотренных на данные цели</a:t>
            </a:r>
          </a:p>
        </p:txBody>
      </p:sp>
      <p:sp>
        <p:nvSpPr>
          <p:cNvPr id="78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775694" y="210635"/>
            <a:ext cx="4416306" cy="324862"/>
          </a:xfrm>
          <a:prstGeom prst="flowChartPunchedCard">
            <a:avLst/>
          </a:prstGeom>
          <a:solidFill>
            <a:srgbClr val="06B9CF"/>
          </a:solidFill>
        </p:spPr>
        <p:txBody>
          <a:bodyPr wrap="square" rtlCol="0" anchor="ctr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Финансовая поддержка </a:t>
            </a:r>
            <a:r>
              <a:rPr lang="ru-RU" sz="1100" dirty="0" smtClean="0">
                <a:solidFill>
                  <a:schemeClr val="bg1"/>
                </a:solidFill>
              </a:rPr>
              <a:t>отдельных </a:t>
            </a:r>
            <a:r>
              <a:rPr lang="ru-RU" sz="1100" dirty="0">
                <a:solidFill>
                  <a:schemeClr val="bg1"/>
                </a:solidFill>
              </a:rPr>
              <a:t>отраслей экономики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510816"/>
            <a:ext cx="12192000" cy="615837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23000">
                <a:schemeClr val="accent2"/>
              </a:gs>
              <a:gs pos="100000">
                <a:srgbClr val="6ECAD9"/>
              </a:gs>
              <a:gs pos="100000">
                <a:srgbClr val="FFC000"/>
              </a:gs>
              <a:gs pos="100000">
                <a:srgbClr val="9BBD99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" name="Прямоугольник 5"/>
          <p:cNvSpPr/>
          <p:nvPr/>
        </p:nvSpPr>
        <p:spPr>
          <a:xfrm>
            <a:off x="337018" y="524647"/>
            <a:ext cx="2570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sz="16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4527" y="496265"/>
            <a:ext cx="95970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на возмещение транспортным организациям выпадающих доходов, связанных с перевозкой пассажиров на автомобильном транспорте по государственным регулируемым ценам (тарифам)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6419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-1" y="870591"/>
            <a:ext cx="12162278" cy="1869600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1" y="316116"/>
            <a:ext cx="12192001" cy="6158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3000">
                <a:srgbClr val="FFC000">
                  <a:shade val="67500"/>
                  <a:satMod val="115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/>
          </a:p>
        </p:txBody>
      </p:sp>
      <p:sp>
        <p:nvSpPr>
          <p:cNvPr id="8" name="Прямоугольник 7"/>
          <p:cNvSpPr/>
          <p:nvPr/>
        </p:nvSpPr>
        <p:spPr>
          <a:xfrm>
            <a:off x="646176" y="338999"/>
            <a:ext cx="112532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cs typeface="Times New Roman" panose="02020603050405020304" pitchFamily="18" charset="0"/>
              </a:rPr>
              <a:t>Налоговые преференции субъектам бизнеса в муниципальном районе Мелеузовский район Республики Башкортостан 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1351" y="973531"/>
            <a:ext cx="28722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закона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 от 28.04.2015 N 221-з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установлении на территории Республики Башкортостан налоговой ставки в размере 0 процентов для налогоплательщиков - индивидуальных предпринимателей, применяющих патентную и упрощенную системы налогообложения"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95540" y="1029484"/>
            <a:ext cx="311849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решений представительных органов местного самоуправления муниципального района Мелеузовский район Республики Башкортостан «Об установлении земельного налога» в части освобождения от налогообложения:</a:t>
            </a: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finance.admmeleuz.ru/normativnye-dokumenty/340-mestnye-nalogi/normativnye-dokumenty/zemelnyj-nalog</a:t>
            </a:r>
            <a:endParaRPr lang="ru-RU" sz="9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113570" y="974982"/>
            <a:ext cx="761100" cy="1007560"/>
            <a:chOff x="4772026" y="-2729045"/>
            <a:chExt cx="647700" cy="1219812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F93F16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904918" y="-2729045"/>
              <a:ext cx="495301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</a:rPr>
                <a:t>01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4255477" y="925824"/>
            <a:ext cx="761100" cy="1007560"/>
            <a:chOff x="4772026" y="-2729045"/>
            <a:chExt cx="647700" cy="1219812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A5A5A5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904918" y="-2729045"/>
              <a:ext cx="495301" cy="558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</a:rPr>
                <a:t>02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8829195" y="966017"/>
            <a:ext cx="761100" cy="1007560"/>
            <a:chOff x="4772026" y="-2729045"/>
            <a:chExt cx="647700" cy="1219812"/>
          </a:xfrm>
        </p:grpSpPr>
        <p:sp>
          <p:nvSpPr>
            <p:cNvPr id="67" name="Скругленный прямоугольник 66"/>
            <p:cNvSpPr/>
            <p:nvPr/>
          </p:nvSpPr>
          <p:spPr>
            <a:xfrm>
              <a:off x="4772026" y="-2600325"/>
              <a:ext cx="647700" cy="1081401"/>
            </a:xfrm>
            <a:prstGeom prst="roundRect">
              <a:avLst>
                <a:gd name="adj" fmla="val 40262"/>
              </a:avLst>
            </a:prstGeom>
            <a:solidFill>
              <a:srgbClr val="00B0F0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4772026" y="-2308997"/>
              <a:ext cx="647700" cy="799764"/>
            </a:xfrm>
            <a:prstGeom prst="roundRect">
              <a:avLst>
                <a:gd name="adj" fmla="val 4026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904918" y="-2729045"/>
              <a:ext cx="495301" cy="558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</a:rPr>
                <a:t>03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73" name="Рисунок 7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774" y="1254060"/>
            <a:ext cx="548505" cy="548505"/>
          </a:xfrm>
          <a:prstGeom prst="rect">
            <a:avLst/>
          </a:prstGeom>
        </p:spPr>
      </p:pic>
      <p:pic>
        <p:nvPicPr>
          <p:cNvPr id="74" name="Picture 4" descr="http://www.azteccalendar.info/wp-content/uploads/calendar-image-png-calendar-clipart-blue-pencil-and-in-color-calendar-clipart-bl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892" y="1351931"/>
            <a:ext cx="645020" cy="54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рямоугольник 77"/>
          <p:cNvSpPr/>
          <p:nvPr/>
        </p:nvSpPr>
        <p:spPr>
          <a:xfrm>
            <a:off x="8691600" y="2871038"/>
            <a:ext cx="32484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Предусматривающий :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пониженной ставки земельного налога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размере 0,1% для предприятий, реализующих приоритетные инвестиционные проекты Республики Башкортостан (далее - инвестор), включенных в утверждаемые Правительством Республики Башкортостан комплексные программы экономического и социального развития муниципальных образований Республики Башкортостан на участках, свободных от построек на территории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Мелеузовский район Республики Башкортостан, в течение трех лет с момента начала осуществления вложений в основные средства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05602" y="1006393"/>
            <a:ext cx="22344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рассмотрении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представительных органов местного самоуправления муниципального района Мелеузовский район Республики Башкортостан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находится п</a:t>
            </a:r>
            <a:r>
              <a:rPr lang="ru-RU" sz="1200" dirty="0" smtClean="0"/>
              <a:t>роект решения, вступающий в силу с 01.01.2019г.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121328" y="2647573"/>
            <a:ext cx="205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Особые условия: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56482" y="2832239"/>
            <a:ext cx="3301094" cy="3276417"/>
            <a:chOff x="441553" y="3392488"/>
            <a:chExt cx="3301094" cy="3276417"/>
          </a:xfrm>
        </p:grpSpPr>
        <p:graphicFrame>
          <p:nvGraphicFramePr>
            <p:cNvPr id="79" name="Схема 78"/>
            <p:cNvGraphicFramePr/>
            <p:nvPr>
              <p:extLst/>
            </p:nvPr>
          </p:nvGraphicFramePr>
          <p:xfrm>
            <a:off x="441553" y="3392488"/>
            <a:ext cx="3166327" cy="327641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1028244" y="4245826"/>
              <a:ext cx="13442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видам деятельности, установленным Правительством Республики Башкортостан </a:t>
              </a:r>
              <a:endParaRPr lang="ru-RU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230839" y="4454852"/>
              <a:ext cx="151180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Впервые зарегистрированным ИП 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после вступления в силу указанных законов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336566" y="5322835"/>
              <a:ext cx="93114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течение двух налоговых периодов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230839" y="5332318"/>
              <a:ext cx="112974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Положение действует до 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января 2021 </a:t>
              </a:r>
              <a:r>
                <a:rPr lang="ru-RU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года</a:t>
              </a:r>
              <a:endParaRPr lang="ru-RU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5069922" y="2871038"/>
            <a:ext cx="3118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0"/>
              </a:spcAft>
              <a:buFontTx/>
              <a:buChar char="-"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организаций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отношении земельных участков, занятых автомобильными дорогами общего пользования регионального или местного значения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endParaRPr lang="ru-RU" sz="1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отношении земельных участков общего пользования, в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под размещение кладбищ, скотомогильников, памятников и монументов.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pngimg.com/uploads/road/road_PNG30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32" y="3003049"/>
            <a:ext cx="544666" cy="54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.freepik.com/free-icon/no-translate-detected_318-27084.jp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08" y="4062395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6677" y="6112813"/>
            <a:ext cx="37869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</a:rPr>
              <a:t>Количество налогоплательщиков, применяющих налоговую ставку в размере 0 процентов (ед./чел</a:t>
            </a:r>
            <a:r>
              <a:rPr lang="ru-RU" sz="1100" dirty="0" smtClean="0">
                <a:solidFill>
                  <a:srgbClr val="0070C0"/>
                </a:solidFill>
              </a:rPr>
              <a:t>.), согласно статистической отчетности 5-УСН за 2016г., всего 3 чел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5071" y="1432547"/>
            <a:ext cx="72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ИП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4526673" y="5081631"/>
            <a:ext cx="39823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0070C0"/>
                </a:solidFill>
              </a:rPr>
              <a:t>Сумма предоставленных льгот за 2016г., согласно статистической отчетности 5-МН, всего 56 </a:t>
            </a:r>
            <a:r>
              <a:rPr lang="ru-RU" sz="1100" dirty="0" err="1" smtClean="0">
                <a:solidFill>
                  <a:srgbClr val="0070C0"/>
                </a:solidFill>
              </a:rPr>
              <a:t>тыс.руб</a:t>
            </a:r>
            <a:r>
              <a:rPr lang="ru-RU" sz="1100" dirty="0" smtClean="0">
                <a:solidFill>
                  <a:srgbClr val="0070C0"/>
                </a:solidFill>
              </a:rPr>
              <a:t>. </a:t>
            </a:r>
            <a:endParaRPr lang="ru-RU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42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316116"/>
            <a:ext cx="12192000" cy="6158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3000">
                <a:srgbClr val="FFC000">
                  <a:shade val="67500"/>
                  <a:satMod val="115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/>
          </a:p>
        </p:txBody>
      </p:sp>
      <p:sp>
        <p:nvSpPr>
          <p:cNvPr id="8" name="Прямоугольник 7"/>
          <p:cNvSpPr/>
          <p:nvPr/>
        </p:nvSpPr>
        <p:spPr>
          <a:xfrm>
            <a:off x="3235975" y="400168"/>
            <a:ext cx="63353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cs typeface="Times New Roman" panose="02020603050405020304" pitchFamily="18" charset="0"/>
              </a:rPr>
              <a:t>Реализация преимущественного права СМП в сфере закупок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6149" y="4437655"/>
            <a:ext cx="4392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30 Федерального закона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05.04.2013 N 44-ФЗ"О контрактной системе в сфере закупок товаров, работ, услуг для обеспечения государственных и муниципальных </a:t>
            </a: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нужд»*</a:t>
            </a:r>
            <a:endParaRPr lang="ru-RU" sz="9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Aft>
                <a:spcPts val="0"/>
              </a:spcAft>
            </a:pPr>
            <a:endParaRPr lang="ru-RU" sz="90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Выноска со стрелкой вниз 27"/>
          <p:cNvSpPr/>
          <p:nvPr/>
        </p:nvSpPr>
        <p:spPr>
          <a:xfrm>
            <a:off x="4899722" y="921062"/>
            <a:ext cx="2553421" cy="1836855"/>
          </a:xfrm>
          <a:prstGeom prst="downArrowCallou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6" name="TextBox 25"/>
          <p:cNvSpPr txBox="1"/>
          <p:nvPr/>
        </p:nvSpPr>
        <p:spPr>
          <a:xfrm>
            <a:off x="5021365" y="840380"/>
            <a:ext cx="231187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чем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15%</a:t>
            </a: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совокупного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годового объема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закупок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923687" y="2993232"/>
            <a:ext cx="43926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AutoNum type="arabicPeriod"/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малого предпринимательства</a:t>
            </a:r>
          </a:p>
          <a:p>
            <a:pPr marL="228600" indent="-228600" algn="just">
              <a:buAutoNum type="arabicPeriod"/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ориентированные некоммерческие организации (за исключением социально ориентированных некоммерческих организаций, учредителями которых являются Российская Федерация, субъекты Российской Федерации или муниципальные образования), осуществляющие в соответствии с учредительными документами виды деятельности, предусмотренные пунктом 1 статьи 31.1 Федерального закона от 12 января 1996 года N 7-ФЗ "О некоммерческих организациях"</a:t>
            </a:r>
          </a:p>
          <a:p>
            <a:pPr algn="ctr"/>
            <a:r>
              <a:rPr lang="ru-RU" sz="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sz="9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90318" y="2676256"/>
            <a:ext cx="275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Субъекты поддержки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Лента лицом вниз 32"/>
          <p:cNvSpPr/>
          <p:nvPr/>
        </p:nvSpPr>
        <p:spPr>
          <a:xfrm>
            <a:off x="1310676" y="642613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2016г.</a:t>
            </a:r>
            <a:endParaRPr lang="ru-RU" dirty="0"/>
          </a:p>
        </p:txBody>
      </p:sp>
      <p:sp>
        <p:nvSpPr>
          <p:cNvPr id="34" name="Лента лицом вниз 33"/>
          <p:cNvSpPr/>
          <p:nvPr/>
        </p:nvSpPr>
        <p:spPr>
          <a:xfrm>
            <a:off x="9508586" y="592055"/>
            <a:ext cx="1620128" cy="394451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2017г.</a:t>
            </a:r>
            <a:endParaRPr lang="ru-RU" dirty="0"/>
          </a:p>
        </p:txBody>
      </p:sp>
      <p:graphicFrame>
        <p:nvGraphicFramePr>
          <p:cNvPr id="38" name="Диаграмма 37"/>
          <p:cNvGraphicFramePr/>
          <p:nvPr>
            <p:extLst>
              <p:ext uri="{D42A27DB-BD31-4B8C-83A1-F6EECF244321}">
                <p14:modId xmlns:p14="http://schemas.microsoft.com/office/powerpoint/2010/main" val="3537235357"/>
              </p:ext>
            </p:extLst>
          </p:nvPr>
        </p:nvGraphicFramePr>
        <p:xfrm>
          <a:off x="-451033" y="2107278"/>
          <a:ext cx="4479895" cy="275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3923687" y="5106867"/>
            <a:ext cx="444713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результатам проведения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открытых конкурсов, конкурсов с ограниченным участием, двухэтапных конкурсов, электронных аукционов, запросов котировок, запросов предложений, в которых участниками закупок являются только субъекты малого предпринимательства, социально ориентированные некоммерческие организации. При этом начальная (максимальная) цена контракта не должна превышать двадцать миллионов рублей</a:t>
            </a: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9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определении поставщика (подрядчика, исполнителя) вправе установить в извещении об осуществлении закупки требование к поставщику (подрядчику, исполнителю), не являющемуся субъектом малого предпринимательства или социально ориентированной некоммерческой организацией, о привлечении к исполнению контракта субподрядчиков, соисполнителей из числа субъектов малого предпринимательства, социально ориентированных некоммерческих организаций.</a:t>
            </a:r>
          </a:p>
          <a:p>
            <a:pPr indent="342900" algn="just">
              <a:spcAft>
                <a:spcPts val="0"/>
              </a:spcAft>
            </a:pPr>
            <a:endParaRPr lang="ru-RU" sz="9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56213" y="2757917"/>
            <a:ext cx="789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26,5%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45941" y="4120679"/>
            <a:ext cx="126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Основание</a:t>
            </a:r>
            <a:endParaRPr lang="ru-RU" dirty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145" y="5733911"/>
            <a:ext cx="3891992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ФЗ от 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05.04.2013 </a:t>
            </a:r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44-ФЗ"О контрактной системе в сфере закупок товаров, работ, услуг для обеспечения государственных и муниципальных нужд</a:t>
            </a:r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indent="342900" algn="just"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30. Участие субъектов малого предпринимательства, социально ориентированных некоммерческих организаций в закупках </a:t>
            </a:r>
            <a:endParaRPr lang="ru-RU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AutoNum type="arabicPeriod"/>
            </a:pP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Заказчики обязаны осуществлять закупки у субъектов малого предпринимательства, социально ориентированных некоммерческих организаций в объеме не менее чем пятнадцать процентов совокупного годового объема закупок, рассчитанного с учетом части 1.1 настоящей статьи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37520" y="4815925"/>
            <a:ext cx="1850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Особые условия</a:t>
            </a:r>
            <a:endParaRPr lang="ru-RU" dirty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5" name="Диаграмма 54"/>
          <p:cNvGraphicFramePr/>
          <p:nvPr>
            <p:extLst>
              <p:ext uri="{D42A27DB-BD31-4B8C-83A1-F6EECF244321}">
                <p14:modId xmlns:p14="http://schemas.microsoft.com/office/powerpoint/2010/main" val="826548636"/>
              </p:ext>
            </p:extLst>
          </p:nvPr>
        </p:nvGraphicFramePr>
        <p:xfrm>
          <a:off x="7969606" y="2090573"/>
          <a:ext cx="4419442" cy="263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49860" y="1086582"/>
            <a:ext cx="3679236" cy="677108"/>
          </a:xfrm>
          <a:prstGeom prst="rect">
            <a:avLst/>
          </a:prstGeom>
          <a:solidFill>
            <a:srgbClr val="FFFF99">
              <a:alpha val="3215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Совокупный годовой объем закупок всего: </a:t>
            </a:r>
          </a:p>
          <a:p>
            <a:pPr algn="ctr"/>
            <a:r>
              <a:rPr lang="ru-RU" sz="2400" b="1" dirty="0" smtClean="0"/>
              <a:t>370893 </a:t>
            </a:r>
            <a:r>
              <a:rPr lang="ru-RU" dirty="0" err="1" smtClean="0"/>
              <a:t>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8527682" y="1083692"/>
            <a:ext cx="3567748" cy="646331"/>
          </a:xfrm>
          <a:prstGeom prst="rect">
            <a:avLst/>
          </a:prstGeom>
          <a:solidFill>
            <a:srgbClr val="FFFF99">
              <a:alpha val="3215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Совокупный годовой объем закупок всего: </a:t>
            </a:r>
          </a:p>
          <a:p>
            <a:pPr algn="ctr"/>
            <a:r>
              <a:rPr lang="ru-RU" sz="2400" b="1" dirty="0" smtClean="0"/>
              <a:t>445254 </a:t>
            </a:r>
            <a:r>
              <a:rPr lang="ru-RU" dirty="0" err="1" smtClean="0"/>
              <a:t>т</a:t>
            </a:r>
            <a:r>
              <a:rPr lang="ru-RU" sz="2000" dirty="0" err="1" smtClean="0"/>
              <a:t>ыс.руб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53" name="Выноска 1 52"/>
          <p:cNvSpPr/>
          <p:nvPr/>
        </p:nvSpPr>
        <p:spPr>
          <a:xfrm>
            <a:off x="2907125" y="1929012"/>
            <a:ext cx="993012" cy="453114"/>
          </a:xfrm>
          <a:prstGeom prst="borderCallout1">
            <a:avLst>
              <a:gd name="adj1" fmla="val 18750"/>
              <a:gd name="adj2" fmla="val -8333"/>
              <a:gd name="adj3" fmla="val 78533"/>
              <a:gd name="adj4" fmla="val -52604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98229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</a:rPr>
              <a:t>тыс.руб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9" name="Выноска 1 58"/>
          <p:cNvSpPr/>
          <p:nvPr/>
        </p:nvSpPr>
        <p:spPr>
          <a:xfrm>
            <a:off x="11068452" y="1938096"/>
            <a:ext cx="931297" cy="444996"/>
          </a:xfrm>
          <a:prstGeom prst="borderCallout1">
            <a:avLst>
              <a:gd name="adj1" fmla="val 54041"/>
              <a:gd name="adj2" fmla="val -8333"/>
              <a:gd name="adj3" fmla="val 138949"/>
              <a:gd name="adj4" fmla="val -44166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242493 </a:t>
            </a:r>
            <a:r>
              <a:rPr lang="ru-RU" dirty="0" smtClean="0">
                <a:solidFill>
                  <a:schemeClr val="tx1"/>
                </a:solidFill>
              </a:rPr>
              <a:t>тыс.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777873" y="4745412"/>
            <a:ext cx="22482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Количество заключенных контрактов с СМП, СОНО</a:t>
            </a:r>
            <a:endParaRPr lang="ru-RU" sz="1100" dirty="0"/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98" y="4633917"/>
            <a:ext cx="720000" cy="7200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000475" y="4782709"/>
            <a:ext cx="1127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347 ед.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0318650" y="4894204"/>
            <a:ext cx="22482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Количество заключенных контрактов с СМП, СОНО</a:t>
            </a:r>
            <a:endParaRPr lang="ru-RU" sz="1100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775" y="4782709"/>
            <a:ext cx="720000" cy="72000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9541252" y="4931501"/>
            <a:ext cx="1127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530 ед.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1504516" y="3802039"/>
            <a:ext cx="113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70C0"/>
                </a:solidFill>
              </a:rPr>
              <a:t>Другие организации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056213" y="2440173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СМП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496222" y="284282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СМП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268509" y="2826771"/>
            <a:ext cx="1050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70C0"/>
                </a:solidFill>
              </a:rPr>
              <a:t>Другие организации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15924" y="3773820"/>
            <a:ext cx="789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05382"/>
                </a:solidFill>
              </a:rPr>
              <a:t>73,5%</a:t>
            </a:r>
            <a:endParaRPr lang="ru-RU" b="1" dirty="0">
              <a:solidFill>
                <a:srgbClr val="105382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315656" y="3204708"/>
            <a:ext cx="789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05382"/>
                </a:solidFill>
              </a:rPr>
              <a:t>45,5%</a:t>
            </a:r>
            <a:endParaRPr lang="ru-RU" b="1" dirty="0">
              <a:solidFill>
                <a:srgbClr val="105382"/>
              </a:solidFill>
            </a:endParaRPr>
          </a:p>
        </p:txBody>
      </p:sp>
      <p:sp>
        <p:nvSpPr>
          <p:cNvPr id="76" name="Выноска 1 75"/>
          <p:cNvSpPr/>
          <p:nvPr/>
        </p:nvSpPr>
        <p:spPr>
          <a:xfrm>
            <a:off x="50273" y="4143152"/>
            <a:ext cx="993012" cy="453114"/>
          </a:xfrm>
          <a:prstGeom prst="borderCallout1">
            <a:avLst>
              <a:gd name="adj1" fmla="val -9223"/>
              <a:gd name="adj2" fmla="val 69163"/>
              <a:gd name="adj3" fmla="val -109284"/>
              <a:gd name="adj4" fmla="val 8141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272664</a:t>
            </a:r>
          </a:p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тыс.руб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7" name="Выноска 1 76"/>
          <p:cNvSpPr/>
          <p:nvPr/>
        </p:nvSpPr>
        <p:spPr>
          <a:xfrm>
            <a:off x="8481738" y="4137008"/>
            <a:ext cx="993012" cy="453114"/>
          </a:xfrm>
          <a:prstGeom prst="borderCallout1">
            <a:avLst>
              <a:gd name="adj1" fmla="val -9223"/>
              <a:gd name="adj2" fmla="val 69163"/>
              <a:gd name="adj3" fmla="val -109284"/>
              <a:gd name="adj4" fmla="val 8141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202761</a:t>
            </a:r>
          </a:p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тыс.руб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4106" name="Прямоугольник 4105"/>
          <p:cNvSpPr/>
          <p:nvPr/>
        </p:nvSpPr>
        <p:spPr>
          <a:xfrm>
            <a:off x="0" y="5184377"/>
            <a:ext cx="12192000" cy="167362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" y="316116"/>
            <a:ext cx="12192000" cy="6158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3000">
                <a:srgbClr val="FFC000">
                  <a:shade val="67500"/>
                  <a:satMod val="115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09659" y="276012"/>
            <a:ext cx="9979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cs typeface="Times New Roman" panose="02020603050405020304" pitchFamily="18" charset="0"/>
              </a:rPr>
              <a:t>на поддержку социально ориентированных некоммерческих организаций в муниципальном районе </a:t>
            </a:r>
          </a:p>
          <a:p>
            <a:pPr algn="ctr"/>
            <a:r>
              <a:rPr lang="ru-RU" sz="1600" b="1" dirty="0" smtClean="0">
                <a:cs typeface="Times New Roman" panose="02020603050405020304" pitchFamily="18" charset="0"/>
              </a:rPr>
              <a:t>Мелеузовский район Республики Башкортостан 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590041" y="1017113"/>
            <a:ext cx="2051764" cy="1941748"/>
            <a:chOff x="4716534" y="1438459"/>
            <a:chExt cx="2690814" cy="2794873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4716534" y="1587908"/>
              <a:ext cx="2690814" cy="2645424"/>
              <a:chOff x="4667060" y="2807227"/>
              <a:chExt cx="2690814" cy="2645424"/>
            </a:xfrm>
          </p:grpSpPr>
          <p:pic>
            <p:nvPicPr>
              <p:cNvPr id="41" name="Picture 2" descr="https://mail.novoproekt.com/%D1%805%D0%B3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7060" y="2807227"/>
                <a:ext cx="2690814" cy="26454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5286223" y="3835606"/>
                <a:ext cx="1431568" cy="640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50" dirty="0" smtClean="0"/>
                  <a:t>в пределах утвержденной  росписи бюджета</a:t>
                </a:r>
                <a:endPara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0" name="Прямоугольник 39"/>
            <p:cNvSpPr/>
            <p:nvPr/>
          </p:nvSpPr>
          <p:spPr>
            <a:xfrm>
              <a:off x="5300470" y="1438459"/>
              <a:ext cx="1008000" cy="864000"/>
            </a:xfrm>
            <a:prstGeom prst="rect">
              <a:avLst/>
            </a:pr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Размер субсидии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70231" y="3803813"/>
            <a:ext cx="295743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05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  <a:t>Субсидия предоставляется на</a:t>
            </a:r>
            <a:endParaRPr lang="ru-RU" sz="1050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05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  <a:t>конкурсной основе общественным организациям инвалидов и ветеранов за счет средств бюджета муниципального района Мелеузовский район Республики Башкортостан</a:t>
            </a:r>
            <a:endParaRPr lang="ru-RU" sz="1050" dirty="0">
              <a:solidFill>
                <a:schemeClr val="accent6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2157" y="3009941"/>
            <a:ext cx="139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Участники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1580" y="3283684"/>
            <a:ext cx="31986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accent6">
                    <a:lumMod val="75000"/>
                  </a:schemeClr>
                </a:solidFill>
              </a:rPr>
              <a:t>Некоммерческие общественные организации</a:t>
            </a:r>
            <a:endParaRPr lang="ru-RU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59080" y="5173176"/>
            <a:ext cx="12073842" cy="1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762301" y="3501092"/>
            <a:ext cx="184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Особые условия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096" name="Группа 4095"/>
          <p:cNvGrpSpPr/>
          <p:nvPr/>
        </p:nvGrpSpPr>
        <p:grpSpPr>
          <a:xfrm>
            <a:off x="99917" y="5235283"/>
            <a:ext cx="11988926" cy="1652017"/>
            <a:chOff x="56851" y="4786613"/>
            <a:chExt cx="11988926" cy="1652017"/>
          </a:xfrm>
        </p:grpSpPr>
        <p:sp>
          <p:nvSpPr>
            <p:cNvPr id="50" name="TextBox 49"/>
            <p:cNvSpPr txBox="1"/>
            <p:nvPr/>
          </p:nvSpPr>
          <p:spPr>
            <a:xfrm>
              <a:off x="1319588" y="4961302"/>
              <a:ext cx="92843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/>
                <a:t>Значимость социальной программы для развития муниципального района Мелеузовский район Республики Башкортостан </a:t>
              </a:r>
              <a:endParaRPr lang="ru-RU" sz="900" dirty="0"/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-544916" y="5388380"/>
              <a:ext cx="15113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rgbClr val="1E9EB8"/>
                  </a:solidFill>
                </a:rPr>
                <a:t>Критерии отбора</a:t>
              </a:r>
              <a:endParaRPr lang="ru-RU" sz="1400" dirty="0">
                <a:solidFill>
                  <a:srgbClr val="1E9EB8"/>
                </a:solidFill>
              </a:endParaRPr>
            </a:p>
          </p:txBody>
        </p:sp>
        <p:grpSp>
          <p:nvGrpSpPr>
            <p:cNvPr id="66" name="Группа 65"/>
            <p:cNvGrpSpPr/>
            <p:nvPr/>
          </p:nvGrpSpPr>
          <p:grpSpPr>
            <a:xfrm>
              <a:off x="2464288" y="4914649"/>
              <a:ext cx="834221" cy="1390447"/>
              <a:chOff x="4772026" y="-2626430"/>
              <a:chExt cx="647700" cy="1126888"/>
            </a:xfrm>
          </p:grpSpPr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35C3D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772026" y="-2308997"/>
                <a:ext cx="647700" cy="809455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4896715" y="-2626430"/>
                <a:ext cx="495301" cy="365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02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7" name="Группа 76"/>
            <p:cNvGrpSpPr/>
            <p:nvPr/>
          </p:nvGrpSpPr>
          <p:grpSpPr>
            <a:xfrm>
              <a:off x="7984402" y="4904383"/>
              <a:ext cx="778647" cy="1350134"/>
              <a:chOff x="10449534" y="4787158"/>
              <a:chExt cx="778647" cy="1350134"/>
            </a:xfrm>
          </p:grpSpPr>
          <p:grpSp>
            <p:nvGrpSpPr>
              <p:cNvPr id="81" name="Группа 80"/>
              <p:cNvGrpSpPr/>
              <p:nvPr/>
            </p:nvGrpSpPr>
            <p:grpSpPr>
              <a:xfrm>
                <a:off x="10449534" y="4787158"/>
                <a:ext cx="778647" cy="1350134"/>
                <a:chOff x="4772026" y="-2626430"/>
                <a:chExt cx="647700" cy="1117197"/>
              </a:xfrm>
            </p:grpSpPr>
            <p:sp>
              <p:nvSpPr>
                <p:cNvPr id="83" name="Скругленный прямоугольник 82"/>
                <p:cNvSpPr/>
                <p:nvPr/>
              </p:nvSpPr>
              <p:spPr>
                <a:xfrm>
                  <a:off x="4772026" y="-2600325"/>
                  <a:ext cx="647700" cy="1081401"/>
                </a:xfrm>
                <a:prstGeom prst="roundRect">
                  <a:avLst>
                    <a:gd name="adj" fmla="val 40262"/>
                  </a:avLst>
                </a:prstGeom>
                <a:solidFill>
                  <a:srgbClr val="87355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" name="Скругленный прямоугольник 83"/>
                <p:cNvSpPr/>
                <p:nvPr/>
              </p:nvSpPr>
              <p:spPr>
                <a:xfrm>
                  <a:off x="4772026" y="-2308997"/>
                  <a:ext cx="647700" cy="799764"/>
                </a:xfrm>
                <a:prstGeom prst="roundRect">
                  <a:avLst>
                    <a:gd name="adj" fmla="val 4026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4896715" y="-2626430"/>
                  <a:ext cx="495301" cy="382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chemeClr val="bg1"/>
                      </a:solidFill>
                    </a:rPr>
                    <a:t>05</a:t>
                  </a:r>
                  <a:endParaRPr lang="ru-RU" sz="24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82" name="Picture 4" descr="https://thumbs.dreamstime.com/z/set-cartoon-illustrations-people-disabilities-isolated-white-others-men-limited-opportunities-wheelchair-9443299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382" t="47445" r="2819" b="13072"/>
              <a:stretch/>
            </p:blipFill>
            <p:spPr bwMode="auto">
              <a:xfrm>
                <a:off x="10544533" y="5262146"/>
                <a:ext cx="618683" cy="697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6" name="Группа 25"/>
            <p:cNvGrpSpPr/>
            <p:nvPr/>
          </p:nvGrpSpPr>
          <p:grpSpPr>
            <a:xfrm>
              <a:off x="508987" y="4915507"/>
              <a:ext cx="778648" cy="1350134"/>
              <a:chOff x="506070" y="4935931"/>
              <a:chExt cx="778648" cy="1350134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506070" y="4935931"/>
                <a:ext cx="778648" cy="1350134"/>
                <a:chOff x="4772026" y="-2626430"/>
                <a:chExt cx="647700" cy="1117197"/>
              </a:xfrm>
            </p:grpSpPr>
            <p:sp>
              <p:nvSpPr>
                <p:cNvPr id="62" name="Скругленный прямоугольник 61"/>
                <p:cNvSpPr/>
                <p:nvPr/>
              </p:nvSpPr>
              <p:spPr>
                <a:xfrm>
                  <a:off x="4772026" y="-2600325"/>
                  <a:ext cx="647700" cy="1081401"/>
                </a:xfrm>
                <a:prstGeom prst="roundRect">
                  <a:avLst>
                    <a:gd name="adj" fmla="val 40262"/>
                  </a:avLst>
                </a:prstGeom>
                <a:solidFill>
                  <a:srgbClr val="F93F1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" name="Скругленный прямоугольник 62"/>
                <p:cNvSpPr/>
                <p:nvPr/>
              </p:nvSpPr>
              <p:spPr>
                <a:xfrm>
                  <a:off x="4772026" y="-2308997"/>
                  <a:ext cx="647700" cy="799764"/>
                </a:xfrm>
                <a:prstGeom prst="roundRect">
                  <a:avLst>
                    <a:gd name="adj" fmla="val 4026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4896715" y="-2626430"/>
                  <a:ext cx="49530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400" b="1" dirty="0" smtClean="0">
                      <a:solidFill>
                        <a:schemeClr val="bg1"/>
                      </a:solidFill>
                    </a:rPr>
                    <a:t>01</a:t>
                  </a:r>
                  <a:endParaRPr lang="ru-RU" sz="24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2" name="Рисунок 9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67" t="18333" r="24094" b="21852"/>
              <a:stretch/>
            </p:blipFill>
            <p:spPr>
              <a:xfrm>
                <a:off x="634872" y="5491055"/>
                <a:ext cx="484314" cy="509555"/>
              </a:xfrm>
              <a:prstGeom prst="rect">
                <a:avLst/>
              </a:prstGeom>
            </p:spPr>
          </p:pic>
        </p:grpSp>
        <p:sp>
          <p:nvSpPr>
            <p:cNvPr id="22" name="Прямоугольник 21"/>
            <p:cNvSpPr/>
            <p:nvPr/>
          </p:nvSpPr>
          <p:spPr>
            <a:xfrm>
              <a:off x="3332198" y="4961302"/>
              <a:ext cx="89561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dirty="0">
                  <a:ea typeface="Times New Roman" panose="02020603050405020304" pitchFamily="18" charset="0"/>
                </a:rPr>
                <a:t>Опыт участника конкурса в реализации данных программ</a:t>
              </a:r>
              <a:endParaRPr lang="ru-RU" sz="900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150266" y="4961302"/>
              <a:ext cx="109508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dirty="0">
                  <a:ea typeface="Times New Roman" panose="02020603050405020304" pitchFamily="18" charset="0"/>
                </a:rPr>
                <a:t>Взаимодействие ранее  с органами местного самоуправления по реализации общественно-значимых мероприятий</a:t>
              </a:r>
              <a:endParaRPr lang="ru-RU" sz="900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7155794" y="4961302"/>
              <a:ext cx="90066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dirty="0">
                  <a:ea typeface="Times New Roman" panose="02020603050405020304" pitchFamily="18" charset="0"/>
                </a:rPr>
                <a:t>Наличие привлеченных ресурсов и средств</a:t>
              </a:r>
              <a:endParaRPr lang="ru-RU" sz="900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8770137" y="4961302"/>
              <a:ext cx="11585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dirty="0">
                  <a:ea typeface="Times New Roman" panose="02020603050405020304" pitchFamily="18" charset="0"/>
                </a:rPr>
                <a:t>Конкретный и значимый конечный результат</a:t>
              </a:r>
              <a:endParaRPr lang="ru-RU" sz="900" dirty="0"/>
            </a:p>
          </p:txBody>
        </p:sp>
        <p:pic>
          <p:nvPicPr>
            <p:cNvPr id="6146" name="Picture 2" descr="https://netcable.ru/images/advantage1.gi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835" b="-3214"/>
            <a:stretch/>
          </p:blipFill>
          <p:spPr bwMode="auto">
            <a:xfrm>
              <a:off x="2597458" y="5479246"/>
              <a:ext cx="485859" cy="5808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4" name="Группа 93"/>
            <p:cNvGrpSpPr/>
            <p:nvPr/>
          </p:nvGrpSpPr>
          <p:grpSpPr>
            <a:xfrm>
              <a:off x="9927034" y="4841496"/>
              <a:ext cx="778647" cy="1350134"/>
              <a:chOff x="4772026" y="-2626430"/>
              <a:chExt cx="647700" cy="1117197"/>
            </a:xfrm>
          </p:grpSpPr>
          <p:sp>
            <p:nvSpPr>
              <p:cNvPr id="96" name="Скругленный прямоугольник 95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Скругленный прямоугольник 96"/>
              <p:cNvSpPr/>
              <p:nvPr/>
            </p:nvSpPr>
            <p:spPr>
              <a:xfrm>
                <a:off x="4772026" y="-2308997"/>
                <a:ext cx="647700" cy="799764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4896715" y="-2626430"/>
                <a:ext cx="495301" cy="382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06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Прямоугольник 26"/>
            <p:cNvSpPr/>
            <p:nvPr/>
          </p:nvSpPr>
          <p:spPr>
            <a:xfrm>
              <a:off x="10813906" y="4961302"/>
              <a:ext cx="123187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dirty="0">
                  <a:ea typeface="Times New Roman" panose="02020603050405020304" pitchFamily="18" charset="0"/>
                </a:rPr>
                <a:t>Соответствие программы (проекта) уставу (положению) и миссии организации, а также его реалистичность</a:t>
              </a:r>
              <a:endParaRPr lang="ru-RU" sz="900" dirty="0"/>
            </a:p>
          </p:txBody>
        </p:sp>
        <p:grpSp>
          <p:nvGrpSpPr>
            <p:cNvPr id="99" name="Группа 98"/>
            <p:cNvGrpSpPr/>
            <p:nvPr/>
          </p:nvGrpSpPr>
          <p:grpSpPr>
            <a:xfrm>
              <a:off x="4246890" y="4914649"/>
              <a:ext cx="834827" cy="1390447"/>
              <a:chOff x="4771555" y="-2626430"/>
              <a:chExt cx="648171" cy="1126888"/>
            </a:xfrm>
          </p:grpSpPr>
          <p:sp>
            <p:nvSpPr>
              <p:cNvPr id="100" name="Скругленный прямоугольник 99"/>
              <p:cNvSpPr/>
              <p:nvPr/>
            </p:nvSpPr>
            <p:spPr>
              <a:xfrm>
                <a:off x="4771555" y="-261344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A5A5A5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Скругленный прямоугольник 100"/>
              <p:cNvSpPr/>
              <p:nvPr/>
            </p:nvSpPr>
            <p:spPr>
              <a:xfrm>
                <a:off x="4772026" y="-2308997"/>
                <a:ext cx="647700" cy="809455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4896715" y="-2626430"/>
                <a:ext cx="495301" cy="374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03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3" name="Группа 102"/>
            <p:cNvGrpSpPr/>
            <p:nvPr/>
          </p:nvGrpSpPr>
          <p:grpSpPr>
            <a:xfrm>
              <a:off x="6215673" y="4887661"/>
              <a:ext cx="834221" cy="1390447"/>
              <a:chOff x="4772026" y="-2626430"/>
              <a:chExt cx="647700" cy="1126888"/>
            </a:xfrm>
          </p:grpSpPr>
          <p:sp>
            <p:nvSpPr>
              <p:cNvPr id="104" name="Скругленный прямоугольник 103"/>
              <p:cNvSpPr/>
              <p:nvPr/>
            </p:nvSpPr>
            <p:spPr>
              <a:xfrm>
                <a:off x="4772026" y="-2600325"/>
                <a:ext cx="647700" cy="1081401"/>
              </a:xfrm>
              <a:prstGeom prst="roundRect">
                <a:avLst>
                  <a:gd name="adj" fmla="val 40262"/>
                </a:avLst>
              </a:prstGeom>
              <a:solidFill>
                <a:srgbClr val="FFC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Скругленный прямоугольник 104"/>
              <p:cNvSpPr/>
              <p:nvPr/>
            </p:nvSpPr>
            <p:spPr>
              <a:xfrm>
                <a:off x="4772026" y="-2308997"/>
                <a:ext cx="647700" cy="809455"/>
              </a:xfrm>
              <a:prstGeom prst="roundRect">
                <a:avLst>
                  <a:gd name="adj" fmla="val 40262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4896715" y="-2626430"/>
                <a:ext cx="495301" cy="374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</a:rPr>
                  <a:t>04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6148" name="Picture 4" descr="http://www.vied.vn/media/k2/items/cache/d18d1528ee4c2188221135de26d79754_M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2460" y="5433783"/>
              <a:ext cx="491318" cy="495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https://thanksforhelp.ru/wp-content/uploads/2017/11/unnamed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7026" y="5364813"/>
              <a:ext cx="598482" cy="598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http://www.academiepro.com/uploads/web/images/checklist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57" t="6368" r="17102" b="-2731"/>
            <a:stretch/>
          </p:blipFill>
          <p:spPr bwMode="auto">
            <a:xfrm>
              <a:off x="10059388" y="5372991"/>
              <a:ext cx="526211" cy="638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6" name="Диаграмма 35"/>
          <p:cNvGraphicFramePr/>
          <p:nvPr>
            <p:extLst>
              <p:ext uri="{D42A27DB-BD31-4B8C-83A1-F6EECF244321}">
                <p14:modId xmlns:p14="http://schemas.microsoft.com/office/powerpoint/2010/main" val="3450391874"/>
              </p:ext>
            </p:extLst>
          </p:nvPr>
        </p:nvGraphicFramePr>
        <p:xfrm>
          <a:off x="6409271" y="1004987"/>
          <a:ext cx="6818963" cy="419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9799490" y="4003952"/>
            <a:ext cx="1068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ЮЛ действует не менее 1 года</a:t>
            </a:r>
            <a:endParaRPr lang="ru-RU" sz="10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9829023" y="3121319"/>
            <a:ext cx="2011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деятельность, 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защите прав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свобод инвалидов и ветеранов войны, военной службы, ветеранов труда, участников боевых действий </a:t>
            </a:r>
          </a:p>
        </p:txBody>
      </p:sp>
      <p:sp>
        <p:nvSpPr>
          <p:cNvPr id="4099" name="Прямоугольник 4098"/>
          <p:cNvSpPr/>
          <p:nvPr/>
        </p:nvSpPr>
        <p:spPr>
          <a:xfrm>
            <a:off x="8827061" y="3904862"/>
            <a:ext cx="10165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не 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является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 ГУП, МУП, политической партией, коммерческой организацией</a:t>
            </a:r>
            <a:endParaRPr lang="ru-RU" sz="900" dirty="0"/>
          </a:p>
        </p:txBody>
      </p:sp>
      <p:sp>
        <p:nvSpPr>
          <p:cNvPr id="4101" name="Прямоугольник 4100"/>
          <p:cNvSpPr/>
          <p:nvPr/>
        </p:nvSpPr>
        <p:spPr>
          <a:xfrm>
            <a:off x="7907439" y="3232745"/>
            <a:ext cx="12178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нет задолженности по платежам в бюджет</a:t>
            </a:r>
          </a:p>
        </p:txBody>
      </p:sp>
      <p:sp>
        <p:nvSpPr>
          <p:cNvPr id="4102" name="Прямоугольник 4101"/>
          <p:cNvSpPr/>
          <p:nvPr/>
        </p:nvSpPr>
        <p:spPr>
          <a:xfrm>
            <a:off x="8830487" y="1347251"/>
            <a:ext cx="9020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не находится в стадии ликвидации, реорганизации, банкротства;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103" name="Прямоугольник 4102"/>
          <p:cNvSpPr/>
          <p:nvPr/>
        </p:nvSpPr>
        <p:spPr>
          <a:xfrm>
            <a:off x="7918411" y="2087629"/>
            <a:ext cx="12134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не 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имеет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фактов нецелевого использования субсидий из бюджетов </a:t>
            </a:r>
          </a:p>
        </p:txBody>
      </p:sp>
      <p:sp>
        <p:nvSpPr>
          <p:cNvPr id="4104" name="Стрелка вправо 4103"/>
          <p:cNvSpPr/>
          <p:nvPr/>
        </p:nvSpPr>
        <p:spPr>
          <a:xfrm rot="2668370">
            <a:off x="10309146" y="1280803"/>
            <a:ext cx="780515" cy="1825019"/>
          </a:xfrm>
          <a:prstGeom prst="rightArrow">
            <a:avLst>
              <a:gd name="adj1" fmla="val 71346"/>
              <a:gd name="adj2" fmla="val 49919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9729736" y="1352289"/>
            <a:ext cx="13052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не имеет 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составе учредителей организации политической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партии, 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а также фактов передачи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пожертвований 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политической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партии.</a:t>
            </a:r>
            <a:endParaRPr lang="ru-RU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105" name="TextBox 4104"/>
          <p:cNvSpPr txBox="1"/>
          <p:nvPr/>
        </p:nvSpPr>
        <p:spPr>
          <a:xfrm>
            <a:off x="10895338" y="2270581"/>
            <a:ext cx="1266939" cy="923330"/>
          </a:xfrm>
          <a:prstGeom prst="rect">
            <a:avLst/>
          </a:prstGeom>
          <a:noFill/>
          <a:ln>
            <a:solidFill>
              <a:srgbClr val="A5A5A5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7 условий участия в конкурсе</a:t>
            </a:r>
            <a:endParaRPr lang="ru-RU" b="1" dirty="0"/>
          </a:p>
        </p:txBody>
      </p:sp>
      <p:sp>
        <p:nvSpPr>
          <p:cNvPr id="4107" name="Прямоугольник 4106"/>
          <p:cNvSpPr/>
          <p:nvPr/>
        </p:nvSpPr>
        <p:spPr>
          <a:xfrm>
            <a:off x="3730231" y="1304532"/>
            <a:ext cx="394947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проведения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мероприятий, предусмотренных учредительными документами (пленумы, конференции, съезды, фестивали, юбилейные даты, «Круглые столы», выставки, мероприятия, конкурсы с участием коллективов Организации);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оплату труда штатных сотрудников; 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оплату услуг за аренду общественными организациями помещений и пользование коммунальными услугами, услугами почты и электросвязи (телефон), а также оплаты текущего ремонта инвентаря и помещений, которые Организации арендуют в пределах смет расходов Организаций, за исключением средств:</a:t>
            </a:r>
          </a:p>
          <a:p>
            <a:pPr algn="just">
              <a:spcAft>
                <a:spcPts val="0"/>
              </a:spcAft>
            </a:pP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приобретение автомототранспортных средств;</a:t>
            </a:r>
          </a:p>
          <a:p>
            <a:pPr algn="just">
              <a:spcAft>
                <a:spcPts val="0"/>
              </a:spcAft>
            </a:pP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-на оплату работ по капитальному строительству и реконструкции зданий и сооружений;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приобретение канцелярских принадлежностей;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оплату услуг по установлению, пользованию и обслуживанию официальной веб-страницы Организации, справочно-информационных программ и программ бухгалтерского учёта, обеспечение доступа к электронной почте; 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содействие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развитию художественной самодеятельности, физической культуры среди членов Организаций; 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изготовление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справочников, брошюр, информационных буклетов, знаков, грамот, памятных адресов;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оплату представительских   и  транспортных  расходов  для участия членов Организаций в спортивных и </a:t>
            </a:r>
            <a:r>
              <a:rPr lang="ru-RU" sz="900" dirty="0" err="1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воспитательно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-патриотических мероприятиях;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 на </a:t>
            </a:r>
            <a:r>
              <a:rPr lang="ru-RU" sz="9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оплату подписки  профильных и местных печатных  периодических  изданий  для  членов Организаций.</a:t>
            </a:r>
            <a:endParaRPr lang="ru-RU" sz="900" dirty="0">
              <a:solidFill>
                <a:schemeClr val="accent6">
                  <a:lumMod val="75000"/>
                </a:schemeClr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108" name="Прямоугольник 4107"/>
          <p:cNvSpPr/>
          <p:nvPr/>
        </p:nvSpPr>
        <p:spPr>
          <a:xfrm>
            <a:off x="3793063" y="946376"/>
            <a:ext cx="3886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Целевое использование субсидии на: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34496" y="270964"/>
            <a:ext cx="257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endParaRPr lang="ru-RU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4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655061682"/>
              </p:ext>
            </p:extLst>
          </p:nvPr>
        </p:nvGraphicFramePr>
        <p:xfrm>
          <a:off x="2362051" y="159513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9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316116"/>
            <a:ext cx="12192000" cy="6158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23000">
                <a:srgbClr val="FFC000">
                  <a:shade val="67500"/>
                  <a:satMod val="115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09659" y="276012"/>
            <a:ext cx="9979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cs typeface="Times New Roman" panose="02020603050405020304" pitchFamily="18" charset="0"/>
              </a:rPr>
              <a:t>на поддержку социально ориентированных некоммерческих организаций в муниципальном районе </a:t>
            </a:r>
          </a:p>
          <a:p>
            <a:pPr algn="ctr"/>
            <a:r>
              <a:rPr lang="ru-RU" sz="1600" b="1" dirty="0" smtClean="0">
                <a:cs typeface="Times New Roman" panose="02020603050405020304" pitchFamily="18" charset="0"/>
              </a:rPr>
              <a:t>Мелеузовский район Республики Башкортостан 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134496" y="1052513"/>
            <a:ext cx="2051764" cy="1941748"/>
            <a:chOff x="4716534" y="1438459"/>
            <a:chExt cx="2690814" cy="2794873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4716534" y="1587908"/>
              <a:ext cx="2690814" cy="2645424"/>
              <a:chOff x="4667060" y="2807227"/>
              <a:chExt cx="2690814" cy="2645424"/>
            </a:xfrm>
          </p:grpSpPr>
          <p:pic>
            <p:nvPicPr>
              <p:cNvPr id="41" name="Picture 2" descr="https://mail.novoproekt.com/%D1%805%D0%B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7060" y="2807227"/>
                <a:ext cx="2690814" cy="26454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5286223" y="3835606"/>
                <a:ext cx="1431568" cy="487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0" name="Прямоугольник 39"/>
            <p:cNvSpPr/>
            <p:nvPr/>
          </p:nvSpPr>
          <p:spPr>
            <a:xfrm>
              <a:off x="5300470" y="1438459"/>
              <a:ext cx="1008000" cy="864000"/>
            </a:xfrm>
            <a:prstGeom prst="rect">
              <a:avLst/>
            </a:pr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ru-RU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Размер субсидии</a:t>
              </a:r>
            </a:p>
          </p:txBody>
        </p:sp>
      </p:grpSp>
      <p:sp>
        <p:nvSpPr>
          <p:cNvPr id="70" name="Прямоугольник 69"/>
          <p:cNvSpPr/>
          <p:nvPr/>
        </p:nvSpPr>
        <p:spPr>
          <a:xfrm>
            <a:off x="134496" y="270964"/>
            <a:ext cx="257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Предоставлено 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endParaRPr lang="ru-RU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73" t="1772" r="6146" b="9450"/>
          <a:stretch/>
        </p:blipFill>
        <p:spPr>
          <a:xfrm>
            <a:off x="2649483" y="4350009"/>
            <a:ext cx="671586" cy="759101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6" b="231"/>
          <a:stretch/>
        </p:blipFill>
        <p:spPr>
          <a:xfrm>
            <a:off x="9342410" y="2801844"/>
            <a:ext cx="738892" cy="896044"/>
          </a:xfrm>
          <a:prstGeom prst="rect">
            <a:avLst/>
          </a:prstGeom>
        </p:spPr>
      </p:pic>
      <p:pic>
        <p:nvPicPr>
          <p:cNvPr id="1026" name="Picture 2" descr="https://coins-shop-orel.ru/upload/163/163314_med.jp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76" y="984171"/>
            <a:ext cx="948846" cy="91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eafworld.ru/Reports/local_20_temp-1319691510-4ea8e4f6-620x348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0F1F6"/>
              </a:clrFrom>
              <a:clrTo>
                <a:srgbClr val="F0F1F6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995" y="2199106"/>
            <a:ext cx="1134563" cy="63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1"/>
          <p:cNvSpPr txBox="1"/>
          <p:nvPr/>
        </p:nvSpPr>
        <p:spPr>
          <a:xfrm>
            <a:off x="2109659" y="5123768"/>
            <a:ext cx="2090016" cy="16386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/>
              <a:t>Мелеузовская городская и районная организация Башкирской республиканской Общероссийской общественной организации «Всероссийское общество инвалидов»</a:t>
            </a:r>
            <a:endParaRPr lang="ru-RU" sz="1100" dirty="0"/>
          </a:p>
        </p:txBody>
      </p:sp>
      <p:sp>
        <p:nvSpPr>
          <p:cNvPr id="80" name="TextBox 1"/>
          <p:cNvSpPr txBox="1"/>
          <p:nvPr/>
        </p:nvSpPr>
        <p:spPr>
          <a:xfrm>
            <a:off x="8878448" y="3653493"/>
            <a:ext cx="2090016" cy="16386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/>
              <a:t>Мелеузовская городская и районная организация Башкирской республиканской организации ветеранов (пенсионеров) войны, труда, Вооруженных сил и правоохранительных органов</a:t>
            </a:r>
            <a:endParaRPr lang="ru-RU" sz="1100" dirty="0"/>
          </a:p>
        </p:txBody>
      </p:sp>
      <p:pic>
        <p:nvPicPr>
          <p:cNvPr id="86" name="Picture 2" descr="https://mail.novoproekt.com/%D1%805%D0%B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974" y="1041578"/>
            <a:ext cx="2051764" cy="183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429441" y="1666298"/>
            <a:ext cx="1028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521,0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71621" y="1125550"/>
            <a:ext cx="597117" cy="276999"/>
          </a:xfrm>
          <a:prstGeom prst="rect">
            <a:avLst/>
          </a:prstGeom>
          <a:solidFill>
            <a:srgbClr val="06B9CF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2017г.</a:t>
            </a:r>
            <a:endParaRPr lang="ru-RU" sz="1200" dirty="0"/>
          </a:p>
        </p:txBody>
      </p:sp>
      <p:sp>
        <p:nvSpPr>
          <p:cNvPr id="87" name="TextBox 86"/>
          <p:cNvSpPr txBox="1"/>
          <p:nvPr/>
        </p:nvSpPr>
        <p:spPr>
          <a:xfrm>
            <a:off x="702325" y="1772554"/>
            <a:ext cx="1028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498,0</a:t>
            </a:r>
          </a:p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528853" y="1211972"/>
            <a:ext cx="597117" cy="276999"/>
          </a:xfrm>
          <a:prstGeom prst="rect">
            <a:avLst/>
          </a:prstGeom>
          <a:solidFill>
            <a:srgbClr val="06B9CF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2016г.</a:t>
            </a:r>
            <a:endParaRPr lang="ru-RU" sz="1200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10260721" y="940591"/>
            <a:ext cx="768607" cy="600267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субсидии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1907" y="4009479"/>
            <a:ext cx="971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тыс.руб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90" name="TextBox 1"/>
          <p:cNvSpPr txBox="1"/>
          <p:nvPr/>
        </p:nvSpPr>
        <p:spPr>
          <a:xfrm>
            <a:off x="1842395" y="2879496"/>
            <a:ext cx="1974491" cy="81933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/>
              <a:t>Региональное отделение Общероссийской общественной организации «Всероссийское общество глухих» по Республике Башкортостан </a:t>
            </a:r>
            <a:endParaRPr lang="ru-RU" sz="1100" dirty="0"/>
          </a:p>
        </p:txBody>
      </p:sp>
      <p:sp>
        <p:nvSpPr>
          <p:cNvPr id="91" name="TextBox 1"/>
          <p:cNvSpPr txBox="1"/>
          <p:nvPr/>
        </p:nvSpPr>
        <p:spPr>
          <a:xfrm>
            <a:off x="5350047" y="1111780"/>
            <a:ext cx="2090016" cy="65637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/>
              <a:t>Первичная территориальная организация Союза ветеранов Афганистана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15075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0" y="948022"/>
            <a:ext cx="1219200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бизнеса»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400" y="5247071"/>
            <a:ext cx="11911575" cy="154151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3" name="Прямоугольник 2"/>
          <p:cNvSpPr/>
          <p:nvPr/>
        </p:nvSpPr>
        <p:spPr>
          <a:xfrm>
            <a:off x="74401" y="1341443"/>
            <a:ext cx="11917859" cy="38481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" y="316116"/>
            <a:ext cx="12192000" cy="615837"/>
          </a:xfrm>
          <a:prstGeom prst="rect">
            <a:avLst/>
          </a:prstGeom>
          <a:solidFill>
            <a:srgbClr val="6EC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7017" y="323057"/>
            <a:ext cx="3281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Имущественная поддержка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713385" y="15045516"/>
            <a:ext cx="18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81403" y="381313"/>
            <a:ext cx="586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субъектов малого и среднего предпринимательства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73864" y="3140346"/>
            <a:ext cx="2192917" cy="912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/>
              <a:t>Преимущественное право выкупа муниципального имущества муниципального района Мелеузовский район Республики Башкортостан </a:t>
            </a:r>
            <a:endParaRPr lang="ru-RU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3658998" y="890576"/>
            <a:ext cx="255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Чем регламентируется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46853" y="1307531"/>
            <a:ext cx="458266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ru-RU" sz="1000" dirty="0"/>
              <a:t>Федеральным законом от 22.07.2008г. № 159-ФЗ «Об особенностях  отчуждения недвижимого имущества, находящегося  в государственной собственности субъектов Российской Федерации или в муниципальной собственности и арендуемого субъектами малого и среднего предпринимательства, и о внесении изменений в отдельные законодательные акты  Российской Федерации», </a:t>
            </a:r>
            <a:endParaRPr lang="ru-RU" sz="1000" dirty="0" smtClean="0"/>
          </a:p>
          <a:p>
            <a:pPr marL="228600" indent="-228600">
              <a:buAutoNum type="arabicParenR"/>
            </a:pPr>
            <a:r>
              <a:rPr lang="ru-RU" sz="1000" dirty="0" smtClean="0"/>
              <a:t>Порядок </a:t>
            </a:r>
            <a:r>
              <a:rPr lang="ru-RU" sz="1000" dirty="0"/>
              <a:t>предоставления в аренду муниципального имущества муниципального района Мелеузовский район Республики Башкортостан субъектам малого и среднего предпринимательства и организациям, образующим инфраструктуру поддержки субъектов малого и среднего предпринимательства, </a:t>
            </a:r>
            <a:r>
              <a:rPr lang="ru-RU" sz="1000" dirty="0" smtClean="0"/>
              <a:t>утвержденный </a:t>
            </a:r>
            <a:r>
              <a:rPr lang="ru-RU" sz="1000" dirty="0"/>
              <a:t>постановлением администрации муниципального района Мелеузовский район Республики Башкортостан от 29.04.2009 №714 «О создании комиссии по рассмотрению обращений субъектов малого и среднего предпринимательства о реализации ими преимущественного права на приобретение ими арендуемого имущества, находящегося в муниципальной собственности муниципального района Мелеузовский район Республики Башкортостан</a:t>
            </a:r>
            <a:r>
              <a:rPr lang="ru-RU" sz="1000" dirty="0" smtClean="0"/>
              <a:t>»</a:t>
            </a:r>
          </a:p>
          <a:p>
            <a:pPr marL="228600" indent="-228600">
              <a:buAutoNum type="arabicParenR"/>
            </a:pPr>
            <a:r>
              <a:rPr lang="ru-RU" sz="1000" dirty="0" smtClean="0"/>
              <a:t>Постановление </a:t>
            </a:r>
            <a:r>
              <a:rPr lang="ru-RU" sz="1000" dirty="0"/>
              <a:t>администрации муниципального района Мелеузовский район Республики Башкортостан от 20.07.2009 №1294 «Об утверждении перечня документов, предоставляемых арендаторами, необходимых для признания их соответствующими условиями отнесения к категории субъектов малого и среднего предпринимательства и условиям предоставления преимущественного права на приобретение арендуемого имущества, находящегося в муниципальной собственности муниципального района Мелеузовский район Республики Башкортостан»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7997" y="1379585"/>
            <a:ext cx="2395211" cy="16528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dirty="0"/>
              <a:t>за 2009 – 2017 гг. от субъектов малого и среднего предпринимательства в Администрацию муниципального района поступило 115  заявлений</a:t>
            </a:r>
            <a:r>
              <a:rPr lang="ru-RU" sz="1000" dirty="0" smtClean="0"/>
              <a:t>.</a:t>
            </a:r>
            <a:endParaRPr lang="ru-RU" sz="1000" dirty="0"/>
          </a:p>
          <a:p>
            <a:r>
              <a:rPr lang="ru-RU" sz="1000" dirty="0" smtClean="0"/>
              <a:t>(с нарастающим </a:t>
            </a:r>
            <a:r>
              <a:rPr lang="ru-RU" sz="1000" dirty="0"/>
              <a:t>итогом с начала действия Федерального закона № 159-ФЗ</a:t>
            </a:r>
            <a:r>
              <a:rPr lang="ru-RU" sz="1000" dirty="0" smtClean="0"/>
              <a:t>), реализовано </a:t>
            </a:r>
            <a:r>
              <a:rPr lang="ru-RU" sz="1000" dirty="0"/>
              <a:t>109 объектов муниципального нежилого фонда </a:t>
            </a:r>
            <a:r>
              <a:rPr lang="ru-RU" sz="1000" dirty="0" smtClean="0"/>
              <a:t>общей площадью </a:t>
            </a:r>
            <a:r>
              <a:rPr lang="ru-RU" sz="1000" dirty="0"/>
              <a:t>11 201,0 </a:t>
            </a:r>
            <a:r>
              <a:rPr lang="ru-RU" sz="1000" dirty="0" err="1"/>
              <a:t>кв.м</a:t>
            </a:r>
            <a:r>
              <a:rPr lang="ru-RU" sz="1000" dirty="0"/>
              <a:t>. </a:t>
            </a:r>
          </a:p>
          <a:p>
            <a:endParaRPr lang="ru-RU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337017" y="5247071"/>
            <a:ext cx="2174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Предоставление в аренду имущества, включенного в Перечень муниципального имущества муниципального района Мелеузовский район Республики Башкортостан свободного от прав третьих лиц</a:t>
            </a:r>
          </a:p>
          <a:p>
            <a:endParaRPr lang="ru-RU" sz="105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20429" y="5289584"/>
            <a:ext cx="44501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900" dirty="0"/>
              <a:t>Федеральный закон от 26.07.2006 N 135-ФЗ (ред. от 29.07.2017) "О защите </a:t>
            </a:r>
            <a:r>
              <a:rPr lang="ru-RU" sz="900" dirty="0" smtClean="0"/>
              <a:t>конкуренции»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 smtClean="0"/>
              <a:t>Решение Совета муниципального района Мелеузовский район Республики Башкортостан «293 от 14.02.2011 (с последующими изменениями) «Об утверждении Порядка оформления права пользования муниципальным имуществом и Методики определения годовой арендной платы за пользование муниципальным имуществом</a:t>
            </a:r>
            <a:endParaRPr lang="ru-RU" sz="900" dirty="0"/>
          </a:p>
        </p:txBody>
      </p:sp>
      <p:sp>
        <p:nvSpPr>
          <p:cNvPr id="58" name="TextBox 57"/>
          <p:cNvSpPr txBox="1"/>
          <p:nvPr/>
        </p:nvSpPr>
        <p:spPr>
          <a:xfrm>
            <a:off x="7444908" y="890576"/>
            <a:ext cx="187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Особые условия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287763" y="5591583"/>
            <a:ext cx="1622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Аренда на срок не менее 5 лет  (по желанию СМП срок может быть уменьшен)</a:t>
            </a:r>
            <a:endParaRPr lang="ru-RU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9510848" y="5914749"/>
            <a:ext cx="1898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В перечне муниципального имущества, свободного от прав третьих лиц находится 5 помещений </a:t>
            </a:r>
            <a:endParaRPr lang="ru-RU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9510848" y="5206863"/>
            <a:ext cx="2281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 состоянию на 01.01.2018г. количество действующих договоров аренды помещений с СМП составило 60 ед.  Общей площадью 3479,6 </a:t>
            </a:r>
            <a:r>
              <a:rPr lang="ru-RU" sz="1000" dirty="0" err="1" smtClean="0"/>
              <a:t>кв.м</a:t>
            </a:r>
            <a:r>
              <a:rPr lang="ru-RU" sz="1000" dirty="0" smtClean="0"/>
              <a:t>.</a:t>
            </a:r>
            <a:endParaRPr lang="ru-RU" sz="1000" dirty="0"/>
          </a:p>
        </p:txBody>
      </p:sp>
      <p:pic>
        <p:nvPicPr>
          <p:cNvPr id="1028" name="Picture 4" descr="https://www.ogrk-center.ru/Fotki/po%20uslugam/3-%20obm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54" y="1629117"/>
            <a:ext cx="2252127" cy="139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287763" y="5247071"/>
            <a:ext cx="1988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 результатам аукциона</a:t>
            </a:r>
            <a:endParaRPr lang="ru-RU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9715477" y="914664"/>
            <a:ext cx="187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Результат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46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2399" y="897468"/>
            <a:ext cx="9668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Администрации муниципального района Мелеузовский район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453850, Республика Башкортостан,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г.Мелеуз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ул.Воровского,4. </a:t>
            </a:r>
          </a:p>
          <a:p>
            <a:pPr algn="just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(34764) 3-50-12 факс. (34764) 3-50-29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эл.почта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meleuz_gfu@ufamts.ru</a:t>
            </a:r>
          </a:p>
          <a:p>
            <a:pPr algn="just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i="1" dirty="0">
                <a:hlinkClick r:id="rId2"/>
              </a:rPr>
              <a:t>http://finance.admmeleuz.ru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9" descr="ge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00" y="669386"/>
            <a:ext cx="677940" cy="76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" y="-20353"/>
            <a:ext cx="12191999" cy="53850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Информационная брошюра «Бюджет </a:t>
            </a:r>
            <a:r>
              <a:rPr lang="ru-RU" sz="1400" dirty="0">
                <a:solidFill>
                  <a:srgbClr val="0070C0"/>
                </a:solidFill>
                <a:latin typeface="Book Antiqua" panose="02040602050305030304" pitchFamily="18" charset="0"/>
              </a:rPr>
              <a:t>муниципального района Мелеузовский район Республики Башкортостан для бизнеса</a:t>
            </a:r>
            <a:r>
              <a:rPr lang="ru-RU" sz="1400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»</a:t>
            </a:r>
            <a:endParaRPr lang="ru-RU" sz="1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2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4407</TotalTime>
  <Words>5579</Words>
  <Application>Microsoft Office PowerPoint</Application>
  <PresentationFormat>Произвольный</PresentationFormat>
  <Paragraphs>664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Информационная брошюра  «Бюджет муниципального района  Мелеузовский район Республики Башкортостан  для бизнеса»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бизнеса</dc:title>
  <dc:creator>Ольга</dc:creator>
  <cp:lastModifiedBy>Библиотека - Угрюмова Елена Борисовна</cp:lastModifiedBy>
  <cp:revision>257</cp:revision>
  <cp:lastPrinted>2018-06-04T09:26:00Z</cp:lastPrinted>
  <dcterms:created xsi:type="dcterms:W3CDTF">2018-05-04T03:31:13Z</dcterms:created>
  <dcterms:modified xsi:type="dcterms:W3CDTF">2018-11-13T12:34:53Z</dcterms:modified>
</cp:coreProperties>
</file>