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gif" ContentType="image/gif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2.xml" ContentType="application/vnd.openxmlformats-officedocument.presentationml.notesSlid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drawings/drawing1.xml" ContentType="application/vnd.openxmlformats-officedocument.drawingml.chartshapes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charts/chart5.xml" ContentType="application/vnd.openxmlformats-officedocument.drawingml.chart+xml"/>
  <Override PartName="/ppt/drawings/drawing2.xml" ContentType="application/vnd.openxmlformats-officedocument.drawingml.chartshapes+xml"/>
  <Override PartName="/ppt/charts/chart6.xml" ContentType="application/vnd.openxmlformats-officedocument.drawingml.chart+xml"/>
  <Override PartName="/ppt/charts/chart7.xml" ContentType="application/vnd.openxmlformats-officedocument.drawingml.chart+xml"/>
  <Override PartName="/ppt/charts/chart8.xml" ContentType="application/vnd.openxmlformats-officedocument.drawingml.chart+xml"/>
  <Override PartName="/ppt/charts/chart9.xml" ContentType="application/vnd.openxmlformats-officedocument.drawingml.chart+xml"/>
  <Override PartName="/ppt/charts/chart10.xml" ContentType="application/vnd.openxmlformats-officedocument.drawingml.chart+xml"/>
  <Override PartName="/ppt/charts/chart11.xml" ContentType="application/vnd.openxmlformats-officedocument.drawingml.chart+xml"/>
  <Override PartName="/ppt/charts/chart12.xml" ContentType="application/vnd.openxmlformats-officedocument.drawingml.chart+xml"/>
  <Override PartName="/ppt/charts/chart13.xml" ContentType="application/vnd.openxmlformats-officedocument.drawingml.chart+xml"/>
  <Override PartName="/ppt/charts/chart14.xml" ContentType="application/vnd.openxmlformats-officedocument.drawingml.chart+xml"/>
  <Override PartName="/ppt/charts/chart15.xml" ContentType="application/vnd.openxmlformats-officedocument.drawingml.chart+xml"/>
  <Override PartName="/ppt/charts/chart16.xml" ContentType="application/vnd.openxmlformats-officedocument.drawingml.chart+xml"/>
  <Override PartName="/ppt/charts/chart17.xml" ContentType="application/vnd.openxmlformats-officedocument.drawingml.chart+xml"/>
  <Override PartName="/ppt/charts/chart18.xml" ContentType="application/vnd.openxmlformats-officedocument.drawingml.chart+xml"/>
  <Override PartName="/ppt/charts/chart19.xml" ContentType="application/vnd.openxmlformats-officedocument.drawingml.chart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diagrams/data8.xml" ContentType="application/vnd.openxmlformats-officedocument.drawingml.diagramData+xml"/>
  <Override PartName="/ppt/diagrams/layout8.xml" ContentType="application/vnd.openxmlformats-officedocument.drawingml.diagramLayout+xml"/>
  <Override PartName="/ppt/diagrams/quickStyle8.xml" ContentType="application/vnd.openxmlformats-officedocument.drawingml.diagramStyle+xml"/>
  <Override PartName="/ppt/diagrams/colors8.xml" ContentType="application/vnd.openxmlformats-officedocument.drawingml.diagramColors+xml"/>
  <Override PartName="/ppt/diagrams/drawing8.xml" ContentType="application/vnd.ms-office.drawingml.diagramDrawing+xml"/>
  <Override PartName="/ppt/diagrams/data9.xml" ContentType="application/vnd.openxmlformats-officedocument.drawingml.diagramData+xml"/>
  <Override PartName="/ppt/diagrams/layout9.xml" ContentType="application/vnd.openxmlformats-officedocument.drawingml.diagramLayout+xml"/>
  <Override PartName="/ppt/diagrams/quickStyle9.xml" ContentType="application/vnd.openxmlformats-officedocument.drawingml.diagramStyle+xml"/>
  <Override PartName="/ppt/diagrams/colors9.xml" ContentType="application/vnd.openxmlformats-officedocument.drawingml.diagramColors+xml"/>
  <Override PartName="/ppt/diagrams/drawing9.xml" ContentType="application/vnd.ms-office.drawingml.diagramDrawing+xml"/>
  <Override PartName="/ppt/diagrams/data10.xml" ContentType="application/vnd.openxmlformats-officedocument.drawingml.diagramData+xml"/>
  <Override PartName="/ppt/diagrams/layout10.xml" ContentType="application/vnd.openxmlformats-officedocument.drawingml.diagramLayout+xml"/>
  <Override PartName="/ppt/diagrams/quickStyle10.xml" ContentType="application/vnd.openxmlformats-officedocument.drawingml.diagramStyle+xml"/>
  <Override PartName="/ppt/diagrams/colors10.xml" ContentType="application/vnd.openxmlformats-officedocument.drawingml.diagramColors+xml"/>
  <Override PartName="/ppt/diagrams/drawing10.xml" ContentType="application/vnd.ms-office.drawingml.diagramDrawing+xml"/>
  <Override PartName="/ppt/charts/chart20.xml" ContentType="application/vnd.openxmlformats-officedocument.drawingml.chart+xml"/>
  <Override PartName="/ppt/charts/chart21.xml" ContentType="application/vnd.openxmlformats-officedocument.drawingml.chart+xml"/>
  <Override PartName="/ppt/drawings/drawing3.xml" ContentType="application/vnd.openxmlformats-officedocument.drawingml.chartshapes+xml"/>
  <Override PartName="/ppt/charts/chart22.xml" ContentType="application/vnd.openxmlformats-officedocument.drawingml.chart+xml"/>
  <Override PartName="/ppt/drawings/drawing4.xml" ContentType="application/vnd.openxmlformats-officedocument.drawingml.chartshapes+xml"/>
  <Override PartName="/ppt/tags/tag1.xml" ContentType="application/vnd.openxmlformats-officedocument.presentationml.tags+xml"/>
  <Override PartName="/ppt/charts/chart23.xml" ContentType="application/vnd.openxmlformats-officedocument.drawingml.chart+xml"/>
  <Override PartName="/ppt/charts/chart24.xml" ContentType="application/vnd.openxmlformats-officedocument.drawingml.chart+xml"/>
  <Override PartName="/ppt/charts/chart25.xml" ContentType="application/vnd.openxmlformats-officedocument.drawingml.chart+xml"/>
  <Override PartName="/ppt/charts/chart26.xml" ContentType="application/vnd.openxmlformats-officedocument.drawingml.chart+xml"/>
  <Override PartName="/ppt/charts/chart27.xml" ContentType="application/vnd.openxmlformats-officedocument.drawingml.chart+xml"/>
  <Override PartName="/ppt/charts/chart28.xml" ContentType="application/vnd.openxmlformats-officedocument.drawingml.chart+xml"/>
  <Override PartName="/ppt/charts/chart29.xml" ContentType="application/vnd.openxmlformats-officedocument.drawingml.chart+xml"/>
  <Override PartName="/ppt/charts/chart30.xml" ContentType="application/vnd.openxmlformats-officedocument.drawingml.chart+xml"/>
  <Override PartName="/ppt/charts/chart31.xml" ContentType="application/vnd.openxmlformats-officedocument.drawingml.chart+xml"/>
  <Override PartName="/ppt/charts/chart32.xml" ContentType="application/vnd.openxmlformats-officedocument.drawingml.chart+xml"/>
  <Override PartName="/ppt/tags/tag2.xml" ContentType="application/vnd.openxmlformats-officedocument.presentationml.tags+xml"/>
  <Override PartName="/ppt/charts/chart33.xml" ContentType="application/vnd.openxmlformats-officedocument.drawingml.chart+xml"/>
  <Override PartName="/ppt/drawings/drawing5.xml" ContentType="application/vnd.openxmlformats-officedocument.drawingml.chartshape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charts/chart34.xml" ContentType="application/vnd.openxmlformats-officedocument.drawingml.chart+xml"/>
  <Override PartName="/ppt/drawings/drawing6.xml" ContentType="application/vnd.openxmlformats-officedocument.drawingml.chartshapes+xml"/>
  <Override PartName="/ppt/diagrams/data11.xml" ContentType="application/vnd.openxmlformats-officedocument.drawingml.diagramData+xml"/>
  <Override PartName="/ppt/diagrams/layout11.xml" ContentType="application/vnd.openxmlformats-officedocument.drawingml.diagramLayout+xml"/>
  <Override PartName="/ppt/diagrams/quickStyle11.xml" ContentType="application/vnd.openxmlformats-officedocument.drawingml.diagramStyle+xml"/>
  <Override PartName="/ppt/diagrams/colors11.xml" ContentType="application/vnd.openxmlformats-officedocument.drawingml.diagramColors+xml"/>
  <Override PartName="/ppt/diagrams/drawing11.xml" ContentType="application/vnd.ms-office.drawingml.diagramDrawing+xml"/>
  <Override PartName="/ppt/charts/chart35.xml" ContentType="application/vnd.openxmlformats-officedocument.drawingml.chart+xml"/>
  <Override PartName="/ppt/diagrams/data12.xml" ContentType="application/vnd.openxmlformats-officedocument.drawingml.diagramData+xml"/>
  <Override PartName="/ppt/diagrams/layout12.xml" ContentType="application/vnd.openxmlformats-officedocument.drawingml.diagramLayout+xml"/>
  <Override PartName="/ppt/diagrams/quickStyle12.xml" ContentType="application/vnd.openxmlformats-officedocument.drawingml.diagramStyle+xml"/>
  <Override PartName="/ppt/diagrams/colors12.xml" ContentType="application/vnd.openxmlformats-officedocument.drawingml.diagramColors+xml"/>
  <Override PartName="/ppt/diagrams/drawing12.xml" ContentType="application/vnd.ms-office.drawingml.diagramDrawing+xml"/>
  <Override PartName="/ppt/tags/tag7.xml" ContentType="application/vnd.openxmlformats-officedocument.presentationml.tags+xml"/>
  <Override PartName="/ppt/charts/chart36.xml" ContentType="application/vnd.openxmlformats-officedocument.drawingml.chart+xml"/>
  <Override PartName="/ppt/diagrams/data13.xml" ContentType="application/vnd.openxmlformats-officedocument.drawingml.diagramData+xml"/>
  <Override PartName="/ppt/diagrams/layout13.xml" ContentType="application/vnd.openxmlformats-officedocument.drawingml.diagramLayout+xml"/>
  <Override PartName="/ppt/diagrams/quickStyle13.xml" ContentType="application/vnd.openxmlformats-officedocument.drawingml.diagramStyle+xml"/>
  <Override PartName="/ppt/diagrams/colors13.xml" ContentType="application/vnd.openxmlformats-officedocument.drawingml.diagramColors+xml"/>
  <Override PartName="/ppt/diagrams/drawing13.xml" ContentType="application/vnd.ms-office.drawingml.diagramDrawing+xml"/>
  <Override PartName="/ppt/diagrams/data14.xml" ContentType="application/vnd.openxmlformats-officedocument.drawingml.diagramData+xml"/>
  <Override PartName="/ppt/diagrams/layout14.xml" ContentType="application/vnd.openxmlformats-officedocument.drawingml.diagramLayout+xml"/>
  <Override PartName="/ppt/diagrams/quickStyle14.xml" ContentType="application/vnd.openxmlformats-officedocument.drawingml.diagramStyle+xml"/>
  <Override PartName="/ppt/diagrams/colors14.xml" ContentType="application/vnd.openxmlformats-officedocument.drawingml.diagramColors+xml"/>
  <Override PartName="/ppt/diagrams/drawing14.xml" ContentType="application/vnd.ms-office.drawingml.diagramDrawing+xml"/>
  <Override PartName="/ppt/notesSlides/notesSlide3.xml" ContentType="application/vnd.openxmlformats-officedocument.presentationml.notesSlide+xml"/>
  <Override PartName="/ppt/charts/chart37.xml" ContentType="application/vnd.openxmlformats-officedocument.drawingml.chart+xml"/>
  <Override PartName="/ppt/drawings/drawing7.xml" ContentType="application/vnd.openxmlformats-officedocument.drawingml.chartshapes+xml"/>
  <Override PartName="/ppt/diagrams/data15.xml" ContentType="application/vnd.openxmlformats-officedocument.drawingml.diagramData+xml"/>
  <Override PartName="/ppt/diagrams/layout15.xml" ContentType="application/vnd.openxmlformats-officedocument.drawingml.diagramLayout+xml"/>
  <Override PartName="/ppt/diagrams/quickStyle15.xml" ContentType="application/vnd.openxmlformats-officedocument.drawingml.diagramStyle+xml"/>
  <Override PartName="/ppt/diagrams/colors15.xml" ContentType="application/vnd.openxmlformats-officedocument.drawingml.diagramColors+xml"/>
  <Override PartName="/ppt/diagrams/drawing15.xml" ContentType="application/vnd.ms-office.drawingml.diagramDrawing+xml"/>
  <Override PartName="/ppt/charts/chart38.xml" ContentType="application/vnd.openxmlformats-officedocument.drawingml.chart+xml"/>
  <Override PartName="/ppt/charts/chart39.xml" ContentType="application/vnd.openxmlformats-officedocument.drawingml.chart+xml"/>
  <Override PartName="/ppt/drawings/drawing8.xml" ContentType="application/vnd.openxmlformats-officedocument.drawingml.chartshapes+xml"/>
  <Override PartName="/docProps/core.xml" ContentType="application/vnd.openxmlformats-package.core-properties+xml"/>
  <Override PartName="/docProps/app.xml" ContentType="application/vnd.openxmlformats-officedocument.extended-properties+xml"/>
  <Override PartName="/ppt/charts/colors1.xml" ContentType="application/vnd.ms-office.chartcolorstyle+xml"/>
  <Override PartName="/ppt/charts/style1.xml" ContentType="application/vnd.ms-office.chartstyle+xml"/>
  <Override PartName="/ppt/charts/colors2.xml" ContentType="application/vnd.ms-office.chartcolorstyle+xml"/>
  <Override PartName="/ppt/charts/style2.xml" ContentType="application/vnd.ms-office.chartstyle+xml"/>
  <Override PartName="/ppt/charts/colors3.xml" ContentType="application/vnd.ms-office.chartcolorstyle+xml"/>
  <Override PartName="/ppt/charts/style3.xml" ContentType="application/vnd.ms-office.chartstyle+xml"/>
  <Override PartName="/ppt/charts/colors4.xml" ContentType="application/vnd.ms-office.chartcolorstyle+xml"/>
  <Override PartName="/ppt/charts/style4.xml" ContentType="application/vnd.ms-office.chartstyle+xml"/>
  <Override PartName="/ppt/charts/colors5.xml" ContentType="application/vnd.ms-office.chartcolorstyle+xml"/>
  <Override PartName="/ppt/charts/style5.xml" ContentType="application/vnd.ms-office.chartstyle+xml"/>
  <Override PartName="/ppt/charts/colors6.xml" ContentType="application/vnd.ms-office.chartcolorstyle+xml"/>
  <Override PartName="/ppt/charts/style6.xml" ContentType="application/vnd.ms-office.chartstyle+xml"/>
  <Override PartName="/ppt/charts/colors7.xml" ContentType="application/vnd.ms-office.chartcolorstyle+xml"/>
  <Override PartName="/ppt/charts/style7.xml" ContentType="application/vnd.ms-office.chartstyle+xml"/>
  <Override PartName="/ppt/charts/colors8.xml" ContentType="application/vnd.ms-office.chartcolorstyle+xml"/>
  <Override PartName="/ppt/charts/style8.xml" ContentType="application/vnd.ms-office.chartstyle+xml"/>
  <Override PartName="/ppt/charts/colors9.xml" ContentType="application/vnd.ms-office.chartcolorstyle+xml"/>
  <Override PartName="/ppt/charts/style9.xml" ContentType="application/vnd.ms-office.chartstyle+xml"/>
  <Override PartName="/ppt/charts/colors10.xml" ContentType="application/vnd.ms-office.chartcolorstyle+xml"/>
  <Override PartName="/ppt/charts/style10.xml" ContentType="application/vnd.ms-office.chartstyle+xml"/>
  <Override PartName="/ppt/charts/colors11.xml" ContentType="application/vnd.ms-office.chartcolorstyle+xml"/>
  <Override PartName="/ppt/charts/style11.xml" ContentType="application/vnd.ms-office.chartstyle+xml"/>
  <Override PartName="/ppt/charts/colors12.xml" ContentType="application/vnd.ms-office.chartcolorstyle+xml"/>
  <Override PartName="/ppt/charts/style12.xml" ContentType="application/vnd.ms-office.chartstyle+xml"/>
  <Override PartName="/ppt/charts/colors13.xml" ContentType="application/vnd.ms-office.chartcolorstyle+xml"/>
  <Override PartName="/ppt/charts/style13.xml" ContentType="application/vnd.ms-office.chartstyle+xml"/>
  <Override PartName="/ppt/charts/colors14.xml" ContentType="application/vnd.ms-office.chartcolorstyle+xml"/>
  <Override PartName="/ppt/charts/style14.xml" ContentType="application/vnd.ms-office.chartstyle+xml"/>
  <Override PartName="/ppt/charts/colors15.xml" ContentType="application/vnd.ms-office.chartcolorstyle+xml"/>
  <Override PartName="/ppt/charts/style15.xml" ContentType="application/vnd.ms-office.chartstyle+xml"/>
  <Override PartName="/ppt/charts/colors16.xml" ContentType="application/vnd.ms-office.chartcolorstyle+xml"/>
  <Override PartName="/ppt/charts/style16.xml" ContentType="application/vnd.ms-office.chartstyle+xml"/>
  <Override PartName="/ppt/charts/colors17.xml" ContentType="application/vnd.ms-office.chartcolorstyle+xml"/>
  <Override PartName="/ppt/charts/style17.xml" ContentType="application/vnd.ms-office.chartstyle+xml"/>
  <Override PartName="/ppt/charts/colors18.xml" ContentType="application/vnd.ms-office.chartcolorstyle+xml"/>
  <Override PartName="/ppt/charts/style18.xml" ContentType="application/vnd.ms-office.chartstyle+xml"/>
  <Override PartName="/ppt/charts/colors19.xml" ContentType="application/vnd.ms-office.chartcolorstyle+xml"/>
  <Override PartName="/ppt/charts/style19.xml" ContentType="application/vnd.ms-office.chartstyle+xml"/>
  <Override PartName="/ppt/charts/colors20.xml" ContentType="application/vnd.ms-office.chartcolorstyle+xml"/>
  <Override PartName="/ppt/charts/style20.xml" ContentType="application/vnd.ms-office.chartstyle+xml"/>
  <Override PartName="/ppt/charts/colors21.xml" ContentType="application/vnd.ms-office.chartcolorstyle+xml"/>
  <Override PartName="/ppt/charts/style21.xml" ContentType="application/vnd.ms-office.chartstyle+xml"/>
  <Override PartName="/ppt/charts/colors22.xml" ContentType="application/vnd.ms-office.chartcolorstyle+xml"/>
  <Override PartName="/ppt/charts/style22.xml" ContentType="application/vnd.ms-office.chartstyle+xml"/>
  <Override PartName="/ppt/charts/colors23.xml" ContentType="application/vnd.ms-office.chartcolorstyle+xml"/>
  <Override PartName="/ppt/charts/style23.xml" ContentType="application/vnd.ms-office.chartstyle+xml"/>
  <Override PartName="/ppt/charts/colors24.xml" ContentType="application/vnd.ms-office.chartcolorstyle+xml"/>
  <Override PartName="/ppt/charts/style24.xml" ContentType="application/vnd.ms-office.chartstyle+xml"/>
  <Override PartName="/ppt/charts/colors25.xml" ContentType="application/vnd.ms-office.chartcolorstyle+xml"/>
  <Override PartName="/ppt/charts/style25.xml" ContentType="application/vnd.ms-office.chartstyle+xml"/>
  <Override PartName="/ppt/charts/colors26.xml" ContentType="application/vnd.ms-office.chartcolorstyle+xml"/>
  <Override PartName="/ppt/charts/style26.xml" ContentType="application/vnd.ms-office.chartstyle+xml"/>
  <Override PartName="/ppt/charts/colors27.xml" ContentType="application/vnd.ms-office.chartcolorstyle+xml"/>
  <Override PartName="/ppt/charts/style27.xml" ContentType="application/vnd.ms-office.chartstyle+xml"/>
  <Override PartName="/ppt/charts/colors28.xml" ContentType="application/vnd.ms-office.chartcolorstyle+xml"/>
  <Override PartName="/ppt/charts/style28.xml" ContentType="application/vnd.ms-office.chartstyle+xml"/>
  <Override PartName="/ppt/charts/colors29.xml" ContentType="application/vnd.ms-office.chartcolorstyle+xml"/>
  <Override PartName="/ppt/charts/style29.xml" ContentType="application/vnd.ms-office.chartstyle+xml"/>
  <Override PartName="/ppt/charts/colors30.xml" ContentType="application/vnd.ms-office.chartcolorstyle+xml"/>
  <Override PartName="/ppt/charts/style30.xml" ContentType="application/vnd.ms-office.chartstyle+xml"/>
  <Override PartName="/ppt/charts/colors31.xml" ContentType="application/vnd.ms-office.chartcolorstyle+xml"/>
  <Override PartName="/ppt/charts/style31.xml" ContentType="application/vnd.ms-office.chartstyle+xml"/>
  <Override PartName="/ppt/charts/colors32.xml" ContentType="application/vnd.ms-office.chartcolorstyle+xml"/>
  <Override PartName="/ppt/charts/style32.xml" ContentType="application/vnd.ms-office.chartstyle+xml"/>
  <Override PartName="/ppt/charts/colors33.xml" ContentType="application/vnd.ms-office.chartcolorstyle+xml"/>
  <Override PartName="/ppt/charts/style33.xml" ContentType="application/vnd.ms-office.chartstyle+xml"/>
  <Override PartName="/ppt/charts/colors34.xml" ContentType="application/vnd.ms-office.chartcolorstyle+xml"/>
  <Override PartName="/ppt/charts/style34.xml" ContentType="application/vnd.ms-office.chartstyle+xml"/>
  <Override PartName="/ppt/charts/colors35.xml" ContentType="application/vnd.ms-office.chartcolorstyle+xml"/>
  <Override PartName="/ppt/charts/style35.xml" ContentType="application/vnd.ms-office.chartstyle+xml"/>
  <Override PartName="/ppt/charts/colors36.xml" ContentType="application/vnd.ms-office.chartcolorstyle+xml"/>
  <Override PartName="/ppt/charts/style36.xml" ContentType="application/vnd.ms-office.chartstyle+xml"/>
  <Override PartName="/ppt/charts/colors37.xml" ContentType="application/vnd.ms-office.chartcolorstyle+xml"/>
  <Override PartName="/ppt/charts/style37.xml" ContentType="application/vnd.ms-office.chartstyle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51"/>
  </p:notesMasterIdLst>
  <p:handoutMasterIdLst>
    <p:handoutMasterId r:id="rId52"/>
  </p:handoutMasterIdLst>
  <p:sldIdLst>
    <p:sldId id="280" r:id="rId2"/>
    <p:sldId id="291" r:id="rId3"/>
    <p:sldId id="265" r:id="rId4"/>
    <p:sldId id="292" r:id="rId5"/>
    <p:sldId id="293" r:id="rId6"/>
    <p:sldId id="294" r:id="rId7"/>
    <p:sldId id="296" r:id="rId8"/>
    <p:sldId id="284" r:id="rId9"/>
    <p:sldId id="285" r:id="rId10"/>
    <p:sldId id="288" r:id="rId11"/>
    <p:sldId id="287" r:id="rId12"/>
    <p:sldId id="263" r:id="rId13"/>
    <p:sldId id="283" r:id="rId14"/>
    <p:sldId id="259" r:id="rId15"/>
    <p:sldId id="258" r:id="rId16"/>
    <p:sldId id="290" r:id="rId17"/>
    <p:sldId id="266" r:id="rId18"/>
    <p:sldId id="298" r:id="rId19"/>
    <p:sldId id="346" r:id="rId20"/>
    <p:sldId id="347" r:id="rId21"/>
    <p:sldId id="301" r:id="rId22"/>
    <p:sldId id="302" r:id="rId23"/>
    <p:sldId id="369" r:id="rId24"/>
    <p:sldId id="371" r:id="rId25"/>
    <p:sldId id="304" r:id="rId26"/>
    <p:sldId id="305" r:id="rId27"/>
    <p:sldId id="306" r:id="rId28"/>
    <p:sldId id="307" r:id="rId29"/>
    <p:sldId id="308" r:id="rId30"/>
    <p:sldId id="309" r:id="rId31"/>
    <p:sldId id="311" r:id="rId32"/>
    <p:sldId id="321" r:id="rId33"/>
    <p:sldId id="322" r:id="rId34"/>
    <p:sldId id="323" r:id="rId35"/>
    <p:sldId id="324" r:id="rId36"/>
    <p:sldId id="325" r:id="rId37"/>
    <p:sldId id="326" r:id="rId38"/>
    <p:sldId id="329" r:id="rId39"/>
    <p:sldId id="331" r:id="rId40"/>
    <p:sldId id="332" r:id="rId41"/>
    <p:sldId id="383" r:id="rId42"/>
    <p:sldId id="333" r:id="rId43"/>
    <p:sldId id="334" r:id="rId44"/>
    <p:sldId id="380" r:id="rId45"/>
    <p:sldId id="352" r:id="rId46"/>
    <p:sldId id="381" r:id="rId47"/>
    <p:sldId id="336" r:id="rId48"/>
    <p:sldId id="382" r:id="rId49"/>
    <p:sldId id="379" r:id="rId50"/>
  </p:sldIdLst>
  <p:sldSz cx="12192000" cy="6858000"/>
  <p:notesSz cx="6735763" cy="9866313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682" userDrawn="1">
          <p15:clr>
            <a:srgbClr val="A4A3A4"/>
          </p15:clr>
        </p15:guide>
        <p15:guide id="2" pos="347" userDrawn="1">
          <p15:clr>
            <a:srgbClr val="547EBF"/>
          </p15:clr>
        </p15:guide>
        <p15:guide id="3" pos="2298" userDrawn="1">
          <p15:clr>
            <a:srgbClr val="547EBF"/>
          </p15:clr>
        </p15:guide>
        <p15:guide id="4" pos="3840" userDrawn="1">
          <p15:clr>
            <a:srgbClr val="547EBF"/>
          </p15:clr>
        </p15:guide>
        <p15:guide id="5" pos="5473" userDrawn="1">
          <p15:clr>
            <a:srgbClr val="547EBF"/>
          </p15:clr>
        </p15:guide>
        <p15:guide id="6" pos="6902" userDrawn="1">
          <p15:clr>
            <a:srgbClr val="547EBF"/>
          </p15:clr>
        </p15:guide>
        <p15:guide id="7" orient="horz" pos="1933" userDrawn="1">
          <p15:clr>
            <a:srgbClr val="A4A3A4"/>
          </p15:clr>
        </p15:guide>
        <p15:guide id="8" pos="1549" userDrawn="1">
          <p15:clr>
            <a:srgbClr val="F26B43"/>
          </p15:clr>
        </p15:guide>
        <p15:guide id="9" pos="3069" userDrawn="1">
          <p15:clr>
            <a:srgbClr val="F26B43"/>
          </p15:clr>
        </p15:guide>
        <p15:guide id="10" pos="4679" userDrawn="1">
          <p15:clr>
            <a:srgbClr val="F26B43"/>
          </p15:clr>
        </p15:guide>
        <p15:guide id="11" pos="6199" userDrawn="1">
          <p15:clr>
            <a:srgbClr val="F26B43"/>
          </p15:clr>
        </p15:guide>
      </p15:sldGuideLst>
    </p:ext>
    <p:ext uri="{2D200454-40CA-4A62-9FC3-DE9A4176ACB9}">
      <p15:notes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Rg st="1" end="57"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B7A118"/>
    <a:srgbClr val="ADB1BB"/>
    <a:srgbClr val="198E4B"/>
    <a:srgbClr val="F296D6"/>
    <a:srgbClr val="235379"/>
    <a:srgbClr val="1BA6E5"/>
    <a:srgbClr val="C17358"/>
    <a:srgbClr val="FE6804"/>
    <a:srgbClr val="FB5565"/>
    <a:srgbClr val="73C32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Нет стиля, нет сетки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35758FB7-9AC5-4552-8A53-C91805E547FA}" styleName="Стиль из темы 1 - акцент 5">
    <a:tblBg>
      <a:fillRef idx="2">
        <a:schemeClr val="accent5"/>
      </a:fillRef>
      <a:effectRef idx="1">
        <a:schemeClr val="accent5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Ref idx="1">
              <a:schemeClr val="accent5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  <a:fill>
          <a:solidFill>
            <a:schemeClr val="accent5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5"/>
            </a:lnRef>
          </a:left>
          <a:right>
            <a:lnRef idx="2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2">
              <a:schemeClr val="accent5"/>
            </a:lnRef>
          </a:top>
          <a:bottom>
            <a:lnRef idx="2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firstRow>
  </a:tblStyle>
  <a:tblStyle styleId="{8A107856-5554-42FB-B03E-39F5DBC370BA}" styleName="Средний стиль 4 — акцент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2"/>
              </a:solidFill>
            </a:ln>
          </a:top>
        </a:tcBdr>
        <a:fill>
          <a:solidFill>
            <a:schemeClr val="accent2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2">
              <a:tint val="20000"/>
            </a:schemeClr>
          </a:solidFill>
        </a:fill>
      </a:tcStyle>
    </a:firstRow>
  </a:tblStyle>
  <a:tblStyle styleId="{D113A9D2-9D6B-4929-AA2D-F23B5EE8CBE7}" styleName="Стиль из темы 2 - акцент 1">
    <a:tblBg>
      <a:fillRef idx="3">
        <a:schemeClr val="accent1"/>
      </a:fillRef>
      <a:effectRef idx="3">
        <a:schemeClr val="accent1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1">
                <a:tint val="50000"/>
              </a:schemeClr>
            </a:lnRef>
          </a:left>
          <a:right>
            <a:lnRef idx="1">
              <a:schemeClr val="accent1">
                <a:tint val="50000"/>
              </a:schemeClr>
            </a:lnRef>
          </a:right>
          <a:top>
            <a:lnRef idx="1">
              <a:schemeClr val="accent1">
                <a:tint val="50000"/>
              </a:schemeClr>
            </a:lnRef>
          </a:top>
          <a:bottom>
            <a:lnRef idx="1">
              <a:schemeClr val="accent1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9D7B26C5-4107-4FEC-AEDC-1716B250A1EF}" styleName="Светлый стиль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18" autoAdjust="0"/>
    <p:restoredTop sz="96663" autoAdjust="0"/>
  </p:normalViewPr>
  <p:slideViewPr>
    <p:cSldViewPr snapToGrid="0">
      <p:cViewPr varScale="1">
        <p:scale>
          <a:sx n="77" d="100"/>
          <a:sy n="77" d="100"/>
        </p:scale>
        <p:origin x="-90" y="-900"/>
      </p:cViewPr>
      <p:guideLst>
        <p:guide orient="horz" pos="2682"/>
        <p:guide orient="horz" pos="1933"/>
        <p:guide pos="347"/>
        <p:guide pos="2298"/>
        <p:guide pos="3840"/>
        <p:guide pos="5473"/>
        <p:guide pos="6902"/>
        <p:guide pos="1549"/>
        <p:guide pos="3069"/>
        <p:guide pos="4679"/>
        <p:guide pos="6199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88" d="100"/>
          <a:sy n="88" d="100"/>
        </p:scale>
        <p:origin x="3852" y="84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tableStyles" Target="tableStyles.xml"/><Relationship Id="rId8" Type="http://schemas.openxmlformats.org/officeDocument/2006/relationships/slide" Target="slides/slide7.xml"/><Relationship Id="rId51" Type="http://schemas.openxmlformats.org/officeDocument/2006/relationships/notesMaster" Target="notesMasters/notesMaster1.xml"/><Relationship Id="rId3" Type="http://schemas.openxmlformats.org/officeDocument/2006/relationships/slide" Target="slides/slide2.xml"/></Relationships>
</file>

<file path=ppt/charts/_rels/chart1.xml.rels><?xml version="1.0" encoding="UTF-8" standalone="yes"?>
<Relationships xmlns="http://schemas.openxmlformats.org/package/2006/relationships"><Relationship Id="rId3" Type="http://schemas.microsoft.com/office/2011/relationships/chartStyle" Target="style1.xml"/><Relationship Id="rId2" Type="http://schemas.microsoft.com/office/2011/relationships/chartColorStyle" Target="colors1.xml"/><Relationship Id="rId1" Type="http://schemas.openxmlformats.org/officeDocument/2006/relationships/package" Target="../embeddings/Microsoft_Excel_Worksheet1.xlsx"/></Relationships>
</file>

<file path=ppt/charts/_rels/chart2.xml.rels><?xml version="1.0" encoding="UTF-8" standalone="yes"?>
<Relationships xmlns="http://schemas.openxmlformats.org/package/2006/relationships"><Relationship Id="rId3" Type="http://schemas.microsoft.com/office/2011/relationships/chartColorStyle" Target="colors2.xml"/><Relationship Id="rId2" Type="http://schemas.openxmlformats.org/officeDocument/2006/relationships/chartUserShapes" Target="../drawings/drawing1.xml"/><Relationship Id="rId1" Type="http://schemas.openxmlformats.org/officeDocument/2006/relationships/package" Target="../embeddings/Microsoft_Excel_Worksheet2.xlsx"/><Relationship Id="rId4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3.xlsx"/></Relationships>
</file>

<file path=ppt/charts/_rels/chart4.xml.rels><?xml version="1.0" encoding="UTF-8" standalone="yes"?>
<Relationships xmlns="http://schemas.openxmlformats.org/package/2006/relationships"><Relationship Id="rId8" Type="http://schemas.openxmlformats.org/officeDocument/2006/relationships/image" Target="../media/image89.png"/><Relationship Id="rId3" Type="http://schemas.openxmlformats.org/officeDocument/2006/relationships/image" Target="../media/image84.png"/><Relationship Id="rId7" Type="http://schemas.openxmlformats.org/officeDocument/2006/relationships/image" Target="../media/image88.png"/><Relationship Id="rId12" Type="http://schemas.microsoft.com/office/2011/relationships/chartStyle" Target="style3.xml"/><Relationship Id="rId2" Type="http://schemas.openxmlformats.org/officeDocument/2006/relationships/image" Target="../media/image83.png"/><Relationship Id="rId1" Type="http://schemas.openxmlformats.org/officeDocument/2006/relationships/image" Target="../media/image82.png"/><Relationship Id="rId6" Type="http://schemas.openxmlformats.org/officeDocument/2006/relationships/image" Target="../media/image87.png"/><Relationship Id="rId11" Type="http://schemas.microsoft.com/office/2011/relationships/chartColorStyle" Target="colors3.xml"/><Relationship Id="rId5" Type="http://schemas.openxmlformats.org/officeDocument/2006/relationships/image" Target="../media/image86.png"/><Relationship Id="rId10" Type="http://schemas.openxmlformats.org/officeDocument/2006/relationships/package" Target="../embeddings/Microsoft_Excel_Worksheet4.xlsx"/><Relationship Id="rId4" Type="http://schemas.openxmlformats.org/officeDocument/2006/relationships/image" Target="../media/image85.png"/><Relationship Id="rId9" Type="http://schemas.openxmlformats.org/officeDocument/2006/relationships/image" Target="../media/image90.png"/></Relationships>
</file>

<file path=ppt/charts/_rels/chart5.xml.rels><?xml version="1.0" encoding="UTF-8" standalone="yes"?>
<Relationships xmlns="http://schemas.openxmlformats.org/package/2006/relationships"><Relationship Id="rId3" Type="http://schemas.microsoft.com/office/2011/relationships/chartColorStyle" Target="colors4.xml"/><Relationship Id="rId2" Type="http://schemas.openxmlformats.org/officeDocument/2006/relationships/chartUserShapes" Target="../drawings/drawing2.xml"/><Relationship Id="rId1" Type="http://schemas.openxmlformats.org/officeDocument/2006/relationships/package" Target="../embeddings/Microsoft_Excel_Worksheet5.xlsx"/><Relationship Id="rId4" Type="http://schemas.microsoft.com/office/2011/relationships/chartStyle" Target="style4.xml"/></Relationships>
</file>

<file path=ppt/charts/_rels/chart6.xml.rels><?xml version="1.0" encoding="UTF-8" standalone="yes"?>
<Relationships xmlns="http://schemas.openxmlformats.org/package/2006/relationships"><Relationship Id="rId3" Type="http://schemas.microsoft.com/office/2011/relationships/chartStyle" Target="style5.xml"/><Relationship Id="rId2" Type="http://schemas.microsoft.com/office/2011/relationships/chartColorStyle" Target="colors5.xml"/><Relationship Id="rId1" Type="http://schemas.openxmlformats.org/officeDocument/2006/relationships/package" Target="../embeddings/Microsoft_Excel_Worksheet6.xlsx"/></Relationships>
</file>

<file path=ppt/charts/_rels/chart7.xml.rels><?xml version="1.0" encoding="UTF-8" standalone="yes"?>
<Relationships xmlns="http://schemas.openxmlformats.org/package/2006/relationships"><Relationship Id="rId3" Type="http://schemas.microsoft.com/office/2011/relationships/chartStyle" Target="style6.xml"/><Relationship Id="rId2" Type="http://schemas.microsoft.com/office/2011/relationships/chartColorStyle" Target="colors6.xml"/><Relationship Id="rId1" Type="http://schemas.openxmlformats.org/officeDocument/2006/relationships/package" Target="../embeddings/Microsoft_Excel_Worksheet7.xlsx"/></Relationships>
</file>

<file path=ppt/charts/_rels/chart8.xml.rels><?xml version="1.0" encoding="UTF-8" standalone="yes"?>
<Relationships xmlns="http://schemas.openxmlformats.org/package/2006/relationships"><Relationship Id="rId3" Type="http://schemas.microsoft.com/office/2011/relationships/chartStyle" Target="style7.xml"/><Relationship Id="rId2" Type="http://schemas.microsoft.com/office/2011/relationships/chartColorStyle" Target="colors7.xml"/><Relationship Id="rId1" Type="http://schemas.openxmlformats.org/officeDocument/2006/relationships/package" Target="../embeddings/Microsoft_Excel_Worksheet8.xlsx"/></Relationships>
</file>

<file path=ppt/charts/_rels/chart9.xml.rels><?xml version="1.0" encoding="UTF-8" standalone="yes"?>
<Relationships xmlns="http://schemas.openxmlformats.org/package/2006/relationships"><Relationship Id="rId3" Type="http://schemas.microsoft.com/office/2011/relationships/chartStyle" Target="style8.xml"/><Relationship Id="rId2" Type="http://schemas.microsoft.com/office/2011/relationships/chartColorStyle" Target="colors8.xml"/><Relationship Id="rId1" Type="http://schemas.openxmlformats.org/officeDocument/2006/relationships/package" Target="../embeddings/Microsoft_Excel_Worksheet9.xlsx"/></Relationships>
</file>

<file path=ppt/charts/_rels/chart10.xml.rels><?xml version="1.0" encoding="UTF-8" standalone="yes"?>
<Relationships xmlns="http://schemas.openxmlformats.org/package/2006/relationships"><Relationship Id="rId3" Type="http://schemas.microsoft.com/office/2011/relationships/chartStyle" Target="style9.xml"/><Relationship Id="rId2" Type="http://schemas.microsoft.com/office/2011/relationships/chartColorStyle" Target="colors9.xml"/><Relationship Id="rId1" Type="http://schemas.openxmlformats.org/officeDocument/2006/relationships/package" Target="../embeddings/Microsoft_Excel_Worksheet10.xlsx"/></Relationships>
</file>

<file path=ppt/charts/_rels/chart11.xml.rels><?xml version="1.0" encoding="UTF-8" standalone="yes"?>
<Relationships xmlns="http://schemas.openxmlformats.org/package/2006/relationships"><Relationship Id="rId3" Type="http://schemas.microsoft.com/office/2011/relationships/chartStyle" Target="style10.xml"/><Relationship Id="rId2" Type="http://schemas.microsoft.com/office/2011/relationships/chartColorStyle" Target="colors10.xml"/><Relationship Id="rId1" Type="http://schemas.openxmlformats.org/officeDocument/2006/relationships/package" Target="../embeddings/Microsoft_Excel_Worksheet11.xlsx"/></Relationships>
</file>

<file path=ppt/charts/_rels/chart12.xml.rels><?xml version="1.0" encoding="UTF-8" standalone="yes"?>
<Relationships xmlns="http://schemas.openxmlformats.org/package/2006/relationships"><Relationship Id="rId3" Type="http://schemas.microsoft.com/office/2011/relationships/chartStyle" Target="style11.xml"/><Relationship Id="rId2" Type="http://schemas.microsoft.com/office/2011/relationships/chartColorStyle" Target="colors11.xml"/><Relationship Id="rId1" Type="http://schemas.openxmlformats.org/officeDocument/2006/relationships/package" Target="../embeddings/Microsoft_Excel_Worksheet12.xlsx"/></Relationships>
</file>

<file path=ppt/charts/_rels/chart13.xml.rels><?xml version="1.0" encoding="UTF-8" standalone="yes"?>
<Relationships xmlns="http://schemas.openxmlformats.org/package/2006/relationships"><Relationship Id="rId3" Type="http://schemas.microsoft.com/office/2011/relationships/chartStyle" Target="style12.xml"/><Relationship Id="rId2" Type="http://schemas.microsoft.com/office/2011/relationships/chartColorStyle" Target="colors12.xml"/><Relationship Id="rId1" Type="http://schemas.openxmlformats.org/officeDocument/2006/relationships/package" Target="../embeddings/Microsoft_Excel_Worksheet13.xlsx"/></Relationships>
</file>

<file path=ppt/charts/_rels/chart14.xml.rels><?xml version="1.0" encoding="UTF-8" standalone="yes"?>
<Relationships xmlns="http://schemas.openxmlformats.org/package/2006/relationships"><Relationship Id="rId3" Type="http://schemas.microsoft.com/office/2011/relationships/chartStyle" Target="style13.xml"/><Relationship Id="rId2" Type="http://schemas.microsoft.com/office/2011/relationships/chartColorStyle" Target="colors13.xml"/><Relationship Id="rId1" Type="http://schemas.openxmlformats.org/officeDocument/2006/relationships/package" Target="../embeddings/Microsoft_Excel_Worksheet14.xlsx"/></Relationships>
</file>

<file path=ppt/charts/_rels/chart15.xml.rels><?xml version="1.0" encoding="UTF-8" standalone="yes"?>
<Relationships xmlns="http://schemas.openxmlformats.org/package/2006/relationships"><Relationship Id="rId3" Type="http://schemas.microsoft.com/office/2011/relationships/chartStyle" Target="style14.xml"/><Relationship Id="rId2" Type="http://schemas.microsoft.com/office/2011/relationships/chartColorStyle" Target="colors14.xml"/><Relationship Id="rId1" Type="http://schemas.openxmlformats.org/officeDocument/2006/relationships/package" Target="../embeddings/Microsoft_Excel_Worksheet15.xlsx"/></Relationships>
</file>

<file path=ppt/charts/_rels/chart16.xml.rels><?xml version="1.0" encoding="UTF-8" standalone="yes"?>
<Relationships xmlns="http://schemas.openxmlformats.org/package/2006/relationships"><Relationship Id="rId3" Type="http://schemas.microsoft.com/office/2011/relationships/chartStyle" Target="style15.xml"/><Relationship Id="rId2" Type="http://schemas.microsoft.com/office/2011/relationships/chartColorStyle" Target="colors15.xml"/><Relationship Id="rId1" Type="http://schemas.openxmlformats.org/officeDocument/2006/relationships/package" Target="../embeddings/Microsoft_Excel_Worksheet16.xlsx"/></Relationships>
</file>

<file path=ppt/charts/_rels/chart17.xml.rels><?xml version="1.0" encoding="UTF-8" standalone="yes"?>
<Relationships xmlns="http://schemas.openxmlformats.org/package/2006/relationships"><Relationship Id="rId3" Type="http://schemas.microsoft.com/office/2011/relationships/chartStyle" Target="style16.xml"/><Relationship Id="rId2" Type="http://schemas.microsoft.com/office/2011/relationships/chartColorStyle" Target="colors16.xml"/><Relationship Id="rId1" Type="http://schemas.openxmlformats.org/officeDocument/2006/relationships/package" Target="../embeddings/Microsoft_Excel_Worksheet17.xlsx"/></Relationships>
</file>

<file path=ppt/charts/_rels/chart18.xml.rels><?xml version="1.0" encoding="UTF-8" standalone="yes"?>
<Relationships xmlns="http://schemas.openxmlformats.org/package/2006/relationships"><Relationship Id="rId3" Type="http://schemas.microsoft.com/office/2011/relationships/chartStyle" Target="style17.xml"/><Relationship Id="rId2" Type="http://schemas.microsoft.com/office/2011/relationships/chartColorStyle" Target="colors17.xml"/><Relationship Id="rId1" Type="http://schemas.openxmlformats.org/officeDocument/2006/relationships/package" Target="../embeddings/Microsoft_Excel_Worksheet18.xlsx"/></Relationships>
</file>

<file path=ppt/charts/_rels/chart19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9.xlsx"/></Relationships>
</file>

<file path=ppt/charts/_rels/chart20.xml.rels><?xml version="1.0" encoding="UTF-8" standalone="yes"?>
<Relationships xmlns="http://schemas.openxmlformats.org/package/2006/relationships"><Relationship Id="rId3" Type="http://schemas.microsoft.com/office/2011/relationships/chartStyle" Target="style18.xml"/><Relationship Id="rId2" Type="http://schemas.microsoft.com/office/2011/relationships/chartColorStyle" Target="colors18.xml"/><Relationship Id="rId1" Type="http://schemas.openxmlformats.org/officeDocument/2006/relationships/package" Target="../embeddings/Microsoft_Excel_Worksheet20.xlsx"/></Relationships>
</file>

<file path=ppt/charts/_rels/chart21.xml.rels><?xml version="1.0" encoding="UTF-8" standalone="yes"?>
<Relationships xmlns="http://schemas.openxmlformats.org/package/2006/relationships"><Relationship Id="rId3" Type="http://schemas.microsoft.com/office/2011/relationships/chartColorStyle" Target="colors19.xml"/><Relationship Id="rId2" Type="http://schemas.openxmlformats.org/officeDocument/2006/relationships/chartUserShapes" Target="../drawings/drawing3.xml"/><Relationship Id="rId1" Type="http://schemas.openxmlformats.org/officeDocument/2006/relationships/package" Target="../embeddings/Microsoft_Excel_Worksheet21.xlsx"/><Relationship Id="rId4" Type="http://schemas.microsoft.com/office/2011/relationships/chartStyle" Target="style19.xml"/></Relationships>
</file>

<file path=ppt/charts/_rels/chart22.xml.rels><?xml version="1.0" encoding="UTF-8" standalone="yes"?>
<Relationships xmlns="http://schemas.openxmlformats.org/package/2006/relationships"><Relationship Id="rId3" Type="http://schemas.microsoft.com/office/2011/relationships/chartColorStyle" Target="colors20.xml"/><Relationship Id="rId2" Type="http://schemas.openxmlformats.org/officeDocument/2006/relationships/chartUserShapes" Target="../drawings/drawing4.xml"/><Relationship Id="rId1" Type="http://schemas.openxmlformats.org/officeDocument/2006/relationships/package" Target="../embeddings/Microsoft_Excel_Worksheet22.xlsx"/><Relationship Id="rId4" Type="http://schemas.microsoft.com/office/2011/relationships/chartStyle" Target="style20.xml"/></Relationships>
</file>

<file path=ppt/charts/_rels/chart23.xml.rels><?xml version="1.0" encoding="UTF-8" standalone="yes"?>
<Relationships xmlns="http://schemas.openxmlformats.org/package/2006/relationships"><Relationship Id="rId3" Type="http://schemas.microsoft.com/office/2011/relationships/chartStyle" Target="style21.xml"/><Relationship Id="rId2" Type="http://schemas.microsoft.com/office/2011/relationships/chartColorStyle" Target="colors21.xml"/><Relationship Id="rId1" Type="http://schemas.openxmlformats.org/officeDocument/2006/relationships/package" Target="../embeddings/Microsoft_Excel_Worksheet23.xlsx"/></Relationships>
</file>

<file path=ppt/charts/_rels/chart24.xml.rels><?xml version="1.0" encoding="UTF-8" standalone="yes"?>
<Relationships xmlns="http://schemas.openxmlformats.org/package/2006/relationships"><Relationship Id="rId3" Type="http://schemas.microsoft.com/office/2011/relationships/chartStyle" Target="style22.xml"/><Relationship Id="rId2" Type="http://schemas.microsoft.com/office/2011/relationships/chartColorStyle" Target="colors22.xml"/><Relationship Id="rId1" Type="http://schemas.openxmlformats.org/officeDocument/2006/relationships/package" Target="../embeddings/Microsoft_Excel_Worksheet24.xlsx"/></Relationships>
</file>

<file path=ppt/charts/_rels/chart25.xml.rels><?xml version="1.0" encoding="UTF-8" standalone="yes"?>
<Relationships xmlns="http://schemas.openxmlformats.org/package/2006/relationships"><Relationship Id="rId3" Type="http://schemas.microsoft.com/office/2011/relationships/chartStyle" Target="style23.xml"/><Relationship Id="rId2" Type="http://schemas.microsoft.com/office/2011/relationships/chartColorStyle" Target="colors23.xml"/><Relationship Id="rId1" Type="http://schemas.openxmlformats.org/officeDocument/2006/relationships/package" Target="../embeddings/Microsoft_Excel_Worksheet25.xlsx"/></Relationships>
</file>

<file path=ppt/charts/_rels/chart26.xml.rels><?xml version="1.0" encoding="UTF-8" standalone="yes"?>
<Relationships xmlns="http://schemas.openxmlformats.org/package/2006/relationships"><Relationship Id="rId3" Type="http://schemas.microsoft.com/office/2011/relationships/chartStyle" Target="style24.xml"/><Relationship Id="rId2" Type="http://schemas.microsoft.com/office/2011/relationships/chartColorStyle" Target="colors24.xml"/><Relationship Id="rId1" Type="http://schemas.openxmlformats.org/officeDocument/2006/relationships/package" Target="../embeddings/Microsoft_Excel_Worksheet26.xlsx"/></Relationships>
</file>

<file path=ppt/charts/_rels/chart27.xml.rels><?xml version="1.0" encoding="UTF-8" standalone="yes"?>
<Relationships xmlns="http://schemas.openxmlformats.org/package/2006/relationships"><Relationship Id="rId3" Type="http://schemas.microsoft.com/office/2011/relationships/chartStyle" Target="style25.xml"/><Relationship Id="rId2" Type="http://schemas.microsoft.com/office/2011/relationships/chartColorStyle" Target="colors25.xml"/><Relationship Id="rId1" Type="http://schemas.openxmlformats.org/officeDocument/2006/relationships/package" Target="../embeddings/Microsoft_Excel_Worksheet27.xlsx"/></Relationships>
</file>

<file path=ppt/charts/_rels/chart28.xml.rels><?xml version="1.0" encoding="UTF-8" standalone="yes"?>
<Relationships xmlns="http://schemas.openxmlformats.org/package/2006/relationships"><Relationship Id="rId3" Type="http://schemas.microsoft.com/office/2011/relationships/chartStyle" Target="style26.xml"/><Relationship Id="rId2" Type="http://schemas.microsoft.com/office/2011/relationships/chartColorStyle" Target="colors26.xml"/><Relationship Id="rId1" Type="http://schemas.openxmlformats.org/officeDocument/2006/relationships/package" Target="../embeddings/Microsoft_Excel_Worksheet28.xlsx"/></Relationships>
</file>

<file path=ppt/charts/_rels/chart29.xml.rels><?xml version="1.0" encoding="UTF-8" standalone="yes"?>
<Relationships xmlns="http://schemas.openxmlformats.org/package/2006/relationships"><Relationship Id="rId3" Type="http://schemas.microsoft.com/office/2011/relationships/chartStyle" Target="style27.xml"/><Relationship Id="rId2" Type="http://schemas.microsoft.com/office/2011/relationships/chartColorStyle" Target="colors27.xml"/><Relationship Id="rId1" Type="http://schemas.openxmlformats.org/officeDocument/2006/relationships/package" Target="../embeddings/Microsoft_Excel_Worksheet29.xlsx"/></Relationships>
</file>

<file path=ppt/charts/_rels/chart30.xml.rels><?xml version="1.0" encoding="UTF-8" standalone="yes"?>
<Relationships xmlns="http://schemas.openxmlformats.org/package/2006/relationships"><Relationship Id="rId3" Type="http://schemas.microsoft.com/office/2011/relationships/chartStyle" Target="style28.xml"/><Relationship Id="rId2" Type="http://schemas.microsoft.com/office/2011/relationships/chartColorStyle" Target="colors28.xml"/><Relationship Id="rId1" Type="http://schemas.openxmlformats.org/officeDocument/2006/relationships/package" Target="../embeddings/Microsoft_Excel_Worksheet30.xlsx"/></Relationships>
</file>

<file path=ppt/charts/_rels/chart31.xml.rels><?xml version="1.0" encoding="UTF-8" standalone="yes"?>
<Relationships xmlns="http://schemas.openxmlformats.org/package/2006/relationships"><Relationship Id="rId3" Type="http://schemas.microsoft.com/office/2011/relationships/chartStyle" Target="style29.xml"/><Relationship Id="rId2" Type="http://schemas.microsoft.com/office/2011/relationships/chartColorStyle" Target="colors29.xml"/><Relationship Id="rId1" Type="http://schemas.openxmlformats.org/officeDocument/2006/relationships/package" Target="../embeddings/Microsoft_Excel_Worksheet31.xlsx"/></Relationships>
</file>

<file path=ppt/charts/_rels/chart32.xml.rels><?xml version="1.0" encoding="UTF-8" standalone="yes"?>
<Relationships xmlns="http://schemas.openxmlformats.org/package/2006/relationships"><Relationship Id="rId3" Type="http://schemas.microsoft.com/office/2011/relationships/chartStyle" Target="style30.xml"/><Relationship Id="rId2" Type="http://schemas.microsoft.com/office/2011/relationships/chartColorStyle" Target="colors30.xml"/><Relationship Id="rId1" Type="http://schemas.openxmlformats.org/officeDocument/2006/relationships/package" Target="../embeddings/Microsoft_Excel_Worksheet32.xlsx"/></Relationships>
</file>

<file path=ppt/charts/_rels/chart33.xml.rels><?xml version="1.0" encoding="UTF-8" standalone="yes"?>
<Relationships xmlns="http://schemas.openxmlformats.org/package/2006/relationships"><Relationship Id="rId3" Type="http://schemas.microsoft.com/office/2011/relationships/chartColorStyle" Target="colors31.xml"/><Relationship Id="rId2" Type="http://schemas.openxmlformats.org/officeDocument/2006/relationships/chartUserShapes" Target="../drawings/drawing5.xml"/><Relationship Id="rId1" Type="http://schemas.openxmlformats.org/officeDocument/2006/relationships/package" Target="../embeddings/Microsoft_Excel_Worksheet33.xlsx"/><Relationship Id="rId4" Type="http://schemas.microsoft.com/office/2011/relationships/chartStyle" Target="style31.xml"/></Relationships>
</file>

<file path=ppt/charts/_rels/chart34.xml.rels><?xml version="1.0" encoding="UTF-8" standalone="yes"?>
<Relationships xmlns="http://schemas.openxmlformats.org/package/2006/relationships"><Relationship Id="rId3" Type="http://schemas.microsoft.com/office/2011/relationships/chartColorStyle" Target="colors32.xml"/><Relationship Id="rId2" Type="http://schemas.openxmlformats.org/officeDocument/2006/relationships/chartUserShapes" Target="../drawings/drawing6.xml"/><Relationship Id="rId1" Type="http://schemas.openxmlformats.org/officeDocument/2006/relationships/package" Target="../embeddings/Microsoft_Excel_Worksheet34.xlsx"/><Relationship Id="rId4" Type="http://schemas.microsoft.com/office/2011/relationships/chartStyle" Target="style32.xml"/></Relationships>
</file>

<file path=ppt/charts/_rels/chart35.xml.rels><?xml version="1.0" encoding="UTF-8" standalone="yes"?>
<Relationships xmlns="http://schemas.openxmlformats.org/package/2006/relationships"><Relationship Id="rId3" Type="http://schemas.microsoft.com/office/2011/relationships/chartStyle" Target="style33.xml"/><Relationship Id="rId2" Type="http://schemas.microsoft.com/office/2011/relationships/chartColorStyle" Target="colors33.xml"/><Relationship Id="rId1" Type="http://schemas.openxmlformats.org/officeDocument/2006/relationships/package" Target="../embeddings/Microsoft_Excel_Worksheet35.xlsx"/></Relationships>
</file>

<file path=ppt/charts/_rels/chart36.xml.rels><?xml version="1.0" encoding="UTF-8" standalone="yes"?>
<Relationships xmlns="http://schemas.openxmlformats.org/package/2006/relationships"><Relationship Id="rId3" Type="http://schemas.microsoft.com/office/2011/relationships/chartStyle" Target="style34.xml"/><Relationship Id="rId2" Type="http://schemas.microsoft.com/office/2011/relationships/chartColorStyle" Target="colors34.xml"/><Relationship Id="rId1" Type="http://schemas.openxmlformats.org/officeDocument/2006/relationships/package" Target="../embeddings/Microsoft_Excel_Worksheet36.xlsx"/></Relationships>
</file>

<file path=ppt/charts/_rels/chart37.xml.rels><?xml version="1.0" encoding="UTF-8" standalone="yes"?>
<Relationships xmlns="http://schemas.openxmlformats.org/package/2006/relationships"><Relationship Id="rId3" Type="http://schemas.microsoft.com/office/2011/relationships/chartColorStyle" Target="colors35.xml"/><Relationship Id="rId2" Type="http://schemas.openxmlformats.org/officeDocument/2006/relationships/chartUserShapes" Target="../drawings/drawing7.xml"/><Relationship Id="rId1" Type="http://schemas.openxmlformats.org/officeDocument/2006/relationships/package" Target="../embeddings/Microsoft_Excel_Worksheet37.xlsx"/><Relationship Id="rId4" Type="http://schemas.microsoft.com/office/2011/relationships/chartStyle" Target="style35.xml"/></Relationships>
</file>

<file path=ppt/charts/_rels/chart38.xml.rels><?xml version="1.0" encoding="UTF-8" standalone="yes"?>
<Relationships xmlns="http://schemas.openxmlformats.org/package/2006/relationships"><Relationship Id="rId3" Type="http://schemas.microsoft.com/office/2011/relationships/chartStyle" Target="style36.xml"/><Relationship Id="rId2" Type="http://schemas.microsoft.com/office/2011/relationships/chartColorStyle" Target="colors36.xml"/><Relationship Id="rId1" Type="http://schemas.openxmlformats.org/officeDocument/2006/relationships/package" Target="../embeddings/Microsoft_Excel_Worksheet38.xlsx"/></Relationships>
</file>

<file path=ppt/charts/_rels/chart39.xml.rels><?xml version="1.0" encoding="UTF-8" standalone="yes"?>
<Relationships xmlns="http://schemas.openxmlformats.org/package/2006/relationships"><Relationship Id="rId3" Type="http://schemas.microsoft.com/office/2011/relationships/chartColorStyle" Target="colors37.xml"/><Relationship Id="rId2" Type="http://schemas.openxmlformats.org/officeDocument/2006/relationships/chartUserShapes" Target="../drawings/drawing8.xml"/><Relationship Id="rId1" Type="http://schemas.openxmlformats.org/officeDocument/2006/relationships/package" Target="../embeddings/Microsoft_Excel_Worksheet39.xlsx"/><Relationship Id="rId4" Type="http://schemas.microsoft.com/office/2011/relationships/chartStyle" Target="style37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40"/>
      <c:rotY val="100"/>
      <c:rAngAx val="0"/>
      <c:perspective val="3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>
        <c:manualLayout>
          <c:layoutTarget val="inner"/>
          <c:xMode val="edge"/>
          <c:yMode val="edge"/>
          <c:x val="0.19086914590004544"/>
          <c:y val="0"/>
          <c:w val="0.51502745924379079"/>
          <c:h val="0.93359746995428117"/>
        </c:manualLayout>
      </c:layout>
      <c:pie3D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>
                <a:noFill/>
              </a:ln>
              <a:effectLst>
                <a:outerShdw blurRad="88900" sx="102000" sy="102000" algn="ctr" rotWithShape="0">
                  <a:prstClr val="black">
                    <a:alpha val="1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127000" h="127000"/>
                <a:bevelB w="127000" h="127000"/>
              </a:sp3d>
            </c:spPr>
          </c:dPt>
          <c:dPt>
            <c:idx val="1"/>
            <c:bubble3D val="0"/>
            <c:explosion val="2"/>
            <c:spPr>
              <a:solidFill>
                <a:schemeClr val="accent2"/>
              </a:solidFill>
              <a:ln>
                <a:noFill/>
              </a:ln>
              <a:effectLst>
                <a:outerShdw blurRad="88900" sx="102000" sy="102000" algn="ctr" rotWithShape="0">
                  <a:prstClr val="black">
                    <a:alpha val="1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127000" h="127000"/>
                <a:bevelB w="127000" h="127000"/>
              </a:sp3d>
            </c:spPr>
          </c:dPt>
          <c:dPt>
            <c:idx val="2"/>
            <c:bubble3D val="0"/>
            <c:spPr>
              <a:solidFill>
                <a:srgbClr val="FFC000"/>
              </a:solidFill>
              <a:ln>
                <a:noFill/>
              </a:ln>
              <a:effectLst>
                <a:outerShdw blurRad="88900" sx="102000" sy="102000" algn="ctr" rotWithShape="0">
                  <a:prstClr val="black">
                    <a:alpha val="1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127000" h="127000"/>
                <a:bevelB w="127000" h="127000"/>
              </a:sp3d>
            </c:spPr>
          </c:dPt>
          <c:dLbls>
            <c:dLbl>
              <c:idx val="0"/>
              <c:layout>
                <c:manualLayout>
                  <c:x val="0.16624878250759056"/>
                  <c:y val="-0.15618414100157629"/>
                </c:manualLayout>
              </c:layout>
              <c:tx>
                <c:rich>
                  <a:bodyPr rot="0" spcFirstLastPara="1" vertOverflow="ellipsis" vert="horz" wrap="square" lIns="38100" tIns="19050" rIns="38100" bIns="19050" anchor="ctr" anchorCtr="1">
                    <a:spAutoFit/>
                  </a:bodyPr>
                  <a:lstStyle/>
                  <a:p>
                    <a:pPr>
                      <a:defRPr sz="1800" b="1" i="0" u="none" strike="noStrike" kern="1200" spc="0" baseline="0">
                        <a:solidFill>
                          <a:schemeClr val="accent3">
                            <a:lumMod val="75000"/>
                          </a:schemeClr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r>
                      <a:rPr lang="en-US" dirty="0" smtClean="0"/>
                      <a:t>7,2%*</a:t>
                    </a:r>
                    <a:endParaRPr lang="en-US" dirty="0"/>
                  </a:p>
                </c:rich>
              </c:tx>
              <c:numFmt formatCode="0.00%" sourceLinked="0"/>
              <c:spPr>
                <a:noFill/>
                <a:ln>
                  <a:noFill/>
                </a:ln>
                <a:effectLst/>
              </c:spPr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"/>
              <c:layout>
                <c:manualLayout>
                  <c:x val="0.22972239621129409"/>
                  <c:y val="3.6277860137671897E-2"/>
                </c:manualLayout>
              </c:layout>
              <c:tx>
                <c:rich>
                  <a:bodyPr rot="0" spcFirstLastPara="1" vertOverflow="ellipsis" vert="horz" wrap="square" lIns="38100" tIns="19050" rIns="38100" bIns="19050" anchor="ctr" anchorCtr="1">
                    <a:spAutoFit/>
                  </a:bodyPr>
                  <a:lstStyle/>
                  <a:p>
                    <a:pPr>
                      <a:defRPr sz="1800" b="1" i="0" u="none" strike="noStrike" kern="1200" spc="0" baseline="0">
                        <a:solidFill>
                          <a:schemeClr val="accent3">
                            <a:lumMod val="75000"/>
                          </a:schemeClr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r>
                      <a:rPr lang="en-US" dirty="0" smtClean="0"/>
                      <a:t>12,0%*</a:t>
                    </a:r>
                    <a:endParaRPr lang="en-US" dirty="0"/>
                  </a:p>
                </c:rich>
              </c:tx>
              <c:numFmt formatCode="0.00%" sourceLinked="0"/>
              <c:spPr>
                <a:noFill/>
                <a:ln>
                  <a:noFill/>
                </a:ln>
                <a:effectLst/>
              </c:spPr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2"/>
              <c:layout>
                <c:manualLayout>
                  <c:x val="-7.7745076799017709E-2"/>
                  <c:y val="0.42997019277066567"/>
                </c:manualLayout>
              </c:layout>
              <c:tx>
                <c:rich>
                  <a:bodyPr rot="0" spcFirstLastPara="1" vertOverflow="ellipsis" vert="horz" wrap="square" lIns="38100" tIns="19050" rIns="38100" bIns="19050" anchor="ctr" anchorCtr="1">
                    <a:spAutoFit/>
                  </a:bodyPr>
                  <a:lstStyle/>
                  <a:p>
                    <a:pPr>
                      <a:defRPr sz="1800" b="1" i="0" u="none" strike="noStrike" kern="1200" spc="0" baseline="0">
                        <a:solidFill>
                          <a:schemeClr val="accent3">
                            <a:lumMod val="75000"/>
                          </a:schemeClr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r>
                      <a:rPr lang="en-US" dirty="0" smtClean="0"/>
                      <a:t>80,8%*</a:t>
                    </a:r>
                    <a:endParaRPr lang="en-US" dirty="0"/>
                  </a:p>
                </c:rich>
              </c:tx>
              <c:numFmt formatCode="0.00%" sourceLinked="0"/>
              <c:spPr>
                <a:noFill/>
                <a:ln>
                  <a:noFill/>
                </a:ln>
                <a:effectLst/>
              </c:spPr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800" b="1" i="0" u="none" strike="noStrike" kern="1200" spc="0" baseline="0">
                    <a:solidFill>
                      <a:schemeClr val="accent3">
                        <a:lumMod val="7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0"/>
            <c:showCatName val="0"/>
            <c:showSerName val="0"/>
            <c:showPercent val="1"/>
            <c:showBubbleSize val="0"/>
            <c:showLeaderLines val="0"/>
            <c:extLst>
              <c:ext xmlns:c15="http://schemas.microsoft.com/office/drawing/2012/chart" uri="{CE6537A1-D6FC-4f65-9D91-7224C49458BB}"/>
            </c:extLst>
          </c:dLbls>
          <c:cat>
            <c:strRef>
              <c:f>Лист1!$A$2:$A$4</c:f>
              <c:strCache>
                <c:ptCount val="3"/>
                <c:pt idx="0">
                  <c:v>Бюджеты сельских поселений</c:v>
                </c:pt>
                <c:pt idx="1">
                  <c:v>Бюджет городского поселения</c:v>
                </c:pt>
                <c:pt idx="2">
                  <c:v>Бюджет муниципального района</c:v>
                </c:pt>
              </c:strCache>
            </c:strRef>
          </c:cat>
          <c:val>
            <c:numRef>
              <c:f>Лист1!$B$2:$B$4</c:f>
              <c:numCache>
                <c:formatCode>General</c:formatCode>
                <c:ptCount val="3"/>
                <c:pt idx="0">
                  <c:v>136</c:v>
                </c:pt>
                <c:pt idx="1">
                  <c:v>230.4</c:v>
                </c:pt>
                <c:pt idx="2">
                  <c:v>1546.5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</c:pie3DChart>
      <c:spPr>
        <a:noFill/>
        <a:ln>
          <a:noFill/>
        </a:ln>
        <a:effectLst/>
      </c:spPr>
    </c:plotArea>
    <c:plotVisOnly val="1"/>
    <c:dispBlanksAs val="zero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6.0367771646391106E-3"/>
          <c:y val="7.3699130216055925E-2"/>
          <c:w val="0.99396321358267714"/>
          <c:h val="0.86496339493751329"/>
        </c:manualLayout>
      </c:layout>
      <c:lineChart>
        <c:grouping val="standar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доходы</c:v>
                </c:pt>
              </c:strCache>
            </c:strRef>
          </c:tx>
          <c:spPr>
            <a:ln w="19050" cap="rnd" cmpd="sng" algn="ctr">
              <a:solidFill>
                <a:srgbClr val="00B050"/>
              </a:solidFill>
              <a:round/>
            </a:ln>
            <a:effectLst/>
          </c:spPr>
          <c:marker>
            <c:symbol val="circle"/>
            <c:size val="7"/>
            <c:spPr>
              <a:solidFill>
                <a:srgbClr val="73D09D"/>
              </a:solidFill>
              <a:ln>
                <a:noFill/>
              </a:ln>
              <a:effectLst/>
            </c:spPr>
          </c:marker>
          <c:dLbls>
            <c:dLbl>
              <c:idx val="0"/>
              <c:layout>
                <c:manualLayout>
                  <c:x val="-7.3279081931030721E-2"/>
                  <c:y val="6.0937417257996236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"/>
              <c:layout>
                <c:manualLayout>
                  <c:x val="-9.1589573810697697E-2"/>
                  <c:y val="-9.99829551472146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2"/>
              <c:layout>
                <c:manualLayout>
                  <c:x val="-4.8757825670387216E-2"/>
                  <c:y val="-7.1935070694768052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3"/>
              <c:layout>
                <c:manualLayout>
                  <c:x val="-4.859241982107005E-2"/>
                  <c:y val="-7.6313363826519834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1" i="0" u="none" strike="noStrike" kern="1200" baseline="0">
                    <a:solidFill>
                      <a:srgbClr val="00B050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dk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numRef>
              <c:f>Лист1!$A$2:$A$5</c:f>
              <c:numCache>
                <c:formatCode>General</c:formatCode>
                <c:ptCount val="4"/>
              </c:numCache>
            </c:numRef>
          </c:cat>
          <c:val>
            <c:numRef>
              <c:f>Лист1!$B$2:$B$5</c:f>
              <c:numCache>
                <c:formatCode>General</c:formatCode>
                <c:ptCount val="4"/>
                <c:pt idx="0">
                  <c:v>1520.8</c:v>
                </c:pt>
                <c:pt idx="1">
                  <c:v>1570.3</c:v>
                </c:pt>
                <c:pt idx="2">
                  <c:v>1722.8</c:v>
                </c:pt>
                <c:pt idx="3">
                  <c:v>1629.1</c:v>
                </c:pt>
              </c:numCache>
            </c:numRef>
          </c:val>
          <c:smooth val="1"/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расходы</c:v>
                </c:pt>
              </c:strCache>
            </c:strRef>
          </c:tx>
          <c:spPr>
            <a:ln w="34925" cap="rnd" cmpd="sng" algn="ctr">
              <a:solidFill>
                <a:schemeClr val="accent2">
                  <a:shade val="95000"/>
                  <a:satMod val="105000"/>
                </a:schemeClr>
              </a:solidFill>
              <a:round/>
            </a:ln>
            <a:effectLst/>
          </c:spPr>
          <c:marker>
            <c:symbol val="circle"/>
            <c:size val="6"/>
            <c:spPr>
              <a:solidFill>
                <a:srgbClr val="EC792B"/>
              </a:solidFill>
              <a:ln>
                <a:noFill/>
              </a:ln>
              <a:effectLst/>
            </c:spPr>
          </c:marker>
          <c:dLbls>
            <c:dLbl>
              <c:idx val="0"/>
              <c:layout>
                <c:manualLayout>
                  <c:x val="-7.9753508813707533E-2"/>
                  <c:y val="-6.0293684468333053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"/>
              <c:layout>
                <c:manualLayout>
                  <c:x val="-9.5075754162713924E-2"/>
                  <c:y val="8.8264205147214642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2"/>
              <c:layout>
                <c:manualLayout>
                  <c:x val="-5.849403015749826E-2"/>
                  <c:y val="8.6564270678881658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3"/>
              <c:layout>
                <c:manualLayout>
                  <c:x val="-3.2010000725125526E-2"/>
                  <c:y val="0.1023266224052109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numFmt formatCode="0.0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chemeClr val="accent2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dk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numRef>
              <c:f>Лист1!$A$2:$A$5</c:f>
              <c:numCache>
                <c:formatCode>General</c:formatCode>
                <c:ptCount val="4"/>
              </c:numCache>
            </c:numRef>
          </c:cat>
          <c:val>
            <c:numRef>
              <c:f>Лист1!$C$2:$C$5</c:f>
              <c:numCache>
                <c:formatCode>General</c:formatCode>
                <c:ptCount val="4"/>
                <c:pt idx="0">
                  <c:v>1524</c:v>
                </c:pt>
                <c:pt idx="1">
                  <c:v>1554.8</c:v>
                </c:pt>
                <c:pt idx="2">
                  <c:v>1683.6</c:v>
                </c:pt>
                <c:pt idx="3">
                  <c:v>1629.1</c:v>
                </c:pt>
              </c:numCache>
            </c:numRef>
          </c:val>
          <c:smooth val="1"/>
        </c:ser>
        <c:dLbls>
          <c:showLegendKey val="0"/>
          <c:showVal val="1"/>
          <c:showCatName val="0"/>
          <c:showSerName val="0"/>
          <c:showPercent val="0"/>
          <c:showBubbleSize val="0"/>
        </c:dLbls>
        <c:marker val="1"/>
        <c:smooth val="0"/>
        <c:axId val="92347776"/>
        <c:axId val="92349568"/>
      </c:lineChart>
      <c:catAx>
        <c:axId val="92347776"/>
        <c:scaling>
          <c:orientation val="minMax"/>
        </c:scaling>
        <c:delete val="0"/>
        <c:axPos val="b"/>
        <c:majorGridlines>
          <c:spPr>
            <a:ln>
              <a:solidFill>
                <a:schemeClr val="dk1">
                  <a:lumMod val="15000"/>
                  <a:lumOff val="85000"/>
                </a:schemeClr>
              </a:solidFill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dk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330" b="0" i="0" u="none" strike="noStrike" kern="1200" baseline="0">
                <a:solidFill>
                  <a:schemeClr val="dk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92349568"/>
        <c:crosses val="autoZero"/>
        <c:auto val="1"/>
        <c:lblAlgn val="ctr"/>
        <c:lblOffset val="100"/>
        <c:noMultiLvlLbl val="0"/>
      </c:catAx>
      <c:valAx>
        <c:axId val="92349568"/>
        <c:scaling>
          <c:orientation val="minMax"/>
          <c:min val="1000"/>
        </c:scaling>
        <c:delete val="1"/>
        <c:axPos val="l"/>
        <c:majorGridlines>
          <c:spPr>
            <a:ln>
              <a:solidFill>
                <a:schemeClr val="dk1">
                  <a:lumMod val="15000"/>
                  <a:lumOff val="85000"/>
                </a:schemeClr>
              </a:solidFill>
            </a:ln>
            <a:effectLst/>
          </c:spPr>
        </c:majorGridlines>
        <c:numFmt formatCode="General" sourceLinked="1"/>
        <c:majorTickMark val="none"/>
        <c:minorTickMark val="none"/>
        <c:tickLblPos val="nextTo"/>
        <c:crossAx val="92347776"/>
        <c:crosses val="autoZero"/>
        <c:crossBetween val="between"/>
      </c:valAx>
      <c:spPr>
        <a:solidFill>
          <a:schemeClr val="bg1">
            <a:lumMod val="85000"/>
            <a:alpha val="26000"/>
          </a:schemeClr>
        </a:solidFill>
        <a:ln>
          <a:noFill/>
        </a:ln>
        <a:effectLst/>
      </c:spPr>
    </c:plotArea>
    <c:plotVisOnly val="1"/>
    <c:dispBlanksAs val="zero"/>
    <c:showDLblsOverMax val="0"/>
  </c:chart>
  <c:spPr>
    <a:solidFill>
      <a:schemeClr val="lt1"/>
    </a:solidFill>
    <a:ln w="9525" cap="flat" cmpd="sng" algn="ctr">
      <a:solidFill>
        <a:schemeClr val="dk1">
          <a:lumMod val="15000"/>
          <a:lumOff val="85000"/>
        </a:schemeClr>
      </a:solidFill>
      <a:round/>
    </a:ln>
    <a:effectLst/>
  </c:spPr>
  <c:txPr>
    <a:bodyPr/>
    <a:lstStyle/>
    <a:p>
      <a:pPr>
        <a:defRPr/>
      </a:pPr>
      <a:endParaRPr lang="ru-RU"/>
    </a:p>
  </c:txPr>
  <c:externalData r:id="rId1">
    <c:autoUpdate val="0"/>
  </c:externalData>
  <c:userShapes r:id="rId2"/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0.1805758232385381"/>
          <c:y val="0.23818877691714732"/>
          <c:w val="0.72026357956613662"/>
          <c:h val="0.91627374490619162"/>
        </c:manualLayout>
      </c:layout>
      <c:doughnutChart>
        <c:varyColors val="1"/>
        <c:ser>
          <c:idx val="0"/>
          <c:order val="0"/>
          <c:tx>
            <c:strRef>
              <c:f>Лист1!$A$2</c:f>
              <c:strCache>
                <c:ptCount val="1"/>
                <c:pt idx="0">
                  <c:v>Иные МБТ, 1,1%</c:v>
                </c:pt>
              </c:strCache>
            </c:strRef>
          </c:tx>
          <c:spPr>
            <a:solidFill>
              <a:schemeClr val="accent1"/>
            </a:solidFill>
            <a:ln w="0">
              <a:solidFill>
                <a:srgbClr val="4E68C9"/>
              </a:solidFill>
            </a:ln>
            <a:effectLst/>
            <a:scene3d>
              <a:camera prst="orthographicFront"/>
              <a:lightRig rig="threePt" dir="t"/>
            </a:scene3d>
            <a:sp3d>
              <a:bevelT/>
              <a:bevelB h="63500"/>
              <a:contourClr>
                <a:srgbClr val="4E68C9"/>
              </a:contourClr>
            </a:sp3d>
          </c:spPr>
          <c:dPt>
            <c:idx val="1"/>
            <c:bubble3D val="0"/>
            <c:spPr>
              <a:solidFill>
                <a:schemeClr val="bg1"/>
              </a:solidFill>
              <a:ln w="0">
                <a:noFill/>
              </a:ln>
              <a:effectLst/>
              <a:scene3d>
                <a:camera prst="orthographicFront"/>
                <a:lightRig rig="threePt" dir="t"/>
              </a:scene3d>
              <a:sp3d>
                <a:bevelT w="0" h="0"/>
                <a:bevelB w="0" h="0"/>
                <a:contourClr>
                  <a:srgbClr val="000000"/>
                </a:contourClr>
              </a:sp3d>
            </c:spPr>
          </c:dPt>
          <c:dLbls>
            <c:dLbl>
              <c:idx val="0"/>
              <c:layout>
                <c:manualLayout>
                  <c:x val="3.3283340818312759E-2"/>
                  <c:y val="0.17510815598061188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"/>
              <c:delete val="1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1400" b="1"/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extLst>
              <c:ext xmlns:c15="http://schemas.microsoft.com/office/drawing/2012/chart" uri="{CE6537A1-D6FC-4f65-9D91-7224C49458BB}"/>
            </c:extLst>
          </c:dLbls>
          <c:cat>
            <c:strRef>
              <c:f>Лист1!$B$1:$C$1</c:f>
              <c:strCache>
                <c:ptCount val="2"/>
                <c:pt idx="0">
                  <c:v>2017г.</c:v>
                </c:pt>
                <c:pt idx="1">
                  <c:v>Столбец1</c:v>
                </c:pt>
              </c:strCache>
            </c:strRef>
          </c:cat>
          <c:val>
            <c:numRef>
              <c:f>Лист1!$B$2:$C$2</c:f>
              <c:numCache>
                <c:formatCode>General</c:formatCode>
                <c:ptCount val="2"/>
                <c:pt idx="0">
                  <c:v>11.3</c:v>
                </c:pt>
                <c:pt idx="1">
                  <c:v>962.4</c:v>
                </c:pt>
              </c:numCache>
            </c:numRef>
          </c:val>
        </c:ser>
        <c:ser>
          <c:idx val="1"/>
          <c:order val="1"/>
          <c:tx>
            <c:strRef>
              <c:f>Лист1!$A$3</c:f>
              <c:strCache>
                <c:ptCount val="1"/>
                <c:pt idx="0">
                  <c:v>Дотации, 7,4%</c:v>
                </c:pt>
              </c:strCache>
            </c:strRef>
          </c:tx>
          <c:spPr>
            <a:solidFill>
              <a:schemeClr val="accent2"/>
            </a:solidFill>
            <a:ln w="0">
              <a:noFill/>
            </a:ln>
            <a:effectLst/>
            <a:scene3d>
              <a:camera prst="orthographicFront"/>
              <a:lightRig rig="threePt" dir="t"/>
            </a:scene3d>
            <a:sp3d>
              <a:bevelT/>
              <a:bevelB h="50800"/>
              <a:contourClr>
                <a:srgbClr val="5ECDF5"/>
              </a:contourClr>
            </a:sp3d>
          </c:spPr>
          <c:dPt>
            <c:idx val="0"/>
            <c:bubble3D val="0"/>
            <c:spPr>
              <a:solidFill>
                <a:srgbClr val="C00000"/>
              </a:solidFill>
              <a:ln w="0">
                <a:noFill/>
              </a:ln>
              <a:effectLst/>
              <a:scene3d>
                <a:camera prst="orthographicFront"/>
                <a:lightRig rig="threePt" dir="t"/>
              </a:scene3d>
              <a:sp3d>
                <a:bevelT/>
                <a:bevelB h="50800"/>
                <a:contourClr>
                  <a:srgbClr val="5ECDF5"/>
                </a:contourClr>
              </a:sp3d>
            </c:spPr>
          </c:dPt>
          <c:dPt>
            <c:idx val="1"/>
            <c:bubble3D val="0"/>
            <c:spPr>
              <a:solidFill>
                <a:schemeClr val="bg1"/>
              </a:solidFill>
              <a:ln w="0">
                <a:noFill/>
              </a:ln>
              <a:effectLst/>
              <a:scene3d>
                <a:camera prst="orthographicFront"/>
                <a:lightRig rig="threePt" dir="t"/>
              </a:scene3d>
              <a:sp3d>
                <a:bevelT h="0"/>
                <a:bevelB h="50800"/>
                <a:contourClr>
                  <a:srgbClr val="000000"/>
                </a:contourClr>
              </a:sp3d>
            </c:spPr>
          </c:dPt>
          <c:dLbls>
            <c:dLbl>
              <c:idx val="0"/>
              <c:layout>
                <c:manualLayout>
                  <c:x val="-8.1695472917676884E-2"/>
                  <c:y val="0.14049375305421208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"/>
              <c:delete val="1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1600" b="1"/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extLst>
              <c:ext xmlns:c15="http://schemas.microsoft.com/office/drawing/2012/chart" uri="{CE6537A1-D6FC-4f65-9D91-7224C49458BB}"/>
            </c:extLst>
          </c:dLbls>
          <c:cat>
            <c:strRef>
              <c:f>Лист1!$B$1:$C$1</c:f>
              <c:strCache>
                <c:ptCount val="2"/>
                <c:pt idx="0">
                  <c:v>2017г.</c:v>
                </c:pt>
                <c:pt idx="1">
                  <c:v>Столбец1</c:v>
                </c:pt>
              </c:strCache>
            </c:strRef>
          </c:cat>
          <c:val>
            <c:numRef>
              <c:f>Лист1!$B$3:$C$3</c:f>
              <c:numCache>
                <c:formatCode>General</c:formatCode>
                <c:ptCount val="2"/>
                <c:pt idx="0">
                  <c:v>71.2</c:v>
                </c:pt>
                <c:pt idx="1">
                  <c:v>962.4</c:v>
                </c:pt>
              </c:numCache>
            </c:numRef>
          </c:val>
        </c:ser>
        <c:ser>
          <c:idx val="2"/>
          <c:order val="2"/>
          <c:tx>
            <c:strRef>
              <c:f>Лист1!$A$4</c:f>
              <c:strCache>
                <c:ptCount val="1"/>
                <c:pt idx="0">
                  <c:v>Субсидии, 23,3%</c:v>
                </c:pt>
              </c:strCache>
            </c:strRef>
          </c:tx>
          <c:spPr>
            <a:solidFill>
              <a:srgbClr val="00B0F0"/>
            </a:solidFill>
            <a:ln w="0">
              <a:noFill/>
            </a:ln>
            <a:effectLst/>
            <a:scene3d>
              <a:camera prst="orthographicFront"/>
              <a:lightRig rig="threePt" dir="t">
                <a:rot lat="0" lon="0" rev="4200000"/>
              </a:lightRig>
            </a:scene3d>
            <a:sp3d>
              <a:bevelT/>
              <a:bevelB h="107950"/>
              <a:contourClr>
                <a:srgbClr val="000000"/>
              </a:contourClr>
            </a:sp3d>
          </c:spPr>
          <c:dPt>
            <c:idx val="1"/>
            <c:bubble3D val="0"/>
            <c:spPr>
              <a:solidFill>
                <a:schemeClr val="bg1"/>
              </a:solidFill>
              <a:ln w="0">
                <a:noFill/>
              </a:ln>
              <a:effectLst/>
              <a:scene3d>
                <a:camera prst="orthographicFront"/>
                <a:lightRig rig="threePt" dir="t">
                  <a:rot lat="0" lon="0" rev="4200000"/>
                </a:lightRig>
              </a:scene3d>
              <a:sp3d>
                <a:bevelT h="0"/>
                <a:bevelB h="107950"/>
                <a:contourClr>
                  <a:srgbClr val="000000"/>
                </a:contourClr>
              </a:sp3d>
            </c:spPr>
          </c:dPt>
          <c:dLbls>
            <c:dLbl>
              <c:idx val="0"/>
              <c:layout>
                <c:manualLayout>
                  <c:x val="-0.11497881373598949"/>
                  <c:y val="0.10587935012781195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wrap="square" lIns="38100" tIns="19050" rIns="38100" bIns="19050" anchor="ctr">
                  <a:spAutoFit/>
                </a:bodyPr>
                <a:lstStyle/>
                <a:p>
                  <a:pPr>
                    <a:defRPr sz="1800" b="1">
                      <a:solidFill>
                        <a:schemeClr val="tx1"/>
                      </a:solidFill>
                    </a:defRPr>
                  </a:pPr>
                  <a:endParaRPr lang="ru-RU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"/>
              <c:delete val="1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b="0"/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extLst>
              <c:ext xmlns:c15="http://schemas.microsoft.com/office/drawing/2012/chart" uri="{CE6537A1-D6FC-4f65-9D91-7224C49458BB}"/>
            </c:extLst>
          </c:dLbls>
          <c:cat>
            <c:strRef>
              <c:f>Лист1!$B$1:$C$1</c:f>
              <c:strCache>
                <c:ptCount val="2"/>
                <c:pt idx="0">
                  <c:v>2017г.</c:v>
                </c:pt>
                <c:pt idx="1">
                  <c:v>Столбец1</c:v>
                </c:pt>
              </c:strCache>
            </c:strRef>
          </c:cat>
          <c:val>
            <c:numRef>
              <c:f>Лист1!$B$4:$C$4</c:f>
              <c:numCache>
                <c:formatCode>General</c:formatCode>
                <c:ptCount val="2"/>
                <c:pt idx="0">
                  <c:v>224.7</c:v>
                </c:pt>
                <c:pt idx="1">
                  <c:v>962.4</c:v>
                </c:pt>
              </c:numCache>
            </c:numRef>
          </c:val>
        </c:ser>
        <c:ser>
          <c:idx val="3"/>
          <c:order val="3"/>
          <c:tx>
            <c:strRef>
              <c:f>Лист1!$A$5</c:f>
              <c:strCache>
                <c:ptCount val="1"/>
                <c:pt idx="0">
                  <c:v>Субвенции, 68,2%</c:v>
                </c:pt>
              </c:strCache>
            </c:strRef>
          </c:tx>
          <c:spPr>
            <a:ln>
              <a:noFill/>
            </a:ln>
            <a:scene3d>
              <a:camera prst="orthographicFront"/>
              <a:lightRig rig="threePt" dir="t"/>
            </a:scene3d>
            <a:sp3d>
              <a:bevelT w="82550" h="82550"/>
            </a:sp3d>
          </c:spPr>
          <c:dPt>
            <c:idx val="0"/>
            <c:bubble3D val="0"/>
            <c:spPr>
              <a:solidFill>
                <a:srgbClr val="D1DF21"/>
              </a:solidFill>
              <a:ln>
                <a:noFill/>
              </a:ln>
              <a:scene3d>
                <a:camera prst="orthographicFront"/>
                <a:lightRig rig="threePt" dir="t"/>
              </a:scene3d>
              <a:sp3d>
                <a:bevelT w="82550" h="82550"/>
              </a:sp3d>
            </c:spPr>
          </c:dPt>
          <c:dPt>
            <c:idx val="1"/>
            <c:bubble3D val="0"/>
            <c:spPr>
              <a:solidFill>
                <a:schemeClr val="bg1"/>
              </a:solidFill>
              <a:ln>
                <a:noFill/>
              </a:ln>
              <a:scene3d>
                <a:camera prst="orthographicFront"/>
                <a:lightRig rig="threePt" dir="t"/>
              </a:scene3d>
              <a:sp3d>
                <a:bevelT w="82550" h="0"/>
              </a:sp3d>
            </c:spPr>
          </c:dPt>
          <c:dLbls>
            <c:dLbl>
              <c:idx val="0"/>
              <c:layout>
                <c:manualLayout>
                  <c:x val="-0.1304704577591044"/>
                  <c:y val="4.479510966945881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"/>
              <c:delete val="1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2000" b="1"/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extLst>
              <c:ext xmlns:c15="http://schemas.microsoft.com/office/drawing/2012/chart" uri="{CE6537A1-D6FC-4f65-9D91-7224C49458BB}"/>
            </c:extLst>
          </c:dLbls>
          <c:cat>
            <c:strRef>
              <c:f>Лист1!$B$1:$C$1</c:f>
              <c:strCache>
                <c:ptCount val="2"/>
                <c:pt idx="0">
                  <c:v>2017г.</c:v>
                </c:pt>
                <c:pt idx="1">
                  <c:v>Столбец1</c:v>
                </c:pt>
              </c:strCache>
            </c:strRef>
          </c:cat>
          <c:val>
            <c:numRef>
              <c:f>Лист1!$B$5:$C$5</c:f>
              <c:numCache>
                <c:formatCode>General</c:formatCode>
                <c:ptCount val="2"/>
                <c:pt idx="0">
                  <c:v>657.3</c:v>
                </c:pt>
                <c:pt idx="1">
                  <c:v>962.4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firstSliceAng val="180"/>
        <c:holeSize val="50"/>
      </c:doughnutChart>
      <c:spPr>
        <a:noFill/>
        <a:ln>
          <a:noFill/>
        </a:ln>
        <a:effectLst/>
        <a:sp3d/>
      </c:spPr>
    </c:plotArea>
    <c:plotVisOnly val="1"/>
    <c:dispBlanksAs val="zero"/>
    <c:showDLblsOverMax val="0"/>
  </c:chart>
  <c:spPr>
    <a:noFill/>
    <a:ln>
      <a:noFill/>
    </a:ln>
    <a:effectLst/>
  </c:spPr>
  <c:txPr>
    <a:bodyPr rot="0"/>
    <a:lstStyle/>
    <a:p>
      <a:pPr>
        <a:defRPr/>
      </a:pPr>
      <a:endParaRPr lang="ru-RU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8356559997108738"/>
          <c:y val="5.6366931361263528E-2"/>
          <c:w val="0.92986591349994319"/>
          <c:h val="0.85093320721120724"/>
        </c:manualLayout>
      </c:layout>
      <c:doughnut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2017г.</c:v>
                </c:pt>
              </c:strCache>
            </c:strRef>
          </c:tx>
          <c:dPt>
            <c:idx val="0"/>
            <c:bubble3D val="0"/>
            <c:spPr>
              <a:blipFill>
                <a:blip xmlns:r="http://schemas.openxmlformats.org/officeDocument/2006/relationships" r:embed="rId1"/>
                <a:stretch>
                  <a:fillRect/>
                </a:stretch>
              </a:blipFill>
              <a:ln w="9525" cap="flat" cmpd="sng" algn="ctr">
                <a:solidFill>
                  <a:schemeClr val="accent2">
                    <a:shade val="95000"/>
                  </a:schemeClr>
                </a:solidFill>
                <a:round/>
              </a:ln>
              <a:effectLst/>
            </c:spPr>
          </c:dPt>
          <c:dPt>
            <c:idx val="1"/>
            <c:bubble3D val="0"/>
            <c:spPr>
              <a:blipFill>
                <a:blip xmlns:r="http://schemas.openxmlformats.org/officeDocument/2006/relationships" r:embed="rId2"/>
                <a:stretch>
                  <a:fillRect/>
                </a:stretch>
              </a:blipFill>
              <a:ln w="9525" cap="flat" cmpd="sng" algn="ctr">
                <a:solidFill>
                  <a:schemeClr val="accent4">
                    <a:shade val="95000"/>
                  </a:schemeClr>
                </a:solidFill>
                <a:round/>
              </a:ln>
              <a:effectLst/>
            </c:spPr>
          </c:dPt>
          <c:dPt>
            <c:idx val="2"/>
            <c:bubble3D val="0"/>
            <c:spPr>
              <a:blipFill>
                <a:blip xmlns:r="http://schemas.openxmlformats.org/officeDocument/2006/relationships" r:embed="rId3"/>
                <a:stretch>
                  <a:fillRect/>
                </a:stretch>
              </a:blipFill>
              <a:ln w="9525" cap="flat" cmpd="sng" algn="ctr">
                <a:solidFill>
                  <a:schemeClr val="accent6">
                    <a:shade val="95000"/>
                  </a:schemeClr>
                </a:solidFill>
                <a:round/>
              </a:ln>
              <a:effectLst/>
            </c:spPr>
          </c:dPt>
          <c:dPt>
            <c:idx val="3"/>
            <c:bubble3D val="0"/>
            <c:spPr>
              <a:blipFill>
                <a:blip xmlns:r="http://schemas.openxmlformats.org/officeDocument/2006/relationships" r:embed="rId4"/>
                <a:stretch>
                  <a:fillRect/>
                </a:stretch>
              </a:blipFill>
              <a:ln w="9525" cap="flat" cmpd="sng" algn="ctr">
                <a:solidFill>
                  <a:schemeClr val="accent2">
                    <a:lumMod val="60000"/>
                    <a:shade val="95000"/>
                  </a:schemeClr>
                </a:solidFill>
                <a:round/>
              </a:ln>
              <a:effectLst/>
            </c:spPr>
          </c:dPt>
          <c:dPt>
            <c:idx val="4"/>
            <c:bubble3D val="0"/>
            <c:spPr>
              <a:blipFill>
                <a:blip xmlns:r="http://schemas.openxmlformats.org/officeDocument/2006/relationships" r:embed="rId5"/>
                <a:stretch>
                  <a:fillRect/>
                </a:stretch>
              </a:blipFill>
              <a:ln w="9525" cap="flat" cmpd="sng" algn="ctr">
                <a:solidFill>
                  <a:schemeClr val="accent4">
                    <a:lumMod val="60000"/>
                    <a:shade val="95000"/>
                  </a:schemeClr>
                </a:solidFill>
                <a:round/>
              </a:ln>
              <a:effectLst/>
            </c:spPr>
          </c:dPt>
          <c:dPt>
            <c:idx val="5"/>
            <c:bubble3D val="0"/>
            <c:spPr>
              <a:blipFill>
                <a:blip xmlns:r="http://schemas.openxmlformats.org/officeDocument/2006/relationships" r:embed="rId6"/>
                <a:stretch>
                  <a:fillRect/>
                </a:stretch>
              </a:blipFill>
              <a:ln w="9525" cap="flat" cmpd="sng" algn="ctr">
                <a:solidFill>
                  <a:schemeClr val="accent6">
                    <a:lumMod val="60000"/>
                    <a:shade val="95000"/>
                  </a:schemeClr>
                </a:solidFill>
                <a:round/>
              </a:ln>
              <a:effectLst/>
            </c:spPr>
          </c:dPt>
          <c:dPt>
            <c:idx val="6"/>
            <c:bubble3D val="0"/>
            <c:spPr>
              <a:blipFill>
                <a:blip xmlns:r="http://schemas.openxmlformats.org/officeDocument/2006/relationships" r:embed="rId7"/>
                <a:stretch>
                  <a:fillRect/>
                </a:stretch>
              </a:blipFill>
              <a:ln w="9525" cap="flat" cmpd="sng" algn="ctr">
                <a:solidFill>
                  <a:schemeClr val="accent2">
                    <a:lumMod val="80000"/>
                    <a:lumOff val="20000"/>
                    <a:shade val="95000"/>
                  </a:schemeClr>
                </a:solidFill>
                <a:round/>
              </a:ln>
              <a:effectLst/>
            </c:spPr>
          </c:dPt>
          <c:dPt>
            <c:idx val="7"/>
            <c:bubble3D val="0"/>
            <c:spPr>
              <a:blipFill>
                <a:blip xmlns:r="http://schemas.openxmlformats.org/officeDocument/2006/relationships" r:embed="rId8"/>
                <a:stretch>
                  <a:fillRect/>
                </a:stretch>
              </a:blipFill>
              <a:ln w="9525" cap="flat" cmpd="sng" algn="ctr">
                <a:solidFill>
                  <a:schemeClr val="accent4">
                    <a:lumMod val="80000"/>
                    <a:lumOff val="20000"/>
                    <a:shade val="95000"/>
                  </a:schemeClr>
                </a:solidFill>
                <a:round/>
              </a:ln>
              <a:effectLst/>
            </c:spPr>
          </c:dPt>
          <c:dPt>
            <c:idx val="8"/>
            <c:bubble3D val="0"/>
            <c:spPr>
              <a:blipFill>
                <a:blip xmlns:r="http://schemas.openxmlformats.org/officeDocument/2006/relationships" r:embed="rId9"/>
                <a:stretch>
                  <a:fillRect/>
                </a:stretch>
              </a:blipFill>
              <a:ln w="9525" cap="flat" cmpd="sng" algn="ctr">
                <a:solidFill>
                  <a:schemeClr val="accent6">
                    <a:lumMod val="80000"/>
                    <a:lumOff val="20000"/>
                    <a:shade val="95000"/>
                  </a:schemeClr>
                </a:solidFill>
                <a:round/>
              </a:ln>
              <a:effectLst/>
            </c:spPr>
          </c:dPt>
          <c:dLbls>
            <c:dLbl>
              <c:idx val="0"/>
              <c:layout>
                <c:manualLayout>
                  <c:x val="3.8581964587564091E-2"/>
                  <c:y val="0.16211829786113707"/>
                </c:manualLayout>
              </c:layout>
              <c:numFmt formatCode="#,##0.0" sourceLinked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197" b="1" i="0" u="none" strike="noStrike" kern="1200" baseline="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ru-RU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"/>
              <c:layout>
                <c:manualLayout>
                  <c:x val="-3.9462624808495265E-2"/>
                  <c:y val="0.16875238598118134"/>
                </c:manualLayout>
              </c:layout>
              <c:numFmt formatCode="#,##0.0" sourceLinked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197" b="1" i="0" u="none" strike="noStrike" kern="1200" baseline="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ru-RU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2"/>
              <c:layout>
                <c:manualLayout>
                  <c:x val="-0.11388420915439938"/>
                  <c:y val="0.17538618156713451"/>
                </c:manualLayout>
              </c:layout>
              <c:numFmt formatCode="#,##0.0" sourceLinked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197" b="1" i="0" u="none" strike="noStrike" kern="1200" baseline="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ru-RU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3"/>
              <c:layout>
                <c:manualLayout>
                  <c:x val="-3.6231884057971917E-3"/>
                  <c:y val="4.9616922427078783E-2"/>
                </c:manualLayout>
              </c:layout>
              <c:numFmt formatCode="#,##0.0" sourceLinked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400" b="1" i="0" u="none" strike="noStrike" kern="1200" baseline="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ru-RU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4"/>
              <c:numFmt formatCode="#,##0.0" sourceLinked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400" b="1" i="0" u="none" strike="noStrike" kern="1200" baseline="0">
                      <a:solidFill>
                        <a:schemeClr val="bg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ru-RU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5"/>
              <c:numFmt formatCode="#,##0.0" sourceLinked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600" b="1" i="0" u="none" strike="noStrike" kern="1200" baseline="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ru-RU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6"/>
              <c:numFmt formatCode="#,##0.0" sourceLinked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600" b="1" i="0" u="none" strike="noStrike" kern="1200" baseline="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ru-RU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7"/>
              <c:numFmt formatCode="#,##0.0" sourceLinked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600" b="1" i="0" u="none" strike="noStrike" kern="1200" baseline="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ru-RU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8"/>
              <c:numFmt formatCode="#,##0.0" sourceLinked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800" b="1" i="0" u="none" strike="noStrike" kern="1200" baseline="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ru-RU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</c:dLbl>
            <c:numFmt formatCode="#,##0.0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dk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rnd">
                  <a:solidFill>
                    <a:schemeClr val="dk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Лист1!$A$2:$A$10</c:f>
              <c:strCache>
                <c:ptCount val="9"/>
                <c:pt idx="0">
                  <c:v>Штрафы, 0,9%</c:v>
                </c:pt>
                <c:pt idx="1">
                  <c:v>Госпошлина, 1,3%</c:v>
                </c:pt>
                <c:pt idx="2">
                  <c:v>Прочие, 1,5%</c:v>
                </c:pt>
                <c:pt idx="3">
                  <c:v>Акцизы, 3,1%</c:v>
                </c:pt>
                <c:pt idx="4">
                  <c:v>Доходы от продажи, 4,7%</c:v>
                </c:pt>
                <c:pt idx="5">
                  <c:v>Налоги на имущество, 10,3%</c:v>
                </c:pt>
                <c:pt idx="6">
                  <c:v>Доходы от использования имущества, 12,9%</c:v>
                </c:pt>
                <c:pt idx="7">
                  <c:v>Налоги на совокупный доход, 16,6%</c:v>
                </c:pt>
                <c:pt idx="8">
                  <c:v>НДФЛ,45,8%</c:v>
                </c:pt>
              </c:strCache>
            </c:strRef>
          </c:cat>
          <c:val>
            <c:numRef>
              <c:f>Лист1!$B$2:$B$10</c:f>
              <c:numCache>
                <c:formatCode>General</c:formatCode>
                <c:ptCount val="9"/>
                <c:pt idx="0">
                  <c:v>7.06</c:v>
                </c:pt>
                <c:pt idx="1">
                  <c:v>9.73</c:v>
                </c:pt>
                <c:pt idx="2">
                  <c:v>11.09</c:v>
                </c:pt>
                <c:pt idx="3">
                  <c:v>23.89</c:v>
                </c:pt>
                <c:pt idx="4">
                  <c:v>35.97</c:v>
                </c:pt>
                <c:pt idx="5">
                  <c:v>78.83</c:v>
                </c:pt>
                <c:pt idx="6">
                  <c:v>98.149999999999991</c:v>
                </c:pt>
                <c:pt idx="7">
                  <c:v>126.46000000000002</c:v>
                </c:pt>
                <c:pt idx="8">
                  <c:v>369.24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180"/>
        <c:holeSize val="42"/>
      </c:doughnutChart>
      <c:spPr>
        <a:noFill/>
        <a:ln>
          <a:noFill/>
        </a:ln>
        <a:effectLst/>
      </c:spPr>
    </c:plotArea>
    <c:plotVisOnly val="1"/>
    <c:dispBlanksAs val="zero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10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0"/>
          <c:y val="7.1472616178036932E-4"/>
          <c:w val="0.97088294724013813"/>
          <c:h val="0.8981039063666395"/>
        </c:manualLayout>
      </c:layout>
      <c:barChart>
        <c:barDir val="bar"/>
        <c:grouping val="percentStacked"/>
        <c:varyColors val="0"/>
        <c:ser>
          <c:idx val="0"/>
          <c:order val="0"/>
          <c:tx>
            <c:strRef>
              <c:f>Лист1!$A$2</c:f>
              <c:strCache>
                <c:ptCount val="1"/>
                <c:pt idx="0">
                  <c:v>Категория 1</c:v>
                </c:pt>
              </c:strCache>
            </c:strRef>
          </c:tx>
          <c:spPr>
            <a:gradFill rotWithShape="1">
              <a:gsLst>
                <a:gs pos="0">
                  <a:schemeClr val="accent1">
                    <a:lumMod val="110000"/>
                    <a:satMod val="105000"/>
                    <a:tint val="67000"/>
                  </a:schemeClr>
                </a:gs>
                <a:gs pos="50000">
                  <a:schemeClr val="accent1">
                    <a:lumMod val="105000"/>
                    <a:satMod val="103000"/>
                    <a:tint val="73000"/>
                  </a:schemeClr>
                </a:gs>
                <a:gs pos="100000">
                  <a:schemeClr val="accent1">
                    <a:lumMod val="105000"/>
                    <a:satMod val="109000"/>
                    <a:tint val="81000"/>
                  </a:schemeClr>
                </a:gs>
              </a:gsLst>
              <a:lin ang="5400000" scaled="0"/>
            </a:gradFill>
            <a:ln w="9525" cap="flat" cmpd="sng" algn="ctr">
              <a:solidFill>
                <a:schemeClr val="accent1">
                  <a:shade val="95000"/>
                </a:schemeClr>
              </a:solidFill>
              <a:round/>
            </a:ln>
            <a:effectLst/>
          </c:spPr>
          <c:invertIfNegative val="0"/>
          <c:cat>
            <c:strRef>
              <c:f>Лист1!$B$1</c:f>
              <c:strCache>
                <c:ptCount val="1"/>
                <c:pt idx="0">
                  <c:v>Ряд 1</c:v>
                </c:pt>
              </c:strCache>
            </c:strRef>
          </c:cat>
          <c:val>
            <c:numRef>
              <c:f>Лист1!$B$2</c:f>
              <c:numCache>
                <c:formatCode>General</c:formatCode>
                <c:ptCount val="1"/>
                <c:pt idx="0">
                  <c:v>7209.1</c:v>
                </c:pt>
              </c:numCache>
            </c:numRef>
          </c:val>
        </c:ser>
        <c:ser>
          <c:idx val="1"/>
          <c:order val="1"/>
          <c:tx>
            <c:strRef>
              <c:f>Лист1!$A$3</c:f>
              <c:strCache>
                <c:ptCount val="1"/>
                <c:pt idx="0">
                  <c:v>Категория 2</c:v>
                </c:pt>
              </c:strCache>
            </c:strRef>
          </c:tx>
          <c:spPr>
            <a:gradFill rotWithShape="1">
              <a:gsLst>
                <a:gs pos="0">
                  <a:schemeClr val="accent2">
                    <a:lumMod val="110000"/>
                    <a:satMod val="105000"/>
                    <a:tint val="67000"/>
                  </a:schemeClr>
                </a:gs>
                <a:gs pos="50000">
                  <a:schemeClr val="accent2">
                    <a:lumMod val="105000"/>
                    <a:satMod val="103000"/>
                    <a:tint val="73000"/>
                  </a:schemeClr>
                </a:gs>
                <a:gs pos="100000">
                  <a:schemeClr val="accent2">
                    <a:lumMod val="105000"/>
                    <a:satMod val="109000"/>
                    <a:tint val="81000"/>
                  </a:schemeClr>
                </a:gs>
              </a:gsLst>
              <a:lin ang="5400000" scaled="0"/>
            </a:gradFill>
            <a:ln w="9525" cap="flat" cmpd="sng" algn="ctr">
              <a:solidFill>
                <a:schemeClr val="accent2">
                  <a:shade val="95000"/>
                </a:schemeClr>
              </a:solidFill>
              <a:round/>
            </a:ln>
            <a:effectLst/>
          </c:spPr>
          <c:invertIfNegative val="0"/>
          <c:cat>
            <c:strRef>
              <c:f>Лист1!$B$1</c:f>
              <c:strCache>
                <c:ptCount val="1"/>
                <c:pt idx="0">
                  <c:v>Ряд 1</c:v>
                </c:pt>
              </c:strCache>
            </c:strRef>
          </c:cat>
          <c:val>
            <c:numRef>
              <c:f>Лист1!$B$3</c:f>
              <c:numCache>
                <c:formatCode>General</c:formatCode>
                <c:ptCount val="1"/>
                <c:pt idx="0">
                  <c:v>566.20000000000005</c:v>
                </c:pt>
              </c:numCache>
            </c:numRef>
          </c:val>
        </c:ser>
        <c:ser>
          <c:idx val="2"/>
          <c:order val="2"/>
          <c:tx>
            <c:strRef>
              <c:f>Лист1!$A$4</c:f>
              <c:strCache>
                <c:ptCount val="1"/>
                <c:pt idx="0">
                  <c:v>Категория 3</c:v>
                </c:pt>
              </c:strCache>
            </c:strRef>
          </c:tx>
          <c:spPr>
            <a:gradFill rotWithShape="1">
              <a:gsLst>
                <a:gs pos="0">
                  <a:schemeClr val="accent3">
                    <a:lumMod val="110000"/>
                    <a:satMod val="105000"/>
                    <a:tint val="67000"/>
                  </a:schemeClr>
                </a:gs>
                <a:gs pos="50000">
                  <a:schemeClr val="accent3">
                    <a:lumMod val="105000"/>
                    <a:satMod val="103000"/>
                    <a:tint val="73000"/>
                  </a:schemeClr>
                </a:gs>
                <a:gs pos="100000">
                  <a:schemeClr val="accent3">
                    <a:lumMod val="105000"/>
                    <a:satMod val="109000"/>
                    <a:tint val="81000"/>
                  </a:schemeClr>
                </a:gs>
              </a:gsLst>
              <a:lin ang="5400000" scaled="0"/>
            </a:gradFill>
            <a:ln w="9525" cap="flat" cmpd="sng" algn="ctr">
              <a:solidFill>
                <a:schemeClr val="accent3">
                  <a:shade val="95000"/>
                </a:schemeClr>
              </a:solidFill>
              <a:round/>
            </a:ln>
            <a:effectLst/>
          </c:spPr>
          <c:invertIfNegative val="0"/>
          <c:cat>
            <c:strRef>
              <c:f>Лист1!$B$1</c:f>
              <c:strCache>
                <c:ptCount val="1"/>
                <c:pt idx="0">
                  <c:v>Ряд 1</c:v>
                </c:pt>
              </c:strCache>
            </c:strRef>
          </c:cat>
          <c:val>
            <c:numRef>
              <c:f>Лист1!$B$4</c:f>
              <c:numCache>
                <c:formatCode>General</c:formatCode>
                <c:ptCount val="1"/>
                <c:pt idx="0">
                  <c:v>286.7</c:v>
                </c:pt>
              </c:numCache>
            </c:numRef>
          </c:val>
        </c:ser>
        <c:ser>
          <c:idx val="3"/>
          <c:order val="3"/>
          <c:tx>
            <c:strRef>
              <c:f>Лист1!$A$5</c:f>
              <c:strCache>
                <c:ptCount val="1"/>
                <c:pt idx="0">
                  <c:v>Категория 4</c:v>
                </c:pt>
              </c:strCache>
            </c:strRef>
          </c:tx>
          <c:spPr>
            <a:gradFill rotWithShape="1">
              <a:gsLst>
                <a:gs pos="0">
                  <a:schemeClr val="accent4">
                    <a:lumMod val="110000"/>
                    <a:satMod val="105000"/>
                    <a:tint val="67000"/>
                  </a:schemeClr>
                </a:gs>
                <a:gs pos="50000">
                  <a:schemeClr val="accent4">
                    <a:lumMod val="105000"/>
                    <a:satMod val="103000"/>
                    <a:tint val="73000"/>
                  </a:schemeClr>
                </a:gs>
                <a:gs pos="100000">
                  <a:schemeClr val="accent4">
                    <a:lumMod val="105000"/>
                    <a:satMod val="109000"/>
                    <a:tint val="81000"/>
                  </a:schemeClr>
                </a:gs>
              </a:gsLst>
              <a:lin ang="5400000" scaled="0"/>
            </a:gradFill>
            <a:ln w="9525" cap="flat" cmpd="sng" algn="ctr">
              <a:solidFill>
                <a:schemeClr val="accent4">
                  <a:shade val="95000"/>
                </a:schemeClr>
              </a:solidFill>
              <a:round/>
            </a:ln>
            <a:effectLst/>
          </c:spPr>
          <c:invertIfNegative val="0"/>
          <c:cat>
            <c:strRef>
              <c:f>Лист1!$B$1</c:f>
              <c:strCache>
                <c:ptCount val="1"/>
                <c:pt idx="0">
                  <c:v>Ряд 1</c:v>
                </c:pt>
              </c:strCache>
            </c:strRef>
          </c:cat>
          <c:val>
            <c:numRef>
              <c:f>Лист1!$B$5</c:f>
              <c:numCache>
                <c:formatCode>General</c:formatCode>
                <c:ptCount val="1"/>
                <c:pt idx="0">
                  <c:v>225.7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90"/>
        <c:overlap val="100"/>
        <c:axId val="118744192"/>
        <c:axId val="118745728"/>
      </c:barChart>
      <c:catAx>
        <c:axId val="118744192"/>
        <c:scaling>
          <c:orientation val="minMax"/>
        </c:scaling>
        <c:delete val="1"/>
        <c:axPos val="l"/>
        <c:numFmt formatCode="General" sourceLinked="1"/>
        <c:majorTickMark val="none"/>
        <c:minorTickMark val="none"/>
        <c:tickLblPos val="nextTo"/>
        <c:crossAx val="118745728"/>
        <c:crosses val="autoZero"/>
        <c:auto val="1"/>
        <c:lblAlgn val="ctr"/>
        <c:lblOffset val="100"/>
        <c:noMultiLvlLbl val="0"/>
      </c:catAx>
      <c:valAx>
        <c:axId val="118745728"/>
        <c:scaling>
          <c:orientation val="minMax"/>
          <c:min val="0"/>
        </c:scaling>
        <c:delete val="1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crossAx val="118744192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1">
    <c:autoUpdate val="0"/>
  </c:externalData>
  <c:userShapes r:id="rId2"/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6.9178362345643382E-2"/>
          <c:y val="1.2352487040917621E-3"/>
          <c:w val="0.9308216376543571"/>
          <c:h val="0.97407343217423759"/>
        </c:manualLayout>
      </c:layout>
      <c:doughnut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dPt>
            <c:idx val="0"/>
            <c:bubble3D val="0"/>
            <c:spPr>
              <a:solidFill>
                <a:srgbClr val="F1DE44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"/>
            <c:bubble3D val="0"/>
            <c:spPr>
              <a:solidFill>
                <a:schemeClr val="bg1">
                  <a:lumMod val="65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</c:dPt>
          <c:cat>
            <c:strRef>
              <c:f>Лист1!$A$2:$A$5</c:f>
              <c:strCache>
                <c:ptCount val="2"/>
                <c:pt idx="0">
                  <c:v>Кв. 1</c:v>
                </c:pt>
                <c:pt idx="1">
                  <c:v>Кв. 2</c:v>
                </c:pt>
              </c:strCache>
            </c:strRef>
          </c:cat>
          <c:val>
            <c:numRef>
              <c:f>Лист1!$B$2:$B$5</c:f>
              <c:numCache>
                <c:formatCode>General</c:formatCode>
                <c:ptCount val="4"/>
                <c:pt idx="0">
                  <c:v>33682.400000000001</c:v>
                </c:pt>
                <c:pt idx="1">
                  <c:v>350169.69999999995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75"/>
      </c:doughnutChart>
      <c:spPr>
        <a:noFill/>
        <a:ln>
          <a:noFill/>
        </a:ln>
        <a:effectLst/>
      </c:spPr>
    </c:plotArea>
    <c:plotVisOnly val="1"/>
    <c:dispBlanksAs val="zero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1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6.9178362345643382E-2"/>
          <c:y val="1.2352487040917621E-3"/>
          <c:w val="0.9308216376543571"/>
          <c:h val="0.97407343217423759"/>
        </c:manualLayout>
      </c:layout>
      <c:doughnut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dPt>
            <c:idx val="0"/>
            <c:bubble3D val="0"/>
            <c:spPr>
              <a:solidFill>
                <a:srgbClr val="5872C3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"/>
            <c:bubble3D val="0"/>
            <c:spPr>
              <a:solidFill>
                <a:schemeClr val="bg1">
                  <a:lumMod val="65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</c:dPt>
          <c:cat>
            <c:strRef>
              <c:f>Лист1!$A$2:$A$5</c:f>
              <c:strCache>
                <c:ptCount val="2"/>
                <c:pt idx="0">
                  <c:v>Кв. 1</c:v>
                </c:pt>
                <c:pt idx="1">
                  <c:v>Кв. 2</c:v>
                </c:pt>
              </c:strCache>
            </c:strRef>
          </c:cat>
          <c:val>
            <c:numRef>
              <c:f>Лист1!$B$2:$B$5</c:f>
              <c:numCache>
                <c:formatCode>General</c:formatCode>
                <c:ptCount val="4"/>
                <c:pt idx="0">
                  <c:v>5214.9000000000005</c:v>
                </c:pt>
                <c:pt idx="1">
                  <c:v>378637.19999999995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75"/>
      </c:doughnutChart>
      <c:spPr>
        <a:noFill/>
        <a:ln>
          <a:noFill/>
        </a:ln>
        <a:effectLst/>
      </c:spPr>
    </c:plotArea>
    <c:plotVisOnly val="1"/>
    <c:dispBlanksAs val="zero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1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6.9178362345643382E-2"/>
          <c:y val="1.2352487040917621E-3"/>
          <c:w val="0.9308216376543571"/>
          <c:h val="0.97407343217423759"/>
        </c:manualLayout>
      </c:layout>
      <c:doughnut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dPt>
            <c:idx val="0"/>
            <c:bubble3D val="0"/>
            <c:spPr>
              <a:solidFill>
                <a:srgbClr val="B21033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"/>
            <c:bubble3D val="0"/>
            <c:spPr>
              <a:solidFill>
                <a:schemeClr val="bg1">
                  <a:lumMod val="65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</c:dPt>
          <c:cat>
            <c:strRef>
              <c:f>Лист1!$A$2:$A$5</c:f>
              <c:strCache>
                <c:ptCount val="2"/>
                <c:pt idx="0">
                  <c:v>Кв. 1</c:v>
                </c:pt>
                <c:pt idx="1">
                  <c:v>Кв. 2</c:v>
                </c:pt>
              </c:strCache>
            </c:strRef>
          </c:cat>
          <c:val>
            <c:numRef>
              <c:f>Лист1!$B$2:$B$5</c:f>
              <c:numCache>
                <c:formatCode>General</c:formatCode>
                <c:ptCount val="4"/>
                <c:pt idx="0">
                  <c:v>72696.5</c:v>
                </c:pt>
                <c:pt idx="1">
                  <c:v>311155.59999999998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75"/>
      </c:doughnutChart>
      <c:spPr>
        <a:noFill/>
        <a:ln>
          <a:noFill/>
        </a:ln>
        <a:effectLst/>
      </c:spPr>
    </c:plotArea>
    <c:plotVisOnly val="1"/>
    <c:dispBlanksAs val="zero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1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6.9178362345643382E-2"/>
          <c:y val="1.2352487040917621E-3"/>
          <c:w val="0.9308216376543571"/>
          <c:h val="0.97407343217423759"/>
        </c:manualLayout>
      </c:layout>
      <c:doughnut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dPt>
            <c:idx val="0"/>
            <c:bubble3D val="0"/>
            <c:spPr>
              <a:solidFill>
                <a:srgbClr val="72C320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"/>
            <c:bubble3D val="0"/>
            <c:spPr>
              <a:solidFill>
                <a:schemeClr val="bg1">
                  <a:lumMod val="65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</c:dPt>
          <c:cat>
            <c:strRef>
              <c:f>Лист1!$A$2:$A$5</c:f>
              <c:strCache>
                <c:ptCount val="2"/>
                <c:pt idx="0">
                  <c:v>Кв. 1</c:v>
                </c:pt>
                <c:pt idx="1">
                  <c:v>Кв. 2</c:v>
                </c:pt>
              </c:strCache>
            </c:strRef>
          </c:cat>
          <c:val>
            <c:numRef>
              <c:f>Лист1!$B$2:$B$5</c:f>
              <c:numCache>
                <c:formatCode>General</c:formatCode>
                <c:ptCount val="4"/>
                <c:pt idx="0">
                  <c:v>18623.099999999991</c:v>
                </c:pt>
                <c:pt idx="1">
                  <c:v>365229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75"/>
      </c:doughnutChart>
      <c:spPr>
        <a:noFill/>
        <a:ln>
          <a:noFill/>
        </a:ln>
        <a:effectLst/>
      </c:spPr>
    </c:plotArea>
    <c:plotVisOnly val="1"/>
    <c:dispBlanksAs val="zero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1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6.9178362345643382E-2"/>
          <c:y val="1.2352487040917621E-3"/>
          <c:w val="0.9308216376543571"/>
          <c:h val="0.97407343217423759"/>
        </c:manualLayout>
      </c:layout>
      <c:doughnut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dPt>
            <c:idx val="0"/>
            <c:bubble3D val="0"/>
            <c:spPr>
              <a:solidFill>
                <a:srgbClr val="FC5566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"/>
            <c:bubble3D val="0"/>
            <c:spPr>
              <a:solidFill>
                <a:schemeClr val="bg1">
                  <a:lumMod val="65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</c:dPt>
          <c:cat>
            <c:strRef>
              <c:f>Лист1!$A$2:$A$5</c:f>
              <c:strCache>
                <c:ptCount val="2"/>
                <c:pt idx="0">
                  <c:v>Кв. 1</c:v>
                </c:pt>
                <c:pt idx="1">
                  <c:v>Кв. 2</c:v>
                </c:pt>
              </c:strCache>
            </c:strRef>
          </c:cat>
          <c:val>
            <c:numRef>
              <c:f>Лист1!$B$2:$B$5</c:f>
              <c:numCache>
                <c:formatCode>General</c:formatCode>
                <c:ptCount val="4"/>
                <c:pt idx="0">
                  <c:v>8465</c:v>
                </c:pt>
                <c:pt idx="1">
                  <c:v>375387.1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75"/>
      </c:doughnutChart>
      <c:spPr>
        <a:noFill/>
        <a:ln>
          <a:noFill/>
        </a:ln>
        <a:effectLst/>
      </c:spPr>
    </c:plotArea>
    <c:plotVisOnly val="1"/>
    <c:dispBlanksAs val="zero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1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6.9178362345643382E-2"/>
          <c:y val="1.2352487040917621E-3"/>
          <c:w val="0.9308216376543571"/>
          <c:h val="0.97407343217423759"/>
        </c:manualLayout>
      </c:layout>
      <c:doughnut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dPt>
            <c:idx val="0"/>
            <c:bubble3D val="0"/>
            <c:spPr>
              <a:solidFill>
                <a:srgbClr val="FF6300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"/>
            <c:bubble3D val="0"/>
            <c:spPr>
              <a:solidFill>
                <a:schemeClr val="bg1">
                  <a:lumMod val="65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</c:dPt>
          <c:cat>
            <c:strRef>
              <c:f>Лист1!$A$2:$A$5</c:f>
              <c:strCache>
                <c:ptCount val="2"/>
                <c:pt idx="0">
                  <c:v>Кв. 1</c:v>
                </c:pt>
                <c:pt idx="1">
                  <c:v>Кв. 2</c:v>
                </c:pt>
              </c:strCache>
            </c:strRef>
          </c:cat>
          <c:val>
            <c:numRef>
              <c:f>Лист1!$B$2:$B$5</c:f>
              <c:numCache>
                <c:formatCode>General</c:formatCode>
                <c:ptCount val="4"/>
                <c:pt idx="0">
                  <c:v>10301.200000000004</c:v>
                </c:pt>
                <c:pt idx="1">
                  <c:v>373550.89999999997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75"/>
      </c:doughnutChart>
      <c:spPr>
        <a:noFill/>
        <a:ln>
          <a:noFill/>
        </a:ln>
        <a:effectLst/>
      </c:spPr>
    </c:plotArea>
    <c:plotVisOnly val="1"/>
    <c:dispBlanksAs val="zero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1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6.9178362345643382E-2"/>
          <c:y val="1.2352487040917621E-3"/>
          <c:w val="0.9308216376543571"/>
          <c:h val="0.97407343217423759"/>
        </c:manualLayout>
      </c:layout>
      <c:doughnut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dPt>
            <c:idx val="0"/>
            <c:bubble3D val="0"/>
            <c:spPr>
              <a:solidFill>
                <a:srgbClr val="C2785E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"/>
            <c:bubble3D val="0"/>
            <c:spPr>
              <a:solidFill>
                <a:schemeClr val="bg1">
                  <a:lumMod val="65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</c:dPt>
          <c:cat>
            <c:strRef>
              <c:f>Лист1!$A$2:$A$5</c:f>
              <c:strCache>
                <c:ptCount val="2"/>
                <c:pt idx="0">
                  <c:v>Кв. 1</c:v>
                </c:pt>
                <c:pt idx="1">
                  <c:v>Кв. 2</c:v>
                </c:pt>
              </c:strCache>
            </c:strRef>
          </c:cat>
          <c:val>
            <c:numRef>
              <c:f>Лист1!$B$2:$B$5</c:f>
              <c:numCache>
                <c:formatCode>General</c:formatCode>
                <c:ptCount val="4"/>
                <c:pt idx="0">
                  <c:v>27338.400000000001</c:v>
                </c:pt>
                <c:pt idx="1">
                  <c:v>356513.69999999995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75"/>
      </c:doughnutChart>
      <c:spPr>
        <a:noFill/>
        <a:ln>
          <a:noFill/>
        </a:ln>
        <a:effectLst/>
      </c:spPr>
    </c:plotArea>
    <c:plotVisOnly val="1"/>
    <c:dispBlanksAs val="zero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1">
    <c:autoUpdate val="0"/>
  </c:externalData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6.9178362345643382E-2"/>
          <c:y val="1.2352487040917621E-3"/>
          <c:w val="0.9308216376543571"/>
          <c:h val="0.97407343217423759"/>
        </c:manualLayout>
      </c:layout>
      <c:doughnut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dPt>
            <c:idx val="0"/>
            <c:bubble3D val="0"/>
            <c:spPr>
              <a:solidFill>
                <a:srgbClr val="4AAED9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"/>
            <c:bubble3D val="0"/>
            <c:spPr>
              <a:solidFill>
                <a:schemeClr val="bg1">
                  <a:lumMod val="65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</c:dPt>
          <c:cat>
            <c:strRef>
              <c:f>Лист1!$A$2:$A$5</c:f>
              <c:strCache>
                <c:ptCount val="2"/>
                <c:pt idx="0">
                  <c:v>Кв. 1</c:v>
                </c:pt>
                <c:pt idx="1">
                  <c:v>Кв. 2</c:v>
                </c:pt>
              </c:strCache>
            </c:strRef>
          </c:cat>
          <c:val>
            <c:numRef>
              <c:f>Лист1!$B$2:$B$5</c:f>
              <c:numCache>
                <c:formatCode>General</c:formatCode>
                <c:ptCount val="4"/>
                <c:pt idx="0">
                  <c:v>38010.1</c:v>
                </c:pt>
                <c:pt idx="1">
                  <c:v>345842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75"/>
      </c:doughnutChart>
      <c:spPr>
        <a:noFill/>
        <a:ln>
          <a:noFill/>
        </a:ln>
        <a:effectLst/>
      </c:spPr>
    </c:plotArea>
    <c:plotVisOnly val="1"/>
    <c:dispBlanksAs val="zero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1">
    <c:autoUpdate val="0"/>
  </c:externalData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6.9178362345643382E-2"/>
          <c:y val="1.2352487040917621E-3"/>
          <c:w val="0.9308216376543571"/>
          <c:h val="0.97407343217423759"/>
        </c:manualLayout>
      </c:layout>
      <c:doughnut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dPt>
            <c:idx val="0"/>
            <c:bubble3D val="0"/>
            <c:spPr>
              <a:solidFill>
                <a:srgbClr val="235479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"/>
            <c:bubble3D val="0"/>
            <c:spPr>
              <a:solidFill>
                <a:schemeClr val="bg1">
                  <a:lumMod val="65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</c:dPt>
          <c:cat>
            <c:strRef>
              <c:f>Лист1!$A$2:$A$5</c:f>
              <c:strCache>
                <c:ptCount val="2"/>
                <c:pt idx="0">
                  <c:v>Кв. 1</c:v>
                </c:pt>
                <c:pt idx="1">
                  <c:v>Кв. 2</c:v>
                </c:pt>
              </c:strCache>
            </c:strRef>
          </c:cat>
          <c:val>
            <c:numRef>
              <c:f>Лист1!$B$2:$B$5</c:f>
              <c:numCache>
                <c:formatCode>General</c:formatCode>
                <c:ptCount val="4"/>
                <c:pt idx="0">
                  <c:v>8110.3</c:v>
                </c:pt>
                <c:pt idx="1">
                  <c:v>375741.8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75"/>
      </c:doughnutChart>
      <c:spPr>
        <a:noFill/>
        <a:ln>
          <a:noFill/>
        </a:ln>
        <a:effectLst/>
      </c:spPr>
    </c:plotArea>
    <c:plotVisOnly val="1"/>
    <c:dispBlanksAs val="zero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1">
    <c:autoUpdate val="0"/>
  </c:externalData>
</c:chartSpace>
</file>

<file path=ppt/charts/chart1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6.9178362345643382E-2"/>
          <c:y val="1.2352487040917621E-3"/>
          <c:w val="0.9308216376543571"/>
          <c:h val="0.97407343217423759"/>
        </c:manualLayout>
      </c:layout>
      <c:doughnut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dPt>
            <c:idx val="0"/>
            <c:bubble3D val="0"/>
            <c:spPr>
              <a:solidFill>
                <a:srgbClr val="EF99D4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"/>
            <c:bubble3D val="0"/>
            <c:spPr>
              <a:solidFill>
                <a:schemeClr val="bg1">
                  <a:lumMod val="65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</c:dPt>
          <c:cat>
            <c:strRef>
              <c:f>Лист1!$A$2:$A$5</c:f>
              <c:strCache>
                <c:ptCount val="2"/>
                <c:pt idx="0">
                  <c:v>Кв. 1</c:v>
                </c:pt>
                <c:pt idx="1">
                  <c:v>Кв. 2</c:v>
                </c:pt>
              </c:strCache>
            </c:strRef>
          </c:cat>
          <c:val>
            <c:numRef>
              <c:f>Лист1!$B$2:$B$5</c:f>
              <c:numCache>
                <c:formatCode>General</c:formatCode>
                <c:ptCount val="4"/>
                <c:pt idx="0">
                  <c:v>50573.8</c:v>
                </c:pt>
                <c:pt idx="1">
                  <c:v>333278.3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75"/>
      </c:doughnutChart>
      <c:spPr>
        <a:noFill/>
        <a:ln>
          <a:noFill/>
        </a:ln>
        <a:effectLst/>
      </c:spPr>
    </c:plotArea>
    <c:plotVisOnly val="1"/>
    <c:dispBlanksAs val="zero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1">
    <c:autoUpdate val="0"/>
  </c:externalData>
</c:chartSpace>
</file>

<file path=ppt/charts/chart1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6.9178362345643382E-2"/>
          <c:y val="1.2352487040917621E-3"/>
          <c:w val="0.9308216376543571"/>
          <c:h val="0.97407343217423759"/>
        </c:manualLayout>
      </c:layout>
      <c:doughnut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dPt>
            <c:idx val="0"/>
            <c:bubble3D val="0"/>
            <c:spPr>
              <a:solidFill>
                <a:srgbClr val="1B8A4E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"/>
            <c:bubble3D val="0"/>
            <c:spPr>
              <a:solidFill>
                <a:schemeClr val="bg1">
                  <a:lumMod val="65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</c:dPt>
          <c:cat>
            <c:strRef>
              <c:f>Лист1!$A$2:$A$5</c:f>
              <c:strCache>
                <c:ptCount val="2"/>
                <c:pt idx="0">
                  <c:v>Кв. 1</c:v>
                </c:pt>
                <c:pt idx="1">
                  <c:v>Кв. 2</c:v>
                </c:pt>
              </c:strCache>
            </c:strRef>
          </c:cat>
          <c:val>
            <c:numRef>
              <c:f>Лист1!$B$2:$B$5</c:f>
              <c:numCache>
                <c:formatCode>General</c:formatCode>
                <c:ptCount val="4"/>
                <c:pt idx="0">
                  <c:v>48821.2</c:v>
                </c:pt>
                <c:pt idx="1">
                  <c:v>335030.89999999997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75"/>
      </c:doughnutChart>
      <c:spPr>
        <a:noFill/>
        <a:ln>
          <a:noFill/>
        </a:ln>
        <a:effectLst/>
      </c:spPr>
    </c:plotArea>
    <c:plotVisOnly val="1"/>
    <c:dispBlanksAs val="zero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1">
    <c:autoUpdate val="0"/>
  </c:externalData>
</c:chartSpace>
</file>

<file path=ppt/charts/chart1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6.9178362345643382E-2"/>
          <c:y val="1.2352487040917621E-3"/>
          <c:w val="0.9308216376543571"/>
          <c:h val="0.97407343217423759"/>
        </c:manualLayout>
      </c:layout>
      <c:doughnut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dPt>
            <c:idx val="0"/>
            <c:bubble3D val="0"/>
            <c:spPr>
              <a:solidFill>
                <a:srgbClr val="ACB0BC"/>
              </a:solidFill>
              <a:ln w="22225">
                <a:solidFill>
                  <a:srgbClr val="FF0000"/>
                </a:solidFill>
              </a:ln>
              <a:effectLst/>
            </c:spPr>
          </c:dPt>
          <c:dPt>
            <c:idx val="1"/>
            <c:bubble3D val="0"/>
            <c:spPr>
              <a:solidFill>
                <a:schemeClr val="bg1">
                  <a:lumMod val="65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</c:dPt>
          <c:cat>
            <c:strRef>
              <c:f>Лист1!$A$2:$A$5</c:f>
              <c:strCache>
                <c:ptCount val="2"/>
                <c:pt idx="0">
                  <c:v>Кв. 1</c:v>
                </c:pt>
                <c:pt idx="1">
                  <c:v>Кв. 2</c:v>
                </c:pt>
              </c:strCache>
            </c:strRef>
          </c:cat>
          <c:val>
            <c:numRef>
              <c:f>Лист1!$B$2:$B$5</c:f>
              <c:numCache>
                <c:formatCode>General</c:formatCode>
                <c:ptCount val="4"/>
                <c:pt idx="0">
                  <c:v>29824.400000000001</c:v>
                </c:pt>
                <c:pt idx="1">
                  <c:v>354027.69999999995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75"/>
      </c:doughnutChart>
      <c:spPr>
        <a:noFill/>
        <a:ln>
          <a:noFill/>
        </a:ln>
        <a:effectLst/>
      </c:spPr>
    </c:plotArea>
    <c:plotVisOnly val="1"/>
    <c:dispBlanksAs val="zero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1">
    <c:autoUpdate val="0"/>
  </c:externalData>
</c:chartSpace>
</file>

<file path=ppt/charts/chart1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6.9178362345643382E-2"/>
          <c:y val="1.2352487040917621E-3"/>
          <c:w val="0.9308216376543571"/>
          <c:h val="0.97407343217423759"/>
        </c:manualLayout>
      </c:layout>
      <c:doughnut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dPt>
            <c:idx val="0"/>
            <c:bubble3D val="0"/>
            <c:spPr>
              <a:solidFill>
                <a:srgbClr val="B69F14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"/>
            <c:bubble3D val="0"/>
            <c:spPr>
              <a:solidFill>
                <a:schemeClr val="bg1">
                  <a:lumMod val="65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</c:dPt>
          <c:cat>
            <c:strRef>
              <c:f>Лист1!$A$2:$A$5</c:f>
              <c:strCache>
                <c:ptCount val="2"/>
                <c:pt idx="0">
                  <c:v>Кв. 1</c:v>
                </c:pt>
                <c:pt idx="1">
                  <c:v>Кв. 2</c:v>
                </c:pt>
              </c:strCache>
            </c:strRef>
          </c:cat>
          <c:val>
            <c:numRef>
              <c:f>Лист1!$B$2:$B$5</c:f>
              <c:numCache>
                <c:formatCode>General</c:formatCode>
                <c:ptCount val="4"/>
                <c:pt idx="0">
                  <c:v>5049.8</c:v>
                </c:pt>
                <c:pt idx="1">
                  <c:v>378802.3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75"/>
      </c:doughnutChart>
      <c:spPr>
        <a:noFill/>
        <a:ln>
          <a:noFill/>
        </a:ln>
        <a:effectLst/>
      </c:spPr>
    </c:plotArea>
    <c:plotVisOnly val="1"/>
    <c:dispBlanksAs val="zero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1">
    <c:autoUpdate val="0"/>
  </c:externalData>
</c:chartSpace>
</file>

<file path=ppt/charts/chart1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0"/>
          <c:y val="7.5341328897291324E-2"/>
          <c:w val="1"/>
          <c:h val="0.74919196022437773"/>
        </c:manualLayout>
      </c:layout>
      <c:doughnut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Столбец2</c:v>
                </c:pt>
              </c:strCache>
            </c:strRef>
          </c:tx>
          <c:spPr>
            <a:solidFill>
              <a:schemeClr val="bg1">
                <a:lumMod val="75000"/>
              </a:schemeClr>
            </a:solidFill>
          </c:spPr>
          <c:dPt>
            <c:idx val="0"/>
            <c:bubble3D val="0"/>
            <c:spPr>
              <a:solidFill>
                <a:schemeClr val="bg1">
                  <a:lumMod val="75000"/>
                </a:schemeClr>
              </a:solidFill>
              <a:ln w="18979">
                <a:solidFill>
                  <a:schemeClr val="lt1"/>
                </a:solidFill>
              </a:ln>
              <a:effectLst/>
            </c:spPr>
          </c:dPt>
          <c:dPt>
            <c:idx val="1"/>
            <c:bubble3D val="0"/>
            <c:spPr>
              <a:solidFill>
                <a:schemeClr val="bg1">
                  <a:lumMod val="75000"/>
                </a:schemeClr>
              </a:solidFill>
              <a:ln w="18979">
                <a:solidFill>
                  <a:schemeClr val="lt1"/>
                </a:solidFill>
              </a:ln>
              <a:effectLst/>
            </c:spPr>
          </c:dPt>
          <c:dPt>
            <c:idx val="2"/>
            <c:bubble3D val="0"/>
            <c:spPr>
              <a:solidFill>
                <a:schemeClr val="bg1">
                  <a:lumMod val="75000"/>
                </a:schemeClr>
              </a:solidFill>
              <a:ln w="18979">
                <a:solidFill>
                  <a:schemeClr val="lt1"/>
                </a:solidFill>
              </a:ln>
              <a:effectLst/>
            </c:spPr>
          </c:dPt>
          <c:dPt>
            <c:idx val="3"/>
            <c:bubble3D val="0"/>
            <c:spPr>
              <a:solidFill>
                <a:schemeClr val="bg1">
                  <a:lumMod val="75000"/>
                </a:schemeClr>
              </a:solidFill>
              <a:ln w="18979">
                <a:solidFill>
                  <a:schemeClr val="lt1"/>
                </a:solidFill>
              </a:ln>
              <a:effectLst/>
            </c:spPr>
          </c:dPt>
          <c:dPt>
            <c:idx val="4"/>
            <c:bubble3D val="0"/>
            <c:spPr>
              <a:solidFill>
                <a:schemeClr val="bg1">
                  <a:lumMod val="75000"/>
                </a:schemeClr>
              </a:solidFill>
              <a:ln w="18979">
                <a:solidFill>
                  <a:schemeClr val="lt1"/>
                </a:solidFill>
              </a:ln>
              <a:effectLst/>
            </c:spPr>
          </c:dPt>
          <c:dPt>
            <c:idx val="5"/>
            <c:bubble3D val="0"/>
            <c:spPr>
              <a:solidFill>
                <a:schemeClr val="bg1">
                  <a:lumMod val="75000"/>
                </a:schemeClr>
              </a:solidFill>
              <a:ln w="18979">
                <a:solidFill>
                  <a:schemeClr val="lt1"/>
                </a:solidFill>
              </a:ln>
              <a:effectLst/>
            </c:spPr>
          </c:dPt>
          <c:dPt>
            <c:idx val="6"/>
            <c:bubble3D val="0"/>
            <c:spPr>
              <a:solidFill>
                <a:schemeClr val="bg1">
                  <a:lumMod val="75000"/>
                </a:schemeClr>
              </a:solidFill>
              <a:ln w="18979">
                <a:solidFill>
                  <a:schemeClr val="lt1"/>
                </a:solidFill>
              </a:ln>
              <a:effectLst/>
            </c:spPr>
          </c:dPt>
          <c:dPt>
            <c:idx val="7"/>
            <c:bubble3D val="0"/>
            <c:spPr>
              <a:solidFill>
                <a:schemeClr val="bg1">
                  <a:lumMod val="75000"/>
                </a:schemeClr>
              </a:solidFill>
              <a:ln w="18979">
                <a:solidFill>
                  <a:schemeClr val="lt1"/>
                </a:solidFill>
              </a:ln>
              <a:effectLst/>
            </c:spPr>
          </c:dPt>
          <c:dPt>
            <c:idx val="8"/>
            <c:bubble3D val="0"/>
            <c:spPr>
              <a:solidFill>
                <a:schemeClr val="bg1">
                  <a:lumMod val="75000"/>
                </a:schemeClr>
              </a:solidFill>
              <a:ln w="18979">
                <a:solidFill>
                  <a:schemeClr val="lt1"/>
                </a:solidFill>
              </a:ln>
              <a:effectLst/>
            </c:spPr>
          </c:dPt>
          <c:dPt>
            <c:idx val="9"/>
            <c:bubble3D val="0"/>
            <c:spPr>
              <a:solidFill>
                <a:schemeClr val="bg1">
                  <a:lumMod val="75000"/>
                </a:schemeClr>
              </a:solidFill>
              <a:ln w="18979">
                <a:solidFill>
                  <a:schemeClr val="lt1"/>
                </a:solidFill>
              </a:ln>
              <a:effectLst/>
            </c:spPr>
          </c:dPt>
          <c:dPt>
            <c:idx val="10"/>
            <c:bubble3D val="0"/>
            <c:spPr>
              <a:solidFill>
                <a:schemeClr val="bg1">
                  <a:lumMod val="75000"/>
                </a:schemeClr>
              </a:solidFill>
              <a:ln w="18979">
                <a:solidFill>
                  <a:schemeClr val="lt1"/>
                </a:solidFill>
              </a:ln>
              <a:effectLst/>
            </c:spPr>
          </c:dPt>
          <c:dPt>
            <c:idx val="11"/>
            <c:bubble3D val="0"/>
            <c:spPr>
              <a:solidFill>
                <a:schemeClr val="bg1">
                  <a:lumMod val="75000"/>
                </a:schemeClr>
              </a:solidFill>
              <a:ln w="18979">
                <a:solidFill>
                  <a:schemeClr val="lt1"/>
                </a:solidFill>
              </a:ln>
              <a:effectLst/>
            </c:spPr>
          </c:dPt>
          <c:dPt>
            <c:idx val="12"/>
            <c:bubble3D val="0"/>
            <c:spPr>
              <a:solidFill>
                <a:srgbClr val="C00000"/>
              </a:solidFill>
              <a:ln w="18979">
                <a:solidFill>
                  <a:schemeClr val="lt1"/>
                </a:solidFill>
              </a:ln>
              <a:effectLst/>
            </c:spPr>
          </c:dPt>
          <c:dPt>
            <c:idx val="13"/>
            <c:bubble3D val="0"/>
            <c:spPr>
              <a:solidFill>
                <a:schemeClr val="bg1"/>
              </a:solidFill>
              <a:ln w="18979">
                <a:solidFill>
                  <a:schemeClr val="lt1"/>
                </a:solidFill>
              </a:ln>
              <a:effectLst/>
            </c:spPr>
          </c:dPt>
          <c:cat>
            <c:strRef>
              <c:f>Лист1!$A$2:$A$15</c:f>
              <c:strCache>
                <c:ptCount val="12"/>
                <c:pt idx="0">
                  <c:v>ОАО "Мелеузовские минеральные удобрения"</c:v>
                </c:pt>
                <c:pt idx="1">
                  <c:v>ОАО Мелеузовский завод ЖБК</c:v>
                </c:pt>
                <c:pt idx="2">
                  <c:v>ОАО МЕЛЕУЗОВСКИЙ САХАРНЫЙ ЗАВОД</c:v>
                </c:pt>
                <c:pt idx="3">
                  <c:v>ООО "ЮниСтрой"</c:v>
                </c:pt>
                <c:pt idx="4">
                  <c:v>СПК Ашкадарский</c:v>
                </c:pt>
                <c:pt idx="5">
                  <c:v>ОАО МЕЛЕУЗОВСКИЕ ТЕПЛОВЫЕ СЕТИ</c:v>
                </c:pt>
                <c:pt idx="6">
                  <c:v>ОАО "АК ВНЗМ"</c:v>
                </c:pt>
                <c:pt idx="7">
                  <c:v>ЗАО ММКК</c:v>
                </c:pt>
                <c:pt idx="8">
                  <c:v>ООО ВОДОКАНАЛ</c:v>
                </c:pt>
                <c:pt idx="9">
                  <c:v>ООО ТрансСпецСервис</c:v>
                </c:pt>
                <c:pt idx="10">
                  <c:v>ОАО "Газпром газораспределение Уфа"</c:v>
                </c:pt>
                <c:pt idx="11">
                  <c:v>ОАО "Зирганская МТС"</c:v>
                </c:pt>
              </c:strCache>
            </c:strRef>
          </c:cat>
          <c:val>
            <c:numRef>
              <c:f>Лист1!$B$2:$B$15</c:f>
              <c:numCache>
                <c:formatCode>General</c:formatCode>
                <c:ptCount val="14"/>
                <c:pt idx="12">
                  <c:v>23.5</c:v>
                </c:pt>
                <c:pt idx="13">
                  <c:v>76.5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Продажи</c:v>
                </c:pt>
              </c:strCache>
            </c:strRef>
          </c:tx>
          <c:cat>
            <c:strRef>
              <c:f>Лист1!$A$2:$A$15</c:f>
              <c:strCache>
                <c:ptCount val="12"/>
                <c:pt idx="0">
                  <c:v>ОАО "Мелеузовские минеральные удобрения"</c:v>
                </c:pt>
                <c:pt idx="1">
                  <c:v>ОАО Мелеузовский завод ЖБК</c:v>
                </c:pt>
                <c:pt idx="2">
                  <c:v>ОАО МЕЛЕУЗОВСКИЙ САХАРНЫЙ ЗАВОД</c:v>
                </c:pt>
                <c:pt idx="3">
                  <c:v>ООО "ЮниСтрой"</c:v>
                </c:pt>
                <c:pt idx="4">
                  <c:v>СПК Ашкадарский</c:v>
                </c:pt>
                <c:pt idx="5">
                  <c:v>ОАО МЕЛЕУЗОВСКИЕ ТЕПЛОВЫЕ СЕТИ</c:v>
                </c:pt>
                <c:pt idx="6">
                  <c:v>ОАО "АК ВНЗМ"</c:v>
                </c:pt>
                <c:pt idx="7">
                  <c:v>ЗАО ММКК</c:v>
                </c:pt>
                <c:pt idx="8">
                  <c:v>ООО ВОДОКАНАЛ</c:v>
                </c:pt>
                <c:pt idx="9">
                  <c:v>ООО ТрансСпецСервис</c:v>
                </c:pt>
                <c:pt idx="10">
                  <c:v>ОАО "Газпром газораспределение Уфа"</c:v>
                </c:pt>
                <c:pt idx="11">
                  <c:v>ОАО "Зирганская МТС"</c:v>
                </c:pt>
              </c:strCache>
            </c:strRef>
          </c:cat>
          <c:val>
            <c:numRef>
              <c:f>Лист1!$C$2:$C$15</c:f>
              <c:numCache>
                <c:formatCode>0.0%</c:formatCode>
                <c:ptCount val="14"/>
                <c:pt idx="0">
                  <c:v>5.6861946994796519E-2</c:v>
                </c:pt>
                <c:pt idx="1">
                  <c:v>3.7665692913459586E-2</c:v>
                </c:pt>
                <c:pt idx="2">
                  <c:v>3.0025044933952708E-2</c:v>
                </c:pt>
                <c:pt idx="3">
                  <c:v>2.3517939741464898E-2</c:v>
                </c:pt>
                <c:pt idx="4">
                  <c:v>1.3959517447610465E-2</c:v>
                </c:pt>
                <c:pt idx="5">
                  <c:v>1.3783402889041146E-2</c:v>
                </c:pt>
                <c:pt idx="6">
                  <c:v>1.2488896608429638E-2</c:v>
                </c:pt>
                <c:pt idx="7">
                  <c:v>1.1923782998635717E-2</c:v>
                </c:pt>
                <c:pt idx="8">
                  <c:v>1.1282317243550929E-2</c:v>
                </c:pt>
                <c:pt idx="9">
                  <c:v>1.0464184878181083E-2</c:v>
                </c:pt>
                <c:pt idx="10">
                  <c:v>1.0447483221282881E-2</c:v>
                </c:pt>
                <c:pt idx="11">
                  <c:v>9.9669086845623981E-3</c:v>
                </c:pt>
                <c:pt idx="12" formatCode="0.00%">
                  <c:v>0.79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71"/>
      </c:doughnutChart>
      <c:spPr>
        <a:noFill/>
        <a:ln w="25338">
          <a:noFill/>
        </a:ln>
      </c:spPr>
    </c:plotArea>
    <c:plotVisOnly val="1"/>
    <c:dispBlanksAs val="zero"/>
    <c:showDLblsOverMax val="0"/>
  </c:chart>
  <c:spPr>
    <a:noFill/>
    <a:ln>
      <a:noFill/>
    </a:ln>
  </c:spPr>
  <c:txPr>
    <a:bodyPr/>
    <a:lstStyle/>
    <a:p>
      <a:pPr>
        <a:defRPr/>
      </a:pPr>
      <a:endParaRPr lang="ru-RU"/>
    </a:p>
  </c:txPr>
  <c:externalData r:id="rId1">
    <c:autoUpdate val="0"/>
  </c:externalData>
</c:chartSpace>
</file>

<file path=ppt/charts/chart20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4442233357194001"/>
          <c:y val="0.15089913877746813"/>
          <c:w val="0.83355124961466998"/>
          <c:h val="0.84619446348511274"/>
        </c:manualLayout>
      </c:layout>
      <c:doughnut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Ряд 1</c:v>
                </c:pt>
              </c:strCache>
            </c:strRef>
          </c:tx>
          <c:explosion val="1"/>
          <c:dPt>
            <c:idx val="0"/>
            <c:bubble3D val="0"/>
            <c:spPr>
              <a:solidFill>
                <a:srgbClr val="7F7F7F"/>
              </a:solidFill>
              <a:ln>
                <a:noFill/>
              </a:ln>
              <a:effectLst/>
            </c:spPr>
          </c:dPt>
          <c:dPt>
            <c:idx val="1"/>
            <c:bubble3D val="0"/>
            <c:spPr>
              <a:solidFill>
                <a:srgbClr val="5ECCF3"/>
              </a:solidFill>
              <a:ln>
                <a:noFill/>
              </a:ln>
              <a:effectLst/>
            </c:spPr>
          </c:dPt>
          <c:dPt>
            <c:idx val="2"/>
            <c:bubble3D val="0"/>
            <c:spPr>
              <a:solidFill>
                <a:srgbClr val="A7EA52"/>
              </a:solidFill>
              <a:ln>
                <a:noFill/>
              </a:ln>
              <a:effectLst/>
            </c:spPr>
          </c:dPt>
          <c:dPt>
            <c:idx val="3"/>
            <c:bubble3D val="0"/>
            <c:spPr>
              <a:solidFill>
                <a:srgbClr val="5DD1B1"/>
              </a:solidFill>
              <a:ln>
                <a:noFill/>
              </a:ln>
              <a:effectLst/>
            </c:spPr>
          </c:dPt>
          <c:dLbls>
            <c:dLbl>
              <c:idx val="0"/>
              <c:layout>
                <c:manualLayout>
                  <c:x val="2.488823175646248E-2"/>
                  <c:y val="0.13201605717775741"/>
                </c:manualLayout>
              </c:layout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"/>
              <c:layout>
                <c:manualLayout>
                  <c:x val="-8.4848484848484854E-2"/>
                  <c:y val="-0.18459422600488073"/>
                </c:manualLayout>
              </c:layout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2"/>
              <c:layout>
                <c:manualLayout>
                  <c:x val="-0.11256780590302361"/>
                  <c:y val="-9.1248453057998169E-2"/>
                </c:manualLayout>
              </c:layout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3"/>
              <c:layout>
                <c:manualLayout>
                  <c:x val="0.24848484848484853"/>
                  <c:y val="-5.0922545104794686E-2"/>
                </c:manualLayout>
              </c:layout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</c:extLst>
            </c:dLbl>
            <c:numFmt formatCode="0.0%" sourceLinked="0"/>
            <c:spPr>
              <a:solidFill>
                <a:schemeClr val="accent1">
                  <a:lumMod val="20000"/>
                  <a:lumOff val="80000"/>
                </a:schemeClr>
              </a:solidFill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leaderLines>
              <c:spPr>
                <a:ln w="6350" cap="flat" cmpd="sng" algn="ctr">
                  <a:solidFill>
                    <a:schemeClr val="tx1"/>
                  </a:solidFill>
                  <a:prstDash val="solid"/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Лист1!$A$2:$A$5</c:f>
              <c:strCache>
                <c:ptCount val="4"/>
                <c:pt idx="0">
                  <c:v>Категория 1</c:v>
                </c:pt>
                <c:pt idx="1">
                  <c:v>Категория 2</c:v>
                </c:pt>
                <c:pt idx="2">
                  <c:v>Категория 3</c:v>
                </c:pt>
                <c:pt idx="3">
                  <c:v>Категория 4</c:v>
                </c:pt>
              </c:strCache>
            </c:strRef>
          </c:cat>
          <c:val>
            <c:numRef>
              <c:f>Лист1!$B$2:$B$5</c:f>
              <c:numCache>
                <c:formatCode>General</c:formatCode>
                <c:ptCount val="4"/>
                <c:pt idx="0">
                  <c:v>665.1</c:v>
                </c:pt>
                <c:pt idx="1">
                  <c:v>224.3</c:v>
                </c:pt>
                <c:pt idx="2">
                  <c:v>71.2</c:v>
                </c:pt>
                <c:pt idx="3">
                  <c:v>11.3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80"/>
      </c:doughnutChart>
      <c:spPr>
        <a:noFill/>
        <a:ln w="25357">
          <a:noFill/>
        </a:ln>
        <a:effectLst/>
      </c:spPr>
    </c:plotArea>
    <c:plotVisOnly val="1"/>
    <c:dispBlanksAs val="zero"/>
    <c:showDLblsOverMax val="0"/>
  </c:chart>
  <c:spPr>
    <a:noFill/>
    <a:ln w="6350" cap="flat" cmpd="sng" algn="ctr">
      <a:noFill/>
      <a:prstDash val="solid"/>
      <a:miter lim="800000"/>
    </a:ln>
    <a:effectLst/>
  </c:spPr>
  <c:txPr>
    <a:bodyPr/>
    <a:lstStyle/>
    <a:p>
      <a:pPr>
        <a:defRPr/>
      </a:pPr>
      <a:endParaRPr lang="ru-RU"/>
    </a:p>
  </c:txPr>
  <c:externalData r:id="rId1">
    <c:autoUpdate val="0"/>
  </c:externalData>
</c:chartSpace>
</file>

<file path=ppt/charts/chart2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3.7877419600012452E-2"/>
          <c:y val="0"/>
          <c:w val="0.71329176152753948"/>
          <c:h val="1"/>
        </c:manualLayout>
      </c:layout>
      <c:ofPieChart>
        <c:ofPieType val="bar"/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</c:dPt>
          <c:dPt>
            <c:idx val="1"/>
            <c:bubble3D val="0"/>
            <c:explosion val="10"/>
            <c:spPr>
              <a:solidFill>
                <a:srgbClr val="00B0F0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</c:dPt>
          <c:dPt>
            <c:idx val="2"/>
            <c:bubble3D val="0"/>
            <c:explosion val="14"/>
            <c:spPr>
              <a:solidFill>
                <a:srgbClr val="FFFFFF"/>
              </a:solidFill>
              <a:ln>
                <a:solidFill>
                  <a:schemeClr val="bg1"/>
                </a:solidFill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  <a:sp3d>
                <a:bevelT w="273050" h="127000" prst="coolSlant"/>
                <a:bevelB w="127000" h="127000"/>
              </a:sp3d>
            </c:spPr>
          </c:dPt>
          <c:dPt>
            <c:idx val="3"/>
            <c:bubble3D val="0"/>
            <c:explosion val="6"/>
            <c:spPr>
              <a:solidFill>
                <a:schemeClr val="accent4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</c:dPt>
          <c:dLbls>
            <c:dLbl>
              <c:idx val="0"/>
              <c:delete val="1"/>
              <c:extLst>
                <c:ext xmlns:c15="http://schemas.microsoft.com/office/drawing/2012/chart" uri="{CE6537A1-D6FC-4f65-9D91-7224C49458BB}"/>
              </c:extLst>
            </c:dLbl>
            <c:dLbl>
              <c:idx val="1"/>
              <c:layout>
                <c:manualLayout>
                  <c:x val="-0.11048741523673571"/>
                  <c:y val="7.7217766072069871E-2"/>
                </c:manualLayout>
              </c:layout>
              <c:numFmt formatCode="0.0%" sourceLinked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800" b="1" i="0" u="none" strike="noStrike" kern="1200" spc="0" baseline="0">
                      <a:solidFill>
                        <a:srgbClr val="002060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ru-RU"/>
                </a:p>
              </c:txPr>
              <c:dLblPos val="bestFit"/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2"/>
              <c:layout>
                <c:manualLayout>
                  <c:x val="-0.3685496046072157"/>
                  <c:y val="-3.0617101561489801E-3"/>
                </c:manualLayout>
              </c:layout>
              <c:numFmt formatCode="0.0%" sourceLinked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2400" b="1" i="0" u="none" strike="noStrike" kern="1200" spc="0" baseline="0">
                      <a:solidFill>
                        <a:srgbClr val="002060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ru-RU"/>
                </a:p>
              </c:txPr>
              <c:dLblPos val="bestFit"/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3"/>
              <c:delete val="1"/>
              <c:extLst>
                <c:ext xmlns:c15="http://schemas.microsoft.com/office/drawing/2012/chart" uri="{CE6537A1-D6FC-4f65-9D91-7224C49458BB}"/>
              </c:extLst>
            </c:dLbl>
            <c:numFmt formatCode="0.0%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800" b="1" i="0" u="none" strike="noStrike" kern="1200" spc="0" baseline="0">
                    <a:solidFill>
                      <a:schemeClr val="accent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1"/>
            <c:showSerName val="0"/>
            <c:showPercent val="1"/>
            <c:showBubbleSize val="0"/>
            <c:showLeaderLines val="0"/>
            <c:extLst>
              <c:ext xmlns:c15="http://schemas.microsoft.com/office/drawing/2012/chart" uri="{CE6537A1-D6FC-4f65-9D91-7224C49458BB}"/>
            </c:extLst>
          </c:dLbls>
          <c:cat>
            <c:strRef>
              <c:f>Лист1!$A$2:$A$4</c:f>
              <c:strCache>
                <c:ptCount val="1"/>
                <c:pt idx="0">
                  <c:v>Кв. 1</c:v>
                </c:pt>
              </c:strCache>
            </c:strRef>
          </c:cat>
          <c:val>
            <c:numRef>
              <c:f>Лист1!$B$2:$B$4</c:f>
              <c:numCache>
                <c:formatCode>General</c:formatCode>
                <c:ptCount val="3"/>
                <c:pt idx="0">
                  <c:v>534.79999999999995</c:v>
                </c:pt>
                <c:pt idx="1">
                  <c:v>33.1</c:v>
                </c:pt>
                <c:pt idx="2">
                  <c:v>85.4</c:v>
                </c:pt>
              </c:numCache>
            </c:numRef>
          </c:val>
        </c:ser>
        <c:dLbls>
          <c:showLegendKey val="0"/>
          <c:showVal val="0"/>
          <c:showCatName val="1"/>
          <c:showSerName val="0"/>
          <c:showPercent val="0"/>
          <c:showBubbleSize val="0"/>
          <c:showLeaderLines val="0"/>
        </c:dLbls>
        <c:gapWidth val="100"/>
        <c:secondPieSize val="55"/>
        <c:serLines>
          <c:spPr>
            <a:ln w="9525" cap="flat" cmpd="sng" algn="ctr">
              <a:solidFill>
                <a:schemeClr val="tx1">
                  <a:lumMod val="35000"/>
                  <a:lumOff val="65000"/>
                </a:schemeClr>
              </a:solidFill>
              <a:round/>
            </a:ln>
            <a:effectLst/>
          </c:spPr>
        </c:serLines>
      </c:ofPieChart>
      <c:spPr>
        <a:noFill/>
        <a:ln>
          <a:noFill/>
        </a:ln>
        <a:effectLst/>
      </c:spPr>
    </c:plotArea>
    <c:plotVisOnly val="1"/>
    <c:dispBlanksAs val="zero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1">
    <c:autoUpdate val="0"/>
  </c:externalData>
  <c:userShapes r:id="rId2"/>
</c:chartSpace>
</file>

<file path=ppt/charts/chart2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315361214738205"/>
          <c:y val="6.1485727177285454E-2"/>
          <c:w val="0.56058636512741422"/>
          <c:h val="0.79241336536940077"/>
        </c:manualLayout>
      </c:layout>
      <c:doughnut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dPt>
            <c:idx val="0"/>
            <c:bubble3D val="0"/>
            <c:spPr>
              <a:solidFill>
                <a:srgbClr val="5ECCF3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</c:dPt>
          <c:dPt>
            <c:idx val="1"/>
            <c:bubble3D val="0"/>
            <c:spPr>
              <a:solidFill>
                <a:srgbClr val="BBF807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</c:dPt>
          <c:dPt>
            <c:idx val="2"/>
            <c:bubble3D val="0"/>
            <c:spPr>
              <a:solidFill>
                <a:schemeClr val="accent2">
                  <a:lumMod val="60000"/>
                  <a:lumOff val="40000"/>
                </a:schemeClr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  <a:sp3d>
                <a:bevelT w="273050" h="127000" prst="coolSlant"/>
                <a:bevelB w="127000" h="127000"/>
              </a:sp3d>
            </c:spPr>
          </c:dPt>
          <c:dPt>
            <c:idx val="3"/>
            <c:bubble3D val="0"/>
            <c:spPr>
              <a:solidFill>
                <a:schemeClr val="accent4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</c:dPt>
          <c:dPt>
            <c:idx val="4"/>
            <c:bubble3D val="0"/>
            <c:spPr>
              <a:solidFill>
                <a:schemeClr val="accent5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</c:dPt>
          <c:dLbls>
            <c:dLbl>
              <c:idx val="0"/>
              <c:layout>
                <c:manualLayout>
                  <c:x val="-0.1098159767391616"/>
                  <c:y val="-0.10504140957540592"/>
                </c:manualLayout>
              </c:layout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"/>
              <c:layout>
                <c:manualLayout>
                  <c:x val="0.17513598327664506"/>
                  <c:y val="-6.7262460014267625E-2"/>
                </c:manualLayout>
              </c:layout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2"/>
              <c:layout>
                <c:manualLayout>
                  <c:x val="0.14633705450009377"/>
                  <c:y val="-7.7900867327297799E-2"/>
                </c:manualLayout>
              </c:layout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3"/>
              <c:layout>
                <c:manualLayout>
                  <c:x val="6.3361159858460166E-3"/>
                  <c:y val="0.16623747011055659"/>
                </c:manualLayout>
              </c:layout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4"/>
              <c:layout>
                <c:manualLayout>
                  <c:x val="-0.10907450996666165"/>
                  <c:y val="0.17775632800322885"/>
                </c:manualLayout>
              </c:layout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</c:extLst>
            </c:dLbl>
            <c:numFmt formatCode="0.0%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2000" b="1" i="0" u="none" strike="noStrike" kern="1200" spc="0" baseline="0">
                    <a:solidFill>
                      <a:schemeClr val="accent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Лист1!$A$2:$A$6</c:f>
              <c:strCache>
                <c:ptCount val="2"/>
                <c:pt idx="0">
                  <c:v>Кв. 1</c:v>
                </c:pt>
                <c:pt idx="1">
                  <c:v>Кв. 2</c:v>
                </c:pt>
              </c:strCache>
            </c:strRef>
          </c:cat>
          <c:val>
            <c:numRef>
              <c:f>Лист1!$B$2:$B$6</c:f>
              <c:numCache>
                <c:formatCode>General</c:formatCode>
                <c:ptCount val="5"/>
                <c:pt idx="0">
                  <c:v>21.4</c:v>
                </c:pt>
                <c:pt idx="1">
                  <c:v>52.8</c:v>
                </c:pt>
                <c:pt idx="2">
                  <c:v>48.5</c:v>
                </c:pt>
                <c:pt idx="3">
                  <c:v>34.800000000000004</c:v>
                </c:pt>
                <c:pt idx="4">
                  <c:v>67.2</c:v>
                </c:pt>
              </c:numCache>
            </c:numRef>
          </c:val>
        </c:ser>
        <c:dLbls>
          <c:showLegendKey val="0"/>
          <c:showVal val="0"/>
          <c:showCatName val="1"/>
          <c:showSerName val="0"/>
          <c:showPercent val="0"/>
          <c:showBubbleSize val="0"/>
          <c:showLeaderLines val="1"/>
        </c:dLbls>
        <c:firstSliceAng val="319"/>
        <c:holeSize val="50"/>
      </c:doughnutChart>
      <c:spPr>
        <a:noFill/>
        <a:ln>
          <a:noFill/>
        </a:ln>
        <a:effectLst/>
      </c:spPr>
    </c:plotArea>
    <c:plotVisOnly val="1"/>
    <c:dispBlanksAs val="zero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1">
    <c:autoUpdate val="0"/>
  </c:externalData>
  <c:userShapes r:id="rId2"/>
</c:chartSpace>
</file>

<file path=ppt/charts/chart2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5.6862596855950825E-2"/>
          <c:y val="7.7632768697311325E-2"/>
          <c:w val="0.9308216376543571"/>
          <c:h val="0.97407343217423759"/>
        </c:manualLayout>
      </c:layout>
      <c:doughnut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spPr>
            <a:ln>
              <a:solidFill>
                <a:schemeClr val="tx1">
                  <a:lumMod val="85000"/>
                  <a:lumOff val="15000"/>
                </a:schemeClr>
              </a:solidFill>
            </a:ln>
          </c:spPr>
          <c:explosion val="5"/>
          <c:dPt>
            <c:idx val="0"/>
            <c:bubble3D val="0"/>
            <c:spPr>
              <a:solidFill>
                <a:srgbClr val="6ECEF9"/>
              </a:solidFill>
              <a:ln w="19050">
                <a:solidFill>
                  <a:schemeClr val="tx1">
                    <a:lumMod val="85000"/>
                    <a:lumOff val="15000"/>
                  </a:schemeClr>
                </a:solidFill>
              </a:ln>
              <a:effectLst/>
            </c:spPr>
          </c:dPt>
          <c:dPt>
            <c:idx val="1"/>
            <c:bubble3D val="0"/>
            <c:spPr>
              <a:solidFill>
                <a:schemeClr val="bg1">
                  <a:lumMod val="65000"/>
                </a:schemeClr>
              </a:solidFill>
              <a:ln w="19050">
                <a:solidFill>
                  <a:schemeClr val="tx1">
                    <a:lumMod val="85000"/>
                    <a:lumOff val="15000"/>
                  </a:schemeClr>
                </a:solidFill>
              </a:ln>
              <a:effectLst/>
            </c:spPr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tx1">
                    <a:lumMod val="85000"/>
                    <a:lumOff val="15000"/>
                  </a:schemeClr>
                </a:solidFill>
              </a:ln>
              <a:effectLst/>
            </c:spPr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tx1">
                    <a:lumMod val="85000"/>
                    <a:lumOff val="15000"/>
                  </a:schemeClr>
                </a:solidFill>
              </a:ln>
              <a:effectLst/>
            </c:spPr>
          </c:dPt>
          <c:cat>
            <c:strRef>
              <c:f>Лист1!$A$2:$A$5</c:f>
              <c:strCache>
                <c:ptCount val="2"/>
                <c:pt idx="0">
                  <c:v>Кв. 1</c:v>
                </c:pt>
                <c:pt idx="1">
                  <c:v>Кв. 2</c:v>
                </c:pt>
              </c:strCache>
            </c:strRef>
          </c:cat>
          <c:val>
            <c:numRef>
              <c:f>Лист1!$B$2:$B$5</c:f>
              <c:numCache>
                <c:formatCode>General</c:formatCode>
                <c:ptCount val="4"/>
                <c:pt idx="0">
                  <c:v>155.72</c:v>
                </c:pt>
                <c:pt idx="1">
                  <c:v>1527.8799999999999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75"/>
      </c:doughnutChart>
      <c:spPr>
        <a:noFill/>
        <a:ln>
          <a:noFill/>
        </a:ln>
        <a:effectLst/>
      </c:spPr>
    </c:plotArea>
    <c:plotVisOnly val="1"/>
    <c:dispBlanksAs val="zero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1">
    <c:autoUpdate val="0"/>
  </c:externalData>
</c:chartSpace>
</file>

<file path=ppt/charts/chart2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7.0197463249419443E-3"/>
          <c:y val="8.4462482826424008E-3"/>
          <c:w val="0.9308216376543571"/>
          <c:h val="0.97407343217423759"/>
        </c:manualLayout>
      </c:layout>
      <c:doughnut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spPr>
            <a:ln>
              <a:solidFill>
                <a:schemeClr val="accent1">
                  <a:shade val="50000"/>
                </a:schemeClr>
              </a:solidFill>
            </a:ln>
          </c:spPr>
          <c:dPt>
            <c:idx val="0"/>
            <c:bubble3D val="0"/>
            <c:spPr>
              <a:solidFill>
                <a:srgbClr val="EE70AA"/>
              </a:solidFill>
              <a:ln w="19050">
                <a:solidFill>
                  <a:schemeClr val="accent1">
                    <a:shade val="50000"/>
                  </a:schemeClr>
                </a:solidFill>
              </a:ln>
              <a:effectLst/>
            </c:spPr>
          </c:dPt>
          <c:dPt>
            <c:idx val="1"/>
            <c:bubble3D val="0"/>
            <c:spPr>
              <a:solidFill>
                <a:schemeClr val="bg1">
                  <a:lumMod val="65000"/>
                </a:schemeClr>
              </a:solidFill>
              <a:ln w="19050">
                <a:solidFill>
                  <a:schemeClr val="accent1">
                    <a:shade val="50000"/>
                  </a:schemeClr>
                </a:solidFill>
              </a:ln>
              <a:effectLst/>
            </c:spPr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accent1">
                    <a:shade val="50000"/>
                  </a:schemeClr>
                </a:solidFill>
              </a:ln>
              <a:effectLst/>
            </c:spPr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accent1">
                    <a:shade val="50000"/>
                  </a:schemeClr>
                </a:solidFill>
              </a:ln>
              <a:effectLst/>
            </c:spPr>
          </c:dPt>
          <c:cat>
            <c:strRef>
              <c:f>Лист1!$A$2:$A$5</c:f>
              <c:strCache>
                <c:ptCount val="2"/>
                <c:pt idx="0">
                  <c:v>Кв. 1</c:v>
                </c:pt>
                <c:pt idx="1">
                  <c:v>Кв. 2</c:v>
                </c:pt>
              </c:strCache>
            </c:strRef>
          </c:cat>
          <c:val>
            <c:numRef>
              <c:f>Лист1!$B$2:$B$5</c:f>
              <c:numCache>
                <c:formatCode>General</c:formatCode>
                <c:ptCount val="4"/>
                <c:pt idx="0">
                  <c:v>134.56</c:v>
                </c:pt>
                <c:pt idx="1">
                  <c:v>1549.04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75"/>
      </c:doughnutChart>
      <c:spPr>
        <a:noFill/>
        <a:ln>
          <a:noFill/>
        </a:ln>
        <a:effectLst/>
      </c:spPr>
    </c:plotArea>
    <c:plotVisOnly val="1"/>
    <c:dispBlanksAs val="zero"/>
    <c:showDLblsOverMax val="0"/>
  </c:chart>
  <c:spPr>
    <a:noFill/>
    <a:ln>
      <a:noFill/>
    </a:ln>
    <a:effectLst/>
  </c:spPr>
  <c:txPr>
    <a:bodyPr/>
    <a:lstStyle/>
    <a:p>
      <a:pPr>
        <a:defRPr sz="1600" b="1">
          <a:solidFill>
            <a:srgbClr val="EE70AA"/>
          </a:solidFill>
        </a:defRPr>
      </a:pPr>
      <a:endParaRPr lang="ru-RU"/>
    </a:p>
  </c:txPr>
  <c:externalData r:id="rId1">
    <c:autoUpdate val="0"/>
  </c:externalData>
</c:chartSpace>
</file>

<file path=ppt/charts/chart2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6.9178362345643382E-2"/>
          <c:y val="1.2352487040917621E-3"/>
          <c:w val="0.9308216376543571"/>
          <c:h val="0.97407343217423759"/>
        </c:manualLayout>
      </c:layout>
      <c:doughnut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spPr>
            <a:ln>
              <a:solidFill>
                <a:schemeClr val="tx1">
                  <a:lumMod val="85000"/>
                  <a:lumOff val="15000"/>
                </a:schemeClr>
              </a:solidFill>
            </a:ln>
          </c:spPr>
          <c:dPt>
            <c:idx val="0"/>
            <c:bubble3D val="0"/>
            <c:spPr>
              <a:solidFill>
                <a:srgbClr val="458DC9"/>
              </a:solidFill>
              <a:ln w="19050">
                <a:solidFill>
                  <a:schemeClr val="tx1">
                    <a:lumMod val="85000"/>
                    <a:lumOff val="15000"/>
                  </a:schemeClr>
                </a:solidFill>
              </a:ln>
              <a:effectLst/>
            </c:spPr>
          </c:dPt>
          <c:dPt>
            <c:idx val="1"/>
            <c:bubble3D val="0"/>
            <c:spPr>
              <a:solidFill>
                <a:schemeClr val="bg1">
                  <a:lumMod val="65000"/>
                </a:schemeClr>
              </a:solidFill>
              <a:ln w="19050">
                <a:solidFill>
                  <a:schemeClr val="tx1">
                    <a:lumMod val="85000"/>
                    <a:lumOff val="15000"/>
                  </a:schemeClr>
                </a:solidFill>
              </a:ln>
              <a:effectLst/>
            </c:spPr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tx1">
                    <a:lumMod val="85000"/>
                    <a:lumOff val="15000"/>
                  </a:schemeClr>
                </a:solidFill>
              </a:ln>
              <a:effectLst/>
            </c:spPr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tx1">
                    <a:lumMod val="85000"/>
                    <a:lumOff val="15000"/>
                  </a:schemeClr>
                </a:solidFill>
              </a:ln>
              <a:effectLst/>
            </c:spPr>
          </c:dPt>
          <c:cat>
            <c:strRef>
              <c:f>Лист1!$A$2:$A$5</c:f>
              <c:strCache>
                <c:ptCount val="2"/>
                <c:pt idx="0">
                  <c:v>Кв. 1</c:v>
                </c:pt>
                <c:pt idx="1">
                  <c:v>Кв. 2</c:v>
                </c:pt>
              </c:strCache>
            </c:strRef>
          </c:cat>
          <c:val>
            <c:numRef>
              <c:f>Лист1!$B$2:$B$5</c:f>
              <c:numCache>
                <c:formatCode>General</c:formatCode>
                <c:ptCount val="4"/>
                <c:pt idx="0">
                  <c:v>96.14</c:v>
                </c:pt>
                <c:pt idx="1">
                  <c:v>1587.46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75"/>
      </c:doughnutChart>
      <c:spPr>
        <a:noFill/>
        <a:ln>
          <a:noFill/>
        </a:ln>
        <a:effectLst/>
      </c:spPr>
    </c:plotArea>
    <c:plotVisOnly val="1"/>
    <c:dispBlanksAs val="zero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1">
    <c:autoUpdate val="0"/>
  </c:externalData>
</c:chartSpace>
</file>

<file path=ppt/charts/chart2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1.2203875451981542E-2"/>
          <c:y val="3.1550602029510835E-2"/>
          <c:w val="0.9308216376543571"/>
          <c:h val="0.97407343217423759"/>
        </c:manualLayout>
      </c:layout>
      <c:doughnut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spPr>
            <a:ln>
              <a:solidFill>
                <a:schemeClr val="tx1">
                  <a:lumMod val="85000"/>
                  <a:lumOff val="15000"/>
                </a:schemeClr>
              </a:solidFill>
            </a:ln>
          </c:spPr>
          <c:dPt>
            <c:idx val="0"/>
            <c:bubble3D val="0"/>
            <c:spPr>
              <a:solidFill>
                <a:srgbClr val="605CAA"/>
              </a:solidFill>
              <a:ln w="19050">
                <a:solidFill>
                  <a:schemeClr val="tx1">
                    <a:lumMod val="85000"/>
                    <a:lumOff val="15000"/>
                  </a:schemeClr>
                </a:solidFill>
              </a:ln>
              <a:effectLst/>
            </c:spPr>
          </c:dPt>
          <c:dPt>
            <c:idx val="1"/>
            <c:bubble3D val="0"/>
            <c:spPr>
              <a:solidFill>
                <a:schemeClr val="bg1">
                  <a:lumMod val="65000"/>
                </a:schemeClr>
              </a:solidFill>
              <a:ln w="19050">
                <a:solidFill>
                  <a:schemeClr val="tx1">
                    <a:lumMod val="85000"/>
                    <a:lumOff val="15000"/>
                  </a:schemeClr>
                </a:solidFill>
              </a:ln>
              <a:effectLst/>
            </c:spPr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tx1">
                    <a:lumMod val="85000"/>
                    <a:lumOff val="15000"/>
                  </a:schemeClr>
                </a:solidFill>
              </a:ln>
              <a:effectLst/>
            </c:spPr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tx1">
                    <a:lumMod val="85000"/>
                    <a:lumOff val="15000"/>
                  </a:schemeClr>
                </a:solidFill>
              </a:ln>
              <a:effectLst/>
            </c:spPr>
          </c:dPt>
          <c:cat>
            <c:strRef>
              <c:f>Лист1!$A$2:$A$5</c:f>
              <c:strCache>
                <c:ptCount val="2"/>
                <c:pt idx="0">
                  <c:v>Кв. 1</c:v>
                </c:pt>
                <c:pt idx="1">
                  <c:v>Кв. 2</c:v>
                </c:pt>
              </c:strCache>
            </c:strRef>
          </c:cat>
          <c:val>
            <c:numRef>
              <c:f>Лист1!$B$2:$B$5</c:f>
              <c:numCache>
                <c:formatCode>General</c:formatCode>
                <c:ptCount val="4"/>
                <c:pt idx="0">
                  <c:v>179.67</c:v>
                </c:pt>
                <c:pt idx="1">
                  <c:v>1503.93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75"/>
      </c:doughnutChart>
      <c:spPr>
        <a:noFill/>
        <a:ln>
          <a:noFill/>
        </a:ln>
        <a:effectLst/>
      </c:spPr>
    </c:plotArea>
    <c:plotVisOnly val="1"/>
    <c:dispBlanksAs val="zero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1">
    <c:autoUpdate val="0"/>
  </c:externalData>
</c:chartSpace>
</file>

<file path=ppt/charts/chart2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6.9178362345643382E-2"/>
          <c:y val="1.2352487040917621E-3"/>
          <c:w val="0.85376763212464601"/>
          <c:h val="0.87948263888888911"/>
        </c:manualLayout>
      </c:layout>
      <c:doughnut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spPr>
            <a:ln>
              <a:solidFill>
                <a:schemeClr val="accent1">
                  <a:shade val="50000"/>
                </a:schemeClr>
              </a:solidFill>
            </a:ln>
          </c:spPr>
          <c:explosion val="5"/>
          <c:dPt>
            <c:idx val="0"/>
            <c:bubble3D val="0"/>
            <c:spPr>
              <a:solidFill>
                <a:srgbClr val="E8D845"/>
              </a:solidFill>
              <a:ln w="19050">
                <a:solidFill>
                  <a:schemeClr val="accent1">
                    <a:shade val="50000"/>
                  </a:schemeClr>
                </a:solidFill>
              </a:ln>
              <a:effectLst/>
            </c:spPr>
          </c:dPt>
          <c:dPt>
            <c:idx val="1"/>
            <c:bubble3D val="0"/>
            <c:spPr>
              <a:solidFill>
                <a:schemeClr val="bg1">
                  <a:lumMod val="65000"/>
                </a:schemeClr>
              </a:solidFill>
              <a:ln w="19050">
                <a:solidFill>
                  <a:schemeClr val="accent1">
                    <a:shade val="50000"/>
                  </a:schemeClr>
                </a:solidFill>
              </a:ln>
              <a:effectLst/>
            </c:spPr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accent1">
                    <a:shade val="50000"/>
                  </a:schemeClr>
                </a:solidFill>
              </a:ln>
              <a:effectLst/>
            </c:spPr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accent1">
                    <a:shade val="50000"/>
                  </a:schemeClr>
                </a:solidFill>
              </a:ln>
              <a:effectLst/>
            </c:spPr>
          </c:dPt>
          <c:cat>
            <c:strRef>
              <c:f>Лист1!$A$2:$A$5</c:f>
              <c:strCache>
                <c:ptCount val="2"/>
                <c:pt idx="0">
                  <c:v>Кв. 1</c:v>
                </c:pt>
                <c:pt idx="1">
                  <c:v>Кв. 2</c:v>
                </c:pt>
              </c:strCache>
            </c:strRef>
          </c:cat>
          <c:val>
            <c:numRef>
              <c:f>Лист1!$B$2:$B$5</c:f>
              <c:numCache>
                <c:formatCode>General</c:formatCode>
                <c:ptCount val="4"/>
                <c:pt idx="0">
                  <c:v>96.93</c:v>
                </c:pt>
                <c:pt idx="1">
                  <c:v>1586.6699999999998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75"/>
      </c:doughnutChart>
      <c:spPr>
        <a:noFill/>
        <a:ln>
          <a:noFill/>
        </a:ln>
        <a:effectLst/>
      </c:spPr>
    </c:plotArea>
    <c:plotVisOnly val="1"/>
    <c:dispBlanksAs val="zero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1">
    <c:autoUpdate val="0"/>
  </c:externalData>
</c:chartSpace>
</file>

<file path=ppt/charts/chart2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6.8276424228639832E-2"/>
          <c:y val="2.0677472138327414E-2"/>
          <c:w val="0.9308216376543571"/>
          <c:h val="0.97407343217423759"/>
        </c:manualLayout>
      </c:layout>
      <c:doughnut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spPr>
            <a:ln>
              <a:solidFill>
                <a:schemeClr val="accent1">
                  <a:shade val="50000"/>
                </a:schemeClr>
              </a:solidFill>
            </a:ln>
          </c:spPr>
          <c:explosion val="5"/>
          <c:dPt>
            <c:idx val="0"/>
            <c:bubble3D val="0"/>
            <c:spPr>
              <a:solidFill>
                <a:schemeClr val="bg2">
                  <a:lumMod val="25000"/>
                </a:schemeClr>
              </a:solidFill>
              <a:ln w="19050">
                <a:solidFill>
                  <a:schemeClr val="accent1">
                    <a:shade val="50000"/>
                  </a:schemeClr>
                </a:solidFill>
              </a:ln>
              <a:effectLst/>
            </c:spPr>
          </c:dPt>
          <c:dPt>
            <c:idx val="1"/>
            <c:bubble3D val="0"/>
            <c:spPr>
              <a:solidFill>
                <a:schemeClr val="bg1">
                  <a:lumMod val="65000"/>
                </a:schemeClr>
              </a:solidFill>
              <a:ln w="19050">
                <a:solidFill>
                  <a:schemeClr val="accent1">
                    <a:shade val="50000"/>
                  </a:schemeClr>
                </a:solidFill>
              </a:ln>
              <a:effectLst/>
            </c:spPr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accent1">
                    <a:shade val="50000"/>
                  </a:schemeClr>
                </a:solidFill>
              </a:ln>
              <a:effectLst/>
            </c:spPr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accent1">
                    <a:shade val="50000"/>
                  </a:schemeClr>
                </a:solidFill>
              </a:ln>
              <a:effectLst/>
            </c:spPr>
          </c:dPt>
          <c:cat>
            <c:strRef>
              <c:f>Лист1!$A$2:$A$5</c:f>
              <c:strCache>
                <c:ptCount val="2"/>
                <c:pt idx="0">
                  <c:v>Кв. 1</c:v>
                </c:pt>
                <c:pt idx="1">
                  <c:v>Кв. 2</c:v>
                </c:pt>
              </c:strCache>
            </c:strRef>
          </c:cat>
          <c:val>
            <c:numRef>
              <c:f>Лист1!$B$2:$B$5</c:f>
              <c:numCache>
                <c:formatCode>General</c:formatCode>
                <c:ptCount val="4"/>
                <c:pt idx="0">
                  <c:v>40</c:v>
                </c:pt>
                <c:pt idx="1">
                  <c:v>1643.6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75"/>
      </c:doughnutChart>
      <c:spPr>
        <a:noFill/>
        <a:ln>
          <a:noFill/>
        </a:ln>
        <a:effectLst/>
      </c:spPr>
    </c:plotArea>
    <c:plotVisOnly val="1"/>
    <c:dispBlanksAs val="zero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1">
    <c:autoUpdate val="0"/>
  </c:externalData>
</c:chartSpace>
</file>

<file path=ppt/charts/chart2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6.9178362345643382E-2"/>
          <c:y val="1.2352487040917621E-3"/>
          <c:w val="0.9308216376543571"/>
          <c:h val="0.97407343217423759"/>
        </c:manualLayout>
      </c:layout>
      <c:doughnut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spPr>
            <a:ln>
              <a:solidFill>
                <a:schemeClr val="accent1">
                  <a:shade val="50000"/>
                </a:schemeClr>
              </a:solidFill>
            </a:ln>
          </c:spPr>
          <c:explosion val="5"/>
          <c:dPt>
            <c:idx val="0"/>
            <c:bubble3D val="0"/>
            <c:spPr>
              <a:solidFill>
                <a:srgbClr val="F69678"/>
              </a:solidFill>
              <a:ln w="19050">
                <a:solidFill>
                  <a:schemeClr val="accent1">
                    <a:shade val="50000"/>
                  </a:schemeClr>
                </a:solidFill>
              </a:ln>
              <a:effectLst/>
            </c:spPr>
          </c:dPt>
          <c:dPt>
            <c:idx val="1"/>
            <c:bubble3D val="0"/>
            <c:spPr>
              <a:solidFill>
                <a:schemeClr val="bg1">
                  <a:lumMod val="65000"/>
                </a:schemeClr>
              </a:solidFill>
              <a:ln w="19050">
                <a:solidFill>
                  <a:schemeClr val="accent1">
                    <a:shade val="50000"/>
                  </a:schemeClr>
                </a:solidFill>
              </a:ln>
              <a:effectLst/>
            </c:spPr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accent1">
                    <a:shade val="50000"/>
                  </a:schemeClr>
                </a:solidFill>
              </a:ln>
              <a:effectLst/>
            </c:spPr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accent1">
                    <a:shade val="50000"/>
                  </a:schemeClr>
                </a:solidFill>
              </a:ln>
              <a:effectLst/>
            </c:spPr>
          </c:dPt>
          <c:cat>
            <c:strRef>
              <c:f>Лист1!$A$2:$A$5</c:f>
              <c:strCache>
                <c:ptCount val="2"/>
                <c:pt idx="0">
                  <c:v>Кв. 1</c:v>
                </c:pt>
                <c:pt idx="1">
                  <c:v>Кв. 2</c:v>
                </c:pt>
              </c:strCache>
            </c:strRef>
          </c:cat>
          <c:val>
            <c:numRef>
              <c:f>Лист1!$B$2:$B$5</c:f>
              <c:numCache>
                <c:formatCode>General</c:formatCode>
                <c:ptCount val="4"/>
                <c:pt idx="0">
                  <c:v>1.6</c:v>
                </c:pt>
                <c:pt idx="1">
                  <c:v>1682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75"/>
      </c:doughnutChart>
      <c:spPr>
        <a:noFill/>
        <a:ln>
          <a:noFill/>
        </a:ln>
        <a:effectLst/>
      </c:spPr>
    </c:plotArea>
    <c:plotVisOnly val="1"/>
    <c:dispBlanksAs val="zero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1">
    <c:autoUpdate val="0"/>
  </c:externalData>
</c:chartSpace>
</file>

<file path=ppt/charts/chart30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6.4860180161311495E-2"/>
          <c:y val="1.0767925703274017E-2"/>
          <c:w val="0.9308216376543571"/>
          <c:h val="0.97407343217423759"/>
        </c:manualLayout>
      </c:layout>
      <c:doughnut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dPt>
            <c:idx val="0"/>
            <c:bubble3D val="0"/>
            <c:spPr>
              <a:solidFill>
                <a:srgbClr val="EE135B"/>
              </a:solidFill>
              <a:ln w="19050">
                <a:solidFill>
                  <a:schemeClr val="tx1">
                    <a:lumMod val="85000"/>
                    <a:lumOff val="15000"/>
                  </a:schemeClr>
                </a:solidFill>
              </a:ln>
              <a:effectLst/>
            </c:spPr>
          </c:dPt>
          <c:dPt>
            <c:idx val="1"/>
            <c:bubble3D val="0"/>
            <c:spPr>
              <a:solidFill>
                <a:schemeClr val="bg1">
                  <a:lumMod val="65000"/>
                </a:schemeClr>
              </a:solidFill>
              <a:ln w="19050">
                <a:solidFill>
                  <a:schemeClr val="bg2">
                    <a:lumMod val="10000"/>
                  </a:schemeClr>
                </a:solidFill>
              </a:ln>
              <a:effectLst/>
            </c:spPr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</c:dPt>
          <c:cat>
            <c:strRef>
              <c:f>Лист1!$A$2:$A$5</c:f>
              <c:strCache>
                <c:ptCount val="2"/>
                <c:pt idx="0">
                  <c:v>Кв. 1</c:v>
                </c:pt>
                <c:pt idx="1">
                  <c:v>Кв. 2</c:v>
                </c:pt>
              </c:strCache>
            </c:strRef>
          </c:cat>
          <c:val>
            <c:numRef>
              <c:f>Лист1!$B$2:$B$5</c:f>
              <c:numCache>
                <c:formatCode>General</c:formatCode>
                <c:ptCount val="4"/>
                <c:pt idx="0">
                  <c:v>962.42</c:v>
                </c:pt>
                <c:pt idx="1">
                  <c:v>721.18000000000018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75"/>
      </c:doughnutChart>
      <c:spPr>
        <a:noFill/>
        <a:ln>
          <a:noFill/>
        </a:ln>
        <a:effectLst/>
      </c:spPr>
    </c:plotArea>
    <c:plotVisOnly val="1"/>
    <c:dispBlanksAs val="zero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1">
    <c:autoUpdate val="0"/>
  </c:externalData>
</c:chartSpace>
</file>

<file path=ppt/charts/chart3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7357238874752362"/>
          <c:y val="1.2349537037037045E-3"/>
          <c:w val="0.9308216376543571"/>
          <c:h val="0.97407343217423759"/>
        </c:manualLayout>
      </c:layout>
      <c:doughnut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spPr>
            <a:ln>
              <a:solidFill>
                <a:schemeClr val="accent1">
                  <a:shade val="50000"/>
                </a:schemeClr>
              </a:solidFill>
            </a:ln>
          </c:spPr>
          <c:explosion val="5"/>
          <c:dPt>
            <c:idx val="0"/>
            <c:bubble3D val="0"/>
            <c:spPr>
              <a:solidFill>
                <a:srgbClr val="7CC576"/>
              </a:solidFill>
              <a:ln w="19050">
                <a:solidFill>
                  <a:schemeClr val="accent1">
                    <a:shade val="50000"/>
                  </a:schemeClr>
                </a:solidFill>
              </a:ln>
              <a:effectLst/>
            </c:spPr>
          </c:dPt>
          <c:dPt>
            <c:idx val="1"/>
            <c:bubble3D val="0"/>
            <c:spPr>
              <a:solidFill>
                <a:schemeClr val="bg1">
                  <a:lumMod val="65000"/>
                </a:schemeClr>
              </a:solidFill>
              <a:ln w="19050">
                <a:solidFill>
                  <a:schemeClr val="accent1">
                    <a:shade val="50000"/>
                  </a:schemeClr>
                </a:solidFill>
              </a:ln>
              <a:effectLst/>
            </c:spPr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accent1">
                    <a:shade val="50000"/>
                  </a:schemeClr>
                </a:solidFill>
              </a:ln>
              <a:effectLst/>
            </c:spPr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accent1">
                    <a:shade val="50000"/>
                  </a:schemeClr>
                </a:solidFill>
              </a:ln>
              <a:effectLst/>
            </c:spPr>
          </c:dPt>
          <c:dLbls>
            <c:dLbl>
              <c:idx val="0"/>
              <c:delete val="1"/>
              <c:extLst>
                <c:ext xmlns:c15="http://schemas.microsoft.com/office/drawing/2012/chart" uri="{CE6537A1-D6FC-4f65-9D91-7224C49458BB}"/>
              </c:extLst>
            </c:dLbl>
            <c:dLbl>
              <c:idx val="1"/>
              <c:delete val="1"/>
              <c:extLst>
                <c:ext xmlns:c15="http://schemas.microsoft.com/office/drawing/2012/chart" uri="{CE6537A1-D6FC-4f65-9D91-7224C49458BB}"/>
              </c:extLst>
            </c:dLbl>
            <c:numFmt formatCode="0.0%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0" i="0" u="none" strike="noStrike" kern="1200" baseline="0">
                    <a:solidFill>
                      <a:srgbClr val="7CC576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Лист1!$A$2:$A$5</c:f>
              <c:strCache>
                <c:ptCount val="2"/>
                <c:pt idx="0">
                  <c:v>Кв. 1</c:v>
                </c:pt>
                <c:pt idx="1">
                  <c:v>Кв. 2</c:v>
                </c:pt>
              </c:strCache>
            </c:strRef>
          </c:cat>
          <c:val>
            <c:numRef>
              <c:f>Лист1!$B$2:$B$5</c:f>
              <c:numCache>
                <c:formatCode>General</c:formatCode>
                <c:ptCount val="4"/>
                <c:pt idx="0">
                  <c:v>14.01</c:v>
                </c:pt>
                <c:pt idx="1">
                  <c:v>1669.59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75"/>
      </c:doughnutChart>
      <c:spPr>
        <a:noFill/>
        <a:ln>
          <a:noFill/>
        </a:ln>
        <a:effectLst/>
      </c:spPr>
    </c:plotArea>
    <c:plotVisOnly val="1"/>
    <c:dispBlanksAs val="zero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1">
    <c:autoUpdate val="0"/>
  </c:externalData>
</c:chartSpace>
</file>

<file path=ppt/charts/chart3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7.6796032491881716E-2"/>
          <c:y val="7.8301403980799973E-4"/>
          <c:w val="0.9308216376543571"/>
          <c:h val="0.97407343217423759"/>
        </c:manualLayout>
      </c:layout>
      <c:doughnut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spPr>
            <a:ln>
              <a:solidFill>
                <a:schemeClr val="tx1">
                  <a:lumMod val="85000"/>
                  <a:lumOff val="15000"/>
                </a:schemeClr>
              </a:solidFill>
            </a:ln>
          </c:spPr>
          <c:explosion val="5"/>
          <c:dPt>
            <c:idx val="0"/>
            <c:bubble3D val="0"/>
            <c:spPr>
              <a:solidFill>
                <a:srgbClr val="C69C6B"/>
              </a:solidFill>
              <a:ln w="19050">
                <a:solidFill>
                  <a:schemeClr val="tx1">
                    <a:lumMod val="85000"/>
                    <a:lumOff val="15000"/>
                  </a:schemeClr>
                </a:solidFill>
              </a:ln>
              <a:effectLst/>
            </c:spPr>
          </c:dPt>
          <c:dPt>
            <c:idx val="1"/>
            <c:bubble3D val="0"/>
            <c:spPr>
              <a:solidFill>
                <a:schemeClr val="bg1">
                  <a:lumMod val="65000"/>
                </a:schemeClr>
              </a:solidFill>
              <a:ln w="19050">
                <a:solidFill>
                  <a:schemeClr val="tx1">
                    <a:lumMod val="85000"/>
                    <a:lumOff val="15000"/>
                  </a:schemeClr>
                </a:solidFill>
              </a:ln>
              <a:effectLst/>
            </c:spPr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tx1">
                    <a:lumMod val="85000"/>
                    <a:lumOff val="15000"/>
                  </a:schemeClr>
                </a:solidFill>
              </a:ln>
              <a:effectLst/>
            </c:spPr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tx1">
                    <a:lumMod val="85000"/>
                    <a:lumOff val="15000"/>
                  </a:schemeClr>
                </a:solidFill>
              </a:ln>
              <a:effectLst/>
            </c:spPr>
          </c:dPt>
          <c:cat>
            <c:strRef>
              <c:f>Лист1!$A$2:$A$5</c:f>
              <c:strCache>
                <c:ptCount val="2"/>
                <c:pt idx="0">
                  <c:v>Кв. 1</c:v>
                </c:pt>
                <c:pt idx="1">
                  <c:v>Кв. 2</c:v>
                </c:pt>
              </c:strCache>
            </c:strRef>
          </c:cat>
          <c:val>
            <c:numRef>
              <c:f>Лист1!$B$2:$B$5</c:f>
              <c:numCache>
                <c:formatCode>General</c:formatCode>
                <c:ptCount val="4"/>
                <c:pt idx="0">
                  <c:v>2.56</c:v>
                </c:pt>
                <c:pt idx="1">
                  <c:v>1681.04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75"/>
      </c:doughnutChart>
      <c:spPr>
        <a:noFill/>
        <a:ln>
          <a:noFill/>
        </a:ln>
        <a:effectLst/>
      </c:spPr>
    </c:plotArea>
    <c:plotVisOnly val="1"/>
    <c:dispBlanksAs val="zero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1">
    <c:autoUpdate val="0"/>
  </c:externalData>
</c:chartSpace>
</file>

<file path=ppt/charts/chart3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6.2885780684476672E-2"/>
          <c:y val="3.0796357631000287E-2"/>
          <c:w val="0.9308216376543571"/>
          <c:h val="0.97407343217423759"/>
        </c:manualLayout>
      </c:layout>
      <c:doughnut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explosion val="1"/>
          <c:dPt>
            <c:idx val="0"/>
            <c:bubble3D val="0"/>
            <c:spPr>
              <a:solidFill>
                <a:srgbClr val="EE135B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"/>
            <c:bubble3D val="0"/>
            <c:spPr>
              <a:solidFill>
                <a:schemeClr val="bg1">
                  <a:lumMod val="65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</c:dPt>
          <c:cat>
            <c:strRef>
              <c:f>Лист1!$A$2:$A$5</c:f>
              <c:strCache>
                <c:ptCount val="2"/>
                <c:pt idx="0">
                  <c:v>Кв. 1</c:v>
                </c:pt>
                <c:pt idx="1">
                  <c:v>Кв. 2</c:v>
                </c:pt>
              </c:strCache>
            </c:strRef>
          </c:cat>
          <c:val>
            <c:numRef>
              <c:f>Лист1!$B$2:$B$5</c:f>
              <c:numCache>
                <c:formatCode>General</c:formatCode>
                <c:ptCount val="4"/>
                <c:pt idx="0">
                  <c:v>962.42</c:v>
                </c:pt>
                <c:pt idx="1">
                  <c:v>721.18000000000018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75"/>
      </c:doughnutChart>
      <c:spPr>
        <a:noFill/>
        <a:ln>
          <a:noFill/>
        </a:ln>
        <a:effectLst/>
      </c:spPr>
    </c:plotArea>
    <c:plotVisOnly val="1"/>
    <c:dispBlanksAs val="zero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1">
    <c:autoUpdate val="0"/>
  </c:externalData>
  <c:userShapes r:id="rId2"/>
</c:chartSpace>
</file>

<file path=ppt/charts/chart3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barChart>
        <c:barDir val="bar"/>
        <c:grouping val="percentStack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Ряд 1</c:v>
                </c:pt>
              </c:strCache>
            </c:strRef>
          </c:tx>
          <c:spPr>
            <a:solidFill>
              <a:srgbClr val="92D14E"/>
            </a:solidFill>
            <a:ln>
              <a:noFill/>
            </a:ln>
            <a:effectLst/>
          </c:spPr>
          <c:invertIfNegative val="0"/>
          <c:dLbls>
            <c:numFmt formatCode="#,##0.0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</c:f>
              <c:strCache>
                <c:ptCount val="1"/>
                <c:pt idx="0">
                  <c:v>Категория 1</c:v>
                </c:pt>
              </c:strCache>
            </c:strRef>
          </c:cat>
          <c:val>
            <c:numRef>
              <c:f>Лист1!$B$2</c:f>
              <c:numCache>
                <c:formatCode>General</c:formatCode>
                <c:ptCount val="1"/>
                <c:pt idx="0">
                  <c:v>86092.5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Ряд 2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rgbClr val="128027"/>
              </a:solidFill>
              <a:ln>
                <a:noFill/>
              </a:ln>
              <a:effectLst/>
            </c:spPr>
          </c:dPt>
          <c:dLbls>
            <c:numFmt formatCode="#,##0.0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</c:f>
              <c:strCache>
                <c:ptCount val="1"/>
                <c:pt idx="0">
                  <c:v>Категория 1</c:v>
                </c:pt>
              </c:strCache>
            </c:strRef>
          </c:cat>
          <c:val>
            <c:numRef>
              <c:f>Лист1!$C$2</c:f>
              <c:numCache>
                <c:formatCode>General</c:formatCode>
                <c:ptCount val="1"/>
                <c:pt idx="0">
                  <c:v>61734.5</c:v>
                </c:pt>
              </c:numCache>
            </c:numRef>
          </c:val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Ряд 3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dLbls>
            <c:dLbl>
              <c:idx val="0"/>
              <c:layout>
                <c:manualLayout>
                  <c:x val="9.5798482235227543E-3"/>
                  <c:y val="7.5696166316993408E-3"/>
                </c:manualLayout>
              </c:layout>
              <c:numFmt formatCode="#,##0.0" sourceLinked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197" b="0" i="0" u="none" strike="noStrike" kern="1200" baseline="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ru-RU"/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</c:f>
              <c:strCache>
                <c:ptCount val="1"/>
                <c:pt idx="0">
                  <c:v>Категория 1</c:v>
                </c:pt>
              </c:strCache>
            </c:strRef>
          </c:cat>
          <c:val>
            <c:numRef>
              <c:f>Лист1!$D$2</c:f>
              <c:numCache>
                <c:formatCode>General</c:formatCode>
                <c:ptCount val="1"/>
                <c:pt idx="0">
                  <c:v>13312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overlap val="100"/>
        <c:axId val="214397312"/>
        <c:axId val="214398848"/>
      </c:barChart>
      <c:catAx>
        <c:axId val="214397312"/>
        <c:scaling>
          <c:orientation val="minMax"/>
        </c:scaling>
        <c:delete val="1"/>
        <c:axPos val="l"/>
        <c:numFmt formatCode="General" sourceLinked="1"/>
        <c:majorTickMark val="none"/>
        <c:minorTickMark val="none"/>
        <c:tickLblPos val="nextTo"/>
        <c:crossAx val="214398848"/>
        <c:crosses val="autoZero"/>
        <c:auto val="1"/>
        <c:lblAlgn val="ctr"/>
        <c:lblOffset val="100"/>
        <c:noMultiLvlLbl val="0"/>
      </c:catAx>
      <c:valAx>
        <c:axId val="214398848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214397312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1">
    <c:autoUpdate val="0"/>
  </c:externalData>
  <c:userShapes r:id="rId2"/>
</c:chartSpace>
</file>

<file path=ppt/charts/chart3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barChart>
        <c:barDir val="bar"/>
        <c:grouping val="percentStack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Ряд 1</c:v>
                </c:pt>
              </c:strCache>
            </c:strRef>
          </c:tx>
          <c:spPr>
            <a:solidFill>
              <a:schemeClr val="accent1">
                <a:lumMod val="50000"/>
              </a:schemeClr>
            </a:solidFill>
            <a:ln>
              <a:noFill/>
            </a:ln>
            <a:effectLst/>
          </c:spPr>
          <c:invertIfNegative val="0"/>
          <c:dLbls>
            <c:delete val="1"/>
          </c:dLbls>
          <c:cat>
            <c:strRef>
              <c:f>Лист1!$A$2</c:f>
              <c:strCache>
                <c:ptCount val="1"/>
                <c:pt idx="0">
                  <c:v>Категория 1</c:v>
                </c:pt>
              </c:strCache>
            </c:strRef>
          </c:cat>
          <c:val>
            <c:numRef>
              <c:f>Лист1!$B$2</c:f>
              <c:numCache>
                <c:formatCode>General</c:formatCode>
                <c:ptCount val="1"/>
                <c:pt idx="0">
                  <c:v>0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Ряд 2</c:v>
                </c:pt>
              </c:strCache>
            </c:strRef>
          </c:tx>
          <c:spPr>
            <a:solidFill>
              <a:srgbClr val="0070C0"/>
            </a:solidFill>
            <a:ln>
              <a:noFill/>
            </a:ln>
            <a:effectLst/>
          </c:spPr>
          <c:invertIfNegative val="0"/>
          <c:dLbls>
            <c:numFmt formatCode="#,##0.0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</c:f>
              <c:strCache>
                <c:ptCount val="1"/>
                <c:pt idx="0">
                  <c:v>Категория 1</c:v>
                </c:pt>
              </c:strCache>
            </c:strRef>
          </c:cat>
          <c:val>
            <c:numRef>
              <c:f>Лист1!$C$2</c:f>
              <c:numCache>
                <c:formatCode>General</c:formatCode>
                <c:ptCount val="1"/>
                <c:pt idx="0">
                  <c:v>1204.7</c:v>
                </c:pt>
              </c:numCache>
            </c:numRef>
          </c:val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Ряд 3</c:v>
                </c:pt>
              </c:strCache>
            </c:strRef>
          </c:tx>
          <c:spPr>
            <a:solidFill>
              <a:srgbClr val="C00000"/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rgbClr val="942B6D"/>
              </a:solidFill>
              <a:ln>
                <a:noFill/>
              </a:ln>
              <a:effectLst/>
            </c:spPr>
          </c:dPt>
          <c:dLbls>
            <c:numFmt formatCode="#,##0.0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</c:f>
              <c:strCache>
                <c:ptCount val="1"/>
                <c:pt idx="0">
                  <c:v>Категория 1</c:v>
                </c:pt>
              </c:strCache>
            </c:strRef>
          </c:cat>
          <c:val>
            <c:numRef>
              <c:f>Лист1!$D$2</c:f>
              <c:numCache>
                <c:formatCode>General</c:formatCode>
                <c:ptCount val="1"/>
                <c:pt idx="0">
                  <c:v>5450.9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overlap val="100"/>
        <c:axId val="11449472"/>
        <c:axId val="11451008"/>
      </c:barChart>
      <c:catAx>
        <c:axId val="11449472"/>
        <c:scaling>
          <c:orientation val="minMax"/>
        </c:scaling>
        <c:delete val="1"/>
        <c:axPos val="l"/>
        <c:numFmt formatCode="General" sourceLinked="1"/>
        <c:majorTickMark val="none"/>
        <c:minorTickMark val="none"/>
        <c:tickLblPos val="nextTo"/>
        <c:crossAx val="11451008"/>
        <c:crosses val="autoZero"/>
        <c:auto val="1"/>
        <c:lblAlgn val="ctr"/>
        <c:lblOffset val="100"/>
        <c:noMultiLvlLbl val="0"/>
      </c:catAx>
      <c:valAx>
        <c:axId val="11451008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11449472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1">
    <c:autoUpdate val="0"/>
  </c:externalData>
</c:chartSpace>
</file>

<file path=ppt/charts/chart3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barChart>
        <c:barDir val="bar"/>
        <c:grouping val="percentStack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Ряд 2</c:v>
                </c:pt>
              </c:strCache>
            </c:strRef>
          </c:tx>
          <c:spPr>
            <a:solidFill>
              <a:srgbClr val="117925"/>
            </a:solidFill>
            <a:ln>
              <a:noFill/>
            </a:ln>
            <a:effectLst/>
          </c:spPr>
          <c:invertIfNegative val="0"/>
          <c:dLbls>
            <c:numFmt formatCode="#,##0.0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</c:f>
              <c:strCache>
                <c:ptCount val="1"/>
                <c:pt idx="0">
                  <c:v>Категория 1</c:v>
                </c:pt>
              </c:strCache>
            </c:strRef>
          </c:cat>
          <c:val>
            <c:numRef>
              <c:f>Лист1!$B$2</c:f>
              <c:numCache>
                <c:formatCode>General</c:formatCode>
                <c:ptCount val="1"/>
                <c:pt idx="0">
                  <c:v>3557.6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Ряд 3</c:v>
                </c:pt>
              </c:strCache>
            </c:strRef>
          </c:tx>
          <c:spPr>
            <a:solidFill>
              <a:srgbClr val="15972E"/>
            </a:solidFill>
            <a:ln>
              <a:noFill/>
            </a:ln>
            <a:effectLst/>
          </c:spPr>
          <c:invertIfNegative val="0"/>
          <c:dLbls>
            <c:numFmt formatCode="#,##0.0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</c:f>
              <c:strCache>
                <c:ptCount val="1"/>
                <c:pt idx="0">
                  <c:v>Категория 1</c:v>
                </c:pt>
              </c:strCache>
            </c:strRef>
          </c:cat>
          <c:val>
            <c:numRef>
              <c:f>Лист1!$C$2</c:f>
              <c:numCache>
                <c:formatCode>General</c:formatCode>
                <c:ptCount val="1"/>
                <c:pt idx="0">
                  <c:v>8097.4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overlap val="100"/>
        <c:axId val="217607552"/>
        <c:axId val="217920640"/>
      </c:barChart>
      <c:catAx>
        <c:axId val="217607552"/>
        <c:scaling>
          <c:orientation val="minMax"/>
        </c:scaling>
        <c:delete val="1"/>
        <c:axPos val="l"/>
        <c:numFmt formatCode="General" sourceLinked="1"/>
        <c:majorTickMark val="none"/>
        <c:minorTickMark val="none"/>
        <c:tickLblPos val="nextTo"/>
        <c:crossAx val="217920640"/>
        <c:crosses val="autoZero"/>
        <c:auto val="1"/>
        <c:lblAlgn val="ctr"/>
        <c:lblOffset val="100"/>
        <c:noMultiLvlLbl val="0"/>
      </c:catAx>
      <c:valAx>
        <c:axId val="217920640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217607552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1">
    <c:autoUpdate val="0"/>
  </c:externalData>
</c:chartSpace>
</file>

<file path=ppt/charts/chart3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barChart>
        <c:barDir val="bar"/>
        <c:grouping val="percentStack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Ряд 2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rgbClr val="128027"/>
              </a:solidFill>
              <a:ln>
                <a:noFill/>
              </a:ln>
              <a:effectLst/>
            </c:spPr>
          </c:dPt>
          <c:dLbls>
            <c:numFmt formatCode="#,##0.0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</c:f>
              <c:strCache>
                <c:ptCount val="1"/>
                <c:pt idx="0">
                  <c:v>Категория 1</c:v>
                </c:pt>
              </c:strCache>
            </c:strRef>
          </c:cat>
          <c:val>
            <c:numRef>
              <c:f>Лист1!$B$2</c:f>
              <c:numCache>
                <c:formatCode>General</c:formatCode>
                <c:ptCount val="1"/>
                <c:pt idx="0">
                  <c:v>1.9700000000000004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Ряд 3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dLbl>
              <c:idx val="0"/>
              <c:numFmt formatCode="#,##0.0" sourceLinked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197" b="0" i="0" u="none" strike="noStrike" kern="1200" baseline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ru-RU"/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</c:f>
              <c:strCache>
                <c:ptCount val="1"/>
                <c:pt idx="0">
                  <c:v>Категория 1</c:v>
                </c:pt>
              </c:strCache>
            </c:strRef>
          </c:cat>
          <c:val>
            <c:numRef>
              <c:f>Лист1!$C$2</c:f>
              <c:numCache>
                <c:formatCode>General</c:formatCode>
                <c:ptCount val="1"/>
                <c:pt idx="0">
                  <c:v>9.6</c:v>
                </c:pt>
              </c:numCache>
            </c:numRef>
          </c:val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Ряд 4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</c:f>
              <c:strCache>
                <c:ptCount val="1"/>
                <c:pt idx="0">
                  <c:v>Категория 1</c:v>
                </c:pt>
              </c:strCache>
            </c:strRef>
          </c:cat>
          <c:val>
            <c:numRef>
              <c:f>Лист1!$D$2</c:f>
              <c:numCache>
                <c:formatCode>General</c:formatCode>
                <c:ptCount val="1"/>
                <c:pt idx="0">
                  <c:v>0.6000000000000002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overlap val="100"/>
        <c:axId val="218915200"/>
        <c:axId val="218916736"/>
      </c:barChart>
      <c:catAx>
        <c:axId val="218915200"/>
        <c:scaling>
          <c:orientation val="minMax"/>
        </c:scaling>
        <c:delete val="1"/>
        <c:axPos val="l"/>
        <c:numFmt formatCode="General" sourceLinked="1"/>
        <c:majorTickMark val="none"/>
        <c:minorTickMark val="none"/>
        <c:tickLblPos val="nextTo"/>
        <c:crossAx val="218916736"/>
        <c:crosses val="autoZero"/>
        <c:auto val="1"/>
        <c:lblAlgn val="ctr"/>
        <c:lblOffset val="100"/>
        <c:noMultiLvlLbl val="0"/>
      </c:catAx>
      <c:valAx>
        <c:axId val="218916736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218915200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1">
    <c:autoUpdate val="0"/>
  </c:externalData>
  <c:userShapes r:id="rId2"/>
</c:chartSpace>
</file>

<file path=ppt/charts/chart3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barChart>
        <c:barDir val="bar"/>
        <c:grouping val="percentStack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Ряд 1</c:v>
                </c:pt>
              </c:strCache>
            </c:strRef>
          </c:tx>
          <c:spPr>
            <a:solidFill>
              <a:srgbClr val="0B5118"/>
            </a:solidFill>
            <a:ln>
              <a:noFill/>
            </a:ln>
            <a:effectLst/>
          </c:spPr>
          <c:invertIfNegative val="0"/>
          <c:dLbls>
            <c:dLbl>
              <c:idx val="0"/>
              <c:layout>
                <c:manualLayout>
                  <c:x val="0"/>
                  <c:y val="-0.22211934156378604"/>
                </c:manualLayout>
              </c:layout>
              <c:numFmt formatCode="#,##0.0" sourceLinked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197" b="0" i="0" u="none" strike="noStrike" kern="1200" baseline="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ru-RU"/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numFmt formatCode="#,##0.0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</c:f>
              <c:strCache>
                <c:ptCount val="1"/>
                <c:pt idx="0">
                  <c:v>Категория 1</c:v>
                </c:pt>
              </c:strCache>
            </c:strRef>
          </c:cat>
          <c:val>
            <c:numRef>
              <c:f>Лист1!$B$2</c:f>
              <c:numCache>
                <c:formatCode>General</c:formatCode>
                <c:ptCount val="1"/>
                <c:pt idx="0">
                  <c:v>10384.5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Ряд 2</c:v>
                </c:pt>
              </c:strCache>
            </c:strRef>
          </c:tx>
          <c:spPr>
            <a:solidFill>
              <a:srgbClr val="117925"/>
            </a:solidFill>
            <a:ln>
              <a:noFill/>
            </a:ln>
            <a:effectLst/>
          </c:spPr>
          <c:invertIfNegative val="0"/>
          <c:dLbls>
            <c:dLbl>
              <c:idx val="0"/>
              <c:layout>
                <c:manualLayout>
                  <c:x val="5.4890933444094918E-3"/>
                  <c:y val="-0.22211934156378604"/>
                </c:manualLayout>
              </c:layout>
              <c:numFmt formatCode="#,##0.0" sourceLinked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197" b="0" i="0" u="none" strike="noStrike" kern="1200" baseline="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ru-RU"/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numFmt formatCode="#,##0.0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</c:f>
              <c:strCache>
                <c:ptCount val="1"/>
                <c:pt idx="0">
                  <c:v>Категория 1</c:v>
                </c:pt>
              </c:strCache>
            </c:strRef>
          </c:cat>
          <c:val>
            <c:numRef>
              <c:f>Лист1!$C$2</c:f>
              <c:numCache>
                <c:formatCode>General</c:formatCode>
                <c:ptCount val="1"/>
                <c:pt idx="0">
                  <c:v>83092.600000000006</c:v>
                </c:pt>
              </c:numCache>
            </c:numRef>
          </c:val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Ряд 3</c:v>
                </c:pt>
              </c:strCache>
            </c:strRef>
          </c:tx>
          <c:spPr>
            <a:solidFill>
              <a:srgbClr val="15972E"/>
            </a:solidFill>
            <a:ln>
              <a:noFill/>
            </a:ln>
            <a:effectLst/>
          </c:spPr>
          <c:invertIfNegative val="0"/>
          <c:dLbls>
            <c:dLbl>
              <c:idx val="0"/>
              <c:layout>
                <c:manualLayout>
                  <c:x val="1.006322154689004E-16"/>
                  <c:y val="-0.22211934156378604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numFmt formatCode="#,##0.0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</c:f>
              <c:strCache>
                <c:ptCount val="1"/>
                <c:pt idx="0">
                  <c:v>Категория 1</c:v>
                </c:pt>
              </c:strCache>
            </c:strRef>
          </c:cat>
          <c:val>
            <c:numRef>
              <c:f>Лист1!$D$2</c:f>
              <c:numCache>
                <c:formatCode>General</c:formatCode>
                <c:ptCount val="1"/>
                <c:pt idx="0">
                  <c:v>2661.5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overlap val="100"/>
        <c:axId val="219879680"/>
        <c:axId val="219881472"/>
      </c:barChart>
      <c:catAx>
        <c:axId val="219879680"/>
        <c:scaling>
          <c:orientation val="minMax"/>
        </c:scaling>
        <c:delete val="1"/>
        <c:axPos val="l"/>
        <c:numFmt formatCode="General" sourceLinked="1"/>
        <c:majorTickMark val="none"/>
        <c:minorTickMark val="none"/>
        <c:tickLblPos val="nextTo"/>
        <c:crossAx val="219881472"/>
        <c:crosses val="autoZero"/>
        <c:auto val="1"/>
        <c:lblAlgn val="ctr"/>
        <c:lblOffset val="100"/>
        <c:noMultiLvlLbl val="0"/>
      </c:catAx>
      <c:valAx>
        <c:axId val="219881472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219879680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1">
    <c:autoUpdate val="0"/>
  </c:externalData>
</c:chartSpace>
</file>

<file path=ppt/charts/chart3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8385420767716543"/>
          <c:y val="2.5781248414047237E-2"/>
          <c:w val="0.56354170767716549"/>
          <c:h val="0.84531250951571657"/>
        </c:manualLayout>
      </c:layout>
      <c:doughnut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explosion val="1"/>
          <c:dPt>
            <c:idx val="0"/>
            <c:bubble3D val="0"/>
            <c:spPr>
              <a:solidFill>
                <a:srgbClr val="D91E25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"/>
            <c:bubble3D val="0"/>
            <c:spPr>
              <a:solidFill>
                <a:srgbClr val="213E9A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2"/>
            <c:bubble3D val="0"/>
            <c:spPr>
              <a:solidFill>
                <a:srgbClr val="7030A0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3"/>
            <c:bubble3D val="0"/>
            <c:spPr>
              <a:solidFill>
                <a:srgbClr val="18DFD8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4"/>
            <c:bubble3D val="0"/>
            <c:spPr>
              <a:solidFill>
                <a:schemeClr val="accent5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5"/>
            <c:bubble3D val="0"/>
            <c:spPr>
              <a:solidFill>
                <a:schemeClr val="accent6"/>
              </a:solidFill>
              <a:ln w="19050">
                <a:solidFill>
                  <a:schemeClr val="lt1"/>
                </a:solidFill>
              </a:ln>
              <a:effectLst/>
            </c:spPr>
          </c:dPt>
          <c:val>
            <c:numRef>
              <c:f>Лист1!$B$2:$B$7</c:f>
              <c:numCache>
                <c:formatCode>General</c:formatCode>
                <c:ptCount val="6"/>
                <c:pt idx="0">
                  <c:v>56506.5</c:v>
                </c:pt>
                <c:pt idx="1">
                  <c:v>5208.8</c:v>
                </c:pt>
                <c:pt idx="2">
                  <c:v>4404.6000000000004</c:v>
                </c:pt>
                <c:pt idx="3">
                  <c:v>4939.4000000000005</c:v>
                </c:pt>
                <c:pt idx="4">
                  <c:v>452.2</c:v>
                </c:pt>
                <c:pt idx="5">
                  <c:v>870.8</c:v>
                </c:pt>
              </c:numCache>
            </c:numRef>
          </c:val>
          <c:extLst>
            <c:ext xmlns:c15="http://schemas.microsoft.com/office/drawing/2012/chart" uri="{02D57815-91ED-43cb-92C2-25804820EDAC}">
              <c15:filteredCategoryTitle>
                <c15:cat>
                  <c:strRef>
                    <c:extLst>
                      <c:ext uri="{02D57815-91ED-43cb-92C2-25804820EDAC}">
                        <c15:formulaRef>
                          <c15:sqref>Лист1!$A$2:$A$7</c15:sqref>
                        </c15:formulaRef>
                      </c:ext>
                    </c:extLst>
                    <c:strCache>
                      <c:ptCount val="4"/>
                      <c:pt idx="0">
                        <c:v>Кв. 1</c:v>
                      </c:pt>
                      <c:pt idx="1">
                        <c:v>Кв. 2</c:v>
                      </c:pt>
                      <c:pt idx="2">
                        <c:v>Кв. 3</c:v>
                      </c:pt>
                      <c:pt idx="3">
                        <c:v>Кв. 4</c:v>
                      </c:pt>
                    </c:strCache>
                  </c:strRef>
                </c15:cat>
              </c15:filteredCategoryTitle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310"/>
        <c:holeSize val="84"/>
      </c:doughnutChart>
      <c:spPr>
        <a:noFill/>
        <a:ln>
          <a:noFill/>
        </a:ln>
        <a:effectLst/>
      </c:spPr>
    </c:plotArea>
    <c:plotVisOnly val="1"/>
    <c:dispBlanksAs val="zero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1">
    <c:autoUpdate val="0"/>
  </c:externalData>
  <c:userShapes r:id="rId2"/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2">
  <a:schemeClr val="accent2"/>
  <a:schemeClr val="accent4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8.xml><?xml version="1.0" encoding="utf-8"?>
<cs:colorStyle xmlns:cs="http://schemas.microsoft.com/office/drawing/2012/chartStyle" xmlns:a="http://schemas.openxmlformats.org/drawingml/2006/main" meth="cycle" id="13">
  <a:schemeClr val="accent6"/>
  <a:schemeClr val="accent5"/>
  <a:schemeClr val="accent4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9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kern="1200" cap="all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cs:styleClr val="auto"/>
    </cs:fontRef>
    <cs:defRPr sz="1330" b="1" i="0" u="none" strike="noStrike" kern="1200" spc="0" baseline="0"/>
  </cs:dataLabel>
  <cs:dataLabelCallout>
    <cs:lnRef idx="0">
      <cs:styleClr val="auto"/>
    </cs:lnRef>
    <cs:fillRef idx="0"/>
    <cs:effectRef idx="0"/>
    <cs:fontRef idx="minor">
      <cs:styleClr val="auto"/>
    </cs:fontRef>
    <cs:spPr>
      <a:solidFill>
        <a:schemeClr val="lt1"/>
      </a:solidFill>
      <a:ln>
        <a:solidFill>
          <a:schemeClr val="phClr"/>
        </a:solidFill>
      </a:ln>
    </cs:spPr>
    <cs:defRPr sz="1330" b="1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63500" sx="102000" sy="102000" algn="ctr" rotWithShape="0">
          <a:prstClr val="black">
            <a:alpha val="20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88900" sx="102000" sy="102000" algn="ctr" rotWithShape="0">
          <a:prstClr val="black">
            <a:alpha val="10000"/>
          </a:prstClr>
        </a:outerShdw>
      </a:effectLst>
      <a:scene3d>
        <a:camera prst="orthographicFront"/>
        <a:lightRig rig="threePt" dir="t"/>
      </a:scene3d>
      <a:sp3d>
        <a:bevelT w="127000" h="127000"/>
        <a:bevelB w="127000" h="127000"/>
      </a:sp3d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2128" b="1" kern="1200" cap="all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34">
  <cs:axisTitle>
    <cs:lnRef idx="0"/>
    <cs:fillRef idx="0"/>
    <cs:effectRef idx="0"/>
    <cs:fontRef idx="minor">
      <a:schemeClr val="dk1">
        <a:lumMod val="65000"/>
        <a:lumOff val="35000"/>
      </a:schemeClr>
    </cs:fontRef>
    <cs:defRPr sz="1197" kern="1200"/>
  </cs:axisTitle>
  <cs:categoryAxis>
    <cs:lnRef idx="0"/>
    <cs:fillRef idx="0"/>
    <cs:effectRef idx="0"/>
    <cs:fontRef idx="minor">
      <a:schemeClr val="dk1">
        <a:lumMod val="65000"/>
        <a:lumOff val="35000"/>
      </a:schemeClr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1330" kern="1200"/>
  </cs:categoryAxis>
  <cs:chartArea>
    <cs:lnRef idx="0"/>
    <cs:fillRef idx="0"/>
    <cs:effectRef idx="0"/>
    <cs:fontRef idx="minor">
      <a:schemeClr val="dk1"/>
    </cs:fontRef>
    <cs:spPr>
      <a:solidFill>
        <a:schemeClr val="lt1"/>
      </a:solidFill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cs:styleClr val="auto"/>
    </cs:fontRef>
    <cs:spPr/>
    <cs:defRPr sz="1197" b="1" i="0" u="none" strike="noStrike" kern="1200" baseline="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 w="9575">
        <a:solidFill>
          <a:schemeClr val="lt1">
            <a:lumMod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19050" cap="rnd" cmpd="sng" algn="ctr">
        <a:solidFill>
          <a:schemeClr val="phClr">
            <a:shade val="95000"/>
            <a:satMod val="105000"/>
          </a:schemeClr>
        </a:solidFill>
        <a:round/>
      </a:ln>
    </cs:spPr>
  </cs:dataPointLine>
  <cs:dataPointMarker>
    <cs:lnRef idx="0"/>
    <cs:fillRef idx="0"/>
    <cs:effectRef idx="0"/>
    <cs:fontRef idx="minor">
      <a:schemeClr val="dk1"/>
    </cs:fontRef>
    <cs:spPr>
      <a:solidFill>
        <a:schemeClr val="lt1"/>
      </a:solidFill>
    </cs:spPr>
  </cs:dataPointMarker>
  <cs:dataPointMarkerLayout symbol="circle" size="17"/>
  <cs:dataPointWireframe>
    <cs:lnRef idx="0">
      <cs:styleClr val="auto"/>
    </cs:lnRef>
    <cs:fillRef idx="1"/>
    <cs:effectRef idx="0"/>
    <cs:fontRef idx="minor">
      <a:schemeClr val="dk1"/>
    </cs:fontRef>
    <cs:spPr>
      <a:ln w="9525">
        <a:solidFill>
          <a:schemeClr val="phClr"/>
        </a:solidFill>
      </a:ln>
    </cs:spPr>
  </cs:dataPointWireframe>
  <cs:dataTable>
    <cs:lnRef idx="0"/>
    <cs:fillRef idx="0"/>
    <cs:effectRef idx="0"/>
    <cs:fontRef idx="minor">
      <a:schemeClr val="dk1">
        <a:lumMod val="65000"/>
        <a:lumOff val="35000"/>
      </a:schemeClr>
    </cs:fontRef>
    <cs:spPr>
      <a:ln w="9525">
        <a:solidFill>
          <a:schemeClr val="dk1">
            <a:lumMod val="15000"/>
            <a:lumOff val="8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dk1">
            <a:lumMod val="50000"/>
            <a:lumOff val="50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>
        <a:solidFill>
          <a:schemeClr val="dk1">
            <a:lumMod val="15000"/>
            <a:lumOff val="85000"/>
          </a:schemeClr>
        </a:solidFill>
      </a:ln>
    </cs:spPr>
  </cs:gridlineMajor>
  <cs:gridlineMinor>
    <cs:lnRef idx="0"/>
    <cs:fillRef idx="0"/>
    <cs:effectRef idx="0"/>
    <cs:fontRef idx="minor">
      <a:schemeClr val="dk1"/>
    </cs:fontRef>
    <cs:spPr>
      <a:ln>
        <a:solidFill>
          <a:schemeClr val="dk1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dk1">
        <a:lumMod val="65000"/>
        <a:lumOff val="35000"/>
      </a:schemeClr>
    </cs:fontRef>
    <cs:defRPr sz="1197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65000"/>
        <a:lumOff val="35000"/>
      </a:schemeClr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</a:ln>
    </cs:spPr>
  </cs:seriesLine>
  <cs:title>
    <cs:lnRef idx="0"/>
    <cs:fillRef idx="0"/>
    <cs:effectRef idx="0"/>
    <cs:fontRef idx="minor">
      <a:schemeClr val="dk1"/>
    </cs:fontRef>
    <cs:defRPr sz="1915" b="0" kern="1200" cap="all" spc="0" baseline="0">
      <a:gradFill>
        <a:gsLst>
          <a:gs pos="0">
            <a:schemeClr val="dk1">
              <a:lumMod val="50000"/>
              <a:lumOff val="50000"/>
            </a:schemeClr>
          </a:gs>
          <a:gs pos="100000">
            <a:schemeClr val="dk1">
              <a:lumMod val="85000"/>
              <a:lumOff val="15000"/>
            </a:schemeClr>
          </a:gs>
        </a:gsLst>
        <a:lin ang="5400000" scaled="0"/>
      </a:gradFill>
    </cs:defRPr>
  </cs:title>
  <cs:trendlin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dk1">
            <a:lumMod val="50000"/>
            <a:lumOff val="50000"/>
          </a:schemeClr>
        </a:solidFill>
      </a:ln>
    </cs:spPr>
  </cs:upBar>
  <cs:valueAxis>
    <cs:lnRef idx="0"/>
    <cs:fillRef idx="0"/>
    <cs:effectRef idx="0"/>
    <cs:fontRef idx="minor">
      <a:schemeClr val="dk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dk1"/>
    </cs:fontRef>
  </cs:wall>
</cs:chartStyle>
</file>

<file path=ppt/charts/style3.xml><?xml version="1.0" encoding="utf-8"?>
<cs:chartStyle xmlns:cs="http://schemas.microsoft.com/office/drawing/2012/chartStyle" xmlns:a="http://schemas.openxmlformats.org/drawingml/2006/main" id="246">
  <cs:axisTitle>
    <cs:lnRef idx="0"/>
    <cs:fillRef idx="0"/>
    <cs:effectRef idx="0"/>
    <cs:fontRef idx="minor">
      <a:schemeClr val="dk1">
        <a:lumMod val="65000"/>
        <a:lumOff val="35000"/>
      </a:schemeClr>
    </cs:fontRef>
    <cs:defRPr sz="1197" kern="1200"/>
  </cs:axisTitle>
  <cs:categoryAxis>
    <cs:lnRef idx="0"/>
    <cs:fillRef idx="0"/>
    <cs:effectRef idx="0"/>
    <cs:fontRef idx="minor">
      <a:schemeClr val="dk1">
        <a:lumMod val="65000"/>
        <a:lumOff val="35000"/>
      </a:schemeClr>
    </cs:fontRef>
    <cs:spPr>
      <a:ln w="9525" cap="rnd">
        <a:solidFill>
          <a:schemeClr val="dk1">
            <a:lumMod val="20000"/>
            <a:lumOff val="80000"/>
          </a:schemeClr>
        </a:solidFill>
        <a:round/>
      </a:ln>
    </cs:spPr>
    <cs:defRPr sz="1197" kern="1200"/>
  </cs:categoryAxis>
  <cs:chartArea mods="allowNoLineOverride">
    <cs:lnRef idx="0"/>
    <cs:fillRef idx="0"/>
    <cs:effectRef idx="0"/>
    <cs:fontRef idx="minor">
      <a:schemeClr val="dk1"/>
    </cs:fontRef>
    <cs:spPr>
      <a:solidFill>
        <a:schemeClr val="lt1"/>
      </a:solidFill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dk1">
        <a:lumMod val="65000"/>
        <a:lumOff val="3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>
      <cs:styleClr val="auto"/>
    </cs:lnRef>
    <cs:fillRef idx="2">
      <cs:styleClr val="auto"/>
    </cs:fillRef>
    <cs:effectRef idx="1"/>
    <cs:fontRef idx="minor">
      <a:schemeClr val="dk1"/>
    </cs:fontRef>
    <cs:spPr>
      <a:ln w="9525" cap="flat" cmpd="sng" algn="ctr">
        <a:solidFill>
          <a:schemeClr val="phClr">
            <a:shade val="95000"/>
          </a:schemeClr>
        </a:solidFill>
        <a:round/>
      </a:ln>
    </cs:spPr>
  </cs:dataPoint>
  <cs:dataPoint3D>
    <cs:lnRef idx="0">
      <cs:styleClr val="auto"/>
    </cs:lnRef>
    <cs:fillRef idx="2">
      <cs:styleClr val="auto"/>
    </cs:fillRef>
    <cs:effectRef idx="1"/>
    <cs:fontRef idx="minor">
      <a:schemeClr val="dk1"/>
    </cs:fontRef>
    <cs:spPr>
      <a:ln w="9525" cap="flat" cmpd="sng" algn="ctr">
        <a:solidFill>
          <a:schemeClr val="phClr">
            <a:shade val="95000"/>
          </a:schemeClr>
        </a:solidFill>
        <a:round/>
      </a:ln>
    </cs:spPr>
  </cs:dataPoint3D>
  <cs:dataPointLine>
    <cs:lnRef idx="0">
      <cs:styleClr val="auto"/>
    </cs:lnRef>
    <cs:fillRef idx="2"/>
    <cs:effectRef idx="1"/>
    <cs:fontRef idx="minor">
      <a:schemeClr val="dk1"/>
    </cs:fontRef>
    <cs:spPr>
      <a:ln w="9525" cap="flat" cmpd="sng" algn="ctr">
        <a:solidFill>
          <a:schemeClr val="phClr">
            <a:alpha val="70000"/>
          </a:schemeClr>
        </a:solidFill>
        <a:prstDash val="sysDot"/>
        <a:round/>
      </a:ln>
    </cs:spPr>
  </cs:dataPointLine>
  <cs:dataPointMarker>
    <cs:lnRef idx="0">
      <cs:styleClr val="auto"/>
    </cs:lnRef>
    <cs:fillRef idx="2">
      <cs:styleClr val="auto"/>
    </cs:fillRef>
    <cs:effectRef idx="1"/>
    <cs:fontRef idx="minor">
      <a:schemeClr val="dk1"/>
    </cs:fontRef>
    <cs:spPr>
      <a:ln w="9525" cap="flat" cmpd="sng" algn="ctr">
        <a:solidFill>
          <a:schemeClr val="phClr">
            <a:shade val="95000"/>
          </a:schemeClr>
        </a:solidFill>
        <a:round/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65000"/>
        <a:lumOff val="35000"/>
      </a:schemeClr>
    </cs:fontRef>
    <cs:spPr>
      <a:ln w="9525" cap="rnd">
        <a:solidFill>
          <a:schemeClr val="dk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 cap="rnd">
        <a:solidFill>
          <a:schemeClr val="dk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dk1"/>
    </cs:fontRef>
    <cs:spPr>
      <a:ln w="9525" cap="rnd">
        <a:solidFill>
          <a:schemeClr val="dk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dk1"/>
    </cs:fontRef>
    <cs:spPr>
      <a:ln w="9525" cap="rnd">
        <a:solidFill>
          <a:schemeClr val="dk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dk1"/>
    </cs:fontRef>
    <cs:spPr>
      <a:ln w="9525" cap="rnd">
        <a:solidFill>
          <a:schemeClr val="dk1">
            <a:lumMod val="35000"/>
            <a:lumOff val="65000"/>
          </a:schemeClr>
        </a:solidFill>
        <a:round/>
      </a:ln>
    </cs:spPr>
  </cs:hiLoLine>
  <cs:leaderLine>
    <cs:lnRef idx="0"/>
    <cs:fillRef idx="0"/>
    <cs:effectRef idx="0"/>
    <cs:fontRef idx="minor">
      <a:schemeClr val="dk1"/>
    </cs:fontRef>
    <cs:spPr>
      <a:ln w="9525" cap="rnd">
        <a:solidFill>
          <a:schemeClr val="dk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dk1">
        <a:lumMod val="65000"/>
        <a:lumOff val="35000"/>
      </a:schemeClr>
    </cs:fontRef>
    <cs:defRPr sz="1197" kern="1200" spc="0" baseline="0"/>
  </cs:legend>
  <cs:plotArea>
    <cs:lnRef idx="0"/>
    <cs:fillRef idx="0"/>
    <cs:effectRef idx="0"/>
    <cs:fontRef idx="minor">
      <a:schemeClr val="dk1"/>
    </cs:fontRef>
    <cs:spPr>
      <a:gradFill>
        <a:gsLst>
          <a:gs pos="100000">
            <a:schemeClr val="lt1">
              <a:lumMod val="95000"/>
            </a:schemeClr>
          </a:gs>
          <a:gs pos="0">
            <a:schemeClr val="lt1">
              <a:alpha val="0"/>
            </a:schemeClr>
          </a:gs>
        </a:gsLst>
        <a:lin ang="5400000" scaled="0"/>
      </a:gradFill>
    </cs:spPr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65000"/>
        <a:lumOff val="35000"/>
      </a:schemeClr>
    </cs:fontRef>
    <cs:spPr>
      <a:ln w="9525" cap="rnd">
        <a:solidFill>
          <a:schemeClr val="dk1">
            <a:lumMod val="20000"/>
            <a:lumOff val="80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dk1"/>
    </cs:fontRef>
    <cs:spPr>
      <a:ln w="9525" cap="rnd">
        <a:solidFill>
          <a:schemeClr val="dk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50000"/>
        <a:lumOff val="50000"/>
      </a:schemeClr>
    </cs:fontRef>
    <cs:defRPr sz="1862" kern="1200" cap="none" spc="2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</cs:spPr>
  </cs:upBar>
  <cs:valueAxis>
    <cs:lnRef idx="0"/>
    <cs:fillRef idx="0"/>
    <cs:effectRef idx="0"/>
    <cs:fontRef idx="minor">
      <a:schemeClr val="dk1">
        <a:lumMod val="65000"/>
        <a:lumOff val="35000"/>
      </a:schemeClr>
    </cs:fontRef>
    <cs:spPr>
      <a:ln w="9525" cap="rnd">
        <a:solidFill>
          <a:schemeClr val="dk1">
            <a:lumMod val="25000"/>
            <a:lumOff val="75000"/>
          </a:schemeClr>
        </a:solidFill>
        <a:round/>
      </a:ln>
    </cs:spPr>
    <cs:defRPr sz="1197" kern="1200" spc="0" baseline="0"/>
  </cs:valueAxis>
  <cs:wall>
    <cs:lnRef idx="0"/>
    <cs:fillRef idx="0"/>
    <cs:effectRef idx="0"/>
    <cs:fontRef idx="minor">
      <a:schemeClr val="dk1"/>
    </cs:fontRef>
  </cs:wall>
</cs:chartStyle>
</file>

<file path=ppt/charts/style4.xml><?xml version="1.0" encoding="utf-8"?>
<cs:chartStyle xmlns:cs="http://schemas.microsoft.com/office/drawing/2012/chartStyle" xmlns:a="http://schemas.openxmlformats.org/drawingml/2006/main" id="301">
  <cs:axisTitle>
    <cs:lnRef idx="0"/>
    <cs:fillRef idx="0"/>
    <cs:effectRef idx="0"/>
    <cs:fontRef idx="minor">
      <a:schemeClr val="tx1">
        <a:lumMod val="50000"/>
        <a:lumOff val="50000"/>
      </a:schemeClr>
    </cs:fontRef>
    <cs:defRPr sz="1197" kern="1200" cap="all"/>
  </cs:axisTitle>
  <cs:categoryAxis>
    <cs:lnRef idx="0"/>
    <cs:fillRef idx="0"/>
    <cs:effectRef idx="0"/>
    <cs:fontRef idx="minor">
      <a:schemeClr val="tx1">
        <a:lumMod val="50000"/>
        <a:lumOff val="50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dk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50000"/>
        <a:lumOff val="50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>
      <cs:styleClr val="auto"/>
    </cs:lnRef>
    <cs:fillRef idx="2">
      <cs:styleClr val="auto"/>
    </cs:fillRef>
    <cs:effectRef idx="1"/>
    <cs:fontRef idx="minor">
      <a:schemeClr val="dk1"/>
    </cs:fontRef>
    <cs:spPr>
      <a:ln w="9525" cap="flat" cmpd="sng" algn="ctr">
        <a:solidFill>
          <a:schemeClr val="phClr">
            <a:shade val="95000"/>
          </a:schemeClr>
        </a:solidFill>
        <a:round/>
      </a:ln>
    </cs:spPr>
  </cs:dataPoint>
  <cs:dataPoint3D>
    <cs:lnRef idx="0">
      <cs:styleClr val="auto"/>
    </cs:lnRef>
    <cs:fillRef idx="2">
      <cs:styleClr val="auto"/>
    </cs:fillRef>
    <cs:effectRef idx="1"/>
    <cs:fontRef idx="minor">
      <a:schemeClr val="dk1"/>
    </cs:fontRef>
    <cs:spPr>
      <a:ln w="9525" cap="flat" cmpd="sng" algn="ctr">
        <a:solidFill>
          <a:schemeClr val="phClr">
            <a:shade val="95000"/>
          </a:schemeClr>
        </a:solidFill>
        <a:round/>
      </a:ln>
    </cs:spPr>
  </cs:dataPoint3D>
  <cs:dataPointLine>
    <cs:lnRef idx="0">
      <cs:styleClr val="auto"/>
    </cs:lnRef>
    <cs:fillRef idx="2">
      <cs:styleClr val="auto"/>
    </cs:fillRef>
    <cs:effectRef idx="1"/>
    <cs:fontRef idx="minor">
      <a:schemeClr val="dk1"/>
    </cs:fontRef>
    <cs:spPr>
      <a:ln w="158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2">
      <cs:styleClr val="auto"/>
    </cs:fillRef>
    <cs:effectRef idx="1"/>
    <cs:fontRef idx="minor">
      <a:schemeClr val="dk1"/>
    </cs:fontRef>
    <cs:spPr>
      <a:ln w="9525" cap="flat" cmpd="sng" algn="ctr">
        <a:solidFill>
          <a:schemeClr val="phClr">
            <a:shade val="95000"/>
          </a:schemeClr>
        </a:solidFill>
        <a:round/>
      </a:ln>
    </cs:spPr>
  </cs:dataPointMarker>
  <cs:dataPointMarkerLayout symbol="circle" size="4"/>
  <cs:dataPointWireframe>
    <cs:lnRef idx="0">
      <cs:styleClr val="auto"/>
    </cs:lnRef>
    <cs:fillRef idx="2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50000"/>
        <a:lumOff val="50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tx1">
            <a:lumMod val="50000"/>
            <a:lumOff val="50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solidFill>
          <a:schemeClr val="tx1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50000"/>
        <a:lumOff val="50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50000"/>
        <a:lumOff val="50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prstDash val="dash"/>
      </a:ln>
    </cs:spPr>
  </cs:seriesLine>
  <cs:title>
    <cs:lnRef idx="0"/>
    <cs:fillRef idx="0"/>
    <cs:effectRef idx="0"/>
    <cs:fontRef idx="minor">
      <a:schemeClr val="tx1">
        <a:lumMod val="50000"/>
        <a:lumOff val="50000"/>
      </a:schemeClr>
    </cs:fontRef>
    <cs:defRPr sz="1862" kern="1200" cap="none" spc="20" baseline="0"/>
  </cs:title>
  <cs:trendline>
    <cs:lnRef idx="0">
      <cs:styleClr val="auto"/>
    </cs:lnRef>
    <cs:fillRef idx="2"/>
    <cs:effectRef idx="0"/>
    <cs:fontRef idx="minor">
      <a:schemeClr val="dk1"/>
    </cs:fontRef>
    <cs:spPr>
      <a:ln w="9525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50000"/>
        <a:lumOff val="50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50000"/>
            <a:lumOff val="50000"/>
          </a:schemeClr>
        </a:solidFill>
      </a:ln>
    </cs:spPr>
  </cs:upBar>
  <cs:valueAxis>
    <cs:lnRef idx="0"/>
    <cs:fillRef idx="0"/>
    <cs:effectRef idx="0"/>
    <cs:fontRef idx="minor">
      <a:schemeClr val="tx1">
        <a:lumMod val="50000"/>
        <a:lumOff val="50000"/>
      </a:schemeClr>
    </cs:fontRef>
    <cs:defRPr sz="1197" kern="1200"/>
  </cs:valueAxis>
  <cs:wall>
    <cs:lnRef idx="0"/>
    <cs:fillRef idx="0"/>
    <cs:effectRef idx="0"/>
    <cs:fontRef idx="minor">
      <a:schemeClr val="dk1"/>
    </cs:fontRef>
  </cs:wall>
</cs:chartStyle>
</file>

<file path=ppt/charts/style5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1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2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3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4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5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6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7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8.xml><?xml version="1.0" encoding="utf-8"?>
<cs:chartStyle xmlns:cs="http://schemas.microsoft.com/office/drawing/2012/chartStyle" xmlns:a="http://schemas.openxmlformats.org/drawingml/2006/main" id="102">
  <cs:axisTitle>
    <cs:lnRef idx="0"/>
    <cs:fillRef idx="0"/>
    <cs:effectRef idx="0"/>
    <cs:fontRef idx="minor">
      <a:schemeClr val="tx1"/>
    </cs:fontRef>
    <cs:defRPr sz="1000" b="1" kern="1200"/>
  </cs:axisTitle>
  <cs:category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categoryAxis>
  <cs:chartArea mods="allowNoFillOverride allowNoLineOverride">
    <cs:lnRef idx="1">
      <a:schemeClr val="tx1">
        <a:tint val="75000"/>
      </a:schemeClr>
    </cs:lnRef>
    <cs:fillRef idx="1">
      <a:schemeClr val="bg1"/>
    </cs:fillRef>
    <cs:effectRef idx="0"/>
    <cs:fontRef idx="minor">
      <a:schemeClr val="tx1"/>
    </cs:fontRef>
    <cs:spPr>
      <a:ln>
        <a:round/>
      </a:ln>
    </cs:spPr>
    <cs:defRPr sz="1000" kern="1200"/>
  </cs:chartArea>
  <cs:dataLabel>
    <cs:lnRef idx="0"/>
    <cs:fillRef idx="0"/>
    <cs:effectRef idx="0"/>
    <cs:fontRef idx="minor">
      <a:schemeClr val="tx1"/>
    </cs:fontRef>
    <cs:defRPr sz="1000" kern="1200"/>
  </cs:dataLabel>
  <cs:dataLabelCallout>
    <cs:lnRef idx="0"/>
    <cs:fillRef idx="0"/>
    <cs:effectRef idx="0"/>
    <cs:fontRef idx="minor">
      <a:schemeClr val="dk1"/>
    </cs:fontRef>
    <cs:spPr>
      <a:solidFill>
        <a:schemeClr val="lt1"/>
      </a:solidFill>
      <a:ln>
        <a:solidFill>
          <a:schemeClr val="dk1">
            <a:lumMod val="65000"/>
            <a:lumOff val="35000"/>
          </a:schemeClr>
        </a:solidFill>
      </a:ln>
    </cs:spPr>
    <cs:defRPr sz="1000" kern="1200"/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1">
      <cs:styleClr val="auto"/>
    </cs:lnRef>
    <cs:lineWidthScale>3</cs:lineWidthScale>
    <cs:fillRef idx="0"/>
    <cs:effectRef idx="0"/>
    <cs:fontRef idx="minor">
      <a:schemeClr val="tx1"/>
    </cs:fontRef>
    <cs:spPr>
      <a:ln cap="rnd">
        <a:round/>
      </a:ln>
    </cs:spPr>
  </cs:dataPointLine>
  <cs:dataPointMarker>
    <cs:lnRef idx="1">
      <cs:styleClr val="auto"/>
    </cs:lnRef>
    <cs:fillRef idx="1">
      <cs:styleClr val="auto"/>
    </cs:fillRef>
    <cs:effectRef idx="0"/>
    <cs:fontRef idx="minor">
      <a:schemeClr val="tx1"/>
    </cs:fontRef>
    <cs:spPr>
      <a:ln>
        <a:round/>
      </a:ln>
    </cs:spPr>
  </cs:dataPointMarker>
  <cs:dataPointMarkerLayout/>
  <cs:dataPointWireframe>
    <cs:lnRef idx="1">
      <cs:styleClr val="auto"/>
    </cs:lnRef>
    <cs:fillRef idx="0"/>
    <cs:effectRef idx="0"/>
    <cs:fontRef idx="minor">
      <a:schemeClr val="tx1"/>
    </cs:fontRef>
    <cs:spPr>
      <a:ln>
        <a:round/>
      </a:ln>
    </cs:spPr>
  </cs:dataPointWireframe>
  <cs:dataTable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dataTable>
  <cs:downBar>
    <cs:lnRef idx="1">
      <a:schemeClr val="tx1"/>
    </cs:lnRef>
    <cs:fillRef idx="1">
      <a:schemeClr val="dk1">
        <a:tint val="95000"/>
      </a:schemeClr>
    </cs:fillRef>
    <cs:effectRef idx="0"/>
    <cs:fontRef idx="minor">
      <a:schemeClr val="tx1"/>
    </cs:fontRef>
    <cs:spPr>
      <a:ln>
        <a:round/>
      </a:ln>
    </cs:spPr>
  </cs:downBar>
  <cs:drop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dropLine>
  <cs:errorBar>
    <cs:lnRef idx="1">
      <a:schemeClr val="tx1"/>
    </cs:lnRef>
    <cs:fillRef idx="1">
      <a:schemeClr val="tx1"/>
    </cs:fillRef>
    <cs:effectRef idx="0"/>
    <cs:fontRef idx="minor">
      <a:schemeClr val="tx1"/>
    </cs:fontRef>
    <cs:spPr>
      <a:ln>
        <a:round/>
      </a:ln>
    </cs:spPr>
  </cs:errorBar>
  <cs:floor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</cs:floor>
  <cs:gridlineMajor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</cs:gridlineMajor>
  <cs:gridlineMinor>
    <cs:lnRef idx="1">
      <a:schemeClr val="tx1">
        <a:tint val="50000"/>
      </a:schemeClr>
    </cs:lnRef>
    <cs:fillRef idx="0"/>
    <cs:effectRef idx="0"/>
    <cs:fontRef idx="minor">
      <a:schemeClr val="tx1"/>
    </cs:fontRef>
    <cs:spPr>
      <a:ln>
        <a:round/>
      </a:ln>
    </cs:spPr>
  </cs:gridlineMinor>
  <cs:hiLo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hiLoLine>
  <cs:leader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leaderLine>
  <cs:legend>
    <cs:lnRef idx="0"/>
    <cs:fillRef idx="0"/>
    <cs:effectRef idx="0"/>
    <cs:fontRef idx="minor">
      <a:schemeClr val="tx1"/>
    </cs:fontRef>
    <cs:defRPr sz="1000" kern="1200"/>
  </cs:legend>
  <cs:plotArea mods="allowNoFillOverride allowNoLineOverride">
    <cs:lnRef idx="0"/>
    <cs:fillRef idx="1">
      <a:schemeClr val="bg1"/>
    </cs:fillRef>
    <cs:effectRef idx="0"/>
    <cs:fontRef idx="minor">
      <a:schemeClr val="tx1"/>
    </cs:fontRef>
  </cs:plotArea>
  <cs:plotArea3D>
    <cs:lnRef idx="0"/>
    <cs:fillRef idx="0"/>
    <cs:effectRef idx="0"/>
    <cs:fontRef idx="minor">
      <a:schemeClr val="tx1"/>
    </cs:fontRef>
  </cs:plotArea3D>
  <cs:series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seriesAxis>
  <cs:series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seriesLine>
  <cs:title>
    <cs:lnRef idx="0"/>
    <cs:fillRef idx="0"/>
    <cs:effectRef idx="0"/>
    <cs:fontRef idx="minor">
      <a:schemeClr val="tx1"/>
    </cs:fontRef>
    <cs:defRPr sz="1800" b="1" kern="1200"/>
  </cs:title>
  <cs:trendline>
    <cs:lnRef idx="1">
      <a:schemeClr val="tx1"/>
    </cs:lnRef>
    <cs:fillRef idx="0"/>
    <cs:effectRef idx="0"/>
    <cs:fontRef idx="minor">
      <a:schemeClr val="tx1"/>
    </cs:fontRef>
    <cs:spPr>
      <a:ln cap="rnd">
        <a:round/>
      </a:ln>
    </cs:spPr>
  </cs:trendline>
  <cs:trendlineLabel>
    <cs:lnRef idx="0"/>
    <cs:fillRef idx="0"/>
    <cs:effectRef idx="0"/>
    <cs:fontRef idx="minor">
      <a:schemeClr val="tx1"/>
    </cs:fontRef>
    <cs:defRPr sz="1000" kern="1200"/>
  </cs:trendlineLabel>
  <cs:upBar>
    <cs:lnRef idx="1">
      <a:schemeClr val="tx1"/>
    </cs:lnRef>
    <cs:fillRef idx="1">
      <a:schemeClr val="dk1">
        <a:tint val="5000"/>
      </a:schemeClr>
    </cs:fillRef>
    <cs:effectRef idx="0"/>
    <cs:fontRef idx="minor">
      <a:schemeClr val="tx1"/>
    </cs:fontRef>
    <cs:spPr>
      <a:ln>
        <a:round/>
      </a:ln>
    </cs:spPr>
  </cs:upBar>
  <cs:value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valueAxis>
  <cs:wall>
    <cs:lnRef idx="0"/>
    <cs:fillRef idx="0"/>
    <cs:effectRef idx="0"/>
    <cs:fontRef idx="minor">
      <a:schemeClr val="tx1"/>
    </cs:fontRef>
  </cs:wall>
</cs:chartStyle>
</file>

<file path=ppt/charts/style19.xml><?xml version="1.0" encoding="utf-8"?>
<cs:chartStyle xmlns:cs="http://schemas.microsoft.com/office/drawing/2012/chartStyle" xmlns:a="http://schemas.openxmlformats.org/drawingml/2006/main" id="259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kern="1200" cap="all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cs:styleClr val="auto"/>
    </cs:fontRef>
    <cs:defRPr sz="1330" b="1" i="0" u="none" strike="noStrike" kern="1200" spc="0" baseline="0"/>
  </cs:dataLabel>
  <cs:dataLabelCallout>
    <cs:lnRef idx="0">
      <cs:styleClr val="auto"/>
    </cs:lnRef>
    <cs:fillRef idx="0"/>
    <cs:effectRef idx="0"/>
    <cs:fontRef idx="minor">
      <cs:styleClr val="auto"/>
    </cs:fontRef>
    <cs:spPr>
      <a:solidFill>
        <a:schemeClr val="lt1"/>
      </a:solidFill>
      <a:ln>
        <a:solidFill>
          <a:schemeClr val="phClr"/>
        </a:solidFill>
      </a:ln>
    </cs:spPr>
    <cs:defRPr sz="1330" b="1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63500" sx="102000" sy="102000" algn="ctr" rotWithShape="0">
          <a:prstClr val="black">
            <a:alpha val="20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88900" sx="102000" sy="102000" algn="ctr" rotWithShape="0">
          <a:prstClr val="black">
            <a:alpha val="10000"/>
          </a:prstClr>
        </a:outerShdw>
      </a:effectLst>
      <a:scene3d>
        <a:camera prst="orthographicFront"/>
        <a:lightRig rig="threePt" dir="t"/>
      </a:scene3d>
      <a:sp3d>
        <a:bevelT w="127000" h="127000"/>
        <a:bevelB w="127000" h="127000"/>
      </a:sp3d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2128" b="1" kern="1200" cap="all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0.xml><?xml version="1.0" encoding="utf-8"?>
<cs:chartStyle xmlns:cs="http://schemas.microsoft.com/office/drawing/2012/chartStyle" xmlns:a="http://schemas.openxmlformats.org/drawingml/2006/main" id="259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kern="1200" cap="all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cs:styleClr val="auto"/>
    </cs:fontRef>
    <cs:defRPr sz="1330" b="1" i="0" u="none" strike="noStrike" kern="1200" spc="0" baseline="0"/>
  </cs:dataLabel>
  <cs:dataLabelCallout>
    <cs:lnRef idx="0">
      <cs:styleClr val="auto"/>
    </cs:lnRef>
    <cs:fillRef idx="0"/>
    <cs:effectRef idx="0"/>
    <cs:fontRef idx="minor">
      <cs:styleClr val="auto"/>
    </cs:fontRef>
    <cs:spPr>
      <a:solidFill>
        <a:schemeClr val="lt1"/>
      </a:solidFill>
      <a:ln>
        <a:solidFill>
          <a:schemeClr val="phClr"/>
        </a:solidFill>
      </a:ln>
    </cs:spPr>
    <cs:defRPr sz="1330" b="1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63500" sx="102000" sy="102000" algn="ctr" rotWithShape="0">
          <a:prstClr val="black">
            <a:alpha val="20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88900" sx="102000" sy="102000" algn="ctr" rotWithShape="0">
          <a:prstClr val="black">
            <a:alpha val="10000"/>
          </a:prstClr>
        </a:outerShdw>
      </a:effectLst>
      <a:scene3d>
        <a:camera prst="orthographicFront"/>
        <a:lightRig rig="threePt" dir="t"/>
      </a:scene3d>
      <a:sp3d>
        <a:bevelT w="127000" h="127000"/>
        <a:bevelB w="127000" h="127000"/>
      </a:sp3d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2128" b="1" kern="1200" cap="all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1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2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3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4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5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6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7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8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9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0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1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2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3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4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5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6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7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1">
  <dgm:title val=""/>
  <dgm:desc val=""/>
  <dgm:catLst>
    <dgm:cat type="accent1" pri="11100"/>
  </dgm:catLst>
  <dgm:styleLbl name="node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1">
        <a:alpha val="4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1">
  <dgm:title val=""/>
  <dgm:desc val=""/>
  <dgm:catLst>
    <dgm:cat type="accent1" pri="11100"/>
  </dgm:catLst>
  <dgm:styleLbl name="node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1">
        <a:alpha val="4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accent1_1">
  <dgm:title val=""/>
  <dgm:desc val=""/>
  <dgm:catLst>
    <dgm:cat type="accent1" pri="11100"/>
  </dgm:catLst>
  <dgm:styleLbl name="node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1">
        <a:alpha val="4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9.xml><?xml version="1.0" encoding="utf-8"?>
<dgm:colorsDef xmlns:dgm="http://schemas.openxmlformats.org/drawingml/2006/diagram" xmlns:a="http://schemas.openxmlformats.org/drawingml/2006/main" uniqueId="urn:microsoft.com/office/officeart/2005/8/colors/accent1_1">
  <dgm:title val=""/>
  <dgm:desc val=""/>
  <dgm:catLst>
    <dgm:cat type="accent1" pri="11100"/>
  </dgm:catLst>
  <dgm:styleLbl name="node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1">
        <a:alpha val="4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0.xml><?xml version="1.0" encoding="utf-8"?>
<dgm:colorsDef xmlns:dgm="http://schemas.openxmlformats.org/drawingml/2006/diagram" xmlns:a="http://schemas.openxmlformats.org/drawingml/2006/main" uniqueId="urn:microsoft.com/office/officeart/2005/8/colors/accent5_4">
  <dgm:title val=""/>
  <dgm:desc val=""/>
  <dgm:catLst>
    <dgm:cat type="accent5" pri="11400"/>
  </dgm:catLst>
  <dgm:styleLbl name="node0">
    <dgm:fillClrLst meth="cycle">
      <a:schemeClr val="accent5">
        <a:shade val="6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cycle">
      <a:schemeClr val="accent5">
        <a:shade val="50000"/>
      </a:schemeClr>
      <a:schemeClr val="accent5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cycle">
      <a:schemeClr val="accent5">
        <a:shade val="50000"/>
      </a:schemeClr>
      <a:schemeClr val="accent5">
        <a:tint val="55000"/>
      </a:schemeClr>
    </dgm:fillClrLst>
    <dgm:linClrLst meth="cycle">
      <a:schemeClr val="accent5">
        <a:shade val="50000"/>
      </a:schemeClr>
      <a:schemeClr val="accent5">
        <a:tint val="55000"/>
      </a:schemeClr>
    </dgm:linClrLst>
    <dgm:effectClrLst/>
    <dgm:txLinClrLst/>
    <dgm:txFillClrLst/>
    <dgm:txEffectClrLst/>
  </dgm:styleLbl>
  <dgm:styleLbl name="lnNode1">
    <dgm:fillClrLst meth="cycle">
      <a:schemeClr val="accent5">
        <a:shade val="50000"/>
      </a:schemeClr>
      <a:schemeClr val="accent5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cycle">
      <a:schemeClr val="accent5">
        <a:shade val="80000"/>
        <a:alpha val="50000"/>
      </a:schemeClr>
      <a:schemeClr val="accent5">
        <a:tint val="5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5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5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5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cycle">
      <a:schemeClr val="accent5">
        <a:shade val="90000"/>
      </a:schemeClr>
      <a:schemeClr val="accent5">
        <a:tint val="50000"/>
      </a:schemeClr>
    </dgm:fillClrLst>
    <dgm:linClrLst meth="cycle">
      <a:schemeClr val="accent5">
        <a:shade val="90000"/>
      </a:schemeClr>
      <a:schemeClr val="accent5">
        <a:tint val="50000"/>
      </a:schemeClr>
    </dgm:linClrLst>
    <dgm:effectClrLst/>
    <dgm:txLinClrLst/>
    <dgm:txFillClrLst/>
    <dgm:txEffectClrLst/>
  </dgm:styleLbl>
  <dgm:styleLbl name="fgSibTrans2D1">
    <dgm:fillClrLst meth="cycle">
      <a:schemeClr val="accent5">
        <a:shade val="90000"/>
      </a:schemeClr>
      <a:schemeClr val="accent5">
        <a:tint val="50000"/>
      </a:schemeClr>
    </dgm:fillClrLst>
    <dgm:linClrLst meth="cycle">
      <a:schemeClr val="accent5">
        <a:shade val="90000"/>
      </a:schemeClr>
      <a:schemeClr val="accent5">
        <a:tint val="50000"/>
      </a:schemeClr>
    </dgm:linClrLst>
    <dgm:effectClrLst/>
    <dgm:txLinClrLst/>
    <dgm:txFillClrLst/>
    <dgm:txEffectClrLst/>
  </dgm:styleLbl>
  <dgm:styleLbl name="bgSibTrans2D1">
    <dgm:fillClrLst meth="cycle">
      <a:schemeClr val="accent5">
        <a:shade val="90000"/>
      </a:schemeClr>
      <a:schemeClr val="accent5">
        <a:tint val="50000"/>
      </a:schemeClr>
    </dgm:fillClrLst>
    <dgm:linClrLst meth="cycle">
      <a:schemeClr val="accent5">
        <a:shade val="90000"/>
      </a:schemeClr>
      <a:schemeClr val="accent5">
        <a:tint val="50000"/>
      </a:schemeClr>
    </dgm:linClrLst>
    <dgm:effectClrLst/>
    <dgm:txLinClrLst/>
    <dgm:txFillClrLst/>
    <dgm:txEffectClrLst/>
  </dgm:styleLbl>
  <dgm:styleLbl name="fgSibTrans2D1">
    <dgm:fillClrLst meth="cycle">
      <a:schemeClr val="accent5">
        <a:shade val="90000"/>
      </a:schemeClr>
      <a:schemeClr val="accent5">
        <a:tint val="50000"/>
      </a:schemeClr>
    </dgm:fillClrLst>
    <dgm:linClrLst meth="cycle">
      <a:schemeClr val="accent5">
        <a:shade val="90000"/>
      </a:schemeClr>
      <a:schemeClr val="accent5">
        <a:tint val="50000"/>
      </a:schemeClr>
    </dgm:linClrLst>
    <dgm:effectClrLst/>
    <dgm:txLinClrLst/>
    <dgm:txFillClrLst/>
    <dgm:txEffectClrLst/>
  </dgm:styleLbl>
  <dgm:styleLbl name="sibTrans1D1">
    <dgm:fillClrLst meth="cycle">
      <a:schemeClr val="accent5">
        <a:shade val="90000"/>
      </a:schemeClr>
      <a:schemeClr val="accent5">
        <a:tint val="50000"/>
      </a:schemeClr>
    </dgm:fillClrLst>
    <dgm:linClrLst meth="cycle">
      <a:schemeClr val="accent5">
        <a:shade val="90000"/>
      </a:schemeClr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5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5">
        <a:tint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>
        <a:tint val="60000"/>
      </a:schemeClr>
    </dgm:fillClrLst>
    <dgm:linClrLst meth="repeat">
      <a:schemeClr val="accent5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5">
        <a:tint val="90000"/>
      </a:schemeClr>
    </dgm:fillClrLst>
    <dgm:linClrLst meth="repeat">
      <a:schemeClr val="accent5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5">
        <a:tint val="70000"/>
      </a:schemeClr>
    </dgm:fillClrLst>
    <dgm:linClrLst meth="repeat">
      <a:schemeClr val="accent5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5">
        <a:tint val="50000"/>
      </a:schemeClr>
    </dgm:fillClrLst>
    <dgm:linClrLst meth="repeat">
      <a:schemeClr val="accent5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5">
        <a:shade val="80000"/>
      </a:schemeClr>
    </dgm:fillClrLst>
    <dgm:linClrLst meth="repeat">
      <a:schemeClr val="accent5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5">
        <a:tint val="90000"/>
      </a:schemeClr>
    </dgm:fillClrLst>
    <dgm:linClrLst meth="repeat">
      <a:schemeClr val="accent5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5">
        <a:tint val="70000"/>
      </a:schemeClr>
    </dgm:fillClrLst>
    <dgm:linClrLst meth="repeat">
      <a:schemeClr val="accent5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cycle">
      <a:schemeClr val="accent5">
        <a:shade val="50000"/>
      </a:schemeClr>
      <a:schemeClr val="accent5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cycle">
      <a:schemeClr val="accent5">
        <a:shade val="50000"/>
      </a:schemeClr>
      <a:schemeClr val="accent5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cycle">
      <a:schemeClr val="accent5">
        <a:shade val="50000"/>
      </a:schemeClr>
      <a:schemeClr val="accent5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55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cycle">
      <a:schemeClr val="accent5">
        <a:shade val="50000"/>
      </a:schemeClr>
      <a:schemeClr val="accent5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cycle">
      <a:schemeClr val="accent5">
        <a:shade val="50000"/>
      </a:schemeClr>
      <a:schemeClr val="accent5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5">
        <a:alpha val="90000"/>
        <a:tint val="55000"/>
      </a:schemeClr>
    </dgm:fillClrLst>
    <dgm:linClrLst meth="repeat">
      <a:schemeClr val="accent5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5">
        <a:alpha val="90000"/>
        <a:tint val="55000"/>
      </a:schemeClr>
    </dgm:fillClrLst>
    <dgm:linClrLst meth="repeat">
      <a:schemeClr val="accent5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5">
        <a:alpha val="90000"/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5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5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5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5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55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1.xml><?xml version="1.0" encoding="utf-8"?>
<dgm:colorsDef xmlns:dgm="http://schemas.openxmlformats.org/drawingml/2006/diagram" xmlns:a="http://schemas.openxmlformats.org/drawingml/2006/main" uniqueId="urn:microsoft.com/office/officeart/2005/8/colors/accent4_4">
  <dgm:title val=""/>
  <dgm:desc val=""/>
  <dgm:catLst>
    <dgm:cat type="accent4" pri="11400"/>
  </dgm:catLst>
  <dgm:styleLbl name="node0">
    <dgm:fillClrLst meth="cycle">
      <a:schemeClr val="accent4">
        <a:shade val="6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cycle">
      <a:schemeClr val="accent4">
        <a:shade val="50000"/>
      </a:schemeClr>
      <a:schemeClr val="accent4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cycle">
      <a:schemeClr val="accent4">
        <a:shade val="50000"/>
      </a:schemeClr>
      <a:schemeClr val="accent4">
        <a:tint val="55000"/>
      </a:schemeClr>
    </dgm:fillClrLst>
    <dgm:linClrLst meth="cycle">
      <a:schemeClr val="accent4">
        <a:shade val="50000"/>
      </a:schemeClr>
      <a:schemeClr val="accent4">
        <a:tint val="55000"/>
      </a:schemeClr>
    </dgm:linClrLst>
    <dgm:effectClrLst/>
    <dgm:txLinClrLst/>
    <dgm:txFillClrLst/>
    <dgm:txEffectClrLst/>
  </dgm:styleLbl>
  <dgm:styleLbl name="lnNode1">
    <dgm:fillClrLst meth="cycle">
      <a:schemeClr val="accent4">
        <a:shade val="50000"/>
      </a:schemeClr>
      <a:schemeClr val="accent4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cycle">
      <a:schemeClr val="accent4">
        <a:shade val="80000"/>
        <a:alpha val="50000"/>
      </a:schemeClr>
      <a:schemeClr val="accent4">
        <a:tint val="5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4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4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4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cycle">
      <a:schemeClr val="accent4">
        <a:shade val="90000"/>
      </a:schemeClr>
      <a:schemeClr val="accent4">
        <a:tint val="50000"/>
      </a:schemeClr>
    </dgm:fillClrLst>
    <dgm:linClrLst meth="cycle">
      <a:schemeClr val="accent4">
        <a:shade val="90000"/>
      </a:schemeClr>
      <a:schemeClr val="accent4">
        <a:tint val="50000"/>
      </a:schemeClr>
    </dgm:linClrLst>
    <dgm:effectClrLst/>
    <dgm:txLinClrLst/>
    <dgm:txFillClrLst/>
    <dgm:txEffectClrLst/>
  </dgm:styleLbl>
  <dgm:styleLbl name="fgSibTrans2D1">
    <dgm:fillClrLst meth="cycle">
      <a:schemeClr val="accent4">
        <a:shade val="90000"/>
      </a:schemeClr>
      <a:schemeClr val="accent4">
        <a:tint val="50000"/>
      </a:schemeClr>
    </dgm:fillClrLst>
    <dgm:linClrLst meth="cycle">
      <a:schemeClr val="accent4">
        <a:shade val="90000"/>
      </a:schemeClr>
      <a:schemeClr val="accent4">
        <a:tint val="50000"/>
      </a:schemeClr>
    </dgm:linClrLst>
    <dgm:effectClrLst/>
    <dgm:txLinClrLst/>
    <dgm:txFillClrLst/>
    <dgm:txEffectClrLst/>
  </dgm:styleLbl>
  <dgm:styleLbl name="bgSibTrans2D1">
    <dgm:fillClrLst meth="cycle">
      <a:schemeClr val="accent4">
        <a:shade val="90000"/>
      </a:schemeClr>
      <a:schemeClr val="accent4">
        <a:tint val="50000"/>
      </a:schemeClr>
    </dgm:fillClrLst>
    <dgm:linClrLst meth="cycle">
      <a:schemeClr val="accent4">
        <a:shade val="90000"/>
      </a:schemeClr>
      <a:schemeClr val="accent4">
        <a:tint val="50000"/>
      </a:schemeClr>
    </dgm:linClrLst>
    <dgm:effectClrLst/>
    <dgm:txLinClrLst/>
    <dgm:txFillClrLst/>
    <dgm:txEffectClrLst/>
  </dgm:styleLbl>
  <dgm:styleLbl name="sibTrans1D1">
    <dgm:fillClrLst meth="cycle">
      <a:schemeClr val="accent4">
        <a:shade val="90000"/>
      </a:schemeClr>
      <a:schemeClr val="accent4">
        <a:tint val="50000"/>
      </a:schemeClr>
    </dgm:fillClrLst>
    <dgm:linClrLst meth="cycle">
      <a:schemeClr val="accent4">
        <a:shade val="90000"/>
      </a:schemeClr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4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4">
        <a:tint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4"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>
        <a:tint val="60000"/>
      </a:schemeClr>
    </dgm:fillClrLst>
    <dgm:linClrLst meth="repeat">
      <a:schemeClr val="accent4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4">
        <a:tint val="90000"/>
      </a:schemeClr>
    </dgm:fillClrLst>
    <dgm:linClrLst meth="repeat">
      <a:schemeClr val="accent4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4">
        <a:tint val="70000"/>
      </a:schemeClr>
    </dgm:fillClrLst>
    <dgm:linClrLst meth="repeat">
      <a:schemeClr val="accent4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4">
        <a:tint val="50000"/>
      </a:schemeClr>
    </dgm:fillClrLst>
    <dgm:linClrLst meth="repeat">
      <a:schemeClr val="accent4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4">
        <a:shade val="80000"/>
      </a:schemeClr>
    </dgm:fillClrLst>
    <dgm:linClrLst meth="repeat">
      <a:schemeClr val="accent4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4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4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cycle">
      <a:schemeClr val="accent4">
        <a:shade val="50000"/>
      </a:schemeClr>
      <a:schemeClr val="accent4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cycle">
      <a:schemeClr val="accent4">
        <a:shade val="50000"/>
      </a:schemeClr>
      <a:schemeClr val="accent4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cycle">
      <a:schemeClr val="accent4">
        <a:shade val="50000"/>
      </a:schemeClr>
      <a:schemeClr val="accent4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55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cycle">
      <a:schemeClr val="accent4">
        <a:shade val="50000"/>
      </a:schemeClr>
      <a:schemeClr val="accent4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cycle">
      <a:schemeClr val="accent4">
        <a:shade val="50000"/>
      </a:schemeClr>
      <a:schemeClr val="accent4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4">
        <a:alpha val="90000"/>
        <a:tint val="55000"/>
      </a:schemeClr>
    </dgm:fillClrLst>
    <dgm:linClrLst meth="repeat">
      <a:schemeClr val="accent4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4">
        <a:alpha val="90000"/>
        <a:tint val="55000"/>
      </a:schemeClr>
    </dgm:fillClrLst>
    <dgm:linClrLst meth="repeat">
      <a:schemeClr val="accent4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4">
        <a:alpha val="90000"/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4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4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4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5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55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2.xml><?xml version="1.0" encoding="utf-8"?>
<dgm:colorsDef xmlns:dgm="http://schemas.openxmlformats.org/drawingml/2006/diagram" xmlns:a="http://schemas.openxmlformats.org/drawingml/2006/main" uniqueId="urn:microsoft.com/office/officeart/2005/8/colors/accent4_4">
  <dgm:title val=""/>
  <dgm:desc val=""/>
  <dgm:catLst>
    <dgm:cat type="accent4" pri="11400"/>
  </dgm:catLst>
  <dgm:styleLbl name="node0">
    <dgm:fillClrLst meth="cycle">
      <a:schemeClr val="accent4">
        <a:shade val="6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cycle">
      <a:schemeClr val="accent4">
        <a:shade val="50000"/>
      </a:schemeClr>
      <a:schemeClr val="accent4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cycle">
      <a:schemeClr val="accent4">
        <a:shade val="50000"/>
      </a:schemeClr>
      <a:schemeClr val="accent4">
        <a:tint val="55000"/>
      </a:schemeClr>
    </dgm:fillClrLst>
    <dgm:linClrLst meth="cycle">
      <a:schemeClr val="accent4">
        <a:shade val="50000"/>
      </a:schemeClr>
      <a:schemeClr val="accent4">
        <a:tint val="55000"/>
      </a:schemeClr>
    </dgm:linClrLst>
    <dgm:effectClrLst/>
    <dgm:txLinClrLst/>
    <dgm:txFillClrLst/>
    <dgm:txEffectClrLst/>
  </dgm:styleLbl>
  <dgm:styleLbl name="lnNode1">
    <dgm:fillClrLst meth="cycle">
      <a:schemeClr val="accent4">
        <a:shade val="50000"/>
      </a:schemeClr>
      <a:schemeClr val="accent4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cycle">
      <a:schemeClr val="accent4">
        <a:shade val="80000"/>
        <a:alpha val="50000"/>
      </a:schemeClr>
      <a:schemeClr val="accent4">
        <a:tint val="5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4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4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4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cycle">
      <a:schemeClr val="accent4">
        <a:shade val="90000"/>
      </a:schemeClr>
      <a:schemeClr val="accent4">
        <a:tint val="50000"/>
      </a:schemeClr>
    </dgm:fillClrLst>
    <dgm:linClrLst meth="cycle">
      <a:schemeClr val="accent4">
        <a:shade val="90000"/>
      </a:schemeClr>
      <a:schemeClr val="accent4">
        <a:tint val="50000"/>
      </a:schemeClr>
    </dgm:linClrLst>
    <dgm:effectClrLst/>
    <dgm:txLinClrLst/>
    <dgm:txFillClrLst/>
    <dgm:txEffectClrLst/>
  </dgm:styleLbl>
  <dgm:styleLbl name="fgSibTrans2D1">
    <dgm:fillClrLst meth="cycle">
      <a:schemeClr val="accent4">
        <a:shade val="90000"/>
      </a:schemeClr>
      <a:schemeClr val="accent4">
        <a:tint val="50000"/>
      </a:schemeClr>
    </dgm:fillClrLst>
    <dgm:linClrLst meth="cycle">
      <a:schemeClr val="accent4">
        <a:shade val="90000"/>
      </a:schemeClr>
      <a:schemeClr val="accent4">
        <a:tint val="50000"/>
      </a:schemeClr>
    </dgm:linClrLst>
    <dgm:effectClrLst/>
    <dgm:txLinClrLst/>
    <dgm:txFillClrLst/>
    <dgm:txEffectClrLst/>
  </dgm:styleLbl>
  <dgm:styleLbl name="bgSibTrans2D1">
    <dgm:fillClrLst meth="cycle">
      <a:schemeClr val="accent4">
        <a:shade val="90000"/>
      </a:schemeClr>
      <a:schemeClr val="accent4">
        <a:tint val="50000"/>
      </a:schemeClr>
    </dgm:fillClrLst>
    <dgm:linClrLst meth="cycle">
      <a:schemeClr val="accent4">
        <a:shade val="90000"/>
      </a:schemeClr>
      <a:schemeClr val="accent4">
        <a:tint val="50000"/>
      </a:schemeClr>
    </dgm:linClrLst>
    <dgm:effectClrLst/>
    <dgm:txLinClrLst/>
    <dgm:txFillClrLst/>
    <dgm:txEffectClrLst/>
  </dgm:styleLbl>
  <dgm:styleLbl name="sibTrans1D1">
    <dgm:fillClrLst meth="cycle">
      <a:schemeClr val="accent4">
        <a:shade val="90000"/>
      </a:schemeClr>
      <a:schemeClr val="accent4">
        <a:tint val="50000"/>
      </a:schemeClr>
    </dgm:fillClrLst>
    <dgm:linClrLst meth="cycle">
      <a:schemeClr val="accent4">
        <a:shade val="90000"/>
      </a:schemeClr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4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4">
        <a:tint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4"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>
        <a:tint val="60000"/>
      </a:schemeClr>
    </dgm:fillClrLst>
    <dgm:linClrLst meth="repeat">
      <a:schemeClr val="accent4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4">
        <a:tint val="90000"/>
      </a:schemeClr>
    </dgm:fillClrLst>
    <dgm:linClrLst meth="repeat">
      <a:schemeClr val="accent4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4">
        <a:tint val="70000"/>
      </a:schemeClr>
    </dgm:fillClrLst>
    <dgm:linClrLst meth="repeat">
      <a:schemeClr val="accent4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4">
        <a:tint val="50000"/>
      </a:schemeClr>
    </dgm:fillClrLst>
    <dgm:linClrLst meth="repeat">
      <a:schemeClr val="accent4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4">
        <a:shade val="80000"/>
      </a:schemeClr>
    </dgm:fillClrLst>
    <dgm:linClrLst meth="repeat">
      <a:schemeClr val="accent4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4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4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cycle">
      <a:schemeClr val="accent4">
        <a:shade val="50000"/>
      </a:schemeClr>
      <a:schemeClr val="accent4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cycle">
      <a:schemeClr val="accent4">
        <a:shade val="50000"/>
      </a:schemeClr>
      <a:schemeClr val="accent4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cycle">
      <a:schemeClr val="accent4">
        <a:shade val="50000"/>
      </a:schemeClr>
      <a:schemeClr val="accent4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55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cycle">
      <a:schemeClr val="accent4">
        <a:shade val="50000"/>
      </a:schemeClr>
      <a:schemeClr val="accent4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cycle">
      <a:schemeClr val="accent4">
        <a:shade val="50000"/>
      </a:schemeClr>
      <a:schemeClr val="accent4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4">
        <a:alpha val="90000"/>
        <a:tint val="55000"/>
      </a:schemeClr>
    </dgm:fillClrLst>
    <dgm:linClrLst meth="repeat">
      <a:schemeClr val="accent4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4">
        <a:alpha val="90000"/>
        <a:tint val="55000"/>
      </a:schemeClr>
    </dgm:fillClrLst>
    <dgm:linClrLst meth="repeat">
      <a:schemeClr val="accent4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4">
        <a:alpha val="90000"/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4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4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4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5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55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3.xml><?xml version="1.0" encoding="utf-8"?>
<dgm:colorsDef xmlns:dgm="http://schemas.openxmlformats.org/drawingml/2006/diagram" xmlns:a="http://schemas.openxmlformats.org/drawingml/2006/main" uniqueId="urn:microsoft.com/office/officeart/2005/8/colors/accent3_3">
  <dgm:title val=""/>
  <dgm:desc val=""/>
  <dgm:catLst>
    <dgm:cat type="accent3" pri="11300"/>
  </dgm:catLst>
  <dgm:styleLbl name="node0">
    <dgm:fillClrLst meth="repeat">
      <a:schemeClr val="accent3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>
        <a:shade val="80000"/>
      </a:schemeClr>
      <a:schemeClr val="accent3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>
        <a:shade val="80000"/>
      </a:schemeClr>
      <a:schemeClr val="accent3">
        <a:tint val="70000"/>
      </a:schemeClr>
    </dgm:fillClrLst>
    <dgm:linClrLst>
      <a:schemeClr val="accent3">
        <a:shade val="80000"/>
      </a:schemeClr>
      <a:schemeClr val="accent3">
        <a:tint val="70000"/>
      </a:schemeClr>
    </dgm:linClrLst>
    <dgm:effectClrLst/>
    <dgm:txLinClrLst/>
    <dgm:txFillClrLst/>
    <dgm:txEffectClrLst/>
  </dgm:styleLbl>
  <dgm:styleLbl name="lnNode1">
    <dgm:fillClrLst>
      <a:schemeClr val="accent3">
        <a:shade val="80000"/>
      </a:schemeClr>
      <a:schemeClr val="accent3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shade val="80000"/>
        <a:alpha val="50000"/>
      </a:schemeClr>
      <a:schemeClr val="accent3">
        <a:tint val="7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3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>
        <a:shade val="90000"/>
      </a:schemeClr>
      <a:schemeClr val="accent3">
        <a:tint val="70000"/>
      </a:schemeClr>
    </dgm:fillClrLst>
    <dgm:linClrLst>
      <a:schemeClr val="accent3">
        <a:shade val="90000"/>
      </a:schemeClr>
      <a:schemeClr val="accent3">
        <a:tint val="70000"/>
      </a:schemeClr>
    </dgm:linClrLst>
    <dgm:effectClrLst/>
    <dgm:txLinClrLst/>
    <dgm:txFillClrLst/>
    <dgm:txEffectClrLst/>
  </dgm:styleLbl>
  <dgm:styleLbl name="fgSibTrans2D1">
    <dgm:fillClrLst>
      <a:schemeClr val="accent3">
        <a:shade val="90000"/>
      </a:schemeClr>
      <a:schemeClr val="accent3">
        <a:tint val="70000"/>
      </a:schemeClr>
    </dgm:fillClrLst>
    <dgm:linClrLst>
      <a:schemeClr val="accent3">
        <a:shade val="90000"/>
      </a:schemeClr>
      <a:schemeClr val="accent3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>
        <a:shade val="90000"/>
      </a:schemeClr>
      <a:schemeClr val="accent3">
        <a:tint val="70000"/>
      </a:schemeClr>
    </dgm:fillClrLst>
    <dgm:linClrLst>
      <a:schemeClr val="accent3">
        <a:shade val="90000"/>
      </a:schemeClr>
      <a:schemeClr val="accent3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sibTrans1D1">
    <dgm:fillClrLst>
      <a:schemeClr val="accent3">
        <a:shade val="90000"/>
      </a:schemeClr>
      <a:schemeClr val="accent3">
        <a:tint val="70000"/>
      </a:schemeClr>
    </dgm:fillClrLst>
    <dgm:linClrLst>
      <a:schemeClr val="accent3">
        <a:shade val="90000"/>
      </a:schemeClr>
      <a:schemeClr val="accent3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3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3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>
        <a:tint val="90000"/>
      </a:schemeClr>
    </dgm:fillClrLst>
    <dgm:linClrLst meth="repeat">
      <a:schemeClr val="accent3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3">
        <a:tint val="70000"/>
      </a:schemeClr>
    </dgm:fillClrLst>
    <dgm:linClrLst meth="repeat">
      <a:schemeClr val="accent3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3">
        <a:tint val="50000"/>
      </a:schemeClr>
    </dgm:fillClrLst>
    <dgm:linClrLst meth="repeat">
      <a:schemeClr val="accent3">
        <a:tint val="50000"/>
      </a:schemeClr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>
        <a:shade val="8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9000"/>
      </a:schemeClr>
    </dgm:fillClrLst>
    <dgm:linClrLst meth="repeat">
      <a:schemeClr val="accent3">
        <a:tint val="99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>
        <a:tint val="80000"/>
      </a:schemeClr>
    </dgm:fillClrLst>
    <dgm:linClrLst meth="repeat">
      <a:schemeClr val="accent3">
        <a:tint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>
        <a:tint val="70000"/>
      </a:schemeClr>
    </dgm:fillClrLst>
    <dgm:linClrLst meth="repeat">
      <a:schemeClr val="accent3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>
        <a:shade val="80000"/>
      </a:schemeClr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>
        <a:shade val="80000"/>
      </a:schemeClr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>
        <a:shade val="80000"/>
      </a:schemeClr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>
        <a:shade val="80000"/>
      </a:schemeClr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>
        <a:shade val="80000"/>
      </a:schemeClr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3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3">
        <a:tint val="99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3">
        <a:tint val="8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4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5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127D2167-5BEE-4CC6-9623-2A4103D1C298}" type="doc">
      <dgm:prSet loTypeId="urn:microsoft.com/office/officeart/2005/8/layout/vList6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77E42AEA-AF81-431D-AFF9-35A56E3D4D1F}">
      <dgm:prSet phldrT="[Текст]" custT="1"/>
      <dgm:spPr/>
      <dgm:t>
        <a:bodyPr/>
        <a:lstStyle/>
        <a:p>
          <a:endParaRPr lang="ru-RU" sz="1800" dirty="0"/>
        </a:p>
      </dgm:t>
    </dgm:pt>
    <dgm:pt modelId="{37D5CE9D-9149-41B9-BDF7-869DB9BB3E8C}" type="parTrans" cxnId="{559D690F-2EB4-41C2-B0E9-59BF6C0FA76C}">
      <dgm:prSet/>
      <dgm:spPr/>
      <dgm:t>
        <a:bodyPr/>
        <a:lstStyle/>
        <a:p>
          <a:endParaRPr lang="ru-RU" sz="1200"/>
        </a:p>
      </dgm:t>
    </dgm:pt>
    <dgm:pt modelId="{18D0A56B-E1AB-4C71-B826-9594C649D64C}" type="sibTrans" cxnId="{559D690F-2EB4-41C2-B0E9-59BF6C0FA76C}">
      <dgm:prSet/>
      <dgm:spPr/>
      <dgm:t>
        <a:bodyPr/>
        <a:lstStyle/>
        <a:p>
          <a:endParaRPr lang="ru-RU" sz="1200"/>
        </a:p>
      </dgm:t>
    </dgm:pt>
    <dgm:pt modelId="{3F7376BE-7818-4754-BD6D-8A70852EE9CB}">
      <dgm:prSet phldrT="[Текст]" custT="1"/>
      <dgm:spPr/>
      <dgm:t>
        <a:bodyPr/>
        <a:lstStyle/>
        <a:p>
          <a:endParaRPr lang="ru-RU" sz="1800" dirty="0"/>
        </a:p>
      </dgm:t>
    </dgm:pt>
    <dgm:pt modelId="{BB808451-E174-46ED-879A-65B717D00CA1}" type="parTrans" cxnId="{03FF8CA2-9416-47C3-92F6-5094BB203D5F}">
      <dgm:prSet/>
      <dgm:spPr/>
      <dgm:t>
        <a:bodyPr/>
        <a:lstStyle/>
        <a:p>
          <a:endParaRPr lang="ru-RU" sz="1200"/>
        </a:p>
      </dgm:t>
    </dgm:pt>
    <dgm:pt modelId="{4DC318B7-59C6-4582-B465-C281835033CD}" type="sibTrans" cxnId="{03FF8CA2-9416-47C3-92F6-5094BB203D5F}">
      <dgm:prSet/>
      <dgm:spPr/>
      <dgm:t>
        <a:bodyPr/>
        <a:lstStyle/>
        <a:p>
          <a:endParaRPr lang="ru-RU" sz="1200"/>
        </a:p>
      </dgm:t>
    </dgm:pt>
    <dgm:pt modelId="{CDD77790-F730-474D-85DF-E3914D1AED01}">
      <dgm:prSet phldrT="[Текст]" phldr="1" custT="1"/>
      <dgm:spPr/>
      <dgm:t>
        <a:bodyPr/>
        <a:lstStyle/>
        <a:p>
          <a:endParaRPr lang="ru-RU" sz="1800" dirty="0"/>
        </a:p>
      </dgm:t>
    </dgm:pt>
    <dgm:pt modelId="{543F123F-2396-42B6-A87F-C4D1F45E1DAF}" type="parTrans" cxnId="{C5BEACDB-3A3D-412F-BEFC-682B47F527B1}">
      <dgm:prSet/>
      <dgm:spPr/>
      <dgm:t>
        <a:bodyPr/>
        <a:lstStyle/>
        <a:p>
          <a:endParaRPr lang="ru-RU" sz="1200"/>
        </a:p>
      </dgm:t>
    </dgm:pt>
    <dgm:pt modelId="{441E65A2-58A8-4988-9929-054B933EABBB}" type="sibTrans" cxnId="{C5BEACDB-3A3D-412F-BEFC-682B47F527B1}">
      <dgm:prSet/>
      <dgm:spPr/>
      <dgm:t>
        <a:bodyPr/>
        <a:lstStyle/>
        <a:p>
          <a:endParaRPr lang="ru-RU" sz="1200"/>
        </a:p>
      </dgm:t>
    </dgm:pt>
    <dgm:pt modelId="{DD3BFDF8-D8E7-4C40-BD3F-E69E0DDFC8C9}">
      <dgm:prSet/>
      <dgm:spPr/>
      <dgm:t>
        <a:bodyPr/>
        <a:lstStyle/>
        <a:p>
          <a:r>
            <a:rPr lang="ru-RU" smtClean="0"/>
            <a:t>Заработная плата папы и мамы</a:t>
          </a:r>
          <a:endParaRPr lang="ru-RU"/>
        </a:p>
      </dgm:t>
    </dgm:pt>
    <dgm:pt modelId="{9D184832-CBE9-4AA8-BCB0-4841CF3538A2}" type="parTrans" cxnId="{FB34F3B9-2BA2-47DE-8AEF-BB5CE81C6679}">
      <dgm:prSet/>
      <dgm:spPr/>
      <dgm:t>
        <a:bodyPr/>
        <a:lstStyle/>
        <a:p>
          <a:endParaRPr lang="ru-RU"/>
        </a:p>
      </dgm:t>
    </dgm:pt>
    <dgm:pt modelId="{D56E5DF1-D1EB-4C62-AD51-E93FF33310CA}" type="sibTrans" cxnId="{FB34F3B9-2BA2-47DE-8AEF-BB5CE81C6679}">
      <dgm:prSet/>
      <dgm:spPr/>
      <dgm:t>
        <a:bodyPr/>
        <a:lstStyle/>
        <a:p>
          <a:endParaRPr lang="ru-RU"/>
        </a:p>
      </dgm:t>
    </dgm:pt>
    <dgm:pt modelId="{A1794CA0-AE9B-4BBE-9798-B0AB3CB7621A}">
      <dgm:prSet/>
      <dgm:spPr/>
      <dgm:t>
        <a:bodyPr/>
        <a:lstStyle/>
        <a:p>
          <a:r>
            <a:rPr lang="ru-RU" smtClean="0"/>
            <a:t>Пенсия дедушки и бабушки</a:t>
          </a:r>
          <a:endParaRPr lang="ru-RU"/>
        </a:p>
      </dgm:t>
    </dgm:pt>
    <dgm:pt modelId="{923CBEC2-B69F-484C-B3C0-5082C2BCD7D3}" type="parTrans" cxnId="{33593CC8-5485-48E8-B346-5AF3945D9457}">
      <dgm:prSet/>
      <dgm:spPr/>
      <dgm:t>
        <a:bodyPr/>
        <a:lstStyle/>
        <a:p>
          <a:endParaRPr lang="ru-RU"/>
        </a:p>
      </dgm:t>
    </dgm:pt>
    <dgm:pt modelId="{A9EA06AE-7DDF-45BA-918F-780FD3735E0A}" type="sibTrans" cxnId="{33593CC8-5485-48E8-B346-5AF3945D9457}">
      <dgm:prSet/>
      <dgm:spPr/>
      <dgm:t>
        <a:bodyPr/>
        <a:lstStyle/>
        <a:p>
          <a:endParaRPr lang="ru-RU"/>
        </a:p>
      </dgm:t>
    </dgm:pt>
    <dgm:pt modelId="{17BC9B74-1331-4620-86A9-10C8355EF47C}">
      <dgm:prSet/>
      <dgm:spPr/>
      <dgm:t>
        <a:bodyPr/>
        <a:lstStyle/>
        <a:p>
          <a:r>
            <a:rPr lang="ru-RU" dirty="0" smtClean="0"/>
            <a:t>Пособие на ребенка,</a:t>
          </a:r>
          <a:endParaRPr lang="ru-RU" dirty="0"/>
        </a:p>
      </dgm:t>
    </dgm:pt>
    <dgm:pt modelId="{6662F4AD-1303-44EB-A44E-27F4DCF93E81}" type="parTrans" cxnId="{C873D987-9D50-451A-8672-4643F3B3C645}">
      <dgm:prSet/>
      <dgm:spPr/>
      <dgm:t>
        <a:bodyPr/>
        <a:lstStyle/>
        <a:p>
          <a:endParaRPr lang="ru-RU"/>
        </a:p>
      </dgm:t>
    </dgm:pt>
    <dgm:pt modelId="{A0837908-9895-45AC-A37C-B6D3AE0DCF76}" type="sibTrans" cxnId="{C873D987-9D50-451A-8672-4643F3B3C645}">
      <dgm:prSet/>
      <dgm:spPr/>
      <dgm:t>
        <a:bodyPr/>
        <a:lstStyle/>
        <a:p>
          <a:endParaRPr lang="ru-RU"/>
        </a:p>
      </dgm:t>
    </dgm:pt>
    <dgm:pt modelId="{4059113E-7F75-456F-80E1-28AE9A25F9D6}">
      <dgm:prSet/>
      <dgm:spPr/>
      <dgm:t>
        <a:bodyPr/>
        <a:lstStyle/>
        <a:p>
          <a:r>
            <a:rPr lang="ru-RU" dirty="0" smtClean="0"/>
            <a:t> стипендия</a:t>
          </a:r>
          <a:endParaRPr lang="ru-RU" dirty="0"/>
        </a:p>
      </dgm:t>
    </dgm:pt>
    <dgm:pt modelId="{FC541707-B561-4DC9-9EE5-99D93038A714}" type="parTrans" cxnId="{A7BD4E5D-36FC-4ECA-A250-DA822E36C92D}">
      <dgm:prSet/>
      <dgm:spPr/>
    </dgm:pt>
    <dgm:pt modelId="{8EC78155-C34D-4EA7-AD6D-3C0A46CE390A}" type="sibTrans" cxnId="{A7BD4E5D-36FC-4ECA-A250-DA822E36C92D}">
      <dgm:prSet/>
      <dgm:spPr/>
    </dgm:pt>
    <dgm:pt modelId="{35E15505-ABE2-4F90-89B2-38AE81A07285}" type="pres">
      <dgm:prSet presAssocID="{127D2167-5BEE-4CC6-9623-2A4103D1C298}" presName="Name0" presStyleCnt="0">
        <dgm:presLayoutVars>
          <dgm:dir/>
          <dgm:animLvl val="lvl"/>
          <dgm:resizeHandles/>
        </dgm:presLayoutVars>
      </dgm:prSet>
      <dgm:spPr/>
      <dgm:t>
        <a:bodyPr/>
        <a:lstStyle/>
        <a:p>
          <a:endParaRPr lang="ru-RU"/>
        </a:p>
      </dgm:t>
    </dgm:pt>
    <dgm:pt modelId="{34B7447B-F74D-447B-8C57-9450219DC9C1}" type="pres">
      <dgm:prSet presAssocID="{77E42AEA-AF81-431D-AFF9-35A56E3D4D1F}" presName="linNode" presStyleCnt="0"/>
      <dgm:spPr/>
    </dgm:pt>
    <dgm:pt modelId="{15EE16D5-D59A-464D-86F7-63196FC30C47}" type="pres">
      <dgm:prSet presAssocID="{77E42AEA-AF81-431D-AFF9-35A56E3D4D1F}" presName="parentShp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96913F6-FA65-471A-AE20-87456791B503}" type="pres">
      <dgm:prSet presAssocID="{77E42AEA-AF81-431D-AFF9-35A56E3D4D1F}" presName="childShp" presStyleLbl="bgAccFollowNode1" presStyleIdx="0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B7EC0B0-C322-4975-971C-3DCD97290F57}" type="pres">
      <dgm:prSet presAssocID="{18D0A56B-E1AB-4C71-B826-9594C649D64C}" presName="spacing" presStyleCnt="0"/>
      <dgm:spPr/>
    </dgm:pt>
    <dgm:pt modelId="{75FDABB9-9E6C-4DE7-8ECC-66ADDB357F1F}" type="pres">
      <dgm:prSet presAssocID="{3F7376BE-7818-4754-BD6D-8A70852EE9CB}" presName="linNode" presStyleCnt="0"/>
      <dgm:spPr/>
    </dgm:pt>
    <dgm:pt modelId="{77D74B6D-1C2A-435B-83E9-A2082E7075D8}" type="pres">
      <dgm:prSet presAssocID="{3F7376BE-7818-4754-BD6D-8A70852EE9CB}" presName="parentShp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0568DA4-1F70-4F92-B19F-7999FFC6D97F}" type="pres">
      <dgm:prSet presAssocID="{3F7376BE-7818-4754-BD6D-8A70852EE9CB}" presName="childShp" presStyleLbl="bgAccFollowNode1" presStyleIdx="1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69DBEA6-4DB1-4591-9750-44D4CE43B00A}" type="pres">
      <dgm:prSet presAssocID="{4DC318B7-59C6-4582-B465-C281835033CD}" presName="spacing" presStyleCnt="0"/>
      <dgm:spPr/>
    </dgm:pt>
    <dgm:pt modelId="{9713164D-1FF6-4896-8EC4-05DEABFA6CB9}" type="pres">
      <dgm:prSet presAssocID="{CDD77790-F730-474D-85DF-E3914D1AED01}" presName="linNode" presStyleCnt="0"/>
      <dgm:spPr/>
    </dgm:pt>
    <dgm:pt modelId="{A4668C8F-60E9-41C3-8829-46CF255BA6BE}" type="pres">
      <dgm:prSet presAssocID="{CDD77790-F730-474D-85DF-E3914D1AED01}" presName="parentShp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5316FC4-1522-450D-A33B-33B96A2FAF12}" type="pres">
      <dgm:prSet presAssocID="{CDD77790-F730-474D-85DF-E3914D1AED01}" presName="childShp" presStyleLbl="bgAccFollowNode1" presStyleIdx="2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A7BD4E5D-36FC-4ECA-A250-DA822E36C92D}" srcId="{CDD77790-F730-474D-85DF-E3914D1AED01}" destId="{4059113E-7F75-456F-80E1-28AE9A25F9D6}" srcOrd="1" destOrd="0" parTransId="{FC541707-B561-4DC9-9EE5-99D93038A714}" sibTransId="{8EC78155-C34D-4EA7-AD6D-3C0A46CE390A}"/>
    <dgm:cxn modelId="{C5BEACDB-3A3D-412F-BEFC-682B47F527B1}" srcId="{127D2167-5BEE-4CC6-9623-2A4103D1C298}" destId="{CDD77790-F730-474D-85DF-E3914D1AED01}" srcOrd="2" destOrd="0" parTransId="{543F123F-2396-42B6-A87F-C4D1F45E1DAF}" sibTransId="{441E65A2-58A8-4988-9929-054B933EABBB}"/>
    <dgm:cxn modelId="{FB34F3B9-2BA2-47DE-8AEF-BB5CE81C6679}" srcId="{77E42AEA-AF81-431D-AFF9-35A56E3D4D1F}" destId="{DD3BFDF8-D8E7-4C40-BD3F-E69E0DDFC8C9}" srcOrd="0" destOrd="0" parTransId="{9D184832-CBE9-4AA8-BCB0-4841CF3538A2}" sibTransId="{D56E5DF1-D1EB-4C62-AD51-E93FF33310CA}"/>
    <dgm:cxn modelId="{60DA94C6-B370-4C28-8E4C-0786869D808F}" type="presOf" srcId="{A1794CA0-AE9B-4BBE-9798-B0AB3CB7621A}" destId="{F0568DA4-1F70-4F92-B19F-7999FFC6D97F}" srcOrd="0" destOrd="0" presId="urn:microsoft.com/office/officeart/2005/8/layout/vList6"/>
    <dgm:cxn modelId="{559D690F-2EB4-41C2-B0E9-59BF6C0FA76C}" srcId="{127D2167-5BEE-4CC6-9623-2A4103D1C298}" destId="{77E42AEA-AF81-431D-AFF9-35A56E3D4D1F}" srcOrd="0" destOrd="0" parTransId="{37D5CE9D-9149-41B9-BDF7-869DB9BB3E8C}" sibTransId="{18D0A56B-E1AB-4C71-B826-9594C649D64C}"/>
    <dgm:cxn modelId="{E042DCDB-F842-44CD-85E4-83ED3F17E5BD}" type="presOf" srcId="{3F7376BE-7818-4754-BD6D-8A70852EE9CB}" destId="{77D74B6D-1C2A-435B-83E9-A2082E7075D8}" srcOrd="0" destOrd="0" presId="urn:microsoft.com/office/officeart/2005/8/layout/vList6"/>
    <dgm:cxn modelId="{03FF8CA2-9416-47C3-92F6-5094BB203D5F}" srcId="{127D2167-5BEE-4CC6-9623-2A4103D1C298}" destId="{3F7376BE-7818-4754-BD6D-8A70852EE9CB}" srcOrd="1" destOrd="0" parTransId="{BB808451-E174-46ED-879A-65B717D00CA1}" sibTransId="{4DC318B7-59C6-4582-B465-C281835033CD}"/>
    <dgm:cxn modelId="{90058B60-9B5E-4787-BB3F-12CA9238CE3E}" type="presOf" srcId="{DD3BFDF8-D8E7-4C40-BD3F-E69E0DDFC8C9}" destId="{596913F6-FA65-471A-AE20-87456791B503}" srcOrd="0" destOrd="0" presId="urn:microsoft.com/office/officeart/2005/8/layout/vList6"/>
    <dgm:cxn modelId="{C873D987-9D50-451A-8672-4643F3B3C645}" srcId="{CDD77790-F730-474D-85DF-E3914D1AED01}" destId="{17BC9B74-1331-4620-86A9-10C8355EF47C}" srcOrd="0" destOrd="0" parTransId="{6662F4AD-1303-44EB-A44E-27F4DCF93E81}" sibTransId="{A0837908-9895-45AC-A37C-B6D3AE0DCF76}"/>
    <dgm:cxn modelId="{33593CC8-5485-48E8-B346-5AF3945D9457}" srcId="{3F7376BE-7818-4754-BD6D-8A70852EE9CB}" destId="{A1794CA0-AE9B-4BBE-9798-B0AB3CB7621A}" srcOrd="0" destOrd="0" parTransId="{923CBEC2-B69F-484C-B3C0-5082C2BCD7D3}" sibTransId="{A9EA06AE-7DDF-45BA-918F-780FD3735E0A}"/>
    <dgm:cxn modelId="{646D0A70-85D1-4C23-829D-A7AF3B295E6F}" type="presOf" srcId="{CDD77790-F730-474D-85DF-E3914D1AED01}" destId="{A4668C8F-60E9-41C3-8829-46CF255BA6BE}" srcOrd="0" destOrd="0" presId="urn:microsoft.com/office/officeart/2005/8/layout/vList6"/>
    <dgm:cxn modelId="{94A46093-4AF3-44A0-AC90-E3CEC71C0F6D}" type="presOf" srcId="{4059113E-7F75-456F-80E1-28AE9A25F9D6}" destId="{F5316FC4-1522-450D-A33B-33B96A2FAF12}" srcOrd="0" destOrd="1" presId="urn:microsoft.com/office/officeart/2005/8/layout/vList6"/>
    <dgm:cxn modelId="{A9024287-AFA1-4F77-A799-184B2EC31626}" type="presOf" srcId="{77E42AEA-AF81-431D-AFF9-35A56E3D4D1F}" destId="{15EE16D5-D59A-464D-86F7-63196FC30C47}" srcOrd="0" destOrd="0" presId="urn:microsoft.com/office/officeart/2005/8/layout/vList6"/>
    <dgm:cxn modelId="{A0E3CA7C-7BA1-4E3B-B0FE-583499F294C6}" type="presOf" srcId="{127D2167-5BEE-4CC6-9623-2A4103D1C298}" destId="{35E15505-ABE2-4F90-89B2-38AE81A07285}" srcOrd="0" destOrd="0" presId="urn:microsoft.com/office/officeart/2005/8/layout/vList6"/>
    <dgm:cxn modelId="{91CA5E41-DB5A-4FBF-851D-FEC8521B33DD}" type="presOf" srcId="{17BC9B74-1331-4620-86A9-10C8355EF47C}" destId="{F5316FC4-1522-450D-A33B-33B96A2FAF12}" srcOrd="0" destOrd="0" presId="urn:microsoft.com/office/officeart/2005/8/layout/vList6"/>
    <dgm:cxn modelId="{4C1C4A2B-B576-44B1-B0E8-D1CE019D16D2}" type="presParOf" srcId="{35E15505-ABE2-4F90-89B2-38AE81A07285}" destId="{34B7447B-F74D-447B-8C57-9450219DC9C1}" srcOrd="0" destOrd="0" presId="urn:microsoft.com/office/officeart/2005/8/layout/vList6"/>
    <dgm:cxn modelId="{CD96C51B-4FE9-440D-B36F-893A134F5E57}" type="presParOf" srcId="{34B7447B-F74D-447B-8C57-9450219DC9C1}" destId="{15EE16D5-D59A-464D-86F7-63196FC30C47}" srcOrd="0" destOrd="0" presId="urn:microsoft.com/office/officeart/2005/8/layout/vList6"/>
    <dgm:cxn modelId="{62032FEF-F06C-400B-81BF-31CB21B605A4}" type="presParOf" srcId="{34B7447B-F74D-447B-8C57-9450219DC9C1}" destId="{596913F6-FA65-471A-AE20-87456791B503}" srcOrd="1" destOrd="0" presId="urn:microsoft.com/office/officeart/2005/8/layout/vList6"/>
    <dgm:cxn modelId="{F2E89129-0745-4F93-B252-00BB5F7B2CB4}" type="presParOf" srcId="{35E15505-ABE2-4F90-89B2-38AE81A07285}" destId="{4B7EC0B0-C322-4975-971C-3DCD97290F57}" srcOrd="1" destOrd="0" presId="urn:microsoft.com/office/officeart/2005/8/layout/vList6"/>
    <dgm:cxn modelId="{501CFFC1-674B-40D6-8BE8-230C3B957F8F}" type="presParOf" srcId="{35E15505-ABE2-4F90-89B2-38AE81A07285}" destId="{75FDABB9-9E6C-4DE7-8ECC-66ADDB357F1F}" srcOrd="2" destOrd="0" presId="urn:microsoft.com/office/officeart/2005/8/layout/vList6"/>
    <dgm:cxn modelId="{06A91EE4-8728-4592-8EC3-2BED45B71AA9}" type="presParOf" srcId="{75FDABB9-9E6C-4DE7-8ECC-66ADDB357F1F}" destId="{77D74B6D-1C2A-435B-83E9-A2082E7075D8}" srcOrd="0" destOrd="0" presId="urn:microsoft.com/office/officeart/2005/8/layout/vList6"/>
    <dgm:cxn modelId="{7F69AB47-395D-4762-8EC1-56653D559FD3}" type="presParOf" srcId="{75FDABB9-9E6C-4DE7-8ECC-66ADDB357F1F}" destId="{F0568DA4-1F70-4F92-B19F-7999FFC6D97F}" srcOrd="1" destOrd="0" presId="urn:microsoft.com/office/officeart/2005/8/layout/vList6"/>
    <dgm:cxn modelId="{6C121BF3-EF5A-4641-B6AB-4586BE6552B0}" type="presParOf" srcId="{35E15505-ABE2-4F90-89B2-38AE81A07285}" destId="{F69DBEA6-4DB1-4591-9750-44D4CE43B00A}" srcOrd="3" destOrd="0" presId="urn:microsoft.com/office/officeart/2005/8/layout/vList6"/>
    <dgm:cxn modelId="{E424BD8C-E640-42F8-8D8E-DCAC41206A86}" type="presParOf" srcId="{35E15505-ABE2-4F90-89B2-38AE81A07285}" destId="{9713164D-1FF6-4896-8EC4-05DEABFA6CB9}" srcOrd="4" destOrd="0" presId="urn:microsoft.com/office/officeart/2005/8/layout/vList6"/>
    <dgm:cxn modelId="{C24964BF-D40D-436A-8C96-17F44B5F5C35}" type="presParOf" srcId="{9713164D-1FF6-4896-8EC4-05DEABFA6CB9}" destId="{A4668C8F-60E9-41C3-8829-46CF255BA6BE}" srcOrd="0" destOrd="0" presId="urn:microsoft.com/office/officeart/2005/8/layout/vList6"/>
    <dgm:cxn modelId="{B78EA437-0A71-4D3C-BADC-EEF8EA65D4B1}" type="presParOf" srcId="{9713164D-1FF6-4896-8EC4-05DEABFA6CB9}" destId="{F5316FC4-1522-450D-A33B-33B96A2FAF12}" srcOrd="1" destOrd="0" presId="urn:microsoft.com/office/officeart/2005/8/layout/vList6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18763DEB-2441-46AF-9A5F-CE3FEC1A8F71}" type="doc">
      <dgm:prSet loTypeId="urn:microsoft.com/office/officeart/2005/8/layout/lProcess3" loCatId="process" qsTypeId="urn:microsoft.com/office/officeart/2005/8/quickstyle/simple2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40F43450-35E2-4F12-A615-2CFB425F12F5}">
      <dgm:prSet custT="1"/>
      <dgm:spPr>
        <a:solidFill>
          <a:srgbClr val="A7EA52"/>
        </a:solidFill>
      </dgm:spPr>
      <dgm:t>
        <a:bodyPr/>
        <a:lstStyle/>
        <a:p>
          <a:pPr rtl="0"/>
          <a:r>
            <a:rPr lang="ru-RU" sz="1200" dirty="0" smtClean="0">
              <a:solidFill>
                <a:schemeClr val="tx1"/>
              </a:solidFill>
            </a:rPr>
            <a:t>Дотации</a:t>
          </a:r>
          <a:endParaRPr lang="ru-RU" sz="1200" dirty="0">
            <a:solidFill>
              <a:schemeClr val="tx1"/>
            </a:solidFill>
          </a:endParaRPr>
        </a:p>
      </dgm:t>
    </dgm:pt>
    <dgm:pt modelId="{AA12105F-BFA5-42D9-8C9A-4A875927F9D5}" type="parTrans" cxnId="{50CED427-7FF0-431E-BE7C-4C208C90F659}">
      <dgm:prSet/>
      <dgm:spPr/>
      <dgm:t>
        <a:bodyPr/>
        <a:lstStyle/>
        <a:p>
          <a:endParaRPr lang="ru-RU"/>
        </a:p>
      </dgm:t>
    </dgm:pt>
    <dgm:pt modelId="{A7A16D3F-B409-4487-8746-FCE62E546102}" type="sibTrans" cxnId="{50CED427-7FF0-431E-BE7C-4C208C90F659}">
      <dgm:prSet/>
      <dgm:spPr/>
      <dgm:t>
        <a:bodyPr/>
        <a:lstStyle/>
        <a:p>
          <a:endParaRPr lang="ru-RU"/>
        </a:p>
      </dgm:t>
    </dgm:pt>
    <dgm:pt modelId="{FB991316-D4BD-4B21-9BAB-A199978B4919}" type="pres">
      <dgm:prSet presAssocID="{18763DEB-2441-46AF-9A5F-CE3FEC1A8F71}" presName="Name0" presStyleCnt="0">
        <dgm:presLayoutVars>
          <dgm:chPref val="3"/>
          <dgm:dir/>
          <dgm:animLvl val="lvl"/>
          <dgm:resizeHandles/>
        </dgm:presLayoutVars>
      </dgm:prSet>
      <dgm:spPr/>
      <dgm:t>
        <a:bodyPr/>
        <a:lstStyle/>
        <a:p>
          <a:endParaRPr lang="ru-RU"/>
        </a:p>
      </dgm:t>
    </dgm:pt>
    <dgm:pt modelId="{B2CE052E-BFFD-45AA-BCB2-4A5AA37EBA4F}" type="pres">
      <dgm:prSet presAssocID="{40F43450-35E2-4F12-A615-2CFB425F12F5}" presName="horFlow" presStyleCnt="0"/>
      <dgm:spPr/>
    </dgm:pt>
    <dgm:pt modelId="{BEF79AE2-F6B4-4DAB-9BB0-543C10F103DB}" type="pres">
      <dgm:prSet presAssocID="{40F43450-35E2-4F12-A615-2CFB425F12F5}" presName="bigChev" presStyleLbl="node1" presStyleIdx="0" presStyleCnt="1"/>
      <dgm:spPr/>
      <dgm:t>
        <a:bodyPr/>
        <a:lstStyle/>
        <a:p>
          <a:endParaRPr lang="ru-RU"/>
        </a:p>
      </dgm:t>
    </dgm:pt>
  </dgm:ptLst>
  <dgm:cxnLst>
    <dgm:cxn modelId="{50CED427-7FF0-431E-BE7C-4C208C90F659}" srcId="{18763DEB-2441-46AF-9A5F-CE3FEC1A8F71}" destId="{40F43450-35E2-4F12-A615-2CFB425F12F5}" srcOrd="0" destOrd="0" parTransId="{AA12105F-BFA5-42D9-8C9A-4A875927F9D5}" sibTransId="{A7A16D3F-B409-4487-8746-FCE62E546102}"/>
    <dgm:cxn modelId="{F37F594D-A099-4B66-8C78-ED33878DE0C2}" type="presOf" srcId="{40F43450-35E2-4F12-A615-2CFB425F12F5}" destId="{BEF79AE2-F6B4-4DAB-9BB0-543C10F103DB}" srcOrd="0" destOrd="0" presId="urn:microsoft.com/office/officeart/2005/8/layout/lProcess3"/>
    <dgm:cxn modelId="{0CE75615-2E0A-43B2-9664-0FD29D7A1E0E}" type="presOf" srcId="{18763DEB-2441-46AF-9A5F-CE3FEC1A8F71}" destId="{FB991316-D4BD-4B21-9BAB-A199978B4919}" srcOrd="0" destOrd="0" presId="urn:microsoft.com/office/officeart/2005/8/layout/lProcess3"/>
    <dgm:cxn modelId="{41D56A3A-33E6-4682-A497-1B4539883480}" type="presParOf" srcId="{FB991316-D4BD-4B21-9BAB-A199978B4919}" destId="{B2CE052E-BFFD-45AA-BCB2-4A5AA37EBA4F}" srcOrd="0" destOrd="0" presId="urn:microsoft.com/office/officeart/2005/8/layout/lProcess3"/>
    <dgm:cxn modelId="{46B8DAD8-78FA-4129-A57F-8AC813D0F6CB}" type="presParOf" srcId="{B2CE052E-BFFD-45AA-BCB2-4A5AA37EBA4F}" destId="{BEF79AE2-F6B4-4DAB-9BB0-543C10F103DB}" srcOrd="0" destOrd="0" presId="urn:microsoft.com/office/officeart/2005/8/layout/lProcess3"/>
  </dgm:cxnLst>
  <dgm:bg/>
  <dgm:whole/>
  <dgm:extLst>
    <a:ext uri="http://schemas.microsoft.com/office/drawing/2008/diagram">
      <dsp:dataModelExt xmlns:dsp="http://schemas.microsoft.com/office/drawing/2008/diagram" relId="rId10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18763DEB-2441-46AF-9A5F-CE3FEC1A8F71}" type="doc">
      <dgm:prSet loTypeId="urn:microsoft.com/office/officeart/2005/8/layout/lProcess3" loCatId="process" qsTypeId="urn:microsoft.com/office/officeart/2005/8/quickstyle/simple2" qsCatId="simple" csTypeId="urn:microsoft.com/office/officeart/2005/8/colors/accent1_1" csCatId="accent1" phldr="1"/>
      <dgm:spPr/>
      <dgm:t>
        <a:bodyPr/>
        <a:lstStyle/>
        <a:p>
          <a:endParaRPr lang="ru-RU"/>
        </a:p>
      </dgm:t>
    </dgm:pt>
    <dgm:pt modelId="{40F43450-35E2-4F12-A615-2CFB425F12F5}">
      <dgm:prSet custT="1"/>
      <dgm:spPr>
        <a:solidFill>
          <a:srgbClr val="A7EA52"/>
        </a:solidFill>
        <a:ln>
          <a:solidFill>
            <a:srgbClr val="00B050"/>
          </a:solidFill>
        </a:ln>
      </dgm:spPr>
      <dgm:t>
        <a:bodyPr/>
        <a:lstStyle/>
        <a:p>
          <a:pPr rtl="0"/>
          <a:r>
            <a:rPr lang="ru-RU" sz="1000" dirty="0" smtClean="0"/>
            <a:t>- предоставляются без целевого назначения (в качестве финансовой помощи) </a:t>
          </a:r>
          <a:endParaRPr lang="ru-RU" sz="1000" dirty="0"/>
        </a:p>
      </dgm:t>
    </dgm:pt>
    <dgm:pt modelId="{AA12105F-BFA5-42D9-8C9A-4A875927F9D5}" type="parTrans" cxnId="{50CED427-7FF0-431E-BE7C-4C208C90F659}">
      <dgm:prSet/>
      <dgm:spPr/>
      <dgm:t>
        <a:bodyPr/>
        <a:lstStyle/>
        <a:p>
          <a:endParaRPr lang="ru-RU" sz="2400"/>
        </a:p>
      </dgm:t>
    </dgm:pt>
    <dgm:pt modelId="{A7A16D3F-B409-4487-8746-FCE62E546102}" type="sibTrans" cxnId="{50CED427-7FF0-431E-BE7C-4C208C90F659}">
      <dgm:prSet/>
      <dgm:spPr/>
      <dgm:t>
        <a:bodyPr/>
        <a:lstStyle/>
        <a:p>
          <a:endParaRPr lang="ru-RU" sz="2400"/>
        </a:p>
      </dgm:t>
    </dgm:pt>
    <dgm:pt modelId="{FB991316-D4BD-4B21-9BAB-A199978B4919}" type="pres">
      <dgm:prSet presAssocID="{18763DEB-2441-46AF-9A5F-CE3FEC1A8F71}" presName="Name0" presStyleCnt="0">
        <dgm:presLayoutVars>
          <dgm:chPref val="3"/>
          <dgm:dir/>
          <dgm:animLvl val="lvl"/>
          <dgm:resizeHandles/>
        </dgm:presLayoutVars>
      </dgm:prSet>
      <dgm:spPr/>
      <dgm:t>
        <a:bodyPr/>
        <a:lstStyle/>
        <a:p>
          <a:endParaRPr lang="ru-RU"/>
        </a:p>
      </dgm:t>
    </dgm:pt>
    <dgm:pt modelId="{B2CE052E-BFFD-45AA-BCB2-4A5AA37EBA4F}" type="pres">
      <dgm:prSet presAssocID="{40F43450-35E2-4F12-A615-2CFB425F12F5}" presName="horFlow" presStyleCnt="0"/>
      <dgm:spPr/>
    </dgm:pt>
    <dgm:pt modelId="{BEF79AE2-F6B4-4DAB-9BB0-543C10F103DB}" type="pres">
      <dgm:prSet presAssocID="{40F43450-35E2-4F12-A615-2CFB425F12F5}" presName="bigChev" presStyleLbl="node1" presStyleIdx="0" presStyleCnt="1" custScaleX="268395"/>
      <dgm:spPr/>
      <dgm:t>
        <a:bodyPr/>
        <a:lstStyle/>
        <a:p>
          <a:endParaRPr lang="ru-RU"/>
        </a:p>
      </dgm:t>
    </dgm:pt>
  </dgm:ptLst>
  <dgm:cxnLst>
    <dgm:cxn modelId="{50CED427-7FF0-431E-BE7C-4C208C90F659}" srcId="{18763DEB-2441-46AF-9A5F-CE3FEC1A8F71}" destId="{40F43450-35E2-4F12-A615-2CFB425F12F5}" srcOrd="0" destOrd="0" parTransId="{AA12105F-BFA5-42D9-8C9A-4A875927F9D5}" sibTransId="{A7A16D3F-B409-4487-8746-FCE62E546102}"/>
    <dgm:cxn modelId="{403853CE-49B5-4ACE-BE66-3DBCF73FD554}" type="presOf" srcId="{40F43450-35E2-4F12-A615-2CFB425F12F5}" destId="{BEF79AE2-F6B4-4DAB-9BB0-543C10F103DB}" srcOrd="0" destOrd="0" presId="urn:microsoft.com/office/officeart/2005/8/layout/lProcess3"/>
    <dgm:cxn modelId="{D4E8BD85-3F26-4BAC-B8B3-AA94BCB2BC65}" type="presOf" srcId="{18763DEB-2441-46AF-9A5F-CE3FEC1A8F71}" destId="{FB991316-D4BD-4B21-9BAB-A199978B4919}" srcOrd="0" destOrd="0" presId="urn:microsoft.com/office/officeart/2005/8/layout/lProcess3"/>
    <dgm:cxn modelId="{B2691487-BCB3-471F-9841-218B27400A6D}" type="presParOf" srcId="{FB991316-D4BD-4B21-9BAB-A199978B4919}" destId="{B2CE052E-BFFD-45AA-BCB2-4A5AA37EBA4F}" srcOrd="0" destOrd="0" presId="urn:microsoft.com/office/officeart/2005/8/layout/lProcess3"/>
    <dgm:cxn modelId="{92BAE08E-21D6-415D-A714-26FD9AF00CE2}" type="presParOf" srcId="{B2CE052E-BFFD-45AA-BCB2-4A5AA37EBA4F}" destId="{BEF79AE2-F6B4-4DAB-9BB0-543C10F103DB}" srcOrd="0" destOrd="0" presId="urn:microsoft.com/office/officeart/2005/8/layout/lProcess3"/>
  </dgm:cxnLst>
  <dgm:bg/>
  <dgm:whole/>
  <dgm:extLst>
    <a:ext uri="http://schemas.microsoft.com/office/drawing/2008/diagram">
      <dsp:dataModelExt xmlns:dsp="http://schemas.microsoft.com/office/drawing/2008/diagram" relId="rId15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18763DEB-2441-46AF-9A5F-CE3FEC1A8F71}" type="doc">
      <dgm:prSet loTypeId="urn:microsoft.com/office/officeart/2005/8/layout/lProcess3" loCatId="process" qsTypeId="urn:microsoft.com/office/officeart/2005/8/quickstyle/simple2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40F43450-35E2-4F12-A615-2CFB425F12F5}">
      <dgm:prSet custT="1"/>
      <dgm:spPr>
        <a:solidFill>
          <a:srgbClr val="5ECCF3"/>
        </a:solidFill>
      </dgm:spPr>
      <dgm:t>
        <a:bodyPr/>
        <a:lstStyle/>
        <a:p>
          <a:pPr rtl="0"/>
          <a:r>
            <a:rPr lang="ru-RU" sz="1000" b="0" i="0" u="none" strike="noStrike" dirty="0" smtClean="0">
              <a:solidFill>
                <a:srgbClr val="000000"/>
              </a:solidFill>
              <a:effectLst/>
              <a:latin typeface="Times New Roman" panose="02020603050405020304" pitchFamily="18" charset="0"/>
            </a:rPr>
            <a:t>Субсидии</a:t>
          </a:r>
          <a:endParaRPr lang="ru-RU" sz="1000" dirty="0"/>
        </a:p>
      </dgm:t>
    </dgm:pt>
    <dgm:pt modelId="{AA12105F-BFA5-42D9-8C9A-4A875927F9D5}" type="parTrans" cxnId="{50CED427-7FF0-431E-BE7C-4C208C90F659}">
      <dgm:prSet/>
      <dgm:spPr/>
      <dgm:t>
        <a:bodyPr/>
        <a:lstStyle/>
        <a:p>
          <a:endParaRPr lang="ru-RU" sz="2400"/>
        </a:p>
      </dgm:t>
    </dgm:pt>
    <dgm:pt modelId="{A7A16D3F-B409-4487-8746-FCE62E546102}" type="sibTrans" cxnId="{50CED427-7FF0-431E-BE7C-4C208C90F659}">
      <dgm:prSet/>
      <dgm:spPr/>
      <dgm:t>
        <a:bodyPr/>
        <a:lstStyle/>
        <a:p>
          <a:endParaRPr lang="ru-RU" sz="2400"/>
        </a:p>
      </dgm:t>
    </dgm:pt>
    <dgm:pt modelId="{FB991316-D4BD-4B21-9BAB-A199978B4919}" type="pres">
      <dgm:prSet presAssocID="{18763DEB-2441-46AF-9A5F-CE3FEC1A8F71}" presName="Name0" presStyleCnt="0">
        <dgm:presLayoutVars>
          <dgm:chPref val="3"/>
          <dgm:dir/>
          <dgm:animLvl val="lvl"/>
          <dgm:resizeHandles/>
        </dgm:presLayoutVars>
      </dgm:prSet>
      <dgm:spPr/>
      <dgm:t>
        <a:bodyPr/>
        <a:lstStyle/>
        <a:p>
          <a:endParaRPr lang="ru-RU"/>
        </a:p>
      </dgm:t>
    </dgm:pt>
    <dgm:pt modelId="{B2CE052E-BFFD-45AA-BCB2-4A5AA37EBA4F}" type="pres">
      <dgm:prSet presAssocID="{40F43450-35E2-4F12-A615-2CFB425F12F5}" presName="horFlow" presStyleCnt="0"/>
      <dgm:spPr/>
    </dgm:pt>
    <dgm:pt modelId="{BEF79AE2-F6B4-4DAB-9BB0-543C10F103DB}" type="pres">
      <dgm:prSet presAssocID="{40F43450-35E2-4F12-A615-2CFB425F12F5}" presName="bigChev" presStyleLbl="node1" presStyleIdx="0" presStyleCnt="1" custScaleX="121471" custScaleY="140892" custLinFactNeighborX="-9234" custLinFactNeighborY="-76040"/>
      <dgm:spPr/>
      <dgm:t>
        <a:bodyPr/>
        <a:lstStyle/>
        <a:p>
          <a:endParaRPr lang="ru-RU"/>
        </a:p>
      </dgm:t>
    </dgm:pt>
  </dgm:ptLst>
  <dgm:cxnLst>
    <dgm:cxn modelId="{50CED427-7FF0-431E-BE7C-4C208C90F659}" srcId="{18763DEB-2441-46AF-9A5F-CE3FEC1A8F71}" destId="{40F43450-35E2-4F12-A615-2CFB425F12F5}" srcOrd="0" destOrd="0" parTransId="{AA12105F-BFA5-42D9-8C9A-4A875927F9D5}" sibTransId="{A7A16D3F-B409-4487-8746-FCE62E546102}"/>
    <dgm:cxn modelId="{96727B55-23D4-4D1D-853F-682525BFB63E}" type="presOf" srcId="{40F43450-35E2-4F12-A615-2CFB425F12F5}" destId="{BEF79AE2-F6B4-4DAB-9BB0-543C10F103DB}" srcOrd="0" destOrd="0" presId="urn:microsoft.com/office/officeart/2005/8/layout/lProcess3"/>
    <dgm:cxn modelId="{9E8C077F-C857-4D43-B02A-22B5470B1B7E}" type="presOf" srcId="{18763DEB-2441-46AF-9A5F-CE3FEC1A8F71}" destId="{FB991316-D4BD-4B21-9BAB-A199978B4919}" srcOrd="0" destOrd="0" presId="urn:microsoft.com/office/officeart/2005/8/layout/lProcess3"/>
    <dgm:cxn modelId="{18DFAB80-C547-4B42-B78A-D4F2571D1411}" type="presParOf" srcId="{FB991316-D4BD-4B21-9BAB-A199978B4919}" destId="{B2CE052E-BFFD-45AA-BCB2-4A5AA37EBA4F}" srcOrd="0" destOrd="0" presId="urn:microsoft.com/office/officeart/2005/8/layout/lProcess3"/>
    <dgm:cxn modelId="{9E5EDDA7-8896-4621-8FCD-1063A7A69C40}" type="presParOf" srcId="{B2CE052E-BFFD-45AA-BCB2-4A5AA37EBA4F}" destId="{BEF79AE2-F6B4-4DAB-9BB0-543C10F103DB}" srcOrd="0" destOrd="0" presId="urn:microsoft.com/office/officeart/2005/8/layout/lProcess3"/>
  </dgm:cxnLst>
  <dgm:bg/>
  <dgm:whole/>
  <dgm:extLst>
    <a:ext uri="http://schemas.microsoft.com/office/drawing/2008/diagram">
      <dsp:dataModelExt xmlns:dsp="http://schemas.microsoft.com/office/drawing/2008/diagram" relId="rId20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18763DEB-2441-46AF-9A5F-CE3FEC1A8F71}" type="doc">
      <dgm:prSet loTypeId="urn:microsoft.com/office/officeart/2005/8/layout/lProcess3" loCatId="process" qsTypeId="urn:microsoft.com/office/officeart/2005/8/quickstyle/simple2" qsCatId="simple" csTypeId="urn:microsoft.com/office/officeart/2005/8/colors/accent1_1" csCatId="accent1" phldr="1"/>
      <dgm:spPr/>
      <dgm:t>
        <a:bodyPr/>
        <a:lstStyle/>
        <a:p>
          <a:endParaRPr lang="ru-RU"/>
        </a:p>
      </dgm:t>
    </dgm:pt>
    <dgm:pt modelId="{40F43450-35E2-4F12-A615-2CFB425F12F5}">
      <dgm:prSet custT="1"/>
      <dgm:spPr>
        <a:solidFill>
          <a:srgbClr val="5ECCF3"/>
        </a:solidFill>
        <a:ln>
          <a:solidFill>
            <a:srgbClr val="00B050"/>
          </a:solidFill>
        </a:ln>
      </dgm:spPr>
      <dgm:t>
        <a:bodyPr/>
        <a:lstStyle/>
        <a:p>
          <a:pPr rtl="0"/>
          <a:r>
            <a:rPr lang="ru-RU" sz="1000" dirty="0" smtClean="0"/>
            <a:t>- предоставляются на определенные цели на условиях </a:t>
          </a:r>
          <a:r>
            <a:rPr lang="ru-RU" sz="1000" dirty="0" err="1" smtClean="0"/>
            <a:t>софинансирования</a:t>
          </a:r>
          <a:r>
            <a:rPr lang="ru-RU" sz="1000" dirty="0" smtClean="0"/>
            <a:t> (долевого финансирования) расходов</a:t>
          </a:r>
          <a:endParaRPr lang="ru-RU" sz="1000" dirty="0"/>
        </a:p>
      </dgm:t>
    </dgm:pt>
    <dgm:pt modelId="{AA12105F-BFA5-42D9-8C9A-4A875927F9D5}" type="parTrans" cxnId="{50CED427-7FF0-431E-BE7C-4C208C90F659}">
      <dgm:prSet/>
      <dgm:spPr/>
      <dgm:t>
        <a:bodyPr/>
        <a:lstStyle/>
        <a:p>
          <a:endParaRPr lang="ru-RU" sz="2400"/>
        </a:p>
      </dgm:t>
    </dgm:pt>
    <dgm:pt modelId="{A7A16D3F-B409-4487-8746-FCE62E546102}" type="sibTrans" cxnId="{50CED427-7FF0-431E-BE7C-4C208C90F659}">
      <dgm:prSet/>
      <dgm:spPr/>
      <dgm:t>
        <a:bodyPr/>
        <a:lstStyle/>
        <a:p>
          <a:endParaRPr lang="ru-RU" sz="2400"/>
        </a:p>
      </dgm:t>
    </dgm:pt>
    <dgm:pt modelId="{FB991316-D4BD-4B21-9BAB-A199978B4919}" type="pres">
      <dgm:prSet presAssocID="{18763DEB-2441-46AF-9A5F-CE3FEC1A8F71}" presName="Name0" presStyleCnt="0">
        <dgm:presLayoutVars>
          <dgm:chPref val="3"/>
          <dgm:dir/>
          <dgm:animLvl val="lvl"/>
          <dgm:resizeHandles/>
        </dgm:presLayoutVars>
      </dgm:prSet>
      <dgm:spPr/>
      <dgm:t>
        <a:bodyPr/>
        <a:lstStyle/>
        <a:p>
          <a:endParaRPr lang="ru-RU"/>
        </a:p>
      </dgm:t>
    </dgm:pt>
    <dgm:pt modelId="{B2CE052E-BFFD-45AA-BCB2-4A5AA37EBA4F}" type="pres">
      <dgm:prSet presAssocID="{40F43450-35E2-4F12-A615-2CFB425F12F5}" presName="horFlow" presStyleCnt="0"/>
      <dgm:spPr/>
    </dgm:pt>
    <dgm:pt modelId="{BEF79AE2-F6B4-4DAB-9BB0-543C10F103DB}" type="pres">
      <dgm:prSet presAssocID="{40F43450-35E2-4F12-A615-2CFB425F12F5}" presName="bigChev" presStyleLbl="node1" presStyleIdx="0" presStyleCnt="1" custScaleX="268395" custScaleY="138819"/>
      <dgm:spPr/>
      <dgm:t>
        <a:bodyPr/>
        <a:lstStyle/>
        <a:p>
          <a:endParaRPr lang="ru-RU"/>
        </a:p>
      </dgm:t>
    </dgm:pt>
  </dgm:ptLst>
  <dgm:cxnLst>
    <dgm:cxn modelId="{50CED427-7FF0-431E-BE7C-4C208C90F659}" srcId="{18763DEB-2441-46AF-9A5F-CE3FEC1A8F71}" destId="{40F43450-35E2-4F12-A615-2CFB425F12F5}" srcOrd="0" destOrd="0" parTransId="{AA12105F-BFA5-42D9-8C9A-4A875927F9D5}" sibTransId="{A7A16D3F-B409-4487-8746-FCE62E546102}"/>
    <dgm:cxn modelId="{CE4DA4CB-6D24-47CC-9A7A-883E280B1441}" type="presOf" srcId="{40F43450-35E2-4F12-A615-2CFB425F12F5}" destId="{BEF79AE2-F6B4-4DAB-9BB0-543C10F103DB}" srcOrd="0" destOrd="0" presId="urn:microsoft.com/office/officeart/2005/8/layout/lProcess3"/>
    <dgm:cxn modelId="{8C748F89-03D9-467C-8A24-E4A1CB91662D}" type="presOf" srcId="{18763DEB-2441-46AF-9A5F-CE3FEC1A8F71}" destId="{FB991316-D4BD-4B21-9BAB-A199978B4919}" srcOrd="0" destOrd="0" presId="urn:microsoft.com/office/officeart/2005/8/layout/lProcess3"/>
    <dgm:cxn modelId="{0B6AD1D7-E7C4-40EE-A3F0-EC8EDAF00930}" type="presParOf" srcId="{FB991316-D4BD-4B21-9BAB-A199978B4919}" destId="{B2CE052E-BFFD-45AA-BCB2-4A5AA37EBA4F}" srcOrd="0" destOrd="0" presId="urn:microsoft.com/office/officeart/2005/8/layout/lProcess3"/>
    <dgm:cxn modelId="{7F2B303E-FBAA-4218-9950-0770B7A24AF4}" type="presParOf" srcId="{B2CE052E-BFFD-45AA-BCB2-4A5AA37EBA4F}" destId="{BEF79AE2-F6B4-4DAB-9BB0-543C10F103DB}" srcOrd="0" destOrd="0" presId="urn:microsoft.com/office/officeart/2005/8/layout/lProcess3"/>
  </dgm:cxnLst>
  <dgm:bg/>
  <dgm:whole/>
  <dgm:extLst>
    <a:ext uri="http://schemas.microsoft.com/office/drawing/2008/diagram">
      <dsp:dataModelExt xmlns:dsp="http://schemas.microsoft.com/office/drawing/2008/diagram" relId="rId25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18763DEB-2441-46AF-9A5F-CE3FEC1A8F71}" type="doc">
      <dgm:prSet loTypeId="urn:microsoft.com/office/officeart/2005/8/layout/lProcess3" loCatId="process" qsTypeId="urn:microsoft.com/office/officeart/2005/8/quickstyle/simple2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40F43450-35E2-4F12-A615-2CFB425F12F5}">
      <dgm:prSet/>
      <dgm:spPr>
        <a:solidFill>
          <a:srgbClr val="7F7F7F"/>
        </a:solidFill>
      </dgm:spPr>
      <dgm:t>
        <a:bodyPr/>
        <a:lstStyle/>
        <a:p>
          <a:pPr rtl="0"/>
          <a:r>
            <a:rPr lang="ru-RU" b="0" i="0" u="none" strike="noStrike" dirty="0" smtClean="0">
              <a:solidFill>
                <a:srgbClr val="000000"/>
              </a:solidFill>
              <a:effectLst/>
              <a:latin typeface="Times New Roman" panose="02020603050405020304" pitchFamily="18" charset="0"/>
            </a:rPr>
            <a:t>Субвенции </a:t>
          </a:r>
          <a:endParaRPr lang="ru-RU" dirty="0"/>
        </a:p>
      </dgm:t>
    </dgm:pt>
    <dgm:pt modelId="{AA12105F-BFA5-42D9-8C9A-4A875927F9D5}" type="parTrans" cxnId="{50CED427-7FF0-431E-BE7C-4C208C90F659}">
      <dgm:prSet/>
      <dgm:spPr/>
      <dgm:t>
        <a:bodyPr/>
        <a:lstStyle/>
        <a:p>
          <a:endParaRPr lang="ru-RU"/>
        </a:p>
      </dgm:t>
    </dgm:pt>
    <dgm:pt modelId="{A7A16D3F-B409-4487-8746-FCE62E546102}" type="sibTrans" cxnId="{50CED427-7FF0-431E-BE7C-4C208C90F659}">
      <dgm:prSet/>
      <dgm:spPr/>
      <dgm:t>
        <a:bodyPr/>
        <a:lstStyle/>
        <a:p>
          <a:endParaRPr lang="ru-RU"/>
        </a:p>
      </dgm:t>
    </dgm:pt>
    <dgm:pt modelId="{FB991316-D4BD-4B21-9BAB-A199978B4919}" type="pres">
      <dgm:prSet presAssocID="{18763DEB-2441-46AF-9A5F-CE3FEC1A8F71}" presName="Name0" presStyleCnt="0">
        <dgm:presLayoutVars>
          <dgm:chPref val="3"/>
          <dgm:dir/>
          <dgm:animLvl val="lvl"/>
          <dgm:resizeHandles/>
        </dgm:presLayoutVars>
      </dgm:prSet>
      <dgm:spPr/>
      <dgm:t>
        <a:bodyPr/>
        <a:lstStyle/>
        <a:p>
          <a:endParaRPr lang="ru-RU"/>
        </a:p>
      </dgm:t>
    </dgm:pt>
    <dgm:pt modelId="{B2CE052E-BFFD-45AA-BCB2-4A5AA37EBA4F}" type="pres">
      <dgm:prSet presAssocID="{40F43450-35E2-4F12-A615-2CFB425F12F5}" presName="horFlow" presStyleCnt="0"/>
      <dgm:spPr/>
    </dgm:pt>
    <dgm:pt modelId="{BEF79AE2-F6B4-4DAB-9BB0-543C10F103DB}" type="pres">
      <dgm:prSet presAssocID="{40F43450-35E2-4F12-A615-2CFB425F12F5}" presName="bigChev" presStyleLbl="node1" presStyleIdx="0" presStyleCnt="1" custScaleX="128643" custScaleY="139699" custLinFactNeighborX="-2319" custLinFactNeighborY="20866"/>
      <dgm:spPr/>
      <dgm:t>
        <a:bodyPr/>
        <a:lstStyle/>
        <a:p>
          <a:endParaRPr lang="ru-RU"/>
        </a:p>
      </dgm:t>
    </dgm:pt>
  </dgm:ptLst>
  <dgm:cxnLst>
    <dgm:cxn modelId="{50CED427-7FF0-431E-BE7C-4C208C90F659}" srcId="{18763DEB-2441-46AF-9A5F-CE3FEC1A8F71}" destId="{40F43450-35E2-4F12-A615-2CFB425F12F5}" srcOrd="0" destOrd="0" parTransId="{AA12105F-BFA5-42D9-8C9A-4A875927F9D5}" sibTransId="{A7A16D3F-B409-4487-8746-FCE62E546102}"/>
    <dgm:cxn modelId="{3B162492-564B-434C-B542-FD724BD964B2}" type="presOf" srcId="{18763DEB-2441-46AF-9A5F-CE3FEC1A8F71}" destId="{FB991316-D4BD-4B21-9BAB-A199978B4919}" srcOrd="0" destOrd="0" presId="urn:microsoft.com/office/officeart/2005/8/layout/lProcess3"/>
    <dgm:cxn modelId="{47005233-EC18-41CB-9698-0271F34C7CF0}" type="presOf" srcId="{40F43450-35E2-4F12-A615-2CFB425F12F5}" destId="{BEF79AE2-F6B4-4DAB-9BB0-543C10F103DB}" srcOrd="0" destOrd="0" presId="urn:microsoft.com/office/officeart/2005/8/layout/lProcess3"/>
    <dgm:cxn modelId="{1EFB6046-A6C9-4C79-8A80-9C74D129D450}" type="presParOf" srcId="{FB991316-D4BD-4B21-9BAB-A199978B4919}" destId="{B2CE052E-BFFD-45AA-BCB2-4A5AA37EBA4F}" srcOrd="0" destOrd="0" presId="urn:microsoft.com/office/officeart/2005/8/layout/lProcess3"/>
    <dgm:cxn modelId="{61F2F830-C4BB-4CB3-980E-8DB4C9D3413D}" type="presParOf" srcId="{B2CE052E-BFFD-45AA-BCB2-4A5AA37EBA4F}" destId="{BEF79AE2-F6B4-4DAB-9BB0-543C10F103DB}" srcOrd="0" destOrd="0" presId="urn:microsoft.com/office/officeart/2005/8/layout/lProcess3"/>
  </dgm:cxnLst>
  <dgm:bg/>
  <dgm:whole/>
  <dgm:extLst>
    <a:ext uri="http://schemas.microsoft.com/office/drawing/2008/diagram">
      <dsp:dataModelExt xmlns:dsp="http://schemas.microsoft.com/office/drawing/2008/diagram" relId="rId30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18763DEB-2441-46AF-9A5F-CE3FEC1A8F71}" type="doc">
      <dgm:prSet loTypeId="urn:microsoft.com/office/officeart/2005/8/layout/lProcess3" loCatId="process" qsTypeId="urn:microsoft.com/office/officeart/2005/8/quickstyle/simple2" qsCatId="simple" csTypeId="urn:microsoft.com/office/officeart/2005/8/colors/accent1_1" csCatId="accent1" phldr="1"/>
      <dgm:spPr/>
      <dgm:t>
        <a:bodyPr/>
        <a:lstStyle/>
        <a:p>
          <a:endParaRPr lang="ru-RU"/>
        </a:p>
      </dgm:t>
    </dgm:pt>
    <dgm:pt modelId="{40F43450-35E2-4F12-A615-2CFB425F12F5}">
      <dgm:prSet custT="1"/>
      <dgm:spPr>
        <a:solidFill>
          <a:srgbClr val="7F7F7F"/>
        </a:solidFill>
        <a:ln>
          <a:solidFill>
            <a:srgbClr val="00B050"/>
          </a:solidFill>
        </a:ln>
      </dgm:spPr>
      <dgm:t>
        <a:bodyPr/>
        <a:lstStyle/>
        <a:p>
          <a:pPr rtl="0"/>
          <a:r>
            <a:rPr lang="ru-RU" sz="1000" dirty="0" smtClean="0"/>
            <a:t>- предоставляются на определенные цели</a:t>
          </a:r>
          <a:endParaRPr lang="ru-RU" sz="1000" b="0" i="0" u="none" strike="noStrike" dirty="0" smtClean="0">
            <a:solidFill>
              <a:srgbClr val="000000"/>
            </a:solidFill>
            <a:effectLst/>
            <a:latin typeface="+mn-lt"/>
            <a:cs typeface="Times New Roman" panose="02020603050405020304" pitchFamily="18" charset="0"/>
          </a:endParaRPr>
        </a:p>
        <a:p>
          <a:pPr rtl="0"/>
          <a:endParaRPr lang="ru-RU" sz="1000" dirty="0"/>
        </a:p>
      </dgm:t>
    </dgm:pt>
    <dgm:pt modelId="{AA12105F-BFA5-42D9-8C9A-4A875927F9D5}" type="parTrans" cxnId="{50CED427-7FF0-431E-BE7C-4C208C90F659}">
      <dgm:prSet/>
      <dgm:spPr/>
      <dgm:t>
        <a:bodyPr/>
        <a:lstStyle/>
        <a:p>
          <a:endParaRPr lang="ru-RU" sz="2400"/>
        </a:p>
      </dgm:t>
    </dgm:pt>
    <dgm:pt modelId="{A7A16D3F-B409-4487-8746-FCE62E546102}" type="sibTrans" cxnId="{50CED427-7FF0-431E-BE7C-4C208C90F659}">
      <dgm:prSet/>
      <dgm:spPr/>
      <dgm:t>
        <a:bodyPr/>
        <a:lstStyle/>
        <a:p>
          <a:endParaRPr lang="ru-RU" sz="2400"/>
        </a:p>
      </dgm:t>
    </dgm:pt>
    <dgm:pt modelId="{FB991316-D4BD-4B21-9BAB-A199978B4919}" type="pres">
      <dgm:prSet presAssocID="{18763DEB-2441-46AF-9A5F-CE3FEC1A8F71}" presName="Name0" presStyleCnt="0">
        <dgm:presLayoutVars>
          <dgm:chPref val="3"/>
          <dgm:dir/>
          <dgm:animLvl val="lvl"/>
          <dgm:resizeHandles/>
        </dgm:presLayoutVars>
      </dgm:prSet>
      <dgm:spPr/>
      <dgm:t>
        <a:bodyPr/>
        <a:lstStyle/>
        <a:p>
          <a:endParaRPr lang="ru-RU"/>
        </a:p>
      </dgm:t>
    </dgm:pt>
    <dgm:pt modelId="{B2CE052E-BFFD-45AA-BCB2-4A5AA37EBA4F}" type="pres">
      <dgm:prSet presAssocID="{40F43450-35E2-4F12-A615-2CFB425F12F5}" presName="horFlow" presStyleCnt="0"/>
      <dgm:spPr/>
    </dgm:pt>
    <dgm:pt modelId="{BEF79AE2-F6B4-4DAB-9BB0-543C10F103DB}" type="pres">
      <dgm:prSet presAssocID="{40F43450-35E2-4F12-A615-2CFB425F12F5}" presName="bigChev" presStyleLbl="node1" presStyleIdx="0" presStyleCnt="1" custScaleX="268395"/>
      <dgm:spPr/>
      <dgm:t>
        <a:bodyPr/>
        <a:lstStyle/>
        <a:p>
          <a:endParaRPr lang="ru-RU"/>
        </a:p>
      </dgm:t>
    </dgm:pt>
  </dgm:ptLst>
  <dgm:cxnLst>
    <dgm:cxn modelId="{50CED427-7FF0-431E-BE7C-4C208C90F659}" srcId="{18763DEB-2441-46AF-9A5F-CE3FEC1A8F71}" destId="{40F43450-35E2-4F12-A615-2CFB425F12F5}" srcOrd="0" destOrd="0" parTransId="{AA12105F-BFA5-42D9-8C9A-4A875927F9D5}" sibTransId="{A7A16D3F-B409-4487-8746-FCE62E546102}"/>
    <dgm:cxn modelId="{9AD1D73B-5B1D-4779-A60D-568EB09AAB5E}" type="presOf" srcId="{40F43450-35E2-4F12-A615-2CFB425F12F5}" destId="{BEF79AE2-F6B4-4DAB-9BB0-543C10F103DB}" srcOrd="0" destOrd="0" presId="urn:microsoft.com/office/officeart/2005/8/layout/lProcess3"/>
    <dgm:cxn modelId="{F48A4B5D-61C9-47C2-A571-EDC75AB68E1A}" type="presOf" srcId="{18763DEB-2441-46AF-9A5F-CE3FEC1A8F71}" destId="{FB991316-D4BD-4B21-9BAB-A199978B4919}" srcOrd="0" destOrd="0" presId="urn:microsoft.com/office/officeart/2005/8/layout/lProcess3"/>
    <dgm:cxn modelId="{D7745753-32CC-484F-A6A7-FB16AF592ECE}" type="presParOf" srcId="{FB991316-D4BD-4B21-9BAB-A199978B4919}" destId="{B2CE052E-BFFD-45AA-BCB2-4A5AA37EBA4F}" srcOrd="0" destOrd="0" presId="urn:microsoft.com/office/officeart/2005/8/layout/lProcess3"/>
    <dgm:cxn modelId="{ED4BA248-E815-4D87-A73C-D038FACA6ECA}" type="presParOf" srcId="{B2CE052E-BFFD-45AA-BCB2-4A5AA37EBA4F}" destId="{BEF79AE2-F6B4-4DAB-9BB0-543C10F103DB}" srcOrd="0" destOrd="0" presId="urn:microsoft.com/office/officeart/2005/8/layout/lProcess3"/>
  </dgm:cxnLst>
  <dgm:bg/>
  <dgm:whole/>
  <dgm:extLst>
    <a:ext uri="http://schemas.microsoft.com/office/drawing/2008/diagram">
      <dsp:dataModelExt xmlns:dsp="http://schemas.microsoft.com/office/drawing/2008/diagram" relId="rId35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18763DEB-2441-46AF-9A5F-CE3FEC1A8F71}" type="doc">
      <dgm:prSet loTypeId="urn:microsoft.com/office/officeart/2005/8/layout/lProcess3" loCatId="process" qsTypeId="urn:microsoft.com/office/officeart/2005/8/quickstyle/simple2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40F43450-35E2-4F12-A615-2CFB425F12F5}">
      <dgm:prSet custT="1"/>
      <dgm:spPr>
        <a:solidFill>
          <a:srgbClr val="5DD1B1"/>
        </a:solidFill>
      </dgm:spPr>
      <dgm:t>
        <a:bodyPr/>
        <a:lstStyle/>
        <a:p>
          <a:pPr rtl="0"/>
          <a:r>
            <a:rPr lang="ru-RU" sz="1000" b="0" i="0" u="none" strike="noStrike" dirty="0" smtClean="0">
              <a:solidFill>
                <a:srgbClr val="000000"/>
              </a:solidFill>
              <a:effectLst/>
              <a:latin typeface="Times New Roman" panose="02020603050405020304" pitchFamily="18" charset="0"/>
            </a:rPr>
            <a:t>Иные</a:t>
          </a:r>
        </a:p>
        <a:p>
          <a:pPr rtl="0"/>
          <a:r>
            <a:rPr lang="ru-RU" sz="1000" b="0" i="0" u="none" strike="noStrike" dirty="0" smtClean="0">
              <a:solidFill>
                <a:srgbClr val="000000"/>
              </a:solidFill>
              <a:effectLst/>
              <a:latin typeface="Times New Roman" panose="02020603050405020304" pitchFamily="18" charset="0"/>
            </a:rPr>
            <a:t>межбюджетные трансферты</a:t>
          </a:r>
          <a:endParaRPr lang="ru-RU" sz="1000" dirty="0"/>
        </a:p>
      </dgm:t>
    </dgm:pt>
    <dgm:pt modelId="{AA12105F-BFA5-42D9-8C9A-4A875927F9D5}" type="parTrans" cxnId="{50CED427-7FF0-431E-BE7C-4C208C90F659}">
      <dgm:prSet/>
      <dgm:spPr/>
      <dgm:t>
        <a:bodyPr/>
        <a:lstStyle/>
        <a:p>
          <a:endParaRPr lang="ru-RU"/>
        </a:p>
      </dgm:t>
    </dgm:pt>
    <dgm:pt modelId="{A7A16D3F-B409-4487-8746-FCE62E546102}" type="sibTrans" cxnId="{50CED427-7FF0-431E-BE7C-4C208C90F659}">
      <dgm:prSet/>
      <dgm:spPr/>
      <dgm:t>
        <a:bodyPr/>
        <a:lstStyle/>
        <a:p>
          <a:endParaRPr lang="ru-RU"/>
        </a:p>
      </dgm:t>
    </dgm:pt>
    <dgm:pt modelId="{FB991316-D4BD-4B21-9BAB-A199978B4919}" type="pres">
      <dgm:prSet presAssocID="{18763DEB-2441-46AF-9A5F-CE3FEC1A8F71}" presName="Name0" presStyleCnt="0">
        <dgm:presLayoutVars>
          <dgm:chPref val="3"/>
          <dgm:dir/>
          <dgm:animLvl val="lvl"/>
          <dgm:resizeHandles/>
        </dgm:presLayoutVars>
      </dgm:prSet>
      <dgm:spPr/>
      <dgm:t>
        <a:bodyPr/>
        <a:lstStyle/>
        <a:p>
          <a:endParaRPr lang="ru-RU"/>
        </a:p>
      </dgm:t>
    </dgm:pt>
    <dgm:pt modelId="{B2CE052E-BFFD-45AA-BCB2-4A5AA37EBA4F}" type="pres">
      <dgm:prSet presAssocID="{40F43450-35E2-4F12-A615-2CFB425F12F5}" presName="horFlow" presStyleCnt="0"/>
      <dgm:spPr/>
    </dgm:pt>
    <dgm:pt modelId="{BEF79AE2-F6B4-4DAB-9BB0-543C10F103DB}" type="pres">
      <dgm:prSet presAssocID="{40F43450-35E2-4F12-A615-2CFB425F12F5}" presName="bigChev" presStyleLbl="node1" presStyleIdx="0" presStyleCnt="1" custScaleX="165428" custScaleY="195418"/>
      <dgm:spPr/>
      <dgm:t>
        <a:bodyPr/>
        <a:lstStyle/>
        <a:p>
          <a:endParaRPr lang="ru-RU"/>
        </a:p>
      </dgm:t>
    </dgm:pt>
  </dgm:ptLst>
  <dgm:cxnLst>
    <dgm:cxn modelId="{50CED427-7FF0-431E-BE7C-4C208C90F659}" srcId="{18763DEB-2441-46AF-9A5F-CE3FEC1A8F71}" destId="{40F43450-35E2-4F12-A615-2CFB425F12F5}" srcOrd="0" destOrd="0" parTransId="{AA12105F-BFA5-42D9-8C9A-4A875927F9D5}" sibTransId="{A7A16D3F-B409-4487-8746-FCE62E546102}"/>
    <dgm:cxn modelId="{01B76EBF-E6AD-458A-857D-053BEFC1B8F3}" type="presOf" srcId="{40F43450-35E2-4F12-A615-2CFB425F12F5}" destId="{BEF79AE2-F6B4-4DAB-9BB0-543C10F103DB}" srcOrd="0" destOrd="0" presId="urn:microsoft.com/office/officeart/2005/8/layout/lProcess3"/>
    <dgm:cxn modelId="{D9149886-97E5-4972-AF07-15DA0641209E}" type="presOf" srcId="{18763DEB-2441-46AF-9A5F-CE3FEC1A8F71}" destId="{FB991316-D4BD-4B21-9BAB-A199978B4919}" srcOrd="0" destOrd="0" presId="urn:microsoft.com/office/officeart/2005/8/layout/lProcess3"/>
    <dgm:cxn modelId="{99BC1924-5AA1-4B51-B57B-7250113240B3}" type="presParOf" srcId="{FB991316-D4BD-4B21-9BAB-A199978B4919}" destId="{B2CE052E-BFFD-45AA-BCB2-4A5AA37EBA4F}" srcOrd="0" destOrd="0" presId="urn:microsoft.com/office/officeart/2005/8/layout/lProcess3"/>
    <dgm:cxn modelId="{C17BDD11-6A1D-4C15-9128-4F1552B576F8}" type="presParOf" srcId="{B2CE052E-BFFD-45AA-BCB2-4A5AA37EBA4F}" destId="{BEF79AE2-F6B4-4DAB-9BB0-543C10F103DB}" srcOrd="0" destOrd="0" presId="urn:microsoft.com/office/officeart/2005/8/layout/lProcess3"/>
  </dgm:cxnLst>
  <dgm:bg>
    <a:noFill/>
  </dgm:bg>
  <dgm:whole/>
  <dgm:extLst>
    <a:ext uri="http://schemas.microsoft.com/office/drawing/2008/diagram">
      <dsp:dataModelExt xmlns:dsp="http://schemas.microsoft.com/office/drawing/2008/diagram" relId="rId40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18763DEB-2441-46AF-9A5F-CE3FEC1A8F71}" type="doc">
      <dgm:prSet loTypeId="urn:microsoft.com/office/officeart/2005/8/layout/lProcess3" loCatId="process" qsTypeId="urn:microsoft.com/office/officeart/2005/8/quickstyle/simple2" qsCatId="simple" csTypeId="urn:microsoft.com/office/officeart/2005/8/colors/accent1_1" csCatId="accent1" phldr="1"/>
      <dgm:spPr/>
      <dgm:t>
        <a:bodyPr/>
        <a:lstStyle/>
        <a:p>
          <a:endParaRPr lang="ru-RU"/>
        </a:p>
      </dgm:t>
    </dgm:pt>
    <dgm:pt modelId="{40F43450-35E2-4F12-A615-2CFB425F12F5}">
      <dgm:prSet custT="1"/>
      <dgm:spPr>
        <a:solidFill>
          <a:srgbClr val="5DD1B1"/>
        </a:solidFill>
        <a:ln>
          <a:solidFill>
            <a:srgbClr val="00B050"/>
          </a:solidFill>
        </a:ln>
      </dgm:spPr>
      <dgm:t>
        <a:bodyPr/>
        <a:lstStyle/>
        <a:p>
          <a:pPr rtl="0"/>
          <a:r>
            <a:rPr lang="ru-RU" sz="1000" dirty="0" smtClean="0"/>
            <a:t>- предоставляются в случаях и порядке, предусмотренных законами и принимаемыми в соответствии с ними иными нормативными правовыми  актами органов государственной власти</a:t>
          </a:r>
          <a:endParaRPr lang="ru-RU" sz="1000" dirty="0"/>
        </a:p>
      </dgm:t>
    </dgm:pt>
    <dgm:pt modelId="{AA12105F-BFA5-42D9-8C9A-4A875927F9D5}" type="parTrans" cxnId="{50CED427-7FF0-431E-BE7C-4C208C90F659}">
      <dgm:prSet/>
      <dgm:spPr/>
      <dgm:t>
        <a:bodyPr/>
        <a:lstStyle/>
        <a:p>
          <a:endParaRPr lang="ru-RU" sz="2400"/>
        </a:p>
      </dgm:t>
    </dgm:pt>
    <dgm:pt modelId="{A7A16D3F-B409-4487-8746-FCE62E546102}" type="sibTrans" cxnId="{50CED427-7FF0-431E-BE7C-4C208C90F659}">
      <dgm:prSet/>
      <dgm:spPr/>
      <dgm:t>
        <a:bodyPr/>
        <a:lstStyle/>
        <a:p>
          <a:endParaRPr lang="ru-RU" sz="2400"/>
        </a:p>
      </dgm:t>
    </dgm:pt>
    <dgm:pt modelId="{FB991316-D4BD-4B21-9BAB-A199978B4919}" type="pres">
      <dgm:prSet presAssocID="{18763DEB-2441-46AF-9A5F-CE3FEC1A8F71}" presName="Name0" presStyleCnt="0">
        <dgm:presLayoutVars>
          <dgm:chPref val="3"/>
          <dgm:dir/>
          <dgm:animLvl val="lvl"/>
          <dgm:resizeHandles/>
        </dgm:presLayoutVars>
      </dgm:prSet>
      <dgm:spPr/>
      <dgm:t>
        <a:bodyPr/>
        <a:lstStyle/>
        <a:p>
          <a:endParaRPr lang="ru-RU"/>
        </a:p>
      </dgm:t>
    </dgm:pt>
    <dgm:pt modelId="{B2CE052E-BFFD-45AA-BCB2-4A5AA37EBA4F}" type="pres">
      <dgm:prSet presAssocID="{40F43450-35E2-4F12-A615-2CFB425F12F5}" presName="horFlow" presStyleCnt="0"/>
      <dgm:spPr/>
    </dgm:pt>
    <dgm:pt modelId="{BEF79AE2-F6B4-4DAB-9BB0-543C10F103DB}" type="pres">
      <dgm:prSet presAssocID="{40F43450-35E2-4F12-A615-2CFB425F12F5}" presName="bigChev" presStyleLbl="node1" presStyleIdx="0" presStyleCnt="1" custScaleX="322520" custScaleY="243516" custLinFactNeighborX="10391" custLinFactNeighborY="-13634"/>
      <dgm:spPr/>
      <dgm:t>
        <a:bodyPr/>
        <a:lstStyle/>
        <a:p>
          <a:endParaRPr lang="ru-RU"/>
        </a:p>
      </dgm:t>
    </dgm:pt>
  </dgm:ptLst>
  <dgm:cxnLst>
    <dgm:cxn modelId="{50CED427-7FF0-431E-BE7C-4C208C90F659}" srcId="{18763DEB-2441-46AF-9A5F-CE3FEC1A8F71}" destId="{40F43450-35E2-4F12-A615-2CFB425F12F5}" srcOrd="0" destOrd="0" parTransId="{AA12105F-BFA5-42D9-8C9A-4A875927F9D5}" sibTransId="{A7A16D3F-B409-4487-8746-FCE62E546102}"/>
    <dgm:cxn modelId="{89A946DB-3804-4F69-AAE0-E4E96AFF617B}" type="presOf" srcId="{40F43450-35E2-4F12-A615-2CFB425F12F5}" destId="{BEF79AE2-F6B4-4DAB-9BB0-543C10F103DB}" srcOrd="0" destOrd="0" presId="urn:microsoft.com/office/officeart/2005/8/layout/lProcess3"/>
    <dgm:cxn modelId="{436B53DE-0A3C-41F1-9A02-1BA353BE92A3}" type="presOf" srcId="{18763DEB-2441-46AF-9A5F-CE3FEC1A8F71}" destId="{FB991316-D4BD-4B21-9BAB-A199978B4919}" srcOrd="0" destOrd="0" presId="urn:microsoft.com/office/officeart/2005/8/layout/lProcess3"/>
    <dgm:cxn modelId="{667BB68E-C1B6-47F1-95A9-69DFA441A376}" type="presParOf" srcId="{FB991316-D4BD-4B21-9BAB-A199978B4919}" destId="{B2CE052E-BFFD-45AA-BCB2-4A5AA37EBA4F}" srcOrd="0" destOrd="0" presId="urn:microsoft.com/office/officeart/2005/8/layout/lProcess3"/>
    <dgm:cxn modelId="{363CA2E8-7C4E-47B4-94C1-6C1776C06188}" type="presParOf" srcId="{B2CE052E-BFFD-45AA-BCB2-4A5AA37EBA4F}" destId="{BEF79AE2-F6B4-4DAB-9BB0-543C10F103DB}" srcOrd="0" destOrd="0" presId="urn:microsoft.com/office/officeart/2005/8/layout/lProcess3"/>
  </dgm:cxnLst>
  <dgm:bg/>
  <dgm:whole/>
  <dgm:extLst>
    <a:ext uri="http://schemas.microsoft.com/office/drawing/2008/diagram">
      <dsp:dataModelExt xmlns:dsp="http://schemas.microsoft.com/office/drawing/2008/diagram" relId="rId45" minVer="http://schemas.openxmlformats.org/drawingml/2006/diagram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BD65296F-42BB-4FCF-B5CD-7D3C7B037AA1}" type="doc">
      <dgm:prSet loTypeId="urn:microsoft.com/office/officeart/2005/8/layout/hProcess6" loCatId="process" qsTypeId="urn:microsoft.com/office/officeart/2005/8/quickstyle/3d2" qsCatId="3D" csTypeId="urn:microsoft.com/office/officeart/2005/8/colors/accent5_4" csCatId="accent5" phldr="1"/>
      <dgm:spPr/>
      <dgm:t>
        <a:bodyPr/>
        <a:lstStyle/>
        <a:p>
          <a:endParaRPr lang="ru-RU"/>
        </a:p>
      </dgm:t>
    </dgm:pt>
    <dgm:pt modelId="{452728DE-8B7E-4B61-8CAE-A89B961F92C1}">
      <dgm:prSet phldrT="[Текст]"/>
      <dgm:spPr/>
      <dgm:t>
        <a:bodyPr/>
        <a:lstStyle/>
        <a:p>
          <a:r>
            <a:rPr lang="ru-RU" dirty="0" smtClean="0"/>
            <a:t>2015</a:t>
          </a:r>
          <a:endParaRPr lang="ru-RU" dirty="0"/>
        </a:p>
      </dgm:t>
    </dgm:pt>
    <dgm:pt modelId="{7354A8A8-7702-4CC8-A5C2-3DE6CDE8EC6C}" type="parTrans" cxnId="{11208041-288F-447E-B1CE-8EF35279D87A}">
      <dgm:prSet/>
      <dgm:spPr/>
      <dgm:t>
        <a:bodyPr/>
        <a:lstStyle/>
        <a:p>
          <a:endParaRPr lang="ru-RU"/>
        </a:p>
      </dgm:t>
    </dgm:pt>
    <dgm:pt modelId="{20355689-5A0D-4A19-9355-400D5A78F4FD}" type="sibTrans" cxnId="{11208041-288F-447E-B1CE-8EF35279D87A}">
      <dgm:prSet/>
      <dgm:spPr/>
      <dgm:t>
        <a:bodyPr/>
        <a:lstStyle/>
        <a:p>
          <a:endParaRPr lang="ru-RU"/>
        </a:p>
      </dgm:t>
    </dgm:pt>
    <dgm:pt modelId="{F3FE721C-34F9-46E6-BF2D-B6DCB0843C54}">
      <dgm:prSet phldrT="[Текст]" custT="1"/>
      <dgm:spPr/>
      <dgm:t>
        <a:bodyPr/>
        <a:lstStyle/>
        <a:p>
          <a:r>
            <a:rPr lang="ru-RU" sz="1400" b="1" dirty="0" smtClean="0"/>
            <a:t>723,8 </a:t>
          </a:r>
          <a:r>
            <a:rPr lang="ru-RU" sz="1100" dirty="0" err="1" smtClean="0"/>
            <a:t>млн.руб</a:t>
          </a:r>
          <a:r>
            <a:rPr lang="ru-RU" sz="1100" dirty="0" smtClean="0"/>
            <a:t>.</a:t>
          </a:r>
          <a:endParaRPr lang="ru-RU" sz="1400" dirty="0"/>
        </a:p>
      </dgm:t>
    </dgm:pt>
    <dgm:pt modelId="{7BC5C8A3-1FDD-4D8E-8CFD-99C1A1EB34D9}" type="parTrans" cxnId="{D9C16EFA-AD20-4C4B-BDFF-79223E529B57}">
      <dgm:prSet/>
      <dgm:spPr/>
      <dgm:t>
        <a:bodyPr/>
        <a:lstStyle/>
        <a:p>
          <a:endParaRPr lang="ru-RU"/>
        </a:p>
      </dgm:t>
    </dgm:pt>
    <dgm:pt modelId="{0E1AC308-ED96-4E81-97DA-737E53C8517D}" type="sibTrans" cxnId="{D9C16EFA-AD20-4C4B-BDFF-79223E529B57}">
      <dgm:prSet/>
      <dgm:spPr/>
      <dgm:t>
        <a:bodyPr/>
        <a:lstStyle/>
        <a:p>
          <a:endParaRPr lang="ru-RU"/>
        </a:p>
      </dgm:t>
    </dgm:pt>
    <dgm:pt modelId="{2DAA2883-E6FE-4208-BBB9-CB4E72F865A0}">
      <dgm:prSet phldrT="[Текст]"/>
      <dgm:spPr/>
      <dgm:t>
        <a:bodyPr/>
        <a:lstStyle/>
        <a:p>
          <a:r>
            <a:rPr lang="ru-RU" dirty="0" smtClean="0"/>
            <a:t>2016</a:t>
          </a:r>
          <a:endParaRPr lang="ru-RU" dirty="0"/>
        </a:p>
      </dgm:t>
    </dgm:pt>
    <dgm:pt modelId="{4EF7B365-6752-450F-B1DC-B82B3D767513}" type="parTrans" cxnId="{8B4CCD37-3EEC-49F3-95E0-31E64CF3BB24}">
      <dgm:prSet/>
      <dgm:spPr/>
      <dgm:t>
        <a:bodyPr/>
        <a:lstStyle/>
        <a:p>
          <a:endParaRPr lang="ru-RU"/>
        </a:p>
      </dgm:t>
    </dgm:pt>
    <dgm:pt modelId="{9DF0FBF0-7920-430F-B6F2-FB1EC62A3D6E}" type="sibTrans" cxnId="{8B4CCD37-3EEC-49F3-95E0-31E64CF3BB24}">
      <dgm:prSet/>
      <dgm:spPr/>
      <dgm:t>
        <a:bodyPr/>
        <a:lstStyle/>
        <a:p>
          <a:endParaRPr lang="ru-RU"/>
        </a:p>
      </dgm:t>
    </dgm:pt>
    <dgm:pt modelId="{AF5FACF5-0D18-4DC4-B934-35123988486E}">
      <dgm:prSet phldrT="[Текст]" custT="1"/>
      <dgm:spPr/>
      <dgm:t>
        <a:bodyPr/>
        <a:lstStyle/>
        <a:p>
          <a:r>
            <a:rPr lang="ru-RU" sz="1800" b="1" dirty="0" smtClean="0"/>
            <a:t>886,3 </a:t>
          </a:r>
          <a:r>
            <a:rPr lang="ru-RU" sz="1100" dirty="0" err="1" smtClean="0"/>
            <a:t>млн.руб</a:t>
          </a:r>
          <a:r>
            <a:rPr lang="ru-RU" sz="1100" dirty="0" smtClean="0"/>
            <a:t>.</a:t>
          </a:r>
          <a:endParaRPr lang="ru-RU" sz="1400" dirty="0"/>
        </a:p>
      </dgm:t>
    </dgm:pt>
    <dgm:pt modelId="{1772618E-0F28-4463-BD91-2294DD40EFAD}" type="parTrans" cxnId="{72F7B604-A40B-4CD7-ABC9-EEB0CA2596C1}">
      <dgm:prSet/>
      <dgm:spPr/>
      <dgm:t>
        <a:bodyPr/>
        <a:lstStyle/>
        <a:p>
          <a:endParaRPr lang="ru-RU"/>
        </a:p>
      </dgm:t>
    </dgm:pt>
    <dgm:pt modelId="{299BE9F6-031C-41F7-ABDD-8A66266C0F1F}" type="sibTrans" cxnId="{72F7B604-A40B-4CD7-ABC9-EEB0CA2596C1}">
      <dgm:prSet/>
      <dgm:spPr/>
      <dgm:t>
        <a:bodyPr/>
        <a:lstStyle/>
        <a:p>
          <a:endParaRPr lang="ru-RU"/>
        </a:p>
      </dgm:t>
    </dgm:pt>
    <dgm:pt modelId="{E201A43E-9F73-4AF7-93FC-92411A787D76}">
      <dgm:prSet phldrT="[Текст]" custT="1"/>
      <dgm:spPr/>
      <dgm:t>
        <a:bodyPr/>
        <a:lstStyle/>
        <a:p>
          <a:r>
            <a:rPr lang="ru-RU" sz="1800" b="1" dirty="0" smtClean="0"/>
            <a:t>964,6</a:t>
          </a:r>
          <a:r>
            <a:rPr lang="ru-RU" sz="1400" dirty="0" smtClean="0"/>
            <a:t> </a:t>
          </a:r>
          <a:r>
            <a:rPr lang="ru-RU" sz="1050" dirty="0" err="1" smtClean="0"/>
            <a:t>млн.руб</a:t>
          </a:r>
          <a:r>
            <a:rPr lang="ru-RU" sz="1050" dirty="0" smtClean="0"/>
            <a:t>.</a:t>
          </a:r>
          <a:endParaRPr lang="ru-RU" sz="1050" dirty="0"/>
        </a:p>
      </dgm:t>
    </dgm:pt>
    <dgm:pt modelId="{E3CE8783-A869-4A14-A9F9-1F77D2B0A26B}" type="parTrans" cxnId="{F3D00329-A325-4D9D-A2B6-10C5D26FB0A1}">
      <dgm:prSet/>
      <dgm:spPr/>
      <dgm:t>
        <a:bodyPr/>
        <a:lstStyle/>
        <a:p>
          <a:endParaRPr lang="ru-RU"/>
        </a:p>
      </dgm:t>
    </dgm:pt>
    <dgm:pt modelId="{AAEC7EB9-A61D-4BFD-A92E-98766CD962ED}" type="sibTrans" cxnId="{F3D00329-A325-4D9D-A2B6-10C5D26FB0A1}">
      <dgm:prSet/>
      <dgm:spPr/>
      <dgm:t>
        <a:bodyPr/>
        <a:lstStyle/>
        <a:p>
          <a:endParaRPr lang="ru-RU"/>
        </a:p>
      </dgm:t>
    </dgm:pt>
    <dgm:pt modelId="{4A0A77DA-B2C0-48C8-919E-F88ECD22DDCB}">
      <dgm:prSet phldrT="[Текст]"/>
      <dgm:spPr/>
      <dgm:t>
        <a:bodyPr/>
        <a:lstStyle/>
        <a:p>
          <a:r>
            <a:rPr lang="ru-RU" dirty="0" smtClean="0"/>
            <a:t>2017</a:t>
          </a:r>
          <a:endParaRPr lang="ru-RU" dirty="0"/>
        </a:p>
      </dgm:t>
    </dgm:pt>
    <dgm:pt modelId="{CC49B754-ECDB-46E2-A3D7-9C6E282ED5A3}" type="sibTrans" cxnId="{179137A6-B152-4DBA-9467-E023A6B0D13E}">
      <dgm:prSet/>
      <dgm:spPr/>
      <dgm:t>
        <a:bodyPr/>
        <a:lstStyle/>
        <a:p>
          <a:endParaRPr lang="ru-RU"/>
        </a:p>
      </dgm:t>
    </dgm:pt>
    <dgm:pt modelId="{4E3D9C84-AC54-4CE8-AA34-09E79701B558}" type="parTrans" cxnId="{179137A6-B152-4DBA-9467-E023A6B0D13E}">
      <dgm:prSet/>
      <dgm:spPr/>
      <dgm:t>
        <a:bodyPr/>
        <a:lstStyle/>
        <a:p>
          <a:endParaRPr lang="ru-RU"/>
        </a:p>
      </dgm:t>
    </dgm:pt>
    <dgm:pt modelId="{C140EF6C-3E90-45CD-9F69-751120AE2C79}" type="pres">
      <dgm:prSet presAssocID="{BD65296F-42BB-4FCF-B5CD-7D3C7B037AA1}" presName="theList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C1937E31-F1F0-4B93-A96E-915148CCF914}" type="pres">
      <dgm:prSet presAssocID="{452728DE-8B7E-4B61-8CAE-A89B961F92C1}" presName="compNode" presStyleCnt="0"/>
      <dgm:spPr/>
      <dgm:t>
        <a:bodyPr/>
        <a:lstStyle/>
        <a:p>
          <a:endParaRPr lang="ru-RU"/>
        </a:p>
      </dgm:t>
    </dgm:pt>
    <dgm:pt modelId="{0528F074-7FD7-417E-B034-1A3A23644F71}" type="pres">
      <dgm:prSet presAssocID="{452728DE-8B7E-4B61-8CAE-A89B961F92C1}" presName="noGeometry" presStyleCnt="0"/>
      <dgm:spPr/>
      <dgm:t>
        <a:bodyPr/>
        <a:lstStyle/>
        <a:p>
          <a:endParaRPr lang="ru-RU"/>
        </a:p>
      </dgm:t>
    </dgm:pt>
    <dgm:pt modelId="{814F22D6-58A5-41AD-BB73-473209ABE63A}" type="pres">
      <dgm:prSet presAssocID="{452728DE-8B7E-4B61-8CAE-A89B961F92C1}" presName="childTextVisible" presStyleLbl="bgAccFollowNode1" presStyleIdx="0" presStyleCnt="3" custScaleX="135328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B3506BB-8734-4763-9009-BD7B74E767E0}" type="pres">
      <dgm:prSet presAssocID="{452728DE-8B7E-4B61-8CAE-A89B961F92C1}" presName="childTextHidden" presStyleLbl="bgAccFollowNode1" presStyleIdx="0" presStyleCnt="3"/>
      <dgm:spPr/>
      <dgm:t>
        <a:bodyPr/>
        <a:lstStyle/>
        <a:p>
          <a:endParaRPr lang="ru-RU"/>
        </a:p>
      </dgm:t>
    </dgm:pt>
    <dgm:pt modelId="{0AFF12F5-5928-41FA-9347-88C039905EFE}" type="pres">
      <dgm:prSet presAssocID="{452728DE-8B7E-4B61-8CAE-A89B961F92C1}" presName="parentText" presStyleLbl="node1" presStyleIdx="0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EDEE9A4-8F41-42B7-9D95-45A3E816D00E}" type="pres">
      <dgm:prSet presAssocID="{452728DE-8B7E-4B61-8CAE-A89B961F92C1}" presName="aSpace" presStyleCnt="0"/>
      <dgm:spPr/>
      <dgm:t>
        <a:bodyPr/>
        <a:lstStyle/>
        <a:p>
          <a:endParaRPr lang="ru-RU"/>
        </a:p>
      </dgm:t>
    </dgm:pt>
    <dgm:pt modelId="{5A3128D6-0C11-4F95-AEC4-3DAE98213961}" type="pres">
      <dgm:prSet presAssocID="{2DAA2883-E6FE-4208-BBB9-CB4E72F865A0}" presName="compNode" presStyleCnt="0"/>
      <dgm:spPr/>
      <dgm:t>
        <a:bodyPr/>
        <a:lstStyle/>
        <a:p>
          <a:endParaRPr lang="ru-RU"/>
        </a:p>
      </dgm:t>
    </dgm:pt>
    <dgm:pt modelId="{C79EA5C4-66D3-4C14-8F91-AB199750F099}" type="pres">
      <dgm:prSet presAssocID="{2DAA2883-E6FE-4208-BBB9-CB4E72F865A0}" presName="noGeometry" presStyleCnt="0"/>
      <dgm:spPr/>
      <dgm:t>
        <a:bodyPr/>
        <a:lstStyle/>
        <a:p>
          <a:endParaRPr lang="ru-RU"/>
        </a:p>
      </dgm:t>
    </dgm:pt>
    <dgm:pt modelId="{752E1BBC-2F7A-4A12-9716-8356555BD4FA}" type="pres">
      <dgm:prSet presAssocID="{2DAA2883-E6FE-4208-BBB9-CB4E72F865A0}" presName="childTextVisible" presStyleLbl="bgAccFollowNode1" presStyleIdx="1" presStyleCnt="3" custScaleX="14248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AFFFFAD-41F0-4E51-A372-4EBCC45F1180}" type="pres">
      <dgm:prSet presAssocID="{2DAA2883-E6FE-4208-BBB9-CB4E72F865A0}" presName="childTextHidden" presStyleLbl="bgAccFollowNode1" presStyleIdx="1" presStyleCnt="3"/>
      <dgm:spPr/>
      <dgm:t>
        <a:bodyPr/>
        <a:lstStyle/>
        <a:p>
          <a:endParaRPr lang="ru-RU"/>
        </a:p>
      </dgm:t>
    </dgm:pt>
    <dgm:pt modelId="{D3B0DC7E-0A16-4EB2-8468-0E14B33A6472}" type="pres">
      <dgm:prSet presAssocID="{2DAA2883-E6FE-4208-BBB9-CB4E72F865A0}" presName="parentText" presStyleLbl="node1" presStyleIdx="1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CBE2258-2FE1-446F-A440-6B878B0DAB39}" type="pres">
      <dgm:prSet presAssocID="{2DAA2883-E6FE-4208-BBB9-CB4E72F865A0}" presName="aSpace" presStyleCnt="0"/>
      <dgm:spPr/>
      <dgm:t>
        <a:bodyPr/>
        <a:lstStyle/>
        <a:p>
          <a:endParaRPr lang="ru-RU"/>
        </a:p>
      </dgm:t>
    </dgm:pt>
    <dgm:pt modelId="{692B62FC-F50F-4F21-AB67-74A2CE22ED21}" type="pres">
      <dgm:prSet presAssocID="{4A0A77DA-B2C0-48C8-919E-F88ECD22DDCB}" presName="compNode" presStyleCnt="0"/>
      <dgm:spPr/>
      <dgm:t>
        <a:bodyPr/>
        <a:lstStyle/>
        <a:p>
          <a:endParaRPr lang="ru-RU"/>
        </a:p>
      </dgm:t>
    </dgm:pt>
    <dgm:pt modelId="{22222087-A5B4-4102-B9BF-C7D96A57FB98}" type="pres">
      <dgm:prSet presAssocID="{4A0A77DA-B2C0-48C8-919E-F88ECD22DDCB}" presName="noGeometry" presStyleCnt="0"/>
      <dgm:spPr/>
      <dgm:t>
        <a:bodyPr/>
        <a:lstStyle/>
        <a:p>
          <a:endParaRPr lang="ru-RU"/>
        </a:p>
      </dgm:t>
    </dgm:pt>
    <dgm:pt modelId="{E3B6DF5E-D191-4EC0-A4A0-E13008F82B94}" type="pres">
      <dgm:prSet presAssocID="{4A0A77DA-B2C0-48C8-919E-F88ECD22DDCB}" presName="childTextVisible" presStyleLbl="bgAccFollowNode1" presStyleIdx="2" presStyleCnt="3" custScaleX="14694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24ADF06-6C85-4DF7-922C-AC95214C9F64}" type="pres">
      <dgm:prSet presAssocID="{4A0A77DA-B2C0-48C8-919E-F88ECD22DDCB}" presName="childTextHidden" presStyleLbl="bgAccFollowNode1" presStyleIdx="2" presStyleCnt="3"/>
      <dgm:spPr/>
      <dgm:t>
        <a:bodyPr/>
        <a:lstStyle/>
        <a:p>
          <a:endParaRPr lang="ru-RU"/>
        </a:p>
      </dgm:t>
    </dgm:pt>
    <dgm:pt modelId="{BEE8FB58-7CB9-478D-B340-2CF3FF0543EE}" type="pres">
      <dgm:prSet presAssocID="{4A0A77DA-B2C0-48C8-919E-F88ECD22DDCB}" presName="parentText" presStyleLbl="node1" presStyleIdx="2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EC83ED26-5D40-45B4-9EF5-98D36A2C138C}" type="presOf" srcId="{BD65296F-42BB-4FCF-B5CD-7D3C7B037AA1}" destId="{C140EF6C-3E90-45CD-9F69-751120AE2C79}" srcOrd="0" destOrd="0" presId="urn:microsoft.com/office/officeart/2005/8/layout/hProcess6"/>
    <dgm:cxn modelId="{81B2FAB5-D36B-4C8E-BE3F-A713932B2089}" type="presOf" srcId="{AF5FACF5-0D18-4DC4-B934-35123988486E}" destId="{8AFFFFAD-41F0-4E51-A372-4EBCC45F1180}" srcOrd="1" destOrd="0" presId="urn:microsoft.com/office/officeart/2005/8/layout/hProcess6"/>
    <dgm:cxn modelId="{53728A67-E8D5-4EC1-AD0D-2F6583D2DD12}" type="presOf" srcId="{2DAA2883-E6FE-4208-BBB9-CB4E72F865A0}" destId="{D3B0DC7E-0A16-4EB2-8468-0E14B33A6472}" srcOrd="0" destOrd="0" presId="urn:microsoft.com/office/officeart/2005/8/layout/hProcess6"/>
    <dgm:cxn modelId="{9C39B99B-3F9F-4A18-880F-09A59213707E}" type="presOf" srcId="{E201A43E-9F73-4AF7-93FC-92411A787D76}" destId="{824ADF06-6C85-4DF7-922C-AC95214C9F64}" srcOrd="1" destOrd="0" presId="urn:microsoft.com/office/officeart/2005/8/layout/hProcess6"/>
    <dgm:cxn modelId="{D9C16EFA-AD20-4C4B-BDFF-79223E529B57}" srcId="{452728DE-8B7E-4B61-8CAE-A89B961F92C1}" destId="{F3FE721C-34F9-46E6-BF2D-B6DCB0843C54}" srcOrd="0" destOrd="0" parTransId="{7BC5C8A3-1FDD-4D8E-8CFD-99C1A1EB34D9}" sibTransId="{0E1AC308-ED96-4E81-97DA-737E53C8517D}"/>
    <dgm:cxn modelId="{11208041-288F-447E-B1CE-8EF35279D87A}" srcId="{BD65296F-42BB-4FCF-B5CD-7D3C7B037AA1}" destId="{452728DE-8B7E-4B61-8CAE-A89B961F92C1}" srcOrd="0" destOrd="0" parTransId="{7354A8A8-7702-4CC8-A5C2-3DE6CDE8EC6C}" sibTransId="{20355689-5A0D-4A19-9355-400D5A78F4FD}"/>
    <dgm:cxn modelId="{72F7B604-A40B-4CD7-ABC9-EEB0CA2596C1}" srcId="{2DAA2883-E6FE-4208-BBB9-CB4E72F865A0}" destId="{AF5FACF5-0D18-4DC4-B934-35123988486E}" srcOrd="0" destOrd="0" parTransId="{1772618E-0F28-4463-BD91-2294DD40EFAD}" sibTransId="{299BE9F6-031C-41F7-ABDD-8A66266C0F1F}"/>
    <dgm:cxn modelId="{5FF24E08-159F-4AB4-92A9-4A86B0166DD9}" type="presOf" srcId="{E201A43E-9F73-4AF7-93FC-92411A787D76}" destId="{E3B6DF5E-D191-4EC0-A4A0-E13008F82B94}" srcOrd="0" destOrd="0" presId="urn:microsoft.com/office/officeart/2005/8/layout/hProcess6"/>
    <dgm:cxn modelId="{61E44036-5C26-4700-BA75-4F2EF3E69AB7}" type="presOf" srcId="{452728DE-8B7E-4B61-8CAE-A89B961F92C1}" destId="{0AFF12F5-5928-41FA-9347-88C039905EFE}" srcOrd="0" destOrd="0" presId="urn:microsoft.com/office/officeart/2005/8/layout/hProcess6"/>
    <dgm:cxn modelId="{179137A6-B152-4DBA-9467-E023A6B0D13E}" srcId="{BD65296F-42BB-4FCF-B5CD-7D3C7B037AA1}" destId="{4A0A77DA-B2C0-48C8-919E-F88ECD22DDCB}" srcOrd="2" destOrd="0" parTransId="{4E3D9C84-AC54-4CE8-AA34-09E79701B558}" sibTransId="{CC49B754-ECDB-46E2-A3D7-9C6E282ED5A3}"/>
    <dgm:cxn modelId="{9A512B22-BCFC-4FED-B473-7816413AC7EC}" type="presOf" srcId="{F3FE721C-34F9-46E6-BF2D-B6DCB0843C54}" destId="{814F22D6-58A5-41AD-BB73-473209ABE63A}" srcOrd="0" destOrd="0" presId="urn:microsoft.com/office/officeart/2005/8/layout/hProcess6"/>
    <dgm:cxn modelId="{1BD82D7B-7CB8-4218-9729-31AA170FF29D}" type="presOf" srcId="{F3FE721C-34F9-46E6-BF2D-B6DCB0843C54}" destId="{EB3506BB-8734-4763-9009-BD7B74E767E0}" srcOrd="1" destOrd="0" presId="urn:microsoft.com/office/officeart/2005/8/layout/hProcess6"/>
    <dgm:cxn modelId="{29E89C32-9AB8-44C1-95B2-6546126D9608}" type="presOf" srcId="{AF5FACF5-0D18-4DC4-B934-35123988486E}" destId="{752E1BBC-2F7A-4A12-9716-8356555BD4FA}" srcOrd="0" destOrd="0" presId="urn:microsoft.com/office/officeart/2005/8/layout/hProcess6"/>
    <dgm:cxn modelId="{725ADCD7-5D54-4045-A38C-35A7CCAC84A2}" type="presOf" srcId="{4A0A77DA-B2C0-48C8-919E-F88ECD22DDCB}" destId="{BEE8FB58-7CB9-478D-B340-2CF3FF0543EE}" srcOrd="0" destOrd="0" presId="urn:microsoft.com/office/officeart/2005/8/layout/hProcess6"/>
    <dgm:cxn modelId="{F3D00329-A325-4D9D-A2B6-10C5D26FB0A1}" srcId="{4A0A77DA-B2C0-48C8-919E-F88ECD22DDCB}" destId="{E201A43E-9F73-4AF7-93FC-92411A787D76}" srcOrd="0" destOrd="0" parTransId="{E3CE8783-A869-4A14-A9F9-1F77D2B0A26B}" sibTransId="{AAEC7EB9-A61D-4BFD-A92E-98766CD962ED}"/>
    <dgm:cxn modelId="{8B4CCD37-3EEC-49F3-95E0-31E64CF3BB24}" srcId="{BD65296F-42BB-4FCF-B5CD-7D3C7B037AA1}" destId="{2DAA2883-E6FE-4208-BBB9-CB4E72F865A0}" srcOrd="1" destOrd="0" parTransId="{4EF7B365-6752-450F-B1DC-B82B3D767513}" sibTransId="{9DF0FBF0-7920-430F-B6F2-FB1EC62A3D6E}"/>
    <dgm:cxn modelId="{E7AC565D-4554-44E7-93E6-70D76A0569D2}" type="presParOf" srcId="{C140EF6C-3E90-45CD-9F69-751120AE2C79}" destId="{C1937E31-F1F0-4B93-A96E-915148CCF914}" srcOrd="0" destOrd="0" presId="urn:microsoft.com/office/officeart/2005/8/layout/hProcess6"/>
    <dgm:cxn modelId="{8B05011F-C658-47AF-AAFD-EF3C1F8A7C04}" type="presParOf" srcId="{C1937E31-F1F0-4B93-A96E-915148CCF914}" destId="{0528F074-7FD7-417E-B034-1A3A23644F71}" srcOrd="0" destOrd="0" presId="urn:microsoft.com/office/officeart/2005/8/layout/hProcess6"/>
    <dgm:cxn modelId="{38F25B94-22AE-4027-9186-22683579AE01}" type="presParOf" srcId="{C1937E31-F1F0-4B93-A96E-915148CCF914}" destId="{814F22D6-58A5-41AD-BB73-473209ABE63A}" srcOrd="1" destOrd="0" presId="urn:microsoft.com/office/officeart/2005/8/layout/hProcess6"/>
    <dgm:cxn modelId="{8EFF9F88-BFDC-4EB7-A0B5-3EA2B1936960}" type="presParOf" srcId="{C1937E31-F1F0-4B93-A96E-915148CCF914}" destId="{EB3506BB-8734-4763-9009-BD7B74E767E0}" srcOrd="2" destOrd="0" presId="urn:microsoft.com/office/officeart/2005/8/layout/hProcess6"/>
    <dgm:cxn modelId="{5B99458D-E777-4A1A-893A-BD62B71281E1}" type="presParOf" srcId="{C1937E31-F1F0-4B93-A96E-915148CCF914}" destId="{0AFF12F5-5928-41FA-9347-88C039905EFE}" srcOrd="3" destOrd="0" presId="urn:microsoft.com/office/officeart/2005/8/layout/hProcess6"/>
    <dgm:cxn modelId="{93BB4C9C-AD0B-4492-8A37-2CF4E378C513}" type="presParOf" srcId="{C140EF6C-3E90-45CD-9F69-751120AE2C79}" destId="{4EDEE9A4-8F41-42B7-9D95-45A3E816D00E}" srcOrd="1" destOrd="0" presId="urn:microsoft.com/office/officeart/2005/8/layout/hProcess6"/>
    <dgm:cxn modelId="{64410C1A-E2BD-4319-8CE3-D8F98F129576}" type="presParOf" srcId="{C140EF6C-3E90-45CD-9F69-751120AE2C79}" destId="{5A3128D6-0C11-4F95-AEC4-3DAE98213961}" srcOrd="2" destOrd="0" presId="urn:microsoft.com/office/officeart/2005/8/layout/hProcess6"/>
    <dgm:cxn modelId="{FF104762-B875-4CDC-8CAD-1F8E49DF3612}" type="presParOf" srcId="{5A3128D6-0C11-4F95-AEC4-3DAE98213961}" destId="{C79EA5C4-66D3-4C14-8F91-AB199750F099}" srcOrd="0" destOrd="0" presId="urn:microsoft.com/office/officeart/2005/8/layout/hProcess6"/>
    <dgm:cxn modelId="{D1F2D85C-76C1-463A-A38B-AC1F6A0587D2}" type="presParOf" srcId="{5A3128D6-0C11-4F95-AEC4-3DAE98213961}" destId="{752E1BBC-2F7A-4A12-9716-8356555BD4FA}" srcOrd="1" destOrd="0" presId="urn:microsoft.com/office/officeart/2005/8/layout/hProcess6"/>
    <dgm:cxn modelId="{2F327944-E130-4223-98A6-85901CDEF2E5}" type="presParOf" srcId="{5A3128D6-0C11-4F95-AEC4-3DAE98213961}" destId="{8AFFFFAD-41F0-4E51-A372-4EBCC45F1180}" srcOrd="2" destOrd="0" presId="urn:microsoft.com/office/officeart/2005/8/layout/hProcess6"/>
    <dgm:cxn modelId="{A2EB93AF-48EB-4674-B6DD-8444DA0B8624}" type="presParOf" srcId="{5A3128D6-0C11-4F95-AEC4-3DAE98213961}" destId="{D3B0DC7E-0A16-4EB2-8468-0E14B33A6472}" srcOrd="3" destOrd="0" presId="urn:microsoft.com/office/officeart/2005/8/layout/hProcess6"/>
    <dgm:cxn modelId="{DAD9D1EB-AFA2-4D74-9EB9-30D72934E291}" type="presParOf" srcId="{C140EF6C-3E90-45CD-9F69-751120AE2C79}" destId="{8CBE2258-2FE1-446F-A440-6B878B0DAB39}" srcOrd="3" destOrd="0" presId="urn:microsoft.com/office/officeart/2005/8/layout/hProcess6"/>
    <dgm:cxn modelId="{06579C6A-2DC0-445C-A436-76B90FFC8BE9}" type="presParOf" srcId="{C140EF6C-3E90-45CD-9F69-751120AE2C79}" destId="{692B62FC-F50F-4F21-AB67-74A2CE22ED21}" srcOrd="4" destOrd="0" presId="urn:microsoft.com/office/officeart/2005/8/layout/hProcess6"/>
    <dgm:cxn modelId="{ED9584E6-4842-457A-84EA-5BAB4EDF381F}" type="presParOf" srcId="{692B62FC-F50F-4F21-AB67-74A2CE22ED21}" destId="{22222087-A5B4-4102-B9BF-C7D96A57FB98}" srcOrd="0" destOrd="0" presId="urn:microsoft.com/office/officeart/2005/8/layout/hProcess6"/>
    <dgm:cxn modelId="{90EA0534-7CE7-4EDA-808D-20164B8ABE52}" type="presParOf" srcId="{692B62FC-F50F-4F21-AB67-74A2CE22ED21}" destId="{E3B6DF5E-D191-4EC0-A4A0-E13008F82B94}" srcOrd="1" destOrd="0" presId="urn:microsoft.com/office/officeart/2005/8/layout/hProcess6"/>
    <dgm:cxn modelId="{1F9D9415-0295-4AD9-A0D9-8DC62B409696}" type="presParOf" srcId="{692B62FC-F50F-4F21-AB67-74A2CE22ED21}" destId="{824ADF06-6C85-4DF7-922C-AC95214C9F64}" srcOrd="2" destOrd="0" presId="urn:microsoft.com/office/officeart/2005/8/layout/hProcess6"/>
    <dgm:cxn modelId="{5EDC8573-C2A5-4AC8-BEF2-63FC9C484564}" type="presParOf" srcId="{692B62FC-F50F-4F21-AB67-74A2CE22ED21}" destId="{BEE8FB58-7CB9-478D-B340-2CF3FF0543EE}" srcOrd="3" destOrd="0" presId="urn:microsoft.com/office/officeart/2005/8/layout/hProcess6"/>
  </dgm:cxnLst>
  <dgm:bg/>
  <dgm:whole/>
  <dgm:extLst>
    <a:ext uri="http://schemas.microsoft.com/office/drawing/2008/diagram">
      <dsp:dataModelExt xmlns:dsp="http://schemas.microsoft.com/office/drawing/2008/diagram" relId="rId51" minVer="http://schemas.openxmlformats.org/drawingml/2006/diagram"/>
    </a:ext>
  </dgm:extLst>
</dgm:dataModel>
</file>

<file path=ppt/diagrams/data11.xml><?xml version="1.0" encoding="utf-8"?>
<dgm:dataModel xmlns:dgm="http://schemas.openxmlformats.org/drawingml/2006/diagram" xmlns:a="http://schemas.openxmlformats.org/drawingml/2006/main">
  <dgm:ptLst>
    <dgm:pt modelId="{BD65296F-42BB-4FCF-B5CD-7D3C7B037AA1}" type="doc">
      <dgm:prSet loTypeId="urn:microsoft.com/office/officeart/2005/8/layout/hProcess6" loCatId="process" qsTypeId="urn:microsoft.com/office/officeart/2005/8/quickstyle/simple5" qsCatId="simple" csTypeId="urn:microsoft.com/office/officeart/2005/8/colors/accent4_4" csCatId="accent4" phldr="1"/>
      <dgm:spPr/>
      <dgm:t>
        <a:bodyPr/>
        <a:lstStyle/>
        <a:p>
          <a:endParaRPr lang="ru-RU"/>
        </a:p>
      </dgm:t>
    </dgm:pt>
    <dgm:pt modelId="{452728DE-8B7E-4B61-8CAE-A89B961F92C1}">
      <dgm:prSet phldrT="[Текст]"/>
      <dgm:spPr/>
      <dgm:t>
        <a:bodyPr/>
        <a:lstStyle/>
        <a:p>
          <a:r>
            <a:rPr lang="ru-RU" dirty="0" smtClean="0">
              <a:solidFill>
                <a:srgbClr val="002060"/>
              </a:solidFill>
            </a:rPr>
            <a:t>2015г</a:t>
          </a:r>
          <a:endParaRPr lang="ru-RU" dirty="0">
            <a:solidFill>
              <a:srgbClr val="002060"/>
            </a:solidFill>
          </a:endParaRPr>
        </a:p>
      </dgm:t>
    </dgm:pt>
    <dgm:pt modelId="{7354A8A8-7702-4CC8-A5C2-3DE6CDE8EC6C}" type="parTrans" cxnId="{11208041-288F-447E-B1CE-8EF35279D87A}">
      <dgm:prSet/>
      <dgm:spPr/>
      <dgm:t>
        <a:bodyPr/>
        <a:lstStyle/>
        <a:p>
          <a:endParaRPr lang="ru-RU"/>
        </a:p>
      </dgm:t>
    </dgm:pt>
    <dgm:pt modelId="{20355689-5A0D-4A19-9355-400D5A78F4FD}" type="sibTrans" cxnId="{11208041-288F-447E-B1CE-8EF35279D87A}">
      <dgm:prSet/>
      <dgm:spPr/>
      <dgm:t>
        <a:bodyPr/>
        <a:lstStyle/>
        <a:p>
          <a:endParaRPr lang="ru-RU"/>
        </a:p>
      </dgm:t>
    </dgm:pt>
    <dgm:pt modelId="{F3FE721C-34F9-46E6-BF2D-B6DCB0843C54}">
      <dgm:prSet phldrT="[Текст]" custT="1"/>
      <dgm:spPr/>
      <dgm:t>
        <a:bodyPr/>
        <a:lstStyle/>
        <a:p>
          <a:r>
            <a:rPr lang="ru-RU" sz="1100" b="1" dirty="0" smtClean="0"/>
            <a:t>90,1</a:t>
          </a:r>
          <a:endParaRPr lang="ru-RU" sz="1400" dirty="0"/>
        </a:p>
      </dgm:t>
    </dgm:pt>
    <dgm:pt modelId="{7BC5C8A3-1FDD-4D8E-8CFD-99C1A1EB34D9}" type="parTrans" cxnId="{D9C16EFA-AD20-4C4B-BDFF-79223E529B57}">
      <dgm:prSet/>
      <dgm:spPr/>
      <dgm:t>
        <a:bodyPr/>
        <a:lstStyle/>
        <a:p>
          <a:endParaRPr lang="ru-RU"/>
        </a:p>
      </dgm:t>
    </dgm:pt>
    <dgm:pt modelId="{0E1AC308-ED96-4E81-97DA-737E53C8517D}" type="sibTrans" cxnId="{D9C16EFA-AD20-4C4B-BDFF-79223E529B57}">
      <dgm:prSet/>
      <dgm:spPr/>
      <dgm:t>
        <a:bodyPr/>
        <a:lstStyle/>
        <a:p>
          <a:endParaRPr lang="ru-RU"/>
        </a:p>
      </dgm:t>
    </dgm:pt>
    <dgm:pt modelId="{2DAA2883-E6FE-4208-BBB9-CB4E72F865A0}">
      <dgm:prSet phldrT="[Текст]"/>
      <dgm:spPr/>
      <dgm:t>
        <a:bodyPr/>
        <a:lstStyle/>
        <a:p>
          <a:r>
            <a:rPr lang="ru-RU" dirty="0" smtClean="0">
              <a:solidFill>
                <a:srgbClr val="002060"/>
              </a:solidFill>
            </a:rPr>
            <a:t>2016г</a:t>
          </a:r>
          <a:endParaRPr lang="ru-RU" dirty="0">
            <a:solidFill>
              <a:srgbClr val="002060"/>
            </a:solidFill>
          </a:endParaRPr>
        </a:p>
      </dgm:t>
    </dgm:pt>
    <dgm:pt modelId="{4EF7B365-6752-450F-B1DC-B82B3D767513}" type="parTrans" cxnId="{8B4CCD37-3EEC-49F3-95E0-31E64CF3BB24}">
      <dgm:prSet/>
      <dgm:spPr/>
      <dgm:t>
        <a:bodyPr/>
        <a:lstStyle/>
        <a:p>
          <a:endParaRPr lang="ru-RU"/>
        </a:p>
      </dgm:t>
    </dgm:pt>
    <dgm:pt modelId="{9DF0FBF0-7920-430F-B6F2-FB1EC62A3D6E}" type="sibTrans" cxnId="{8B4CCD37-3EEC-49F3-95E0-31E64CF3BB24}">
      <dgm:prSet/>
      <dgm:spPr/>
      <dgm:t>
        <a:bodyPr/>
        <a:lstStyle/>
        <a:p>
          <a:endParaRPr lang="ru-RU"/>
        </a:p>
      </dgm:t>
    </dgm:pt>
    <dgm:pt modelId="{AF5FACF5-0D18-4DC4-B934-35123988486E}">
      <dgm:prSet phldrT="[Текст]" custT="1"/>
      <dgm:spPr/>
      <dgm:t>
        <a:bodyPr/>
        <a:lstStyle/>
        <a:p>
          <a:r>
            <a:rPr lang="ru-RU" sz="1100" b="1" dirty="0" smtClean="0"/>
            <a:t>142,1</a:t>
          </a:r>
          <a:endParaRPr lang="ru-RU" sz="1200" dirty="0"/>
        </a:p>
      </dgm:t>
    </dgm:pt>
    <dgm:pt modelId="{1772618E-0F28-4463-BD91-2294DD40EFAD}" type="parTrans" cxnId="{72F7B604-A40B-4CD7-ABC9-EEB0CA2596C1}">
      <dgm:prSet/>
      <dgm:spPr/>
      <dgm:t>
        <a:bodyPr/>
        <a:lstStyle/>
        <a:p>
          <a:endParaRPr lang="ru-RU"/>
        </a:p>
      </dgm:t>
    </dgm:pt>
    <dgm:pt modelId="{299BE9F6-031C-41F7-ABDD-8A66266C0F1F}" type="sibTrans" cxnId="{72F7B604-A40B-4CD7-ABC9-EEB0CA2596C1}">
      <dgm:prSet/>
      <dgm:spPr/>
      <dgm:t>
        <a:bodyPr/>
        <a:lstStyle/>
        <a:p>
          <a:endParaRPr lang="ru-RU"/>
        </a:p>
      </dgm:t>
    </dgm:pt>
    <dgm:pt modelId="{E201A43E-9F73-4AF7-93FC-92411A787D76}">
      <dgm:prSet phldrT="[Текст]" custT="1"/>
      <dgm:spPr/>
      <dgm:t>
        <a:bodyPr/>
        <a:lstStyle/>
        <a:p>
          <a:r>
            <a:rPr lang="ru-RU" sz="1100" b="1" dirty="0" smtClean="0"/>
            <a:t>161,1</a:t>
          </a:r>
          <a:endParaRPr lang="ru-RU" sz="1000" dirty="0"/>
        </a:p>
      </dgm:t>
    </dgm:pt>
    <dgm:pt modelId="{E3CE8783-A869-4A14-A9F9-1F77D2B0A26B}" type="parTrans" cxnId="{F3D00329-A325-4D9D-A2B6-10C5D26FB0A1}">
      <dgm:prSet/>
      <dgm:spPr/>
      <dgm:t>
        <a:bodyPr/>
        <a:lstStyle/>
        <a:p>
          <a:endParaRPr lang="ru-RU"/>
        </a:p>
      </dgm:t>
    </dgm:pt>
    <dgm:pt modelId="{AAEC7EB9-A61D-4BFD-A92E-98766CD962ED}" type="sibTrans" cxnId="{F3D00329-A325-4D9D-A2B6-10C5D26FB0A1}">
      <dgm:prSet/>
      <dgm:spPr/>
      <dgm:t>
        <a:bodyPr/>
        <a:lstStyle/>
        <a:p>
          <a:endParaRPr lang="ru-RU"/>
        </a:p>
      </dgm:t>
    </dgm:pt>
    <dgm:pt modelId="{4A0A77DA-B2C0-48C8-919E-F88ECD22DDCB}">
      <dgm:prSet phldrT="[Текст]"/>
      <dgm:spPr/>
      <dgm:t>
        <a:bodyPr/>
        <a:lstStyle/>
        <a:p>
          <a:r>
            <a:rPr lang="ru-RU" dirty="0" smtClean="0">
              <a:solidFill>
                <a:srgbClr val="002060"/>
              </a:solidFill>
            </a:rPr>
            <a:t>2017</a:t>
          </a:r>
          <a:endParaRPr lang="ru-RU" dirty="0">
            <a:solidFill>
              <a:srgbClr val="002060"/>
            </a:solidFill>
          </a:endParaRPr>
        </a:p>
      </dgm:t>
    </dgm:pt>
    <dgm:pt modelId="{CC49B754-ECDB-46E2-A3D7-9C6E282ED5A3}" type="sibTrans" cxnId="{179137A6-B152-4DBA-9467-E023A6B0D13E}">
      <dgm:prSet/>
      <dgm:spPr/>
      <dgm:t>
        <a:bodyPr/>
        <a:lstStyle/>
        <a:p>
          <a:endParaRPr lang="ru-RU"/>
        </a:p>
      </dgm:t>
    </dgm:pt>
    <dgm:pt modelId="{4E3D9C84-AC54-4CE8-AA34-09E79701B558}" type="parTrans" cxnId="{179137A6-B152-4DBA-9467-E023A6B0D13E}">
      <dgm:prSet/>
      <dgm:spPr/>
      <dgm:t>
        <a:bodyPr/>
        <a:lstStyle/>
        <a:p>
          <a:endParaRPr lang="ru-RU"/>
        </a:p>
      </dgm:t>
    </dgm:pt>
    <dgm:pt modelId="{C140EF6C-3E90-45CD-9F69-751120AE2C79}" type="pres">
      <dgm:prSet presAssocID="{BD65296F-42BB-4FCF-B5CD-7D3C7B037AA1}" presName="theList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C1937E31-F1F0-4B93-A96E-915148CCF914}" type="pres">
      <dgm:prSet presAssocID="{452728DE-8B7E-4B61-8CAE-A89B961F92C1}" presName="compNode" presStyleCnt="0"/>
      <dgm:spPr/>
    </dgm:pt>
    <dgm:pt modelId="{0528F074-7FD7-417E-B034-1A3A23644F71}" type="pres">
      <dgm:prSet presAssocID="{452728DE-8B7E-4B61-8CAE-A89B961F92C1}" presName="noGeometry" presStyleCnt="0"/>
      <dgm:spPr/>
    </dgm:pt>
    <dgm:pt modelId="{814F22D6-58A5-41AD-BB73-473209ABE63A}" type="pres">
      <dgm:prSet presAssocID="{452728DE-8B7E-4B61-8CAE-A89B961F92C1}" presName="childTextVisible" presStyleLbl="bgAccFollowNode1" presStyleIdx="0" presStyleCnt="3" custScaleX="11193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B3506BB-8734-4763-9009-BD7B74E767E0}" type="pres">
      <dgm:prSet presAssocID="{452728DE-8B7E-4B61-8CAE-A89B961F92C1}" presName="childTextHidden" presStyleLbl="bgAccFollowNode1" presStyleIdx="0" presStyleCnt="3"/>
      <dgm:spPr/>
      <dgm:t>
        <a:bodyPr/>
        <a:lstStyle/>
        <a:p>
          <a:endParaRPr lang="ru-RU"/>
        </a:p>
      </dgm:t>
    </dgm:pt>
    <dgm:pt modelId="{0AFF12F5-5928-41FA-9347-88C039905EFE}" type="pres">
      <dgm:prSet presAssocID="{452728DE-8B7E-4B61-8CAE-A89B961F92C1}" presName="parentText" presStyleLbl="node1" presStyleIdx="0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EDEE9A4-8F41-42B7-9D95-45A3E816D00E}" type="pres">
      <dgm:prSet presAssocID="{452728DE-8B7E-4B61-8CAE-A89B961F92C1}" presName="aSpace" presStyleCnt="0"/>
      <dgm:spPr/>
    </dgm:pt>
    <dgm:pt modelId="{5A3128D6-0C11-4F95-AEC4-3DAE98213961}" type="pres">
      <dgm:prSet presAssocID="{2DAA2883-E6FE-4208-BBB9-CB4E72F865A0}" presName="compNode" presStyleCnt="0"/>
      <dgm:spPr/>
    </dgm:pt>
    <dgm:pt modelId="{C79EA5C4-66D3-4C14-8F91-AB199750F099}" type="pres">
      <dgm:prSet presAssocID="{2DAA2883-E6FE-4208-BBB9-CB4E72F865A0}" presName="noGeometry" presStyleCnt="0"/>
      <dgm:spPr/>
    </dgm:pt>
    <dgm:pt modelId="{752E1BBC-2F7A-4A12-9716-8356555BD4FA}" type="pres">
      <dgm:prSet presAssocID="{2DAA2883-E6FE-4208-BBB9-CB4E72F865A0}" presName="childTextVisible" presStyleLbl="bgAccFollowNode1" presStyleIdx="1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AFFFFAD-41F0-4E51-A372-4EBCC45F1180}" type="pres">
      <dgm:prSet presAssocID="{2DAA2883-E6FE-4208-BBB9-CB4E72F865A0}" presName="childTextHidden" presStyleLbl="bgAccFollowNode1" presStyleIdx="1" presStyleCnt="3"/>
      <dgm:spPr/>
      <dgm:t>
        <a:bodyPr/>
        <a:lstStyle/>
        <a:p>
          <a:endParaRPr lang="ru-RU"/>
        </a:p>
      </dgm:t>
    </dgm:pt>
    <dgm:pt modelId="{D3B0DC7E-0A16-4EB2-8468-0E14B33A6472}" type="pres">
      <dgm:prSet presAssocID="{2DAA2883-E6FE-4208-BBB9-CB4E72F865A0}" presName="parentText" presStyleLbl="node1" presStyleIdx="1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CBE2258-2FE1-446F-A440-6B878B0DAB39}" type="pres">
      <dgm:prSet presAssocID="{2DAA2883-E6FE-4208-BBB9-CB4E72F865A0}" presName="aSpace" presStyleCnt="0"/>
      <dgm:spPr/>
    </dgm:pt>
    <dgm:pt modelId="{692B62FC-F50F-4F21-AB67-74A2CE22ED21}" type="pres">
      <dgm:prSet presAssocID="{4A0A77DA-B2C0-48C8-919E-F88ECD22DDCB}" presName="compNode" presStyleCnt="0"/>
      <dgm:spPr/>
    </dgm:pt>
    <dgm:pt modelId="{22222087-A5B4-4102-B9BF-C7D96A57FB98}" type="pres">
      <dgm:prSet presAssocID="{4A0A77DA-B2C0-48C8-919E-F88ECD22DDCB}" presName="noGeometry" presStyleCnt="0"/>
      <dgm:spPr/>
    </dgm:pt>
    <dgm:pt modelId="{E3B6DF5E-D191-4EC0-A4A0-E13008F82B94}" type="pres">
      <dgm:prSet presAssocID="{4A0A77DA-B2C0-48C8-919E-F88ECD22DDCB}" presName="childTextVisible" presStyleLbl="bgAccFollowNode1" presStyleIdx="2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24ADF06-6C85-4DF7-922C-AC95214C9F64}" type="pres">
      <dgm:prSet presAssocID="{4A0A77DA-B2C0-48C8-919E-F88ECD22DDCB}" presName="childTextHidden" presStyleLbl="bgAccFollowNode1" presStyleIdx="2" presStyleCnt="3"/>
      <dgm:spPr/>
      <dgm:t>
        <a:bodyPr/>
        <a:lstStyle/>
        <a:p>
          <a:endParaRPr lang="ru-RU"/>
        </a:p>
      </dgm:t>
    </dgm:pt>
    <dgm:pt modelId="{BEE8FB58-7CB9-478D-B340-2CF3FF0543EE}" type="pres">
      <dgm:prSet presAssocID="{4A0A77DA-B2C0-48C8-919E-F88ECD22DDCB}" presName="parentText" presStyleLbl="node1" presStyleIdx="2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D13F3D54-BC30-4807-9A20-F88A23C3AE10}" type="presOf" srcId="{E201A43E-9F73-4AF7-93FC-92411A787D76}" destId="{824ADF06-6C85-4DF7-922C-AC95214C9F64}" srcOrd="1" destOrd="0" presId="urn:microsoft.com/office/officeart/2005/8/layout/hProcess6"/>
    <dgm:cxn modelId="{8033010A-19D0-4219-99AF-40E4BAC37456}" type="presOf" srcId="{AF5FACF5-0D18-4DC4-B934-35123988486E}" destId="{752E1BBC-2F7A-4A12-9716-8356555BD4FA}" srcOrd="0" destOrd="0" presId="urn:microsoft.com/office/officeart/2005/8/layout/hProcess6"/>
    <dgm:cxn modelId="{D82F582D-F7C0-43D3-90D6-6C95E2BE5F6C}" type="presOf" srcId="{2DAA2883-E6FE-4208-BBB9-CB4E72F865A0}" destId="{D3B0DC7E-0A16-4EB2-8468-0E14B33A6472}" srcOrd="0" destOrd="0" presId="urn:microsoft.com/office/officeart/2005/8/layout/hProcess6"/>
    <dgm:cxn modelId="{8FE90233-EBFF-4F3B-AD74-D1B42C85469E}" type="presOf" srcId="{E201A43E-9F73-4AF7-93FC-92411A787D76}" destId="{E3B6DF5E-D191-4EC0-A4A0-E13008F82B94}" srcOrd="0" destOrd="0" presId="urn:microsoft.com/office/officeart/2005/8/layout/hProcess6"/>
    <dgm:cxn modelId="{D9C16EFA-AD20-4C4B-BDFF-79223E529B57}" srcId="{452728DE-8B7E-4B61-8CAE-A89B961F92C1}" destId="{F3FE721C-34F9-46E6-BF2D-B6DCB0843C54}" srcOrd="0" destOrd="0" parTransId="{7BC5C8A3-1FDD-4D8E-8CFD-99C1A1EB34D9}" sibTransId="{0E1AC308-ED96-4E81-97DA-737E53C8517D}"/>
    <dgm:cxn modelId="{11208041-288F-447E-B1CE-8EF35279D87A}" srcId="{BD65296F-42BB-4FCF-B5CD-7D3C7B037AA1}" destId="{452728DE-8B7E-4B61-8CAE-A89B961F92C1}" srcOrd="0" destOrd="0" parTransId="{7354A8A8-7702-4CC8-A5C2-3DE6CDE8EC6C}" sibTransId="{20355689-5A0D-4A19-9355-400D5A78F4FD}"/>
    <dgm:cxn modelId="{72F7B604-A40B-4CD7-ABC9-EEB0CA2596C1}" srcId="{2DAA2883-E6FE-4208-BBB9-CB4E72F865A0}" destId="{AF5FACF5-0D18-4DC4-B934-35123988486E}" srcOrd="0" destOrd="0" parTransId="{1772618E-0F28-4463-BD91-2294DD40EFAD}" sibTransId="{299BE9F6-031C-41F7-ABDD-8A66266C0F1F}"/>
    <dgm:cxn modelId="{179137A6-B152-4DBA-9467-E023A6B0D13E}" srcId="{BD65296F-42BB-4FCF-B5CD-7D3C7B037AA1}" destId="{4A0A77DA-B2C0-48C8-919E-F88ECD22DDCB}" srcOrd="2" destOrd="0" parTransId="{4E3D9C84-AC54-4CE8-AA34-09E79701B558}" sibTransId="{CC49B754-ECDB-46E2-A3D7-9C6E282ED5A3}"/>
    <dgm:cxn modelId="{5810319F-0547-4ED1-B767-DA62899BD0C1}" type="presOf" srcId="{4A0A77DA-B2C0-48C8-919E-F88ECD22DDCB}" destId="{BEE8FB58-7CB9-478D-B340-2CF3FF0543EE}" srcOrd="0" destOrd="0" presId="urn:microsoft.com/office/officeart/2005/8/layout/hProcess6"/>
    <dgm:cxn modelId="{321AB0CA-59DD-4C75-ABF3-9B9539D3025E}" type="presOf" srcId="{F3FE721C-34F9-46E6-BF2D-B6DCB0843C54}" destId="{814F22D6-58A5-41AD-BB73-473209ABE63A}" srcOrd="0" destOrd="0" presId="urn:microsoft.com/office/officeart/2005/8/layout/hProcess6"/>
    <dgm:cxn modelId="{5368DEA3-D853-4D0F-B069-786754107155}" type="presOf" srcId="{AF5FACF5-0D18-4DC4-B934-35123988486E}" destId="{8AFFFFAD-41F0-4E51-A372-4EBCC45F1180}" srcOrd="1" destOrd="0" presId="urn:microsoft.com/office/officeart/2005/8/layout/hProcess6"/>
    <dgm:cxn modelId="{9CEEB964-D3FE-4E85-A58C-E4F69342DF6F}" type="presOf" srcId="{452728DE-8B7E-4B61-8CAE-A89B961F92C1}" destId="{0AFF12F5-5928-41FA-9347-88C039905EFE}" srcOrd="0" destOrd="0" presId="urn:microsoft.com/office/officeart/2005/8/layout/hProcess6"/>
    <dgm:cxn modelId="{36A93094-F068-4DC3-9512-E5D8FD59288D}" type="presOf" srcId="{BD65296F-42BB-4FCF-B5CD-7D3C7B037AA1}" destId="{C140EF6C-3E90-45CD-9F69-751120AE2C79}" srcOrd="0" destOrd="0" presId="urn:microsoft.com/office/officeart/2005/8/layout/hProcess6"/>
    <dgm:cxn modelId="{228E7F28-6C43-4BF3-8FC4-493B490441E1}" type="presOf" srcId="{F3FE721C-34F9-46E6-BF2D-B6DCB0843C54}" destId="{EB3506BB-8734-4763-9009-BD7B74E767E0}" srcOrd="1" destOrd="0" presId="urn:microsoft.com/office/officeart/2005/8/layout/hProcess6"/>
    <dgm:cxn modelId="{F3D00329-A325-4D9D-A2B6-10C5D26FB0A1}" srcId="{4A0A77DA-B2C0-48C8-919E-F88ECD22DDCB}" destId="{E201A43E-9F73-4AF7-93FC-92411A787D76}" srcOrd="0" destOrd="0" parTransId="{E3CE8783-A869-4A14-A9F9-1F77D2B0A26B}" sibTransId="{AAEC7EB9-A61D-4BFD-A92E-98766CD962ED}"/>
    <dgm:cxn modelId="{8B4CCD37-3EEC-49F3-95E0-31E64CF3BB24}" srcId="{BD65296F-42BB-4FCF-B5CD-7D3C7B037AA1}" destId="{2DAA2883-E6FE-4208-BBB9-CB4E72F865A0}" srcOrd="1" destOrd="0" parTransId="{4EF7B365-6752-450F-B1DC-B82B3D767513}" sibTransId="{9DF0FBF0-7920-430F-B6F2-FB1EC62A3D6E}"/>
    <dgm:cxn modelId="{491842BF-1D37-4545-89DB-F1CC20243C44}" type="presParOf" srcId="{C140EF6C-3E90-45CD-9F69-751120AE2C79}" destId="{C1937E31-F1F0-4B93-A96E-915148CCF914}" srcOrd="0" destOrd="0" presId="urn:microsoft.com/office/officeart/2005/8/layout/hProcess6"/>
    <dgm:cxn modelId="{44BAA0F0-B1DF-4F0E-BD8B-351E82989F4A}" type="presParOf" srcId="{C1937E31-F1F0-4B93-A96E-915148CCF914}" destId="{0528F074-7FD7-417E-B034-1A3A23644F71}" srcOrd="0" destOrd="0" presId="urn:microsoft.com/office/officeart/2005/8/layout/hProcess6"/>
    <dgm:cxn modelId="{9E6586B3-D601-40C0-B683-C674A5245E70}" type="presParOf" srcId="{C1937E31-F1F0-4B93-A96E-915148CCF914}" destId="{814F22D6-58A5-41AD-BB73-473209ABE63A}" srcOrd="1" destOrd="0" presId="urn:microsoft.com/office/officeart/2005/8/layout/hProcess6"/>
    <dgm:cxn modelId="{074A5D13-8A3B-42C9-B0EF-6EAEBBB596B6}" type="presParOf" srcId="{C1937E31-F1F0-4B93-A96E-915148CCF914}" destId="{EB3506BB-8734-4763-9009-BD7B74E767E0}" srcOrd="2" destOrd="0" presId="urn:microsoft.com/office/officeart/2005/8/layout/hProcess6"/>
    <dgm:cxn modelId="{99A0E664-3915-45FD-A03A-64F2C8CAF07F}" type="presParOf" srcId="{C1937E31-F1F0-4B93-A96E-915148CCF914}" destId="{0AFF12F5-5928-41FA-9347-88C039905EFE}" srcOrd="3" destOrd="0" presId="urn:microsoft.com/office/officeart/2005/8/layout/hProcess6"/>
    <dgm:cxn modelId="{5507E434-2345-4203-8A62-47AA16E536E6}" type="presParOf" srcId="{C140EF6C-3E90-45CD-9F69-751120AE2C79}" destId="{4EDEE9A4-8F41-42B7-9D95-45A3E816D00E}" srcOrd="1" destOrd="0" presId="urn:microsoft.com/office/officeart/2005/8/layout/hProcess6"/>
    <dgm:cxn modelId="{CD6C7182-C72E-4DC1-A277-5CFF24D117C9}" type="presParOf" srcId="{C140EF6C-3E90-45CD-9F69-751120AE2C79}" destId="{5A3128D6-0C11-4F95-AEC4-3DAE98213961}" srcOrd="2" destOrd="0" presId="urn:microsoft.com/office/officeart/2005/8/layout/hProcess6"/>
    <dgm:cxn modelId="{AF918753-36FA-4624-A6AF-9CAF41DED9D9}" type="presParOf" srcId="{5A3128D6-0C11-4F95-AEC4-3DAE98213961}" destId="{C79EA5C4-66D3-4C14-8F91-AB199750F099}" srcOrd="0" destOrd="0" presId="urn:microsoft.com/office/officeart/2005/8/layout/hProcess6"/>
    <dgm:cxn modelId="{B8B291E0-77CA-4059-9376-59637C961FF3}" type="presParOf" srcId="{5A3128D6-0C11-4F95-AEC4-3DAE98213961}" destId="{752E1BBC-2F7A-4A12-9716-8356555BD4FA}" srcOrd="1" destOrd="0" presId="urn:microsoft.com/office/officeart/2005/8/layout/hProcess6"/>
    <dgm:cxn modelId="{00B5ACC7-36C3-46A7-8DD3-A7733F73613A}" type="presParOf" srcId="{5A3128D6-0C11-4F95-AEC4-3DAE98213961}" destId="{8AFFFFAD-41F0-4E51-A372-4EBCC45F1180}" srcOrd="2" destOrd="0" presId="urn:microsoft.com/office/officeart/2005/8/layout/hProcess6"/>
    <dgm:cxn modelId="{0709EC01-47C1-42B1-9BF0-CC22BB86CB18}" type="presParOf" srcId="{5A3128D6-0C11-4F95-AEC4-3DAE98213961}" destId="{D3B0DC7E-0A16-4EB2-8468-0E14B33A6472}" srcOrd="3" destOrd="0" presId="urn:microsoft.com/office/officeart/2005/8/layout/hProcess6"/>
    <dgm:cxn modelId="{19BFF933-53C5-46FE-9C25-AC60D1E82349}" type="presParOf" srcId="{C140EF6C-3E90-45CD-9F69-751120AE2C79}" destId="{8CBE2258-2FE1-446F-A440-6B878B0DAB39}" srcOrd="3" destOrd="0" presId="urn:microsoft.com/office/officeart/2005/8/layout/hProcess6"/>
    <dgm:cxn modelId="{A85BF9C4-00BF-4665-AB5E-862D94D49391}" type="presParOf" srcId="{C140EF6C-3E90-45CD-9F69-751120AE2C79}" destId="{692B62FC-F50F-4F21-AB67-74A2CE22ED21}" srcOrd="4" destOrd="0" presId="urn:microsoft.com/office/officeart/2005/8/layout/hProcess6"/>
    <dgm:cxn modelId="{FBDF7BCB-6940-4A5B-9B53-1A99FFA3E85A}" type="presParOf" srcId="{692B62FC-F50F-4F21-AB67-74A2CE22ED21}" destId="{22222087-A5B4-4102-B9BF-C7D96A57FB98}" srcOrd="0" destOrd="0" presId="urn:microsoft.com/office/officeart/2005/8/layout/hProcess6"/>
    <dgm:cxn modelId="{411A7295-D657-4A93-8953-F8D7D1456F19}" type="presParOf" srcId="{692B62FC-F50F-4F21-AB67-74A2CE22ED21}" destId="{E3B6DF5E-D191-4EC0-A4A0-E13008F82B94}" srcOrd="1" destOrd="0" presId="urn:microsoft.com/office/officeart/2005/8/layout/hProcess6"/>
    <dgm:cxn modelId="{3FC03B49-D04A-4035-84CA-CDE41643AE1B}" type="presParOf" srcId="{692B62FC-F50F-4F21-AB67-74A2CE22ED21}" destId="{824ADF06-6C85-4DF7-922C-AC95214C9F64}" srcOrd="2" destOrd="0" presId="urn:microsoft.com/office/officeart/2005/8/layout/hProcess6"/>
    <dgm:cxn modelId="{579C3609-88B8-4F46-BEBC-63EAC911D948}" type="presParOf" srcId="{692B62FC-F50F-4F21-AB67-74A2CE22ED21}" destId="{BEE8FB58-7CB9-478D-B340-2CF3FF0543EE}" srcOrd="3" destOrd="0" presId="urn:microsoft.com/office/officeart/2005/8/layout/hProcess6"/>
  </dgm:cxnLst>
  <dgm:bg/>
  <dgm:whole/>
  <dgm:extLst>
    <a:ext uri="http://schemas.microsoft.com/office/drawing/2008/diagram">
      <dsp:dataModelExt xmlns:dsp="http://schemas.microsoft.com/office/drawing/2008/diagram" relId="rId12" minVer="http://schemas.openxmlformats.org/drawingml/2006/diagram"/>
    </a:ext>
  </dgm:extLst>
</dgm:dataModel>
</file>

<file path=ppt/diagrams/data12.xml><?xml version="1.0" encoding="utf-8"?>
<dgm:dataModel xmlns:dgm="http://schemas.openxmlformats.org/drawingml/2006/diagram" xmlns:a="http://schemas.openxmlformats.org/drawingml/2006/main">
  <dgm:ptLst>
    <dgm:pt modelId="{BD65296F-42BB-4FCF-B5CD-7D3C7B037AA1}" type="doc">
      <dgm:prSet loTypeId="urn:microsoft.com/office/officeart/2005/8/layout/hProcess6" loCatId="process" qsTypeId="urn:microsoft.com/office/officeart/2005/8/quickstyle/simple5" qsCatId="simple" csTypeId="urn:microsoft.com/office/officeart/2005/8/colors/accent4_4" csCatId="accent4" phldr="1"/>
      <dgm:spPr/>
      <dgm:t>
        <a:bodyPr/>
        <a:lstStyle/>
        <a:p>
          <a:endParaRPr lang="ru-RU"/>
        </a:p>
      </dgm:t>
    </dgm:pt>
    <dgm:pt modelId="{452728DE-8B7E-4B61-8CAE-A89B961F92C1}">
      <dgm:prSet phldrT="[Текст]"/>
      <dgm:spPr/>
      <dgm:t>
        <a:bodyPr/>
        <a:lstStyle/>
        <a:p>
          <a:r>
            <a:rPr lang="ru-RU" dirty="0" smtClean="0">
              <a:solidFill>
                <a:srgbClr val="002060"/>
              </a:solidFill>
            </a:rPr>
            <a:t>2016г</a:t>
          </a:r>
          <a:endParaRPr lang="ru-RU" dirty="0">
            <a:solidFill>
              <a:srgbClr val="002060"/>
            </a:solidFill>
          </a:endParaRPr>
        </a:p>
      </dgm:t>
    </dgm:pt>
    <dgm:pt modelId="{7354A8A8-7702-4CC8-A5C2-3DE6CDE8EC6C}" type="parTrans" cxnId="{11208041-288F-447E-B1CE-8EF35279D87A}">
      <dgm:prSet/>
      <dgm:spPr/>
      <dgm:t>
        <a:bodyPr/>
        <a:lstStyle/>
        <a:p>
          <a:endParaRPr lang="ru-RU"/>
        </a:p>
      </dgm:t>
    </dgm:pt>
    <dgm:pt modelId="{20355689-5A0D-4A19-9355-400D5A78F4FD}" type="sibTrans" cxnId="{11208041-288F-447E-B1CE-8EF35279D87A}">
      <dgm:prSet/>
      <dgm:spPr/>
      <dgm:t>
        <a:bodyPr/>
        <a:lstStyle/>
        <a:p>
          <a:endParaRPr lang="ru-RU"/>
        </a:p>
      </dgm:t>
    </dgm:pt>
    <dgm:pt modelId="{F3FE721C-34F9-46E6-BF2D-B6DCB0843C54}">
      <dgm:prSet phldrT="[Текст]" custT="1"/>
      <dgm:spPr/>
      <dgm:t>
        <a:bodyPr/>
        <a:lstStyle/>
        <a:p>
          <a:r>
            <a:rPr lang="ru-RU" sz="1100" b="1" dirty="0" smtClean="0"/>
            <a:t>23,2</a:t>
          </a:r>
          <a:endParaRPr lang="ru-RU" sz="1400" dirty="0"/>
        </a:p>
      </dgm:t>
    </dgm:pt>
    <dgm:pt modelId="{7BC5C8A3-1FDD-4D8E-8CFD-99C1A1EB34D9}" type="parTrans" cxnId="{D9C16EFA-AD20-4C4B-BDFF-79223E529B57}">
      <dgm:prSet/>
      <dgm:spPr/>
      <dgm:t>
        <a:bodyPr/>
        <a:lstStyle/>
        <a:p>
          <a:endParaRPr lang="ru-RU"/>
        </a:p>
      </dgm:t>
    </dgm:pt>
    <dgm:pt modelId="{0E1AC308-ED96-4E81-97DA-737E53C8517D}" type="sibTrans" cxnId="{D9C16EFA-AD20-4C4B-BDFF-79223E529B57}">
      <dgm:prSet/>
      <dgm:spPr/>
      <dgm:t>
        <a:bodyPr/>
        <a:lstStyle/>
        <a:p>
          <a:endParaRPr lang="ru-RU"/>
        </a:p>
      </dgm:t>
    </dgm:pt>
    <dgm:pt modelId="{2DAA2883-E6FE-4208-BBB9-CB4E72F865A0}">
      <dgm:prSet phldrT="[Текст]"/>
      <dgm:spPr/>
      <dgm:t>
        <a:bodyPr/>
        <a:lstStyle/>
        <a:p>
          <a:r>
            <a:rPr lang="ru-RU" dirty="0" smtClean="0">
              <a:solidFill>
                <a:srgbClr val="002060"/>
              </a:solidFill>
            </a:rPr>
            <a:t>2017г</a:t>
          </a:r>
          <a:endParaRPr lang="ru-RU" dirty="0">
            <a:solidFill>
              <a:srgbClr val="002060"/>
            </a:solidFill>
          </a:endParaRPr>
        </a:p>
      </dgm:t>
    </dgm:pt>
    <dgm:pt modelId="{4EF7B365-6752-450F-B1DC-B82B3D767513}" type="parTrans" cxnId="{8B4CCD37-3EEC-49F3-95E0-31E64CF3BB24}">
      <dgm:prSet/>
      <dgm:spPr/>
      <dgm:t>
        <a:bodyPr/>
        <a:lstStyle/>
        <a:p>
          <a:endParaRPr lang="ru-RU"/>
        </a:p>
      </dgm:t>
    </dgm:pt>
    <dgm:pt modelId="{9DF0FBF0-7920-430F-B6F2-FB1EC62A3D6E}" type="sibTrans" cxnId="{8B4CCD37-3EEC-49F3-95E0-31E64CF3BB24}">
      <dgm:prSet/>
      <dgm:spPr/>
      <dgm:t>
        <a:bodyPr/>
        <a:lstStyle/>
        <a:p>
          <a:endParaRPr lang="ru-RU"/>
        </a:p>
      </dgm:t>
    </dgm:pt>
    <dgm:pt modelId="{AF5FACF5-0D18-4DC4-B934-35123988486E}">
      <dgm:prSet phldrT="[Текст]" custT="1"/>
      <dgm:spPr/>
      <dgm:t>
        <a:bodyPr/>
        <a:lstStyle/>
        <a:p>
          <a:r>
            <a:rPr lang="ru-RU" sz="1100" b="1" dirty="0" smtClean="0"/>
            <a:t>6,7</a:t>
          </a:r>
          <a:endParaRPr lang="ru-RU" sz="1200" dirty="0"/>
        </a:p>
      </dgm:t>
    </dgm:pt>
    <dgm:pt modelId="{1772618E-0F28-4463-BD91-2294DD40EFAD}" type="parTrans" cxnId="{72F7B604-A40B-4CD7-ABC9-EEB0CA2596C1}">
      <dgm:prSet/>
      <dgm:spPr/>
      <dgm:t>
        <a:bodyPr/>
        <a:lstStyle/>
        <a:p>
          <a:endParaRPr lang="ru-RU"/>
        </a:p>
      </dgm:t>
    </dgm:pt>
    <dgm:pt modelId="{299BE9F6-031C-41F7-ABDD-8A66266C0F1F}" type="sibTrans" cxnId="{72F7B604-A40B-4CD7-ABC9-EEB0CA2596C1}">
      <dgm:prSet/>
      <dgm:spPr/>
      <dgm:t>
        <a:bodyPr/>
        <a:lstStyle/>
        <a:p>
          <a:endParaRPr lang="ru-RU"/>
        </a:p>
      </dgm:t>
    </dgm:pt>
    <dgm:pt modelId="{E201A43E-9F73-4AF7-93FC-92411A787D76}">
      <dgm:prSet phldrT="[Текст]" custT="1"/>
      <dgm:spPr/>
      <dgm:t>
        <a:bodyPr/>
        <a:lstStyle/>
        <a:p>
          <a:r>
            <a:rPr lang="ru-RU" sz="1100" b="1" dirty="0" smtClean="0"/>
            <a:t>8,9</a:t>
          </a:r>
          <a:endParaRPr lang="ru-RU" sz="1000" dirty="0"/>
        </a:p>
      </dgm:t>
    </dgm:pt>
    <dgm:pt modelId="{E3CE8783-A869-4A14-A9F9-1F77D2B0A26B}" type="parTrans" cxnId="{F3D00329-A325-4D9D-A2B6-10C5D26FB0A1}">
      <dgm:prSet/>
      <dgm:spPr/>
      <dgm:t>
        <a:bodyPr/>
        <a:lstStyle/>
        <a:p>
          <a:endParaRPr lang="ru-RU"/>
        </a:p>
      </dgm:t>
    </dgm:pt>
    <dgm:pt modelId="{AAEC7EB9-A61D-4BFD-A92E-98766CD962ED}" type="sibTrans" cxnId="{F3D00329-A325-4D9D-A2B6-10C5D26FB0A1}">
      <dgm:prSet/>
      <dgm:spPr/>
      <dgm:t>
        <a:bodyPr/>
        <a:lstStyle/>
        <a:p>
          <a:endParaRPr lang="ru-RU"/>
        </a:p>
      </dgm:t>
    </dgm:pt>
    <dgm:pt modelId="{4A0A77DA-B2C0-48C8-919E-F88ECD22DDCB}">
      <dgm:prSet phldrT="[Текст]"/>
      <dgm:spPr/>
      <dgm:t>
        <a:bodyPr/>
        <a:lstStyle/>
        <a:p>
          <a:r>
            <a:rPr lang="ru-RU" dirty="0" smtClean="0">
              <a:solidFill>
                <a:srgbClr val="002060"/>
              </a:solidFill>
            </a:rPr>
            <a:t>2018г план</a:t>
          </a:r>
          <a:endParaRPr lang="ru-RU" dirty="0">
            <a:solidFill>
              <a:srgbClr val="002060"/>
            </a:solidFill>
          </a:endParaRPr>
        </a:p>
      </dgm:t>
    </dgm:pt>
    <dgm:pt modelId="{CC49B754-ECDB-46E2-A3D7-9C6E282ED5A3}" type="sibTrans" cxnId="{179137A6-B152-4DBA-9467-E023A6B0D13E}">
      <dgm:prSet/>
      <dgm:spPr/>
      <dgm:t>
        <a:bodyPr/>
        <a:lstStyle/>
        <a:p>
          <a:endParaRPr lang="ru-RU"/>
        </a:p>
      </dgm:t>
    </dgm:pt>
    <dgm:pt modelId="{4E3D9C84-AC54-4CE8-AA34-09E79701B558}" type="parTrans" cxnId="{179137A6-B152-4DBA-9467-E023A6B0D13E}">
      <dgm:prSet/>
      <dgm:spPr/>
      <dgm:t>
        <a:bodyPr/>
        <a:lstStyle/>
        <a:p>
          <a:endParaRPr lang="ru-RU"/>
        </a:p>
      </dgm:t>
    </dgm:pt>
    <dgm:pt modelId="{C140EF6C-3E90-45CD-9F69-751120AE2C79}" type="pres">
      <dgm:prSet presAssocID="{BD65296F-42BB-4FCF-B5CD-7D3C7B037AA1}" presName="theList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C1937E31-F1F0-4B93-A96E-915148CCF914}" type="pres">
      <dgm:prSet presAssocID="{452728DE-8B7E-4B61-8CAE-A89B961F92C1}" presName="compNode" presStyleCnt="0"/>
      <dgm:spPr/>
    </dgm:pt>
    <dgm:pt modelId="{0528F074-7FD7-417E-B034-1A3A23644F71}" type="pres">
      <dgm:prSet presAssocID="{452728DE-8B7E-4B61-8CAE-A89B961F92C1}" presName="noGeometry" presStyleCnt="0"/>
      <dgm:spPr/>
    </dgm:pt>
    <dgm:pt modelId="{814F22D6-58A5-41AD-BB73-473209ABE63A}" type="pres">
      <dgm:prSet presAssocID="{452728DE-8B7E-4B61-8CAE-A89B961F92C1}" presName="childTextVisible" presStyleLbl="bgAccFollowNode1" presStyleIdx="0" presStyleCnt="3" custScaleX="11193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B3506BB-8734-4763-9009-BD7B74E767E0}" type="pres">
      <dgm:prSet presAssocID="{452728DE-8B7E-4B61-8CAE-A89B961F92C1}" presName="childTextHidden" presStyleLbl="bgAccFollowNode1" presStyleIdx="0" presStyleCnt="3"/>
      <dgm:spPr/>
      <dgm:t>
        <a:bodyPr/>
        <a:lstStyle/>
        <a:p>
          <a:endParaRPr lang="ru-RU"/>
        </a:p>
      </dgm:t>
    </dgm:pt>
    <dgm:pt modelId="{0AFF12F5-5928-41FA-9347-88C039905EFE}" type="pres">
      <dgm:prSet presAssocID="{452728DE-8B7E-4B61-8CAE-A89B961F92C1}" presName="parentText" presStyleLbl="node1" presStyleIdx="0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EDEE9A4-8F41-42B7-9D95-45A3E816D00E}" type="pres">
      <dgm:prSet presAssocID="{452728DE-8B7E-4B61-8CAE-A89B961F92C1}" presName="aSpace" presStyleCnt="0"/>
      <dgm:spPr/>
    </dgm:pt>
    <dgm:pt modelId="{5A3128D6-0C11-4F95-AEC4-3DAE98213961}" type="pres">
      <dgm:prSet presAssocID="{2DAA2883-E6FE-4208-BBB9-CB4E72F865A0}" presName="compNode" presStyleCnt="0"/>
      <dgm:spPr/>
    </dgm:pt>
    <dgm:pt modelId="{C79EA5C4-66D3-4C14-8F91-AB199750F099}" type="pres">
      <dgm:prSet presAssocID="{2DAA2883-E6FE-4208-BBB9-CB4E72F865A0}" presName="noGeometry" presStyleCnt="0"/>
      <dgm:spPr/>
    </dgm:pt>
    <dgm:pt modelId="{752E1BBC-2F7A-4A12-9716-8356555BD4FA}" type="pres">
      <dgm:prSet presAssocID="{2DAA2883-E6FE-4208-BBB9-CB4E72F865A0}" presName="childTextVisible" presStyleLbl="bgAccFollowNode1" presStyleIdx="1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AFFFFAD-41F0-4E51-A372-4EBCC45F1180}" type="pres">
      <dgm:prSet presAssocID="{2DAA2883-E6FE-4208-BBB9-CB4E72F865A0}" presName="childTextHidden" presStyleLbl="bgAccFollowNode1" presStyleIdx="1" presStyleCnt="3"/>
      <dgm:spPr/>
      <dgm:t>
        <a:bodyPr/>
        <a:lstStyle/>
        <a:p>
          <a:endParaRPr lang="ru-RU"/>
        </a:p>
      </dgm:t>
    </dgm:pt>
    <dgm:pt modelId="{D3B0DC7E-0A16-4EB2-8468-0E14B33A6472}" type="pres">
      <dgm:prSet presAssocID="{2DAA2883-E6FE-4208-BBB9-CB4E72F865A0}" presName="parentText" presStyleLbl="node1" presStyleIdx="1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CBE2258-2FE1-446F-A440-6B878B0DAB39}" type="pres">
      <dgm:prSet presAssocID="{2DAA2883-E6FE-4208-BBB9-CB4E72F865A0}" presName="aSpace" presStyleCnt="0"/>
      <dgm:spPr/>
    </dgm:pt>
    <dgm:pt modelId="{692B62FC-F50F-4F21-AB67-74A2CE22ED21}" type="pres">
      <dgm:prSet presAssocID="{4A0A77DA-B2C0-48C8-919E-F88ECD22DDCB}" presName="compNode" presStyleCnt="0"/>
      <dgm:spPr/>
    </dgm:pt>
    <dgm:pt modelId="{22222087-A5B4-4102-B9BF-C7D96A57FB98}" type="pres">
      <dgm:prSet presAssocID="{4A0A77DA-B2C0-48C8-919E-F88ECD22DDCB}" presName="noGeometry" presStyleCnt="0"/>
      <dgm:spPr/>
    </dgm:pt>
    <dgm:pt modelId="{E3B6DF5E-D191-4EC0-A4A0-E13008F82B94}" type="pres">
      <dgm:prSet presAssocID="{4A0A77DA-B2C0-48C8-919E-F88ECD22DDCB}" presName="childTextVisible" presStyleLbl="bgAccFollowNode1" presStyleIdx="2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24ADF06-6C85-4DF7-922C-AC95214C9F64}" type="pres">
      <dgm:prSet presAssocID="{4A0A77DA-B2C0-48C8-919E-F88ECD22DDCB}" presName="childTextHidden" presStyleLbl="bgAccFollowNode1" presStyleIdx="2" presStyleCnt="3"/>
      <dgm:spPr/>
      <dgm:t>
        <a:bodyPr/>
        <a:lstStyle/>
        <a:p>
          <a:endParaRPr lang="ru-RU"/>
        </a:p>
      </dgm:t>
    </dgm:pt>
    <dgm:pt modelId="{BEE8FB58-7CB9-478D-B340-2CF3FF0543EE}" type="pres">
      <dgm:prSet presAssocID="{4A0A77DA-B2C0-48C8-919E-F88ECD22DDCB}" presName="parentText" presStyleLbl="node1" presStyleIdx="2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179137A6-B152-4DBA-9467-E023A6B0D13E}" srcId="{BD65296F-42BB-4FCF-B5CD-7D3C7B037AA1}" destId="{4A0A77DA-B2C0-48C8-919E-F88ECD22DDCB}" srcOrd="2" destOrd="0" parTransId="{4E3D9C84-AC54-4CE8-AA34-09E79701B558}" sibTransId="{CC49B754-ECDB-46E2-A3D7-9C6E282ED5A3}"/>
    <dgm:cxn modelId="{D9C16EFA-AD20-4C4B-BDFF-79223E529B57}" srcId="{452728DE-8B7E-4B61-8CAE-A89B961F92C1}" destId="{F3FE721C-34F9-46E6-BF2D-B6DCB0843C54}" srcOrd="0" destOrd="0" parTransId="{7BC5C8A3-1FDD-4D8E-8CFD-99C1A1EB34D9}" sibTransId="{0E1AC308-ED96-4E81-97DA-737E53C8517D}"/>
    <dgm:cxn modelId="{3E9D37EE-7352-41B2-BFFF-6637FE83ED65}" type="presOf" srcId="{4A0A77DA-B2C0-48C8-919E-F88ECD22DDCB}" destId="{BEE8FB58-7CB9-478D-B340-2CF3FF0543EE}" srcOrd="0" destOrd="0" presId="urn:microsoft.com/office/officeart/2005/8/layout/hProcess6"/>
    <dgm:cxn modelId="{7CF76FE4-9BD5-4DB0-BB36-1C894EE89DCE}" type="presOf" srcId="{E201A43E-9F73-4AF7-93FC-92411A787D76}" destId="{824ADF06-6C85-4DF7-922C-AC95214C9F64}" srcOrd="1" destOrd="0" presId="urn:microsoft.com/office/officeart/2005/8/layout/hProcess6"/>
    <dgm:cxn modelId="{F772D593-5183-4C76-A7FA-718DCD87D1D2}" type="presOf" srcId="{F3FE721C-34F9-46E6-BF2D-B6DCB0843C54}" destId="{EB3506BB-8734-4763-9009-BD7B74E767E0}" srcOrd="1" destOrd="0" presId="urn:microsoft.com/office/officeart/2005/8/layout/hProcess6"/>
    <dgm:cxn modelId="{7703C3FE-7CA6-4A99-A77D-3AB183D2FADC}" type="presOf" srcId="{F3FE721C-34F9-46E6-BF2D-B6DCB0843C54}" destId="{814F22D6-58A5-41AD-BB73-473209ABE63A}" srcOrd="0" destOrd="0" presId="urn:microsoft.com/office/officeart/2005/8/layout/hProcess6"/>
    <dgm:cxn modelId="{8B4CCD37-3EEC-49F3-95E0-31E64CF3BB24}" srcId="{BD65296F-42BB-4FCF-B5CD-7D3C7B037AA1}" destId="{2DAA2883-E6FE-4208-BBB9-CB4E72F865A0}" srcOrd="1" destOrd="0" parTransId="{4EF7B365-6752-450F-B1DC-B82B3D767513}" sibTransId="{9DF0FBF0-7920-430F-B6F2-FB1EC62A3D6E}"/>
    <dgm:cxn modelId="{A78DC08C-3A93-4C64-938D-6D86983DBE90}" type="presOf" srcId="{AF5FACF5-0D18-4DC4-B934-35123988486E}" destId="{752E1BBC-2F7A-4A12-9716-8356555BD4FA}" srcOrd="0" destOrd="0" presId="urn:microsoft.com/office/officeart/2005/8/layout/hProcess6"/>
    <dgm:cxn modelId="{11208041-288F-447E-B1CE-8EF35279D87A}" srcId="{BD65296F-42BB-4FCF-B5CD-7D3C7B037AA1}" destId="{452728DE-8B7E-4B61-8CAE-A89B961F92C1}" srcOrd="0" destOrd="0" parTransId="{7354A8A8-7702-4CC8-A5C2-3DE6CDE8EC6C}" sibTransId="{20355689-5A0D-4A19-9355-400D5A78F4FD}"/>
    <dgm:cxn modelId="{72F7B604-A40B-4CD7-ABC9-EEB0CA2596C1}" srcId="{2DAA2883-E6FE-4208-BBB9-CB4E72F865A0}" destId="{AF5FACF5-0D18-4DC4-B934-35123988486E}" srcOrd="0" destOrd="0" parTransId="{1772618E-0F28-4463-BD91-2294DD40EFAD}" sibTransId="{299BE9F6-031C-41F7-ABDD-8A66266C0F1F}"/>
    <dgm:cxn modelId="{F3D00329-A325-4D9D-A2B6-10C5D26FB0A1}" srcId="{4A0A77DA-B2C0-48C8-919E-F88ECD22DDCB}" destId="{E201A43E-9F73-4AF7-93FC-92411A787D76}" srcOrd="0" destOrd="0" parTransId="{E3CE8783-A869-4A14-A9F9-1F77D2B0A26B}" sibTransId="{AAEC7EB9-A61D-4BFD-A92E-98766CD962ED}"/>
    <dgm:cxn modelId="{A05D5955-DCBF-48EC-A7FE-81F910EB0C3B}" type="presOf" srcId="{BD65296F-42BB-4FCF-B5CD-7D3C7B037AA1}" destId="{C140EF6C-3E90-45CD-9F69-751120AE2C79}" srcOrd="0" destOrd="0" presId="urn:microsoft.com/office/officeart/2005/8/layout/hProcess6"/>
    <dgm:cxn modelId="{9785D20D-A341-4ACB-B32C-E0E84E35A7F8}" type="presOf" srcId="{452728DE-8B7E-4B61-8CAE-A89B961F92C1}" destId="{0AFF12F5-5928-41FA-9347-88C039905EFE}" srcOrd="0" destOrd="0" presId="urn:microsoft.com/office/officeart/2005/8/layout/hProcess6"/>
    <dgm:cxn modelId="{463BC9FA-0E0E-43D6-AA2A-A23231C1C745}" type="presOf" srcId="{AF5FACF5-0D18-4DC4-B934-35123988486E}" destId="{8AFFFFAD-41F0-4E51-A372-4EBCC45F1180}" srcOrd="1" destOrd="0" presId="urn:microsoft.com/office/officeart/2005/8/layout/hProcess6"/>
    <dgm:cxn modelId="{2DA3D819-C8C3-4F45-9F77-C488E90EFBEC}" type="presOf" srcId="{2DAA2883-E6FE-4208-BBB9-CB4E72F865A0}" destId="{D3B0DC7E-0A16-4EB2-8468-0E14B33A6472}" srcOrd="0" destOrd="0" presId="urn:microsoft.com/office/officeart/2005/8/layout/hProcess6"/>
    <dgm:cxn modelId="{37E8AC70-B64B-444F-8B45-973B917EAD31}" type="presOf" srcId="{E201A43E-9F73-4AF7-93FC-92411A787D76}" destId="{E3B6DF5E-D191-4EC0-A4A0-E13008F82B94}" srcOrd="0" destOrd="0" presId="urn:microsoft.com/office/officeart/2005/8/layout/hProcess6"/>
    <dgm:cxn modelId="{10DD9DF6-1B71-432C-8B07-81C724E36681}" type="presParOf" srcId="{C140EF6C-3E90-45CD-9F69-751120AE2C79}" destId="{C1937E31-F1F0-4B93-A96E-915148CCF914}" srcOrd="0" destOrd="0" presId="urn:microsoft.com/office/officeart/2005/8/layout/hProcess6"/>
    <dgm:cxn modelId="{D28B0C70-979F-4DE3-B372-9F60AB0893C8}" type="presParOf" srcId="{C1937E31-F1F0-4B93-A96E-915148CCF914}" destId="{0528F074-7FD7-417E-B034-1A3A23644F71}" srcOrd="0" destOrd="0" presId="urn:microsoft.com/office/officeart/2005/8/layout/hProcess6"/>
    <dgm:cxn modelId="{C3C7FEBD-B2F4-472D-905D-980FB52911CF}" type="presParOf" srcId="{C1937E31-F1F0-4B93-A96E-915148CCF914}" destId="{814F22D6-58A5-41AD-BB73-473209ABE63A}" srcOrd="1" destOrd="0" presId="urn:microsoft.com/office/officeart/2005/8/layout/hProcess6"/>
    <dgm:cxn modelId="{2E588AF1-B508-4AE3-A303-81F385681559}" type="presParOf" srcId="{C1937E31-F1F0-4B93-A96E-915148CCF914}" destId="{EB3506BB-8734-4763-9009-BD7B74E767E0}" srcOrd="2" destOrd="0" presId="urn:microsoft.com/office/officeart/2005/8/layout/hProcess6"/>
    <dgm:cxn modelId="{4D97B4CA-FE33-46F6-8D60-2A6590E9F7A2}" type="presParOf" srcId="{C1937E31-F1F0-4B93-A96E-915148CCF914}" destId="{0AFF12F5-5928-41FA-9347-88C039905EFE}" srcOrd="3" destOrd="0" presId="urn:microsoft.com/office/officeart/2005/8/layout/hProcess6"/>
    <dgm:cxn modelId="{E95317F7-0114-4B1F-A874-EFD6A3C080C0}" type="presParOf" srcId="{C140EF6C-3E90-45CD-9F69-751120AE2C79}" destId="{4EDEE9A4-8F41-42B7-9D95-45A3E816D00E}" srcOrd="1" destOrd="0" presId="urn:microsoft.com/office/officeart/2005/8/layout/hProcess6"/>
    <dgm:cxn modelId="{065F2C3C-D8AC-4D2C-AC47-F37B4E54BF35}" type="presParOf" srcId="{C140EF6C-3E90-45CD-9F69-751120AE2C79}" destId="{5A3128D6-0C11-4F95-AEC4-3DAE98213961}" srcOrd="2" destOrd="0" presId="urn:microsoft.com/office/officeart/2005/8/layout/hProcess6"/>
    <dgm:cxn modelId="{95CF0F23-DEC4-4695-9D37-DEA2E5DA3FB8}" type="presParOf" srcId="{5A3128D6-0C11-4F95-AEC4-3DAE98213961}" destId="{C79EA5C4-66D3-4C14-8F91-AB199750F099}" srcOrd="0" destOrd="0" presId="urn:microsoft.com/office/officeart/2005/8/layout/hProcess6"/>
    <dgm:cxn modelId="{90E9EFBC-374A-4929-92BF-33C81B085F8D}" type="presParOf" srcId="{5A3128D6-0C11-4F95-AEC4-3DAE98213961}" destId="{752E1BBC-2F7A-4A12-9716-8356555BD4FA}" srcOrd="1" destOrd="0" presId="urn:microsoft.com/office/officeart/2005/8/layout/hProcess6"/>
    <dgm:cxn modelId="{A5E3C656-6607-4DCC-A339-1FC9A9EC7971}" type="presParOf" srcId="{5A3128D6-0C11-4F95-AEC4-3DAE98213961}" destId="{8AFFFFAD-41F0-4E51-A372-4EBCC45F1180}" srcOrd="2" destOrd="0" presId="urn:microsoft.com/office/officeart/2005/8/layout/hProcess6"/>
    <dgm:cxn modelId="{E7AF0CA2-A72A-4B13-B033-DB1C45708E76}" type="presParOf" srcId="{5A3128D6-0C11-4F95-AEC4-3DAE98213961}" destId="{D3B0DC7E-0A16-4EB2-8468-0E14B33A6472}" srcOrd="3" destOrd="0" presId="urn:microsoft.com/office/officeart/2005/8/layout/hProcess6"/>
    <dgm:cxn modelId="{3582F6D8-BD0C-4E8C-9921-6B56118EAC4C}" type="presParOf" srcId="{C140EF6C-3E90-45CD-9F69-751120AE2C79}" destId="{8CBE2258-2FE1-446F-A440-6B878B0DAB39}" srcOrd="3" destOrd="0" presId="urn:microsoft.com/office/officeart/2005/8/layout/hProcess6"/>
    <dgm:cxn modelId="{C7161A5B-EB73-4ECC-9AC2-336B96DDE588}" type="presParOf" srcId="{C140EF6C-3E90-45CD-9F69-751120AE2C79}" destId="{692B62FC-F50F-4F21-AB67-74A2CE22ED21}" srcOrd="4" destOrd="0" presId="urn:microsoft.com/office/officeart/2005/8/layout/hProcess6"/>
    <dgm:cxn modelId="{EFBA252F-22A9-4321-9F04-9806B9582031}" type="presParOf" srcId="{692B62FC-F50F-4F21-AB67-74A2CE22ED21}" destId="{22222087-A5B4-4102-B9BF-C7D96A57FB98}" srcOrd="0" destOrd="0" presId="urn:microsoft.com/office/officeart/2005/8/layout/hProcess6"/>
    <dgm:cxn modelId="{66B89A52-62A1-4B32-9521-034A1BD8F298}" type="presParOf" srcId="{692B62FC-F50F-4F21-AB67-74A2CE22ED21}" destId="{E3B6DF5E-D191-4EC0-A4A0-E13008F82B94}" srcOrd="1" destOrd="0" presId="urn:microsoft.com/office/officeart/2005/8/layout/hProcess6"/>
    <dgm:cxn modelId="{4984C64E-74FD-4A25-B80A-728AEBBF5775}" type="presParOf" srcId="{692B62FC-F50F-4F21-AB67-74A2CE22ED21}" destId="{824ADF06-6C85-4DF7-922C-AC95214C9F64}" srcOrd="2" destOrd="0" presId="urn:microsoft.com/office/officeart/2005/8/layout/hProcess6"/>
    <dgm:cxn modelId="{FF05658D-F524-4B6D-BA5F-A87BDB908985}" type="presParOf" srcId="{692B62FC-F50F-4F21-AB67-74A2CE22ED21}" destId="{BEE8FB58-7CB9-478D-B340-2CF3FF0543EE}" srcOrd="3" destOrd="0" presId="urn:microsoft.com/office/officeart/2005/8/layout/hProcess6"/>
  </dgm:cxnLst>
  <dgm:bg/>
  <dgm:whole/>
  <dgm:extLst>
    <a:ext uri="http://schemas.microsoft.com/office/drawing/2008/diagram">
      <dsp:dataModelExt xmlns:dsp="http://schemas.microsoft.com/office/drawing/2008/diagram" relId="rId10" minVer="http://schemas.openxmlformats.org/drawingml/2006/diagram"/>
    </a:ext>
  </dgm:extLst>
</dgm:dataModel>
</file>

<file path=ppt/diagrams/data13.xml><?xml version="1.0" encoding="utf-8"?>
<dgm:dataModel xmlns:dgm="http://schemas.openxmlformats.org/drawingml/2006/diagram" xmlns:a="http://schemas.openxmlformats.org/drawingml/2006/main">
  <dgm:ptLst>
    <dgm:pt modelId="{BD65296F-42BB-4FCF-B5CD-7D3C7B037AA1}" type="doc">
      <dgm:prSet loTypeId="urn:microsoft.com/office/officeart/2005/8/layout/hProcess6" loCatId="process" qsTypeId="urn:microsoft.com/office/officeart/2005/8/quickstyle/simple2" qsCatId="simple" csTypeId="urn:microsoft.com/office/officeart/2005/8/colors/accent3_3" csCatId="accent3" phldr="1"/>
      <dgm:spPr/>
      <dgm:t>
        <a:bodyPr/>
        <a:lstStyle/>
        <a:p>
          <a:endParaRPr lang="ru-RU"/>
        </a:p>
      </dgm:t>
    </dgm:pt>
    <dgm:pt modelId="{452728DE-8B7E-4B61-8CAE-A89B961F92C1}">
      <dgm:prSet phldrT="[Текст]"/>
      <dgm:spPr/>
      <dgm:t>
        <a:bodyPr/>
        <a:lstStyle/>
        <a:p>
          <a:r>
            <a:rPr lang="ru-RU" smtClean="0"/>
            <a:t>2016г</a:t>
          </a:r>
          <a:endParaRPr lang="ru-RU" dirty="0"/>
        </a:p>
      </dgm:t>
    </dgm:pt>
    <dgm:pt modelId="{7354A8A8-7702-4CC8-A5C2-3DE6CDE8EC6C}" type="parTrans" cxnId="{11208041-288F-447E-B1CE-8EF35279D87A}">
      <dgm:prSet/>
      <dgm:spPr/>
      <dgm:t>
        <a:bodyPr/>
        <a:lstStyle/>
        <a:p>
          <a:endParaRPr lang="ru-RU"/>
        </a:p>
      </dgm:t>
    </dgm:pt>
    <dgm:pt modelId="{20355689-5A0D-4A19-9355-400D5A78F4FD}" type="sibTrans" cxnId="{11208041-288F-447E-B1CE-8EF35279D87A}">
      <dgm:prSet/>
      <dgm:spPr/>
      <dgm:t>
        <a:bodyPr/>
        <a:lstStyle/>
        <a:p>
          <a:endParaRPr lang="ru-RU"/>
        </a:p>
      </dgm:t>
    </dgm:pt>
    <dgm:pt modelId="{F3FE721C-34F9-46E6-BF2D-B6DCB0843C54}">
      <dgm:prSet phldrT="[Текст]" custT="1"/>
      <dgm:spPr/>
      <dgm:t>
        <a:bodyPr/>
        <a:lstStyle/>
        <a:p>
          <a:r>
            <a:rPr lang="ru-RU" sz="1100" b="1" dirty="0" smtClean="0"/>
            <a:t>8,6</a:t>
          </a:r>
          <a:endParaRPr lang="ru-RU" sz="1400" dirty="0"/>
        </a:p>
      </dgm:t>
    </dgm:pt>
    <dgm:pt modelId="{7BC5C8A3-1FDD-4D8E-8CFD-99C1A1EB34D9}" type="parTrans" cxnId="{D9C16EFA-AD20-4C4B-BDFF-79223E529B57}">
      <dgm:prSet/>
      <dgm:spPr/>
      <dgm:t>
        <a:bodyPr/>
        <a:lstStyle/>
        <a:p>
          <a:endParaRPr lang="ru-RU"/>
        </a:p>
      </dgm:t>
    </dgm:pt>
    <dgm:pt modelId="{0E1AC308-ED96-4E81-97DA-737E53C8517D}" type="sibTrans" cxnId="{D9C16EFA-AD20-4C4B-BDFF-79223E529B57}">
      <dgm:prSet/>
      <dgm:spPr/>
      <dgm:t>
        <a:bodyPr/>
        <a:lstStyle/>
        <a:p>
          <a:endParaRPr lang="ru-RU"/>
        </a:p>
      </dgm:t>
    </dgm:pt>
    <dgm:pt modelId="{2DAA2883-E6FE-4208-BBB9-CB4E72F865A0}">
      <dgm:prSet phldrT="[Текст]"/>
      <dgm:spPr/>
      <dgm:t>
        <a:bodyPr/>
        <a:lstStyle/>
        <a:p>
          <a:r>
            <a:rPr lang="ru-RU" smtClean="0"/>
            <a:t>2017г</a:t>
          </a:r>
          <a:endParaRPr lang="ru-RU" dirty="0"/>
        </a:p>
      </dgm:t>
    </dgm:pt>
    <dgm:pt modelId="{4EF7B365-6752-450F-B1DC-B82B3D767513}" type="parTrans" cxnId="{8B4CCD37-3EEC-49F3-95E0-31E64CF3BB24}">
      <dgm:prSet/>
      <dgm:spPr/>
      <dgm:t>
        <a:bodyPr/>
        <a:lstStyle/>
        <a:p>
          <a:endParaRPr lang="ru-RU"/>
        </a:p>
      </dgm:t>
    </dgm:pt>
    <dgm:pt modelId="{9DF0FBF0-7920-430F-B6F2-FB1EC62A3D6E}" type="sibTrans" cxnId="{8B4CCD37-3EEC-49F3-95E0-31E64CF3BB24}">
      <dgm:prSet/>
      <dgm:spPr/>
      <dgm:t>
        <a:bodyPr/>
        <a:lstStyle/>
        <a:p>
          <a:endParaRPr lang="ru-RU"/>
        </a:p>
      </dgm:t>
    </dgm:pt>
    <dgm:pt modelId="{AF5FACF5-0D18-4DC4-B934-35123988486E}">
      <dgm:prSet phldrT="[Текст]" custT="1"/>
      <dgm:spPr/>
      <dgm:t>
        <a:bodyPr/>
        <a:lstStyle/>
        <a:p>
          <a:r>
            <a:rPr lang="ru-RU" sz="1100" b="1" dirty="0" smtClean="0"/>
            <a:t>11,7</a:t>
          </a:r>
          <a:endParaRPr lang="ru-RU" sz="1200" dirty="0"/>
        </a:p>
      </dgm:t>
    </dgm:pt>
    <dgm:pt modelId="{1772618E-0F28-4463-BD91-2294DD40EFAD}" type="parTrans" cxnId="{72F7B604-A40B-4CD7-ABC9-EEB0CA2596C1}">
      <dgm:prSet/>
      <dgm:spPr/>
      <dgm:t>
        <a:bodyPr/>
        <a:lstStyle/>
        <a:p>
          <a:endParaRPr lang="ru-RU"/>
        </a:p>
      </dgm:t>
    </dgm:pt>
    <dgm:pt modelId="{299BE9F6-031C-41F7-ABDD-8A66266C0F1F}" type="sibTrans" cxnId="{72F7B604-A40B-4CD7-ABC9-EEB0CA2596C1}">
      <dgm:prSet/>
      <dgm:spPr/>
      <dgm:t>
        <a:bodyPr/>
        <a:lstStyle/>
        <a:p>
          <a:endParaRPr lang="ru-RU"/>
        </a:p>
      </dgm:t>
    </dgm:pt>
    <dgm:pt modelId="{E201A43E-9F73-4AF7-93FC-92411A787D76}">
      <dgm:prSet phldrT="[Текст]" custT="1"/>
      <dgm:spPr/>
      <dgm:t>
        <a:bodyPr/>
        <a:lstStyle/>
        <a:p>
          <a:r>
            <a:rPr lang="ru-RU" sz="1100" b="1" dirty="0" smtClean="0"/>
            <a:t>8,7</a:t>
          </a:r>
          <a:endParaRPr lang="ru-RU" sz="1000" dirty="0"/>
        </a:p>
      </dgm:t>
    </dgm:pt>
    <dgm:pt modelId="{E3CE8783-A869-4A14-A9F9-1F77D2B0A26B}" type="parTrans" cxnId="{F3D00329-A325-4D9D-A2B6-10C5D26FB0A1}">
      <dgm:prSet/>
      <dgm:spPr/>
      <dgm:t>
        <a:bodyPr/>
        <a:lstStyle/>
        <a:p>
          <a:endParaRPr lang="ru-RU"/>
        </a:p>
      </dgm:t>
    </dgm:pt>
    <dgm:pt modelId="{AAEC7EB9-A61D-4BFD-A92E-98766CD962ED}" type="sibTrans" cxnId="{F3D00329-A325-4D9D-A2B6-10C5D26FB0A1}">
      <dgm:prSet/>
      <dgm:spPr/>
      <dgm:t>
        <a:bodyPr/>
        <a:lstStyle/>
        <a:p>
          <a:endParaRPr lang="ru-RU"/>
        </a:p>
      </dgm:t>
    </dgm:pt>
    <dgm:pt modelId="{4A0A77DA-B2C0-48C8-919E-F88ECD22DDCB}">
      <dgm:prSet phldrT="[Текст]"/>
      <dgm:spPr/>
      <dgm:t>
        <a:bodyPr/>
        <a:lstStyle/>
        <a:p>
          <a:r>
            <a:rPr lang="ru-RU" smtClean="0"/>
            <a:t>2018г план</a:t>
          </a:r>
          <a:endParaRPr lang="ru-RU" dirty="0"/>
        </a:p>
      </dgm:t>
    </dgm:pt>
    <dgm:pt modelId="{CC49B754-ECDB-46E2-A3D7-9C6E282ED5A3}" type="sibTrans" cxnId="{179137A6-B152-4DBA-9467-E023A6B0D13E}">
      <dgm:prSet/>
      <dgm:spPr/>
      <dgm:t>
        <a:bodyPr/>
        <a:lstStyle/>
        <a:p>
          <a:endParaRPr lang="ru-RU"/>
        </a:p>
      </dgm:t>
    </dgm:pt>
    <dgm:pt modelId="{4E3D9C84-AC54-4CE8-AA34-09E79701B558}" type="parTrans" cxnId="{179137A6-B152-4DBA-9467-E023A6B0D13E}">
      <dgm:prSet/>
      <dgm:spPr/>
      <dgm:t>
        <a:bodyPr/>
        <a:lstStyle/>
        <a:p>
          <a:endParaRPr lang="ru-RU"/>
        </a:p>
      </dgm:t>
    </dgm:pt>
    <dgm:pt modelId="{C140EF6C-3E90-45CD-9F69-751120AE2C79}" type="pres">
      <dgm:prSet presAssocID="{BD65296F-42BB-4FCF-B5CD-7D3C7B037AA1}" presName="theList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C1937E31-F1F0-4B93-A96E-915148CCF914}" type="pres">
      <dgm:prSet presAssocID="{452728DE-8B7E-4B61-8CAE-A89B961F92C1}" presName="compNode" presStyleCnt="0"/>
      <dgm:spPr/>
      <dgm:t>
        <a:bodyPr/>
        <a:lstStyle/>
        <a:p>
          <a:endParaRPr lang="ru-RU"/>
        </a:p>
      </dgm:t>
    </dgm:pt>
    <dgm:pt modelId="{0528F074-7FD7-417E-B034-1A3A23644F71}" type="pres">
      <dgm:prSet presAssocID="{452728DE-8B7E-4B61-8CAE-A89B961F92C1}" presName="noGeometry" presStyleCnt="0"/>
      <dgm:spPr/>
      <dgm:t>
        <a:bodyPr/>
        <a:lstStyle/>
        <a:p>
          <a:endParaRPr lang="ru-RU"/>
        </a:p>
      </dgm:t>
    </dgm:pt>
    <dgm:pt modelId="{814F22D6-58A5-41AD-BB73-473209ABE63A}" type="pres">
      <dgm:prSet presAssocID="{452728DE-8B7E-4B61-8CAE-A89B961F92C1}" presName="childTextVisible" presStyleLbl="bgAccFollowNode1" presStyleIdx="0" presStyleCnt="3" custScaleX="11193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B3506BB-8734-4763-9009-BD7B74E767E0}" type="pres">
      <dgm:prSet presAssocID="{452728DE-8B7E-4B61-8CAE-A89B961F92C1}" presName="childTextHidden" presStyleLbl="bgAccFollowNode1" presStyleIdx="0" presStyleCnt="3"/>
      <dgm:spPr/>
      <dgm:t>
        <a:bodyPr/>
        <a:lstStyle/>
        <a:p>
          <a:endParaRPr lang="ru-RU"/>
        </a:p>
      </dgm:t>
    </dgm:pt>
    <dgm:pt modelId="{0AFF12F5-5928-41FA-9347-88C039905EFE}" type="pres">
      <dgm:prSet presAssocID="{452728DE-8B7E-4B61-8CAE-A89B961F92C1}" presName="parentText" presStyleLbl="node1" presStyleIdx="0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EDEE9A4-8F41-42B7-9D95-45A3E816D00E}" type="pres">
      <dgm:prSet presAssocID="{452728DE-8B7E-4B61-8CAE-A89B961F92C1}" presName="aSpace" presStyleCnt="0"/>
      <dgm:spPr/>
      <dgm:t>
        <a:bodyPr/>
        <a:lstStyle/>
        <a:p>
          <a:endParaRPr lang="ru-RU"/>
        </a:p>
      </dgm:t>
    </dgm:pt>
    <dgm:pt modelId="{5A3128D6-0C11-4F95-AEC4-3DAE98213961}" type="pres">
      <dgm:prSet presAssocID="{2DAA2883-E6FE-4208-BBB9-CB4E72F865A0}" presName="compNode" presStyleCnt="0"/>
      <dgm:spPr/>
      <dgm:t>
        <a:bodyPr/>
        <a:lstStyle/>
        <a:p>
          <a:endParaRPr lang="ru-RU"/>
        </a:p>
      </dgm:t>
    </dgm:pt>
    <dgm:pt modelId="{C79EA5C4-66D3-4C14-8F91-AB199750F099}" type="pres">
      <dgm:prSet presAssocID="{2DAA2883-E6FE-4208-BBB9-CB4E72F865A0}" presName="noGeometry" presStyleCnt="0"/>
      <dgm:spPr/>
      <dgm:t>
        <a:bodyPr/>
        <a:lstStyle/>
        <a:p>
          <a:endParaRPr lang="ru-RU"/>
        </a:p>
      </dgm:t>
    </dgm:pt>
    <dgm:pt modelId="{752E1BBC-2F7A-4A12-9716-8356555BD4FA}" type="pres">
      <dgm:prSet presAssocID="{2DAA2883-E6FE-4208-BBB9-CB4E72F865A0}" presName="childTextVisible" presStyleLbl="bgAccFollowNode1" presStyleIdx="1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AFFFFAD-41F0-4E51-A372-4EBCC45F1180}" type="pres">
      <dgm:prSet presAssocID="{2DAA2883-E6FE-4208-BBB9-CB4E72F865A0}" presName="childTextHidden" presStyleLbl="bgAccFollowNode1" presStyleIdx="1" presStyleCnt="3"/>
      <dgm:spPr/>
      <dgm:t>
        <a:bodyPr/>
        <a:lstStyle/>
        <a:p>
          <a:endParaRPr lang="ru-RU"/>
        </a:p>
      </dgm:t>
    </dgm:pt>
    <dgm:pt modelId="{D3B0DC7E-0A16-4EB2-8468-0E14B33A6472}" type="pres">
      <dgm:prSet presAssocID="{2DAA2883-E6FE-4208-BBB9-CB4E72F865A0}" presName="parentText" presStyleLbl="node1" presStyleIdx="1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CBE2258-2FE1-446F-A440-6B878B0DAB39}" type="pres">
      <dgm:prSet presAssocID="{2DAA2883-E6FE-4208-BBB9-CB4E72F865A0}" presName="aSpace" presStyleCnt="0"/>
      <dgm:spPr/>
      <dgm:t>
        <a:bodyPr/>
        <a:lstStyle/>
        <a:p>
          <a:endParaRPr lang="ru-RU"/>
        </a:p>
      </dgm:t>
    </dgm:pt>
    <dgm:pt modelId="{692B62FC-F50F-4F21-AB67-74A2CE22ED21}" type="pres">
      <dgm:prSet presAssocID="{4A0A77DA-B2C0-48C8-919E-F88ECD22DDCB}" presName="compNode" presStyleCnt="0"/>
      <dgm:spPr/>
      <dgm:t>
        <a:bodyPr/>
        <a:lstStyle/>
        <a:p>
          <a:endParaRPr lang="ru-RU"/>
        </a:p>
      </dgm:t>
    </dgm:pt>
    <dgm:pt modelId="{22222087-A5B4-4102-B9BF-C7D96A57FB98}" type="pres">
      <dgm:prSet presAssocID="{4A0A77DA-B2C0-48C8-919E-F88ECD22DDCB}" presName="noGeometry" presStyleCnt="0"/>
      <dgm:spPr/>
      <dgm:t>
        <a:bodyPr/>
        <a:lstStyle/>
        <a:p>
          <a:endParaRPr lang="ru-RU"/>
        </a:p>
      </dgm:t>
    </dgm:pt>
    <dgm:pt modelId="{E3B6DF5E-D191-4EC0-A4A0-E13008F82B94}" type="pres">
      <dgm:prSet presAssocID="{4A0A77DA-B2C0-48C8-919E-F88ECD22DDCB}" presName="childTextVisible" presStyleLbl="bgAccFollowNode1" presStyleIdx="2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24ADF06-6C85-4DF7-922C-AC95214C9F64}" type="pres">
      <dgm:prSet presAssocID="{4A0A77DA-B2C0-48C8-919E-F88ECD22DDCB}" presName="childTextHidden" presStyleLbl="bgAccFollowNode1" presStyleIdx="2" presStyleCnt="3"/>
      <dgm:spPr/>
      <dgm:t>
        <a:bodyPr/>
        <a:lstStyle/>
        <a:p>
          <a:endParaRPr lang="ru-RU"/>
        </a:p>
      </dgm:t>
    </dgm:pt>
    <dgm:pt modelId="{BEE8FB58-7CB9-478D-B340-2CF3FF0543EE}" type="pres">
      <dgm:prSet presAssocID="{4A0A77DA-B2C0-48C8-919E-F88ECD22DDCB}" presName="parentText" presStyleLbl="node1" presStyleIdx="2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AED4C884-D45C-48C2-8516-4ED33A87CB58}" type="presOf" srcId="{F3FE721C-34F9-46E6-BF2D-B6DCB0843C54}" destId="{814F22D6-58A5-41AD-BB73-473209ABE63A}" srcOrd="0" destOrd="0" presId="urn:microsoft.com/office/officeart/2005/8/layout/hProcess6"/>
    <dgm:cxn modelId="{E3C1596E-B0B2-441A-B67F-100E1241B4D6}" type="presOf" srcId="{AF5FACF5-0D18-4DC4-B934-35123988486E}" destId="{8AFFFFAD-41F0-4E51-A372-4EBCC45F1180}" srcOrd="1" destOrd="0" presId="urn:microsoft.com/office/officeart/2005/8/layout/hProcess6"/>
    <dgm:cxn modelId="{8554654E-281F-477F-A0CE-47E4C4A355A2}" type="presOf" srcId="{BD65296F-42BB-4FCF-B5CD-7D3C7B037AA1}" destId="{C140EF6C-3E90-45CD-9F69-751120AE2C79}" srcOrd="0" destOrd="0" presId="urn:microsoft.com/office/officeart/2005/8/layout/hProcess6"/>
    <dgm:cxn modelId="{D9C16EFA-AD20-4C4B-BDFF-79223E529B57}" srcId="{452728DE-8B7E-4B61-8CAE-A89B961F92C1}" destId="{F3FE721C-34F9-46E6-BF2D-B6DCB0843C54}" srcOrd="0" destOrd="0" parTransId="{7BC5C8A3-1FDD-4D8E-8CFD-99C1A1EB34D9}" sibTransId="{0E1AC308-ED96-4E81-97DA-737E53C8517D}"/>
    <dgm:cxn modelId="{11208041-288F-447E-B1CE-8EF35279D87A}" srcId="{BD65296F-42BB-4FCF-B5CD-7D3C7B037AA1}" destId="{452728DE-8B7E-4B61-8CAE-A89B961F92C1}" srcOrd="0" destOrd="0" parTransId="{7354A8A8-7702-4CC8-A5C2-3DE6CDE8EC6C}" sibTransId="{20355689-5A0D-4A19-9355-400D5A78F4FD}"/>
    <dgm:cxn modelId="{72F7B604-A40B-4CD7-ABC9-EEB0CA2596C1}" srcId="{2DAA2883-E6FE-4208-BBB9-CB4E72F865A0}" destId="{AF5FACF5-0D18-4DC4-B934-35123988486E}" srcOrd="0" destOrd="0" parTransId="{1772618E-0F28-4463-BD91-2294DD40EFAD}" sibTransId="{299BE9F6-031C-41F7-ABDD-8A66266C0F1F}"/>
    <dgm:cxn modelId="{179137A6-B152-4DBA-9467-E023A6B0D13E}" srcId="{BD65296F-42BB-4FCF-B5CD-7D3C7B037AA1}" destId="{4A0A77DA-B2C0-48C8-919E-F88ECD22DDCB}" srcOrd="2" destOrd="0" parTransId="{4E3D9C84-AC54-4CE8-AA34-09E79701B558}" sibTransId="{CC49B754-ECDB-46E2-A3D7-9C6E282ED5A3}"/>
    <dgm:cxn modelId="{673CAD07-2B6E-4064-9DFA-C7DD602632D1}" type="presOf" srcId="{E201A43E-9F73-4AF7-93FC-92411A787D76}" destId="{E3B6DF5E-D191-4EC0-A4A0-E13008F82B94}" srcOrd="0" destOrd="0" presId="urn:microsoft.com/office/officeart/2005/8/layout/hProcess6"/>
    <dgm:cxn modelId="{1832BD31-6709-408B-92C0-B85E67CB1939}" type="presOf" srcId="{4A0A77DA-B2C0-48C8-919E-F88ECD22DDCB}" destId="{BEE8FB58-7CB9-478D-B340-2CF3FF0543EE}" srcOrd="0" destOrd="0" presId="urn:microsoft.com/office/officeart/2005/8/layout/hProcess6"/>
    <dgm:cxn modelId="{7136C92D-858C-42BA-B9E4-E336C1ACFE6E}" type="presOf" srcId="{F3FE721C-34F9-46E6-BF2D-B6DCB0843C54}" destId="{EB3506BB-8734-4763-9009-BD7B74E767E0}" srcOrd="1" destOrd="0" presId="urn:microsoft.com/office/officeart/2005/8/layout/hProcess6"/>
    <dgm:cxn modelId="{EB955E80-8E16-49FE-9EF4-A18FB25A3ECB}" type="presOf" srcId="{2DAA2883-E6FE-4208-BBB9-CB4E72F865A0}" destId="{D3B0DC7E-0A16-4EB2-8468-0E14B33A6472}" srcOrd="0" destOrd="0" presId="urn:microsoft.com/office/officeart/2005/8/layout/hProcess6"/>
    <dgm:cxn modelId="{A87D500A-3482-4F43-9E76-DD1114F3273E}" type="presOf" srcId="{E201A43E-9F73-4AF7-93FC-92411A787D76}" destId="{824ADF06-6C85-4DF7-922C-AC95214C9F64}" srcOrd="1" destOrd="0" presId="urn:microsoft.com/office/officeart/2005/8/layout/hProcess6"/>
    <dgm:cxn modelId="{83E17AD7-3434-4BFA-8E72-B7361EDCDD17}" type="presOf" srcId="{AF5FACF5-0D18-4DC4-B934-35123988486E}" destId="{752E1BBC-2F7A-4A12-9716-8356555BD4FA}" srcOrd="0" destOrd="0" presId="urn:microsoft.com/office/officeart/2005/8/layout/hProcess6"/>
    <dgm:cxn modelId="{A7806421-FA02-4F6B-A12C-DF9A40118DD4}" type="presOf" srcId="{452728DE-8B7E-4B61-8CAE-A89B961F92C1}" destId="{0AFF12F5-5928-41FA-9347-88C039905EFE}" srcOrd="0" destOrd="0" presId="urn:microsoft.com/office/officeart/2005/8/layout/hProcess6"/>
    <dgm:cxn modelId="{8B4CCD37-3EEC-49F3-95E0-31E64CF3BB24}" srcId="{BD65296F-42BB-4FCF-B5CD-7D3C7B037AA1}" destId="{2DAA2883-E6FE-4208-BBB9-CB4E72F865A0}" srcOrd="1" destOrd="0" parTransId="{4EF7B365-6752-450F-B1DC-B82B3D767513}" sibTransId="{9DF0FBF0-7920-430F-B6F2-FB1EC62A3D6E}"/>
    <dgm:cxn modelId="{F3D00329-A325-4D9D-A2B6-10C5D26FB0A1}" srcId="{4A0A77DA-B2C0-48C8-919E-F88ECD22DDCB}" destId="{E201A43E-9F73-4AF7-93FC-92411A787D76}" srcOrd="0" destOrd="0" parTransId="{E3CE8783-A869-4A14-A9F9-1F77D2B0A26B}" sibTransId="{AAEC7EB9-A61D-4BFD-A92E-98766CD962ED}"/>
    <dgm:cxn modelId="{BD187AA0-BAE7-44EE-904A-3D19D60724D3}" type="presParOf" srcId="{C140EF6C-3E90-45CD-9F69-751120AE2C79}" destId="{C1937E31-F1F0-4B93-A96E-915148CCF914}" srcOrd="0" destOrd="0" presId="urn:microsoft.com/office/officeart/2005/8/layout/hProcess6"/>
    <dgm:cxn modelId="{9381D1D9-0526-4351-9612-1A3F536EA392}" type="presParOf" srcId="{C1937E31-F1F0-4B93-A96E-915148CCF914}" destId="{0528F074-7FD7-417E-B034-1A3A23644F71}" srcOrd="0" destOrd="0" presId="urn:microsoft.com/office/officeart/2005/8/layout/hProcess6"/>
    <dgm:cxn modelId="{90497154-1A64-460A-AC92-0EF87545BC7F}" type="presParOf" srcId="{C1937E31-F1F0-4B93-A96E-915148CCF914}" destId="{814F22D6-58A5-41AD-BB73-473209ABE63A}" srcOrd="1" destOrd="0" presId="urn:microsoft.com/office/officeart/2005/8/layout/hProcess6"/>
    <dgm:cxn modelId="{7C5571EB-B27B-452B-B580-1DADEB216594}" type="presParOf" srcId="{C1937E31-F1F0-4B93-A96E-915148CCF914}" destId="{EB3506BB-8734-4763-9009-BD7B74E767E0}" srcOrd="2" destOrd="0" presId="urn:microsoft.com/office/officeart/2005/8/layout/hProcess6"/>
    <dgm:cxn modelId="{DDB0F384-9B4A-451E-8B9A-C56015BD9045}" type="presParOf" srcId="{C1937E31-F1F0-4B93-A96E-915148CCF914}" destId="{0AFF12F5-5928-41FA-9347-88C039905EFE}" srcOrd="3" destOrd="0" presId="urn:microsoft.com/office/officeart/2005/8/layout/hProcess6"/>
    <dgm:cxn modelId="{19C23C32-DCCB-46FE-BE76-0D7EBBBD586E}" type="presParOf" srcId="{C140EF6C-3E90-45CD-9F69-751120AE2C79}" destId="{4EDEE9A4-8F41-42B7-9D95-45A3E816D00E}" srcOrd="1" destOrd="0" presId="urn:microsoft.com/office/officeart/2005/8/layout/hProcess6"/>
    <dgm:cxn modelId="{F27F9CE6-8412-4388-8541-47F90F01BDAB}" type="presParOf" srcId="{C140EF6C-3E90-45CD-9F69-751120AE2C79}" destId="{5A3128D6-0C11-4F95-AEC4-3DAE98213961}" srcOrd="2" destOrd="0" presId="urn:microsoft.com/office/officeart/2005/8/layout/hProcess6"/>
    <dgm:cxn modelId="{211E2DC9-FA42-4A48-AD10-6FD246854624}" type="presParOf" srcId="{5A3128D6-0C11-4F95-AEC4-3DAE98213961}" destId="{C79EA5C4-66D3-4C14-8F91-AB199750F099}" srcOrd="0" destOrd="0" presId="urn:microsoft.com/office/officeart/2005/8/layout/hProcess6"/>
    <dgm:cxn modelId="{31AD6EDA-C789-4A8E-81B2-2AADCAB7C67C}" type="presParOf" srcId="{5A3128D6-0C11-4F95-AEC4-3DAE98213961}" destId="{752E1BBC-2F7A-4A12-9716-8356555BD4FA}" srcOrd="1" destOrd="0" presId="urn:microsoft.com/office/officeart/2005/8/layout/hProcess6"/>
    <dgm:cxn modelId="{4DE8728D-CECF-4733-908E-8A3717D7164A}" type="presParOf" srcId="{5A3128D6-0C11-4F95-AEC4-3DAE98213961}" destId="{8AFFFFAD-41F0-4E51-A372-4EBCC45F1180}" srcOrd="2" destOrd="0" presId="urn:microsoft.com/office/officeart/2005/8/layout/hProcess6"/>
    <dgm:cxn modelId="{7625D2AC-FAD7-49D4-83FC-218AE1F5F798}" type="presParOf" srcId="{5A3128D6-0C11-4F95-AEC4-3DAE98213961}" destId="{D3B0DC7E-0A16-4EB2-8468-0E14B33A6472}" srcOrd="3" destOrd="0" presId="urn:microsoft.com/office/officeart/2005/8/layout/hProcess6"/>
    <dgm:cxn modelId="{E9E14E74-2A3B-4723-A35B-80F7317D6BC7}" type="presParOf" srcId="{C140EF6C-3E90-45CD-9F69-751120AE2C79}" destId="{8CBE2258-2FE1-446F-A440-6B878B0DAB39}" srcOrd="3" destOrd="0" presId="urn:microsoft.com/office/officeart/2005/8/layout/hProcess6"/>
    <dgm:cxn modelId="{97F9798E-CF60-4E56-BABE-D2A18A5AB333}" type="presParOf" srcId="{C140EF6C-3E90-45CD-9F69-751120AE2C79}" destId="{692B62FC-F50F-4F21-AB67-74A2CE22ED21}" srcOrd="4" destOrd="0" presId="urn:microsoft.com/office/officeart/2005/8/layout/hProcess6"/>
    <dgm:cxn modelId="{37A98393-700F-4209-A7C1-0F7A2E789F5E}" type="presParOf" srcId="{692B62FC-F50F-4F21-AB67-74A2CE22ED21}" destId="{22222087-A5B4-4102-B9BF-C7D96A57FB98}" srcOrd="0" destOrd="0" presId="urn:microsoft.com/office/officeart/2005/8/layout/hProcess6"/>
    <dgm:cxn modelId="{9A2F4B60-EDB8-406E-92DD-29D08749FF82}" type="presParOf" srcId="{692B62FC-F50F-4F21-AB67-74A2CE22ED21}" destId="{E3B6DF5E-D191-4EC0-A4A0-E13008F82B94}" srcOrd="1" destOrd="0" presId="urn:microsoft.com/office/officeart/2005/8/layout/hProcess6"/>
    <dgm:cxn modelId="{9D29C113-4B4F-4E11-9F95-52EAD076A9B0}" type="presParOf" srcId="{692B62FC-F50F-4F21-AB67-74A2CE22ED21}" destId="{824ADF06-6C85-4DF7-922C-AC95214C9F64}" srcOrd="2" destOrd="0" presId="urn:microsoft.com/office/officeart/2005/8/layout/hProcess6"/>
    <dgm:cxn modelId="{97E53114-AEE8-486F-A25E-A1FD7EF2BDE1}" type="presParOf" srcId="{692B62FC-F50F-4F21-AB67-74A2CE22ED21}" destId="{BEE8FB58-7CB9-478D-B340-2CF3FF0543EE}" srcOrd="3" destOrd="0" presId="urn:microsoft.com/office/officeart/2005/8/layout/hProcess6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ata14.xml><?xml version="1.0" encoding="utf-8"?>
<dgm:dataModel xmlns:dgm="http://schemas.openxmlformats.org/drawingml/2006/diagram" xmlns:a="http://schemas.openxmlformats.org/drawingml/2006/main">
  <dgm:ptLst>
    <dgm:pt modelId="{BD65296F-42BB-4FCF-B5CD-7D3C7B037AA1}" type="doc">
      <dgm:prSet loTypeId="urn:microsoft.com/office/officeart/2005/8/layout/hProcess6" loCatId="process" qsTypeId="urn:microsoft.com/office/officeart/2005/8/quickstyle/3d2" qsCatId="3D" csTypeId="urn:microsoft.com/office/officeart/2005/8/colors/accent0_3" csCatId="mainScheme" phldr="1"/>
      <dgm:spPr/>
      <dgm:t>
        <a:bodyPr/>
        <a:lstStyle/>
        <a:p>
          <a:endParaRPr lang="ru-RU"/>
        </a:p>
      </dgm:t>
    </dgm:pt>
    <dgm:pt modelId="{452728DE-8B7E-4B61-8CAE-A89B961F92C1}">
      <dgm:prSet phldrT="[Текст]"/>
      <dgm:spPr/>
      <dgm:t>
        <a:bodyPr/>
        <a:lstStyle/>
        <a:p>
          <a:r>
            <a:rPr lang="ru-RU" dirty="0" smtClean="0"/>
            <a:t>2015г</a:t>
          </a:r>
          <a:endParaRPr lang="ru-RU" dirty="0"/>
        </a:p>
      </dgm:t>
    </dgm:pt>
    <dgm:pt modelId="{7354A8A8-7702-4CC8-A5C2-3DE6CDE8EC6C}" type="parTrans" cxnId="{11208041-288F-447E-B1CE-8EF35279D87A}">
      <dgm:prSet/>
      <dgm:spPr/>
      <dgm:t>
        <a:bodyPr/>
        <a:lstStyle/>
        <a:p>
          <a:endParaRPr lang="ru-RU"/>
        </a:p>
      </dgm:t>
    </dgm:pt>
    <dgm:pt modelId="{20355689-5A0D-4A19-9355-400D5A78F4FD}" type="sibTrans" cxnId="{11208041-288F-447E-B1CE-8EF35279D87A}">
      <dgm:prSet/>
      <dgm:spPr/>
      <dgm:t>
        <a:bodyPr/>
        <a:lstStyle/>
        <a:p>
          <a:endParaRPr lang="ru-RU"/>
        </a:p>
      </dgm:t>
    </dgm:pt>
    <dgm:pt modelId="{F3FE721C-34F9-46E6-BF2D-B6DCB0843C54}">
      <dgm:prSet phldrT="[Текст]" custT="1"/>
      <dgm:spPr/>
      <dgm:t>
        <a:bodyPr/>
        <a:lstStyle/>
        <a:p>
          <a:r>
            <a:rPr lang="ru-RU" sz="1200" b="1" dirty="0" smtClean="0"/>
            <a:t>129,3</a:t>
          </a:r>
          <a:endParaRPr lang="ru-RU" sz="1200" b="1" dirty="0"/>
        </a:p>
      </dgm:t>
    </dgm:pt>
    <dgm:pt modelId="{7BC5C8A3-1FDD-4D8E-8CFD-99C1A1EB34D9}" type="parTrans" cxnId="{D9C16EFA-AD20-4C4B-BDFF-79223E529B57}">
      <dgm:prSet/>
      <dgm:spPr/>
      <dgm:t>
        <a:bodyPr/>
        <a:lstStyle/>
        <a:p>
          <a:endParaRPr lang="ru-RU"/>
        </a:p>
      </dgm:t>
    </dgm:pt>
    <dgm:pt modelId="{0E1AC308-ED96-4E81-97DA-737E53C8517D}" type="sibTrans" cxnId="{D9C16EFA-AD20-4C4B-BDFF-79223E529B57}">
      <dgm:prSet/>
      <dgm:spPr/>
      <dgm:t>
        <a:bodyPr/>
        <a:lstStyle/>
        <a:p>
          <a:endParaRPr lang="ru-RU"/>
        </a:p>
      </dgm:t>
    </dgm:pt>
    <dgm:pt modelId="{2DAA2883-E6FE-4208-BBB9-CB4E72F865A0}">
      <dgm:prSet phldrT="[Текст]"/>
      <dgm:spPr/>
      <dgm:t>
        <a:bodyPr/>
        <a:lstStyle/>
        <a:p>
          <a:r>
            <a:rPr lang="ru-RU" dirty="0" smtClean="0"/>
            <a:t>2016г</a:t>
          </a:r>
          <a:endParaRPr lang="ru-RU" dirty="0"/>
        </a:p>
      </dgm:t>
    </dgm:pt>
    <dgm:pt modelId="{4EF7B365-6752-450F-B1DC-B82B3D767513}" type="parTrans" cxnId="{8B4CCD37-3EEC-49F3-95E0-31E64CF3BB24}">
      <dgm:prSet/>
      <dgm:spPr/>
      <dgm:t>
        <a:bodyPr/>
        <a:lstStyle/>
        <a:p>
          <a:endParaRPr lang="ru-RU"/>
        </a:p>
      </dgm:t>
    </dgm:pt>
    <dgm:pt modelId="{9DF0FBF0-7920-430F-B6F2-FB1EC62A3D6E}" type="sibTrans" cxnId="{8B4CCD37-3EEC-49F3-95E0-31E64CF3BB24}">
      <dgm:prSet/>
      <dgm:spPr/>
      <dgm:t>
        <a:bodyPr/>
        <a:lstStyle/>
        <a:p>
          <a:endParaRPr lang="ru-RU"/>
        </a:p>
      </dgm:t>
    </dgm:pt>
    <dgm:pt modelId="{AF5FACF5-0D18-4DC4-B934-35123988486E}">
      <dgm:prSet phldrT="[Текст]" custT="1"/>
      <dgm:spPr/>
      <dgm:t>
        <a:bodyPr/>
        <a:lstStyle/>
        <a:p>
          <a:r>
            <a:rPr lang="ru-RU" sz="1100" b="1" dirty="0" smtClean="0"/>
            <a:t>132,4</a:t>
          </a:r>
          <a:endParaRPr lang="ru-RU" sz="1200" dirty="0"/>
        </a:p>
      </dgm:t>
    </dgm:pt>
    <dgm:pt modelId="{1772618E-0F28-4463-BD91-2294DD40EFAD}" type="parTrans" cxnId="{72F7B604-A40B-4CD7-ABC9-EEB0CA2596C1}">
      <dgm:prSet/>
      <dgm:spPr/>
      <dgm:t>
        <a:bodyPr/>
        <a:lstStyle/>
        <a:p>
          <a:endParaRPr lang="ru-RU"/>
        </a:p>
      </dgm:t>
    </dgm:pt>
    <dgm:pt modelId="{299BE9F6-031C-41F7-ABDD-8A66266C0F1F}" type="sibTrans" cxnId="{72F7B604-A40B-4CD7-ABC9-EEB0CA2596C1}">
      <dgm:prSet/>
      <dgm:spPr/>
      <dgm:t>
        <a:bodyPr/>
        <a:lstStyle/>
        <a:p>
          <a:endParaRPr lang="ru-RU"/>
        </a:p>
      </dgm:t>
    </dgm:pt>
    <dgm:pt modelId="{E201A43E-9F73-4AF7-93FC-92411A787D76}">
      <dgm:prSet phldrT="[Текст]" custT="1"/>
      <dgm:spPr/>
      <dgm:t>
        <a:bodyPr/>
        <a:lstStyle/>
        <a:p>
          <a:r>
            <a:rPr lang="ru-RU" sz="1100" b="1" dirty="0" smtClean="0"/>
            <a:t>155,7</a:t>
          </a:r>
          <a:endParaRPr lang="ru-RU" sz="1000" dirty="0"/>
        </a:p>
      </dgm:t>
    </dgm:pt>
    <dgm:pt modelId="{E3CE8783-A869-4A14-A9F9-1F77D2B0A26B}" type="parTrans" cxnId="{F3D00329-A325-4D9D-A2B6-10C5D26FB0A1}">
      <dgm:prSet/>
      <dgm:spPr/>
      <dgm:t>
        <a:bodyPr/>
        <a:lstStyle/>
        <a:p>
          <a:endParaRPr lang="ru-RU"/>
        </a:p>
      </dgm:t>
    </dgm:pt>
    <dgm:pt modelId="{AAEC7EB9-A61D-4BFD-A92E-98766CD962ED}" type="sibTrans" cxnId="{F3D00329-A325-4D9D-A2B6-10C5D26FB0A1}">
      <dgm:prSet/>
      <dgm:spPr/>
      <dgm:t>
        <a:bodyPr/>
        <a:lstStyle/>
        <a:p>
          <a:endParaRPr lang="ru-RU"/>
        </a:p>
      </dgm:t>
    </dgm:pt>
    <dgm:pt modelId="{4A0A77DA-B2C0-48C8-919E-F88ECD22DDCB}">
      <dgm:prSet phldrT="[Текст]"/>
      <dgm:spPr/>
      <dgm:t>
        <a:bodyPr/>
        <a:lstStyle/>
        <a:p>
          <a:r>
            <a:rPr lang="ru-RU" dirty="0" smtClean="0"/>
            <a:t>2017</a:t>
          </a:r>
          <a:endParaRPr lang="ru-RU" dirty="0"/>
        </a:p>
      </dgm:t>
    </dgm:pt>
    <dgm:pt modelId="{CC49B754-ECDB-46E2-A3D7-9C6E282ED5A3}" type="sibTrans" cxnId="{179137A6-B152-4DBA-9467-E023A6B0D13E}">
      <dgm:prSet/>
      <dgm:spPr/>
      <dgm:t>
        <a:bodyPr/>
        <a:lstStyle/>
        <a:p>
          <a:endParaRPr lang="ru-RU"/>
        </a:p>
      </dgm:t>
    </dgm:pt>
    <dgm:pt modelId="{4E3D9C84-AC54-4CE8-AA34-09E79701B558}" type="parTrans" cxnId="{179137A6-B152-4DBA-9467-E023A6B0D13E}">
      <dgm:prSet/>
      <dgm:spPr/>
      <dgm:t>
        <a:bodyPr/>
        <a:lstStyle/>
        <a:p>
          <a:endParaRPr lang="ru-RU"/>
        </a:p>
      </dgm:t>
    </dgm:pt>
    <dgm:pt modelId="{C140EF6C-3E90-45CD-9F69-751120AE2C79}" type="pres">
      <dgm:prSet presAssocID="{BD65296F-42BB-4FCF-B5CD-7D3C7B037AA1}" presName="theList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C1937E31-F1F0-4B93-A96E-915148CCF914}" type="pres">
      <dgm:prSet presAssocID="{452728DE-8B7E-4B61-8CAE-A89B961F92C1}" presName="compNode" presStyleCnt="0"/>
      <dgm:spPr/>
      <dgm:t>
        <a:bodyPr/>
        <a:lstStyle/>
        <a:p>
          <a:endParaRPr lang="ru-RU"/>
        </a:p>
      </dgm:t>
    </dgm:pt>
    <dgm:pt modelId="{0528F074-7FD7-417E-B034-1A3A23644F71}" type="pres">
      <dgm:prSet presAssocID="{452728DE-8B7E-4B61-8CAE-A89B961F92C1}" presName="noGeometry" presStyleCnt="0"/>
      <dgm:spPr/>
      <dgm:t>
        <a:bodyPr/>
        <a:lstStyle/>
        <a:p>
          <a:endParaRPr lang="ru-RU"/>
        </a:p>
      </dgm:t>
    </dgm:pt>
    <dgm:pt modelId="{814F22D6-58A5-41AD-BB73-473209ABE63A}" type="pres">
      <dgm:prSet presAssocID="{452728DE-8B7E-4B61-8CAE-A89B961F92C1}" presName="childTextVisible" presStyleLbl="bgAccFollowNode1" presStyleIdx="0" presStyleCnt="3" custScaleX="11193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B3506BB-8734-4763-9009-BD7B74E767E0}" type="pres">
      <dgm:prSet presAssocID="{452728DE-8B7E-4B61-8CAE-A89B961F92C1}" presName="childTextHidden" presStyleLbl="bgAccFollowNode1" presStyleIdx="0" presStyleCnt="3"/>
      <dgm:spPr/>
      <dgm:t>
        <a:bodyPr/>
        <a:lstStyle/>
        <a:p>
          <a:endParaRPr lang="ru-RU"/>
        </a:p>
      </dgm:t>
    </dgm:pt>
    <dgm:pt modelId="{0AFF12F5-5928-41FA-9347-88C039905EFE}" type="pres">
      <dgm:prSet presAssocID="{452728DE-8B7E-4B61-8CAE-A89B961F92C1}" presName="parentText" presStyleLbl="node1" presStyleIdx="0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EDEE9A4-8F41-42B7-9D95-45A3E816D00E}" type="pres">
      <dgm:prSet presAssocID="{452728DE-8B7E-4B61-8CAE-A89B961F92C1}" presName="aSpace" presStyleCnt="0"/>
      <dgm:spPr/>
      <dgm:t>
        <a:bodyPr/>
        <a:lstStyle/>
        <a:p>
          <a:endParaRPr lang="ru-RU"/>
        </a:p>
      </dgm:t>
    </dgm:pt>
    <dgm:pt modelId="{5A3128D6-0C11-4F95-AEC4-3DAE98213961}" type="pres">
      <dgm:prSet presAssocID="{2DAA2883-E6FE-4208-BBB9-CB4E72F865A0}" presName="compNode" presStyleCnt="0"/>
      <dgm:spPr/>
      <dgm:t>
        <a:bodyPr/>
        <a:lstStyle/>
        <a:p>
          <a:endParaRPr lang="ru-RU"/>
        </a:p>
      </dgm:t>
    </dgm:pt>
    <dgm:pt modelId="{C79EA5C4-66D3-4C14-8F91-AB199750F099}" type="pres">
      <dgm:prSet presAssocID="{2DAA2883-E6FE-4208-BBB9-CB4E72F865A0}" presName="noGeometry" presStyleCnt="0"/>
      <dgm:spPr/>
      <dgm:t>
        <a:bodyPr/>
        <a:lstStyle/>
        <a:p>
          <a:endParaRPr lang="ru-RU"/>
        </a:p>
      </dgm:t>
    </dgm:pt>
    <dgm:pt modelId="{752E1BBC-2F7A-4A12-9716-8356555BD4FA}" type="pres">
      <dgm:prSet presAssocID="{2DAA2883-E6FE-4208-BBB9-CB4E72F865A0}" presName="childTextVisible" presStyleLbl="bgAccFollowNode1" presStyleIdx="1" presStyleCnt="3" custLinFactNeighborX="1037" custLinFactNeighborY="-238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AFFFFAD-41F0-4E51-A372-4EBCC45F1180}" type="pres">
      <dgm:prSet presAssocID="{2DAA2883-E6FE-4208-BBB9-CB4E72F865A0}" presName="childTextHidden" presStyleLbl="bgAccFollowNode1" presStyleIdx="1" presStyleCnt="3"/>
      <dgm:spPr/>
      <dgm:t>
        <a:bodyPr/>
        <a:lstStyle/>
        <a:p>
          <a:endParaRPr lang="ru-RU"/>
        </a:p>
      </dgm:t>
    </dgm:pt>
    <dgm:pt modelId="{D3B0DC7E-0A16-4EB2-8468-0E14B33A6472}" type="pres">
      <dgm:prSet presAssocID="{2DAA2883-E6FE-4208-BBB9-CB4E72F865A0}" presName="parentText" presStyleLbl="node1" presStyleIdx="1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CBE2258-2FE1-446F-A440-6B878B0DAB39}" type="pres">
      <dgm:prSet presAssocID="{2DAA2883-E6FE-4208-BBB9-CB4E72F865A0}" presName="aSpace" presStyleCnt="0"/>
      <dgm:spPr/>
      <dgm:t>
        <a:bodyPr/>
        <a:lstStyle/>
        <a:p>
          <a:endParaRPr lang="ru-RU"/>
        </a:p>
      </dgm:t>
    </dgm:pt>
    <dgm:pt modelId="{692B62FC-F50F-4F21-AB67-74A2CE22ED21}" type="pres">
      <dgm:prSet presAssocID="{4A0A77DA-B2C0-48C8-919E-F88ECD22DDCB}" presName="compNode" presStyleCnt="0"/>
      <dgm:spPr/>
      <dgm:t>
        <a:bodyPr/>
        <a:lstStyle/>
        <a:p>
          <a:endParaRPr lang="ru-RU"/>
        </a:p>
      </dgm:t>
    </dgm:pt>
    <dgm:pt modelId="{22222087-A5B4-4102-B9BF-C7D96A57FB98}" type="pres">
      <dgm:prSet presAssocID="{4A0A77DA-B2C0-48C8-919E-F88ECD22DDCB}" presName="noGeometry" presStyleCnt="0"/>
      <dgm:spPr/>
      <dgm:t>
        <a:bodyPr/>
        <a:lstStyle/>
        <a:p>
          <a:endParaRPr lang="ru-RU"/>
        </a:p>
      </dgm:t>
    </dgm:pt>
    <dgm:pt modelId="{E3B6DF5E-D191-4EC0-A4A0-E13008F82B94}" type="pres">
      <dgm:prSet presAssocID="{4A0A77DA-B2C0-48C8-919E-F88ECD22DDCB}" presName="childTextVisible" presStyleLbl="bgAccFollowNode1" presStyleIdx="2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24ADF06-6C85-4DF7-922C-AC95214C9F64}" type="pres">
      <dgm:prSet presAssocID="{4A0A77DA-B2C0-48C8-919E-F88ECD22DDCB}" presName="childTextHidden" presStyleLbl="bgAccFollowNode1" presStyleIdx="2" presStyleCnt="3"/>
      <dgm:spPr/>
      <dgm:t>
        <a:bodyPr/>
        <a:lstStyle/>
        <a:p>
          <a:endParaRPr lang="ru-RU"/>
        </a:p>
      </dgm:t>
    </dgm:pt>
    <dgm:pt modelId="{BEE8FB58-7CB9-478D-B340-2CF3FF0543EE}" type="pres">
      <dgm:prSet presAssocID="{4A0A77DA-B2C0-48C8-919E-F88ECD22DDCB}" presName="parentText" presStyleLbl="node1" presStyleIdx="2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66B0E12F-B733-40AA-B79A-209E13BB0D99}" type="presOf" srcId="{452728DE-8B7E-4B61-8CAE-A89B961F92C1}" destId="{0AFF12F5-5928-41FA-9347-88C039905EFE}" srcOrd="0" destOrd="0" presId="urn:microsoft.com/office/officeart/2005/8/layout/hProcess6"/>
    <dgm:cxn modelId="{E626319D-4EBF-4C63-AFF4-5ED781E74A44}" type="presOf" srcId="{F3FE721C-34F9-46E6-BF2D-B6DCB0843C54}" destId="{814F22D6-58A5-41AD-BB73-473209ABE63A}" srcOrd="0" destOrd="0" presId="urn:microsoft.com/office/officeart/2005/8/layout/hProcess6"/>
    <dgm:cxn modelId="{365B60B6-75E1-45CD-8555-AE52CED7D68F}" type="presOf" srcId="{F3FE721C-34F9-46E6-BF2D-B6DCB0843C54}" destId="{EB3506BB-8734-4763-9009-BD7B74E767E0}" srcOrd="1" destOrd="0" presId="urn:microsoft.com/office/officeart/2005/8/layout/hProcess6"/>
    <dgm:cxn modelId="{D9C16EFA-AD20-4C4B-BDFF-79223E529B57}" srcId="{452728DE-8B7E-4B61-8CAE-A89B961F92C1}" destId="{F3FE721C-34F9-46E6-BF2D-B6DCB0843C54}" srcOrd="0" destOrd="0" parTransId="{7BC5C8A3-1FDD-4D8E-8CFD-99C1A1EB34D9}" sibTransId="{0E1AC308-ED96-4E81-97DA-737E53C8517D}"/>
    <dgm:cxn modelId="{11208041-288F-447E-B1CE-8EF35279D87A}" srcId="{BD65296F-42BB-4FCF-B5CD-7D3C7B037AA1}" destId="{452728DE-8B7E-4B61-8CAE-A89B961F92C1}" srcOrd="0" destOrd="0" parTransId="{7354A8A8-7702-4CC8-A5C2-3DE6CDE8EC6C}" sibTransId="{20355689-5A0D-4A19-9355-400D5A78F4FD}"/>
    <dgm:cxn modelId="{72F7B604-A40B-4CD7-ABC9-EEB0CA2596C1}" srcId="{2DAA2883-E6FE-4208-BBB9-CB4E72F865A0}" destId="{AF5FACF5-0D18-4DC4-B934-35123988486E}" srcOrd="0" destOrd="0" parTransId="{1772618E-0F28-4463-BD91-2294DD40EFAD}" sibTransId="{299BE9F6-031C-41F7-ABDD-8A66266C0F1F}"/>
    <dgm:cxn modelId="{36D40D90-A000-4401-8E34-99CB46B261CD}" type="presOf" srcId="{AF5FACF5-0D18-4DC4-B934-35123988486E}" destId="{8AFFFFAD-41F0-4E51-A372-4EBCC45F1180}" srcOrd="1" destOrd="0" presId="urn:microsoft.com/office/officeart/2005/8/layout/hProcess6"/>
    <dgm:cxn modelId="{EF6900B3-058D-407A-AAD8-290C9469A609}" type="presOf" srcId="{4A0A77DA-B2C0-48C8-919E-F88ECD22DDCB}" destId="{BEE8FB58-7CB9-478D-B340-2CF3FF0543EE}" srcOrd="0" destOrd="0" presId="urn:microsoft.com/office/officeart/2005/8/layout/hProcess6"/>
    <dgm:cxn modelId="{179137A6-B152-4DBA-9467-E023A6B0D13E}" srcId="{BD65296F-42BB-4FCF-B5CD-7D3C7B037AA1}" destId="{4A0A77DA-B2C0-48C8-919E-F88ECD22DDCB}" srcOrd="2" destOrd="0" parTransId="{4E3D9C84-AC54-4CE8-AA34-09E79701B558}" sibTransId="{CC49B754-ECDB-46E2-A3D7-9C6E282ED5A3}"/>
    <dgm:cxn modelId="{168E4C00-1329-4CC6-84C6-85F16605AB55}" type="presOf" srcId="{E201A43E-9F73-4AF7-93FC-92411A787D76}" destId="{824ADF06-6C85-4DF7-922C-AC95214C9F64}" srcOrd="1" destOrd="0" presId="urn:microsoft.com/office/officeart/2005/8/layout/hProcess6"/>
    <dgm:cxn modelId="{7130C9C4-DA47-44A1-A960-BFCF75DD0448}" type="presOf" srcId="{2DAA2883-E6FE-4208-BBB9-CB4E72F865A0}" destId="{D3B0DC7E-0A16-4EB2-8468-0E14B33A6472}" srcOrd="0" destOrd="0" presId="urn:microsoft.com/office/officeart/2005/8/layout/hProcess6"/>
    <dgm:cxn modelId="{7986F607-A61E-4BD0-A167-725BBFC444C3}" type="presOf" srcId="{BD65296F-42BB-4FCF-B5CD-7D3C7B037AA1}" destId="{C140EF6C-3E90-45CD-9F69-751120AE2C79}" srcOrd="0" destOrd="0" presId="urn:microsoft.com/office/officeart/2005/8/layout/hProcess6"/>
    <dgm:cxn modelId="{60062E5C-C61D-419B-8CF4-5D0A1CFAE3D7}" type="presOf" srcId="{E201A43E-9F73-4AF7-93FC-92411A787D76}" destId="{E3B6DF5E-D191-4EC0-A4A0-E13008F82B94}" srcOrd="0" destOrd="0" presId="urn:microsoft.com/office/officeart/2005/8/layout/hProcess6"/>
    <dgm:cxn modelId="{04BCB269-FFAA-4CD0-91B3-E1AC22951FD0}" type="presOf" srcId="{AF5FACF5-0D18-4DC4-B934-35123988486E}" destId="{752E1BBC-2F7A-4A12-9716-8356555BD4FA}" srcOrd="0" destOrd="0" presId="urn:microsoft.com/office/officeart/2005/8/layout/hProcess6"/>
    <dgm:cxn modelId="{F3D00329-A325-4D9D-A2B6-10C5D26FB0A1}" srcId="{4A0A77DA-B2C0-48C8-919E-F88ECD22DDCB}" destId="{E201A43E-9F73-4AF7-93FC-92411A787D76}" srcOrd="0" destOrd="0" parTransId="{E3CE8783-A869-4A14-A9F9-1F77D2B0A26B}" sibTransId="{AAEC7EB9-A61D-4BFD-A92E-98766CD962ED}"/>
    <dgm:cxn modelId="{8B4CCD37-3EEC-49F3-95E0-31E64CF3BB24}" srcId="{BD65296F-42BB-4FCF-B5CD-7D3C7B037AA1}" destId="{2DAA2883-E6FE-4208-BBB9-CB4E72F865A0}" srcOrd="1" destOrd="0" parTransId="{4EF7B365-6752-450F-B1DC-B82B3D767513}" sibTransId="{9DF0FBF0-7920-430F-B6F2-FB1EC62A3D6E}"/>
    <dgm:cxn modelId="{38FBBA53-A194-41E8-8D8A-8E26D141F9D0}" type="presParOf" srcId="{C140EF6C-3E90-45CD-9F69-751120AE2C79}" destId="{C1937E31-F1F0-4B93-A96E-915148CCF914}" srcOrd="0" destOrd="0" presId="urn:microsoft.com/office/officeart/2005/8/layout/hProcess6"/>
    <dgm:cxn modelId="{8F0AA476-6BAC-461B-BE5C-79FE37E61DA0}" type="presParOf" srcId="{C1937E31-F1F0-4B93-A96E-915148CCF914}" destId="{0528F074-7FD7-417E-B034-1A3A23644F71}" srcOrd="0" destOrd="0" presId="urn:microsoft.com/office/officeart/2005/8/layout/hProcess6"/>
    <dgm:cxn modelId="{032C1C48-8B76-4126-A911-03A28A4ACA53}" type="presParOf" srcId="{C1937E31-F1F0-4B93-A96E-915148CCF914}" destId="{814F22D6-58A5-41AD-BB73-473209ABE63A}" srcOrd="1" destOrd="0" presId="urn:microsoft.com/office/officeart/2005/8/layout/hProcess6"/>
    <dgm:cxn modelId="{267E0FB0-E72D-4763-B7E9-997C2CB114C7}" type="presParOf" srcId="{C1937E31-F1F0-4B93-A96E-915148CCF914}" destId="{EB3506BB-8734-4763-9009-BD7B74E767E0}" srcOrd="2" destOrd="0" presId="urn:microsoft.com/office/officeart/2005/8/layout/hProcess6"/>
    <dgm:cxn modelId="{5B11150D-E207-430D-B81A-112F74605A2A}" type="presParOf" srcId="{C1937E31-F1F0-4B93-A96E-915148CCF914}" destId="{0AFF12F5-5928-41FA-9347-88C039905EFE}" srcOrd="3" destOrd="0" presId="urn:microsoft.com/office/officeart/2005/8/layout/hProcess6"/>
    <dgm:cxn modelId="{381B63F9-A4A5-4D15-859D-73A82DED1E1D}" type="presParOf" srcId="{C140EF6C-3E90-45CD-9F69-751120AE2C79}" destId="{4EDEE9A4-8F41-42B7-9D95-45A3E816D00E}" srcOrd="1" destOrd="0" presId="urn:microsoft.com/office/officeart/2005/8/layout/hProcess6"/>
    <dgm:cxn modelId="{2CFE6B5D-B482-4F65-818F-760C8970031A}" type="presParOf" srcId="{C140EF6C-3E90-45CD-9F69-751120AE2C79}" destId="{5A3128D6-0C11-4F95-AEC4-3DAE98213961}" srcOrd="2" destOrd="0" presId="urn:microsoft.com/office/officeart/2005/8/layout/hProcess6"/>
    <dgm:cxn modelId="{274C1FD1-614A-45FC-A45C-B80E0B663399}" type="presParOf" srcId="{5A3128D6-0C11-4F95-AEC4-3DAE98213961}" destId="{C79EA5C4-66D3-4C14-8F91-AB199750F099}" srcOrd="0" destOrd="0" presId="urn:microsoft.com/office/officeart/2005/8/layout/hProcess6"/>
    <dgm:cxn modelId="{4E0CA672-AE76-44B8-88C2-ECF0057C1FE8}" type="presParOf" srcId="{5A3128D6-0C11-4F95-AEC4-3DAE98213961}" destId="{752E1BBC-2F7A-4A12-9716-8356555BD4FA}" srcOrd="1" destOrd="0" presId="urn:microsoft.com/office/officeart/2005/8/layout/hProcess6"/>
    <dgm:cxn modelId="{E2BB7206-B9AF-4B06-81F8-A2B867E521F2}" type="presParOf" srcId="{5A3128D6-0C11-4F95-AEC4-3DAE98213961}" destId="{8AFFFFAD-41F0-4E51-A372-4EBCC45F1180}" srcOrd="2" destOrd="0" presId="urn:microsoft.com/office/officeart/2005/8/layout/hProcess6"/>
    <dgm:cxn modelId="{574BB9D4-95EA-46F0-876C-4235734759A9}" type="presParOf" srcId="{5A3128D6-0C11-4F95-AEC4-3DAE98213961}" destId="{D3B0DC7E-0A16-4EB2-8468-0E14B33A6472}" srcOrd="3" destOrd="0" presId="urn:microsoft.com/office/officeart/2005/8/layout/hProcess6"/>
    <dgm:cxn modelId="{E1A4FF20-B5DF-44A3-B201-11E7CD400D19}" type="presParOf" srcId="{C140EF6C-3E90-45CD-9F69-751120AE2C79}" destId="{8CBE2258-2FE1-446F-A440-6B878B0DAB39}" srcOrd="3" destOrd="0" presId="urn:microsoft.com/office/officeart/2005/8/layout/hProcess6"/>
    <dgm:cxn modelId="{51202B89-4A10-47B2-9A93-317D5CEE4978}" type="presParOf" srcId="{C140EF6C-3E90-45CD-9F69-751120AE2C79}" destId="{692B62FC-F50F-4F21-AB67-74A2CE22ED21}" srcOrd="4" destOrd="0" presId="urn:microsoft.com/office/officeart/2005/8/layout/hProcess6"/>
    <dgm:cxn modelId="{99082CD7-3992-482D-BB77-DC588F9D021A}" type="presParOf" srcId="{692B62FC-F50F-4F21-AB67-74A2CE22ED21}" destId="{22222087-A5B4-4102-B9BF-C7D96A57FB98}" srcOrd="0" destOrd="0" presId="urn:microsoft.com/office/officeart/2005/8/layout/hProcess6"/>
    <dgm:cxn modelId="{AE94EA27-8392-4783-9590-51A88B163D5D}" type="presParOf" srcId="{692B62FC-F50F-4F21-AB67-74A2CE22ED21}" destId="{E3B6DF5E-D191-4EC0-A4A0-E13008F82B94}" srcOrd="1" destOrd="0" presId="urn:microsoft.com/office/officeart/2005/8/layout/hProcess6"/>
    <dgm:cxn modelId="{DF46777D-2C78-4AFF-B992-73B70DEDF53A}" type="presParOf" srcId="{692B62FC-F50F-4F21-AB67-74A2CE22ED21}" destId="{824ADF06-6C85-4DF7-922C-AC95214C9F64}" srcOrd="2" destOrd="0" presId="urn:microsoft.com/office/officeart/2005/8/layout/hProcess6"/>
    <dgm:cxn modelId="{FC1C9218-5ADA-4529-B164-1D43F5B9ED68}" type="presParOf" srcId="{692B62FC-F50F-4F21-AB67-74A2CE22ED21}" destId="{BEE8FB58-7CB9-478D-B340-2CF3FF0543EE}" srcOrd="3" destOrd="0" presId="urn:microsoft.com/office/officeart/2005/8/layout/hProcess6"/>
  </dgm:cxnLst>
  <dgm:bg/>
  <dgm:whole/>
  <dgm:extLst>
    <a:ext uri="http://schemas.microsoft.com/office/drawing/2008/diagram">
      <dsp:dataModelExt xmlns:dsp="http://schemas.microsoft.com/office/drawing/2008/diagram" relId="rId14" minVer="http://schemas.openxmlformats.org/drawingml/2006/diagram"/>
    </a:ext>
  </dgm:extLst>
</dgm:dataModel>
</file>

<file path=ppt/diagrams/data15.xml><?xml version="1.0" encoding="utf-8"?>
<dgm:dataModel xmlns:dgm="http://schemas.openxmlformats.org/drawingml/2006/diagram" xmlns:a="http://schemas.openxmlformats.org/drawingml/2006/main">
  <dgm:ptLst>
    <dgm:pt modelId="{BD65296F-42BB-4FCF-B5CD-7D3C7B037AA1}" type="doc">
      <dgm:prSet loTypeId="urn:microsoft.com/office/officeart/2005/8/layout/hProcess6" loCatId="process" qsTypeId="urn:microsoft.com/office/officeart/2005/8/quickstyle/3d2" qsCatId="3D" csTypeId="urn:microsoft.com/office/officeart/2005/8/colors/accent0_3" csCatId="mainScheme" phldr="1"/>
      <dgm:spPr/>
      <dgm:t>
        <a:bodyPr/>
        <a:lstStyle/>
        <a:p>
          <a:endParaRPr lang="ru-RU"/>
        </a:p>
      </dgm:t>
    </dgm:pt>
    <dgm:pt modelId="{452728DE-8B7E-4B61-8CAE-A89B961F92C1}">
      <dgm:prSet phldrT="[Текст]"/>
      <dgm:spPr/>
      <dgm:t>
        <a:bodyPr/>
        <a:lstStyle/>
        <a:p>
          <a:r>
            <a:rPr lang="ru-RU" dirty="0" smtClean="0"/>
            <a:t>2015г</a:t>
          </a:r>
          <a:endParaRPr lang="ru-RU" dirty="0"/>
        </a:p>
      </dgm:t>
    </dgm:pt>
    <dgm:pt modelId="{7354A8A8-7702-4CC8-A5C2-3DE6CDE8EC6C}" type="parTrans" cxnId="{11208041-288F-447E-B1CE-8EF35279D87A}">
      <dgm:prSet/>
      <dgm:spPr/>
      <dgm:t>
        <a:bodyPr/>
        <a:lstStyle/>
        <a:p>
          <a:endParaRPr lang="ru-RU"/>
        </a:p>
      </dgm:t>
    </dgm:pt>
    <dgm:pt modelId="{20355689-5A0D-4A19-9355-400D5A78F4FD}" type="sibTrans" cxnId="{11208041-288F-447E-B1CE-8EF35279D87A}">
      <dgm:prSet/>
      <dgm:spPr/>
      <dgm:t>
        <a:bodyPr/>
        <a:lstStyle/>
        <a:p>
          <a:endParaRPr lang="ru-RU"/>
        </a:p>
      </dgm:t>
    </dgm:pt>
    <dgm:pt modelId="{F3FE721C-34F9-46E6-BF2D-B6DCB0843C54}">
      <dgm:prSet phldrT="[Текст]" custT="1"/>
      <dgm:spPr/>
      <dgm:t>
        <a:bodyPr/>
        <a:lstStyle/>
        <a:p>
          <a:r>
            <a:rPr lang="ru-RU" sz="1100" b="1" dirty="0" smtClean="0"/>
            <a:t>85,8</a:t>
          </a:r>
          <a:endParaRPr lang="ru-RU" sz="1400" dirty="0"/>
        </a:p>
      </dgm:t>
    </dgm:pt>
    <dgm:pt modelId="{7BC5C8A3-1FDD-4D8E-8CFD-99C1A1EB34D9}" type="parTrans" cxnId="{D9C16EFA-AD20-4C4B-BDFF-79223E529B57}">
      <dgm:prSet/>
      <dgm:spPr/>
      <dgm:t>
        <a:bodyPr/>
        <a:lstStyle/>
        <a:p>
          <a:endParaRPr lang="ru-RU"/>
        </a:p>
      </dgm:t>
    </dgm:pt>
    <dgm:pt modelId="{0E1AC308-ED96-4E81-97DA-737E53C8517D}" type="sibTrans" cxnId="{D9C16EFA-AD20-4C4B-BDFF-79223E529B57}">
      <dgm:prSet/>
      <dgm:spPr/>
      <dgm:t>
        <a:bodyPr/>
        <a:lstStyle/>
        <a:p>
          <a:endParaRPr lang="ru-RU"/>
        </a:p>
      </dgm:t>
    </dgm:pt>
    <dgm:pt modelId="{2DAA2883-E6FE-4208-BBB9-CB4E72F865A0}">
      <dgm:prSet phldrT="[Текст]"/>
      <dgm:spPr/>
      <dgm:t>
        <a:bodyPr/>
        <a:lstStyle/>
        <a:p>
          <a:r>
            <a:rPr lang="ru-RU" dirty="0" smtClean="0"/>
            <a:t>2016г</a:t>
          </a:r>
          <a:endParaRPr lang="ru-RU" dirty="0"/>
        </a:p>
      </dgm:t>
    </dgm:pt>
    <dgm:pt modelId="{4EF7B365-6752-450F-B1DC-B82B3D767513}" type="parTrans" cxnId="{8B4CCD37-3EEC-49F3-95E0-31E64CF3BB24}">
      <dgm:prSet/>
      <dgm:spPr/>
      <dgm:t>
        <a:bodyPr/>
        <a:lstStyle/>
        <a:p>
          <a:endParaRPr lang="ru-RU"/>
        </a:p>
      </dgm:t>
    </dgm:pt>
    <dgm:pt modelId="{9DF0FBF0-7920-430F-B6F2-FB1EC62A3D6E}" type="sibTrans" cxnId="{8B4CCD37-3EEC-49F3-95E0-31E64CF3BB24}">
      <dgm:prSet/>
      <dgm:spPr/>
      <dgm:t>
        <a:bodyPr/>
        <a:lstStyle/>
        <a:p>
          <a:endParaRPr lang="ru-RU"/>
        </a:p>
      </dgm:t>
    </dgm:pt>
    <dgm:pt modelId="{AF5FACF5-0D18-4DC4-B934-35123988486E}">
      <dgm:prSet phldrT="[Текст]" custT="1"/>
      <dgm:spPr/>
      <dgm:t>
        <a:bodyPr/>
        <a:lstStyle/>
        <a:p>
          <a:r>
            <a:rPr lang="ru-RU" sz="1100" b="1" dirty="0" smtClean="0"/>
            <a:t>93,6</a:t>
          </a:r>
          <a:endParaRPr lang="ru-RU" sz="1200" dirty="0"/>
        </a:p>
      </dgm:t>
    </dgm:pt>
    <dgm:pt modelId="{1772618E-0F28-4463-BD91-2294DD40EFAD}" type="parTrans" cxnId="{72F7B604-A40B-4CD7-ABC9-EEB0CA2596C1}">
      <dgm:prSet/>
      <dgm:spPr/>
      <dgm:t>
        <a:bodyPr/>
        <a:lstStyle/>
        <a:p>
          <a:endParaRPr lang="ru-RU"/>
        </a:p>
      </dgm:t>
    </dgm:pt>
    <dgm:pt modelId="{299BE9F6-031C-41F7-ABDD-8A66266C0F1F}" type="sibTrans" cxnId="{72F7B604-A40B-4CD7-ABC9-EEB0CA2596C1}">
      <dgm:prSet/>
      <dgm:spPr/>
      <dgm:t>
        <a:bodyPr/>
        <a:lstStyle/>
        <a:p>
          <a:endParaRPr lang="ru-RU"/>
        </a:p>
      </dgm:t>
    </dgm:pt>
    <dgm:pt modelId="{E201A43E-9F73-4AF7-93FC-92411A787D76}">
      <dgm:prSet phldrT="[Текст]" custT="1"/>
      <dgm:spPr/>
      <dgm:t>
        <a:bodyPr/>
        <a:lstStyle/>
        <a:p>
          <a:r>
            <a:rPr lang="ru-RU" sz="1100" b="1" dirty="0" smtClean="0"/>
            <a:t> </a:t>
          </a:r>
          <a:endParaRPr lang="ru-RU" sz="1000" dirty="0"/>
        </a:p>
      </dgm:t>
    </dgm:pt>
    <dgm:pt modelId="{E3CE8783-A869-4A14-A9F9-1F77D2B0A26B}" type="parTrans" cxnId="{F3D00329-A325-4D9D-A2B6-10C5D26FB0A1}">
      <dgm:prSet/>
      <dgm:spPr/>
      <dgm:t>
        <a:bodyPr/>
        <a:lstStyle/>
        <a:p>
          <a:endParaRPr lang="ru-RU"/>
        </a:p>
      </dgm:t>
    </dgm:pt>
    <dgm:pt modelId="{AAEC7EB9-A61D-4BFD-A92E-98766CD962ED}" type="sibTrans" cxnId="{F3D00329-A325-4D9D-A2B6-10C5D26FB0A1}">
      <dgm:prSet/>
      <dgm:spPr/>
      <dgm:t>
        <a:bodyPr/>
        <a:lstStyle/>
        <a:p>
          <a:endParaRPr lang="ru-RU"/>
        </a:p>
      </dgm:t>
    </dgm:pt>
    <dgm:pt modelId="{4A0A77DA-B2C0-48C8-919E-F88ECD22DDCB}">
      <dgm:prSet phldrT="[Текст]"/>
      <dgm:spPr/>
      <dgm:t>
        <a:bodyPr/>
        <a:lstStyle/>
        <a:p>
          <a:r>
            <a:rPr lang="ru-RU" dirty="0" smtClean="0"/>
            <a:t>2017г</a:t>
          </a:r>
          <a:endParaRPr lang="ru-RU" dirty="0"/>
        </a:p>
      </dgm:t>
    </dgm:pt>
    <dgm:pt modelId="{CC49B754-ECDB-46E2-A3D7-9C6E282ED5A3}" type="sibTrans" cxnId="{179137A6-B152-4DBA-9467-E023A6B0D13E}">
      <dgm:prSet/>
      <dgm:spPr/>
      <dgm:t>
        <a:bodyPr/>
        <a:lstStyle/>
        <a:p>
          <a:endParaRPr lang="ru-RU"/>
        </a:p>
      </dgm:t>
    </dgm:pt>
    <dgm:pt modelId="{4E3D9C84-AC54-4CE8-AA34-09E79701B558}" type="parTrans" cxnId="{179137A6-B152-4DBA-9467-E023A6B0D13E}">
      <dgm:prSet/>
      <dgm:spPr/>
      <dgm:t>
        <a:bodyPr/>
        <a:lstStyle/>
        <a:p>
          <a:endParaRPr lang="ru-RU"/>
        </a:p>
      </dgm:t>
    </dgm:pt>
    <dgm:pt modelId="{C140EF6C-3E90-45CD-9F69-751120AE2C79}" type="pres">
      <dgm:prSet presAssocID="{BD65296F-42BB-4FCF-B5CD-7D3C7B037AA1}" presName="theList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C1937E31-F1F0-4B93-A96E-915148CCF914}" type="pres">
      <dgm:prSet presAssocID="{452728DE-8B7E-4B61-8CAE-A89B961F92C1}" presName="compNode" presStyleCnt="0"/>
      <dgm:spPr/>
      <dgm:t>
        <a:bodyPr/>
        <a:lstStyle/>
        <a:p>
          <a:endParaRPr lang="ru-RU"/>
        </a:p>
      </dgm:t>
    </dgm:pt>
    <dgm:pt modelId="{0528F074-7FD7-417E-B034-1A3A23644F71}" type="pres">
      <dgm:prSet presAssocID="{452728DE-8B7E-4B61-8CAE-A89B961F92C1}" presName="noGeometry" presStyleCnt="0"/>
      <dgm:spPr/>
      <dgm:t>
        <a:bodyPr/>
        <a:lstStyle/>
        <a:p>
          <a:endParaRPr lang="ru-RU"/>
        </a:p>
      </dgm:t>
    </dgm:pt>
    <dgm:pt modelId="{814F22D6-58A5-41AD-BB73-473209ABE63A}" type="pres">
      <dgm:prSet presAssocID="{452728DE-8B7E-4B61-8CAE-A89B961F92C1}" presName="childTextVisible" presStyleLbl="bgAccFollowNode1" presStyleIdx="0" presStyleCnt="3" custScaleX="11193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B3506BB-8734-4763-9009-BD7B74E767E0}" type="pres">
      <dgm:prSet presAssocID="{452728DE-8B7E-4B61-8CAE-A89B961F92C1}" presName="childTextHidden" presStyleLbl="bgAccFollowNode1" presStyleIdx="0" presStyleCnt="3"/>
      <dgm:spPr/>
      <dgm:t>
        <a:bodyPr/>
        <a:lstStyle/>
        <a:p>
          <a:endParaRPr lang="ru-RU"/>
        </a:p>
      </dgm:t>
    </dgm:pt>
    <dgm:pt modelId="{0AFF12F5-5928-41FA-9347-88C039905EFE}" type="pres">
      <dgm:prSet presAssocID="{452728DE-8B7E-4B61-8CAE-A89B961F92C1}" presName="parentText" presStyleLbl="node1" presStyleIdx="0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EDEE9A4-8F41-42B7-9D95-45A3E816D00E}" type="pres">
      <dgm:prSet presAssocID="{452728DE-8B7E-4B61-8CAE-A89B961F92C1}" presName="aSpace" presStyleCnt="0"/>
      <dgm:spPr/>
      <dgm:t>
        <a:bodyPr/>
        <a:lstStyle/>
        <a:p>
          <a:endParaRPr lang="ru-RU"/>
        </a:p>
      </dgm:t>
    </dgm:pt>
    <dgm:pt modelId="{5A3128D6-0C11-4F95-AEC4-3DAE98213961}" type="pres">
      <dgm:prSet presAssocID="{2DAA2883-E6FE-4208-BBB9-CB4E72F865A0}" presName="compNode" presStyleCnt="0"/>
      <dgm:spPr/>
      <dgm:t>
        <a:bodyPr/>
        <a:lstStyle/>
        <a:p>
          <a:endParaRPr lang="ru-RU"/>
        </a:p>
      </dgm:t>
    </dgm:pt>
    <dgm:pt modelId="{C79EA5C4-66D3-4C14-8F91-AB199750F099}" type="pres">
      <dgm:prSet presAssocID="{2DAA2883-E6FE-4208-BBB9-CB4E72F865A0}" presName="noGeometry" presStyleCnt="0"/>
      <dgm:spPr/>
      <dgm:t>
        <a:bodyPr/>
        <a:lstStyle/>
        <a:p>
          <a:endParaRPr lang="ru-RU"/>
        </a:p>
      </dgm:t>
    </dgm:pt>
    <dgm:pt modelId="{752E1BBC-2F7A-4A12-9716-8356555BD4FA}" type="pres">
      <dgm:prSet presAssocID="{2DAA2883-E6FE-4208-BBB9-CB4E72F865A0}" presName="childTextVisible" presStyleLbl="bgAccFollowNode1" presStyleIdx="1" presStyleCnt="3" custLinFactNeighborX="-2092" custLinFactNeighborY="-127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AFFFFAD-41F0-4E51-A372-4EBCC45F1180}" type="pres">
      <dgm:prSet presAssocID="{2DAA2883-E6FE-4208-BBB9-CB4E72F865A0}" presName="childTextHidden" presStyleLbl="bgAccFollowNode1" presStyleIdx="1" presStyleCnt="3"/>
      <dgm:spPr/>
      <dgm:t>
        <a:bodyPr/>
        <a:lstStyle/>
        <a:p>
          <a:endParaRPr lang="ru-RU"/>
        </a:p>
      </dgm:t>
    </dgm:pt>
    <dgm:pt modelId="{D3B0DC7E-0A16-4EB2-8468-0E14B33A6472}" type="pres">
      <dgm:prSet presAssocID="{2DAA2883-E6FE-4208-BBB9-CB4E72F865A0}" presName="parentText" presStyleLbl="node1" presStyleIdx="1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CBE2258-2FE1-446F-A440-6B878B0DAB39}" type="pres">
      <dgm:prSet presAssocID="{2DAA2883-E6FE-4208-BBB9-CB4E72F865A0}" presName="aSpace" presStyleCnt="0"/>
      <dgm:spPr/>
      <dgm:t>
        <a:bodyPr/>
        <a:lstStyle/>
        <a:p>
          <a:endParaRPr lang="ru-RU"/>
        </a:p>
      </dgm:t>
    </dgm:pt>
    <dgm:pt modelId="{692B62FC-F50F-4F21-AB67-74A2CE22ED21}" type="pres">
      <dgm:prSet presAssocID="{4A0A77DA-B2C0-48C8-919E-F88ECD22DDCB}" presName="compNode" presStyleCnt="0"/>
      <dgm:spPr/>
      <dgm:t>
        <a:bodyPr/>
        <a:lstStyle/>
        <a:p>
          <a:endParaRPr lang="ru-RU"/>
        </a:p>
      </dgm:t>
    </dgm:pt>
    <dgm:pt modelId="{22222087-A5B4-4102-B9BF-C7D96A57FB98}" type="pres">
      <dgm:prSet presAssocID="{4A0A77DA-B2C0-48C8-919E-F88ECD22DDCB}" presName="noGeometry" presStyleCnt="0"/>
      <dgm:spPr/>
      <dgm:t>
        <a:bodyPr/>
        <a:lstStyle/>
        <a:p>
          <a:endParaRPr lang="ru-RU"/>
        </a:p>
      </dgm:t>
    </dgm:pt>
    <dgm:pt modelId="{E3B6DF5E-D191-4EC0-A4A0-E13008F82B94}" type="pres">
      <dgm:prSet presAssocID="{4A0A77DA-B2C0-48C8-919E-F88ECD22DDCB}" presName="childTextVisible" presStyleLbl="bgAccFollowNode1" presStyleIdx="2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24ADF06-6C85-4DF7-922C-AC95214C9F64}" type="pres">
      <dgm:prSet presAssocID="{4A0A77DA-B2C0-48C8-919E-F88ECD22DDCB}" presName="childTextHidden" presStyleLbl="bgAccFollowNode1" presStyleIdx="2" presStyleCnt="3"/>
      <dgm:spPr/>
      <dgm:t>
        <a:bodyPr/>
        <a:lstStyle/>
        <a:p>
          <a:endParaRPr lang="ru-RU"/>
        </a:p>
      </dgm:t>
    </dgm:pt>
    <dgm:pt modelId="{BEE8FB58-7CB9-478D-B340-2CF3FF0543EE}" type="pres">
      <dgm:prSet presAssocID="{4A0A77DA-B2C0-48C8-919E-F88ECD22DDCB}" presName="parentText" presStyleLbl="node1" presStyleIdx="2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FF4EB8F9-2D20-4D4F-8650-29CC98C64CA7}" type="presOf" srcId="{452728DE-8B7E-4B61-8CAE-A89B961F92C1}" destId="{0AFF12F5-5928-41FA-9347-88C039905EFE}" srcOrd="0" destOrd="0" presId="urn:microsoft.com/office/officeart/2005/8/layout/hProcess6"/>
    <dgm:cxn modelId="{E6E2EFD5-3E33-4817-8997-8D1CF2BB1725}" type="presOf" srcId="{BD65296F-42BB-4FCF-B5CD-7D3C7B037AA1}" destId="{C140EF6C-3E90-45CD-9F69-751120AE2C79}" srcOrd="0" destOrd="0" presId="urn:microsoft.com/office/officeart/2005/8/layout/hProcess6"/>
    <dgm:cxn modelId="{BE9AC914-69C2-43E1-80F2-D5A13493E230}" type="presOf" srcId="{AF5FACF5-0D18-4DC4-B934-35123988486E}" destId="{752E1BBC-2F7A-4A12-9716-8356555BD4FA}" srcOrd="0" destOrd="0" presId="urn:microsoft.com/office/officeart/2005/8/layout/hProcess6"/>
    <dgm:cxn modelId="{D9C16EFA-AD20-4C4B-BDFF-79223E529B57}" srcId="{452728DE-8B7E-4B61-8CAE-A89B961F92C1}" destId="{F3FE721C-34F9-46E6-BF2D-B6DCB0843C54}" srcOrd="0" destOrd="0" parTransId="{7BC5C8A3-1FDD-4D8E-8CFD-99C1A1EB34D9}" sibTransId="{0E1AC308-ED96-4E81-97DA-737E53C8517D}"/>
    <dgm:cxn modelId="{11208041-288F-447E-B1CE-8EF35279D87A}" srcId="{BD65296F-42BB-4FCF-B5CD-7D3C7B037AA1}" destId="{452728DE-8B7E-4B61-8CAE-A89B961F92C1}" srcOrd="0" destOrd="0" parTransId="{7354A8A8-7702-4CC8-A5C2-3DE6CDE8EC6C}" sibTransId="{20355689-5A0D-4A19-9355-400D5A78F4FD}"/>
    <dgm:cxn modelId="{0B83E1CA-6F05-4BA7-95DD-FD231698D4FA}" type="presOf" srcId="{F3FE721C-34F9-46E6-BF2D-B6DCB0843C54}" destId="{EB3506BB-8734-4763-9009-BD7B74E767E0}" srcOrd="1" destOrd="0" presId="urn:microsoft.com/office/officeart/2005/8/layout/hProcess6"/>
    <dgm:cxn modelId="{72F7B604-A40B-4CD7-ABC9-EEB0CA2596C1}" srcId="{2DAA2883-E6FE-4208-BBB9-CB4E72F865A0}" destId="{AF5FACF5-0D18-4DC4-B934-35123988486E}" srcOrd="0" destOrd="0" parTransId="{1772618E-0F28-4463-BD91-2294DD40EFAD}" sibTransId="{299BE9F6-031C-41F7-ABDD-8A66266C0F1F}"/>
    <dgm:cxn modelId="{122AB230-E011-4595-8DFC-3AAE51435540}" type="presOf" srcId="{2DAA2883-E6FE-4208-BBB9-CB4E72F865A0}" destId="{D3B0DC7E-0A16-4EB2-8468-0E14B33A6472}" srcOrd="0" destOrd="0" presId="urn:microsoft.com/office/officeart/2005/8/layout/hProcess6"/>
    <dgm:cxn modelId="{179137A6-B152-4DBA-9467-E023A6B0D13E}" srcId="{BD65296F-42BB-4FCF-B5CD-7D3C7B037AA1}" destId="{4A0A77DA-B2C0-48C8-919E-F88ECD22DDCB}" srcOrd="2" destOrd="0" parTransId="{4E3D9C84-AC54-4CE8-AA34-09E79701B558}" sibTransId="{CC49B754-ECDB-46E2-A3D7-9C6E282ED5A3}"/>
    <dgm:cxn modelId="{F0DED63F-7CD4-49ED-9E66-BA50AEF45749}" type="presOf" srcId="{F3FE721C-34F9-46E6-BF2D-B6DCB0843C54}" destId="{814F22D6-58A5-41AD-BB73-473209ABE63A}" srcOrd="0" destOrd="0" presId="urn:microsoft.com/office/officeart/2005/8/layout/hProcess6"/>
    <dgm:cxn modelId="{F64D31EA-CF9B-4070-B27B-C8712CC39442}" type="presOf" srcId="{AF5FACF5-0D18-4DC4-B934-35123988486E}" destId="{8AFFFFAD-41F0-4E51-A372-4EBCC45F1180}" srcOrd="1" destOrd="0" presId="urn:microsoft.com/office/officeart/2005/8/layout/hProcess6"/>
    <dgm:cxn modelId="{0610E5FE-B990-4936-B0C5-70634853EFF0}" type="presOf" srcId="{E201A43E-9F73-4AF7-93FC-92411A787D76}" destId="{824ADF06-6C85-4DF7-922C-AC95214C9F64}" srcOrd="1" destOrd="0" presId="urn:microsoft.com/office/officeart/2005/8/layout/hProcess6"/>
    <dgm:cxn modelId="{A8CA14DE-D586-4D90-BF95-24F6FFEFD6DA}" type="presOf" srcId="{4A0A77DA-B2C0-48C8-919E-F88ECD22DDCB}" destId="{BEE8FB58-7CB9-478D-B340-2CF3FF0543EE}" srcOrd="0" destOrd="0" presId="urn:microsoft.com/office/officeart/2005/8/layout/hProcess6"/>
    <dgm:cxn modelId="{2107BA2A-9D1A-42E0-8AC4-550328396DED}" type="presOf" srcId="{E201A43E-9F73-4AF7-93FC-92411A787D76}" destId="{E3B6DF5E-D191-4EC0-A4A0-E13008F82B94}" srcOrd="0" destOrd="0" presId="urn:microsoft.com/office/officeart/2005/8/layout/hProcess6"/>
    <dgm:cxn modelId="{F3D00329-A325-4D9D-A2B6-10C5D26FB0A1}" srcId="{4A0A77DA-B2C0-48C8-919E-F88ECD22DDCB}" destId="{E201A43E-9F73-4AF7-93FC-92411A787D76}" srcOrd="0" destOrd="0" parTransId="{E3CE8783-A869-4A14-A9F9-1F77D2B0A26B}" sibTransId="{AAEC7EB9-A61D-4BFD-A92E-98766CD962ED}"/>
    <dgm:cxn modelId="{8B4CCD37-3EEC-49F3-95E0-31E64CF3BB24}" srcId="{BD65296F-42BB-4FCF-B5CD-7D3C7B037AA1}" destId="{2DAA2883-E6FE-4208-BBB9-CB4E72F865A0}" srcOrd="1" destOrd="0" parTransId="{4EF7B365-6752-450F-B1DC-B82B3D767513}" sibTransId="{9DF0FBF0-7920-430F-B6F2-FB1EC62A3D6E}"/>
    <dgm:cxn modelId="{1C08CD22-1710-40D9-A2FC-D010C4FBA0D9}" type="presParOf" srcId="{C140EF6C-3E90-45CD-9F69-751120AE2C79}" destId="{C1937E31-F1F0-4B93-A96E-915148CCF914}" srcOrd="0" destOrd="0" presId="urn:microsoft.com/office/officeart/2005/8/layout/hProcess6"/>
    <dgm:cxn modelId="{7983903C-BF9C-4405-B578-E4265EFC3167}" type="presParOf" srcId="{C1937E31-F1F0-4B93-A96E-915148CCF914}" destId="{0528F074-7FD7-417E-B034-1A3A23644F71}" srcOrd="0" destOrd="0" presId="urn:microsoft.com/office/officeart/2005/8/layout/hProcess6"/>
    <dgm:cxn modelId="{E5C6BDCB-4E2F-4028-8D91-5726EAAFC770}" type="presParOf" srcId="{C1937E31-F1F0-4B93-A96E-915148CCF914}" destId="{814F22D6-58A5-41AD-BB73-473209ABE63A}" srcOrd="1" destOrd="0" presId="urn:microsoft.com/office/officeart/2005/8/layout/hProcess6"/>
    <dgm:cxn modelId="{59360CBE-CAA6-4782-8C34-F1423773BB48}" type="presParOf" srcId="{C1937E31-F1F0-4B93-A96E-915148CCF914}" destId="{EB3506BB-8734-4763-9009-BD7B74E767E0}" srcOrd="2" destOrd="0" presId="urn:microsoft.com/office/officeart/2005/8/layout/hProcess6"/>
    <dgm:cxn modelId="{E73700E6-2DAE-4AF9-BA83-11FB2AD3896B}" type="presParOf" srcId="{C1937E31-F1F0-4B93-A96E-915148CCF914}" destId="{0AFF12F5-5928-41FA-9347-88C039905EFE}" srcOrd="3" destOrd="0" presId="urn:microsoft.com/office/officeart/2005/8/layout/hProcess6"/>
    <dgm:cxn modelId="{B4F35BBE-FBD5-4FF0-BC16-1DEB89890DC0}" type="presParOf" srcId="{C140EF6C-3E90-45CD-9F69-751120AE2C79}" destId="{4EDEE9A4-8F41-42B7-9D95-45A3E816D00E}" srcOrd="1" destOrd="0" presId="urn:microsoft.com/office/officeart/2005/8/layout/hProcess6"/>
    <dgm:cxn modelId="{D7D08842-2CB7-4A56-A34B-312DC699B31F}" type="presParOf" srcId="{C140EF6C-3E90-45CD-9F69-751120AE2C79}" destId="{5A3128D6-0C11-4F95-AEC4-3DAE98213961}" srcOrd="2" destOrd="0" presId="urn:microsoft.com/office/officeart/2005/8/layout/hProcess6"/>
    <dgm:cxn modelId="{4D9213D6-290A-41E7-83F8-EB059C77A0CA}" type="presParOf" srcId="{5A3128D6-0C11-4F95-AEC4-3DAE98213961}" destId="{C79EA5C4-66D3-4C14-8F91-AB199750F099}" srcOrd="0" destOrd="0" presId="urn:microsoft.com/office/officeart/2005/8/layout/hProcess6"/>
    <dgm:cxn modelId="{A5C247AD-BDBC-4DF6-B93E-8EA3D9FEA5F6}" type="presParOf" srcId="{5A3128D6-0C11-4F95-AEC4-3DAE98213961}" destId="{752E1BBC-2F7A-4A12-9716-8356555BD4FA}" srcOrd="1" destOrd="0" presId="urn:microsoft.com/office/officeart/2005/8/layout/hProcess6"/>
    <dgm:cxn modelId="{267F545C-2C97-4CA3-B077-3CCB674AE79C}" type="presParOf" srcId="{5A3128D6-0C11-4F95-AEC4-3DAE98213961}" destId="{8AFFFFAD-41F0-4E51-A372-4EBCC45F1180}" srcOrd="2" destOrd="0" presId="urn:microsoft.com/office/officeart/2005/8/layout/hProcess6"/>
    <dgm:cxn modelId="{F4DA269B-10F4-4D84-AEB3-ACA801889DFB}" type="presParOf" srcId="{5A3128D6-0C11-4F95-AEC4-3DAE98213961}" destId="{D3B0DC7E-0A16-4EB2-8468-0E14B33A6472}" srcOrd="3" destOrd="0" presId="urn:microsoft.com/office/officeart/2005/8/layout/hProcess6"/>
    <dgm:cxn modelId="{3E8575D7-2738-4A7F-A0C6-9EC7BF83CF95}" type="presParOf" srcId="{C140EF6C-3E90-45CD-9F69-751120AE2C79}" destId="{8CBE2258-2FE1-446F-A440-6B878B0DAB39}" srcOrd="3" destOrd="0" presId="urn:microsoft.com/office/officeart/2005/8/layout/hProcess6"/>
    <dgm:cxn modelId="{78777288-B264-470C-AD56-6C649F05DD4A}" type="presParOf" srcId="{C140EF6C-3E90-45CD-9F69-751120AE2C79}" destId="{692B62FC-F50F-4F21-AB67-74A2CE22ED21}" srcOrd="4" destOrd="0" presId="urn:microsoft.com/office/officeart/2005/8/layout/hProcess6"/>
    <dgm:cxn modelId="{0CFD0E0F-E4C7-43D2-B8A3-CDA634062009}" type="presParOf" srcId="{692B62FC-F50F-4F21-AB67-74A2CE22ED21}" destId="{22222087-A5B4-4102-B9BF-C7D96A57FB98}" srcOrd="0" destOrd="0" presId="urn:microsoft.com/office/officeart/2005/8/layout/hProcess6"/>
    <dgm:cxn modelId="{639F4F34-088C-410F-B4BC-971E77F09C9B}" type="presParOf" srcId="{692B62FC-F50F-4F21-AB67-74A2CE22ED21}" destId="{E3B6DF5E-D191-4EC0-A4A0-E13008F82B94}" srcOrd="1" destOrd="0" presId="urn:microsoft.com/office/officeart/2005/8/layout/hProcess6"/>
    <dgm:cxn modelId="{9CECF186-D15E-4C1B-A84D-6EA1C99D7FDE}" type="presParOf" srcId="{692B62FC-F50F-4F21-AB67-74A2CE22ED21}" destId="{824ADF06-6C85-4DF7-922C-AC95214C9F64}" srcOrd="2" destOrd="0" presId="urn:microsoft.com/office/officeart/2005/8/layout/hProcess6"/>
    <dgm:cxn modelId="{93DAE6F9-3088-496C-8717-7CD62C5C56F7}" type="presParOf" srcId="{692B62FC-F50F-4F21-AB67-74A2CE22ED21}" destId="{BEE8FB58-7CB9-478D-B340-2CF3FF0543EE}" srcOrd="3" destOrd="0" presId="urn:microsoft.com/office/officeart/2005/8/layout/hProcess6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96913F6-FA65-471A-AE20-87456791B503}">
      <dsp:nvSpPr>
        <dsp:cNvPr id="0" name=""/>
        <dsp:cNvSpPr/>
      </dsp:nvSpPr>
      <dsp:spPr>
        <a:xfrm>
          <a:off x="1229539" y="0"/>
          <a:ext cx="1844309" cy="1012781"/>
        </a:xfrm>
        <a:prstGeom prst="rightArrow">
          <a:avLst>
            <a:gd name="adj1" fmla="val 75000"/>
            <a:gd name="adj2" fmla="val 50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525" tIns="9525" rIns="9525" bIns="9525" numCol="1" spcCol="1270" anchor="t" anchorCtr="0">
          <a:noAutofit/>
        </a:bodyPr>
        <a:lstStyle/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500" kern="1200" smtClean="0"/>
            <a:t>Заработная плата папы и мамы</a:t>
          </a:r>
          <a:endParaRPr lang="ru-RU" sz="1500" kern="1200"/>
        </a:p>
      </dsp:txBody>
      <dsp:txXfrm>
        <a:off x="1229539" y="126598"/>
        <a:ext cx="1464516" cy="759585"/>
      </dsp:txXfrm>
    </dsp:sp>
    <dsp:sp modelId="{15EE16D5-D59A-464D-86F7-63196FC30C47}">
      <dsp:nvSpPr>
        <dsp:cNvPr id="0" name=""/>
        <dsp:cNvSpPr/>
      </dsp:nvSpPr>
      <dsp:spPr>
        <a:xfrm>
          <a:off x="0" y="0"/>
          <a:ext cx="1229539" cy="1012781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34290" rIns="68580" bIns="3429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800" kern="1200" dirty="0"/>
        </a:p>
      </dsp:txBody>
      <dsp:txXfrm>
        <a:off x="49440" y="49440"/>
        <a:ext cx="1130659" cy="913901"/>
      </dsp:txXfrm>
    </dsp:sp>
    <dsp:sp modelId="{F0568DA4-1F70-4F92-B19F-7999FFC6D97F}">
      <dsp:nvSpPr>
        <dsp:cNvPr id="0" name=""/>
        <dsp:cNvSpPr/>
      </dsp:nvSpPr>
      <dsp:spPr>
        <a:xfrm>
          <a:off x="1229539" y="1114059"/>
          <a:ext cx="1844309" cy="1012781"/>
        </a:xfrm>
        <a:prstGeom prst="rightArrow">
          <a:avLst>
            <a:gd name="adj1" fmla="val 75000"/>
            <a:gd name="adj2" fmla="val 50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525" tIns="9525" rIns="9525" bIns="9525" numCol="1" spcCol="1270" anchor="t" anchorCtr="0">
          <a:noAutofit/>
        </a:bodyPr>
        <a:lstStyle/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500" kern="1200" smtClean="0"/>
            <a:t>Пенсия дедушки и бабушки</a:t>
          </a:r>
          <a:endParaRPr lang="ru-RU" sz="1500" kern="1200"/>
        </a:p>
      </dsp:txBody>
      <dsp:txXfrm>
        <a:off x="1229539" y="1240657"/>
        <a:ext cx="1464516" cy="759585"/>
      </dsp:txXfrm>
    </dsp:sp>
    <dsp:sp modelId="{77D74B6D-1C2A-435B-83E9-A2082E7075D8}">
      <dsp:nvSpPr>
        <dsp:cNvPr id="0" name=""/>
        <dsp:cNvSpPr/>
      </dsp:nvSpPr>
      <dsp:spPr>
        <a:xfrm>
          <a:off x="0" y="1114059"/>
          <a:ext cx="1229539" cy="1012781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34290" rIns="68580" bIns="3429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800" kern="1200" dirty="0"/>
        </a:p>
      </dsp:txBody>
      <dsp:txXfrm>
        <a:off x="49440" y="1163499"/>
        <a:ext cx="1130659" cy="913901"/>
      </dsp:txXfrm>
    </dsp:sp>
    <dsp:sp modelId="{F5316FC4-1522-450D-A33B-33B96A2FAF12}">
      <dsp:nvSpPr>
        <dsp:cNvPr id="0" name=""/>
        <dsp:cNvSpPr/>
      </dsp:nvSpPr>
      <dsp:spPr>
        <a:xfrm>
          <a:off x="1229539" y="2228118"/>
          <a:ext cx="1844309" cy="1012781"/>
        </a:xfrm>
        <a:prstGeom prst="rightArrow">
          <a:avLst>
            <a:gd name="adj1" fmla="val 75000"/>
            <a:gd name="adj2" fmla="val 50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525" tIns="9525" rIns="9525" bIns="9525" numCol="1" spcCol="1270" anchor="t" anchorCtr="0">
          <a:noAutofit/>
        </a:bodyPr>
        <a:lstStyle/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500" kern="1200" dirty="0" smtClean="0"/>
            <a:t>Пособие на ребенка,</a:t>
          </a:r>
          <a:endParaRPr lang="ru-RU" sz="1500" kern="1200" dirty="0"/>
        </a:p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500" kern="1200" dirty="0" smtClean="0"/>
            <a:t> стипендия</a:t>
          </a:r>
          <a:endParaRPr lang="ru-RU" sz="1500" kern="1200" dirty="0"/>
        </a:p>
      </dsp:txBody>
      <dsp:txXfrm>
        <a:off x="1229539" y="2354716"/>
        <a:ext cx="1464516" cy="759585"/>
      </dsp:txXfrm>
    </dsp:sp>
    <dsp:sp modelId="{A4668C8F-60E9-41C3-8829-46CF255BA6BE}">
      <dsp:nvSpPr>
        <dsp:cNvPr id="0" name=""/>
        <dsp:cNvSpPr/>
      </dsp:nvSpPr>
      <dsp:spPr>
        <a:xfrm>
          <a:off x="0" y="2228118"/>
          <a:ext cx="1229539" cy="1012781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34290" rIns="68580" bIns="3429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800" kern="1200" dirty="0"/>
        </a:p>
      </dsp:txBody>
      <dsp:txXfrm>
        <a:off x="49440" y="2277558"/>
        <a:ext cx="1130659" cy="913901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EF79AE2-F6B4-4DAB-9BB0-543C10F103DB}">
      <dsp:nvSpPr>
        <dsp:cNvPr id="0" name=""/>
        <dsp:cNvSpPr/>
      </dsp:nvSpPr>
      <dsp:spPr>
        <a:xfrm>
          <a:off x="0" y="81033"/>
          <a:ext cx="1205811" cy="482324"/>
        </a:xfrm>
        <a:prstGeom prst="chevron">
          <a:avLst/>
        </a:prstGeom>
        <a:solidFill>
          <a:srgbClr val="A7EA52"/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5240" tIns="7620" rIns="0" bIns="7620" numCol="1" spcCol="1270" anchor="ctr" anchorCtr="0">
          <a:noAutofit/>
        </a:bodyPr>
        <a:lstStyle/>
        <a:p>
          <a:pPr lvl="0" algn="ctr" defTabSz="5334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kern="1200" dirty="0" smtClean="0">
              <a:solidFill>
                <a:schemeClr val="tx1"/>
              </a:solidFill>
            </a:rPr>
            <a:t>Дотации</a:t>
          </a:r>
          <a:endParaRPr lang="ru-RU" sz="1200" kern="1200" dirty="0">
            <a:solidFill>
              <a:schemeClr val="tx1"/>
            </a:solidFill>
          </a:endParaRPr>
        </a:p>
      </dsp:txBody>
      <dsp:txXfrm>
        <a:off x="241162" y="81033"/>
        <a:ext cx="723487" cy="482324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EF79AE2-F6B4-4DAB-9BB0-543C10F103DB}">
      <dsp:nvSpPr>
        <dsp:cNvPr id="0" name=""/>
        <dsp:cNvSpPr/>
      </dsp:nvSpPr>
      <dsp:spPr>
        <a:xfrm>
          <a:off x="103" y="104497"/>
          <a:ext cx="2904509" cy="432870"/>
        </a:xfrm>
        <a:prstGeom prst="chevron">
          <a:avLst/>
        </a:prstGeom>
        <a:solidFill>
          <a:srgbClr val="A7EA52"/>
        </a:solidFill>
        <a:ln w="19050" cap="flat" cmpd="sng" algn="ctr">
          <a:solidFill>
            <a:srgbClr val="00B050"/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2700" tIns="6350" rIns="0" bIns="6350" numCol="1" spcCol="1270" anchor="ctr" anchorCtr="0">
          <a:noAutofit/>
        </a:bodyPr>
        <a:lstStyle/>
        <a:p>
          <a:pPr lvl="0" algn="ctr" defTabSz="4445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000" kern="1200" dirty="0" smtClean="0"/>
            <a:t>- предоставляются без целевого назначения (в качестве финансовой помощи) </a:t>
          </a:r>
          <a:endParaRPr lang="ru-RU" sz="1000" kern="1200" dirty="0"/>
        </a:p>
      </dsp:txBody>
      <dsp:txXfrm>
        <a:off x="216538" y="104497"/>
        <a:ext cx="2471639" cy="432870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EF79AE2-F6B4-4DAB-9BB0-543C10F103DB}">
      <dsp:nvSpPr>
        <dsp:cNvPr id="0" name=""/>
        <dsp:cNvSpPr/>
      </dsp:nvSpPr>
      <dsp:spPr>
        <a:xfrm>
          <a:off x="0" y="0"/>
          <a:ext cx="1309244" cy="607427"/>
        </a:xfrm>
        <a:prstGeom prst="chevron">
          <a:avLst/>
        </a:prstGeom>
        <a:solidFill>
          <a:srgbClr val="5ECCF3"/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2700" tIns="6350" rIns="0" bIns="6350" numCol="1" spcCol="1270" anchor="ctr" anchorCtr="0">
          <a:noAutofit/>
        </a:bodyPr>
        <a:lstStyle/>
        <a:p>
          <a:pPr lvl="0" algn="ctr" defTabSz="4445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000" b="0" i="0" u="none" strike="noStrike" kern="1200" dirty="0" smtClean="0">
              <a:solidFill>
                <a:srgbClr val="000000"/>
              </a:solidFill>
              <a:effectLst/>
              <a:latin typeface="Times New Roman" panose="02020603050405020304" pitchFamily="18" charset="0"/>
            </a:rPr>
            <a:t>Субсидии</a:t>
          </a:r>
          <a:endParaRPr lang="ru-RU" sz="1000" kern="1200" dirty="0"/>
        </a:p>
      </dsp:txBody>
      <dsp:txXfrm>
        <a:off x="303714" y="0"/>
        <a:ext cx="701817" cy="607427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EF79AE2-F6B4-4DAB-9BB0-543C10F103DB}">
      <dsp:nvSpPr>
        <dsp:cNvPr id="0" name=""/>
        <dsp:cNvSpPr/>
      </dsp:nvSpPr>
      <dsp:spPr>
        <a:xfrm>
          <a:off x="103" y="82748"/>
          <a:ext cx="2904509" cy="600907"/>
        </a:xfrm>
        <a:prstGeom prst="chevron">
          <a:avLst/>
        </a:prstGeom>
        <a:solidFill>
          <a:srgbClr val="5ECCF3"/>
        </a:solidFill>
        <a:ln w="19050" cap="flat" cmpd="sng" algn="ctr">
          <a:solidFill>
            <a:srgbClr val="00B050"/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2700" tIns="6350" rIns="0" bIns="6350" numCol="1" spcCol="1270" anchor="ctr" anchorCtr="0">
          <a:noAutofit/>
        </a:bodyPr>
        <a:lstStyle/>
        <a:p>
          <a:pPr lvl="0" algn="ctr" defTabSz="4445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000" kern="1200" dirty="0" smtClean="0"/>
            <a:t>- предоставляются на определенные цели на условиях </a:t>
          </a:r>
          <a:r>
            <a:rPr lang="ru-RU" sz="1000" kern="1200" dirty="0" err="1" smtClean="0"/>
            <a:t>софинансирования</a:t>
          </a:r>
          <a:r>
            <a:rPr lang="ru-RU" sz="1000" kern="1200" dirty="0" smtClean="0"/>
            <a:t> (долевого финансирования) расходов</a:t>
          </a:r>
          <a:endParaRPr lang="ru-RU" sz="1000" kern="1200" dirty="0"/>
        </a:p>
      </dsp:txBody>
      <dsp:txXfrm>
        <a:off x="300557" y="82748"/>
        <a:ext cx="2303602" cy="600907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EF79AE2-F6B4-4DAB-9BB0-543C10F103DB}">
      <dsp:nvSpPr>
        <dsp:cNvPr id="0" name=""/>
        <dsp:cNvSpPr/>
      </dsp:nvSpPr>
      <dsp:spPr>
        <a:xfrm>
          <a:off x="0" y="415"/>
          <a:ext cx="1181730" cy="513316"/>
        </a:xfrm>
        <a:prstGeom prst="chevron">
          <a:avLst/>
        </a:prstGeom>
        <a:solidFill>
          <a:srgbClr val="7F7F7F"/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2700" tIns="6350" rIns="0" bIns="6350" numCol="1" spcCol="1270" anchor="ctr" anchorCtr="0">
          <a:noAutofit/>
        </a:bodyPr>
        <a:lstStyle/>
        <a:p>
          <a:pPr lvl="0" algn="ctr" defTabSz="4445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000" b="0" i="0" u="none" strike="noStrike" kern="1200" dirty="0" smtClean="0">
              <a:solidFill>
                <a:srgbClr val="000000"/>
              </a:solidFill>
              <a:effectLst/>
              <a:latin typeface="Times New Roman" panose="02020603050405020304" pitchFamily="18" charset="0"/>
            </a:rPr>
            <a:t>Субвенции </a:t>
          </a:r>
          <a:endParaRPr lang="ru-RU" sz="1000" kern="1200" dirty="0"/>
        </a:p>
      </dsp:txBody>
      <dsp:txXfrm>
        <a:off x="256658" y="415"/>
        <a:ext cx="668414" cy="513316"/>
      </dsp:txXfrm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EF79AE2-F6B4-4DAB-9BB0-543C10F103DB}">
      <dsp:nvSpPr>
        <dsp:cNvPr id="0" name=""/>
        <dsp:cNvSpPr/>
      </dsp:nvSpPr>
      <dsp:spPr>
        <a:xfrm>
          <a:off x="103" y="104497"/>
          <a:ext cx="2904509" cy="432870"/>
        </a:xfrm>
        <a:prstGeom prst="chevron">
          <a:avLst/>
        </a:prstGeom>
        <a:solidFill>
          <a:srgbClr val="7F7F7F"/>
        </a:solidFill>
        <a:ln w="19050" cap="flat" cmpd="sng" algn="ctr">
          <a:solidFill>
            <a:srgbClr val="00B050"/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2700" tIns="6350" rIns="0" bIns="6350" numCol="1" spcCol="1270" anchor="ctr" anchorCtr="0">
          <a:noAutofit/>
        </a:bodyPr>
        <a:lstStyle/>
        <a:p>
          <a:pPr lvl="0" algn="ctr" defTabSz="4445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000" kern="1200" dirty="0" smtClean="0"/>
            <a:t>- предоставляются на определенные цели</a:t>
          </a:r>
          <a:endParaRPr lang="ru-RU" sz="1000" b="0" i="0" u="none" strike="noStrike" kern="1200" dirty="0" smtClean="0">
            <a:solidFill>
              <a:srgbClr val="000000"/>
            </a:solidFill>
            <a:effectLst/>
            <a:latin typeface="+mn-lt"/>
            <a:cs typeface="Times New Roman" panose="02020603050405020304" pitchFamily="18" charset="0"/>
          </a:endParaRPr>
        </a:p>
        <a:p>
          <a:pPr lvl="0" algn="ctr" defTabSz="4445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000" kern="1200" dirty="0"/>
        </a:p>
      </dsp:txBody>
      <dsp:txXfrm>
        <a:off x="216538" y="104497"/>
        <a:ext cx="2471639" cy="432870"/>
      </dsp:txXfrm>
    </dsp:sp>
  </dsp:spTree>
</dsp:drawing>
</file>

<file path=ppt/diagrams/drawing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EF79AE2-F6B4-4DAB-9BB0-543C10F103DB}">
      <dsp:nvSpPr>
        <dsp:cNvPr id="0" name=""/>
        <dsp:cNvSpPr/>
      </dsp:nvSpPr>
      <dsp:spPr>
        <a:xfrm>
          <a:off x="0" y="104849"/>
          <a:ext cx="1674454" cy="791204"/>
        </a:xfrm>
        <a:prstGeom prst="chevron">
          <a:avLst/>
        </a:prstGeom>
        <a:solidFill>
          <a:srgbClr val="5DD1B1"/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2700" tIns="6350" rIns="0" bIns="6350" numCol="1" spcCol="1270" anchor="ctr" anchorCtr="0">
          <a:noAutofit/>
        </a:bodyPr>
        <a:lstStyle/>
        <a:p>
          <a:pPr lvl="0" algn="ctr" defTabSz="4445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000" b="0" i="0" u="none" strike="noStrike" kern="1200" dirty="0" smtClean="0">
              <a:solidFill>
                <a:srgbClr val="000000"/>
              </a:solidFill>
              <a:effectLst/>
              <a:latin typeface="Times New Roman" panose="02020603050405020304" pitchFamily="18" charset="0"/>
            </a:rPr>
            <a:t>Иные</a:t>
          </a:r>
        </a:p>
        <a:p>
          <a:pPr lvl="0" algn="ctr" defTabSz="4445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000" b="0" i="0" u="none" strike="noStrike" kern="1200" dirty="0" smtClean="0">
              <a:solidFill>
                <a:srgbClr val="000000"/>
              </a:solidFill>
              <a:effectLst/>
              <a:latin typeface="Times New Roman" panose="02020603050405020304" pitchFamily="18" charset="0"/>
            </a:rPr>
            <a:t>межбюджетные трансферты</a:t>
          </a:r>
          <a:endParaRPr lang="ru-RU" sz="1000" kern="1200" dirty="0"/>
        </a:p>
      </dsp:txBody>
      <dsp:txXfrm>
        <a:off x="395602" y="104849"/>
        <a:ext cx="883250" cy="791204"/>
      </dsp:txXfrm>
    </dsp:sp>
  </dsp:spTree>
</dsp:drawing>
</file>

<file path=ppt/diagrams/drawing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EF79AE2-F6B4-4DAB-9BB0-543C10F103DB}">
      <dsp:nvSpPr>
        <dsp:cNvPr id="0" name=""/>
        <dsp:cNvSpPr/>
      </dsp:nvSpPr>
      <dsp:spPr>
        <a:xfrm>
          <a:off x="4507" y="300323"/>
          <a:ext cx="2859462" cy="863605"/>
        </a:xfrm>
        <a:prstGeom prst="chevron">
          <a:avLst/>
        </a:prstGeom>
        <a:solidFill>
          <a:srgbClr val="5DD1B1"/>
        </a:solidFill>
        <a:ln w="19050" cap="flat" cmpd="sng" algn="ctr">
          <a:solidFill>
            <a:srgbClr val="00B050"/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2700" tIns="6350" rIns="0" bIns="6350" numCol="1" spcCol="1270" anchor="ctr" anchorCtr="0">
          <a:noAutofit/>
        </a:bodyPr>
        <a:lstStyle/>
        <a:p>
          <a:pPr lvl="0" algn="ctr" defTabSz="4445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000" kern="1200" dirty="0" smtClean="0"/>
            <a:t>- предоставляются в случаях и порядке, предусмотренных законами и принимаемыми в соответствии с ними иными нормативными правовыми  актами органов государственной власти</a:t>
          </a:r>
          <a:endParaRPr lang="ru-RU" sz="1000" kern="1200" dirty="0"/>
        </a:p>
      </dsp:txBody>
      <dsp:txXfrm>
        <a:off x="436310" y="300323"/>
        <a:ext cx="1995857" cy="863605"/>
      </dsp:txXfrm>
    </dsp:sp>
  </dsp:spTree>
</dsp:drawing>
</file>

<file path=ppt/diagrams/drawing10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14F22D6-58A5-41AD-BB73-473209ABE63A}">
      <dsp:nvSpPr>
        <dsp:cNvPr id="0" name=""/>
        <dsp:cNvSpPr/>
      </dsp:nvSpPr>
      <dsp:spPr>
        <a:xfrm>
          <a:off x="970966" y="0"/>
          <a:ext cx="1364959" cy="881670"/>
        </a:xfrm>
        <a:prstGeom prst="rightArrow">
          <a:avLst>
            <a:gd name="adj1" fmla="val 70000"/>
            <a:gd name="adj2" fmla="val 50000"/>
          </a:avLst>
        </a:prstGeom>
        <a:solidFill>
          <a:schemeClr val="accent5">
            <a:alpha val="90000"/>
            <a:tint val="55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threePt" dir="t">
            <a:rot lat="0" lon="0" rev="7500000"/>
          </a:lightRig>
        </a:scene3d>
        <a:sp3d z="-152400" extrusionH="63500" prstMaterial="dkEdge">
          <a:bevelT w="144450" h="363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35560" tIns="8890" rIns="17780" bIns="889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kern="1200" dirty="0" smtClean="0"/>
            <a:t>723,8 </a:t>
          </a:r>
          <a:r>
            <a:rPr lang="ru-RU" sz="1100" kern="1200" dirty="0" err="1" smtClean="0"/>
            <a:t>млн.руб</a:t>
          </a:r>
          <a:r>
            <a:rPr lang="ru-RU" sz="1100" kern="1200" dirty="0" smtClean="0"/>
            <a:t>.</a:t>
          </a:r>
          <a:endParaRPr lang="ru-RU" sz="1400" kern="1200" dirty="0"/>
        </a:p>
      </dsp:txBody>
      <dsp:txXfrm>
        <a:off x="1312206" y="132251"/>
        <a:ext cx="715135" cy="617169"/>
      </dsp:txXfrm>
    </dsp:sp>
    <dsp:sp modelId="{0AFF12F5-5928-41FA-9347-88C039905EFE}">
      <dsp:nvSpPr>
        <dsp:cNvPr id="0" name=""/>
        <dsp:cNvSpPr/>
      </dsp:nvSpPr>
      <dsp:spPr>
        <a:xfrm>
          <a:off x="896973" y="188677"/>
          <a:ext cx="504315" cy="504315"/>
        </a:xfrm>
        <a:prstGeom prst="ellipse">
          <a:avLst/>
        </a:prstGeom>
        <a:gradFill rotWithShape="0">
          <a:gsLst>
            <a:gs pos="0">
              <a:schemeClr val="accent5">
                <a:shade val="50000"/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shade val="50000"/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shade val="50000"/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255" tIns="8255" rIns="8255" bIns="8255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300" kern="1200" dirty="0" smtClean="0"/>
            <a:t>2015</a:t>
          </a:r>
          <a:endParaRPr lang="ru-RU" sz="1300" kern="1200" dirty="0"/>
        </a:p>
      </dsp:txBody>
      <dsp:txXfrm>
        <a:off x="970828" y="262532"/>
        <a:ext cx="356605" cy="356605"/>
      </dsp:txXfrm>
    </dsp:sp>
    <dsp:sp modelId="{752E1BBC-2F7A-4A12-9716-8356555BD4FA}">
      <dsp:nvSpPr>
        <dsp:cNvPr id="0" name=""/>
        <dsp:cNvSpPr/>
      </dsp:nvSpPr>
      <dsp:spPr>
        <a:xfrm>
          <a:off x="2462482" y="0"/>
          <a:ext cx="1437167" cy="881670"/>
        </a:xfrm>
        <a:prstGeom prst="rightArrow">
          <a:avLst>
            <a:gd name="adj1" fmla="val 70000"/>
            <a:gd name="adj2" fmla="val 50000"/>
          </a:avLst>
        </a:prstGeom>
        <a:solidFill>
          <a:schemeClr val="accent5">
            <a:alpha val="90000"/>
            <a:tint val="55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threePt" dir="t">
            <a:rot lat="0" lon="0" rev="7500000"/>
          </a:lightRig>
        </a:scene3d>
        <a:sp3d z="-152400" extrusionH="63500" prstMaterial="dkEdge">
          <a:bevelT w="144450" h="363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45720" tIns="11430" rIns="22860" bIns="1143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b="1" kern="1200" dirty="0" smtClean="0"/>
            <a:t>886,3 </a:t>
          </a:r>
          <a:r>
            <a:rPr lang="ru-RU" sz="1100" kern="1200" dirty="0" err="1" smtClean="0"/>
            <a:t>млн.руб</a:t>
          </a:r>
          <a:r>
            <a:rPr lang="ru-RU" sz="1100" kern="1200" dirty="0" smtClean="0"/>
            <a:t>.</a:t>
          </a:r>
          <a:endParaRPr lang="ru-RU" sz="1400" kern="1200" dirty="0"/>
        </a:p>
      </dsp:txBody>
      <dsp:txXfrm>
        <a:off x="2821774" y="132251"/>
        <a:ext cx="769291" cy="617169"/>
      </dsp:txXfrm>
    </dsp:sp>
    <dsp:sp modelId="{D3B0DC7E-0A16-4EB2-8468-0E14B33A6472}">
      <dsp:nvSpPr>
        <dsp:cNvPr id="0" name=""/>
        <dsp:cNvSpPr/>
      </dsp:nvSpPr>
      <dsp:spPr>
        <a:xfrm>
          <a:off x="2424593" y="188677"/>
          <a:ext cx="504315" cy="504315"/>
        </a:xfrm>
        <a:prstGeom prst="ellipse">
          <a:avLst/>
        </a:prstGeom>
        <a:gradFill rotWithShape="0">
          <a:gsLst>
            <a:gs pos="0">
              <a:schemeClr val="accent5">
                <a:shade val="50000"/>
                <a:hueOff val="268329"/>
                <a:satOff val="-6535"/>
                <a:lumOff val="28597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shade val="50000"/>
                <a:hueOff val="268329"/>
                <a:satOff val="-6535"/>
                <a:lumOff val="28597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shade val="50000"/>
                <a:hueOff val="268329"/>
                <a:satOff val="-6535"/>
                <a:lumOff val="28597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255" tIns="8255" rIns="8255" bIns="8255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300" kern="1200" dirty="0" smtClean="0"/>
            <a:t>2016</a:t>
          </a:r>
          <a:endParaRPr lang="ru-RU" sz="1300" kern="1200" dirty="0"/>
        </a:p>
      </dsp:txBody>
      <dsp:txXfrm>
        <a:off x="2498448" y="262532"/>
        <a:ext cx="356605" cy="356605"/>
      </dsp:txXfrm>
    </dsp:sp>
    <dsp:sp modelId="{E3B6DF5E-D191-4EC0-A4A0-E13008F82B94}">
      <dsp:nvSpPr>
        <dsp:cNvPr id="0" name=""/>
        <dsp:cNvSpPr/>
      </dsp:nvSpPr>
      <dsp:spPr>
        <a:xfrm>
          <a:off x="4003719" y="0"/>
          <a:ext cx="1482142" cy="881670"/>
        </a:xfrm>
        <a:prstGeom prst="rightArrow">
          <a:avLst>
            <a:gd name="adj1" fmla="val 70000"/>
            <a:gd name="adj2" fmla="val 50000"/>
          </a:avLst>
        </a:prstGeom>
        <a:solidFill>
          <a:schemeClr val="accent5">
            <a:alpha val="90000"/>
            <a:tint val="55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threePt" dir="t">
            <a:rot lat="0" lon="0" rev="7500000"/>
          </a:lightRig>
        </a:scene3d>
        <a:sp3d z="-152400" extrusionH="63500" prstMaterial="dkEdge">
          <a:bevelT w="144450" h="363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45720" tIns="11430" rIns="22860" bIns="1143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b="1" kern="1200" dirty="0" smtClean="0"/>
            <a:t>964,6</a:t>
          </a:r>
          <a:r>
            <a:rPr lang="ru-RU" sz="1400" kern="1200" dirty="0" smtClean="0"/>
            <a:t> </a:t>
          </a:r>
          <a:r>
            <a:rPr lang="ru-RU" sz="1050" kern="1200" dirty="0" err="1" smtClean="0"/>
            <a:t>млн.руб</a:t>
          </a:r>
          <a:r>
            <a:rPr lang="ru-RU" sz="1050" kern="1200" dirty="0" smtClean="0"/>
            <a:t>.</a:t>
          </a:r>
          <a:endParaRPr lang="ru-RU" sz="1050" kern="1200" dirty="0"/>
        </a:p>
      </dsp:txBody>
      <dsp:txXfrm>
        <a:off x="4374255" y="132251"/>
        <a:ext cx="803022" cy="617169"/>
      </dsp:txXfrm>
    </dsp:sp>
    <dsp:sp modelId="{BEE8FB58-7CB9-478D-B340-2CF3FF0543EE}">
      <dsp:nvSpPr>
        <dsp:cNvPr id="0" name=""/>
        <dsp:cNvSpPr/>
      </dsp:nvSpPr>
      <dsp:spPr>
        <a:xfrm>
          <a:off x="3988317" y="188677"/>
          <a:ext cx="504315" cy="504315"/>
        </a:xfrm>
        <a:prstGeom prst="ellipse">
          <a:avLst/>
        </a:prstGeom>
        <a:gradFill rotWithShape="0">
          <a:gsLst>
            <a:gs pos="0">
              <a:schemeClr val="accent5">
                <a:shade val="50000"/>
                <a:hueOff val="268329"/>
                <a:satOff val="-6535"/>
                <a:lumOff val="28597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shade val="50000"/>
                <a:hueOff val="268329"/>
                <a:satOff val="-6535"/>
                <a:lumOff val="28597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shade val="50000"/>
                <a:hueOff val="268329"/>
                <a:satOff val="-6535"/>
                <a:lumOff val="28597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255" tIns="8255" rIns="8255" bIns="8255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300" kern="1200" dirty="0" smtClean="0"/>
            <a:t>2017</a:t>
          </a:r>
          <a:endParaRPr lang="ru-RU" sz="1300" kern="1200" dirty="0"/>
        </a:p>
      </dsp:txBody>
      <dsp:txXfrm>
        <a:off x="4062172" y="262532"/>
        <a:ext cx="356605" cy="356605"/>
      </dsp:txXfrm>
    </dsp:sp>
  </dsp:spTree>
</dsp:drawing>
</file>

<file path=ppt/diagrams/drawing1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1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14F22D6-58A5-41AD-BB73-473209ABE63A}">
      <dsp:nvSpPr>
        <dsp:cNvPr id="0" name=""/>
        <dsp:cNvSpPr/>
      </dsp:nvSpPr>
      <dsp:spPr>
        <a:xfrm>
          <a:off x="200899" y="0"/>
          <a:ext cx="903098" cy="705243"/>
        </a:xfrm>
        <a:prstGeom prst="rightArrow">
          <a:avLst>
            <a:gd name="adj1" fmla="val 70000"/>
            <a:gd name="adj2" fmla="val 50000"/>
          </a:avLst>
        </a:prstGeom>
        <a:solidFill>
          <a:schemeClr val="accent4">
            <a:alpha val="90000"/>
            <a:tint val="55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27940" tIns="6985" rIns="13970" bIns="6985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b="1" kern="1200" dirty="0" smtClean="0"/>
            <a:t>23,2</a:t>
          </a:r>
          <a:endParaRPr lang="ru-RU" sz="1400" kern="1200" dirty="0"/>
        </a:p>
      </dsp:txBody>
      <dsp:txXfrm>
        <a:off x="426673" y="105786"/>
        <a:ext cx="440261" cy="493671"/>
      </dsp:txXfrm>
    </dsp:sp>
    <dsp:sp modelId="{0AFF12F5-5928-41FA-9347-88C039905EFE}">
      <dsp:nvSpPr>
        <dsp:cNvPr id="0" name=""/>
        <dsp:cNvSpPr/>
      </dsp:nvSpPr>
      <dsp:spPr>
        <a:xfrm>
          <a:off x="47349" y="150922"/>
          <a:ext cx="403399" cy="403399"/>
        </a:xfrm>
        <a:prstGeom prst="ellipse">
          <a:avLst/>
        </a:prstGeom>
        <a:gradFill rotWithShape="0">
          <a:gsLst>
            <a:gs pos="0">
              <a:schemeClr val="accent4">
                <a:shade val="50000"/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4">
                <a:shade val="50000"/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4">
                <a:shade val="50000"/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5715" tIns="5715" rIns="5715" bIns="5715" numCol="1" spcCol="1270" anchor="ctr" anchorCtr="0">
          <a:noAutofit/>
        </a:bodyPr>
        <a:lstStyle/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900" kern="1200" dirty="0" smtClean="0">
              <a:solidFill>
                <a:srgbClr val="002060"/>
              </a:solidFill>
            </a:rPr>
            <a:t>2016г</a:t>
          </a:r>
          <a:endParaRPr lang="ru-RU" sz="900" kern="1200" dirty="0">
            <a:solidFill>
              <a:srgbClr val="002060"/>
            </a:solidFill>
          </a:endParaRPr>
        </a:p>
      </dsp:txBody>
      <dsp:txXfrm>
        <a:off x="106425" y="209998"/>
        <a:ext cx="285247" cy="285247"/>
      </dsp:txXfrm>
    </dsp:sp>
    <dsp:sp modelId="{752E1BBC-2F7A-4A12-9716-8356555BD4FA}">
      <dsp:nvSpPr>
        <dsp:cNvPr id="0" name=""/>
        <dsp:cNvSpPr/>
      </dsp:nvSpPr>
      <dsp:spPr>
        <a:xfrm>
          <a:off x="1357624" y="0"/>
          <a:ext cx="806799" cy="705243"/>
        </a:xfrm>
        <a:prstGeom prst="rightArrow">
          <a:avLst>
            <a:gd name="adj1" fmla="val 70000"/>
            <a:gd name="adj2" fmla="val 50000"/>
          </a:avLst>
        </a:prstGeom>
        <a:solidFill>
          <a:schemeClr val="accent4">
            <a:alpha val="90000"/>
            <a:tint val="55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27940" tIns="6985" rIns="13970" bIns="6985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b="1" kern="1200" dirty="0" smtClean="0"/>
            <a:t>6,7</a:t>
          </a:r>
          <a:endParaRPr lang="ru-RU" sz="1200" kern="1200" dirty="0"/>
        </a:p>
      </dsp:txBody>
      <dsp:txXfrm>
        <a:off x="1559324" y="105786"/>
        <a:ext cx="393314" cy="493671"/>
      </dsp:txXfrm>
    </dsp:sp>
    <dsp:sp modelId="{D3B0DC7E-0A16-4EB2-8468-0E14B33A6472}">
      <dsp:nvSpPr>
        <dsp:cNvPr id="0" name=""/>
        <dsp:cNvSpPr/>
      </dsp:nvSpPr>
      <dsp:spPr>
        <a:xfrm>
          <a:off x="1155924" y="150922"/>
          <a:ext cx="403399" cy="403399"/>
        </a:xfrm>
        <a:prstGeom prst="ellipse">
          <a:avLst/>
        </a:prstGeom>
        <a:gradFill rotWithShape="0">
          <a:gsLst>
            <a:gs pos="0">
              <a:schemeClr val="accent4">
                <a:shade val="50000"/>
                <a:hueOff val="-396136"/>
                <a:satOff val="0"/>
                <a:lumOff val="32202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4">
                <a:shade val="50000"/>
                <a:hueOff val="-396136"/>
                <a:satOff val="0"/>
                <a:lumOff val="32202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4">
                <a:shade val="50000"/>
                <a:hueOff val="-396136"/>
                <a:satOff val="0"/>
                <a:lumOff val="32202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5715" tIns="5715" rIns="5715" bIns="5715" numCol="1" spcCol="1270" anchor="ctr" anchorCtr="0">
          <a:noAutofit/>
        </a:bodyPr>
        <a:lstStyle/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900" kern="1200" dirty="0" smtClean="0">
              <a:solidFill>
                <a:srgbClr val="002060"/>
              </a:solidFill>
            </a:rPr>
            <a:t>2017г</a:t>
          </a:r>
          <a:endParaRPr lang="ru-RU" sz="900" kern="1200" dirty="0">
            <a:solidFill>
              <a:srgbClr val="002060"/>
            </a:solidFill>
          </a:endParaRPr>
        </a:p>
      </dsp:txBody>
      <dsp:txXfrm>
        <a:off x="1215000" y="209998"/>
        <a:ext cx="285247" cy="285247"/>
      </dsp:txXfrm>
    </dsp:sp>
    <dsp:sp modelId="{E3B6DF5E-D191-4EC0-A4A0-E13008F82B94}">
      <dsp:nvSpPr>
        <dsp:cNvPr id="0" name=""/>
        <dsp:cNvSpPr/>
      </dsp:nvSpPr>
      <dsp:spPr>
        <a:xfrm>
          <a:off x="2418050" y="0"/>
          <a:ext cx="806799" cy="705243"/>
        </a:xfrm>
        <a:prstGeom prst="rightArrow">
          <a:avLst>
            <a:gd name="adj1" fmla="val 70000"/>
            <a:gd name="adj2" fmla="val 50000"/>
          </a:avLst>
        </a:prstGeom>
        <a:solidFill>
          <a:schemeClr val="accent4">
            <a:alpha val="90000"/>
            <a:tint val="55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27940" tIns="6985" rIns="13970" bIns="6985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b="1" kern="1200" dirty="0" smtClean="0"/>
            <a:t>8,9</a:t>
          </a:r>
          <a:endParaRPr lang="ru-RU" sz="1000" kern="1200" dirty="0"/>
        </a:p>
      </dsp:txBody>
      <dsp:txXfrm>
        <a:off x="2619750" y="105786"/>
        <a:ext cx="393314" cy="493671"/>
      </dsp:txXfrm>
    </dsp:sp>
    <dsp:sp modelId="{BEE8FB58-7CB9-478D-B340-2CF3FF0543EE}">
      <dsp:nvSpPr>
        <dsp:cNvPr id="0" name=""/>
        <dsp:cNvSpPr/>
      </dsp:nvSpPr>
      <dsp:spPr>
        <a:xfrm>
          <a:off x="2216350" y="150922"/>
          <a:ext cx="403399" cy="403399"/>
        </a:xfrm>
        <a:prstGeom prst="ellipse">
          <a:avLst/>
        </a:prstGeom>
        <a:gradFill rotWithShape="0">
          <a:gsLst>
            <a:gs pos="0">
              <a:schemeClr val="accent4">
                <a:shade val="50000"/>
                <a:hueOff val="-396136"/>
                <a:satOff val="0"/>
                <a:lumOff val="32202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4">
                <a:shade val="50000"/>
                <a:hueOff val="-396136"/>
                <a:satOff val="0"/>
                <a:lumOff val="32202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4">
                <a:shade val="50000"/>
                <a:hueOff val="-396136"/>
                <a:satOff val="0"/>
                <a:lumOff val="32202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5715" tIns="5715" rIns="5715" bIns="5715" numCol="1" spcCol="1270" anchor="ctr" anchorCtr="0">
          <a:noAutofit/>
        </a:bodyPr>
        <a:lstStyle/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900" kern="1200" dirty="0" smtClean="0">
              <a:solidFill>
                <a:srgbClr val="002060"/>
              </a:solidFill>
            </a:rPr>
            <a:t>2018г план</a:t>
          </a:r>
          <a:endParaRPr lang="ru-RU" sz="900" kern="1200" dirty="0">
            <a:solidFill>
              <a:srgbClr val="002060"/>
            </a:solidFill>
          </a:endParaRPr>
        </a:p>
      </dsp:txBody>
      <dsp:txXfrm>
        <a:off x="2275426" y="209998"/>
        <a:ext cx="285247" cy="285247"/>
      </dsp:txXfrm>
    </dsp:sp>
  </dsp:spTree>
</dsp:drawing>
</file>

<file path=ppt/diagrams/drawing1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14F22D6-58A5-41AD-BB73-473209ABE63A}">
      <dsp:nvSpPr>
        <dsp:cNvPr id="0" name=""/>
        <dsp:cNvSpPr/>
      </dsp:nvSpPr>
      <dsp:spPr>
        <a:xfrm>
          <a:off x="200899" y="0"/>
          <a:ext cx="903098" cy="705243"/>
        </a:xfrm>
        <a:prstGeom prst="rightArrow">
          <a:avLst>
            <a:gd name="adj1" fmla="val 70000"/>
            <a:gd name="adj2" fmla="val 50000"/>
          </a:avLst>
        </a:prstGeom>
        <a:solidFill>
          <a:schemeClr val="accent3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7940" tIns="6985" rIns="13970" bIns="6985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b="1" kern="1200" dirty="0" smtClean="0"/>
            <a:t>8,6</a:t>
          </a:r>
          <a:endParaRPr lang="ru-RU" sz="1400" kern="1200" dirty="0"/>
        </a:p>
      </dsp:txBody>
      <dsp:txXfrm>
        <a:off x="426673" y="105786"/>
        <a:ext cx="440261" cy="493671"/>
      </dsp:txXfrm>
    </dsp:sp>
    <dsp:sp modelId="{0AFF12F5-5928-41FA-9347-88C039905EFE}">
      <dsp:nvSpPr>
        <dsp:cNvPr id="0" name=""/>
        <dsp:cNvSpPr/>
      </dsp:nvSpPr>
      <dsp:spPr>
        <a:xfrm>
          <a:off x="47349" y="150922"/>
          <a:ext cx="403399" cy="403399"/>
        </a:xfrm>
        <a:prstGeom prst="ellipse">
          <a:avLst/>
        </a:prstGeom>
        <a:solidFill>
          <a:schemeClr val="accent3">
            <a:shade val="8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5715" tIns="5715" rIns="5715" bIns="5715" numCol="1" spcCol="1270" anchor="ctr" anchorCtr="0">
          <a:noAutofit/>
        </a:bodyPr>
        <a:lstStyle/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900" kern="1200" smtClean="0"/>
            <a:t>2016г</a:t>
          </a:r>
          <a:endParaRPr lang="ru-RU" sz="900" kern="1200" dirty="0"/>
        </a:p>
      </dsp:txBody>
      <dsp:txXfrm>
        <a:off x="106425" y="209998"/>
        <a:ext cx="285247" cy="285247"/>
      </dsp:txXfrm>
    </dsp:sp>
    <dsp:sp modelId="{752E1BBC-2F7A-4A12-9716-8356555BD4FA}">
      <dsp:nvSpPr>
        <dsp:cNvPr id="0" name=""/>
        <dsp:cNvSpPr/>
      </dsp:nvSpPr>
      <dsp:spPr>
        <a:xfrm>
          <a:off x="1357624" y="0"/>
          <a:ext cx="806799" cy="705243"/>
        </a:xfrm>
        <a:prstGeom prst="rightArrow">
          <a:avLst>
            <a:gd name="adj1" fmla="val 70000"/>
            <a:gd name="adj2" fmla="val 50000"/>
          </a:avLst>
        </a:prstGeom>
        <a:solidFill>
          <a:schemeClr val="accent3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7940" tIns="6985" rIns="13970" bIns="6985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b="1" kern="1200" dirty="0" smtClean="0"/>
            <a:t>11,7</a:t>
          </a:r>
          <a:endParaRPr lang="ru-RU" sz="1200" kern="1200" dirty="0"/>
        </a:p>
      </dsp:txBody>
      <dsp:txXfrm>
        <a:off x="1559324" y="105786"/>
        <a:ext cx="393314" cy="493671"/>
      </dsp:txXfrm>
    </dsp:sp>
    <dsp:sp modelId="{D3B0DC7E-0A16-4EB2-8468-0E14B33A6472}">
      <dsp:nvSpPr>
        <dsp:cNvPr id="0" name=""/>
        <dsp:cNvSpPr/>
      </dsp:nvSpPr>
      <dsp:spPr>
        <a:xfrm>
          <a:off x="1155924" y="150922"/>
          <a:ext cx="403399" cy="403399"/>
        </a:xfrm>
        <a:prstGeom prst="ellipse">
          <a:avLst/>
        </a:prstGeom>
        <a:solidFill>
          <a:schemeClr val="accent3">
            <a:shade val="80000"/>
            <a:hueOff val="0"/>
            <a:satOff val="0"/>
            <a:lumOff val="9546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5715" tIns="5715" rIns="5715" bIns="5715" numCol="1" spcCol="1270" anchor="ctr" anchorCtr="0">
          <a:noAutofit/>
        </a:bodyPr>
        <a:lstStyle/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900" kern="1200" smtClean="0"/>
            <a:t>2017г</a:t>
          </a:r>
          <a:endParaRPr lang="ru-RU" sz="900" kern="1200" dirty="0"/>
        </a:p>
      </dsp:txBody>
      <dsp:txXfrm>
        <a:off x="1215000" y="209998"/>
        <a:ext cx="285247" cy="285247"/>
      </dsp:txXfrm>
    </dsp:sp>
    <dsp:sp modelId="{E3B6DF5E-D191-4EC0-A4A0-E13008F82B94}">
      <dsp:nvSpPr>
        <dsp:cNvPr id="0" name=""/>
        <dsp:cNvSpPr/>
      </dsp:nvSpPr>
      <dsp:spPr>
        <a:xfrm>
          <a:off x="2418050" y="0"/>
          <a:ext cx="806799" cy="705243"/>
        </a:xfrm>
        <a:prstGeom prst="rightArrow">
          <a:avLst>
            <a:gd name="adj1" fmla="val 70000"/>
            <a:gd name="adj2" fmla="val 50000"/>
          </a:avLst>
        </a:prstGeom>
        <a:solidFill>
          <a:schemeClr val="accent3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7940" tIns="6985" rIns="13970" bIns="6985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b="1" kern="1200" dirty="0" smtClean="0"/>
            <a:t>8,7</a:t>
          </a:r>
          <a:endParaRPr lang="ru-RU" sz="1000" kern="1200" dirty="0"/>
        </a:p>
      </dsp:txBody>
      <dsp:txXfrm>
        <a:off x="2619750" y="105786"/>
        <a:ext cx="393314" cy="493671"/>
      </dsp:txXfrm>
    </dsp:sp>
    <dsp:sp modelId="{BEE8FB58-7CB9-478D-B340-2CF3FF0543EE}">
      <dsp:nvSpPr>
        <dsp:cNvPr id="0" name=""/>
        <dsp:cNvSpPr/>
      </dsp:nvSpPr>
      <dsp:spPr>
        <a:xfrm>
          <a:off x="2216350" y="150922"/>
          <a:ext cx="403399" cy="403399"/>
        </a:xfrm>
        <a:prstGeom prst="ellipse">
          <a:avLst/>
        </a:prstGeom>
        <a:solidFill>
          <a:schemeClr val="accent3">
            <a:shade val="80000"/>
            <a:hueOff val="0"/>
            <a:satOff val="0"/>
            <a:lumOff val="19092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5715" tIns="5715" rIns="5715" bIns="5715" numCol="1" spcCol="1270" anchor="ctr" anchorCtr="0">
          <a:noAutofit/>
        </a:bodyPr>
        <a:lstStyle/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900" kern="1200" smtClean="0"/>
            <a:t>2018г план</a:t>
          </a:r>
          <a:endParaRPr lang="ru-RU" sz="900" kern="1200" dirty="0"/>
        </a:p>
      </dsp:txBody>
      <dsp:txXfrm>
        <a:off x="2275426" y="209998"/>
        <a:ext cx="285247" cy="285247"/>
      </dsp:txXfrm>
    </dsp:sp>
  </dsp:spTree>
</dsp:drawing>
</file>

<file path=ppt/diagrams/drawing1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14F22D6-58A5-41AD-BB73-473209ABE63A}">
      <dsp:nvSpPr>
        <dsp:cNvPr id="0" name=""/>
        <dsp:cNvSpPr/>
      </dsp:nvSpPr>
      <dsp:spPr>
        <a:xfrm>
          <a:off x="200899" y="0"/>
          <a:ext cx="903098" cy="705243"/>
        </a:xfrm>
        <a:prstGeom prst="rightArrow">
          <a:avLst>
            <a:gd name="adj1" fmla="val 70000"/>
            <a:gd name="adj2" fmla="val 50000"/>
          </a:avLst>
        </a:prstGeom>
        <a:solidFill>
          <a:schemeClr val="dk2">
            <a:alpha val="90000"/>
            <a:tint val="4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dk2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threePt" dir="t">
            <a:rot lat="0" lon="0" rev="7500000"/>
          </a:lightRig>
        </a:scene3d>
        <a:sp3d z="-152400" extrusionH="63500" prstMaterial="dkEdge">
          <a:bevelT w="144450" h="363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30480" tIns="7620" rIns="1524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b="1" kern="1200" dirty="0" smtClean="0"/>
            <a:t>129,3</a:t>
          </a:r>
          <a:endParaRPr lang="ru-RU" sz="1200" b="1" kern="1200" dirty="0"/>
        </a:p>
      </dsp:txBody>
      <dsp:txXfrm>
        <a:off x="426673" y="105786"/>
        <a:ext cx="440261" cy="493671"/>
      </dsp:txXfrm>
    </dsp:sp>
    <dsp:sp modelId="{0AFF12F5-5928-41FA-9347-88C039905EFE}">
      <dsp:nvSpPr>
        <dsp:cNvPr id="0" name=""/>
        <dsp:cNvSpPr/>
      </dsp:nvSpPr>
      <dsp:spPr>
        <a:xfrm>
          <a:off x="47349" y="150922"/>
          <a:ext cx="403399" cy="403399"/>
        </a:xfrm>
        <a:prstGeom prst="ellipse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dk2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715" tIns="5715" rIns="5715" bIns="5715" numCol="1" spcCol="1270" anchor="ctr" anchorCtr="0">
          <a:noAutofit/>
        </a:bodyPr>
        <a:lstStyle/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900" kern="1200" dirty="0" smtClean="0"/>
            <a:t>2015г</a:t>
          </a:r>
          <a:endParaRPr lang="ru-RU" sz="900" kern="1200" dirty="0"/>
        </a:p>
      </dsp:txBody>
      <dsp:txXfrm>
        <a:off x="106425" y="209998"/>
        <a:ext cx="285247" cy="285247"/>
      </dsp:txXfrm>
    </dsp:sp>
    <dsp:sp modelId="{752E1BBC-2F7A-4A12-9716-8356555BD4FA}">
      <dsp:nvSpPr>
        <dsp:cNvPr id="0" name=""/>
        <dsp:cNvSpPr/>
      </dsp:nvSpPr>
      <dsp:spPr>
        <a:xfrm>
          <a:off x="1365991" y="0"/>
          <a:ext cx="806799" cy="705243"/>
        </a:xfrm>
        <a:prstGeom prst="rightArrow">
          <a:avLst>
            <a:gd name="adj1" fmla="val 70000"/>
            <a:gd name="adj2" fmla="val 50000"/>
          </a:avLst>
        </a:prstGeom>
        <a:solidFill>
          <a:schemeClr val="dk2">
            <a:alpha val="90000"/>
            <a:tint val="4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dk2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threePt" dir="t">
            <a:rot lat="0" lon="0" rev="7500000"/>
          </a:lightRig>
        </a:scene3d>
        <a:sp3d z="-152400" extrusionH="63500" prstMaterial="dkEdge">
          <a:bevelT w="144450" h="363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27940" tIns="6985" rIns="13970" bIns="6985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b="1" kern="1200" dirty="0" smtClean="0"/>
            <a:t>132,4</a:t>
          </a:r>
          <a:endParaRPr lang="ru-RU" sz="1200" kern="1200" dirty="0"/>
        </a:p>
      </dsp:txBody>
      <dsp:txXfrm>
        <a:off x="1567691" y="105786"/>
        <a:ext cx="393314" cy="493671"/>
      </dsp:txXfrm>
    </dsp:sp>
    <dsp:sp modelId="{D3B0DC7E-0A16-4EB2-8468-0E14B33A6472}">
      <dsp:nvSpPr>
        <dsp:cNvPr id="0" name=""/>
        <dsp:cNvSpPr/>
      </dsp:nvSpPr>
      <dsp:spPr>
        <a:xfrm>
          <a:off x="1155924" y="150922"/>
          <a:ext cx="403399" cy="403399"/>
        </a:xfrm>
        <a:prstGeom prst="ellipse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dk2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715" tIns="5715" rIns="5715" bIns="5715" numCol="1" spcCol="1270" anchor="ctr" anchorCtr="0">
          <a:noAutofit/>
        </a:bodyPr>
        <a:lstStyle/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900" kern="1200" dirty="0" smtClean="0"/>
            <a:t>2016г</a:t>
          </a:r>
          <a:endParaRPr lang="ru-RU" sz="900" kern="1200" dirty="0"/>
        </a:p>
      </dsp:txBody>
      <dsp:txXfrm>
        <a:off x="1215000" y="209998"/>
        <a:ext cx="285247" cy="285247"/>
      </dsp:txXfrm>
    </dsp:sp>
    <dsp:sp modelId="{E3B6DF5E-D191-4EC0-A4A0-E13008F82B94}">
      <dsp:nvSpPr>
        <dsp:cNvPr id="0" name=""/>
        <dsp:cNvSpPr/>
      </dsp:nvSpPr>
      <dsp:spPr>
        <a:xfrm>
          <a:off x="2418050" y="0"/>
          <a:ext cx="806799" cy="705243"/>
        </a:xfrm>
        <a:prstGeom prst="rightArrow">
          <a:avLst>
            <a:gd name="adj1" fmla="val 70000"/>
            <a:gd name="adj2" fmla="val 50000"/>
          </a:avLst>
        </a:prstGeom>
        <a:solidFill>
          <a:schemeClr val="dk2">
            <a:alpha val="90000"/>
            <a:tint val="4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dk2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threePt" dir="t">
            <a:rot lat="0" lon="0" rev="7500000"/>
          </a:lightRig>
        </a:scene3d>
        <a:sp3d z="-152400" extrusionH="63500" prstMaterial="dkEdge">
          <a:bevelT w="144450" h="363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27940" tIns="6985" rIns="13970" bIns="6985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b="1" kern="1200" dirty="0" smtClean="0"/>
            <a:t>155,7</a:t>
          </a:r>
          <a:endParaRPr lang="ru-RU" sz="1000" kern="1200" dirty="0"/>
        </a:p>
      </dsp:txBody>
      <dsp:txXfrm>
        <a:off x="2619750" y="105786"/>
        <a:ext cx="393314" cy="493671"/>
      </dsp:txXfrm>
    </dsp:sp>
    <dsp:sp modelId="{BEE8FB58-7CB9-478D-B340-2CF3FF0543EE}">
      <dsp:nvSpPr>
        <dsp:cNvPr id="0" name=""/>
        <dsp:cNvSpPr/>
      </dsp:nvSpPr>
      <dsp:spPr>
        <a:xfrm>
          <a:off x="2216350" y="150922"/>
          <a:ext cx="403399" cy="403399"/>
        </a:xfrm>
        <a:prstGeom prst="ellipse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dk2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715" tIns="5715" rIns="5715" bIns="5715" numCol="1" spcCol="1270" anchor="ctr" anchorCtr="0">
          <a:noAutofit/>
        </a:bodyPr>
        <a:lstStyle/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900" kern="1200" dirty="0" smtClean="0"/>
            <a:t>2017</a:t>
          </a:r>
          <a:endParaRPr lang="ru-RU" sz="900" kern="1200" dirty="0"/>
        </a:p>
      </dsp:txBody>
      <dsp:txXfrm>
        <a:off x="2275426" y="209998"/>
        <a:ext cx="285247" cy="285247"/>
      </dsp:txXfrm>
    </dsp:sp>
  </dsp:spTree>
</dsp:drawing>
</file>

<file path=ppt/diagrams/drawing1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14F22D6-58A5-41AD-BB73-473209ABE63A}">
      <dsp:nvSpPr>
        <dsp:cNvPr id="0" name=""/>
        <dsp:cNvSpPr/>
      </dsp:nvSpPr>
      <dsp:spPr>
        <a:xfrm>
          <a:off x="200899" y="0"/>
          <a:ext cx="903098" cy="705243"/>
        </a:xfrm>
        <a:prstGeom prst="rightArrow">
          <a:avLst>
            <a:gd name="adj1" fmla="val 70000"/>
            <a:gd name="adj2" fmla="val 50000"/>
          </a:avLst>
        </a:prstGeom>
        <a:solidFill>
          <a:schemeClr val="dk2">
            <a:alpha val="90000"/>
            <a:tint val="4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dk2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threePt" dir="t">
            <a:rot lat="0" lon="0" rev="7500000"/>
          </a:lightRig>
        </a:scene3d>
        <a:sp3d z="-152400" extrusionH="63500" prstMaterial="dkEdge">
          <a:bevelT w="144450" h="363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27940" tIns="6985" rIns="13970" bIns="6985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b="1" kern="1200" dirty="0" smtClean="0"/>
            <a:t>85,8</a:t>
          </a:r>
          <a:endParaRPr lang="ru-RU" sz="1400" kern="1200" dirty="0"/>
        </a:p>
      </dsp:txBody>
      <dsp:txXfrm>
        <a:off x="426673" y="105786"/>
        <a:ext cx="440261" cy="493671"/>
      </dsp:txXfrm>
    </dsp:sp>
    <dsp:sp modelId="{0AFF12F5-5928-41FA-9347-88C039905EFE}">
      <dsp:nvSpPr>
        <dsp:cNvPr id="0" name=""/>
        <dsp:cNvSpPr/>
      </dsp:nvSpPr>
      <dsp:spPr>
        <a:xfrm>
          <a:off x="47349" y="150922"/>
          <a:ext cx="403399" cy="403399"/>
        </a:xfrm>
        <a:prstGeom prst="ellipse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dk2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715" tIns="5715" rIns="5715" bIns="5715" numCol="1" spcCol="1270" anchor="ctr" anchorCtr="0">
          <a:noAutofit/>
        </a:bodyPr>
        <a:lstStyle/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900" kern="1200" dirty="0" smtClean="0"/>
            <a:t>2015г</a:t>
          </a:r>
          <a:endParaRPr lang="ru-RU" sz="900" kern="1200" dirty="0"/>
        </a:p>
      </dsp:txBody>
      <dsp:txXfrm>
        <a:off x="106425" y="209998"/>
        <a:ext cx="285247" cy="285247"/>
      </dsp:txXfrm>
    </dsp:sp>
    <dsp:sp modelId="{752E1BBC-2F7A-4A12-9716-8356555BD4FA}">
      <dsp:nvSpPr>
        <dsp:cNvPr id="0" name=""/>
        <dsp:cNvSpPr/>
      </dsp:nvSpPr>
      <dsp:spPr>
        <a:xfrm>
          <a:off x="1340746" y="0"/>
          <a:ext cx="806799" cy="705243"/>
        </a:xfrm>
        <a:prstGeom prst="rightArrow">
          <a:avLst>
            <a:gd name="adj1" fmla="val 70000"/>
            <a:gd name="adj2" fmla="val 50000"/>
          </a:avLst>
        </a:prstGeom>
        <a:solidFill>
          <a:schemeClr val="dk2">
            <a:alpha val="90000"/>
            <a:tint val="4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dk2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threePt" dir="t">
            <a:rot lat="0" lon="0" rev="7500000"/>
          </a:lightRig>
        </a:scene3d>
        <a:sp3d z="-152400" extrusionH="63500" prstMaterial="dkEdge">
          <a:bevelT w="144450" h="363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27940" tIns="6985" rIns="13970" bIns="6985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b="1" kern="1200" dirty="0" smtClean="0"/>
            <a:t>93,6</a:t>
          </a:r>
          <a:endParaRPr lang="ru-RU" sz="1200" kern="1200" dirty="0"/>
        </a:p>
      </dsp:txBody>
      <dsp:txXfrm>
        <a:off x="1542446" y="105786"/>
        <a:ext cx="393314" cy="493671"/>
      </dsp:txXfrm>
    </dsp:sp>
    <dsp:sp modelId="{D3B0DC7E-0A16-4EB2-8468-0E14B33A6472}">
      <dsp:nvSpPr>
        <dsp:cNvPr id="0" name=""/>
        <dsp:cNvSpPr/>
      </dsp:nvSpPr>
      <dsp:spPr>
        <a:xfrm>
          <a:off x="1155924" y="150922"/>
          <a:ext cx="403399" cy="403399"/>
        </a:xfrm>
        <a:prstGeom prst="ellipse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dk2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715" tIns="5715" rIns="5715" bIns="5715" numCol="1" spcCol="1270" anchor="ctr" anchorCtr="0">
          <a:noAutofit/>
        </a:bodyPr>
        <a:lstStyle/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900" kern="1200" dirty="0" smtClean="0"/>
            <a:t>2016г</a:t>
          </a:r>
          <a:endParaRPr lang="ru-RU" sz="900" kern="1200" dirty="0"/>
        </a:p>
      </dsp:txBody>
      <dsp:txXfrm>
        <a:off x="1215000" y="209998"/>
        <a:ext cx="285247" cy="285247"/>
      </dsp:txXfrm>
    </dsp:sp>
    <dsp:sp modelId="{E3B6DF5E-D191-4EC0-A4A0-E13008F82B94}">
      <dsp:nvSpPr>
        <dsp:cNvPr id="0" name=""/>
        <dsp:cNvSpPr/>
      </dsp:nvSpPr>
      <dsp:spPr>
        <a:xfrm>
          <a:off x="2418050" y="0"/>
          <a:ext cx="806799" cy="705243"/>
        </a:xfrm>
        <a:prstGeom prst="rightArrow">
          <a:avLst>
            <a:gd name="adj1" fmla="val 70000"/>
            <a:gd name="adj2" fmla="val 50000"/>
          </a:avLst>
        </a:prstGeom>
        <a:solidFill>
          <a:schemeClr val="dk2">
            <a:alpha val="90000"/>
            <a:tint val="4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dk2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threePt" dir="t">
            <a:rot lat="0" lon="0" rev="7500000"/>
          </a:lightRig>
        </a:scene3d>
        <a:sp3d z="-152400" extrusionH="63500" prstMaterial="dkEdge">
          <a:bevelT w="144450" h="363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27940" tIns="6985" rIns="13970" bIns="6985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b="1" kern="1200" dirty="0" smtClean="0"/>
            <a:t> </a:t>
          </a:r>
          <a:endParaRPr lang="ru-RU" sz="1000" kern="1200" dirty="0"/>
        </a:p>
      </dsp:txBody>
      <dsp:txXfrm>
        <a:off x="2619750" y="105786"/>
        <a:ext cx="393314" cy="493671"/>
      </dsp:txXfrm>
    </dsp:sp>
    <dsp:sp modelId="{BEE8FB58-7CB9-478D-B340-2CF3FF0543EE}">
      <dsp:nvSpPr>
        <dsp:cNvPr id="0" name=""/>
        <dsp:cNvSpPr/>
      </dsp:nvSpPr>
      <dsp:spPr>
        <a:xfrm>
          <a:off x="2216350" y="150922"/>
          <a:ext cx="403399" cy="403399"/>
        </a:xfrm>
        <a:prstGeom prst="ellipse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dk2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715" tIns="5715" rIns="5715" bIns="5715" numCol="1" spcCol="1270" anchor="ctr" anchorCtr="0">
          <a:noAutofit/>
        </a:bodyPr>
        <a:lstStyle/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900" kern="1200" dirty="0" smtClean="0"/>
            <a:t>2017г</a:t>
          </a:r>
          <a:endParaRPr lang="ru-RU" sz="900" kern="1200" dirty="0"/>
        </a:p>
      </dsp:txBody>
      <dsp:txXfrm>
        <a:off x="2275426" y="209998"/>
        <a:ext cx="285247" cy="285247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6">
  <dgm:title val=""/>
  <dgm:desc val=""/>
  <dgm:catLst>
    <dgm:cat type="process" pri="22000"/>
    <dgm:cat type="list" pri="1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/>
    </dgm:varLst>
    <dgm:alg type="lin">
      <dgm:param type="linDir" val="fromT"/>
    </dgm:alg>
    <dgm:shape xmlns:r="http://schemas.openxmlformats.org/officeDocument/2006/relationships" r:blip="">
      <dgm:adjLst/>
    </dgm:shape>
    <dgm:presOf/>
    <dgm:constrLst>
      <dgm:constr type="w" for="ch" forName="linNode" refType="w"/>
      <dgm:constr type="h" for="ch" forName="linNode" refType="h"/>
      <dgm:constr type="h" for="ch" forName="spacing" refType="h" refFor="ch" refForName="linNode" fact="0.1"/>
      <dgm:constr type="primFontSz" for="des" forName="parentShp" op="equ" val="65"/>
      <dgm:constr type="primFontSz" for="des" forName="childShp" op="equ" val="65"/>
    </dgm:constrLst>
    <dgm:ruleLst/>
    <dgm:forEach name="Name1" axis="ch" ptType="node">
      <dgm:layoutNode name="linNode">
        <dgm:choose name="Name2">
          <dgm:if name="Name3" func="var" arg="dir" op="equ" val="norm">
            <dgm:alg type="lin">
              <dgm:param type="linDir" val="fromL"/>
            </dgm:alg>
          </dgm:if>
          <dgm:else name="Name4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hoose name="Name5">
          <dgm:if name="Name6" func="var" arg="dir" op="equ" val="norm">
            <dgm:constrLst>
              <dgm:constr type="w" for="ch" forName="parentShp" refType="w" fact="0.4"/>
              <dgm:constr type="h" for="ch" forName="parentShp" refType="h"/>
              <dgm:constr type="w" for="ch" forName="childShp" refType="w" fact="0.6"/>
              <dgm:constr type="h" for="ch" forName="childShp" refType="h" refFor="ch" refForName="parentShp"/>
            </dgm:constrLst>
          </dgm:if>
          <dgm:else name="Name7">
            <dgm:constrLst>
              <dgm:constr type="w" for="ch" forName="parentShp" refType="w" fact="0.4"/>
              <dgm:constr type="h" for="ch" forName="parentShp" refType="h"/>
              <dgm:constr type="w" for="ch" forName="childShp" refType="w" fact="0.6"/>
              <dgm:constr type="h" for="ch" forName="childShp" refType="h" refFor="ch" refForName="parentShp"/>
            </dgm:constrLst>
          </dgm:else>
        </dgm:choose>
        <dgm:ruleLst/>
        <dgm:layoutNode name="parentShp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childShp" styleLbl="bgAccFollowNode1">
          <dgm:varLst>
            <dgm:bulletEnabled val="1"/>
          </dgm:varLst>
          <dgm:alg type="tx">
            <dgm:param type="stBulletLvl" val="1"/>
          </dgm:alg>
          <dgm:choose name="Name8">
            <dgm:if name="Name9" func="var" arg="dir" op="equ" val="norm">
              <dgm:shape xmlns:r="http://schemas.openxmlformats.org/officeDocument/2006/relationships" type="rightArrow" r:blip="" zOrderOff="-2">
                <dgm:adjLst>
                  <dgm:adj idx="1" val="0.75"/>
                </dgm:adjLst>
              </dgm:shape>
            </dgm:if>
            <dgm:else name="Name10">
              <dgm:shape xmlns:r="http://schemas.openxmlformats.org/officeDocument/2006/relationships" rot="180" type="rightArrow" r:blip="" zOrderOff="-2">
                <dgm:adjLst>
                  <dgm:adj idx="1" val="0.75"/>
                </dgm:adjLst>
              </dgm:shape>
            </dgm:else>
          </dgm:choose>
          <dgm:presOf axis="des" ptType="node"/>
          <dgm:constrLst>
            <dgm:constr type="secFontSz" refType="primFontSz"/>
            <dgm:constr type="tMarg" refType="primFontSz" fact="0.05"/>
            <dgm:constr type="bMarg" refType="primFontSz" fact="0.05"/>
            <dgm:constr type="lMarg" refType="primFontSz" fact="0.05"/>
            <dgm:constr type="rMarg" refType="primFontSz" fact="0.05"/>
          </dgm:constrLst>
          <dgm:ruleLst>
            <dgm:rule type="primFontSz" val="5" fact="NaN" max="NaN"/>
          </dgm:ruleLst>
        </dgm:layoutNode>
      </dgm:layoutNode>
      <dgm:forEach name="Name11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lProcess3">
  <dgm:title val=""/>
  <dgm:desc val=""/>
  <dgm:catLst>
    <dgm:cat type="process" pri="11000"/>
    <dgm:cat type="convert" pri="1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1" destId="2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51" srcId="1" destId="11" srcOrd="0" destOrd="0"/>
        <dgm:cxn modelId="61" srcId="2" destId="21" srcOrd="0" destOrd="0"/>
        <dgm:cxn modelId="71" srcId="3" destId="31" srcOrd="0" destOrd="0"/>
        <dgm:cxn modelId="81" srcId="4" destId="41" srcOrd="0" destOrd="0"/>
      </dgm:cxnLst>
      <dgm:bg/>
      <dgm:whole/>
    </dgm:dataModel>
  </dgm:clrData>
  <dgm:layoutNode name="Name0">
    <dgm:varLst>
      <dgm:chPref val="3"/>
      <dgm:dir/>
      <dgm:animLvl val="lvl"/>
      <dgm:resizeHandles/>
    </dgm:varLst>
    <dgm:choose name="Name1">
      <dgm:if name="Name2" func="var" arg="dir" op="equ" val="norm">
        <dgm:alg type="lin">
          <dgm:param type="linDir" val="fromT"/>
          <dgm:param type="vertAlign" val="mid"/>
          <dgm:param type="nodeHorzAlign" val="l"/>
          <dgm:param type="nodeVertAlign" val="t"/>
          <dgm:param type="fallback" val="2D"/>
        </dgm:alg>
      </dgm:if>
      <dgm:else name="Name3">
        <dgm:alg type="lin">
          <dgm:param type="linDir" val="fromT"/>
          <dgm:param type="vertAlign" val="mid"/>
          <dgm:param type="nodeHorzAlign" val="r"/>
          <dgm:param type="nodeVertAlign" val="t"/>
          <dgm:param type="fallback" val="2D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bigChev" refType="w"/>
      <dgm:constr type="h" for="des" forName="bigChev" refType="w" refFor="des" refForName="bigChev" op="equ" fact="0.4"/>
      <dgm:constr type="w" for="des" forName="node" refType="w" refFor="des" refForName="bigChev" fact="0.83"/>
      <dgm:constr type="h" for="des" forName="node" refType="w" refFor="des" refForName="node" op="equ" fact="0.4"/>
      <dgm:constr type="w" for="des" forName="parTrans" refType="w" refFor="des" refForName="bigChev" op="equ" fact="-0.13"/>
      <dgm:constr type="w" for="des" forName="sibTrans" refType="w" refFor="des" refForName="node" op="equ" fact="-0.14"/>
      <dgm:constr type="h" for="ch" forName="vSp" refType="h" refFor="des" refForName="bigChev" op="equ" fact="0.14"/>
      <dgm:constr type="primFontSz" for="des" forName="node" op="equ"/>
      <dgm:constr type="primFontSz" for="des" forName="bigChev" op="equ"/>
    </dgm:constrLst>
    <dgm:ruleLst/>
    <dgm:forEach name="Name4" axis="ch" ptType="node">
      <dgm:layoutNode name="horFlow">
        <dgm:choose name="Name5">
          <dgm:if name="Name6" func="var" arg="dir" op="equ" val="norm">
            <dgm:alg type="lin">
              <dgm:param type="linDir" val="fromL"/>
              <dgm:param type="nodeHorzAlign" val="l"/>
              <dgm:param type="nodeVertAlign" val="mid"/>
              <dgm:param type="fallback" val="2D"/>
            </dgm:alg>
          </dgm:if>
          <dgm:else name="Name7">
            <dgm:alg type="lin">
              <dgm:param type="linDir" val="fromR"/>
              <dgm:param type="nodeHorzAlign" val="r"/>
              <dgm:param type="nodeVertAlign" val="mid"/>
              <dgm:param type="fallback" val="2D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bigChev" styleLbl="node1">
          <dgm:alg type="tx"/>
          <dgm:choose name="Name8">
            <dgm:if name="Name9" func="var" arg="dir" op="equ" val="norm">
              <dgm:shape xmlns:r="http://schemas.openxmlformats.org/officeDocument/2006/relationships" type="chevron" r:blip="">
                <dgm:adjLst/>
              </dgm:shape>
              <dgm:presOf axis="self"/>
              <dgm:constrLst>
                <dgm:constr type="primFontSz" val="65"/>
                <dgm:constr type="rMarg"/>
                <dgm:constr type="lMarg" refType="primFontSz" fact="0.1"/>
                <dgm:constr type="tMarg" refType="primFontSz" fact="0.05"/>
                <dgm:constr type="bMarg" refType="primFontSz" fact="0.05"/>
              </dgm:constrLst>
            </dgm:if>
            <dgm:else name="Name10">
              <dgm:shape xmlns:r="http://schemas.openxmlformats.org/officeDocument/2006/relationships" rot="180" type="chevron" r:blip="">
                <dgm:adjLst/>
              </dgm:shape>
              <dgm:presOf axis="self"/>
              <dgm:constrLst>
                <dgm:constr type="primFontSz" val="65"/>
                <dgm:constr type="lMarg"/>
                <dgm:constr type="rMarg" refType="primFontSz" fact="0.1"/>
                <dgm:constr type="tMarg" refType="primFontSz" fact="0.05"/>
                <dgm:constr type="bMarg" refType="primFontSz" fact="0.05"/>
              </dgm:constrLst>
            </dgm:else>
          </dgm:choose>
          <dgm:ruleLst>
            <dgm:rule type="primFontSz" val="5" fact="NaN" max="NaN"/>
          </dgm:ruleLst>
        </dgm:layoutNode>
        <dgm:forEach name="parTransForEach" axis="ch" ptType="parTrans" cnt="1">
          <dgm:layoutNode name="par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  <dgm:forEach name="Name11" axis="ch" ptType="node">
          <dgm:layoutNode name="node" styleLbl="alignAccFollowNode1">
            <dgm:varLst>
              <dgm:bulletEnabled val="1"/>
            </dgm:varLst>
            <dgm:alg type="tx"/>
            <dgm:choose name="Name12">
              <dgm:if name="Name13" func="var" arg="dir" op="equ" val="norm">
                <dgm:shape xmlns:r="http://schemas.openxmlformats.org/officeDocument/2006/relationships" type="chevron" r:blip="">
                  <dgm:adjLst/>
                </dgm:shape>
                <dgm:presOf axis="desOrSelf" ptType="node"/>
                <dgm:constrLst>
                  <dgm:constr type="primFontSz" val="65"/>
                  <dgm:constr type="rMarg"/>
                  <dgm:constr type="lMarg" refType="primFontSz" fact="0.1"/>
                  <dgm:constr type="tMarg" refType="primFontSz" fact="0.05"/>
                  <dgm:constr type="bMarg" refType="primFontSz" fact="0.05"/>
                </dgm:constrLst>
              </dgm:if>
              <dgm:else name="Name14">
                <dgm:shape xmlns:r="http://schemas.openxmlformats.org/officeDocument/2006/relationships" rot="180" type="chevron" r:blip="">
                  <dgm:adjLst/>
                </dgm:shape>
                <dgm:presOf axis="desOrSelf" ptType="node"/>
                <dgm:constrLst>
                  <dgm:constr type="primFontSz" val="65"/>
                  <dgm:constr type="lMarg"/>
                  <dgm:constr type="rMarg" refType="primFontSz" fact="0.1"/>
                  <dgm:constr type="tMarg" refType="primFontSz" fact="0.05"/>
                  <dgm:constr type="bMarg" refType="primFontSz" fact="0.05"/>
                </dgm:constrLst>
              </dgm:else>
            </dgm:choose>
            <dgm:ruleLst>
              <dgm:rule type="primFontSz" val="5" fact="NaN" max="NaN"/>
            </dgm:ruleLst>
          </dgm:layoutNode>
          <dgm:forEach name="sibTransForEach" axis="followSib" ptType="sibTrans" cnt="1">
            <dgm:layoutNode name="sibTrans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layoutNode>
      <dgm:choose name="Name15">
        <dgm:if name="Name16" axis="self" ptType="node" func="revPos" op="gte" val="2">
          <dgm:layoutNode name="vSp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if>
        <dgm:else name="Name17"/>
      </dgm:choos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lProcess3">
  <dgm:title val=""/>
  <dgm:desc val=""/>
  <dgm:catLst>
    <dgm:cat type="process" pri="11000"/>
    <dgm:cat type="convert" pri="1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1" destId="2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51" srcId="1" destId="11" srcOrd="0" destOrd="0"/>
        <dgm:cxn modelId="61" srcId="2" destId="21" srcOrd="0" destOrd="0"/>
        <dgm:cxn modelId="71" srcId="3" destId="31" srcOrd="0" destOrd="0"/>
        <dgm:cxn modelId="81" srcId="4" destId="41" srcOrd="0" destOrd="0"/>
      </dgm:cxnLst>
      <dgm:bg/>
      <dgm:whole/>
    </dgm:dataModel>
  </dgm:clrData>
  <dgm:layoutNode name="Name0">
    <dgm:varLst>
      <dgm:chPref val="3"/>
      <dgm:dir/>
      <dgm:animLvl val="lvl"/>
      <dgm:resizeHandles/>
    </dgm:varLst>
    <dgm:choose name="Name1">
      <dgm:if name="Name2" func="var" arg="dir" op="equ" val="norm">
        <dgm:alg type="lin">
          <dgm:param type="linDir" val="fromT"/>
          <dgm:param type="vertAlign" val="mid"/>
          <dgm:param type="nodeHorzAlign" val="l"/>
          <dgm:param type="nodeVertAlign" val="t"/>
          <dgm:param type="fallback" val="2D"/>
        </dgm:alg>
      </dgm:if>
      <dgm:else name="Name3">
        <dgm:alg type="lin">
          <dgm:param type="linDir" val="fromT"/>
          <dgm:param type="vertAlign" val="mid"/>
          <dgm:param type="nodeHorzAlign" val="r"/>
          <dgm:param type="nodeVertAlign" val="t"/>
          <dgm:param type="fallback" val="2D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bigChev" refType="w"/>
      <dgm:constr type="h" for="des" forName="bigChev" refType="w" refFor="des" refForName="bigChev" op="equ" fact="0.4"/>
      <dgm:constr type="w" for="des" forName="node" refType="w" refFor="des" refForName="bigChev" fact="0.83"/>
      <dgm:constr type="h" for="des" forName="node" refType="w" refFor="des" refForName="node" op="equ" fact="0.4"/>
      <dgm:constr type="w" for="des" forName="parTrans" refType="w" refFor="des" refForName="bigChev" op="equ" fact="-0.13"/>
      <dgm:constr type="w" for="des" forName="sibTrans" refType="w" refFor="des" refForName="node" op="equ" fact="-0.14"/>
      <dgm:constr type="h" for="ch" forName="vSp" refType="h" refFor="des" refForName="bigChev" op="equ" fact="0.14"/>
      <dgm:constr type="primFontSz" for="des" forName="node" op="equ"/>
      <dgm:constr type="primFontSz" for="des" forName="bigChev" op="equ"/>
    </dgm:constrLst>
    <dgm:ruleLst/>
    <dgm:forEach name="Name4" axis="ch" ptType="node">
      <dgm:layoutNode name="horFlow">
        <dgm:choose name="Name5">
          <dgm:if name="Name6" func="var" arg="dir" op="equ" val="norm">
            <dgm:alg type="lin">
              <dgm:param type="linDir" val="fromL"/>
              <dgm:param type="nodeHorzAlign" val="l"/>
              <dgm:param type="nodeVertAlign" val="mid"/>
              <dgm:param type="fallback" val="2D"/>
            </dgm:alg>
          </dgm:if>
          <dgm:else name="Name7">
            <dgm:alg type="lin">
              <dgm:param type="linDir" val="fromR"/>
              <dgm:param type="nodeHorzAlign" val="r"/>
              <dgm:param type="nodeVertAlign" val="mid"/>
              <dgm:param type="fallback" val="2D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bigChev" styleLbl="node1">
          <dgm:alg type="tx"/>
          <dgm:choose name="Name8">
            <dgm:if name="Name9" func="var" arg="dir" op="equ" val="norm">
              <dgm:shape xmlns:r="http://schemas.openxmlformats.org/officeDocument/2006/relationships" type="chevron" r:blip="">
                <dgm:adjLst/>
              </dgm:shape>
              <dgm:presOf axis="self"/>
              <dgm:constrLst>
                <dgm:constr type="primFontSz" val="65"/>
                <dgm:constr type="rMarg"/>
                <dgm:constr type="lMarg" refType="primFontSz" fact="0.1"/>
                <dgm:constr type="tMarg" refType="primFontSz" fact="0.05"/>
                <dgm:constr type="bMarg" refType="primFontSz" fact="0.05"/>
              </dgm:constrLst>
            </dgm:if>
            <dgm:else name="Name10">
              <dgm:shape xmlns:r="http://schemas.openxmlformats.org/officeDocument/2006/relationships" rot="180" type="chevron" r:blip="">
                <dgm:adjLst/>
              </dgm:shape>
              <dgm:presOf axis="self"/>
              <dgm:constrLst>
                <dgm:constr type="primFontSz" val="65"/>
                <dgm:constr type="lMarg"/>
                <dgm:constr type="rMarg" refType="primFontSz" fact="0.1"/>
                <dgm:constr type="tMarg" refType="primFontSz" fact="0.05"/>
                <dgm:constr type="bMarg" refType="primFontSz" fact="0.05"/>
              </dgm:constrLst>
            </dgm:else>
          </dgm:choose>
          <dgm:ruleLst>
            <dgm:rule type="primFontSz" val="5" fact="NaN" max="NaN"/>
          </dgm:ruleLst>
        </dgm:layoutNode>
        <dgm:forEach name="parTransForEach" axis="ch" ptType="parTrans" cnt="1">
          <dgm:layoutNode name="par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  <dgm:forEach name="Name11" axis="ch" ptType="node">
          <dgm:layoutNode name="node" styleLbl="alignAccFollowNode1">
            <dgm:varLst>
              <dgm:bulletEnabled val="1"/>
            </dgm:varLst>
            <dgm:alg type="tx"/>
            <dgm:choose name="Name12">
              <dgm:if name="Name13" func="var" arg="dir" op="equ" val="norm">
                <dgm:shape xmlns:r="http://schemas.openxmlformats.org/officeDocument/2006/relationships" type="chevron" r:blip="">
                  <dgm:adjLst/>
                </dgm:shape>
                <dgm:presOf axis="desOrSelf" ptType="node"/>
                <dgm:constrLst>
                  <dgm:constr type="primFontSz" val="65"/>
                  <dgm:constr type="rMarg"/>
                  <dgm:constr type="lMarg" refType="primFontSz" fact="0.1"/>
                  <dgm:constr type="tMarg" refType="primFontSz" fact="0.05"/>
                  <dgm:constr type="bMarg" refType="primFontSz" fact="0.05"/>
                </dgm:constrLst>
              </dgm:if>
              <dgm:else name="Name14">
                <dgm:shape xmlns:r="http://schemas.openxmlformats.org/officeDocument/2006/relationships" rot="180" type="chevron" r:blip="">
                  <dgm:adjLst/>
                </dgm:shape>
                <dgm:presOf axis="desOrSelf" ptType="node"/>
                <dgm:constrLst>
                  <dgm:constr type="primFontSz" val="65"/>
                  <dgm:constr type="lMarg"/>
                  <dgm:constr type="rMarg" refType="primFontSz" fact="0.1"/>
                  <dgm:constr type="tMarg" refType="primFontSz" fact="0.05"/>
                  <dgm:constr type="bMarg" refType="primFontSz" fact="0.05"/>
                </dgm:constrLst>
              </dgm:else>
            </dgm:choose>
            <dgm:ruleLst>
              <dgm:rule type="primFontSz" val="5" fact="NaN" max="NaN"/>
            </dgm:ruleLst>
          </dgm:layoutNode>
          <dgm:forEach name="sibTransForEach" axis="followSib" ptType="sibTrans" cnt="1">
            <dgm:layoutNode name="sibTrans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layoutNode>
      <dgm:choose name="Name15">
        <dgm:if name="Name16" axis="self" ptType="node" func="revPos" op="gte" val="2">
          <dgm:layoutNode name="vSp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if>
        <dgm:else name="Name17"/>
      </dgm:choose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lProcess3">
  <dgm:title val=""/>
  <dgm:desc val=""/>
  <dgm:catLst>
    <dgm:cat type="process" pri="11000"/>
    <dgm:cat type="convert" pri="1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1" destId="2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51" srcId="1" destId="11" srcOrd="0" destOrd="0"/>
        <dgm:cxn modelId="61" srcId="2" destId="21" srcOrd="0" destOrd="0"/>
        <dgm:cxn modelId="71" srcId="3" destId="31" srcOrd="0" destOrd="0"/>
        <dgm:cxn modelId="81" srcId="4" destId="41" srcOrd="0" destOrd="0"/>
      </dgm:cxnLst>
      <dgm:bg/>
      <dgm:whole/>
    </dgm:dataModel>
  </dgm:clrData>
  <dgm:layoutNode name="Name0">
    <dgm:varLst>
      <dgm:chPref val="3"/>
      <dgm:dir/>
      <dgm:animLvl val="lvl"/>
      <dgm:resizeHandles/>
    </dgm:varLst>
    <dgm:choose name="Name1">
      <dgm:if name="Name2" func="var" arg="dir" op="equ" val="norm">
        <dgm:alg type="lin">
          <dgm:param type="linDir" val="fromT"/>
          <dgm:param type="vertAlign" val="mid"/>
          <dgm:param type="nodeHorzAlign" val="l"/>
          <dgm:param type="nodeVertAlign" val="t"/>
          <dgm:param type="fallback" val="2D"/>
        </dgm:alg>
      </dgm:if>
      <dgm:else name="Name3">
        <dgm:alg type="lin">
          <dgm:param type="linDir" val="fromT"/>
          <dgm:param type="vertAlign" val="mid"/>
          <dgm:param type="nodeHorzAlign" val="r"/>
          <dgm:param type="nodeVertAlign" val="t"/>
          <dgm:param type="fallback" val="2D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bigChev" refType="w"/>
      <dgm:constr type="h" for="des" forName="bigChev" refType="w" refFor="des" refForName="bigChev" op="equ" fact="0.4"/>
      <dgm:constr type="w" for="des" forName="node" refType="w" refFor="des" refForName="bigChev" fact="0.83"/>
      <dgm:constr type="h" for="des" forName="node" refType="w" refFor="des" refForName="node" op="equ" fact="0.4"/>
      <dgm:constr type="w" for="des" forName="parTrans" refType="w" refFor="des" refForName="bigChev" op="equ" fact="-0.13"/>
      <dgm:constr type="w" for="des" forName="sibTrans" refType="w" refFor="des" refForName="node" op="equ" fact="-0.14"/>
      <dgm:constr type="h" for="ch" forName="vSp" refType="h" refFor="des" refForName="bigChev" op="equ" fact="0.14"/>
      <dgm:constr type="primFontSz" for="des" forName="node" op="equ"/>
      <dgm:constr type="primFontSz" for="des" forName="bigChev" op="equ"/>
    </dgm:constrLst>
    <dgm:ruleLst/>
    <dgm:forEach name="Name4" axis="ch" ptType="node">
      <dgm:layoutNode name="horFlow">
        <dgm:choose name="Name5">
          <dgm:if name="Name6" func="var" arg="dir" op="equ" val="norm">
            <dgm:alg type="lin">
              <dgm:param type="linDir" val="fromL"/>
              <dgm:param type="nodeHorzAlign" val="l"/>
              <dgm:param type="nodeVertAlign" val="mid"/>
              <dgm:param type="fallback" val="2D"/>
            </dgm:alg>
          </dgm:if>
          <dgm:else name="Name7">
            <dgm:alg type="lin">
              <dgm:param type="linDir" val="fromR"/>
              <dgm:param type="nodeHorzAlign" val="r"/>
              <dgm:param type="nodeVertAlign" val="mid"/>
              <dgm:param type="fallback" val="2D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bigChev" styleLbl="node1">
          <dgm:alg type="tx"/>
          <dgm:choose name="Name8">
            <dgm:if name="Name9" func="var" arg="dir" op="equ" val="norm">
              <dgm:shape xmlns:r="http://schemas.openxmlformats.org/officeDocument/2006/relationships" type="chevron" r:blip="">
                <dgm:adjLst/>
              </dgm:shape>
              <dgm:presOf axis="self"/>
              <dgm:constrLst>
                <dgm:constr type="primFontSz" val="65"/>
                <dgm:constr type="rMarg"/>
                <dgm:constr type="lMarg" refType="primFontSz" fact="0.1"/>
                <dgm:constr type="tMarg" refType="primFontSz" fact="0.05"/>
                <dgm:constr type="bMarg" refType="primFontSz" fact="0.05"/>
              </dgm:constrLst>
            </dgm:if>
            <dgm:else name="Name10">
              <dgm:shape xmlns:r="http://schemas.openxmlformats.org/officeDocument/2006/relationships" rot="180" type="chevron" r:blip="">
                <dgm:adjLst/>
              </dgm:shape>
              <dgm:presOf axis="self"/>
              <dgm:constrLst>
                <dgm:constr type="primFontSz" val="65"/>
                <dgm:constr type="lMarg"/>
                <dgm:constr type="rMarg" refType="primFontSz" fact="0.1"/>
                <dgm:constr type="tMarg" refType="primFontSz" fact="0.05"/>
                <dgm:constr type="bMarg" refType="primFontSz" fact="0.05"/>
              </dgm:constrLst>
            </dgm:else>
          </dgm:choose>
          <dgm:ruleLst>
            <dgm:rule type="primFontSz" val="5" fact="NaN" max="NaN"/>
          </dgm:ruleLst>
        </dgm:layoutNode>
        <dgm:forEach name="parTransForEach" axis="ch" ptType="parTrans" cnt="1">
          <dgm:layoutNode name="par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  <dgm:forEach name="Name11" axis="ch" ptType="node">
          <dgm:layoutNode name="node" styleLbl="alignAccFollowNode1">
            <dgm:varLst>
              <dgm:bulletEnabled val="1"/>
            </dgm:varLst>
            <dgm:alg type="tx"/>
            <dgm:choose name="Name12">
              <dgm:if name="Name13" func="var" arg="dir" op="equ" val="norm">
                <dgm:shape xmlns:r="http://schemas.openxmlformats.org/officeDocument/2006/relationships" type="chevron" r:blip="">
                  <dgm:adjLst/>
                </dgm:shape>
                <dgm:presOf axis="desOrSelf" ptType="node"/>
                <dgm:constrLst>
                  <dgm:constr type="primFontSz" val="65"/>
                  <dgm:constr type="rMarg"/>
                  <dgm:constr type="lMarg" refType="primFontSz" fact="0.1"/>
                  <dgm:constr type="tMarg" refType="primFontSz" fact="0.05"/>
                  <dgm:constr type="bMarg" refType="primFontSz" fact="0.05"/>
                </dgm:constrLst>
              </dgm:if>
              <dgm:else name="Name14">
                <dgm:shape xmlns:r="http://schemas.openxmlformats.org/officeDocument/2006/relationships" rot="180" type="chevron" r:blip="">
                  <dgm:adjLst/>
                </dgm:shape>
                <dgm:presOf axis="desOrSelf" ptType="node"/>
                <dgm:constrLst>
                  <dgm:constr type="primFontSz" val="65"/>
                  <dgm:constr type="lMarg"/>
                  <dgm:constr type="rMarg" refType="primFontSz" fact="0.1"/>
                  <dgm:constr type="tMarg" refType="primFontSz" fact="0.05"/>
                  <dgm:constr type="bMarg" refType="primFontSz" fact="0.05"/>
                </dgm:constrLst>
              </dgm:else>
            </dgm:choose>
            <dgm:ruleLst>
              <dgm:rule type="primFontSz" val="5" fact="NaN" max="NaN"/>
            </dgm:ruleLst>
          </dgm:layoutNode>
          <dgm:forEach name="sibTransForEach" axis="followSib" ptType="sibTrans" cnt="1">
            <dgm:layoutNode name="sibTrans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layoutNode>
      <dgm:choose name="Name15">
        <dgm:if name="Name16" axis="self" ptType="node" func="revPos" op="gte" val="2">
          <dgm:layoutNode name="vSp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if>
        <dgm:else name="Name17"/>
      </dgm:choose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lProcess3">
  <dgm:title val=""/>
  <dgm:desc val=""/>
  <dgm:catLst>
    <dgm:cat type="process" pri="11000"/>
    <dgm:cat type="convert" pri="1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1" destId="2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51" srcId="1" destId="11" srcOrd="0" destOrd="0"/>
        <dgm:cxn modelId="61" srcId="2" destId="21" srcOrd="0" destOrd="0"/>
        <dgm:cxn modelId="71" srcId="3" destId="31" srcOrd="0" destOrd="0"/>
        <dgm:cxn modelId="81" srcId="4" destId="41" srcOrd="0" destOrd="0"/>
      </dgm:cxnLst>
      <dgm:bg/>
      <dgm:whole/>
    </dgm:dataModel>
  </dgm:clrData>
  <dgm:layoutNode name="Name0">
    <dgm:varLst>
      <dgm:chPref val="3"/>
      <dgm:dir/>
      <dgm:animLvl val="lvl"/>
      <dgm:resizeHandles/>
    </dgm:varLst>
    <dgm:choose name="Name1">
      <dgm:if name="Name2" func="var" arg="dir" op="equ" val="norm">
        <dgm:alg type="lin">
          <dgm:param type="linDir" val="fromT"/>
          <dgm:param type="vertAlign" val="mid"/>
          <dgm:param type="nodeHorzAlign" val="l"/>
          <dgm:param type="nodeVertAlign" val="t"/>
          <dgm:param type="fallback" val="2D"/>
        </dgm:alg>
      </dgm:if>
      <dgm:else name="Name3">
        <dgm:alg type="lin">
          <dgm:param type="linDir" val="fromT"/>
          <dgm:param type="vertAlign" val="mid"/>
          <dgm:param type="nodeHorzAlign" val="r"/>
          <dgm:param type="nodeVertAlign" val="t"/>
          <dgm:param type="fallback" val="2D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bigChev" refType="w"/>
      <dgm:constr type="h" for="des" forName="bigChev" refType="w" refFor="des" refForName="bigChev" op="equ" fact="0.4"/>
      <dgm:constr type="w" for="des" forName="node" refType="w" refFor="des" refForName="bigChev" fact="0.83"/>
      <dgm:constr type="h" for="des" forName="node" refType="w" refFor="des" refForName="node" op="equ" fact="0.4"/>
      <dgm:constr type="w" for="des" forName="parTrans" refType="w" refFor="des" refForName="bigChev" op="equ" fact="-0.13"/>
      <dgm:constr type="w" for="des" forName="sibTrans" refType="w" refFor="des" refForName="node" op="equ" fact="-0.14"/>
      <dgm:constr type="h" for="ch" forName="vSp" refType="h" refFor="des" refForName="bigChev" op="equ" fact="0.14"/>
      <dgm:constr type="primFontSz" for="des" forName="node" op="equ"/>
      <dgm:constr type="primFontSz" for="des" forName="bigChev" op="equ"/>
    </dgm:constrLst>
    <dgm:ruleLst/>
    <dgm:forEach name="Name4" axis="ch" ptType="node">
      <dgm:layoutNode name="horFlow">
        <dgm:choose name="Name5">
          <dgm:if name="Name6" func="var" arg="dir" op="equ" val="norm">
            <dgm:alg type="lin">
              <dgm:param type="linDir" val="fromL"/>
              <dgm:param type="nodeHorzAlign" val="l"/>
              <dgm:param type="nodeVertAlign" val="mid"/>
              <dgm:param type="fallback" val="2D"/>
            </dgm:alg>
          </dgm:if>
          <dgm:else name="Name7">
            <dgm:alg type="lin">
              <dgm:param type="linDir" val="fromR"/>
              <dgm:param type="nodeHorzAlign" val="r"/>
              <dgm:param type="nodeVertAlign" val="mid"/>
              <dgm:param type="fallback" val="2D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bigChev" styleLbl="node1">
          <dgm:alg type="tx"/>
          <dgm:choose name="Name8">
            <dgm:if name="Name9" func="var" arg="dir" op="equ" val="norm">
              <dgm:shape xmlns:r="http://schemas.openxmlformats.org/officeDocument/2006/relationships" type="chevron" r:blip="">
                <dgm:adjLst/>
              </dgm:shape>
              <dgm:presOf axis="self"/>
              <dgm:constrLst>
                <dgm:constr type="primFontSz" val="65"/>
                <dgm:constr type="rMarg"/>
                <dgm:constr type="lMarg" refType="primFontSz" fact="0.1"/>
                <dgm:constr type="tMarg" refType="primFontSz" fact="0.05"/>
                <dgm:constr type="bMarg" refType="primFontSz" fact="0.05"/>
              </dgm:constrLst>
            </dgm:if>
            <dgm:else name="Name10">
              <dgm:shape xmlns:r="http://schemas.openxmlformats.org/officeDocument/2006/relationships" rot="180" type="chevron" r:blip="">
                <dgm:adjLst/>
              </dgm:shape>
              <dgm:presOf axis="self"/>
              <dgm:constrLst>
                <dgm:constr type="primFontSz" val="65"/>
                <dgm:constr type="lMarg"/>
                <dgm:constr type="rMarg" refType="primFontSz" fact="0.1"/>
                <dgm:constr type="tMarg" refType="primFontSz" fact="0.05"/>
                <dgm:constr type="bMarg" refType="primFontSz" fact="0.05"/>
              </dgm:constrLst>
            </dgm:else>
          </dgm:choose>
          <dgm:ruleLst>
            <dgm:rule type="primFontSz" val="5" fact="NaN" max="NaN"/>
          </dgm:ruleLst>
        </dgm:layoutNode>
        <dgm:forEach name="parTransForEach" axis="ch" ptType="parTrans" cnt="1">
          <dgm:layoutNode name="par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  <dgm:forEach name="Name11" axis="ch" ptType="node">
          <dgm:layoutNode name="node" styleLbl="alignAccFollowNode1">
            <dgm:varLst>
              <dgm:bulletEnabled val="1"/>
            </dgm:varLst>
            <dgm:alg type="tx"/>
            <dgm:choose name="Name12">
              <dgm:if name="Name13" func="var" arg="dir" op="equ" val="norm">
                <dgm:shape xmlns:r="http://schemas.openxmlformats.org/officeDocument/2006/relationships" type="chevron" r:blip="">
                  <dgm:adjLst/>
                </dgm:shape>
                <dgm:presOf axis="desOrSelf" ptType="node"/>
                <dgm:constrLst>
                  <dgm:constr type="primFontSz" val="65"/>
                  <dgm:constr type="rMarg"/>
                  <dgm:constr type="lMarg" refType="primFontSz" fact="0.1"/>
                  <dgm:constr type="tMarg" refType="primFontSz" fact="0.05"/>
                  <dgm:constr type="bMarg" refType="primFontSz" fact="0.05"/>
                </dgm:constrLst>
              </dgm:if>
              <dgm:else name="Name14">
                <dgm:shape xmlns:r="http://schemas.openxmlformats.org/officeDocument/2006/relationships" rot="180" type="chevron" r:blip="">
                  <dgm:adjLst/>
                </dgm:shape>
                <dgm:presOf axis="desOrSelf" ptType="node"/>
                <dgm:constrLst>
                  <dgm:constr type="primFontSz" val="65"/>
                  <dgm:constr type="lMarg"/>
                  <dgm:constr type="rMarg" refType="primFontSz" fact="0.1"/>
                  <dgm:constr type="tMarg" refType="primFontSz" fact="0.05"/>
                  <dgm:constr type="bMarg" refType="primFontSz" fact="0.05"/>
                </dgm:constrLst>
              </dgm:else>
            </dgm:choose>
            <dgm:ruleLst>
              <dgm:rule type="primFontSz" val="5" fact="NaN" max="NaN"/>
            </dgm:ruleLst>
          </dgm:layoutNode>
          <dgm:forEach name="sibTransForEach" axis="followSib" ptType="sibTrans" cnt="1">
            <dgm:layoutNode name="sibTrans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layoutNode>
      <dgm:choose name="Name15">
        <dgm:if name="Name16" axis="self" ptType="node" func="revPos" op="gte" val="2">
          <dgm:layoutNode name="vSp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if>
        <dgm:else name="Name17"/>
      </dgm:choose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lProcess3">
  <dgm:title val=""/>
  <dgm:desc val=""/>
  <dgm:catLst>
    <dgm:cat type="process" pri="11000"/>
    <dgm:cat type="convert" pri="1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1" destId="2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51" srcId="1" destId="11" srcOrd="0" destOrd="0"/>
        <dgm:cxn modelId="61" srcId="2" destId="21" srcOrd="0" destOrd="0"/>
        <dgm:cxn modelId="71" srcId="3" destId="31" srcOrd="0" destOrd="0"/>
        <dgm:cxn modelId="81" srcId="4" destId="41" srcOrd="0" destOrd="0"/>
      </dgm:cxnLst>
      <dgm:bg/>
      <dgm:whole/>
    </dgm:dataModel>
  </dgm:clrData>
  <dgm:layoutNode name="Name0">
    <dgm:varLst>
      <dgm:chPref val="3"/>
      <dgm:dir/>
      <dgm:animLvl val="lvl"/>
      <dgm:resizeHandles/>
    </dgm:varLst>
    <dgm:choose name="Name1">
      <dgm:if name="Name2" func="var" arg="dir" op="equ" val="norm">
        <dgm:alg type="lin">
          <dgm:param type="linDir" val="fromT"/>
          <dgm:param type="vertAlign" val="mid"/>
          <dgm:param type="nodeHorzAlign" val="l"/>
          <dgm:param type="nodeVertAlign" val="t"/>
          <dgm:param type="fallback" val="2D"/>
        </dgm:alg>
      </dgm:if>
      <dgm:else name="Name3">
        <dgm:alg type="lin">
          <dgm:param type="linDir" val="fromT"/>
          <dgm:param type="vertAlign" val="mid"/>
          <dgm:param type="nodeHorzAlign" val="r"/>
          <dgm:param type="nodeVertAlign" val="t"/>
          <dgm:param type="fallback" val="2D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bigChev" refType="w"/>
      <dgm:constr type="h" for="des" forName="bigChev" refType="w" refFor="des" refForName="bigChev" op="equ" fact="0.4"/>
      <dgm:constr type="w" for="des" forName="node" refType="w" refFor="des" refForName="bigChev" fact="0.83"/>
      <dgm:constr type="h" for="des" forName="node" refType="w" refFor="des" refForName="node" op="equ" fact="0.4"/>
      <dgm:constr type="w" for="des" forName="parTrans" refType="w" refFor="des" refForName="bigChev" op="equ" fact="-0.13"/>
      <dgm:constr type="w" for="des" forName="sibTrans" refType="w" refFor="des" refForName="node" op="equ" fact="-0.14"/>
      <dgm:constr type="h" for="ch" forName="vSp" refType="h" refFor="des" refForName="bigChev" op="equ" fact="0.14"/>
      <dgm:constr type="primFontSz" for="des" forName="node" op="equ"/>
      <dgm:constr type="primFontSz" for="des" forName="bigChev" op="equ"/>
    </dgm:constrLst>
    <dgm:ruleLst/>
    <dgm:forEach name="Name4" axis="ch" ptType="node">
      <dgm:layoutNode name="horFlow">
        <dgm:choose name="Name5">
          <dgm:if name="Name6" func="var" arg="dir" op="equ" val="norm">
            <dgm:alg type="lin">
              <dgm:param type="linDir" val="fromL"/>
              <dgm:param type="nodeHorzAlign" val="l"/>
              <dgm:param type="nodeVertAlign" val="mid"/>
              <dgm:param type="fallback" val="2D"/>
            </dgm:alg>
          </dgm:if>
          <dgm:else name="Name7">
            <dgm:alg type="lin">
              <dgm:param type="linDir" val="fromR"/>
              <dgm:param type="nodeHorzAlign" val="r"/>
              <dgm:param type="nodeVertAlign" val="mid"/>
              <dgm:param type="fallback" val="2D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bigChev" styleLbl="node1">
          <dgm:alg type="tx"/>
          <dgm:choose name="Name8">
            <dgm:if name="Name9" func="var" arg="dir" op="equ" val="norm">
              <dgm:shape xmlns:r="http://schemas.openxmlformats.org/officeDocument/2006/relationships" type="chevron" r:blip="">
                <dgm:adjLst/>
              </dgm:shape>
              <dgm:presOf axis="self"/>
              <dgm:constrLst>
                <dgm:constr type="primFontSz" val="65"/>
                <dgm:constr type="rMarg"/>
                <dgm:constr type="lMarg" refType="primFontSz" fact="0.1"/>
                <dgm:constr type="tMarg" refType="primFontSz" fact="0.05"/>
                <dgm:constr type="bMarg" refType="primFontSz" fact="0.05"/>
              </dgm:constrLst>
            </dgm:if>
            <dgm:else name="Name10">
              <dgm:shape xmlns:r="http://schemas.openxmlformats.org/officeDocument/2006/relationships" rot="180" type="chevron" r:blip="">
                <dgm:adjLst/>
              </dgm:shape>
              <dgm:presOf axis="self"/>
              <dgm:constrLst>
                <dgm:constr type="primFontSz" val="65"/>
                <dgm:constr type="lMarg"/>
                <dgm:constr type="rMarg" refType="primFontSz" fact="0.1"/>
                <dgm:constr type="tMarg" refType="primFontSz" fact="0.05"/>
                <dgm:constr type="bMarg" refType="primFontSz" fact="0.05"/>
              </dgm:constrLst>
            </dgm:else>
          </dgm:choose>
          <dgm:ruleLst>
            <dgm:rule type="primFontSz" val="5" fact="NaN" max="NaN"/>
          </dgm:ruleLst>
        </dgm:layoutNode>
        <dgm:forEach name="parTransForEach" axis="ch" ptType="parTrans" cnt="1">
          <dgm:layoutNode name="par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  <dgm:forEach name="Name11" axis="ch" ptType="node">
          <dgm:layoutNode name="node" styleLbl="alignAccFollowNode1">
            <dgm:varLst>
              <dgm:bulletEnabled val="1"/>
            </dgm:varLst>
            <dgm:alg type="tx"/>
            <dgm:choose name="Name12">
              <dgm:if name="Name13" func="var" arg="dir" op="equ" val="norm">
                <dgm:shape xmlns:r="http://schemas.openxmlformats.org/officeDocument/2006/relationships" type="chevron" r:blip="">
                  <dgm:adjLst/>
                </dgm:shape>
                <dgm:presOf axis="desOrSelf" ptType="node"/>
                <dgm:constrLst>
                  <dgm:constr type="primFontSz" val="65"/>
                  <dgm:constr type="rMarg"/>
                  <dgm:constr type="lMarg" refType="primFontSz" fact="0.1"/>
                  <dgm:constr type="tMarg" refType="primFontSz" fact="0.05"/>
                  <dgm:constr type="bMarg" refType="primFontSz" fact="0.05"/>
                </dgm:constrLst>
              </dgm:if>
              <dgm:else name="Name14">
                <dgm:shape xmlns:r="http://schemas.openxmlformats.org/officeDocument/2006/relationships" rot="180" type="chevron" r:blip="">
                  <dgm:adjLst/>
                </dgm:shape>
                <dgm:presOf axis="desOrSelf" ptType="node"/>
                <dgm:constrLst>
                  <dgm:constr type="primFontSz" val="65"/>
                  <dgm:constr type="lMarg"/>
                  <dgm:constr type="rMarg" refType="primFontSz" fact="0.1"/>
                  <dgm:constr type="tMarg" refType="primFontSz" fact="0.05"/>
                  <dgm:constr type="bMarg" refType="primFontSz" fact="0.05"/>
                </dgm:constrLst>
              </dgm:else>
            </dgm:choose>
            <dgm:ruleLst>
              <dgm:rule type="primFontSz" val="5" fact="NaN" max="NaN"/>
            </dgm:ruleLst>
          </dgm:layoutNode>
          <dgm:forEach name="sibTransForEach" axis="followSib" ptType="sibTrans" cnt="1">
            <dgm:layoutNode name="sibTrans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layoutNode>
      <dgm:choose name="Name15">
        <dgm:if name="Name16" axis="self" ptType="node" func="revPos" op="gte" val="2">
          <dgm:layoutNode name="vSp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if>
        <dgm:else name="Name17"/>
      </dgm:choose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lProcess3">
  <dgm:title val=""/>
  <dgm:desc val=""/>
  <dgm:catLst>
    <dgm:cat type="process" pri="11000"/>
    <dgm:cat type="convert" pri="1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1" destId="2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51" srcId="1" destId="11" srcOrd="0" destOrd="0"/>
        <dgm:cxn modelId="61" srcId="2" destId="21" srcOrd="0" destOrd="0"/>
        <dgm:cxn modelId="71" srcId="3" destId="31" srcOrd="0" destOrd="0"/>
        <dgm:cxn modelId="81" srcId="4" destId="41" srcOrd="0" destOrd="0"/>
      </dgm:cxnLst>
      <dgm:bg/>
      <dgm:whole/>
    </dgm:dataModel>
  </dgm:clrData>
  <dgm:layoutNode name="Name0">
    <dgm:varLst>
      <dgm:chPref val="3"/>
      <dgm:dir/>
      <dgm:animLvl val="lvl"/>
      <dgm:resizeHandles/>
    </dgm:varLst>
    <dgm:choose name="Name1">
      <dgm:if name="Name2" func="var" arg="dir" op="equ" val="norm">
        <dgm:alg type="lin">
          <dgm:param type="linDir" val="fromT"/>
          <dgm:param type="vertAlign" val="mid"/>
          <dgm:param type="nodeHorzAlign" val="l"/>
          <dgm:param type="nodeVertAlign" val="t"/>
          <dgm:param type="fallback" val="2D"/>
        </dgm:alg>
      </dgm:if>
      <dgm:else name="Name3">
        <dgm:alg type="lin">
          <dgm:param type="linDir" val="fromT"/>
          <dgm:param type="vertAlign" val="mid"/>
          <dgm:param type="nodeHorzAlign" val="r"/>
          <dgm:param type="nodeVertAlign" val="t"/>
          <dgm:param type="fallback" val="2D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bigChev" refType="w"/>
      <dgm:constr type="h" for="des" forName="bigChev" refType="w" refFor="des" refForName="bigChev" op="equ" fact="0.4"/>
      <dgm:constr type="w" for="des" forName="node" refType="w" refFor="des" refForName="bigChev" fact="0.83"/>
      <dgm:constr type="h" for="des" forName="node" refType="w" refFor="des" refForName="node" op="equ" fact="0.4"/>
      <dgm:constr type="w" for="des" forName="parTrans" refType="w" refFor="des" refForName="bigChev" op="equ" fact="-0.13"/>
      <dgm:constr type="w" for="des" forName="sibTrans" refType="w" refFor="des" refForName="node" op="equ" fact="-0.14"/>
      <dgm:constr type="h" for="ch" forName="vSp" refType="h" refFor="des" refForName="bigChev" op="equ" fact="0.14"/>
      <dgm:constr type="primFontSz" for="des" forName="node" op="equ"/>
      <dgm:constr type="primFontSz" for="des" forName="bigChev" op="equ"/>
    </dgm:constrLst>
    <dgm:ruleLst/>
    <dgm:forEach name="Name4" axis="ch" ptType="node">
      <dgm:layoutNode name="horFlow">
        <dgm:choose name="Name5">
          <dgm:if name="Name6" func="var" arg="dir" op="equ" val="norm">
            <dgm:alg type="lin">
              <dgm:param type="linDir" val="fromL"/>
              <dgm:param type="nodeHorzAlign" val="l"/>
              <dgm:param type="nodeVertAlign" val="mid"/>
              <dgm:param type="fallback" val="2D"/>
            </dgm:alg>
          </dgm:if>
          <dgm:else name="Name7">
            <dgm:alg type="lin">
              <dgm:param type="linDir" val="fromR"/>
              <dgm:param type="nodeHorzAlign" val="r"/>
              <dgm:param type="nodeVertAlign" val="mid"/>
              <dgm:param type="fallback" val="2D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bigChev" styleLbl="node1">
          <dgm:alg type="tx"/>
          <dgm:choose name="Name8">
            <dgm:if name="Name9" func="var" arg="dir" op="equ" val="norm">
              <dgm:shape xmlns:r="http://schemas.openxmlformats.org/officeDocument/2006/relationships" type="chevron" r:blip="">
                <dgm:adjLst/>
              </dgm:shape>
              <dgm:presOf axis="self"/>
              <dgm:constrLst>
                <dgm:constr type="primFontSz" val="65"/>
                <dgm:constr type="rMarg"/>
                <dgm:constr type="lMarg" refType="primFontSz" fact="0.1"/>
                <dgm:constr type="tMarg" refType="primFontSz" fact="0.05"/>
                <dgm:constr type="bMarg" refType="primFontSz" fact="0.05"/>
              </dgm:constrLst>
            </dgm:if>
            <dgm:else name="Name10">
              <dgm:shape xmlns:r="http://schemas.openxmlformats.org/officeDocument/2006/relationships" rot="180" type="chevron" r:blip="">
                <dgm:adjLst/>
              </dgm:shape>
              <dgm:presOf axis="self"/>
              <dgm:constrLst>
                <dgm:constr type="primFontSz" val="65"/>
                <dgm:constr type="lMarg"/>
                <dgm:constr type="rMarg" refType="primFontSz" fact="0.1"/>
                <dgm:constr type="tMarg" refType="primFontSz" fact="0.05"/>
                <dgm:constr type="bMarg" refType="primFontSz" fact="0.05"/>
              </dgm:constrLst>
            </dgm:else>
          </dgm:choose>
          <dgm:ruleLst>
            <dgm:rule type="primFontSz" val="5" fact="NaN" max="NaN"/>
          </dgm:ruleLst>
        </dgm:layoutNode>
        <dgm:forEach name="parTransForEach" axis="ch" ptType="parTrans" cnt="1">
          <dgm:layoutNode name="par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  <dgm:forEach name="Name11" axis="ch" ptType="node">
          <dgm:layoutNode name="node" styleLbl="alignAccFollowNode1">
            <dgm:varLst>
              <dgm:bulletEnabled val="1"/>
            </dgm:varLst>
            <dgm:alg type="tx"/>
            <dgm:choose name="Name12">
              <dgm:if name="Name13" func="var" arg="dir" op="equ" val="norm">
                <dgm:shape xmlns:r="http://schemas.openxmlformats.org/officeDocument/2006/relationships" type="chevron" r:blip="">
                  <dgm:adjLst/>
                </dgm:shape>
                <dgm:presOf axis="desOrSelf" ptType="node"/>
                <dgm:constrLst>
                  <dgm:constr type="primFontSz" val="65"/>
                  <dgm:constr type="rMarg"/>
                  <dgm:constr type="lMarg" refType="primFontSz" fact="0.1"/>
                  <dgm:constr type="tMarg" refType="primFontSz" fact="0.05"/>
                  <dgm:constr type="bMarg" refType="primFontSz" fact="0.05"/>
                </dgm:constrLst>
              </dgm:if>
              <dgm:else name="Name14">
                <dgm:shape xmlns:r="http://schemas.openxmlformats.org/officeDocument/2006/relationships" rot="180" type="chevron" r:blip="">
                  <dgm:adjLst/>
                </dgm:shape>
                <dgm:presOf axis="desOrSelf" ptType="node"/>
                <dgm:constrLst>
                  <dgm:constr type="primFontSz" val="65"/>
                  <dgm:constr type="lMarg"/>
                  <dgm:constr type="rMarg" refType="primFontSz" fact="0.1"/>
                  <dgm:constr type="tMarg" refType="primFontSz" fact="0.05"/>
                  <dgm:constr type="bMarg" refType="primFontSz" fact="0.05"/>
                </dgm:constrLst>
              </dgm:else>
            </dgm:choose>
            <dgm:ruleLst>
              <dgm:rule type="primFontSz" val="5" fact="NaN" max="NaN"/>
            </dgm:ruleLst>
          </dgm:layoutNode>
          <dgm:forEach name="sibTransForEach" axis="followSib" ptType="sibTrans" cnt="1">
            <dgm:layoutNode name="sibTrans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layoutNode>
      <dgm:choose name="Name15">
        <dgm:if name="Name16" axis="self" ptType="node" func="revPos" op="gte" val="2">
          <dgm:layoutNode name="vSp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if>
        <dgm:else name="Name17"/>
      </dgm:choose>
    </dgm:forEach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5/8/layout/lProcess3">
  <dgm:title val=""/>
  <dgm:desc val=""/>
  <dgm:catLst>
    <dgm:cat type="process" pri="11000"/>
    <dgm:cat type="convert" pri="1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1" destId="2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51" srcId="1" destId="11" srcOrd="0" destOrd="0"/>
        <dgm:cxn modelId="61" srcId="2" destId="21" srcOrd="0" destOrd="0"/>
        <dgm:cxn modelId="71" srcId="3" destId="31" srcOrd="0" destOrd="0"/>
        <dgm:cxn modelId="81" srcId="4" destId="41" srcOrd="0" destOrd="0"/>
      </dgm:cxnLst>
      <dgm:bg/>
      <dgm:whole/>
    </dgm:dataModel>
  </dgm:clrData>
  <dgm:layoutNode name="Name0">
    <dgm:varLst>
      <dgm:chPref val="3"/>
      <dgm:dir/>
      <dgm:animLvl val="lvl"/>
      <dgm:resizeHandles/>
    </dgm:varLst>
    <dgm:choose name="Name1">
      <dgm:if name="Name2" func="var" arg="dir" op="equ" val="norm">
        <dgm:alg type="lin">
          <dgm:param type="linDir" val="fromT"/>
          <dgm:param type="vertAlign" val="mid"/>
          <dgm:param type="nodeHorzAlign" val="l"/>
          <dgm:param type="nodeVertAlign" val="t"/>
          <dgm:param type="fallback" val="2D"/>
        </dgm:alg>
      </dgm:if>
      <dgm:else name="Name3">
        <dgm:alg type="lin">
          <dgm:param type="linDir" val="fromT"/>
          <dgm:param type="vertAlign" val="mid"/>
          <dgm:param type="nodeHorzAlign" val="r"/>
          <dgm:param type="nodeVertAlign" val="t"/>
          <dgm:param type="fallback" val="2D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bigChev" refType="w"/>
      <dgm:constr type="h" for="des" forName="bigChev" refType="w" refFor="des" refForName="bigChev" op="equ" fact="0.4"/>
      <dgm:constr type="w" for="des" forName="node" refType="w" refFor="des" refForName="bigChev" fact="0.83"/>
      <dgm:constr type="h" for="des" forName="node" refType="w" refFor="des" refForName="node" op="equ" fact="0.4"/>
      <dgm:constr type="w" for="des" forName="parTrans" refType="w" refFor="des" refForName="bigChev" op="equ" fact="-0.13"/>
      <dgm:constr type="w" for="des" forName="sibTrans" refType="w" refFor="des" refForName="node" op="equ" fact="-0.14"/>
      <dgm:constr type="h" for="ch" forName="vSp" refType="h" refFor="des" refForName="bigChev" op="equ" fact="0.14"/>
      <dgm:constr type="primFontSz" for="des" forName="node" op="equ"/>
      <dgm:constr type="primFontSz" for="des" forName="bigChev" op="equ"/>
    </dgm:constrLst>
    <dgm:ruleLst/>
    <dgm:forEach name="Name4" axis="ch" ptType="node">
      <dgm:layoutNode name="horFlow">
        <dgm:choose name="Name5">
          <dgm:if name="Name6" func="var" arg="dir" op="equ" val="norm">
            <dgm:alg type="lin">
              <dgm:param type="linDir" val="fromL"/>
              <dgm:param type="nodeHorzAlign" val="l"/>
              <dgm:param type="nodeVertAlign" val="mid"/>
              <dgm:param type="fallback" val="2D"/>
            </dgm:alg>
          </dgm:if>
          <dgm:else name="Name7">
            <dgm:alg type="lin">
              <dgm:param type="linDir" val="fromR"/>
              <dgm:param type="nodeHorzAlign" val="r"/>
              <dgm:param type="nodeVertAlign" val="mid"/>
              <dgm:param type="fallback" val="2D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bigChev" styleLbl="node1">
          <dgm:alg type="tx"/>
          <dgm:choose name="Name8">
            <dgm:if name="Name9" func="var" arg="dir" op="equ" val="norm">
              <dgm:shape xmlns:r="http://schemas.openxmlformats.org/officeDocument/2006/relationships" type="chevron" r:blip="">
                <dgm:adjLst/>
              </dgm:shape>
              <dgm:presOf axis="self"/>
              <dgm:constrLst>
                <dgm:constr type="primFontSz" val="65"/>
                <dgm:constr type="rMarg"/>
                <dgm:constr type="lMarg" refType="primFontSz" fact="0.1"/>
                <dgm:constr type="tMarg" refType="primFontSz" fact="0.05"/>
                <dgm:constr type="bMarg" refType="primFontSz" fact="0.05"/>
              </dgm:constrLst>
            </dgm:if>
            <dgm:else name="Name10">
              <dgm:shape xmlns:r="http://schemas.openxmlformats.org/officeDocument/2006/relationships" rot="180" type="chevron" r:blip="">
                <dgm:adjLst/>
              </dgm:shape>
              <dgm:presOf axis="self"/>
              <dgm:constrLst>
                <dgm:constr type="primFontSz" val="65"/>
                <dgm:constr type="lMarg"/>
                <dgm:constr type="rMarg" refType="primFontSz" fact="0.1"/>
                <dgm:constr type="tMarg" refType="primFontSz" fact="0.05"/>
                <dgm:constr type="bMarg" refType="primFontSz" fact="0.05"/>
              </dgm:constrLst>
            </dgm:else>
          </dgm:choose>
          <dgm:ruleLst>
            <dgm:rule type="primFontSz" val="5" fact="NaN" max="NaN"/>
          </dgm:ruleLst>
        </dgm:layoutNode>
        <dgm:forEach name="parTransForEach" axis="ch" ptType="parTrans" cnt="1">
          <dgm:layoutNode name="par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  <dgm:forEach name="Name11" axis="ch" ptType="node">
          <dgm:layoutNode name="node" styleLbl="alignAccFollowNode1">
            <dgm:varLst>
              <dgm:bulletEnabled val="1"/>
            </dgm:varLst>
            <dgm:alg type="tx"/>
            <dgm:choose name="Name12">
              <dgm:if name="Name13" func="var" arg="dir" op="equ" val="norm">
                <dgm:shape xmlns:r="http://schemas.openxmlformats.org/officeDocument/2006/relationships" type="chevron" r:blip="">
                  <dgm:adjLst/>
                </dgm:shape>
                <dgm:presOf axis="desOrSelf" ptType="node"/>
                <dgm:constrLst>
                  <dgm:constr type="primFontSz" val="65"/>
                  <dgm:constr type="rMarg"/>
                  <dgm:constr type="lMarg" refType="primFontSz" fact="0.1"/>
                  <dgm:constr type="tMarg" refType="primFontSz" fact="0.05"/>
                  <dgm:constr type="bMarg" refType="primFontSz" fact="0.05"/>
                </dgm:constrLst>
              </dgm:if>
              <dgm:else name="Name14">
                <dgm:shape xmlns:r="http://schemas.openxmlformats.org/officeDocument/2006/relationships" rot="180" type="chevron" r:blip="">
                  <dgm:adjLst/>
                </dgm:shape>
                <dgm:presOf axis="desOrSelf" ptType="node"/>
                <dgm:constrLst>
                  <dgm:constr type="primFontSz" val="65"/>
                  <dgm:constr type="lMarg"/>
                  <dgm:constr type="rMarg" refType="primFontSz" fact="0.1"/>
                  <dgm:constr type="tMarg" refType="primFontSz" fact="0.05"/>
                  <dgm:constr type="bMarg" refType="primFontSz" fact="0.05"/>
                </dgm:constrLst>
              </dgm:else>
            </dgm:choose>
            <dgm:ruleLst>
              <dgm:rule type="primFontSz" val="5" fact="NaN" max="NaN"/>
            </dgm:ruleLst>
          </dgm:layoutNode>
          <dgm:forEach name="sibTransForEach" axis="followSib" ptType="sibTrans" cnt="1">
            <dgm:layoutNode name="sibTrans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layoutNode>
      <dgm:choose name="Name15">
        <dgm:if name="Name16" axis="self" ptType="node" func="revPos" op="gte" val="2">
          <dgm:layoutNode name="vSp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if>
        <dgm:else name="Name17"/>
      </dgm:choose>
    </dgm:forEach>
  </dgm:layoutNode>
</dgm:layoutDef>
</file>

<file path=ppt/diagrams/layout9.xml><?xml version="1.0" encoding="utf-8"?>
<dgm:layoutDef xmlns:dgm="http://schemas.openxmlformats.org/drawingml/2006/diagram" xmlns:a="http://schemas.openxmlformats.org/drawingml/2006/main" uniqueId="urn:microsoft.com/office/officeart/2005/8/layout/lProcess3">
  <dgm:title val=""/>
  <dgm:desc val=""/>
  <dgm:catLst>
    <dgm:cat type="process" pri="11000"/>
    <dgm:cat type="convert" pri="1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1" destId="2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51" srcId="1" destId="11" srcOrd="0" destOrd="0"/>
        <dgm:cxn modelId="61" srcId="2" destId="21" srcOrd="0" destOrd="0"/>
        <dgm:cxn modelId="71" srcId="3" destId="31" srcOrd="0" destOrd="0"/>
        <dgm:cxn modelId="81" srcId="4" destId="41" srcOrd="0" destOrd="0"/>
      </dgm:cxnLst>
      <dgm:bg/>
      <dgm:whole/>
    </dgm:dataModel>
  </dgm:clrData>
  <dgm:layoutNode name="Name0">
    <dgm:varLst>
      <dgm:chPref val="3"/>
      <dgm:dir/>
      <dgm:animLvl val="lvl"/>
      <dgm:resizeHandles/>
    </dgm:varLst>
    <dgm:choose name="Name1">
      <dgm:if name="Name2" func="var" arg="dir" op="equ" val="norm">
        <dgm:alg type="lin">
          <dgm:param type="linDir" val="fromT"/>
          <dgm:param type="vertAlign" val="mid"/>
          <dgm:param type="nodeHorzAlign" val="l"/>
          <dgm:param type="nodeVertAlign" val="t"/>
          <dgm:param type="fallback" val="2D"/>
        </dgm:alg>
      </dgm:if>
      <dgm:else name="Name3">
        <dgm:alg type="lin">
          <dgm:param type="linDir" val="fromT"/>
          <dgm:param type="vertAlign" val="mid"/>
          <dgm:param type="nodeHorzAlign" val="r"/>
          <dgm:param type="nodeVertAlign" val="t"/>
          <dgm:param type="fallback" val="2D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bigChev" refType="w"/>
      <dgm:constr type="h" for="des" forName="bigChev" refType="w" refFor="des" refForName="bigChev" op="equ" fact="0.4"/>
      <dgm:constr type="w" for="des" forName="node" refType="w" refFor="des" refForName="bigChev" fact="0.83"/>
      <dgm:constr type="h" for="des" forName="node" refType="w" refFor="des" refForName="node" op="equ" fact="0.4"/>
      <dgm:constr type="w" for="des" forName="parTrans" refType="w" refFor="des" refForName="bigChev" op="equ" fact="-0.13"/>
      <dgm:constr type="w" for="des" forName="sibTrans" refType="w" refFor="des" refForName="node" op="equ" fact="-0.14"/>
      <dgm:constr type="h" for="ch" forName="vSp" refType="h" refFor="des" refForName="bigChev" op="equ" fact="0.14"/>
      <dgm:constr type="primFontSz" for="des" forName="node" op="equ"/>
      <dgm:constr type="primFontSz" for="des" forName="bigChev" op="equ"/>
    </dgm:constrLst>
    <dgm:ruleLst/>
    <dgm:forEach name="Name4" axis="ch" ptType="node">
      <dgm:layoutNode name="horFlow">
        <dgm:choose name="Name5">
          <dgm:if name="Name6" func="var" arg="dir" op="equ" val="norm">
            <dgm:alg type="lin">
              <dgm:param type="linDir" val="fromL"/>
              <dgm:param type="nodeHorzAlign" val="l"/>
              <dgm:param type="nodeVertAlign" val="mid"/>
              <dgm:param type="fallback" val="2D"/>
            </dgm:alg>
          </dgm:if>
          <dgm:else name="Name7">
            <dgm:alg type="lin">
              <dgm:param type="linDir" val="fromR"/>
              <dgm:param type="nodeHorzAlign" val="r"/>
              <dgm:param type="nodeVertAlign" val="mid"/>
              <dgm:param type="fallback" val="2D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bigChev" styleLbl="node1">
          <dgm:alg type="tx"/>
          <dgm:choose name="Name8">
            <dgm:if name="Name9" func="var" arg="dir" op="equ" val="norm">
              <dgm:shape xmlns:r="http://schemas.openxmlformats.org/officeDocument/2006/relationships" type="chevron" r:blip="">
                <dgm:adjLst/>
              </dgm:shape>
              <dgm:presOf axis="self"/>
              <dgm:constrLst>
                <dgm:constr type="primFontSz" val="65"/>
                <dgm:constr type="rMarg"/>
                <dgm:constr type="lMarg" refType="primFontSz" fact="0.1"/>
                <dgm:constr type="tMarg" refType="primFontSz" fact="0.05"/>
                <dgm:constr type="bMarg" refType="primFontSz" fact="0.05"/>
              </dgm:constrLst>
            </dgm:if>
            <dgm:else name="Name10">
              <dgm:shape xmlns:r="http://schemas.openxmlformats.org/officeDocument/2006/relationships" rot="180" type="chevron" r:blip="">
                <dgm:adjLst/>
              </dgm:shape>
              <dgm:presOf axis="self"/>
              <dgm:constrLst>
                <dgm:constr type="primFontSz" val="65"/>
                <dgm:constr type="lMarg"/>
                <dgm:constr type="rMarg" refType="primFontSz" fact="0.1"/>
                <dgm:constr type="tMarg" refType="primFontSz" fact="0.05"/>
                <dgm:constr type="bMarg" refType="primFontSz" fact="0.05"/>
              </dgm:constrLst>
            </dgm:else>
          </dgm:choose>
          <dgm:ruleLst>
            <dgm:rule type="primFontSz" val="5" fact="NaN" max="NaN"/>
          </dgm:ruleLst>
        </dgm:layoutNode>
        <dgm:forEach name="parTransForEach" axis="ch" ptType="parTrans" cnt="1">
          <dgm:layoutNode name="par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  <dgm:forEach name="Name11" axis="ch" ptType="node">
          <dgm:layoutNode name="node" styleLbl="alignAccFollowNode1">
            <dgm:varLst>
              <dgm:bulletEnabled val="1"/>
            </dgm:varLst>
            <dgm:alg type="tx"/>
            <dgm:choose name="Name12">
              <dgm:if name="Name13" func="var" arg="dir" op="equ" val="norm">
                <dgm:shape xmlns:r="http://schemas.openxmlformats.org/officeDocument/2006/relationships" type="chevron" r:blip="">
                  <dgm:adjLst/>
                </dgm:shape>
                <dgm:presOf axis="desOrSelf" ptType="node"/>
                <dgm:constrLst>
                  <dgm:constr type="primFontSz" val="65"/>
                  <dgm:constr type="rMarg"/>
                  <dgm:constr type="lMarg" refType="primFontSz" fact="0.1"/>
                  <dgm:constr type="tMarg" refType="primFontSz" fact="0.05"/>
                  <dgm:constr type="bMarg" refType="primFontSz" fact="0.05"/>
                </dgm:constrLst>
              </dgm:if>
              <dgm:else name="Name14">
                <dgm:shape xmlns:r="http://schemas.openxmlformats.org/officeDocument/2006/relationships" rot="180" type="chevron" r:blip="">
                  <dgm:adjLst/>
                </dgm:shape>
                <dgm:presOf axis="desOrSelf" ptType="node"/>
                <dgm:constrLst>
                  <dgm:constr type="primFontSz" val="65"/>
                  <dgm:constr type="lMarg"/>
                  <dgm:constr type="rMarg" refType="primFontSz" fact="0.1"/>
                  <dgm:constr type="tMarg" refType="primFontSz" fact="0.05"/>
                  <dgm:constr type="bMarg" refType="primFontSz" fact="0.05"/>
                </dgm:constrLst>
              </dgm:else>
            </dgm:choose>
            <dgm:ruleLst>
              <dgm:rule type="primFontSz" val="5" fact="NaN" max="NaN"/>
            </dgm:ruleLst>
          </dgm:layoutNode>
          <dgm:forEach name="sibTransForEach" axis="followSib" ptType="sibTrans" cnt="1">
            <dgm:layoutNode name="sibTrans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layoutNode>
      <dgm:choose name="Name15">
        <dgm:if name="Name16" axis="self" ptType="node" func="revPos" op="gte" val="2">
          <dgm:layoutNode name="vSp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if>
        <dgm:else name="Name17"/>
      </dgm:choose>
    </dgm:forEach>
  </dgm:layoutNode>
</dgm:layoutDef>
</file>

<file path=ppt/diagrams/layout10.xml><?xml version="1.0" encoding="utf-8"?>
<dgm:layoutDef xmlns:dgm="http://schemas.openxmlformats.org/drawingml/2006/diagram" xmlns:a="http://schemas.openxmlformats.org/drawingml/2006/main" uniqueId="urn:microsoft.com/office/officeart/2005/8/layout/hProcess6">
  <dgm:title val=""/>
  <dgm:desc val=""/>
  <dgm:catLst>
    <dgm:cat type="process" pri="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  <dgm:cxn modelId="33" srcId="3" destId="31" srcOrd="0" destOrd="0"/>
        <dgm:cxn modelId="34" srcId="3" destId="32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theList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L"/>
          <dgm:param type="nodeHorzAlign" val="l"/>
        </dgm:alg>
      </dgm:if>
      <dgm:else name="Name2">
        <dgm:alg type="lin">
          <dgm:param type="linDir" val="from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Node" refType="w"/>
      <dgm:constr type="h" for="ch" forName="compNode" refType="w" refFor="ch" refForName="compNode" fact="0.7"/>
      <dgm:constr type="ctrY" for="ch" forName="compNode" refType="h" fact="0.5"/>
      <dgm:constr type="w" for="ch" forName="aSpace" refType="w" fact="0.05"/>
      <dgm:constr type="primFontSz" for="des" forName="childTextHidden" op="equ" val="65"/>
      <dgm:constr type="primFontSz" for="des" forName="parentText" op="equ"/>
    </dgm:constrLst>
    <dgm:ruleLst/>
    <dgm:forEach name="aNodeForEach" axis="ch" ptType="node">
      <dgm:layoutNode name="compNode">
        <dgm:alg type="composite">
          <dgm:param type="ar" val="1.43"/>
        </dgm:alg>
        <dgm:shape xmlns:r="http://schemas.openxmlformats.org/officeDocument/2006/relationships" r:blip="">
          <dgm:adjLst/>
        </dgm:shape>
        <dgm:presOf/>
        <dgm:choose name="Name3">
          <dgm:if name="Name4" func="var" arg="dir" op="equ" val="norm">
            <dgm:constrLst>
              <dgm:constr type="w" for="ch" forName="childTextVisible" refType="w" fact="0.8"/>
              <dgm:constr type="h" for="ch" forName="childTextVisible" refType="h"/>
              <dgm:constr type="r" for="ch" forName="childTextVisible" refType="w"/>
              <dgm:constr type="w" for="ch" forName="childTextHidden" refType="w" fact="0.6"/>
              <dgm:constr type="h" for="ch" forName="childTextHidden" refType="h"/>
              <dgm:constr type="r" for="ch" forName="childTextHidden" refType="w"/>
              <dgm:constr type="l" for="ch" forName="parentText"/>
              <dgm:constr type="w" for="ch" forName="parentText" refType="w" fact="0.4"/>
              <dgm:constr type="h" for="ch" forName="parentText" refType="w" refFor="ch" refForName="parentText" op="equ"/>
              <dgm:constr type="ctrY" for="ch" forName="parentText" refType="h" fact="0.5"/>
            </dgm:constrLst>
          </dgm:if>
          <dgm:else name="Name5">
            <dgm:constrLst>
              <dgm:constr type="w" for="ch" forName="childTextVisible" refType="w" fact="0.8"/>
              <dgm:constr type="h" for="ch" forName="childTextVisible" refType="h"/>
              <dgm:constr type="l" for="ch" forName="childTextVisible"/>
              <dgm:constr type="w" for="ch" forName="childTextHidden" refType="w" fact="0.6"/>
              <dgm:constr type="h" for="ch" forName="childTextHidden" refType="h"/>
              <dgm:constr type="l" for="ch" forName="childTextHidden"/>
              <dgm:constr type="r" for="ch" forName="parentText" refType="w"/>
              <dgm:constr type="w" for="ch" forName="parentText" refType="w" fact="0.4"/>
              <dgm:constr type="h" for="ch" forName="parentText" refType="w" refFor="ch" refForName="parentText" op="equ"/>
              <dgm:constr type="ctrY" for="ch" forName="parentText" refType="h" fact="0.5"/>
            </dgm:constrLst>
          </dgm:else>
        </dgm:choose>
        <dgm:ruleLst/>
        <dgm:layoutNode name="noGeometry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childTextVisible" styleLbl="bgAccFollowNode1">
          <dgm:varLst>
            <dgm:bulletEnabled val="1"/>
          </dgm:varLst>
          <dgm:alg type="sp"/>
          <dgm:choose name="Name6">
            <dgm:if name="Name7" func="var" arg="dir" op="equ" val="norm">
              <dgm:shape xmlns:r="http://schemas.openxmlformats.org/officeDocument/2006/relationships" type="rightArrow" r:blip="">
                <dgm:adjLst>
                  <dgm:adj idx="1" val="0.7"/>
                  <dgm:adj idx="2" val="0.5"/>
                </dgm:adjLst>
              </dgm:shape>
            </dgm:if>
            <dgm:else name="Name8">
              <dgm:shape xmlns:r="http://schemas.openxmlformats.org/officeDocument/2006/relationships" type="leftArrow" r:blip="">
                <dgm:adjLst>
                  <dgm:adj idx="1" val="0.7"/>
                  <dgm:adj idx="2" val="0.5"/>
                </dgm:adjLst>
              </dgm:shape>
            </dgm:else>
          </dgm:choose>
          <dgm:presOf axis="des" ptType="node"/>
          <dgm:constrLst/>
          <dgm:ruleLst/>
        </dgm:layoutNode>
        <dgm:layoutNode name="childTextHidden" styleLbl="bgAccFollowNode1">
          <dgm:choose name="Name9">
            <dgm:if name="Name10" axis="des followSib" ptType="node node" st="1 1" cnt="1 0" func="cnt" op="gte" val="1">
              <dgm:alg type="tx">
                <dgm:param type="stBulletLvl" val="1"/>
                <dgm:param type="txAnchorVertCh" val="mid"/>
              </dgm:alg>
            </dgm:if>
            <dgm:else name="Name11">
              <dgm:alg type="tx">
                <dgm:param type="stBulletLvl" val="2"/>
                <dgm:param type="txAnchorVertCh" val="mid"/>
              </dgm:alg>
            </dgm:else>
          </dgm:choose>
          <dgm:choose name="Name12">
            <dgm:if name="Name13" func="var" arg="dir" op="equ" val="norm">
              <dgm:shape xmlns:r="http://schemas.openxmlformats.org/officeDocument/2006/relationships" type="rightArrow" r:blip="" hideGeom="1">
                <dgm:adjLst>
                  <dgm:adj idx="1" val="0.7"/>
                  <dgm:adj idx="2" val="0.5"/>
                </dgm:adjLst>
              </dgm:shape>
            </dgm:if>
            <dgm:else name="Name14">
              <dgm:shape xmlns:r="http://schemas.openxmlformats.org/officeDocument/2006/relationships" type="leftArrow" r:blip="" hideGeom="1">
                <dgm:adjLst>
                  <dgm:adj idx="1" val="0.7"/>
                  <dgm:adj idx="2" val="0.5"/>
                </dgm:adjLst>
              </dgm:shape>
            </dgm:else>
          </dgm:choose>
          <dgm:presOf axis="des" ptType="node"/>
          <dgm:constrLst>
            <dgm:constr type="secFontSz" refType="primFontSz"/>
            <dgm:constr type="tMarg" refType="primFontSz" fact="0.05"/>
            <dgm:constr type="bMarg" refType="primFontSz" fact="0.05"/>
            <dgm:constr type="rMarg" refType="primFontSz" fact="0.1"/>
            <dgm:constr type="lMarg" refType="primFontSz" fact="0.2"/>
          </dgm:constrLst>
          <dgm:ruleLst>
            <dgm:rule type="primFontSz" val="5" fact="NaN" max="NaN"/>
          </dgm:ruleLst>
        </dgm:layoutNode>
        <dgm:layoutNode name="parentText" styleLbl="node1">
          <dgm:varLst>
            <dgm:chMax val="1"/>
            <dgm:bulletEnabled val="1"/>
          </dgm:varLst>
          <dgm:alg type="tx"/>
          <dgm:shape xmlns:r="http://schemas.openxmlformats.org/officeDocument/2006/relationships" type="ellipse" r:blip="">
            <dgm:adjLst/>
          </dgm:shape>
          <dgm:presOf axis="self"/>
          <dgm:constrLst>
            <dgm:constr type="primFontSz" val="65"/>
            <dgm:constr type="tMarg" refType="primFontSz" fact="0.05"/>
            <dgm:constr type="bMarg" refType="primFontSz" fact="0.05"/>
            <dgm:constr type="lMarg" refType="primFontSz" fact="0.05"/>
            <dgm:constr type="rMarg" refType="primFontSz" fact="0.05"/>
          </dgm:constrLst>
          <dgm:ruleLst>
            <dgm:rule type="primFontSz" val="5" fact="NaN" max="NaN"/>
          </dgm:ruleLst>
        </dgm:layoutNode>
      </dgm:layoutNode>
      <dgm:choose name="Name15">
        <dgm:if name="Name16" axis="self" ptType="node" func="revPos" op="gte" val="2">
          <dgm:layoutNode name="aSpace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if>
        <dgm:else name="Name17"/>
      </dgm:choose>
    </dgm:forEach>
  </dgm:layoutNode>
</dgm:layoutDef>
</file>

<file path=ppt/diagrams/layout11.xml><?xml version="1.0" encoding="utf-8"?>
<dgm:layoutDef xmlns:dgm="http://schemas.openxmlformats.org/drawingml/2006/diagram" xmlns:a="http://schemas.openxmlformats.org/drawingml/2006/main" uniqueId="urn:microsoft.com/office/officeart/2005/8/layout/hProcess6">
  <dgm:title val=""/>
  <dgm:desc val=""/>
  <dgm:catLst>
    <dgm:cat type="process" pri="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  <dgm:cxn modelId="33" srcId="3" destId="31" srcOrd="0" destOrd="0"/>
        <dgm:cxn modelId="34" srcId="3" destId="32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theList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L"/>
          <dgm:param type="nodeHorzAlign" val="l"/>
        </dgm:alg>
      </dgm:if>
      <dgm:else name="Name2">
        <dgm:alg type="lin">
          <dgm:param type="linDir" val="from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Node" refType="w"/>
      <dgm:constr type="h" for="ch" forName="compNode" refType="w" refFor="ch" refForName="compNode" fact="0.7"/>
      <dgm:constr type="ctrY" for="ch" forName="compNode" refType="h" fact="0.5"/>
      <dgm:constr type="w" for="ch" forName="aSpace" refType="w" fact="0.05"/>
      <dgm:constr type="primFontSz" for="des" forName="childTextHidden" op="equ" val="65"/>
      <dgm:constr type="primFontSz" for="des" forName="parentText" op="equ"/>
    </dgm:constrLst>
    <dgm:ruleLst/>
    <dgm:forEach name="aNodeForEach" axis="ch" ptType="node">
      <dgm:layoutNode name="compNode">
        <dgm:alg type="composite">
          <dgm:param type="ar" val="1.43"/>
        </dgm:alg>
        <dgm:shape xmlns:r="http://schemas.openxmlformats.org/officeDocument/2006/relationships" r:blip="">
          <dgm:adjLst/>
        </dgm:shape>
        <dgm:presOf/>
        <dgm:choose name="Name3">
          <dgm:if name="Name4" func="var" arg="dir" op="equ" val="norm">
            <dgm:constrLst>
              <dgm:constr type="w" for="ch" forName="childTextVisible" refType="w" fact="0.8"/>
              <dgm:constr type="h" for="ch" forName="childTextVisible" refType="h"/>
              <dgm:constr type="r" for="ch" forName="childTextVisible" refType="w"/>
              <dgm:constr type="w" for="ch" forName="childTextHidden" refType="w" fact="0.6"/>
              <dgm:constr type="h" for="ch" forName="childTextHidden" refType="h"/>
              <dgm:constr type="r" for="ch" forName="childTextHidden" refType="w"/>
              <dgm:constr type="l" for="ch" forName="parentText"/>
              <dgm:constr type="w" for="ch" forName="parentText" refType="w" fact="0.4"/>
              <dgm:constr type="h" for="ch" forName="parentText" refType="w" refFor="ch" refForName="parentText" op="equ"/>
              <dgm:constr type="ctrY" for="ch" forName="parentText" refType="h" fact="0.5"/>
            </dgm:constrLst>
          </dgm:if>
          <dgm:else name="Name5">
            <dgm:constrLst>
              <dgm:constr type="w" for="ch" forName="childTextVisible" refType="w" fact="0.8"/>
              <dgm:constr type="h" for="ch" forName="childTextVisible" refType="h"/>
              <dgm:constr type="l" for="ch" forName="childTextVisible"/>
              <dgm:constr type="w" for="ch" forName="childTextHidden" refType="w" fact="0.6"/>
              <dgm:constr type="h" for="ch" forName="childTextHidden" refType="h"/>
              <dgm:constr type="l" for="ch" forName="childTextHidden"/>
              <dgm:constr type="r" for="ch" forName="parentText" refType="w"/>
              <dgm:constr type="w" for="ch" forName="parentText" refType="w" fact="0.4"/>
              <dgm:constr type="h" for="ch" forName="parentText" refType="w" refFor="ch" refForName="parentText" op="equ"/>
              <dgm:constr type="ctrY" for="ch" forName="parentText" refType="h" fact="0.5"/>
            </dgm:constrLst>
          </dgm:else>
        </dgm:choose>
        <dgm:ruleLst/>
        <dgm:layoutNode name="noGeometry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childTextVisible" styleLbl="bgAccFollowNode1">
          <dgm:varLst>
            <dgm:bulletEnabled val="1"/>
          </dgm:varLst>
          <dgm:alg type="sp"/>
          <dgm:choose name="Name6">
            <dgm:if name="Name7" func="var" arg="dir" op="equ" val="norm">
              <dgm:shape xmlns:r="http://schemas.openxmlformats.org/officeDocument/2006/relationships" type="rightArrow" r:blip="">
                <dgm:adjLst>
                  <dgm:adj idx="1" val="0.7"/>
                  <dgm:adj idx="2" val="0.5"/>
                </dgm:adjLst>
              </dgm:shape>
            </dgm:if>
            <dgm:else name="Name8">
              <dgm:shape xmlns:r="http://schemas.openxmlformats.org/officeDocument/2006/relationships" type="leftArrow" r:blip="">
                <dgm:adjLst>
                  <dgm:adj idx="1" val="0.7"/>
                  <dgm:adj idx="2" val="0.5"/>
                </dgm:adjLst>
              </dgm:shape>
            </dgm:else>
          </dgm:choose>
          <dgm:presOf axis="des" ptType="node"/>
          <dgm:constrLst/>
          <dgm:ruleLst/>
        </dgm:layoutNode>
        <dgm:layoutNode name="childTextHidden" styleLbl="bgAccFollowNode1">
          <dgm:choose name="Name9">
            <dgm:if name="Name10" axis="des followSib" ptType="node node" st="1 1" cnt="1 0" func="cnt" op="gte" val="1">
              <dgm:alg type="tx">
                <dgm:param type="stBulletLvl" val="1"/>
                <dgm:param type="txAnchorVertCh" val="mid"/>
              </dgm:alg>
            </dgm:if>
            <dgm:else name="Name11">
              <dgm:alg type="tx">
                <dgm:param type="stBulletLvl" val="2"/>
                <dgm:param type="txAnchorVertCh" val="mid"/>
              </dgm:alg>
            </dgm:else>
          </dgm:choose>
          <dgm:choose name="Name12">
            <dgm:if name="Name13" func="var" arg="dir" op="equ" val="norm">
              <dgm:shape xmlns:r="http://schemas.openxmlformats.org/officeDocument/2006/relationships" type="rightArrow" r:blip="" hideGeom="1">
                <dgm:adjLst>
                  <dgm:adj idx="1" val="0.7"/>
                  <dgm:adj idx="2" val="0.5"/>
                </dgm:adjLst>
              </dgm:shape>
            </dgm:if>
            <dgm:else name="Name14">
              <dgm:shape xmlns:r="http://schemas.openxmlformats.org/officeDocument/2006/relationships" type="leftArrow" r:blip="" hideGeom="1">
                <dgm:adjLst>
                  <dgm:adj idx="1" val="0.7"/>
                  <dgm:adj idx="2" val="0.5"/>
                </dgm:adjLst>
              </dgm:shape>
            </dgm:else>
          </dgm:choose>
          <dgm:presOf axis="des" ptType="node"/>
          <dgm:constrLst>
            <dgm:constr type="secFontSz" refType="primFontSz"/>
            <dgm:constr type="tMarg" refType="primFontSz" fact="0.05"/>
            <dgm:constr type="bMarg" refType="primFontSz" fact="0.05"/>
            <dgm:constr type="rMarg" refType="primFontSz" fact="0.1"/>
            <dgm:constr type="lMarg" refType="primFontSz" fact="0.2"/>
          </dgm:constrLst>
          <dgm:ruleLst>
            <dgm:rule type="primFontSz" val="5" fact="NaN" max="NaN"/>
          </dgm:ruleLst>
        </dgm:layoutNode>
        <dgm:layoutNode name="parentText" styleLbl="node1">
          <dgm:varLst>
            <dgm:chMax val="1"/>
            <dgm:bulletEnabled val="1"/>
          </dgm:varLst>
          <dgm:alg type="tx"/>
          <dgm:shape xmlns:r="http://schemas.openxmlformats.org/officeDocument/2006/relationships" type="ellipse" r:blip="">
            <dgm:adjLst/>
          </dgm:shape>
          <dgm:presOf axis="self"/>
          <dgm:constrLst>
            <dgm:constr type="primFontSz" val="65"/>
            <dgm:constr type="tMarg" refType="primFontSz" fact="0.05"/>
            <dgm:constr type="bMarg" refType="primFontSz" fact="0.05"/>
            <dgm:constr type="lMarg" refType="primFontSz" fact="0.05"/>
            <dgm:constr type="rMarg" refType="primFontSz" fact="0.05"/>
          </dgm:constrLst>
          <dgm:ruleLst>
            <dgm:rule type="primFontSz" val="5" fact="NaN" max="NaN"/>
          </dgm:ruleLst>
        </dgm:layoutNode>
      </dgm:layoutNode>
      <dgm:choose name="Name15">
        <dgm:if name="Name16" axis="self" ptType="node" func="revPos" op="gte" val="2">
          <dgm:layoutNode name="aSpace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if>
        <dgm:else name="Name17"/>
      </dgm:choose>
    </dgm:forEach>
  </dgm:layoutNode>
</dgm:layoutDef>
</file>

<file path=ppt/diagrams/layout12.xml><?xml version="1.0" encoding="utf-8"?>
<dgm:layoutDef xmlns:dgm="http://schemas.openxmlformats.org/drawingml/2006/diagram" xmlns:a="http://schemas.openxmlformats.org/drawingml/2006/main" uniqueId="urn:microsoft.com/office/officeart/2005/8/layout/hProcess6">
  <dgm:title val=""/>
  <dgm:desc val=""/>
  <dgm:catLst>
    <dgm:cat type="process" pri="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  <dgm:cxn modelId="33" srcId="3" destId="31" srcOrd="0" destOrd="0"/>
        <dgm:cxn modelId="34" srcId="3" destId="32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theList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L"/>
          <dgm:param type="nodeHorzAlign" val="l"/>
        </dgm:alg>
      </dgm:if>
      <dgm:else name="Name2">
        <dgm:alg type="lin">
          <dgm:param type="linDir" val="from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Node" refType="w"/>
      <dgm:constr type="h" for="ch" forName="compNode" refType="w" refFor="ch" refForName="compNode" fact="0.7"/>
      <dgm:constr type="ctrY" for="ch" forName="compNode" refType="h" fact="0.5"/>
      <dgm:constr type="w" for="ch" forName="aSpace" refType="w" fact="0.05"/>
      <dgm:constr type="primFontSz" for="des" forName="childTextHidden" op="equ" val="65"/>
      <dgm:constr type="primFontSz" for="des" forName="parentText" op="equ"/>
    </dgm:constrLst>
    <dgm:ruleLst/>
    <dgm:forEach name="aNodeForEach" axis="ch" ptType="node">
      <dgm:layoutNode name="compNode">
        <dgm:alg type="composite">
          <dgm:param type="ar" val="1.43"/>
        </dgm:alg>
        <dgm:shape xmlns:r="http://schemas.openxmlformats.org/officeDocument/2006/relationships" r:blip="">
          <dgm:adjLst/>
        </dgm:shape>
        <dgm:presOf/>
        <dgm:choose name="Name3">
          <dgm:if name="Name4" func="var" arg="dir" op="equ" val="norm">
            <dgm:constrLst>
              <dgm:constr type="w" for="ch" forName="childTextVisible" refType="w" fact="0.8"/>
              <dgm:constr type="h" for="ch" forName="childTextVisible" refType="h"/>
              <dgm:constr type="r" for="ch" forName="childTextVisible" refType="w"/>
              <dgm:constr type="w" for="ch" forName="childTextHidden" refType="w" fact="0.6"/>
              <dgm:constr type="h" for="ch" forName="childTextHidden" refType="h"/>
              <dgm:constr type="r" for="ch" forName="childTextHidden" refType="w"/>
              <dgm:constr type="l" for="ch" forName="parentText"/>
              <dgm:constr type="w" for="ch" forName="parentText" refType="w" fact="0.4"/>
              <dgm:constr type="h" for="ch" forName="parentText" refType="w" refFor="ch" refForName="parentText" op="equ"/>
              <dgm:constr type="ctrY" for="ch" forName="parentText" refType="h" fact="0.5"/>
            </dgm:constrLst>
          </dgm:if>
          <dgm:else name="Name5">
            <dgm:constrLst>
              <dgm:constr type="w" for="ch" forName="childTextVisible" refType="w" fact="0.8"/>
              <dgm:constr type="h" for="ch" forName="childTextVisible" refType="h"/>
              <dgm:constr type="l" for="ch" forName="childTextVisible"/>
              <dgm:constr type="w" for="ch" forName="childTextHidden" refType="w" fact="0.6"/>
              <dgm:constr type="h" for="ch" forName="childTextHidden" refType="h"/>
              <dgm:constr type="l" for="ch" forName="childTextHidden"/>
              <dgm:constr type="r" for="ch" forName="parentText" refType="w"/>
              <dgm:constr type="w" for="ch" forName="parentText" refType="w" fact="0.4"/>
              <dgm:constr type="h" for="ch" forName="parentText" refType="w" refFor="ch" refForName="parentText" op="equ"/>
              <dgm:constr type="ctrY" for="ch" forName="parentText" refType="h" fact="0.5"/>
            </dgm:constrLst>
          </dgm:else>
        </dgm:choose>
        <dgm:ruleLst/>
        <dgm:layoutNode name="noGeometry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childTextVisible" styleLbl="bgAccFollowNode1">
          <dgm:varLst>
            <dgm:bulletEnabled val="1"/>
          </dgm:varLst>
          <dgm:alg type="sp"/>
          <dgm:choose name="Name6">
            <dgm:if name="Name7" func="var" arg="dir" op="equ" val="norm">
              <dgm:shape xmlns:r="http://schemas.openxmlformats.org/officeDocument/2006/relationships" type="rightArrow" r:blip="">
                <dgm:adjLst>
                  <dgm:adj idx="1" val="0.7"/>
                  <dgm:adj idx="2" val="0.5"/>
                </dgm:adjLst>
              </dgm:shape>
            </dgm:if>
            <dgm:else name="Name8">
              <dgm:shape xmlns:r="http://schemas.openxmlformats.org/officeDocument/2006/relationships" type="leftArrow" r:blip="">
                <dgm:adjLst>
                  <dgm:adj idx="1" val="0.7"/>
                  <dgm:adj idx="2" val="0.5"/>
                </dgm:adjLst>
              </dgm:shape>
            </dgm:else>
          </dgm:choose>
          <dgm:presOf axis="des" ptType="node"/>
          <dgm:constrLst/>
          <dgm:ruleLst/>
        </dgm:layoutNode>
        <dgm:layoutNode name="childTextHidden" styleLbl="bgAccFollowNode1">
          <dgm:choose name="Name9">
            <dgm:if name="Name10" axis="des followSib" ptType="node node" st="1 1" cnt="1 0" func="cnt" op="gte" val="1">
              <dgm:alg type="tx">
                <dgm:param type="stBulletLvl" val="1"/>
                <dgm:param type="txAnchorVertCh" val="mid"/>
              </dgm:alg>
            </dgm:if>
            <dgm:else name="Name11">
              <dgm:alg type="tx">
                <dgm:param type="stBulletLvl" val="2"/>
                <dgm:param type="txAnchorVertCh" val="mid"/>
              </dgm:alg>
            </dgm:else>
          </dgm:choose>
          <dgm:choose name="Name12">
            <dgm:if name="Name13" func="var" arg="dir" op="equ" val="norm">
              <dgm:shape xmlns:r="http://schemas.openxmlformats.org/officeDocument/2006/relationships" type="rightArrow" r:blip="" hideGeom="1">
                <dgm:adjLst>
                  <dgm:adj idx="1" val="0.7"/>
                  <dgm:adj idx="2" val="0.5"/>
                </dgm:adjLst>
              </dgm:shape>
            </dgm:if>
            <dgm:else name="Name14">
              <dgm:shape xmlns:r="http://schemas.openxmlformats.org/officeDocument/2006/relationships" type="leftArrow" r:blip="" hideGeom="1">
                <dgm:adjLst>
                  <dgm:adj idx="1" val="0.7"/>
                  <dgm:adj idx="2" val="0.5"/>
                </dgm:adjLst>
              </dgm:shape>
            </dgm:else>
          </dgm:choose>
          <dgm:presOf axis="des" ptType="node"/>
          <dgm:constrLst>
            <dgm:constr type="secFontSz" refType="primFontSz"/>
            <dgm:constr type="tMarg" refType="primFontSz" fact="0.05"/>
            <dgm:constr type="bMarg" refType="primFontSz" fact="0.05"/>
            <dgm:constr type="rMarg" refType="primFontSz" fact="0.1"/>
            <dgm:constr type="lMarg" refType="primFontSz" fact="0.2"/>
          </dgm:constrLst>
          <dgm:ruleLst>
            <dgm:rule type="primFontSz" val="5" fact="NaN" max="NaN"/>
          </dgm:ruleLst>
        </dgm:layoutNode>
        <dgm:layoutNode name="parentText" styleLbl="node1">
          <dgm:varLst>
            <dgm:chMax val="1"/>
            <dgm:bulletEnabled val="1"/>
          </dgm:varLst>
          <dgm:alg type="tx"/>
          <dgm:shape xmlns:r="http://schemas.openxmlformats.org/officeDocument/2006/relationships" type="ellipse" r:blip="">
            <dgm:adjLst/>
          </dgm:shape>
          <dgm:presOf axis="self"/>
          <dgm:constrLst>
            <dgm:constr type="primFontSz" val="65"/>
            <dgm:constr type="tMarg" refType="primFontSz" fact="0.05"/>
            <dgm:constr type="bMarg" refType="primFontSz" fact="0.05"/>
            <dgm:constr type="lMarg" refType="primFontSz" fact="0.05"/>
            <dgm:constr type="rMarg" refType="primFontSz" fact="0.05"/>
          </dgm:constrLst>
          <dgm:ruleLst>
            <dgm:rule type="primFontSz" val="5" fact="NaN" max="NaN"/>
          </dgm:ruleLst>
        </dgm:layoutNode>
      </dgm:layoutNode>
      <dgm:choose name="Name15">
        <dgm:if name="Name16" axis="self" ptType="node" func="revPos" op="gte" val="2">
          <dgm:layoutNode name="aSpace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if>
        <dgm:else name="Name17"/>
      </dgm:choose>
    </dgm:forEach>
  </dgm:layoutNode>
</dgm:layoutDef>
</file>

<file path=ppt/diagrams/layout13.xml><?xml version="1.0" encoding="utf-8"?>
<dgm:layoutDef xmlns:dgm="http://schemas.openxmlformats.org/drawingml/2006/diagram" xmlns:a="http://schemas.openxmlformats.org/drawingml/2006/main" uniqueId="urn:microsoft.com/office/officeart/2005/8/layout/hProcess6">
  <dgm:title val=""/>
  <dgm:desc val=""/>
  <dgm:catLst>
    <dgm:cat type="process" pri="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  <dgm:cxn modelId="33" srcId="3" destId="31" srcOrd="0" destOrd="0"/>
        <dgm:cxn modelId="34" srcId="3" destId="32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theList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L"/>
          <dgm:param type="nodeHorzAlign" val="l"/>
        </dgm:alg>
      </dgm:if>
      <dgm:else name="Name2">
        <dgm:alg type="lin">
          <dgm:param type="linDir" val="from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Node" refType="w"/>
      <dgm:constr type="h" for="ch" forName="compNode" refType="w" refFor="ch" refForName="compNode" fact="0.7"/>
      <dgm:constr type="ctrY" for="ch" forName="compNode" refType="h" fact="0.5"/>
      <dgm:constr type="w" for="ch" forName="aSpace" refType="w" fact="0.05"/>
      <dgm:constr type="primFontSz" for="des" forName="childTextHidden" op="equ" val="65"/>
      <dgm:constr type="primFontSz" for="des" forName="parentText" op="equ"/>
    </dgm:constrLst>
    <dgm:ruleLst/>
    <dgm:forEach name="aNodeForEach" axis="ch" ptType="node">
      <dgm:layoutNode name="compNode">
        <dgm:alg type="composite">
          <dgm:param type="ar" val="1.43"/>
        </dgm:alg>
        <dgm:shape xmlns:r="http://schemas.openxmlformats.org/officeDocument/2006/relationships" r:blip="">
          <dgm:adjLst/>
        </dgm:shape>
        <dgm:presOf/>
        <dgm:choose name="Name3">
          <dgm:if name="Name4" func="var" arg="dir" op="equ" val="norm">
            <dgm:constrLst>
              <dgm:constr type="w" for="ch" forName="childTextVisible" refType="w" fact="0.8"/>
              <dgm:constr type="h" for="ch" forName="childTextVisible" refType="h"/>
              <dgm:constr type="r" for="ch" forName="childTextVisible" refType="w"/>
              <dgm:constr type="w" for="ch" forName="childTextHidden" refType="w" fact="0.6"/>
              <dgm:constr type="h" for="ch" forName="childTextHidden" refType="h"/>
              <dgm:constr type="r" for="ch" forName="childTextHidden" refType="w"/>
              <dgm:constr type="l" for="ch" forName="parentText"/>
              <dgm:constr type="w" for="ch" forName="parentText" refType="w" fact="0.4"/>
              <dgm:constr type="h" for="ch" forName="parentText" refType="w" refFor="ch" refForName="parentText" op="equ"/>
              <dgm:constr type="ctrY" for="ch" forName="parentText" refType="h" fact="0.5"/>
            </dgm:constrLst>
          </dgm:if>
          <dgm:else name="Name5">
            <dgm:constrLst>
              <dgm:constr type="w" for="ch" forName="childTextVisible" refType="w" fact="0.8"/>
              <dgm:constr type="h" for="ch" forName="childTextVisible" refType="h"/>
              <dgm:constr type="l" for="ch" forName="childTextVisible"/>
              <dgm:constr type="w" for="ch" forName="childTextHidden" refType="w" fact="0.6"/>
              <dgm:constr type="h" for="ch" forName="childTextHidden" refType="h"/>
              <dgm:constr type="l" for="ch" forName="childTextHidden"/>
              <dgm:constr type="r" for="ch" forName="parentText" refType="w"/>
              <dgm:constr type="w" for="ch" forName="parentText" refType="w" fact="0.4"/>
              <dgm:constr type="h" for="ch" forName="parentText" refType="w" refFor="ch" refForName="parentText" op="equ"/>
              <dgm:constr type="ctrY" for="ch" forName="parentText" refType="h" fact="0.5"/>
            </dgm:constrLst>
          </dgm:else>
        </dgm:choose>
        <dgm:ruleLst/>
        <dgm:layoutNode name="noGeometry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childTextVisible" styleLbl="bgAccFollowNode1">
          <dgm:varLst>
            <dgm:bulletEnabled val="1"/>
          </dgm:varLst>
          <dgm:alg type="sp"/>
          <dgm:choose name="Name6">
            <dgm:if name="Name7" func="var" arg="dir" op="equ" val="norm">
              <dgm:shape xmlns:r="http://schemas.openxmlformats.org/officeDocument/2006/relationships" type="rightArrow" r:blip="">
                <dgm:adjLst>
                  <dgm:adj idx="1" val="0.7"/>
                  <dgm:adj idx="2" val="0.5"/>
                </dgm:adjLst>
              </dgm:shape>
            </dgm:if>
            <dgm:else name="Name8">
              <dgm:shape xmlns:r="http://schemas.openxmlformats.org/officeDocument/2006/relationships" type="leftArrow" r:blip="">
                <dgm:adjLst>
                  <dgm:adj idx="1" val="0.7"/>
                  <dgm:adj idx="2" val="0.5"/>
                </dgm:adjLst>
              </dgm:shape>
            </dgm:else>
          </dgm:choose>
          <dgm:presOf axis="des" ptType="node"/>
          <dgm:constrLst/>
          <dgm:ruleLst/>
        </dgm:layoutNode>
        <dgm:layoutNode name="childTextHidden" styleLbl="bgAccFollowNode1">
          <dgm:choose name="Name9">
            <dgm:if name="Name10" axis="des followSib" ptType="node node" st="1 1" cnt="1 0" func="cnt" op="gte" val="1">
              <dgm:alg type="tx">
                <dgm:param type="stBulletLvl" val="1"/>
                <dgm:param type="txAnchorVertCh" val="mid"/>
              </dgm:alg>
            </dgm:if>
            <dgm:else name="Name11">
              <dgm:alg type="tx">
                <dgm:param type="stBulletLvl" val="2"/>
                <dgm:param type="txAnchorVertCh" val="mid"/>
              </dgm:alg>
            </dgm:else>
          </dgm:choose>
          <dgm:choose name="Name12">
            <dgm:if name="Name13" func="var" arg="dir" op="equ" val="norm">
              <dgm:shape xmlns:r="http://schemas.openxmlformats.org/officeDocument/2006/relationships" type="rightArrow" r:blip="" hideGeom="1">
                <dgm:adjLst>
                  <dgm:adj idx="1" val="0.7"/>
                  <dgm:adj idx="2" val="0.5"/>
                </dgm:adjLst>
              </dgm:shape>
            </dgm:if>
            <dgm:else name="Name14">
              <dgm:shape xmlns:r="http://schemas.openxmlformats.org/officeDocument/2006/relationships" type="leftArrow" r:blip="" hideGeom="1">
                <dgm:adjLst>
                  <dgm:adj idx="1" val="0.7"/>
                  <dgm:adj idx="2" val="0.5"/>
                </dgm:adjLst>
              </dgm:shape>
            </dgm:else>
          </dgm:choose>
          <dgm:presOf axis="des" ptType="node"/>
          <dgm:constrLst>
            <dgm:constr type="secFontSz" refType="primFontSz"/>
            <dgm:constr type="tMarg" refType="primFontSz" fact="0.05"/>
            <dgm:constr type="bMarg" refType="primFontSz" fact="0.05"/>
            <dgm:constr type="rMarg" refType="primFontSz" fact="0.1"/>
            <dgm:constr type="lMarg" refType="primFontSz" fact="0.2"/>
          </dgm:constrLst>
          <dgm:ruleLst>
            <dgm:rule type="primFontSz" val="5" fact="NaN" max="NaN"/>
          </dgm:ruleLst>
        </dgm:layoutNode>
        <dgm:layoutNode name="parentText" styleLbl="node1">
          <dgm:varLst>
            <dgm:chMax val="1"/>
            <dgm:bulletEnabled val="1"/>
          </dgm:varLst>
          <dgm:alg type="tx"/>
          <dgm:shape xmlns:r="http://schemas.openxmlformats.org/officeDocument/2006/relationships" type="ellipse" r:blip="">
            <dgm:adjLst/>
          </dgm:shape>
          <dgm:presOf axis="self"/>
          <dgm:constrLst>
            <dgm:constr type="primFontSz" val="65"/>
            <dgm:constr type="tMarg" refType="primFontSz" fact="0.05"/>
            <dgm:constr type="bMarg" refType="primFontSz" fact="0.05"/>
            <dgm:constr type="lMarg" refType="primFontSz" fact="0.05"/>
            <dgm:constr type="rMarg" refType="primFontSz" fact="0.05"/>
          </dgm:constrLst>
          <dgm:ruleLst>
            <dgm:rule type="primFontSz" val="5" fact="NaN" max="NaN"/>
          </dgm:ruleLst>
        </dgm:layoutNode>
      </dgm:layoutNode>
      <dgm:choose name="Name15">
        <dgm:if name="Name16" axis="self" ptType="node" func="revPos" op="gte" val="2">
          <dgm:layoutNode name="aSpace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if>
        <dgm:else name="Name17"/>
      </dgm:choose>
    </dgm:forEach>
  </dgm:layoutNode>
</dgm:layoutDef>
</file>

<file path=ppt/diagrams/layout14.xml><?xml version="1.0" encoding="utf-8"?>
<dgm:layoutDef xmlns:dgm="http://schemas.openxmlformats.org/drawingml/2006/diagram" xmlns:a="http://schemas.openxmlformats.org/drawingml/2006/main" uniqueId="urn:microsoft.com/office/officeart/2005/8/layout/hProcess6">
  <dgm:title val=""/>
  <dgm:desc val=""/>
  <dgm:catLst>
    <dgm:cat type="process" pri="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  <dgm:cxn modelId="33" srcId="3" destId="31" srcOrd="0" destOrd="0"/>
        <dgm:cxn modelId="34" srcId="3" destId="32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theList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L"/>
          <dgm:param type="nodeHorzAlign" val="l"/>
        </dgm:alg>
      </dgm:if>
      <dgm:else name="Name2">
        <dgm:alg type="lin">
          <dgm:param type="linDir" val="from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Node" refType="w"/>
      <dgm:constr type="h" for="ch" forName="compNode" refType="w" refFor="ch" refForName="compNode" fact="0.7"/>
      <dgm:constr type="ctrY" for="ch" forName="compNode" refType="h" fact="0.5"/>
      <dgm:constr type="w" for="ch" forName="aSpace" refType="w" fact="0.05"/>
      <dgm:constr type="primFontSz" for="des" forName="childTextHidden" op="equ" val="65"/>
      <dgm:constr type="primFontSz" for="des" forName="parentText" op="equ"/>
    </dgm:constrLst>
    <dgm:ruleLst/>
    <dgm:forEach name="aNodeForEach" axis="ch" ptType="node">
      <dgm:layoutNode name="compNode">
        <dgm:alg type="composite">
          <dgm:param type="ar" val="1.43"/>
        </dgm:alg>
        <dgm:shape xmlns:r="http://schemas.openxmlformats.org/officeDocument/2006/relationships" r:blip="">
          <dgm:adjLst/>
        </dgm:shape>
        <dgm:presOf/>
        <dgm:choose name="Name3">
          <dgm:if name="Name4" func="var" arg="dir" op="equ" val="norm">
            <dgm:constrLst>
              <dgm:constr type="w" for="ch" forName="childTextVisible" refType="w" fact="0.8"/>
              <dgm:constr type="h" for="ch" forName="childTextVisible" refType="h"/>
              <dgm:constr type="r" for="ch" forName="childTextVisible" refType="w"/>
              <dgm:constr type="w" for="ch" forName="childTextHidden" refType="w" fact="0.6"/>
              <dgm:constr type="h" for="ch" forName="childTextHidden" refType="h"/>
              <dgm:constr type="r" for="ch" forName="childTextHidden" refType="w"/>
              <dgm:constr type="l" for="ch" forName="parentText"/>
              <dgm:constr type="w" for="ch" forName="parentText" refType="w" fact="0.4"/>
              <dgm:constr type="h" for="ch" forName="parentText" refType="w" refFor="ch" refForName="parentText" op="equ"/>
              <dgm:constr type="ctrY" for="ch" forName="parentText" refType="h" fact="0.5"/>
            </dgm:constrLst>
          </dgm:if>
          <dgm:else name="Name5">
            <dgm:constrLst>
              <dgm:constr type="w" for="ch" forName="childTextVisible" refType="w" fact="0.8"/>
              <dgm:constr type="h" for="ch" forName="childTextVisible" refType="h"/>
              <dgm:constr type="l" for="ch" forName="childTextVisible"/>
              <dgm:constr type="w" for="ch" forName="childTextHidden" refType="w" fact="0.6"/>
              <dgm:constr type="h" for="ch" forName="childTextHidden" refType="h"/>
              <dgm:constr type="l" for="ch" forName="childTextHidden"/>
              <dgm:constr type="r" for="ch" forName="parentText" refType="w"/>
              <dgm:constr type="w" for="ch" forName="parentText" refType="w" fact="0.4"/>
              <dgm:constr type="h" for="ch" forName="parentText" refType="w" refFor="ch" refForName="parentText" op="equ"/>
              <dgm:constr type="ctrY" for="ch" forName="parentText" refType="h" fact="0.5"/>
            </dgm:constrLst>
          </dgm:else>
        </dgm:choose>
        <dgm:ruleLst/>
        <dgm:layoutNode name="noGeometry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childTextVisible" styleLbl="bgAccFollowNode1">
          <dgm:varLst>
            <dgm:bulletEnabled val="1"/>
          </dgm:varLst>
          <dgm:alg type="sp"/>
          <dgm:choose name="Name6">
            <dgm:if name="Name7" func="var" arg="dir" op="equ" val="norm">
              <dgm:shape xmlns:r="http://schemas.openxmlformats.org/officeDocument/2006/relationships" type="rightArrow" r:blip="">
                <dgm:adjLst>
                  <dgm:adj idx="1" val="0.7"/>
                  <dgm:adj idx="2" val="0.5"/>
                </dgm:adjLst>
              </dgm:shape>
            </dgm:if>
            <dgm:else name="Name8">
              <dgm:shape xmlns:r="http://schemas.openxmlformats.org/officeDocument/2006/relationships" type="leftArrow" r:blip="">
                <dgm:adjLst>
                  <dgm:adj idx="1" val="0.7"/>
                  <dgm:adj idx="2" val="0.5"/>
                </dgm:adjLst>
              </dgm:shape>
            </dgm:else>
          </dgm:choose>
          <dgm:presOf axis="des" ptType="node"/>
          <dgm:constrLst/>
          <dgm:ruleLst/>
        </dgm:layoutNode>
        <dgm:layoutNode name="childTextHidden" styleLbl="bgAccFollowNode1">
          <dgm:choose name="Name9">
            <dgm:if name="Name10" axis="des followSib" ptType="node node" st="1 1" cnt="1 0" func="cnt" op="gte" val="1">
              <dgm:alg type="tx">
                <dgm:param type="stBulletLvl" val="1"/>
                <dgm:param type="txAnchorVertCh" val="mid"/>
              </dgm:alg>
            </dgm:if>
            <dgm:else name="Name11">
              <dgm:alg type="tx">
                <dgm:param type="stBulletLvl" val="2"/>
                <dgm:param type="txAnchorVertCh" val="mid"/>
              </dgm:alg>
            </dgm:else>
          </dgm:choose>
          <dgm:choose name="Name12">
            <dgm:if name="Name13" func="var" arg="dir" op="equ" val="norm">
              <dgm:shape xmlns:r="http://schemas.openxmlformats.org/officeDocument/2006/relationships" type="rightArrow" r:blip="" hideGeom="1">
                <dgm:adjLst>
                  <dgm:adj idx="1" val="0.7"/>
                  <dgm:adj idx="2" val="0.5"/>
                </dgm:adjLst>
              </dgm:shape>
            </dgm:if>
            <dgm:else name="Name14">
              <dgm:shape xmlns:r="http://schemas.openxmlformats.org/officeDocument/2006/relationships" type="leftArrow" r:blip="" hideGeom="1">
                <dgm:adjLst>
                  <dgm:adj idx="1" val="0.7"/>
                  <dgm:adj idx="2" val="0.5"/>
                </dgm:adjLst>
              </dgm:shape>
            </dgm:else>
          </dgm:choose>
          <dgm:presOf axis="des" ptType="node"/>
          <dgm:constrLst>
            <dgm:constr type="secFontSz" refType="primFontSz"/>
            <dgm:constr type="tMarg" refType="primFontSz" fact="0.05"/>
            <dgm:constr type="bMarg" refType="primFontSz" fact="0.05"/>
            <dgm:constr type="rMarg" refType="primFontSz" fact="0.1"/>
            <dgm:constr type="lMarg" refType="primFontSz" fact="0.2"/>
          </dgm:constrLst>
          <dgm:ruleLst>
            <dgm:rule type="primFontSz" val="5" fact="NaN" max="NaN"/>
          </dgm:ruleLst>
        </dgm:layoutNode>
        <dgm:layoutNode name="parentText" styleLbl="node1">
          <dgm:varLst>
            <dgm:chMax val="1"/>
            <dgm:bulletEnabled val="1"/>
          </dgm:varLst>
          <dgm:alg type="tx"/>
          <dgm:shape xmlns:r="http://schemas.openxmlformats.org/officeDocument/2006/relationships" type="ellipse" r:blip="">
            <dgm:adjLst/>
          </dgm:shape>
          <dgm:presOf axis="self"/>
          <dgm:constrLst>
            <dgm:constr type="primFontSz" val="65"/>
            <dgm:constr type="tMarg" refType="primFontSz" fact="0.05"/>
            <dgm:constr type="bMarg" refType="primFontSz" fact="0.05"/>
            <dgm:constr type="lMarg" refType="primFontSz" fact="0.05"/>
            <dgm:constr type="rMarg" refType="primFontSz" fact="0.05"/>
          </dgm:constrLst>
          <dgm:ruleLst>
            <dgm:rule type="primFontSz" val="5" fact="NaN" max="NaN"/>
          </dgm:ruleLst>
        </dgm:layoutNode>
      </dgm:layoutNode>
      <dgm:choose name="Name15">
        <dgm:if name="Name16" axis="self" ptType="node" func="revPos" op="gte" val="2">
          <dgm:layoutNode name="aSpace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if>
        <dgm:else name="Name17"/>
      </dgm:choose>
    </dgm:forEach>
  </dgm:layoutNode>
</dgm:layoutDef>
</file>

<file path=ppt/diagrams/layout15.xml><?xml version="1.0" encoding="utf-8"?>
<dgm:layoutDef xmlns:dgm="http://schemas.openxmlformats.org/drawingml/2006/diagram" xmlns:a="http://schemas.openxmlformats.org/drawingml/2006/main" uniqueId="urn:microsoft.com/office/officeart/2005/8/layout/hProcess6">
  <dgm:title val=""/>
  <dgm:desc val=""/>
  <dgm:catLst>
    <dgm:cat type="process" pri="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  <dgm:cxn modelId="33" srcId="3" destId="31" srcOrd="0" destOrd="0"/>
        <dgm:cxn modelId="34" srcId="3" destId="32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theList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L"/>
          <dgm:param type="nodeHorzAlign" val="l"/>
        </dgm:alg>
      </dgm:if>
      <dgm:else name="Name2">
        <dgm:alg type="lin">
          <dgm:param type="linDir" val="from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Node" refType="w"/>
      <dgm:constr type="h" for="ch" forName="compNode" refType="w" refFor="ch" refForName="compNode" fact="0.7"/>
      <dgm:constr type="ctrY" for="ch" forName="compNode" refType="h" fact="0.5"/>
      <dgm:constr type="w" for="ch" forName="aSpace" refType="w" fact="0.05"/>
      <dgm:constr type="primFontSz" for="des" forName="childTextHidden" op="equ" val="65"/>
      <dgm:constr type="primFontSz" for="des" forName="parentText" op="equ"/>
    </dgm:constrLst>
    <dgm:ruleLst/>
    <dgm:forEach name="aNodeForEach" axis="ch" ptType="node">
      <dgm:layoutNode name="compNode">
        <dgm:alg type="composite">
          <dgm:param type="ar" val="1.43"/>
        </dgm:alg>
        <dgm:shape xmlns:r="http://schemas.openxmlformats.org/officeDocument/2006/relationships" r:blip="">
          <dgm:adjLst/>
        </dgm:shape>
        <dgm:presOf/>
        <dgm:choose name="Name3">
          <dgm:if name="Name4" func="var" arg="dir" op="equ" val="norm">
            <dgm:constrLst>
              <dgm:constr type="w" for="ch" forName="childTextVisible" refType="w" fact="0.8"/>
              <dgm:constr type="h" for="ch" forName="childTextVisible" refType="h"/>
              <dgm:constr type="r" for="ch" forName="childTextVisible" refType="w"/>
              <dgm:constr type="w" for="ch" forName="childTextHidden" refType="w" fact="0.6"/>
              <dgm:constr type="h" for="ch" forName="childTextHidden" refType="h"/>
              <dgm:constr type="r" for="ch" forName="childTextHidden" refType="w"/>
              <dgm:constr type="l" for="ch" forName="parentText"/>
              <dgm:constr type="w" for="ch" forName="parentText" refType="w" fact="0.4"/>
              <dgm:constr type="h" for="ch" forName="parentText" refType="w" refFor="ch" refForName="parentText" op="equ"/>
              <dgm:constr type="ctrY" for="ch" forName="parentText" refType="h" fact="0.5"/>
            </dgm:constrLst>
          </dgm:if>
          <dgm:else name="Name5">
            <dgm:constrLst>
              <dgm:constr type="w" for="ch" forName="childTextVisible" refType="w" fact="0.8"/>
              <dgm:constr type="h" for="ch" forName="childTextVisible" refType="h"/>
              <dgm:constr type="l" for="ch" forName="childTextVisible"/>
              <dgm:constr type="w" for="ch" forName="childTextHidden" refType="w" fact="0.6"/>
              <dgm:constr type="h" for="ch" forName="childTextHidden" refType="h"/>
              <dgm:constr type="l" for="ch" forName="childTextHidden"/>
              <dgm:constr type="r" for="ch" forName="parentText" refType="w"/>
              <dgm:constr type="w" for="ch" forName="parentText" refType="w" fact="0.4"/>
              <dgm:constr type="h" for="ch" forName="parentText" refType="w" refFor="ch" refForName="parentText" op="equ"/>
              <dgm:constr type="ctrY" for="ch" forName="parentText" refType="h" fact="0.5"/>
            </dgm:constrLst>
          </dgm:else>
        </dgm:choose>
        <dgm:ruleLst/>
        <dgm:layoutNode name="noGeometry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childTextVisible" styleLbl="bgAccFollowNode1">
          <dgm:varLst>
            <dgm:bulletEnabled val="1"/>
          </dgm:varLst>
          <dgm:alg type="sp"/>
          <dgm:choose name="Name6">
            <dgm:if name="Name7" func="var" arg="dir" op="equ" val="norm">
              <dgm:shape xmlns:r="http://schemas.openxmlformats.org/officeDocument/2006/relationships" type="rightArrow" r:blip="">
                <dgm:adjLst>
                  <dgm:adj idx="1" val="0.7"/>
                  <dgm:adj idx="2" val="0.5"/>
                </dgm:adjLst>
              </dgm:shape>
            </dgm:if>
            <dgm:else name="Name8">
              <dgm:shape xmlns:r="http://schemas.openxmlformats.org/officeDocument/2006/relationships" type="leftArrow" r:blip="">
                <dgm:adjLst>
                  <dgm:adj idx="1" val="0.7"/>
                  <dgm:adj idx="2" val="0.5"/>
                </dgm:adjLst>
              </dgm:shape>
            </dgm:else>
          </dgm:choose>
          <dgm:presOf axis="des" ptType="node"/>
          <dgm:constrLst/>
          <dgm:ruleLst/>
        </dgm:layoutNode>
        <dgm:layoutNode name="childTextHidden" styleLbl="bgAccFollowNode1">
          <dgm:choose name="Name9">
            <dgm:if name="Name10" axis="des followSib" ptType="node node" st="1 1" cnt="1 0" func="cnt" op="gte" val="1">
              <dgm:alg type="tx">
                <dgm:param type="stBulletLvl" val="1"/>
                <dgm:param type="txAnchorVertCh" val="mid"/>
              </dgm:alg>
            </dgm:if>
            <dgm:else name="Name11">
              <dgm:alg type="tx">
                <dgm:param type="stBulletLvl" val="2"/>
                <dgm:param type="txAnchorVertCh" val="mid"/>
              </dgm:alg>
            </dgm:else>
          </dgm:choose>
          <dgm:choose name="Name12">
            <dgm:if name="Name13" func="var" arg="dir" op="equ" val="norm">
              <dgm:shape xmlns:r="http://schemas.openxmlformats.org/officeDocument/2006/relationships" type="rightArrow" r:blip="" hideGeom="1">
                <dgm:adjLst>
                  <dgm:adj idx="1" val="0.7"/>
                  <dgm:adj idx="2" val="0.5"/>
                </dgm:adjLst>
              </dgm:shape>
            </dgm:if>
            <dgm:else name="Name14">
              <dgm:shape xmlns:r="http://schemas.openxmlformats.org/officeDocument/2006/relationships" type="leftArrow" r:blip="" hideGeom="1">
                <dgm:adjLst>
                  <dgm:adj idx="1" val="0.7"/>
                  <dgm:adj idx="2" val="0.5"/>
                </dgm:adjLst>
              </dgm:shape>
            </dgm:else>
          </dgm:choose>
          <dgm:presOf axis="des" ptType="node"/>
          <dgm:constrLst>
            <dgm:constr type="secFontSz" refType="primFontSz"/>
            <dgm:constr type="tMarg" refType="primFontSz" fact="0.05"/>
            <dgm:constr type="bMarg" refType="primFontSz" fact="0.05"/>
            <dgm:constr type="rMarg" refType="primFontSz" fact="0.1"/>
            <dgm:constr type="lMarg" refType="primFontSz" fact="0.2"/>
          </dgm:constrLst>
          <dgm:ruleLst>
            <dgm:rule type="primFontSz" val="5" fact="NaN" max="NaN"/>
          </dgm:ruleLst>
        </dgm:layoutNode>
        <dgm:layoutNode name="parentText" styleLbl="node1">
          <dgm:varLst>
            <dgm:chMax val="1"/>
            <dgm:bulletEnabled val="1"/>
          </dgm:varLst>
          <dgm:alg type="tx"/>
          <dgm:shape xmlns:r="http://schemas.openxmlformats.org/officeDocument/2006/relationships" type="ellipse" r:blip="">
            <dgm:adjLst/>
          </dgm:shape>
          <dgm:presOf axis="self"/>
          <dgm:constrLst>
            <dgm:constr type="primFontSz" val="65"/>
            <dgm:constr type="tMarg" refType="primFontSz" fact="0.05"/>
            <dgm:constr type="bMarg" refType="primFontSz" fact="0.05"/>
            <dgm:constr type="lMarg" refType="primFontSz" fact="0.05"/>
            <dgm:constr type="rMarg" refType="primFontSz" fact="0.05"/>
          </dgm:constrLst>
          <dgm:ruleLst>
            <dgm:rule type="primFontSz" val="5" fact="NaN" max="NaN"/>
          </dgm:ruleLst>
        </dgm:layoutNode>
      </dgm:layoutNode>
      <dgm:choose name="Name15">
        <dgm:if name="Name16" axis="self" ptType="node" func="revPos" op="gte" val="2">
          <dgm:layoutNode name="aSpace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if>
        <dgm:else name="Name17"/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9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0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1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2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3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4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5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0.57292</cdr:x>
      <cdr:y>0.71925</cdr:y>
    </cdr:from>
    <cdr:to>
      <cdr:x>0.69804</cdr:x>
      <cdr:y>0.83385</cdr:y>
    </cdr:to>
    <cdr:sp macro="" textlink="">
      <cdr:nvSpPr>
        <cdr:cNvPr id="2" name="TextBox 31"/>
        <cdr:cNvSpPr txBox="1"/>
      </cdr:nvSpPr>
      <cdr:spPr>
        <a:xfrm xmlns:a="http://schemas.openxmlformats.org/drawingml/2006/main">
          <a:off x="2670520" y="1738543"/>
          <a:ext cx="583237" cy="276999"/>
        </a:xfrm>
        <a:prstGeom xmlns:a="http://schemas.openxmlformats.org/drawingml/2006/main" prst="rect">
          <a:avLst/>
        </a:prstGeom>
        <a:solidFill xmlns:a="http://schemas.openxmlformats.org/drawingml/2006/main">
          <a:srgbClr val="FFD966"/>
        </a:solidFill>
      </cdr:spPr>
      <cdr:txBody>
        <a:bodyPr xmlns:a="http://schemas.openxmlformats.org/drawingml/2006/main" wrap="none" rtlCol="0">
          <a:spAutoFit/>
        </a:bodyPr>
        <a:lstStyle xmlns:a="http://schemas.openxmlformats.org/drawingml/2006/main">
          <a:defPPr>
            <a:defRPr lang="ru-RU"/>
          </a:defPPr>
          <a:lvl1pPr marL="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1pPr>
          <a:lvl2pPr marL="4572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2pPr>
          <a:lvl3pPr marL="9144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3pPr>
          <a:lvl4pPr marL="13716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4pPr>
          <a:lvl5pPr marL="18288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5pPr>
          <a:lvl6pPr marL="22860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6pPr>
          <a:lvl7pPr marL="27432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7pPr>
          <a:lvl8pPr marL="32004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8pPr>
          <a:lvl9pPr marL="36576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ru-RU" sz="1200" dirty="0" smtClean="0"/>
            <a:t>2017г.</a:t>
          </a:r>
          <a:endParaRPr lang="ru-RU" sz="1200" dirty="0"/>
        </a:p>
      </cdr:txBody>
    </cdr:sp>
  </cdr:relSizeAnchor>
  <cdr:relSizeAnchor xmlns:cdr="http://schemas.openxmlformats.org/drawingml/2006/chartDrawing">
    <cdr:from>
      <cdr:x>0.78753</cdr:x>
      <cdr:y>0.72026</cdr:y>
    </cdr:from>
    <cdr:to>
      <cdr:x>1</cdr:x>
      <cdr:y>0.83486</cdr:y>
    </cdr:to>
    <cdr:sp macro="" textlink="">
      <cdr:nvSpPr>
        <cdr:cNvPr id="3" name="TextBox 31"/>
        <cdr:cNvSpPr txBox="1"/>
      </cdr:nvSpPr>
      <cdr:spPr>
        <a:xfrm xmlns:a="http://schemas.openxmlformats.org/drawingml/2006/main">
          <a:off x="3670863" y="1740982"/>
          <a:ext cx="990399" cy="276999"/>
        </a:xfrm>
        <a:prstGeom xmlns:a="http://schemas.openxmlformats.org/drawingml/2006/main" prst="rect">
          <a:avLst/>
        </a:prstGeom>
        <a:solidFill xmlns:a="http://schemas.openxmlformats.org/drawingml/2006/main">
          <a:srgbClr val="FFD966"/>
        </a:solidFill>
      </cdr:spPr>
      <cdr:txBody>
        <a:bodyPr xmlns:a="http://schemas.openxmlformats.org/drawingml/2006/main" wrap="none" rtlCol="0">
          <a:spAutoFit/>
        </a:bodyPr>
        <a:lstStyle xmlns:a="http://schemas.openxmlformats.org/drawingml/2006/main">
          <a:defPPr>
            <a:defRPr lang="ru-RU"/>
          </a:defPPr>
          <a:lvl1pPr marL="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1pPr>
          <a:lvl2pPr marL="4572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2pPr>
          <a:lvl3pPr marL="9144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3pPr>
          <a:lvl4pPr marL="13716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4pPr>
          <a:lvl5pPr marL="18288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5pPr>
          <a:lvl6pPr marL="22860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6pPr>
          <a:lvl7pPr marL="27432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7pPr>
          <a:lvl8pPr marL="32004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8pPr>
          <a:lvl9pPr marL="36576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ru-RU" sz="1200" dirty="0" smtClean="0"/>
            <a:t>2018г.(план)</a:t>
          </a:r>
          <a:endParaRPr lang="ru-RU" sz="1200" dirty="0"/>
        </a:p>
      </cdr:txBody>
    </cdr:sp>
  </cdr:relSizeAnchor>
  <cdr:relSizeAnchor xmlns:cdr="http://schemas.openxmlformats.org/drawingml/2006/chartDrawing">
    <cdr:from>
      <cdr:x>0.09289</cdr:x>
      <cdr:y>0.4903</cdr:y>
    </cdr:from>
    <cdr:to>
      <cdr:x>0.19335</cdr:x>
      <cdr:y>0.58035</cdr:y>
    </cdr:to>
    <cdr:sp macro="" textlink="">
      <cdr:nvSpPr>
        <cdr:cNvPr id="4" name="TextBox 3"/>
        <cdr:cNvSpPr txBox="1"/>
      </cdr:nvSpPr>
      <cdr:spPr>
        <a:xfrm xmlns:a="http://schemas.openxmlformats.org/drawingml/2006/main">
          <a:off x="432979" y="1185136"/>
          <a:ext cx="468263" cy="217654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ru-RU" sz="1200" b="1" dirty="0" smtClean="0">
              <a:solidFill>
                <a:srgbClr val="FF0000"/>
              </a:solidFill>
            </a:rPr>
            <a:t>-3,2</a:t>
          </a:r>
          <a:endParaRPr lang="ru-RU" sz="1200" b="1" dirty="0">
            <a:solidFill>
              <a:srgbClr val="FF0000"/>
            </a:solidFill>
          </a:endParaRPr>
        </a:p>
      </cdr:txBody>
    </cdr:sp>
  </cdr:relSizeAnchor>
  <cdr:relSizeAnchor xmlns:cdr="http://schemas.openxmlformats.org/drawingml/2006/chartDrawing">
    <cdr:from>
      <cdr:x>0.3142</cdr:x>
      <cdr:y>0.49958</cdr:y>
    </cdr:from>
    <cdr:to>
      <cdr:x>0.46151</cdr:x>
      <cdr:y>0.60822</cdr:y>
    </cdr:to>
    <cdr:sp macro="" textlink="">
      <cdr:nvSpPr>
        <cdr:cNvPr id="5" name="TextBox 1"/>
        <cdr:cNvSpPr txBox="1"/>
      </cdr:nvSpPr>
      <cdr:spPr>
        <a:xfrm xmlns:a="http://schemas.openxmlformats.org/drawingml/2006/main">
          <a:off x="1464552" y="1207558"/>
          <a:ext cx="686652" cy="262594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ru-RU" sz="1200" b="1" dirty="0" smtClean="0">
              <a:solidFill>
                <a:srgbClr val="00B0F0"/>
              </a:solidFill>
            </a:rPr>
            <a:t>+15,5</a:t>
          </a:r>
          <a:endParaRPr lang="ru-RU" sz="1200" b="1" dirty="0">
            <a:solidFill>
              <a:srgbClr val="00B0F0"/>
            </a:solidFill>
          </a:endParaRPr>
        </a:p>
      </cdr:txBody>
    </cdr:sp>
  </cdr:relSizeAnchor>
  <cdr:relSizeAnchor xmlns:cdr="http://schemas.openxmlformats.org/drawingml/2006/chartDrawing">
    <cdr:from>
      <cdr:x>0.58525</cdr:x>
      <cdr:y>0.49474</cdr:y>
    </cdr:from>
    <cdr:to>
      <cdr:x>0.73256</cdr:x>
      <cdr:y>0.60338</cdr:y>
    </cdr:to>
    <cdr:sp macro="" textlink="">
      <cdr:nvSpPr>
        <cdr:cNvPr id="6" name="TextBox 1"/>
        <cdr:cNvSpPr txBox="1"/>
      </cdr:nvSpPr>
      <cdr:spPr>
        <a:xfrm xmlns:a="http://schemas.openxmlformats.org/drawingml/2006/main">
          <a:off x="2728018" y="1195872"/>
          <a:ext cx="686652" cy="262594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ru-RU" sz="1200" b="1" dirty="0" smtClean="0">
              <a:solidFill>
                <a:srgbClr val="00B0F0"/>
              </a:solidFill>
            </a:rPr>
            <a:t>+39,2</a:t>
          </a:r>
          <a:endParaRPr lang="ru-RU" sz="1200" b="1" dirty="0">
            <a:solidFill>
              <a:srgbClr val="00B0F0"/>
            </a:solidFill>
          </a:endParaRPr>
        </a:p>
      </cdr:txBody>
    </cdr:sp>
  </cdr:relSizeAnchor>
  <cdr:relSizeAnchor xmlns:cdr="http://schemas.openxmlformats.org/drawingml/2006/chartDrawing">
    <cdr:from>
      <cdr:x>0.82935</cdr:x>
      <cdr:y>0.49535</cdr:y>
    </cdr:from>
    <cdr:to>
      <cdr:x>0.97666</cdr:x>
      <cdr:y>0.60399</cdr:y>
    </cdr:to>
    <cdr:sp macro="" textlink="">
      <cdr:nvSpPr>
        <cdr:cNvPr id="7" name="TextBox 1"/>
        <cdr:cNvSpPr txBox="1"/>
      </cdr:nvSpPr>
      <cdr:spPr>
        <a:xfrm xmlns:a="http://schemas.openxmlformats.org/drawingml/2006/main">
          <a:off x="3865808" y="1197331"/>
          <a:ext cx="686652" cy="262594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ru-RU" sz="1200" b="1" dirty="0">
              <a:solidFill>
                <a:srgbClr val="00B0F0"/>
              </a:solidFill>
            </a:rPr>
            <a:t>0</a:t>
          </a:r>
        </a:p>
      </cdr:txBody>
    </cdr:sp>
  </cdr:relSizeAnchor>
</c:userShapes>
</file>

<file path=ppt/drawings/drawing2.xml><?xml version="1.0" encoding="utf-8"?>
<c:userShapes xmlns:c="http://schemas.openxmlformats.org/drawingml/2006/chart">
  <cdr:relSizeAnchor xmlns:cdr="http://schemas.openxmlformats.org/drawingml/2006/chartDrawing">
    <cdr:from>
      <cdr:x>0.40096</cdr:x>
      <cdr:y>0.09004</cdr:y>
    </cdr:from>
    <cdr:to>
      <cdr:x>0.5258</cdr:x>
      <cdr:y>0.64961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4721988" y="44975"/>
          <a:ext cx="1470128" cy="2795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ru-RU" sz="1600" b="1" dirty="0" smtClean="0"/>
            <a:t>7209,1</a:t>
          </a:r>
          <a:endParaRPr lang="ru-RU" sz="1600" b="1" dirty="0"/>
        </a:p>
      </cdr:txBody>
    </cdr:sp>
  </cdr:relSizeAnchor>
</c:userShapes>
</file>

<file path=ppt/drawings/drawing3.xml><?xml version="1.0" encoding="utf-8"?>
<c:userShapes xmlns:c="http://schemas.openxmlformats.org/drawingml/2006/chart">
  <cdr:relSizeAnchor xmlns:cdr="http://schemas.openxmlformats.org/drawingml/2006/chartDrawing">
    <cdr:from>
      <cdr:x>0.19076</cdr:x>
      <cdr:y>0.36566</cdr:y>
    </cdr:from>
    <cdr:to>
      <cdr:x>0.35661</cdr:x>
      <cdr:y>0.6016</cdr:y>
    </cdr:to>
    <cdr:sp macro="" textlink="">
      <cdr:nvSpPr>
        <cdr:cNvPr id="4" name="Овал 3"/>
        <cdr:cNvSpPr/>
      </cdr:nvSpPr>
      <cdr:spPr>
        <a:xfrm xmlns:a="http://schemas.openxmlformats.org/drawingml/2006/main">
          <a:off x="1380418" y="1869208"/>
          <a:ext cx="1200150" cy="1206080"/>
        </a:xfrm>
        <a:prstGeom xmlns:a="http://schemas.openxmlformats.org/drawingml/2006/main" prst="ellipse">
          <a:avLst/>
        </a:prstGeom>
        <a:solidFill xmlns:a="http://schemas.openxmlformats.org/drawingml/2006/main">
          <a:srgbClr val="EEEEEE"/>
        </a:solidFill>
        <a:ln xmlns:a="http://schemas.openxmlformats.org/drawingml/2006/main" w="57150">
          <a:solidFill>
            <a:srgbClr val="F0F0F0"/>
          </a:solidFill>
        </a:ln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endParaRPr lang="ru-RU"/>
        </a:p>
      </cdr:txBody>
    </cdr:sp>
  </cdr:relSizeAnchor>
  <cdr:relSizeAnchor xmlns:cdr="http://schemas.openxmlformats.org/drawingml/2006/chartDrawing">
    <cdr:from>
      <cdr:x>0.12804</cdr:x>
      <cdr:y>0.30291</cdr:y>
    </cdr:from>
    <cdr:to>
      <cdr:x>0.25905</cdr:x>
      <cdr:y>0.37967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1043145" y="1821760"/>
          <a:ext cx="1067350" cy="461623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ru-RU" sz="2400" dirty="0" smtClean="0"/>
            <a:t>81,9%</a:t>
          </a:r>
          <a:endParaRPr lang="ru-RU" sz="2400" dirty="0"/>
        </a:p>
      </cdr:txBody>
    </cdr:sp>
  </cdr:relSizeAnchor>
</c:userShapes>
</file>

<file path=ppt/drawings/drawing4.xml><?xml version="1.0" encoding="utf-8"?>
<c:userShapes xmlns:c="http://schemas.openxmlformats.org/drawingml/2006/chart">
  <cdr:relSizeAnchor xmlns:cdr="http://schemas.openxmlformats.org/drawingml/2006/chartDrawing">
    <cdr:from>
      <cdr:x>0.63516</cdr:x>
      <cdr:y>0.82953</cdr:y>
    </cdr:from>
    <cdr:to>
      <cdr:x>0.9183</cdr:x>
      <cdr:y>0.88071</cdr:y>
    </cdr:to>
    <cdr:sp macro="" textlink="">
      <cdr:nvSpPr>
        <cdr:cNvPr id="2" name="TextBox 12"/>
        <cdr:cNvSpPr txBox="1"/>
      </cdr:nvSpPr>
      <cdr:spPr>
        <a:xfrm xmlns:a="http://schemas.openxmlformats.org/drawingml/2006/main">
          <a:off x="5092453" y="4309397"/>
          <a:ext cx="2270083" cy="265879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rtlCol="0">
          <a:spAutoFit/>
        </a:bodyPr>
        <a:lstStyle xmlns:a="http://schemas.openxmlformats.org/drawingml/2006/main">
          <a:defPPr>
            <a:defRPr lang="ru-RU"/>
          </a:defPPr>
          <a:lvl1pPr marL="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1pPr>
          <a:lvl2pPr marL="4572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2pPr>
          <a:lvl3pPr marL="9144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3pPr>
          <a:lvl4pPr marL="13716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4pPr>
          <a:lvl5pPr marL="18288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5pPr>
          <a:lvl6pPr marL="22860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6pPr>
          <a:lvl7pPr marL="27432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7pPr>
          <a:lvl8pPr marL="32004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8pPr>
          <a:lvl9pPr marL="36576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endParaRPr lang="ru-RU" sz="1100" dirty="0"/>
        </a:p>
      </cdr:txBody>
    </cdr:sp>
  </cdr:relSizeAnchor>
</c:userShapes>
</file>

<file path=ppt/drawings/drawing5.xml><?xml version="1.0" encoding="utf-8"?>
<c:userShapes xmlns:c="http://schemas.openxmlformats.org/drawingml/2006/chart">
  <cdr:relSizeAnchor xmlns:cdr="http://schemas.openxmlformats.org/drawingml/2006/chartDrawing">
    <cdr:from>
      <cdr:x>0.29547</cdr:x>
      <cdr:y>0.27359</cdr:y>
    </cdr:from>
    <cdr:to>
      <cdr:x>0.83682</cdr:x>
      <cdr:y>0.48361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533733" y="479755"/>
          <a:ext cx="977900" cy="3683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/>
        <a:p xmlns:a="http://schemas.openxmlformats.org/drawingml/2006/main">
          <a:r>
            <a:rPr lang="ru-RU" sz="2000" b="1" dirty="0" smtClean="0">
              <a:solidFill>
                <a:srgbClr val="FF0000"/>
              </a:solidFill>
            </a:rPr>
            <a:t>57,2%</a:t>
          </a:r>
          <a:endParaRPr lang="ru-RU" sz="2000" b="1" dirty="0">
            <a:solidFill>
              <a:srgbClr val="FF0000"/>
            </a:solidFill>
          </a:endParaRPr>
        </a:p>
      </cdr:txBody>
    </cdr:sp>
  </cdr:relSizeAnchor>
</c:userShapes>
</file>

<file path=ppt/drawings/drawing6.xml><?xml version="1.0" encoding="utf-8"?>
<c:userShapes xmlns:c="http://schemas.openxmlformats.org/drawingml/2006/chart">
  <cdr:relSizeAnchor xmlns:cdr="http://schemas.openxmlformats.org/drawingml/2006/chartDrawing">
    <cdr:from>
      <cdr:x>0.05683</cdr:x>
      <cdr:y>0.57397</cdr:y>
    </cdr:from>
    <cdr:to>
      <cdr:x>0.62406</cdr:x>
      <cdr:y>0.74026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301363" y="962978"/>
          <a:ext cx="3007906" cy="278994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ru-RU" sz="1100" dirty="0" smtClean="0">
              <a:solidFill>
                <a:srgbClr val="7CC576"/>
              </a:solidFill>
            </a:rPr>
            <a:t>За счет средств местного бюджета</a:t>
          </a:r>
          <a:endParaRPr lang="ru-RU" sz="1100" dirty="0">
            <a:solidFill>
              <a:srgbClr val="7CC576"/>
            </a:solidFill>
          </a:endParaRPr>
        </a:p>
      </cdr:txBody>
    </cdr:sp>
  </cdr:relSizeAnchor>
</c:userShapes>
</file>

<file path=ppt/drawings/drawing7.xml><?xml version="1.0" encoding="utf-8"?>
<c:userShapes xmlns:c="http://schemas.openxmlformats.org/drawingml/2006/chart">
  <cdr:relSizeAnchor xmlns:cdr="http://schemas.openxmlformats.org/drawingml/2006/chartDrawing">
    <cdr:from>
      <cdr:x>0.71967</cdr:x>
      <cdr:y>0.57014</cdr:y>
    </cdr:from>
    <cdr:to>
      <cdr:x>1</cdr:x>
      <cdr:y>0.88168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2923066" y="956553"/>
          <a:ext cx="1138610" cy="522696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pPr algn="ctr"/>
          <a:r>
            <a:rPr lang="ru-RU" sz="800" dirty="0" smtClean="0">
              <a:solidFill>
                <a:schemeClr val="bg1">
                  <a:lumMod val="50000"/>
                </a:schemeClr>
              </a:solidFill>
            </a:rPr>
            <a:t>За счет средств местного бюджета</a:t>
          </a:r>
          <a:endParaRPr lang="ru-RU" sz="800" dirty="0">
            <a:solidFill>
              <a:schemeClr val="bg1">
                <a:lumMod val="50000"/>
              </a:schemeClr>
            </a:solidFill>
          </a:endParaRPr>
        </a:p>
      </cdr:txBody>
    </cdr:sp>
  </cdr:relSizeAnchor>
</c:userShapes>
</file>

<file path=ppt/drawings/drawing8.xml><?xml version="1.0" encoding="utf-8"?>
<c:userShapes xmlns:c="http://schemas.openxmlformats.org/drawingml/2006/chart">
  <cdr:relSizeAnchor xmlns:cdr="http://schemas.openxmlformats.org/drawingml/2006/chartDrawing">
    <cdr:from>
      <cdr:x>0.35134</cdr:x>
      <cdr:y>0.3342</cdr:y>
    </cdr:from>
    <cdr:to>
      <cdr:x>0.42778</cdr:x>
      <cdr:y>0.38897</cdr:y>
    </cdr:to>
    <cdr:sp macro="" textlink="">
      <cdr:nvSpPr>
        <cdr:cNvPr id="3" name="TextBox 1"/>
        <cdr:cNvSpPr txBox="1"/>
      </cdr:nvSpPr>
      <cdr:spPr>
        <a:xfrm xmlns:a="http://schemas.openxmlformats.org/drawingml/2006/main">
          <a:off x="2855680" y="1810937"/>
          <a:ext cx="621300" cy="296737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ru-RU" sz="1600" b="1" dirty="0" smtClean="0">
              <a:solidFill>
                <a:schemeClr val="bg1"/>
              </a:solidFill>
            </a:rPr>
            <a:t>6,1%</a:t>
          </a:r>
          <a:endParaRPr lang="ru-RU" sz="1600" b="1" dirty="0">
            <a:solidFill>
              <a:schemeClr val="bg1"/>
            </a:solidFill>
          </a:endParaRPr>
        </a:p>
      </cdr:txBody>
    </cdr:sp>
  </cdr:relSizeAnchor>
  <cdr:relSizeAnchor xmlns:cdr="http://schemas.openxmlformats.org/drawingml/2006/chartDrawing">
    <cdr:from>
      <cdr:x>0.33256</cdr:x>
      <cdr:y>0.48973</cdr:y>
    </cdr:from>
    <cdr:to>
      <cdr:x>0.409</cdr:x>
      <cdr:y>0.54449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2703072" y="2653694"/>
          <a:ext cx="621300" cy="296737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ru-RU" sz="1600" b="1" dirty="0" smtClean="0">
              <a:solidFill>
                <a:schemeClr val="bg1"/>
              </a:solidFill>
            </a:rPr>
            <a:t>7,2%</a:t>
          </a:r>
          <a:endParaRPr lang="ru-RU" sz="1600" b="1" dirty="0">
            <a:solidFill>
              <a:schemeClr val="bg1"/>
            </a:solidFill>
          </a:endParaRPr>
        </a:p>
      </cdr:txBody>
    </cdr:sp>
  </cdr:relSizeAnchor>
</c:userShape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9413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14763" y="0"/>
            <a:ext cx="2919412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E37A78B-3C71-499F-A8B0-8333B00561D9}" type="datetimeFigureOut">
              <a:rPr lang="ru-RU" smtClean="0"/>
              <a:pPr/>
              <a:t>15.11.2018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9371013"/>
            <a:ext cx="2919413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14763" y="9371013"/>
            <a:ext cx="2919412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B9D6840-B5CC-4763-A1BC-5D21D174EA1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498331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9413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14763" y="0"/>
            <a:ext cx="2919412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7F36DA6-8270-4837-979A-7189626C8C70}" type="datetimeFigureOut">
              <a:rPr lang="ru-RU" smtClean="0"/>
              <a:pPr/>
              <a:t>15.11.2018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409575" y="1233488"/>
            <a:ext cx="5916613" cy="3328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3100" y="4748213"/>
            <a:ext cx="5389563" cy="3884612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371013"/>
            <a:ext cx="2919413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14763" y="9371013"/>
            <a:ext cx="2919412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E4D2F0D-40BD-4691-9745-577E875A98A7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5166732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4D2F0D-40BD-4691-9745-577E875A98A7}" type="slidenum">
              <a:rPr lang="ru-RU" smtClean="0"/>
              <a:pPr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7047599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4D2F0D-40BD-4691-9745-577E875A98A7}" type="slidenum">
              <a:rPr lang="ru-RU" smtClean="0"/>
              <a:pPr/>
              <a:t>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3379793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8675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ru-RU" altLang="ru-RU" smtClean="0"/>
          </a:p>
        </p:txBody>
      </p:sp>
      <p:sp>
        <p:nvSpPr>
          <p:cNvPr id="28676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A4D797CA-CAF9-47D1-A68A-0202B169606B}" type="slidenum">
              <a:rPr lang="ru-RU" altLang="ru-RU" smtClean="0"/>
              <a:pPr/>
              <a:t>45</a:t>
            </a:fld>
            <a:endParaRPr lang="ru-RU" altLang="ru-RU" smtClean="0"/>
          </a:p>
        </p:txBody>
      </p:sp>
    </p:spTree>
    <p:extLst>
      <p:ext uri="{BB962C8B-B14F-4D97-AF65-F5344CB8AC3E}">
        <p14:creationId xmlns:p14="http://schemas.microsoft.com/office/powerpoint/2010/main" val="140187671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00F532-9165-446A-8293-F7838236FBF3}" type="datetimeFigureOut">
              <a:rPr lang="ru-RU" smtClean="0"/>
              <a:pPr/>
              <a:t>15.11.2018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C477D5-BBC1-4D78-9A04-2DEDB7082DB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3586104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00F532-9165-446A-8293-F7838236FBF3}" type="datetimeFigureOut">
              <a:rPr lang="ru-RU" smtClean="0"/>
              <a:pPr/>
              <a:t>15.11.2018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C477D5-BBC1-4D78-9A04-2DEDB7082DB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7952203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00F532-9165-446A-8293-F7838236FBF3}" type="datetimeFigureOut">
              <a:rPr lang="ru-RU" smtClean="0"/>
              <a:pPr/>
              <a:t>15.11.2018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C477D5-BBC1-4D78-9A04-2DEDB7082DB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6244883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00F532-9165-446A-8293-F7838236FBF3}" type="datetimeFigureOut">
              <a:rPr lang="ru-RU" smtClean="0"/>
              <a:pPr/>
              <a:t>15.11.2018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C477D5-BBC1-4D78-9A04-2DEDB7082DB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3456282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00F532-9165-446A-8293-F7838236FBF3}" type="datetimeFigureOut">
              <a:rPr lang="ru-RU" smtClean="0"/>
              <a:pPr/>
              <a:t>15.11.2018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C477D5-BBC1-4D78-9A04-2DEDB7082DB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6549207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00F532-9165-446A-8293-F7838236FBF3}" type="datetimeFigureOut">
              <a:rPr lang="ru-RU" smtClean="0"/>
              <a:pPr/>
              <a:t>15.11.2018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C477D5-BBC1-4D78-9A04-2DEDB7082DB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225949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00F532-9165-446A-8293-F7838236FBF3}" type="datetimeFigureOut">
              <a:rPr lang="ru-RU" smtClean="0"/>
              <a:pPr/>
              <a:t>15.11.2018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C477D5-BBC1-4D78-9A04-2DEDB7082DB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0676943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00F532-9165-446A-8293-F7838236FBF3}" type="datetimeFigureOut">
              <a:rPr lang="ru-RU" smtClean="0"/>
              <a:pPr/>
              <a:t>15.11.2018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C477D5-BBC1-4D78-9A04-2DEDB7082DB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6441968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00F532-9165-446A-8293-F7838236FBF3}" type="datetimeFigureOut">
              <a:rPr lang="ru-RU" smtClean="0"/>
              <a:pPr/>
              <a:t>15.11.2018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C477D5-BBC1-4D78-9A04-2DEDB7082DB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2246398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00F532-9165-446A-8293-F7838236FBF3}" type="datetimeFigureOut">
              <a:rPr lang="ru-RU" smtClean="0"/>
              <a:pPr/>
              <a:t>15.11.2018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C477D5-BBC1-4D78-9A04-2DEDB7082DB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5259379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00F532-9165-446A-8293-F7838236FBF3}" type="datetimeFigureOut">
              <a:rPr lang="ru-RU" smtClean="0"/>
              <a:pPr/>
              <a:t>15.11.2018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C477D5-BBC1-4D78-9A04-2DEDB7082DB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7484474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E00F532-9165-446A-8293-F7838236FBF3}" type="datetimeFigureOut">
              <a:rPr lang="ru-RU" smtClean="0"/>
              <a:pPr/>
              <a:t>15.11.2018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1C477D5-BBC1-4D78-9A04-2DEDB7082DB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969958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image" Target="../media/image7.jpeg"/><Relationship Id="rId7" Type="http://schemas.openxmlformats.org/officeDocument/2006/relationships/image" Target="../media/image11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0.jpeg"/><Relationship Id="rId5" Type="http://schemas.openxmlformats.org/officeDocument/2006/relationships/image" Target="../media/image9.png"/><Relationship Id="rId4" Type="http://schemas.openxmlformats.org/officeDocument/2006/relationships/image" Target="../media/image8.jpeg"/><Relationship Id="rId9" Type="http://schemas.openxmlformats.org/officeDocument/2006/relationships/image" Target="../media/image12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1.xml"/><Relationship Id="rId13" Type="http://schemas.openxmlformats.org/officeDocument/2006/relationships/image" Target="../media/image19.jpeg"/><Relationship Id="rId18" Type="http://schemas.openxmlformats.org/officeDocument/2006/relationships/image" Target="../media/image23.jpeg"/><Relationship Id="rId3" Type="http://schemas.openxmlformats.org/officeDocument/2006/relationships/image" Target="../media/image14.jpeg"/><Relationship Id="rId21" Type="http://schemas.openxmlformats.org/officeDocument/2006/relationships/image" Target="../media/image26.jpeg"/><Relationship Id="rId7" Type="http://schemas.openxmlformats.org/officeDocument/2006/relationships/diagramData" Target="../diagrams/data1.xml"/><Relationship Id="rId12" Type="http://schemas.openxmlformats.org/officeDocument/2006/relationships/image" Target="../media/image18.jpeg"/><Relationship Id="rId17" Type="http://schemas.openxmlformats.org/officeDocument/2006/relationships/image" Target="../media/image5.png"/><Relationship Id="rId2" Type="http://schemas.openxmlformats.org/officeDocument/2006/relationships/image" Target="../media/image13.jpeg"/><Relationship Id="rId16" Type="http://schemas.openxmlformats.org/officeDocument/2006/relationships/image" Target="../media/image22.jpeg"/><Relationship Id="rId20" Type="http://schemas.openxmlformats.org/officeDocument/2006/relationships/image" Target="../media/image25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7.jpeg"/><Relationship Id="rId11" Type="http://schemas.microsoft.com/office/2007/relationships/diagramDrawing" Target="../diagrams/drawing1.xml"/><Relationship Id="rId5" Type="http://schemas.openxmlformats.org/officeDocument/2006/relationships/image" Target="../media/image16.jpeg"/><Relationship Id="rId15" Type="http://schemas.openxmlformats.org/officeDocument/2006/relationships/image" Target="../media/image21.jpeg"/><Relationship Id="rId23" Type="http://schemas.openxmlformats.org/officeDocument/2006/relationships/image" Target="../media/image28.jpeg"/><Relationship Id="rId10" Type="http://schemas.openxmlformats.org/officeDocument/2006/relationships/diagramColors" Target="../diagrams/colors1.xml"/><Relationship Id="rId19" Type="http://schemas.openxmlformats.org/officeDocument/2006/relationships/image" Target="../media/image24.jpeg"/><Relationship Id="rId4" Type="http://schemas.openxmlformats.org/officeDocument/2006/relationships/image" Target="../media/image15.jpeg"/><Relationship Id="rId9" Type="http://schemas.openxmlformats.org/officeDocument/2006/relationships/diagramQuickStyle" Target="../diagrams/quickStyle1.xml"/><Relationship Id="rId14" Type="http://schemas.openxmlformats.org/officeDocument/2006/relationships/image" Target="../media/image20.jpeg"/><Relationship Id="rId22" Type="http://schemas.openxmlformats.org/officeDocument/2006/relationships/image" Target="../media/image27.jpe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jpeg"/><Relationship Id="rId3" Type="http://schemas.openxmlformats.org/officeDocument/2006/relationships/image" Target="../media/image6.jpeg"/><Relationship Id="rId7" Type="http://schemas.openxmlformats.org/officeDocument/2006/relationships/image" Target="../media/image31.png"/><Relationship Id="rId12" Type="http://schemas.openxmlformats.org/officeDocument/2006/relationships/image" Target="../media/image35.gi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0.jpeg"/><Relationship Id="rId11" Type="http://schemas.openxmlformats.org/officeDocument/2006/relationships/image" Target="../media/image34.jpeg"/><Relationship Id="rId5" Type="http://schemas.openxmlformats.org/officeDocument/2006/relationships/image" Target="../media/image16.jpeg"/><Relationship Id="rId10" Type="http://schemas.openxmlformats.org/officeDocument/2006/relationships/image" Target="../media/image33.png"/><Relationship Id="rId4" Type="http://schemas.openxmlformats.org/officeDocument/2006/relationships/image" Target="../media/image29.jpeg"/><Relationship Id="rId9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40.jpeg"/><Relationship Id="rId13" Type="http://schemas.openxmlformats.org/officeDocument/2006/relationships/image" Target="../media/image45.jpeg"/><Relationship Id="rId18" Type="http://schemas.openxmlformats.org/officeDocument/2006/relationships/image" Target="../media/image16.jpeg"/><Relationship Id="rId3" Type="http://schemas.openxmlformats.org/officeDocument/2006/relationships/image" Target="../media/image11.jpeg"/><Relationship Id="rId7" Type="http://schemas.openxmlformats.org/officeDocument/2006/relationships/image" Target="../media/image39.jpeg"/><Relationship Id="rId12" Type="http://schemas.openxmlformats.org/officeDocument/2006/relationships/image" Target="../media/image44.jpeg"/><Relationship Id="rId17" Type="http://schemas.openxmlformats.org/officeDocument/2006/relationships/image" Target="../media/image49.jpeg"/><Relationship Id="rId2" Type="http://schemas.openxmlformats.org/officeDocument/2006/relationships/image" Target="../media/image6.jpeg"/><Relationship Id="rId16" Type="http://schemas.openxmlformats.org/officeDocument/2006/relationships/image" Target="../media/image48.jpeg"/><Relationship Id="rId20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8.png"/><Relationship Id="rId11" Type="http://schemas.openxmlformats.org/officeDocument/2006/relationships/image" Target="../media/image43.jpeg"/><Relationship Id="rId5" Type="http://schemas.openxmlformats.org/officeDocument/2006/relationships/image" Target="../media/image37.jpeg"/><Relationship Id="rId15" Type="http://schemas.openxmlformats.org/officeDocument/2006/relationships/image" Target="../media/image47.jpeg"/><Relationship Id="rId10" Type="http://schemas.openxmlformats.org/officeDocument/2006/relationships/image" Target="../media/image42.jpeg"/><Relationship Id="rId19" Type="http://schemas.openxmlformats.org/officeDocument/2006/relationships/image" Target="../media/image50.jpeg"/><Relationship Id="rId4" Type="http://schemas.openxmlformats.org/officeDocument/2006/relationships/image" Target="../media/image36.jpeg"/><Relationship Id="rId9" Type="http://schemas.openxmlformats.org/officeDocument/2006/relationships/image" Target="../media/image41.jpeg"/><Relationship Id="rId14" Type="http://schemas.openxmlformats.org/officeDocument/2006/relationships/image" Target="../media/image46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jpeg"/><Relationship Id="rId2" Type="http://schemas.openxmlformats.org/officeDocument/2006/relationships/image" Target="../media/image51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3.jpeg"/><Relationship Id="rId4" Type="http://schemas.openxmlformats.org/officeDocument/2006/relationships/image" Target="../media/image5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image" Target="../media/image55.png"/><Relationship Id="rId7" Type="http://schemas.openxmlformats.org/officeDocument/2006/relationships/image" Target="../media/image8.jpeg"/><Relationship Id="rId2" Type="http://schemas.openxmlformats.org/officeDocument/2006/relationships/image" Target="../media/image54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6.gif"/><Relationship Id="rId5" Type="http://schemas.openxmlformats.org/officeDocument/2006/relationships/chart" Target="../charts/chart1.xml"/><Relationship Id="rId4" Type="http://schemas.microsoft.com/office/2007/relationships/hdphoto" Target="../media/hdphoto1.wdp"/><Relationship Id="rId9" Type="http://schemas.openxmlformats.org/officeDocument/2006/relationships/image" Target="../media/image57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7" Type="http://schemas.openxmlformats.org/officeDocument/2006/relationships/image" Target="../media/image35.gif"/><Relationship Id="rId2" Type="http://schemas.openxmlformats.org/officeDocument/2006/relationships/image" Target="../media/image58.jpeg"/><Relationship Id="rId1" Type="http://schemas.openxmlformats.org/officeDocument/2006/relationships/slideLayout" Target="../slideLayouts/slideLayout2.xml"/><Relationship Id="rId6" Type="http://schemas.openxmlformats.org/officeDocument/2006/relationships/slide" Target="slide12.xml"/><Relationship Id="rId5" Type="http://schemas.openxmlformats.org/officeDocument/2006/relationships/image" Target="../media/image59.gif"/><Relationship Id="rId4" Type="http://schemas.openxmlformats.org/officeDocument/2006/relationships/slide" Target="slide10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jpeg"/><Relationship Id="rId7" Type="http://schemas.openxmlformats.org/officeDocument/2006/relationships/slide" Target="slide12.xml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61.gif"/><Relationship Id="rId4" Type="http://schemas.openxmlformats.org/officeDocument/2006/relationships/slide" Target="slide1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jpeg"/><Relationship Id="rId7" Type="http://schemas.openxmlformats.org/officeDocument/2006/relationships/image" Target="../media/image5.png"/><Relationship Id="rId2" Type="http://schemas.openxmlformats.org/officeDocument/2006/relationships/image" Target="../media/image62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6.jpeg"/><Relationship Id="rId5" Type="http://schemas.openxmlformats.org/officeDocument/2006/relationships/image" Target="../media/image65.jpeg"/><Relationship Id="rId4" Type="http://schemas.openxmlformats.org/officeDocument/2006/relationships/image" Target="../media/image64.jpe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1.png"/><Relationship Id="rId3" Type="http://schemas.openxmlformats.org/officeDocument/2006/relationships/image" Target="../media/image67.png"/><Relationship Id="rId7" Type="http://schemas.openxmlformats.org/officeDocument/2006/relationships/image" Target="../media/image70.png"/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9.png"/><Relationship Id="rId11" Type="http://schemas.openxmlformats.org/officeDocument/2006/relationships/image" Target="../media/image5.png"/><Relationship Id="rId5" Type="http://schemas.openxmlformats.org/officeDocument/2006/relationships/image" Target="../media/image68.png"/><Relationship Id="rId10" Type="http://schemas.openxmlformats.org/officeDocument/2006/relationships/image" Target="../media/image73.png"/><Relationship Id="rId4" Type="http://schemas.openxmlformats.org/officeDocument/2006/relationships/image" Target="../media/image8.jpeg"/><Relationship Id="rId9" Type="http://schemas.openxmlformats.org/officeDocument/2006/relationships/image" Target="../media/image72.jpe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jpeg"/><Relationship Id="rId3" Type="http://schemas.microsoft.com/office/2007/relationships/hdphoto" Target="../media/hdphoto2.wdp"/><Relationship Id="rId7" Type="http://schemas.microsoft.com/office/2007/relationships/hdphoto" Target="../media/hdphoto3.wdp"/><Relationship Id="rId2" Type="http://schemas.openxmlformats.org/officeDocument/2006/relationships/image" Target="../media/image7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7.png"/><Relationship Id="rId11" Type="http://schemas.openxmlformats.org/officeDocument/2006/relationships/image" Target="../media/image79.jpeg"/><Relationship Id="rId5" Type="http://schemas.openxmlformats.org/officeDocument/2006/relationships/image" Target="../media/image76.jpeg"/><Relationship Id="rId10" Type="http://schemas.openxmlformats.org/officeDocument/2006/relationships/image" Target="../media/image78.png"/><Relationship Id="rId4" Type="http://schemas.openxmlformats.org/officeDocument/2006/relationships/image" Target="../media/image75.png"/><Relationship Id="rId9" Type="http://schemas.openxmlformats.org/officeDocument/2006/relationships/image" Target="../media/image5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92.png"/><Relationship Id="rId3" Type="http://schemas.openxmlformats.org/officeDocument/2006/relationships/image" Target="../media/image80.png"/><Relationship Id="rId7" Type="http://schemas.openxmlformats.org/officeDocument/2006/relationships/image" Target="../media/image91.png"/><Relationship Id="rId2" Type="http://schemas.openxmlformats.org/officeDocument/2006/relationships/image" Target="../media/image52.jpeg"/><Relationship Id="rId1" Type="http://schemas.openxmlformats.org/officeDocument/2006/relationships/slideLayout" Target="../slideLayouts/slideLayout2.xml"/><Relationship Id="rId6" Type="http://schemas.openxmlformats.org/officeDocument/2006/relationships/chart" Target="../charts/chart4.xml"/><Relationship Id="rId5" Type="http://schemas.openxmlformats.org/officeDocument/2006/relationships/image" Target="../media/image81.png"/><Relationship Id="rId10" Type="http://schemas.openxmlformats.org/officeDocument/2006/relationships/image" Target="../media/image5.png"/><Relationship Id="rId4" Type="http://schemas.openxmlformats.org/officeDocument/2006/relationships/chart" Target="../charts/chart3.xml"/><Relationship Id="rId9" Type="http://schemas.openxmlformats.org/officeDocument/2006/relationships/image" Target="../media/image93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5.png"/><Relationship Id="rId7" Type="http://schemas.openxmlformats.org/officeDocument/2006/relationships/image" Target="../media/image35.gif"/><Relationship Id="rId2" Type="http://schemas.openxmlformats.org/officeDocument/2006/relationships/image" Target="../media/image94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6.jpeg"/><Relationship Id="rId5" Type="http://schemas.openxmlformats.org/officeDocument/2006/relationships/image" Target="../media/image5.png"/><Relationship Id="rId4" Type="http://schemas.openxmlformats.org/officeDocument/2006/relationships/chart" Target="../charts/chart5.xml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3.jpeg"/><Relationship Id="rId13" Type="http://schemas.openxmlformats.org/officeDocument/2006/relationships/image" Target="../media/image108.jpeg"/><Relationship Id="rId18" Type="http://schemas.openxmlformats.org/officeDocument/2006/relationships/image" Target="../media/image112.jpeg"/><Relationship Id="rId26" Type="http://schemas.openxmlformats.org/officeDocument/2006/relationships/image" Target="../media/image120.jpeg"/><Relationship Id="rId39" Type="http://schemas.openxmlformats.org/officeDocument/2006/relationships/chart" Target="../charts/chart16.xml"/><Relationship Id="rId3" Type="http://schemas.openxmlformats.org/officeDocument/2006/relationships/image" Target="../media/image98.png"/><Relationship Id="rId21" Type="http://schemas.openxmlformats.org/officeDocument/2006/relationships/image" Target="../media/image115.jpeg"/><Relationship Id="rId34" Type="http://schemas.openxmlformats.org/officeDocument/2006/relationships/chart" Target="../charts/chart11.xml"/><Relationship Id="rId42" Type="http://schemas.openxmlformats.org/officeDocument/2006/relationships/image" Target="../media/image8.jpeg"/><Relationship Id="rId7" Type="http://schemas.openxmlformats.org/officeDocument/2006/relationships/image" Target="../media/image102.png"/><Relationship Id="rId12" Type="http://schemas.openxmlformats.org/officeDocument/2006/relationships/image" Target="../media/image107.jpeg"/><Relationship Id="rId17" Type="http://schemas.openxmlformats.org/officeDocument/2006/relationships/image" Target="../media/image111.jpeg"/><Relationship Id="rId25" Type="http://schemas.openxmlformats.org/officeDocument/2006/relationships/image" Target="../media/image119.jpeg"/><Relationship Id="rId33" Type="http://schemas.openxmlformats.org/officeDocument/2006/relationships/chart" Target="../charts/chart10.xml"/><Relationship Id="rId38" Type="http://schemas.openxmlformats.org/officeDocument/2006/relationships/chart" Target="../charts/chart15.xml"/><Relationship Id="rId2" Type="http://schemas.openxmlformats.org/officeDocument/2006/relationships/image" Target="../media/image97.jpeg"/><Relationship Id="rId16" Type="http://schemas.openxmlformats.org/officeDocument/2006/relationships/image" Target="../media/image110.jpeg"/><Relationship Id="rId20" Type="http://schemas.openxmlformats.org/officeDocument/2006/relationships/image" Target="../media/image114.jpeg"/><Relationship Id="rId29" Type="http://schemas.openxmlformats.org/officeDocument/2006/relationships/chart" Target="../charts/chart6.xml"/><Relationship Id="rId41" Type="http://schemas.openxmlformats.org/officeDocument/2006/relationships/chart" Target="../charts/chart1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1.jpeg"/><Relationship Id="rId11" Type="http://schemas.openxmlformats.org/officeDocument/2006/relationships/image" Target="../media/image106.jpeg"/><Relationship Id="rId24" Type="http://schemas.openxmlformats.org/officeDocument/2006/relationships/image" Target="../media/image118.jpeg"/><Relationship Id="rId32" Type="http://schemas.openxmlformats.org/officeDocument/2006/relationships/chart" Target="../charts/chart9.xml"/><Relationship Id="rId37" Type="http://schemas.openxmlformats.org/officeDocument/2006/relationships/chart" Target="../charts/chart14.xml"/><Relationship Id="rId40" Type="http://schemas.openxmlformats.org/officeDocument/2006/relationships/chart" Target="../charts/chart17.xml"/><Relationship Id="rId45" Type="http://schemas.openxmlformats.org/officeDocument/2006/relationships/image" Target="../media/image124.jpeg"/><Relationship Id="rId5" Type="http://schemas.openxmlformats.org/officeDocument/2006/relationships/image" Target="../media/image100.jpeg"/><Relationship Id="rId15" Type="http://schemas.microsoft.com/office/2007/relationships/hdphoto" Target="../media/hdphoto4.wdp"/><Relationship Id="rId23" Type="http://schemas.openxmlformats.org/officeDocument/2006/relationships/image" Target="../media/image117.jpeg"/><Relationship Id="rId28" Type="http://schemas.openxmlformats.org/officeDocument/2006/relationships/image" Target="../media/image122.jpeg"/><Relationship Id="rId36" Type="http://schemas.openxmlformats.org/officeDocument/2006/relationships/chart" Target="../charts/chart13.xml"/><Relationship Id="rId10" Type="http://schemas.openxmlformats.org/officeDocument/2006/relationships/image" Target="../media/image105.png"/><Relationship Id="rId19" Type="http://schemas.openxmlformats.org/officeDocument/2006/relationships/image" Target="../media/image113.jpeg"/><Relationship Id="rId31" Type="http://schemas.openxmlformats.org/officeDocument/2006/relationships/chart" Target="../charts/chart8.xml"/><Relationship Id="rId44" Type="http://schemas.openxmlformats.org/officeDocument/2006/relationships/image" Target="../media/image123.png"/><Relationship Id="rId4" Type="http://schemas.openxmlformats.org/officeDocument/2006/relationships/image" Target="../media/image99.png"/><Relationship Id="rId9" Type="http://schemas.openxmlformats.org/officeDocument/2006/relationships/image" Target="../media/image104.jpeg"/><Relationship Id="rId14" Type="http://schemas.openxmlformats.org/officeDocument/2006/relationships/image" Target="../media/image109.png"/><Relationship Id="rId22" Type="http://schemas.openxmlformats.org/officeDocument/2006/relationships/image" Target="../media/image116.jpeg"/><Relationship Id="rId27" Type="http://schemas.openxmlformats.org/officeDocument/2006/relationships/image" Target="../media/image121.jpeg"/><Relationship Id="rId30" Type="http://schemas.openxmlformats.org/officeDocument/2006/relationships/chart" Target="../charts/chart7.xml"/><Relationship Id="rId35" Type="http://schemas.openxmlformats.org/officeDocument/2006/relationships/chart" Target="../charts/chart12.xml"/><Relationship Id="rId43" Type="http://schemas.openxmlformats.org/officeDocument/2006/relationships/image" Target="../media/image5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7.png"/><Relationship Id="rId3" Type="http://schemas.openxmlformats.org/officeDocument/2006/relationships/image" Target="../media/image8.jpeg"/><Relationship Id="rId7" Type="http://schemas.openxmlformats.org/officeDocument/2006/relationships/image" Target="../media/image5.png"/><Relationship Id="rId2" Type="http://schemas.openxmlformats.org/officeDocument/2006/relationships/image" Target="../media/image58.jpeg"/><Relationship Id="rId1" Type="http://schemas.openxmlformats.org/officeDocument/2006/relationships/slideLayout" Target="../slideLayouts/slideLayout2.xml"/><Relationship Id="rId6" Type="http://schemas.openxmlformats.org/officeDocument/2006/relationships/chart" Target="../charts/chart19.xml"/><Relationship Id="rId5" Type="http://schemas.openxmlformats.org/officeDocument/2006/relationships/image" Target="../media/image126.jpeg"/><Relationship Id="rId4" Type="http://schemas.openxmlformats.org/officeDocument/2006/relationships/image" Target="../media/image125.png"/></Relationships>
</file>

<file path=ppt/slides/_rels/slide18.xml.rels><?xml version="1.0" encoding="UTF-8" standalone="yes"?>
<Relationships xmlns="http://schemas.openxmlformats.org/package/2006/relationships"><Relationship Id="rId13" Type="http://schemas.openxmlformats.org/officeDocument/2006/relationships/diagramQuickStyle" Target="../diagrams/quickStyle3.xml"/><Relationship Id="rId18" Type="http://schemas.openxmlformats.org/officeDocument/2006/relationships/diagramQuickStyle" Target="../diagrams/quickStyle4.xml"/><Relationship Id="rId26" Type="http://schemas.openxmlformats.org/officeDocument/2006/relationships/diagramData" Target="../diagrams/data6.xml"/><Relationship Id="rId39" Type="http://schemas.openxmlformats.org/officeDocument/2006/relationships/diagramColors" Target="../diagrams/colors8.xml"/><Relationship Id="rId3" Type="http://schemas.openxmlformats.org/officeDocument/2006/relationships/image" Target="../media/image129.png"/><Relationship Id="rId21" Type="http://schemas.openxmlformats.org/officeDocument/2006/relationships/diagramData" Target="../diagrams/data5.xml"/><Relationship Id="rId34" Type="http://schemas.openxmlformats.org/officeDocument/2006/relationships/diagramColors" Target="../diagrams/colors7.xml"/><Relationship Id="rId42" Type="http://schemas.openxmlformats.org/officeDocument/2006/relationships/diagramLayout" Target="../diagrams/layout9.xml"/><Relationship Id="rId47" Type="http://schemas.openxmlformats.org/officeDocument/2006/relationships/diagramData" Target="../diagrams/data10.xml"/><Relationship Id="rId50" Type="http://schemas.openxmlformats.org/officeDocument/2006/relationships/diagramColors" Target="../diagrams/colors10.xml"/><Relationship Id="rId7" Type="http://schemas.openxmlformats.org/officeDocument/2006/relationships/diagramLayout" Target="../diagrams/layout2.xml"/><Relationship Id="rId12" Type="http://schemas.openxmlformats.org/officeDocument/2006/relationships/diagramLayout" Target="../diagrams/layout3.xml"/><Relationship Id="rId17" Type="http://schemas.openxmlformats.org/officeDocument/2006/relationships/diagramLayout" Target="../diagrams/layout4.xml"/><Relationship Id="rId25" Type="http://schemas.microsoft.com/office/2007/relationships/diagramDrawing" Target="../diagrams/drawing5.xml"/><Relationship Id="rId33" Type="http://schemas.openxmlformats.org/officeDocument/2006/relationships/diagramQuickStyle" Target="../diagrams/quickStyle7.xml"/><Relationship Id="rId38" Type="http://schemas.openxmlformats.org/officeDocument/2006/relationships/diagramQuickStyle" Target="../diagrams/quickStyle8.xml"/><Relationship Id="rId46" Type="http://schemas.openxmlformats.org/officeDocument/2006/relationships/image" Target="../media/image131.jpeg"/><Relationship Id="rId2" Type="http://schemas.openxmlformats.org/officeDocument/2006/relationships/image" Target="../media/image128.jpeg"/><Relationship Id="rId16" Type="http://schemas.openxmlformats.org/officeDocument/2006/relationships/diagramData" Target="../diagrams/data4.xml"/><Relationship Id="rId20" Type="http://schemas.microsoft.com/office/2007/relationships/diagramDrawing" Target="../diagrams/drawing4.xml"/><Relationship Id="rId29" Type="http://schemas.openxmlformats.org/officeDocument/2006/relationships/diagramColors" Target="../diagrams/colors6.xml"/><Relationship Id="rId41" Type="http://schemas.openxmlformats.org/officeDocument/2006/relationships/diagramData" Target="../diagrams/data9.xml"/><Relationship Id="rId54" Type="http://schemas.openxmlformats.org/officeDocument/2006/relationships/chart" Target="../charts/chart20.xml"/><Relationship Id="rId1" Type="http://schemas.openxmlformats.org/officeDocument/2006/relationships/slideLayout" Target="../slideLayouts/slideLayout2.xml"/><Relationship Id="rId6" Type="http://schemas.openxmlformats.org/officeDocument/2006/relationships/diagramData" Target="../diagrams/data2.xml"/><Relationship Id="rId11" Type="http://schemas.openxmlformats.org/officeDocument/2006/relationships/diagramData" Target="../diagrams/data3.xml"/><Relationship Id="rId24" Type="http://schemas.openxmlformats.org/officeDocument/2006/relationships/diagramColors" Target="../diagrams/colors5.xml"/><Relationship Id="rId32" Type="http://schemas.openxmlformats.org/officeDocument/2006/relationships/diagramLayout" Target="../diagrams/layout7.xml"/><Relationship Id="rId37" Type="http://schemas.openxmlformats.org/officeDocument/2006/relationships/diagramLayout" Target="../diagrams/layout8.xml"/><Relationship Id="rId40" Type="http://schemas.microsoft.com/office/2007/relationships/diagramDrawing" Target="../diagrams/drawing8.xml"/><Relationship Id="rId45" Type="http://schemas.microsoft.com/office/2007/relationships/diagramDrawing" Target="../diagrams/drawing9.xml"/><Relationship Id="rId53" Type="http://schemas.openxmlformats.org/officeDocument/2006/relationships/image" Target="../media/image132.png"/><Relationship Id="rId5" Type="http://schemas.openxmlformats.org/officeDocument/2006/relationships/image" Target="../media/image130.jpeg"/><Relationship Id="rId15" Type="http://schemas.microsoft.com/office/2007/relationships/diagramDrawing" Target="../diagrams/drawing3.xml"/><Relationship Id="rId23" Type="http://schemas.openxmlformats.org/officeDocument/2006/relationships/diagramQuickStyle" Target="../diagrams/quickStyle5.xml"/><Relationship Id="rId28" Type="http://schemas.openxmlformats.org/officeDocument/2006/relationships/diagramQuickStyle" Target="../diagrams/quickStyle6.xml"/><Relationship Id="rId36" Type="http://schemas.openxmlformats.org/officeDocument/2006/relationships/diagramData" Target="../diagrams/data8.xml"/><Relationship Id="rId49" Type="http://schemas.openxmlformats.org/officeDocument/2006/relationships/diagramQuickStyle" Target="../diagrams/quickStyle10.xml"/><Relationship Id="rId10" Type="http://schemas.microsoft.com/office/2007/relationships/diagramDrawing" Target="../diagrams/drawing2.xml"/><Relationship Id="rId19" Type="http://schemas.openxmlformats.org/officeDocument/2006/relationships/diagramColors" Target="../diagrams/colors4.xml"/><Relationship Id="rId31" Type="http://schemas.openxmlformats.org/officeDocument/2006/relationships/diagramData" Target="../diagrams/data7.xml"/><Relationship Id="rId44" Type="http://schemas.openxmlformats.org/officeDocument/2006/relationships/diagramColors" Target="../diagrams/colors9.xml"/><Relationship Id="rId52" Type="http://schemas.openxmlformats.org/officeDocument/2006/relationships/image" Target="../media/image5.png"/><Relationship Id="rId4" Type="http://schemas.openxmlformats.org/officeDocument/2006/relationships/image" Target="../media/image8.jpeg"/><Relationship Id="rId9" Type="http://schemas.openxmlformats.org/officeDocument/2006/relationships/diagramColors" Target="../diagrams/colors2.xml"/><Relationship Id="rId14" Type="http://schemas.openxmlformats.org/officeDocument/2006/relationships/diagramColors" Target="../diagrams/colors3.xml"/><Relationship Id="rId22" Type="http://schemas.openxmlformats.org/officeDocument/2006/relationships/diagramLayout" Target="../diagrams/layout5.xml"/><Relationship Id="rId27" Type="http://schemas.openxmlformats.org/officeDocument/2006/relationships/diagramLayout" Target="../diagrams/layout6.xml"/><Relationship Id="rId30" Type="http://schemas.microsoft.com/office/2007/relationships/diagramDrawing" Target="../diagrams/drawing6.xml"/><Relationship Id="rId35" Type="http://schemas.microsoft.com/office/2007/relationships/diagramDrawing" Target="../diagrams/drawing7.xml"/><Relationship Id="rId43" Type="http://schemas.openxmlformats.org/officeDocument/2006/relationships/diagramQuickStyle" Target="../diagrams/quickStyle9.xml"/><Relationship Id="rId48" Type="http://schemas.openxmlformats.org/officeDocument/2006/relationships/diagramLayout" Target="../diagrams/layout10.xml"/><Relationship Id="rId8" Type="http://schemas.openxmlformats.org/officeDocument/2006/relationships/diagramQuickStyle" Target="../diagrams/quickStyle2.xml"/><Relationship Id="rId51" Type="http://schemas.microsoft.com/office/2007/relationships/diagramDrawing" Target="../diagrams/drawing10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1.xml"/><Relationship Id="rId7" Type="http://schemas.openxmlformats.org/officeDocument/2006/relationships/image" Target="../media/image5.png"/><Relationship Id="rId2" Type="http://schemas.openxmlformats.org/officeDocument/2006/relationships/image" Target="../media/image54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5.png"/><Relationship Id="rId5" Type="http://schemas.openxmlformats.org/officeDocument/2006/relationships/image" Target="../media/image134.jpeg"/><Relationship Id="rId4" Type="http://schemas.openxmlformats.org/officeDocument/2006/relationships/image" Target="../media/image133.jpe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1.jpeg"/><Relationship Id="rId3" Type="http://schemas.openxmlformats.org/officeDocument/2006/relationships/chart" Target="../charts/chart22.xml"/><Relationship Id="rId7" Type="http://schemas.openxmlformats.org/officeDocument/2006/relationships/image" Target="../media/image140.png"/><Relationship Id="rId2" Type="http://schemas.openxmlformats.org/officeDocument/2006/relationships/image" Target="../media/image136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9.jpeg"/><Relationship Id="rId11" Type="http://schemas.openxmlformats.org/officeDocument/2006/relationships/image" Target="../media/image142.png"/><Relationship Id="rId5" Type="http://schemas.openxmlformats.org/officeDocument/2006/relationships/image" Target="../media/image138.jpeg"/><Relationship Id="rId10" Type="http://schemas.openxmlformats.org/officeDocument/2006/relationships/image" Target="../media/image5.png"/><Relationship Id="rId4" Type="http://schemas.openxmlformats.org/officeDocument/2006/relationships/image" Target="../media/image137.jpeg"/><Relationship Id="rId9" Type="http://schemas.openxmlformats.org/officeDocument/2006/relationships/image" Target="../media/image8.jpe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7.png"/><Relationship Id="rId13" Type="http://schemas.openxmlformats.org/officeDocument/2006/relationships/image" Target="../media/image150.jpeg"/><Relationship Id="rId18" Type="http://schemas.openxmlformats.org/officeDocument/2006/relationships/image" Target="../media/image152.png"/><Relationship Id="rId26" Type="http://schemas.openxmlformats.org/officeDocument/2006/relationships/image" Target="../media/image155.png"/><Relationship Id="rId3" Type="http://schemas.openxmlformats.org/officeDocument/2006/relationships/image" Target="../media/image143.png"/><Relationship Id="rId21" Type="http://schemas.openxmlformats.org/officeDocument/2006/relationships/chart" Target="../charts/chart29.xml"/><Relationship Id="rId7" Type="http://schemas.openxmlformats.org/officeDocument/2006/relationships/image" Target="../media/image146.png"/><Relationship Id="rId12" Type="http://schemas.openxmlformats.org/officeDocument/2006/relationships/chart" Target="../charts/chart24.xml"/><Relationship Id="rId17" Type="http://schemas.openxmlformats.org/officeDocument/2006/relationships/chart" Target="../charts/chart27.xml"/><Relationship Id="rId25" Type="http://schemas.openxmlformats.org/officeDocument/2006/relationships/chart" Target="../charts/chart32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151.png"/><Relationship Id="rId20" Type="http://schemas.openxmlformats.org/officeDocument/2006/relationships/chart" Target="../charts/chart28.xml"/><Relationship Id="rId29" Type="http://schemas.openxmlformats.org/officeDocument/2006/relationships/image" Target="../media/image158.png"/><Relationship Id="rId1" Type="http://schemas.openxmlformats.org/officeDocument/2006/relationships/tags" Target="../tags/tag1.xml"/><Relationship Id="rId6" Type="http://schemas.openxmlformats.org/officeDocument/2006/relationships/image" Target="../media/image145.png"/><Relationship Id="rId11" Type="http://schemas.openxmlformats.org/officeDocument/2006/relationships/image" Target="../media/image149.png"/><Relationship Id="rId24" Type="http://schemas.openxmlformats.org/officeDocument/2006/relationships/image" Target="../media/image154.png"/><Relationship Id="rId5" Type="http://schemas.microsoft.com/office/2007/relationships/hdphoto" Target="../media/hdphoto5.wdp"/><Relationship Id="rId15" Type="http://schemas.openxmlformats.org/officeDocument/2006/relationships/chart" Target="../charts/chart26.xml"/><Relationship Id="rId23" Type="http://schemas.openxmlformats.org/officeDocument/2006/relationships/chart" Target="../charts/chart31.xml"/><Relationship Id="rId28" Type="http://schemas.openxmlformats.org/officeDocument/2006/relationships/image" Target="../media/image157.png"/><Relationship Id="rId10" Type="http://schemas.openxmlformats.org/officeDocument/2006/relationships/chart" Target="../charts/chart23.xml"/><Relationship Id="rId19" Type="http://schemas.openxmlformats.org/officeDocument/2006/relationships/image" Target="../media/image153.png"/><Relationship Id="rId31" Type="http://schemas.openxmlformats.org/officeDocument/2006/relationships/image" Target="../media/image160.jpeg"/><Relationship Id="rId4" Type="http://schemas.openxmlformats.org/officeDocument/2006/relationships/image" Target="../media/image144.png"/><Relationship Id="rId9" Type="http://schemas.openxmlformats.org/officeDocument/2006/relationships/image" Target="../media/image148.png"/><Relationship Id="rId14" Type="http://schemas.openxmlformats.org/officeDocument/2006/relationships/chart" Target="../charts/chart25.xml"/><Relationship Id="rId22" Type="http://schemas.openxmlformats.org/officeDocument/2006/relationships/chart" Target="../charts/chart30.xml"/><Relationship Id="rId27" Type="http://schemas.openxmlformats.org/officeDocument/2006/relationships/image" Target="../media/image156.png"/><Relationship Id="rId30" Type="http://schemas.openxmlformats.org/officeDocument/2006/relationships/image" Target="../media/image159.pn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image" Target="../media/image161.jpeg"/><Relationship Id="rId7" Type="http://schemas.openxmlformats.org/officeDocument/2006/relationships/chart" Target="../charts/chart33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.xml"/><Relationship Id="rId6" Type="http://schemas.openxmlformats.org/officeDocument/2006/relationships/image" Target="../media/image164.jpeg"/><Relationship Id="rId5" Type="http://schemas.openxmlformats.org/officeDocument/2006/relationships/image" Target="../media/image163.jpeg"/><Relationship Id="rId4" Type="http://schemas.openxmlformats.org/officeDocument/2006/relationships/image" Target="../media/image162.jpeg"/><Relationship Id="rId9" Type="http://schemas.openxmlformats.org/officeDocument/2006/relationships/image" Target="../media/image165.png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0.png"/><Relationship Id="rId3" Type="http://schemas.openxmlformats.org/officeDocument/2006/relationships/image" Target="../media/image166.png"/><Relationship Id="rId7" Type="http://schemas.openxmlformats.org/officeDocument/2006/relationships/image" Target="../media/image169.jpeg"/><Relationship Id="rId2" Type="http://schemas.openxmlformats.org/officeDocument/2006/relationships/image" Target="../media/image162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8.jpeg"/><Relationship Id="rId5" Type="http://schemas.openxmlformats.org/officeDocument/2006/relationships/image" Target="../media/image167.jpeg"/><Relationship Id="rId4" Type="http://schemas.openxmlformats.org/officeDocument/2006/relationships/image" Target="../media/image5.png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hyperlink" Target="http://mintrudrb.ru/upload/docs/analiz_zp_4_2017.pdf" TargetMode="External"/><Relationship Id="rId3" Type="http://schemas.openxmlformats.org/officeDocument/2006/relationships/image" Target="../media/image172.png"/><Relationship Id="rId7" Type="http://schemas.openxmlformats.org/officeDocument/2006/relationships/image" Target="../media/image175.png"/><Relationship Id="rId2" Type="http://schemas.openxmlformats.org/officeDocument/2006/relationships/image" Target="../media/image17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4.jpeg"/><Relationship Id="rId5" Type="http://schemas.openxmlformats.org/officeDocument/2006/relationships/image" Target="../media/image5.png"/><Relationship Id="rId4" Type="http://schemas.openxmlformats.org/officeDocument/2006/relationships/image" Target="../media/image173.jpeg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8.jpeg"/><Relationship Id="rId3" Type="http://schemas.openxmlformats.org/officeDocument/2006/relationships/image" Target="../media/image161.jpeg"/><Relationship Id="rId7" Type="http://schemas.openxmlformats.org/officeDocument/2006/relationships/image" Target="../media/image178.jpe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3.xml"/><Relationship Id="rId6" Type="http://schemas.openxmlformats.org/officeDocument/2006/relationships/image" Target="../media/image5.png"/><Relationship Id="rId5" Type="http://schemas.openxmlformats.org/officeDocument/2006/relationships/image" Target="../media/image177.jpeg"/><Relationship Id="rId4" Type="http://schemas.openxmlformats.org/officeDocument/2006/relationships/image" Target="../media/image176.jpeg"/><Relationship Id="rId9" Type="http://schemas.openxmlformats.org/officeDocument/2006/relationships/image" Target="../media/image179.jpeg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9.jpeg"/><Relationship Id="rId3" Type="http://schemas.openxmlformats.org/officeDocument/2006/relationships/image" Target="../media/image176.jpeg"/><Relationship Id="rId7" Type="http://schemas.openxmlformats.org/officeDocument/2006/relationships/image" Target="../media/image168.jpeg"/><Relationship Id="rId2" Type="http://schemas.openxmlformats.org/officeDocument/2006/relationships/image" Target="../media/image16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8.jpeg"/><Relationship Id="rId5" Type="http://schemas.openxmlformats.org/officeDocument/2006/relationships/image" Target="../media/image5.png"/><Relationship Id="rId4" Type="http://schemas.openxmlformats.org/officeDocument/2006/relationships/image" Target="../media/image177.jpe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1.jpeg"/><Relationship Id="rId7" Type="http://schemas.openxmlformats.org/officeDocument/2006/relationships/image" Target="../media/image180.jpeg"/><Relationship Id="rId2" Type="http://schemas.openxmlformats.org/officeDocument/2006/relationships/image" Target="../media/image177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8.jpeg"/><Relationship Id="rId5" Type="http://schemas.openxmlformats.org/officeDocument/2006/relationships/image" Target="../media/image5.png"/><Relationship Id="rId4" Type="http://schemas.openxmlformats.org/officeDocument/2006/relationships/image" Target="../media/image176.jpeg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0.jpeg"/><Relationship Id="rId3" Type="http://schemas.openxmlformats.org/officeDocument/2006/relationships/image" Target="../media/image177.jpeg"/><Relationship Id="rId7" Type="http://schemas.openxmlformats.org/officeDocument/2006/relationships/image" Target="../media/image179.jpeg"/><Relationship Id="rId2" Type="http://schemas.openxmlformats.org/officeDocument/2006/relationships/image" Target="../media/image176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8.jpeg"/><Relationship Id="rId5" Type="http://schemas.openxmlformats.org/officeDocument/2006/relationships/image" Target="../media/image178.jpeg"/><Relationship Id="rId4" Type="http://schemas.openxmlformats.org/officeDocument/2006/relationships/image" Target="../media/image5.png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1.jpeg"/><Relationship Id="rId3" Type="http://schemas.openxmlformats.org/officeDocument/2006/relationships/image" Target="../media/image5.png"/><Relationship Id="rId7" Type="http://schemas.openxmlformats.org/officeDocument/2006/relationships/image" Target="../media/image178.jpeg"/><Relationship Id="rId2" Type="http://schemas.openxmlformats.org/officeDocument/2006/relationships/image" Target="../media/image177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80.jpeg"/><Relationship Id="rId5" Type="http://schemas.openxmlformats.org/officeDocument/2006/relationships/image" Target="../media/image179.jpeg"/><Relationship Id="rId4" Type="http://schemas.openxmlformats.org/officeDocument/2006/relationships/image" Target="../media/image168.jpeg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0.jpeg"/><Relationship Id="rId3" Type="http://schemas.openxmlformats.org/officeDocument/2006/relationships/image" Target="../media/image176.jpeg"/><Relationship Id="rId7" Type="http://schemas.openxmlformats.org/officeDocument/2006/relationships/image" Target="../media/image179.jpeg"/><Relationship Id="rId2" Type="http://schemas.openxmlformats.org/officeDocument/2006/relationships/image" Target="../media/image16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8.jpeg"/><Relationship Id="rId5" Type="http://schemas.openxmlformats.org/officeDocument/2006/relationships/image" Target="../media/image181.jpeg"/><Relationship Id="rId4" Type="http://schemas.openxmlformats.org/officeDocument/2006/relationships/image" Target="../media/image5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2.jpeg"/><Relationship Id="rId7" Type="http://schemas.openxmlformats.org/officeDocument/2006/relationships/hyperlink" Target="http://mintrudrb.ru/upload/docs/analiz_zp_4_2017.pdf" TargetMode="External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85.jpeg"/><Relationship Id="rId5" Type="http://schemas.openxmlformats.org/officeDocument/2006/relationships/image" Target="../media/image184.jpeg"/><Relationship Id="rId4" Type="http://schemas.openxmlformats.org/officeDocument/2006/relationships/image" Target="../media/image183.jpeg"/></Relationships>
</file>

<file path=ppt/slides/_rels/slide3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0.jpeg"/><Relationship Id="rId3" Type="http://schemas.openxmlformats.org/officeDocument/2006/relationships/image" Target="../media/image186.png"/><Relationship Id="rId7" Type="http://schemas.openxmlformats.org/officeDocument/2006/relationships/image" Target="../media/image189.jpe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4.xml"/><Relationship Id="rId6" Type="http://schemas.openxmlformats.org/officeDocument/2006/relationships/image" Target="../media/image188.png"/><Relationship Id="rId5" Type="http://schemas.openxmlformats.org/officeDocument/2006/relationships/image" Target="../media/image187.jpeg"/><Relationship Id="rId4" Type="http://schemas.openxmlformats.org/officeDocument/2006/relationships/image" Target="../media/image5.png"/><Relationship Id="rId9" Type="http://schemas.openxmlformats.org/officeDocument/2006/relationships/image" Target="../media/image191.jpeg"/></Relationships>
</file>

<file path=ppt/slides/_rels/slide3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1.jpeg"/><Relationship Id="rId3" Type="http://schemas.openxmlformats.org/officeDocument/2006/relationships/image" Target="../media/image5.png"/><Relationship Id="rId7" Type="http://schemas.openxmlformats.org/officeDocument/2006/relationships/image" Target="../media/image190.jpeg"/><Relationship Id="rId2" Type="http://schemas.openxmlformats.org/officeDocument/2006/relationships/image" Target="../media/image18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89.jpeg"/><Relationship Id="rId5" Type="http://schemas.openxmlformats.org/officeDocument/2006/relationships/image" Target="../media/image188.png"/><Relationship Id="rId4" Type="http://schemas.openxmlformats.org/officeDocument/2006/relationships/image" Target="../media/image192.jpeg"/></Relationships>
</file>

<file path=ppt/slides/_rels/slide3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1.jpeg"/><Relationship Id="rId3" Type="http://schemas.openxmlformats.org/officeDocument/2006/relationships/image" Target="../media/image5.png"/><Relationship Id="rId7" Type="http://schemas.openxmlformats.org/officeDocument/2006/relationships/image" Target="../media/image190.jpeg"/><Relationship Id="rId2" Type="http://schemas.openxmlformats.org/officeDocument/2006/relationships/image" Target="../media/image18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89.jpeg"/><Relationship Id="rId5" Type="http://schemas.openxmlformats.org/officeDocument/2006/relationships/image" Target="../media/image194.png"/><Relationship Id="rId4" Type="http://schemas.openxmlformats.org/officeDocument/2006/relationships/image" Target="../media/image193.jpeg"/></Relationships>
</file>

<file path=ppt/slides/_rels/slide3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1.jpeg"/><Relationship Id="rId3" Type="http://schemas.openxmlformats.org/officeDocument/2006/relationships/image" Target="../media/image5.png"/><Relationship Id="rId7" Type="http://schemas.openxmlformats.org/officeDocument/2006/relationships/image" Target="../media/image190.jpeg"/><Relationship Id="rId2" Type="http://schemas.openxmlformats.org/officeDocument/2006/relationships/image" Target="../media/image19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89.jpeg"/><Relationship Id="rId5" Type="http://schemas.openxmlformats.org/officeDocument/2006/relationships/image" Target="../media/image188.png"/><Relationship Id="rId4" Type="http://schemas.openxmlformats.org/officeDocument/2006/relationships/image" Target="../media/image196.jpeg"/></Relationships>
</file>

<file path=ppt/slides/_rels/slide3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1.jpeg"/><Relationship Id="rId3" Type="http://schemas.openxmlformats.org/officeDocument/2006/relationships/image" Target="../media/image5.png"/><Relationship Id="rId7" Type="http://schemas.openxmlformats.org/officeDocument/2006/relationships/image" Target="../media/image190.jpeg"/><Relationship Id="rId2" Type="http://schemas.openxmlformats.org/officeDocument/2006/relationships/image" Target="../media/image19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89.jpeg"/><Relationship Id="rId5" Type="http://schemas.openxmlformats.org/officeDocument/2006/relationships/image" Target="../media/image188.png"/><Relationship Id="rId4" Type="http://schemas.openxmlformats.org/officeDocument/2006/relationships/image" Target="../media/image196.jpe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0.png"/><Relationship Id="rId7" Type="http://schemas.openxmlformats.org/officeDocument/2006/relationships/image" Target="../media/image5.png"/><Relationship Id="rId2" Type="http://schemas.openxmlformats.org/officeDocument/2006/relationships/image" Target="../media/image197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98.jpeg"/><Relationship Id="rId5" Type="http://schemas.openxmlformats.org/officeDocument/2006/relationships/image" Target="../media/image166.png"/><Relationship Id="rId4" Type="http://schemas.openxmlformats.org/officeDocument/2006/relationships/image" Target="../media/image195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95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97.jpeg"/><Relationship Id="rId4" Type="http://schemas.openxmlformats.org/officeDocument/2006/relationships/image" Target="../media/image199.jpeg"/></Relationships>
</file>

<file path=ppt/slides/_rels/slide3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3.jpeg"/><Relationship Id="rId3" Type="http://schemas.openxmlformats.org/officeDocument/2006/relationships/image" Target="../media/image200.jpeg"/><Relationship Id="rId7" Type="http://schemas.openxmlformats.org/officeDocument/2006/relationships/image" Target="../media/image43.jpe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5.xml"/><Relationship Id="rId6" Type="http://schemas.openxmlformats.org/officeDocument/2006/relationships/image" Target="../media/image5.png"/><Relationship Id="rId5" Type="http://schemas.openxmlformats.org/officeDocument/2006/relationships/image" Target="../media/image202.jpeg"/><Relationship Id="rId10" Type="http://schemas.openxmlformats.org/officeDocument/2006/relationships/image" Target="../media/image204.png"/><Relationship Id="rId4" Type="http://schemas.openxmlformats.org/officeDocument/2006/relationships/image" Target="../media/image201.jpeg"/><Relationship Id="rId9" Type="http://schemas.openxmlformats.org/officeDocument/2006/relationships/image" Target="../media/image8.jpeg"/></Relationships>
</file>

<file path=ppt/slides/_rels/slide40.xml.rels><?xml version="1.0" encoding="UTF-8" standalone="yes"?>
<Relationships xmlns="http://schemas.openxmlformats.org/package/2006/relationships"><Relationship Id="rId8" Type="http://schemas.openxmlformats.org/officeDocument/2006/relationships/diagramData" Target="../diagrams/data11.xml"/><Relationship Id="rId13" Type="http://schemas.openxmlformats.org/officeDocument/2006/relationships/image" Target="../media/image206.png"/><Relationship Id="rId3" Type="http://schemas.openxmlformats.org/officeDocument/2006/relationships/image" Target="../media/image8.jpeg"/><Relationship Id="rId7" Type="http://schemas.openxmlformats.org/officeDocument/2006/relationships/chart" Target="../charts/chart34.xml"/><Relationship Id="rId12" Type="http://schemas.microsoft.com/office/2007/relationships/diagramDrawing" Target="../diagrams/drawing11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6.xml"/><Relationship Id="rId6" Type="http://schemas.openxmlformats.org/officeDocument/2006/relationships/image" Target="../media/image43.jpeg"/><Relationship Id="rId11" Type="http://schemas.openxmlformats.org/officeDocument/2006/relationships/diagramColors" Target="../diagrams/colors11.xml"/><Relationship Id="rId5" Type="http://schemas.openxmlformats.org/officeDocument/2006/relationships/image" Target="../media/image5.png"/><Relationship Id="rId10" Type="http://schemas.openxmlformats.org/officeDocument/2006/relationships/diagramQuickStyle" Target="../diagrams/quickStyle11.xml"/><Relationship Id="rId4" Type="http://schemas.openxmlformats.org/officeDocument/2006/relationships/image" Target="../media/image205.jpeg"/><Relationship Id="rId9" Type="http://schemas.openxmlformats.org/officeDocument/2006/relationships/diagramLayout" Target="../diagrams/layout11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207.pn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8" Type="http://schemas.openxmlformats.org/officeDocument/2006/relationships/diagramQuickStyle" Target="../diagrams/quickStyle12.xml"/><Relationship Id="rId3" Type="http://schemas.openxmlformats.org/officeDocument/2006/relationships/image" Target="../media/image5.png"/><Relationship Id="rId7" Type="http://schemas.openxmlformats.org/officeDocument/2006/relationships/diagramLayout" Target="../diagrams/layout12.xml"/><Relationship Id="rId12" Type="http://schemas.openxmlformats.org/officeDocument/2006/relationships/image" Target="../media/image209.png"/><Relationship Id="rId2" Type="http://schemas.openxmlformats.org/officeDocument/2006/relationships/image" Target="../media/image208.jpeg"/><Relationship Id="rId1" Type="http://schemas.openxmlformats.org/officeDocument/2006/relationships/slideLayout" Target="../slideLayouts/slideLayout2.xml"/><Relationship Id="rId6" Type="http://schemas.openxmlformats.org/officeDocument/2006/relationships/diagramData" Target="../diagrams/data12.xml"/><Relationship Id="rId11" Type="http://schemas.openxmlformats.org/officeDocument/2006/relationships/image" Target="../media/image8.jpeg"/><Relationship Id="rId5" Type="http://schemas.openxmlformats.org/officeDocument/2006/relationships/chart" Target="../charts/chart35.xml"/><Relationship Id="rId10" Type="http://schemas.microsoft.com/office/2007/relationships/diagramDrawing" Target="../diagrams/drawing12.xml"/><Relationship Id="rId4" Type="http://schemas.openxmlformats.org/officeDocument/2006/relationships/image" Target="../media/image43.jpeg"/><Relationship Id="rId9" Type="http://schemas.openxmlformats.org/officeDocument/2006/relationships/diagramColors" Target="../diagrams/colors12.xml"/></Relationships>
</file>

<file path=ppt/slides/_rels/slide43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13.xml"/><Relationship Id="rId3" Type="http://schemas.openxmlformats.org/officeDocument/2006/relationships/image" Target="../media/image203.jpeg"/><Relationship Id="rId7" Type="http://schemas.openxmlformats.org/officeDocument/2006/relationships/diagramData" Target="../diagrams/data13.xml"/><Relationship Id="rId12" Type="http://schemas.openxmlformats.org/officeDocument/2006/relationships/image" Target="../media/image210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7.xml"/><Relationship Id="rId6" Type="http://schemas.openxmlformats.org/officeDocument/2006/relationships/chart" Target="../charts/chart36.xml"/><Relationship Id="rId11" Type="http://schemas.microsoft.com/office/2007/relationships/diagramDrawing" Target="../diagrams/drawing13.xml"/><Relationship Id="rId5" Type="http://schemas.openxmlformats.org/officeDocument/2006/relationships/image" Target="../media/image43.jpeg"/><Relationship Id="rId10" Type="http://schemas.openxmlformats.org/officeDocument/2006/relationships/diagramColors" Target="../diagrams/colors13.xml"/><Relationship Id="rId4" Type="http://schemas.openxmlformats.org/officeDocument/2006/relationships/image" Target="../media/image5.png"/><Relationship Id="rId9" Type="http://schemas.openxmlformats.org/officeDocument/2006/relationships/diagramQuickStyle" Target="../diagrams/quickStyle13.xml"/></Relationships>
</file>

<file path=ppt/slides/_rels/slide4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5.png"/><Relationship Id="rId13" Type="http://schemas.openxmlformats.org/officeDocument/2006/relationships/diagramColors" Target="../diagrams/colors14.xml"/><Relationship Id="rId18" Type="http://schemas.openxmlformats.org/officeDocument/2006/relationships/image" Target="../media/image220.jpeg"/><Relationship Id="rId3" Type="http://schemas.openxmlformats.org/officeDocument/2006/relationships/image" Target="../media/image212.jpeg"/><Relationship Id="rId21" Type="http://schemas.openxmlformats.org/officeDocument/2006/relationships/image" Target="../media/image223.png"/><Relationship Id="rId7" Type="http://schemas.openxmlformats.org/officeDocument/2006/relationships/image" Target="../media/image214.jpeg"/><Relationship Id="rId12" Type="http://schemas.openxmlformats.org/officeDocument/2006/relationships/diagramQuickStyle" Target="../diagrams/quickStyle14.xml"/><Relationship Id="rId17" Type="http://schemas.openxmlformats.org/officeDocument/2006/relationships/image" Target="../media/image219.png"/><Relationship Id="rId2" Type="http://schemas.openxmlformats.org/officeDocument/2006/relationships/image" Target="../media/image211.gif"/><Relationship Id="rId16" Type="http://schemas.openxmlformats.org/officeDocument/2006/relationships/image" Target="../media/image218.jpeg"/><Relationship Id="rId20" Type="http://schemas.openxmlformats.org/officeDocument/2006/relationships/image" Target="../media/image222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13.png"/><Relationship Id="rId11" Type="http://schemas.openxmlformats.org/officeDocument/2006/relationships/diagramLayout" Target="../diagrams/layout14.xml"/><Relationship Id="rId5" Type="http://schemas.openxmlformats.org/officeDocument/2006/relationships/image" Target="../media/image48.jpeg"/><Relationship Id="rId15" Type="http://schemas.openxmlformats.org/officeDocument/2006/relationships/image" Target="../media/image217.png"/><Relationship Id="rId10" Type="http://schemas.openxmlformats.org/officeDocument/2006/relationships/diagramData" Target="../diagrams/data14.xml"/><Relationship Id="rId19" Type="http://schemas.openxmlformats.org/officeDocument/2006/relationships/image" Target="../media/image221.jpeg"/><Relationship Id="rId4" Type="http://schemas.openxmlformats.org/officeDocument/2006/relationships/image" Target="../media/image5.png"/><Relationship Id="rId9" Type="http://schemas.openxmlformats.org/officeDocument/2006/relationships/image" Target="../media/image216.png"/><Relationship Id="rId14" Type="http://schemas.microsoft.com/office/2007/relationships/diagramDrawing" Target="../diagrams/drawing14.xml"/><Relationship Id="rId22" Type="http://schemas.openxmlformats.org/officeDocument/2006/relationships/image" Target="../media/image224.png"/></Relationships>
</file>

<file path=ppt/slides/_rels/slide4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8.jpeg"/><Relationship Id="rId13" Type="http://schemas.openxmlformats.org/officeDocument/2006/relationships/image" Target="../media/image231.jpeg"/><Relationship Id="rId3" Type="http://schemas.openxmlformats.org/officeDocument/2006/relationships/image" Target="../media/image8.jpeg"/><Relationship Id="rId7" Type="http://schemas.openxmlformats.org/officeDocument/2006/relationships/image" Target="../media/image227.jpeg"/><Relationship Id="rId12" Type="http://schemas.openxmlformats.org/officeDocument/2006/relationships/image" Target="../media/image230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26.jpeg"/><Relationship Id="rId11" Type="http://schemas.openxmlformats.org/officeDocument/2006/relationships/chart" Target="../charts/chart37.xml"/><Relationship Id="rId5" Type="http://schemas.openxmlformats.org/officeDocument/2006/relationships/image" Target="../media/image140.png"/><Relationship Id="rId10" Type="http://schemas.openxmlformats.org/officeDocument/2006/relationships/image" Target="../media/image5.png"/><Relationship Id="rId4" Type="http://schemas.openxmlformats.org/officeDocument/2006/relationships/image" Target="../media/image225.jpeg"/><Relationship Id="rId9" Type="http://schemas.openxmlformats.org/officeDocument/2006/relationships/image" Target="../media/image229.jpeg"/><Relationship Id="rId14" Type="http://schemas.openxmlformats.org/officeDocument/2006/relationships/image" Target="../media/image232.png"/></Relationships>
</file>

<file path=ppt/slides/_rels/slide4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4.png"/><Relationship Id="rId13" Type="http://schemas.openxmlformats.org/officeDocument/2006/relationships/image" Target="../media/image238.jpeg"/><Relationship Id="rId18" Type="http://schemas.openxmlformats.org/officeDocument/2006/relationships/image" Target="../media/image158.png"/><Relationship Id="rId3" Type="http://schemas.openxmlformats.org/officeDocument/2006/relationships/diagramLayout" Target="../diagrams/layout15.xml"/><Relationship Id="rId21" Type="http://schemas.openxmlformats.org/officeDocument/2006/relationships/image" Target="../media/image245.png"/><Relationship Id="rId7" Type="http://schemas.openxmlformats.org/officeDocument/2006/relationships/image" Target="../media/image233.png"/><Relationship Id="rId12" Type="http://schemas.openxmlformats.org/officeDocument/2006/relationships/image" Target="../media/image237.png"/><Relationship Id="rId17" Type="http://schemas.openxmlformats.org/officeDocument/2006/relationships/image" Target="../media/image242.png"/><Relationship Id="rId2" Type="http://schemas.openxmlformats.org/officeDocument/2006/relationships/diagramData" Target="../diagrams/data15.xml"/><Relationship Id="rId16" Type="http://schemas.openxmlformats.org/officeDocument/2006/relationships/image" Target="../media/image241.png"/><Relationship Id="rId20" Type="http://schemas.openxmlformats.org/officeDocument/2006/relationships/image" Target="../media/image244.jpeg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5.xml"/><Relationship Id="rId11" Type="http://schemas.openxmlformats.org/officeDocument/2006/relationships/image" Target="../media/image236.jpeg"/><Relationship Id="rId24" Type="http://schemas.openxmlformats.org/officeDocument/2006/relationships/image" Target="../media/image35.gif"/><Relationship Id="rId5" Type="http://schemas.openxmlformats.org/officeDocument/2006/relationships/diagramColors" Target="../diagrams/colors15.xml"/><Relationship Id="rId15" Type="http://schemas.openxmlformats.org/officeDocument/2006/relationships/image" Target="../media/image240.png"/><Relationship Id="rId23" Type="http://schemas.openxmlformats.org/officeDocument/2006/relationships/image" Target="../media/image247.png"/><Relationship Id="rId10" Type="http://schemas.openxmlformats.org/officeDocument/2006/relationships/image" Target="../media/image235.png"/><Relationship Id="rId19" Type="http://schemas.openxmlformats.org/officeDocument/2006/relationships/image" Target="../media/image243.jpeg"/><Relationship Id="rId4" Type="http://schemas.openxmlformats.org/officeDocument/2006/relationships/diagramQuickStyle" Target="../diagrams/quickStyle15.xml"/><Relationship Id="rId9" Type="http://schemas.openxmlformats.org/officeDocument/2006/relationships/chart" Target="../charts/chart38.xml"/><Relationship Id="rId14" Type="http://schemas.openxmlformats.org/officeDocument/2006/relationships/image" Target="../media/image239.jpeg"/><Relationship Id="rId22" Type="http://schemas.openxmlformats.org/officeDocument/2006/relationships/image" Target="../media/image246.jpe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248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49.pn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9.xml"/><Relationship Id="rId2" Type="http://schemas.openxmlformats.org/officeDocument/2006/relationships/image" Target="../media/image250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52.png"/><Relationship Id="rId4" Type="http://schemas.openxmlformats.org/officeDocument/2006/relationships/image" Target="../media/image251.jpeg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hyperlink" Target="http://finance.admmeleuz.ru/" TargetMode="External"/><Relationship Id="rId2" Type="http://schemas.openxmlformats.org/officeDocument/2006/relationships/image" Target="../media/image157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png"/><Relationship Id="rId4" Type="http://schemas.openxmlformats.org/officeDocument/2006/relationships/image" Target="../media/image25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Прямоугольник 23"/>
          <p:cNvSpPr/>
          <p:nvPr/>
        </p:nvSpPr>
        <p:spPr>
          <a:xfrm>
            <a:off x="0" y="541622"/>
            <a:ext cx="12192000" cy="6296100"/>
          </a:xfrm>
          <a:prstGeom prst="rect">
            <a:avLst/>
          </a:prstGeom>
          <a:solidFill>
            <a:srgbClr val="B1C9D7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54398" y="580139"/>
            <a:ext cx="5011958" cy="489600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0" y="168341"/>
            <a:ext cx="12192000" cy="461665"/>
          </a:xfrm>
          <a:prstGeom prst="rect">
            <a:avLst/>
          </a:prstGeom>
          <a:solidFill>
            <a:srgbClr val="049E8F"/>
          </a:solidFill>
        </p:spPr>
        <p:txBody>
          <a:bodyPr wrap="square" rtlCol="0">
            <a:spAutoFit/>
          </a:bodyPr>
          <a:lstStyle/>
          <a:p>
            <a:pPr algn="ctr"/>
            <a:r>
              <a:rPr lang="ru-RU" sz="2400" dirty="0" smtClean="0">
                <a:solidFill>
                  <a:schemeClr val="bg1"/>
                </a:solidFill>
                <a:latin typeface="Academy" pitchFamily="2" charset="0"/>
              </a:rPr>
              <a:t>Бюджет муниципального района Мелеузовский район Республики Башкортостан </a:t>
            </a:r>
            <a:endParaRPr lang="ru-RU" sz="2400" dirty="0">
              <a:solidFill>
                <a:schemeClr val="bg1"/>
              </a:solidFill>
              <a:latin typeface="Academy" pitchFamily="2" charset="0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4429125" y="6325833"/>
            <a:ext cx="33337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rgbClr val="FF0000"/>
                </a:solidFill>
              </a:rPr>
              <a:t>БЮДЖЕТ ДЛЯ ГРАЖДАН 2017г.</a:t>
            </a:r>
            <a:endParaRPr lang="ru-RU" dirty="0">
              <a:solidFill>
                <a:srgbClr val="FF0000"/>
              </a:solidFill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8600" y="3649181"/>
            <a:ext cx="12192000" cy="2663952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9685527" y="686876"/>
            <a:ext cx="2235227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Для просмотра презентации  в режиме слайд-шоу 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 эффектами анимации пожалуйста нажмите 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 клавиатуре </a:t>
            </a:r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F5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или запустите режим 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просмотра слайд</a:t>
            </a:r>
            <a:r>
              <a:rPr lang="en-US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шоу 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 панели 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быстрого доступа в </a:t>
            </a:r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PowerPoint</a:t>
            </a:r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484615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000"/>
    </mc:Choice>
    <mc:Fallback xmlns="">
      <p:transition spd="slow" advTm="4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Рисунок 13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544" t="11874" r="18254"/>
          <a:stretch/>
        </p:blipFill>
        <p:spPr>
          <a:xfrm>
            <a:off x="6517479" y="748915"/>
            <a:ext cx="5012675" cy="5226662"/>
          </a:xfrm>
          <a:prstGeom prst="rect">
            <a:avLst/>
          </a:prstGeom>
        </p:spPr>
      </p:pic>
      <p:sp>
        <p:nvSpPr>
          <p:cNvPr id="6" name="Прямоугольник 5"/>
          <p:cNvSpPr/>
          <p:nvPr/>
        </p:nvSpPr>
        <p:spPr>
          <a:xfrm>
            <a:off x="1693123" y="304798"/>
            <a:ext cx="4128655" cy="68505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ru-RU" dirty="0">
                <a:solidFill>
                  <a:srgbClr val="002060"/>
                </a:solidFill>
                <a:latin typeface="BeeskneesCTT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Крошка сын к отцу пришел</a:t>
            </a: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ru-RU" dirty="0">
                <a:solidFill>
                  <a:srgbClr val="002060"/>
                </a:solidFill>
                <a:latin typeface="BeeskneesCTT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И спросила кроха:</a:t>
            </a:r>
          </a:p>
        </p:txBody>
      </p:sp>
      <p:sp>
        <p:nvSpPr>
          <p:cNvPr id="11" name="Овальная выноска 10"/>
          <p:cNvSpPr/>
          <p:nvPr/>
        </p:nvSpPr>
        <p:spPr>
          <a:xfrm>
            <a:off x="4944539" y="3537397"/>
            <a:ext cx="4021271" cy="2161309"/>
          </a:xfrm>
          <a:prstGeom prst="wedgeEllipseCallout">
            <a:avLst>
              <a:gd name="adj1" fmla="val 67402"/>
              <a:gd name="adj2" fmla="val -111312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Прямоугольник 11"/>
          <p:cNvSpPr/>
          <p:nvPr/>
        </p:nvSpPr>
        <p:spPr>
          <a:xfrm>
            <a:off x="5821778" y="4045323"/>
            <a:ext cx="2585165" cy="101438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ru-RU" sz="1400" b="1" dirty="0">
                <a:solidFill>
                  <a:srgbClr val="00206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У меня секретов нет, </a:t>
            </a: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ru-RU" sz="1400" b="1" dirty="0">
                <a:solidFill>
                  <a:srgbClr val="00206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Слушай, мой </a:t>
            </a:r>
            <a:r>
              <a:rPr lang="ru-RU" sz="1400" b="1" dirty="0" smtClean="0">
                <a:solidFill>
                  <a:srgbClr val="00206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сынишка,</a:t>
            </a:r>
            <a:endParaRPr lang="ru-RU" sz="1400" b="1" dirty="0">
              <a:solidFill>
                <a:srgbClr val="002060"/>
              </a:solidFill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just">
              <a:lnSpc>
                <a:spcPct val="107000"/>
              </a:lnSpc>
              <a:spcAft>
                <a:spcPts val="0"/>
              </a:spcAft>
            </a:pPr>
            <a:r>
              <a:rPr lang="ru-RU" sz="1400" b="1" dirty="0">
                <a:solidFill>
                  <a:srgbClr val="00206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О </a:t>
            </a:r>
            <a:r>
              <a:rPr lang="ru-RU" sz="1400" b="1" dirty="0" smtClean="0">
                <a:solidFill>
                  <a:srgbClr val="00206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БЮДЖЕТЕ свой </a:t>
            </a:r>
            <a:r>
              <a:rPr lang="ru-RU" sz="1400" b="1" dirty="0">
                <a:solidFill>
                  <a:srgbClr val="00206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рассказ </a:t>
            </a:r>
          </a:p>
          <a:p>
            <a:pPr algn="just">
              <a:lnSpc>
                <a:spcPct val="107000"/>
              </a:lnSpc>
              <a:spcAft>
                <a:spcPts val="0"/>
              </a:spcAft>
            </a:pPr>
            <a:r>
              <a:rPr lang="ru-RU" sz="1400" b="1" dirty="0">
                <a:solidFill>
                  <a:srgbClr val="00206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Помещаю в книжку…</a:t>
            </a:r>
            <a:endParaRPr lang="ru-RU" sz="1400" b="1" dirty="0">
              <a:solidFill>
                <a:srgbClr val="002060"/>
              </a:solidFill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8" name="Овальная выноска 7"/>
          <p:cNvSpPr/>
          <p:nvPr/>
        </p:nvSpPr>
        <p:spPr>
          <a:xfrm>
            <a:off x="2700915" y="989857"/>
            <a:ext cx="4189302" cy="2877597"/>
          </a:xfrm>
          <a:prstGeom prst="wedgeEllipseCallout">
            <a:avLst>
              <a:gd name="adj1" fmla="val -51164"/>
              <a:gd name="adj2" fmla="val 51159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rgbClr val="002060"/>
              </a:solidFill>
              <a:latin typeface="BeeskneesCTT" pitchFamily="2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3648075" y="1229929"/>
            <a:ext cx="2826328" cy="23974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ru-RU" sz="1400" b="1" dirty="0" smtClean="0">
                <a:solidFill>
                  <a:srgbClr val="002060"/>
                </a:solidFill>
                <a:latin typeface="Arial" panose="020B0604020202020204" pitchFamily="34" charset="0"/>
                <a:ea typeface="Batang" panose="02030600000101010101" pitchFamily="18" charset="-127"/>
                <a:cs typeface="Arial" panose="020B0604020202020204" pitchFamily="34" charset="0"/>
              </a:rPr>
              <a:t>«РАСХОДЫ» </a:t>
            </a:r>
            <a:r>
              <a:rPr lang="ru-RU" sz="1400" b="1" dirty="0">
                <a:solidFill>
                  <a:srgbClr val="002060"/>
                </a:solidFill>
                <a:latin typeface="Arial" panose="020B0604020202020204" pitchFamily="34" charset="0"/>
                <a:ea typeface="Batang" panose="02030600000101010101" pitchFamily="18" charset="-127"/>
                <a:cs typeface="Arial" panose="020B0604020202020204" pitchFamily="34" charset="0"/>
              </a:rPr>
              <a:t>это хорошо?</a:t>
            </a: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ru-RU" sz="1400" b="1" dirty="0">
                <a:solidFill>
                  <a:srgbClr val="002060"/>
                </a:solidFill>
                <a:latin typeface="Arial" panose="020B0604020202020204" pitchFamily="34" charset="0"/>
                <a:ea typeface="Batang" panose="02030600000101010101" pitchFamily="18" charset="-127"/>
                <a:cs typeface="Arial" panose="020B0604020202020204" pitchFamily="34" charset="0"/>
              </a:rPr>
              <a:t>Или это плохо?</a:t>
            </a: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ru-RU" sz="1400" b="1" dirty="0">
                <a:solidFill>
                  <a:srgbClr val="002060"/>
                </a:solidFill>
                <a:latin typeface="Arial" panose="020B0604020202020204" pitchFamily="34" charset="0"/>
                <a:ea typeface="Batang" panose="02030600000101010101" pitchFamily="18" charset="-127"/>
                <a:cs typeface="Arial" panose="020B0604020202020204" pitchFamily="34" charset="0"/>
              </a:rPr>
              <a:t>Слово новое </a:t>
            </a:r>
            <a:r>
              <a:rPr lang="ru-RU" sz="1400" b="1" dirty="0" smtClean="0">
                <a:solidFill>
                  <a:srgbClr val="002060"/>
                </a:solidFill>
                <a:latin typeface="Arial" panose="020B0604020202020204" pitchFamily="34" charset="0"/>
                <a:ea typeface="Batang" panose="02030600000101010101" pitchFamily="18" charset="-127"/>
                <a:cs typeface="Arial" panose="020B0604020202020204" pitchFamily="34" charset="0"/>
              </a:rPr>
              <a:t>«БЮДЖЕТ»</a:t>
            </a:r>
            <a:endParaRPr lang="ru-RU" sz="1400" b="1" dirty="0">
              <a:solidFill>
                <a:srgbClr val="002060"/>
              </a:solidFill>
              <a:latin typeface="Arial" panose="020B0604020202020204" pitchFamily="34" charset="0"/>
              <a:ea typeface="Batang" panose="02030600000101010101" pitchFamily="18" charset="-127"/>
              <a:cs typeface="Arial" panose="020B0604020202020204" pitchFamily="34" charset="0"/>
            </a:endParaRP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ru-RU" sz="1400" b="1" dirty="0">
                <a:solidFill>
                  <a:srgbClr val="002060"/>
                </a:solidFill>
                <a:latin typeface="Arial" panose="020B0604020202020204" pitchFamily="34" charset="0"/>
                <a:ea typeface="Batang" panose="02030600000101010101" pitchFamily="18" charset="-127"/>
                <a:cs typeface="Arial" panose="020B0604020202020204" pitchFamily="34" charset="0"/>
              </a:rPr>
              <a:t>Я сегодня слышал,</a:t>
            </a: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ru-RU" sz="1400" b="1" dirty="0">
                <a:solidFill>
                  <a:srgbClr val="002060"/>
                </a:solidFill>
                <a:latin typeface="Arial" panose="020B0604020202020204" pitchFamily="34" charset="0"/>
                <a:ea typeface="Batang" panose="02030600000101010101" pitchFamily="18" charset="-127"/>
                <a:cs typeface="Arial" panose="020B0604020202020204" pitchFamily="34" charset="0"/>
              </a:rPr>
              <a:t>Ты раскрой его секрет</a:t>
            </a: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ru-RU" sz="1400" b="1" dirty="0">
                <a:solidFill>
                  <a:srgbClr val="002060"/>
                </a:solidFill>
                <a:latin typeface="Arial" panose="020B0604020202020204" pitchFamily="34" charset="0"/>
                <a:ea typeface="Batang" panose="02030600000101010101" pitchFamily="18" charset="-127"/>
                <a:cs typeface="Arial" panose="020B0604020202020204" pitchFamily="34" charset="0"/>
              </a:rPr>
              <a:t>А то я не расслышал.</a:t>
            </a: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ru-RU" sz="1400" b="1" dirty="0">
                <a:solidFill>
                  <a:srgbClr val="002060"/>
                </a:solidFill>
                <a:latin typeface="Arial" panose="020B0604020202020204" pitchFamily="34" charset="0"/>
                <a:ea typeface="Batang" panose="02030600000101010101" pitchFamily="18" charset="-127"/>
                <a:cs typeface="Arial" panose="020B0604020202020204" pitchFamily="34" charset="0"/>
              </a:rPr>
              <a:t>Про </a:t>
            </a:r>
            <a:r>
              <a:rPr lang="ru-RU" sz="1400" b="1" dirty="0" smtClean="0">
                <a:solidFill>
                  <a:srgbClr val="002060"/>
                </a:solidFill>
                <a:latin typeface="Arial" panose="020B0604020202020204" pitchFamily="34" charset="0"/>
                <a:ea typeface="Batang" panose="02030600000101010101" pitchFamily="18" charset="-127"/>
                <a:cs typeface="Arial" panose="020B0604020202020204" pitchFamily="34" charset="0"/>
              </a:rPr>
              <a:t>ДОХОДЫ расскажи</a:t>
            </a:r>
            <a:r>
              <a:rPr lang="ru-RU" sz="1400" b="1" dirty="0">
                <a:solidFill>
                  <a:srgbClr val="002060"/>
                </a:solidFill>
                <a:latin typeface="Arial" panose="020B0604020202020204" pitchFamily="34" charset="0"/>
                <a:ea typeface="Batang" panose="02030600000101010101" pitchFamily="18" charset="-127"/>
                <a:cs typeface="Arial" panose="020B0604020202020204" pitchFamily="34" charset="0"/>
              </a:rPr>
              <a:t>, </a:t>
            </a: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ru-RU" sz="1400" b="1" dirty="0">
                <a:solidFill>
                  <a:srgbClr val="002060"/>
                </a:solidFill>
                <a:latin typeface="Arial" panose="020B0604020202020204" pitchFamily="34" charset="0"/>
                <a:ea typeface="Batang" panose="02030600000101010101" pitchFamily="18" charset="-127"/>
                <a:cs typeface="Arial" panose="020B0604020202020204" pitchFamily="34" charset="0"/>
              </a:rPr>
              <a:t>Покажи в картинках,</a:t>
            </a: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ru-RU" sz="1400" b="1" dirty="0">
                <a:solidFill>
                  <a:srgbClr val="002060"/>
                </a:solidFill>
                <a:latin typeface="Arial" panose="020B0604020202020204" pitchFamily="34" charset="0"/>
                <a:ea typeface="Batang" panose="02030600000101010101" pitchFamily="18" charset="-127"/>
                <a:cs typeface="Arial" panose="020B0604020202020204" pitchFamily="34" charset="0"/>
              </a:rPr>
              <a:t>Чтобы даже малыши,</a:t>
            </a: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ru-RU" sz="1400" b="1" dirty="0">
                <a:solidFill>
                  <a:srgbClr val="002060"/>
                </a:solidFill>
                <a:latin typeface="Arial" panose="020B0604020202020204" pitchFamily="34" charset="0"/>
                <a:ea typeface="Batang" panose="02030600000101010101" pitchFamily="18" charset="-127"/>
                <a:cs typeface="Arial" panose="020B0604020202020204" pitchFamily="34" charset="0"/>
              </a:rPr>
              <a:t>Смогли понять «новинку».</a:t>
            </a:r>
            <a:endParaRPr lang="ru-RU" sz="1400" b="1" dirty="0">
              <a:solidFill>
                <a:srgbClr val="002060"/>
              </a:solidFill>
              <a:effectLst/>
              <a:latin typeface="Arial" panose="020B0604020202020204" pitchFamily="34" charset="0"/>
              <a:ea typeface="Batang" panose="02030600000101010101" pitchFamily="18" charset="-127"/>
              <a:cs typeface="Arial" panose="020B0604020202020204" pitchFamily="34" charset="0"/>
            </a:endParaRPr>
          </a:p>
        </p:txBody>
      </p:sp>
      <p:pic>
        <p:nvPicPr>
          <p:cNvPr id="1032" name="Picture 8" descr="http://belosnezhka110.ru/images/logoped/n_02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46740" y="3326482"/>
            <a:ext cx="2397915" cy="25831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8" name="TextBox 17"/>
          <p:cNvSpPr txBox="1"/>
          <p:nvPr/>
        </p:nvSpPr>
        <p:spPr>
          <a:xfrm>
            <a:off x="0" y="22157"/>
            <a:ext cx="12192001" cy="261610"/>
          </a:xfrm>
          <a:prstGeom prst="rect">
            <a:avLst/>
          </a:prstGeom>
          <a:solidFill>
            <a:srgbClr val="009999"/>
          </a:solidFill>
        </p:spPr>
        <p:txBody>
          <a:bodyPr wrap="square" rtlCol="0">
            <a:spAutoFit/>
          </a:bodyPr>
          <a:lstStyle/>
          <a:p>
            <a:pPr algn="ctr"/>
            <a:endParaRPr lang="ru-RU" sz="1100" i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3" name="Picture 2" descr="http://polinamay.ru/wp-content/uploads/2015/01/%D0%BE%D1%82%D0%BA%D1%80%D1%8B%D1%82%D1%8B%D0%B9-%D0%B7%D0%B0%D0%BC%D0%BE%D0%BA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1465" y="-9869"/>
            <a:ext cx="808097" cy="72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452572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4000"/>
    </mc:Choice>
    <mc:Fallback xmlns="">
      <p:transition spd="slow" advTm="14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9" presetClass="emph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6" dur="3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F2CC"/>
                                      </p:to>
                                    </p:animClr>
                                    <p:animClr clrSpc="rgb" dir="cw">
                                      <p:cBhvr>
                                        <p:cTn id="7" dur="3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2CC"/>
                                      </p:to>
                                    </p:animClr>
                                    <p:set>
                                      <p:cBhvr>
                                        <p:cTn id="8" dur="3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9" dur="3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3500"/>
                            </p:stCondLst>
                            <p:childTnLst>
                              <p:par>
                                <p:cTn id="11" presetID="19" presetClass="emph" presetSubtype="0" fill="hold" grpId="0" nodeType="afterEffect">
                                  <p:stCondLst>
                                    <p:cond delay="450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2" dur="3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F2CC"/>
                                      </p:to>
                                    </p:animClr>
                                    <p:animClr clrSpc="rgb" dir="cw">
                                      <p:cBhvr>
                                        <p:cTn id="13" dur="3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2CC"/>
                                      </p:to>
                                    </p:animClr>
                                    <p:set>
                                      <p:cBhvr>
                                        <p:cTn id="14" dur="3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5" dur="3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8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Рисунок 24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219" t="2681" r="48572" b="5305"/>
          <a:stretch/>
        </p:blipFill>
        <p:spPr>
          <a:xfrm>
            <a:off x="9737578" y="771806"/>
            <a:ext cx="2068879" cy="3744000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335" t="20450" r="37098" b="15310"/>
          <a:stretch/>
        </p:blipFill>
        <p:spPr>
          <a:xfrm>
            <a:off x="3483000" y="3337198"/>
            <a:ext cx="2625210" cy="2268000"/>
          </a:xfrm>
          <a:prstGeom prst="rect">
            <a:avLst/>
          </a:prstGeom>
        </p:spPr>
      </p:pic>
      <p:sp>
        <p:nvSpPr>
          <p:cNvPr id="10" name="Волна 9"/>
          <p:cNvSpPr/>
          <p:nvPr/>
        </p:nvSpPr>
        <p:spPr>
          <a:xfrm>
            <a:off x="6264553" y="3420788"/>
            <a:ext cx="3638598" cy="2121773"/>
          </a:xfrm>
          <a:prstGeom prst="wave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Выноска-облако 4"/>
          <p:cNvSpPr/>
          <p:nvPr/>
        </p:nvSpPr>
        <p:spPr>
          <a:xfrm>
            <a:off x="73794" y="771806"/>
            <a:ext cx="4019942" cy="3404239"/>
          </a:xfrm>
          <a:prstGeom prst="cloudCallout">
            <a:avLst>
              <a:gd name="adj1" fmla="val 64012"/>
              <a:gd name="adj2" fmla="val 30698"/>
            </a:avLst>
          </a:prstGeom>
          <a:solidFill>
            <a:srgbClr val="D1DF2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0" name="TextBox 29"/>
          <p:cNvSpPr txBox="1"/>
          <p:nvPr/>
        </p:nvSpPr>
        <p:spPr>
          <a:xfrm>
            <a:off x="0" y="22157"/>
            <a:ext cx="12192001" cy="261610"/>
          </a:xfrm>
          <a:prstGeom prst="rect">
            <a:avLst/>
          </a:prstGeom>
          <a:solidFill>
            <a:srgbClr val="009999"/>
          </a:solidFill>
        </p:spPr>
        <p:txBody>
          <a:bodyPr wrap="square" rtlCol="0">
            <a:spAutoFit/>
          </a:bodyPr>
          <a:lstStyle/>
          <a:p>
            <a:pPr algn="ctr"/>
            <a:endParaRPr lang="ru-RU" sz="1100" i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6" name="Picture 2" descr="https://thumbs.dreamstime.com/t/blank-paper-label-tag-10972185.jpg"/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9512" y="3594634"/>
            <a:ext cx="3338111" cy="17154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Объект 2"/>
          <p:cNvSpPr>
            <a:spLocks noGrp="1"/>
          </p:cNvSpPr>
          <p:nvPr>
            <p:ph sz="half" idx="2"/>
          </p:nvPr>
        </p:nvSpPr>
        <p:spPr>
          <a:xfrm>
            <a:off x="238539" y="6055934"/>
            <a:ext cx="11794435" cy="586368"/>
          </a:xfrm>
          <a:gradFill flip="none" rotWithShape="1">
            <a:gsLst>
              <a:gs pos="0">
                <a:srgbClr val="009999">
                  <a:tint val="66000"/>
                  <a:satMod val="160000"/>
                </a:srgbClr>
              </a:gs>
              <a:gs pos="50000">
                <a:srgbClr val="009999">
                  <a:tint val="44500"/>
                  <a:satMod val="160000"/>
                </a:srgbClr>
              </a:gs>
              <a:gs pos="100000">
                <a:srgbClr val="009999">
                  <a:tint val="23500"/>
                  <a:satMod val="160000"/>
                </a:srgbClr>
              </a:gs>
            </a:gsLst>
            <a:path path="circle">
              <a:fillToRect l="100000" t="100000"/>
            </a:path>
            <a:tileRect r="-100000" b="-100000"/>
          </a:gradFill>
        </p:spPr>
        <p:txBody>
          <a:bodyPr rtlCol="0">
            <a:noAutofit/>
          </a:bodyPr>
          <a:lstStyle/>
          <a:p>
            <a:pPr marL="0" indent="0" algn="just">
              <a:buNone/>
              <a:defRPr/>
            </a:pPr>
            <a:r>
              <a:rPr lang="ru-RU" sz="12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Каждый житель Мелеузовского района является участником формирования этого плана с одной стороны как налогоплательщик, наполняя доходы бюджета, с другой – он получает часть расходов как потребитель общественных услуг. Муниципалитет расходует поступившие доходы для выполнения своих функций и предоставление общественных (муниципальных) услуг в сфере образования, культуры, физкультуры и спорта, жилищно-коммунального хозяйства, содержания дорог и др.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258063" y="171846"/>
            <a:ext cx="576490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Что такое бюджет?</a:t>
            </a:r>
            <a:endParaRPr lang="ru-RU" sz="2800" b="1" dirty="0">
              <a:ln w="9525">
                <a:solidFill>
                  <a:schemeClr val="bg1"/>
                </a:solidFill>
                <a:prstDash val="solid"/>
              </a:ln>
              <a:solidFill>
                <a:schemeClr val="accent5"/>
              </a:solidFill>
              <a:effectLst>
                <a:glow rad="228600">
                  <a:schemeClr val="accent2">
                    <a:satMod val="175000"/>
                    <a:alpha val="40000"/>
                  </a:schemeClr>
                </a:glow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  <a:latin typeface="Segoe UI" panose="020B0502040204020203" pitchFamily="34" charset="0"/>
              <a:ea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27" name="TextBox 26"/>
          <p:cNvSpPr txBox="1"/>
          <p:nvPr/>
        </p:nvSpPr>
        <p:spPr>
          <a:xfrm rot="20710117">
            <a:off x="2166628" y="4101702"/>
            <a:ext cx="1369936" cy="9387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100" b="1" i="1" dirty="0" smtClean="0"/>
              <a:t>Роберт </a:t>
            </a:r>
            <a:r>
              <a:rPr lang="ru-RU" sz="1100" b="1" i="1" dirty="0" err="1" smtClean="0"/>
              <a:t>Кийосаки</a:t>
            </a:r>
            <a:endParaRPr lang="ru-RU" sz="1100" b="1" i="1" dirty="0" smtClean="0"/>
          </a:p>
          <a:p>
            <a:pPr algn="ctr"/>
            <a:r>
              <a:rPr lang="ru-RU" sz="1100" dirty="0" smtClean="0"/>
              <a:t>Бизнесмен, Финансовый обозреватель</a:t>
            </a:r>
            <a:endParaRPr lang="ru-RU" sz="1100" dirty="0"/>
          </a:p>
          <a:p>
            <a:endParaRPr lang="ru-RU" sz="1100" dirty="0"/>
          </a:p>
        </p:txBody>
      </p:sp>
      <p:pic>
        <p:nvPicPr>
          <p:cNvPr id="28" name="Рисунок 27"/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schemeClr val="accent5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1356995" y="315793"/>
            <a:ext cx="898556" cy="574487"/>
          </a:xfrm>
          <a:prstGeom prst="rect">
            <a:avLst/>
          </a:prstGeom>
        </p:spPr>
      </p:pic>
      <p:sp>
        <p:nvSpPr>
          <p:cNvPr id="8" name="Овальная выноска 7"/>
          <p:cNvSpPr/>
          <p:nvPr/>
        </p:nvSpPr>
        <p:spPr>
          <a:xfrm>
            <a:off x="5552661" y="2232453"/>
            <a:ext cx="4797287" cy="1569722"/>
          </a:xfrm>
          <a:prstGeom prst="wedgeEllipseCallout">
            <a:avLst>
              <a:gd name="adj1" fmla="val 55787"/>
              <a:gd name="adj2" fmla="val -49514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b="1" dirty="0">
              <a:solidFill>
                <a:srgbClr val="002060"/>
              </a:solidFill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5783680" y="2747526"/>
            <a:ext cx="4187685" cy="37388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ru-RU" b="1" dirty="0">
                <a:solidFill>
                  <a:srgbClr val="002060"/>
                </a:solidFill>
                <a:latin typeface="Helvetica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Бюджет - это план </a:t>
            </a:r>
            <a:r>
              <a:rPr lang="ru-RU" b="1" dirty="0" smtClean="0">
                <a:solidFill>
                  <a:srgbClr val="002060"/>
                </a:solidFill>
                <a:latin typeface="Helvetica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доходов-расходов…</a:t>
            </a:r>
            <a:endParaRPr lang="ru-RU" sz="2000" b="1" dirty="0">
              <a:solidFill>
                <a:srgbClr val="00206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grpSp>
        <p:nvGrpSpPr>
          <p:cNvPr id="6" name="Группа 5"/>
          <p:cNvGrpSpPr/>
          <p:nvPr/>
        </p:nvGrpSpPr>
        <p:grpSpPr>
          <a:xfrm>
            <a:off x="6797709" y="3880441"/>
            <a:ext cx="2663209" cy="1064478"/>
            <a:chOff x="3693924" y="1746444"/>
            <a:chExt cx="4086413" cy="1790241"/>
          </a:xfrm>
        </p:grpSpPr>
        <p:sp>
          <p:nvSpPr>
            <p:cNvPr id="7175" name="Нашивка 7"/>
            <p:cNvSpPr>
              <a:spLocks noChangeArrowheads="1"/>
            </p:cNvSpPr>
            <p:nvPr/>
          </p:nvSpPr>
          <p:spPr bwMode="auto">
            <a:xfrm>
              <a:off x="5453062" y="2310607"/>
              <a:ext cx="215900" cy="354012"/>
            </a:xfrm>
            <a:prstGeom prst="chevron">
              <a:avLst>
                <a:gd name="adj" fmla="val 50000"/>
              </a:avLst>
            </a:prstGeom>
            <a:solidFill>
              <a:schemeClr val="accent1"/>
            </a:solidFill>
            <a:ln w="9525" algn="ctr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ru-RU" altLang="ru-RU"/>
            </a:p>
          </p:txBody>
        </p:sp>
        <p:sp>
          <p:nvSpPr>
            <p:cNvPr id="7176" name="Нашивка 14"/>
            <p:cNvSpPr>
              <a:spLocks noChangeArrowheads="1"/>
            </p:cNvSpPr>
            <p:nvPr/>
          </p:nvSpPr>
          <p:spPr bwMode="auto">
            <a:xfrm>
              <a:off x="5667375" y="2310607"/>
              <a:ext cx="215900" cy="354012"/>
            </a:xfrm>
            <a:prstGeom prst="chevron">
              <a:avLst>
                <a:gd name="adj" fmla="val 50000"/>
              </a:avLst>
            </a:prstGeom>
            <a:solidFill>
              <a:schemeClr val="accent1"/>
            </a:solidFill>
            <a:ln w="9525" algn="ctr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ru-RU" altLang="ru-RU"/>
            </a:p>
          </p:txBody>
        </p:sp>
        <p:sp>
          <p:nvSpPr>
            <p:cNvPr id="7177" name="Нашивка 15"/>
            <p:cNvSpPr>
              <a:spLocks noChangeArrowheads="1"/>
            </p:cNvSpPr>
            <p:nvPr/>
          </p:nvSpPr>
          <p:spPr bwMode="auto">
            <a:xfrm>
              <a:off x="5880100" y="2310607"/>
              <a:ext cx="215900" cy="354012"/>
            </a:xfrm>
            <a:prstGeom prst="chevron">
              <a:avLst>
                <a:gd name="adj" fmla="val 50000"/>
              </a:avLst>
            </a:prstGeom>
            <a:solidFill>
              <a:schemeClr val="accent1"/>
            </a:solidFill>
            <a:ln w="9525" algn="ctr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ru-RU" altLang="ru-RU"/>
            </a:p>
          </p:txBody>
        </p:sp>
        <p:pic>
          <p:nvPicPr>
            <p:cNvPr id="2050" name="Picture 2" descr="https://image.freepik.com/free-icon/man-saving-money-in-a-piggy-moneybox_318-29315.jpg"/>
            <p:cNvPicPr>
              <a:picLocks noChangeAspect="1" noChangeArrowheads="1"/>
            </p:cNvPicPr>
            <p:nvPr/>
          </p:nvPicPr>
          <p:blipFill>
            <a:blip r:embed="rId6" cstate="print">
              <a:duotone>
                <a:schemeClr val="accent6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693924" y="1988685"/>
              <a:ext cx="1548000" cy="1548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4" name="Рисунок 3"/>
            <p:cNvPicPr>
              <a:picLocks noChangeAspect="1"/>
            </p:cNvPicPr>
            <p:nvPr/>
          </p:nvPicPr>
          <p:blipFill rotWithShape="1">
            <a:blip r:embed="rId7" cstate="print">
              <a:clrChange>
                <a:clrFrom>
                  <a:srgbClr val="F9F9F9"/>
                </a:clrFrom>
                <a:clrTo>
                  <a:srgbClr val="F9F9F9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5768" r="8339" b="5488"/>
            <a:stretch/>
          </p:blipFill>
          <p:spPr>
            <a:xfrm>
              <a:off x="5988050" y="1746444"/>
              <a:ext cx="1792287" cy="1735283"/>
            </a:xfrm>
            <a:prstGeom prst="rect">
              <a:avLst/>
            </a:prstGeom>
          </p:spPr>
        </p:pic>
      </p:grpSp>
      <p:cxnSp>
        <p:nvCxnSpPr>
          <p:cNvPr id="13" name="Прямая соединительная линия 12"/>
          <p:cNvCxnSpPr/>
          <p:nvPr/>
        </p:nvCxnSpPr>
        <p:spPr>
          <a:xfrm flipV="1">
            <a:off x="0" y="5955030"/>
            <a:ext cx="12192000" cy="8329"/>
          </a:xfrm>
          <a:prstGeom prst="line">
            <a:avLst/>
          </a:prstGeom>
          <a:ln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2" name="Picture 2" descr="http://polinamay.ru/wp-content/uploads/2015/01/%D0%BE%D1%82%D0%BA%D1%80%D1%8B%D1%82%D1%8B%D0%B9-%D0%B7%D0%B0%D0%BC%D0%BE%D0%BA.pn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1465" y="-9869"/>
            <a:ext cx="808097" cy="72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94065" y="833526"/>
            <a:ext cx="3261643" cy="28592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996431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1000"/>
    </mc:Choice>
    <mc:Fallback xmlns="">
      <p:transition spd="slow" advTm="11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9" presetClass="emph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6" dur="1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F2CC"/>
                                      </p:to>
                                    </p:animClr>
                                    <p:animClr clrSpc="rgb" dir="cw">
                                      <p:cBhvr>
                                        <p:cTn id="7" dur="1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2CC"/>
                                      </p:to>
                                    </p:animClr>
                                    <p:set>
                                      <p:cBhvr>
                                        <p:cTn id="8" dur="1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9" dur="1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466" t="2490" r="52117" b="887"/>
          <a:stretch/>
        </p:blipFill>
        <p:spPr>
          <a:xfrm flipH="1">
            <a:off x="753156" y="755902"/>
            <a:ext cx="1094448" cy="2131789"/>
          </a:xfrm>
          <a:prstGeom prst="rect">
            <a:avLst/>
          </a:prstGeom>
        </p:spPr>
      </p:pic>
      <p:pic>
        <p:nvPicPr>
          <p:cNvPr id="59" name="Picture 2" descr="https://cdn.vectorstock.com/i/thumb-large/84/64/4008464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50378" y="5210807"/>
            <a:ext cx="956064" cy="10042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6" name="TextBox 55"/>
          <p:cNvSpPr txBox="1"/>
          <p:nvPr/>
        </p:nvSpPr>
        <p:spPr>
          <a:xfrm>
            <a:off x="19760729" y="9865793"/>
            <a:ext cx="422643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бабушка</a:t>
            </a:r>
            <a:endParaRPr lang="ru-RU" dirty="0"/>
          </a:p>
        </p:txBody>
      </p:sp>
      <p:pic>
        <p:nvPicPr>
          <p:cNvPr id="2050" name="Picture 2" descr="http://i.istockimg.com/file_thumbview_approve/21153436/3/stock-illustration-21153436-cheerful-businesswoman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58277" y="3526697"/>
            <a:ext cx="740664" cy="10051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xtBox 8"/>
          <p:cNvSpPr txBox="1"/>
          <p:nvPr/>
        </p:nvSpPr>
        <p:spPr>
          <a:xfrm>
            <a:off x="0" y="22157"/>
            <a:ext cx="12192001" cy="261610"/>
          </a:xfrm>
          <a:prstGeom prst="rect">
            <a:avLst/>
          </a:prstGeom>
          <a:solidFill>
            <a:srgbClr val="009999"/>
          </a:solidFill>
        </p:spPr>
        <p:txBody>
          <a:bodyPr wrap="square" rtlCol="0">
            <a:spAutoFit/>
          </a:bodyPr>
          <a:lstStyle/>
          <a:p>
            <a:pPr algn="ctr"/>
            <a:endParaRPr lang="ru-RU" sz="1100" i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6978033" y="136824"/>
            <a:ext cx="576490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Какие бывают бюджеты?</a:t>
            </a:r>
            <a:endParaRPr lang="ru-RU" sz="2800" b="1" dirty="0">
              <a:ln w="9525">
                <a:solidFill>
                  <a:schemeClr val="bg1"/>
                </a:solidFill>
                <a:prstDash val="solid"/>
              </a:ln>
              <a:solidFill>
                <a:schemeClr val="accent5"/>
              </a:solidFill>
              <a:effectLst>
                <a:glow rad="228600">
                  <a:schemeClr val="accent2">
                    <a:satMod val="175000"/>
                    <a:alpha val="40000"/>
                  </a:schemeClr>
                </a:glow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  <a:latin typeface="Segoe UI" panose="020B0502040204020203" pitchFamily="34" charset="0"/>
              <a:ea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13" name="Овальная выноска 12"/>
          <p:cNvSpPr/>
          <p:nvPr/>
        </p:nvSpPr>
        <p:spPr>
          <a:xfrm>
            <a:off x="2712554" y="351279"/>
            <a:ext cx="5135399" cy="2061972"/>
          </a:xfrm>
          <a:prstGeom prst="wedgeEllipseCallout">
            <a:avLst>
              <a:gd name="adj1" fmla="val -70645"/>
              <a:gd name="adj2" fmla="val 10649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ru-RU" sz="1400" b="1" dirty="0">
              <a:solidFill>
                <a:srgbClr val="002060"/>
              </a:solidFill>
            </a:endParaRPr>
          </a:p>
        </p:txBody>
      </p:sp>
      <p:pic>
        <p:nvPicPr>
          <p:cNvPr id="10242" name="Picture 2" descr="https://ds03.infourok.ru/uploads/ex/07c9/00043a00-801bd8ea/img1.jpg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957" t="44845" r="42819" b="13818"/>
          <a:stretch/>
        </p:blipFill>
        <p:spPr bwMode="auto">
          <a:xfrm>
            <a:off x="3935633" y="3860027"/>
            <a:ext cx="852407" cy="13018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44" name="Picture 4" descr="http://goodhome.su/upload/content/564c9150c8d3e.jpg"/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146" t="39808" r="35262" b="26748"/>
          <a:stretch/>
        </p:blipFill>
        <p:spPr bwMode="auto">
          <a:xfrm>
            <a:off x="8520198" y="4169880"/>
            <a:ext cx="1416817" cy="13364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TextBox 14"/>
          <p:cNvSpPr txBox="1"/>
          <p:nvPr/>
        </p:nvSpPr>
        <p:spPr>
          <a:xfrm>
            <a:off x="1847605" y="2234995"/>
            <a:ext cx="14173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glow rad="228600">
                    <a:schemeClr val="accent6">
                      <a:satMod val="175000"/>
                      <a:alpha val="40000"/>
                    </a:schemeClr>
                  </a:glow>
                  <a:outerShdw dist="38100" dir="2700000" algn="tl" rotWithShape="0">
                    <a:schemeClr val="accent2"/>
                  </a:outerShdw>
                </a:effectLst>
              </a:rPr>
              <a:t>ДОХОДЫ</a:t>
            </a:r>
            <a:endParaRPr lang="ru-RU" b="1" dirty="0">
              <a:ln w="6600">
                <a:solidFill>
                  <a:schemeClr val="accent2"/>
                </a:solidFill>
                <a:prstDash val="solid"/>
              </a:ln>
              <a:solidFill>
                <a:srgbClr val="FFFFFF"/>
              </a:solidFill>
              <a:effectLst>
                <a:glow rad="228600">
                  <a:schemeClr val="accent6">
                    <a:satMod val="175000"/>
                    <a:alpha val="40000"/>
                  </a:schemeClr>
                </a:glow>
                <a:outerShdw dist="38100" dir="2700000" algn="tl" rotWithShape="0">
                  <a:schemeClr val="accent2"/>
                </a:outerShdw>
              </a:effectLst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8564786" y="2242906"/>
            <a:ext cx="14173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glow rad="228600">
                    <a:schemeClr val="accent6">
                      <a:satMod val="175000"/>
                      <a:alpha val="40000"/>
                    </a:schemeClr>
                  </a:glow>
                  <a:outerShdw dist="38100" dir="2700000" algn="tl" rotWithShape="0">
                    <a:schemeClr val="accent2"/>
                  </a:outerShdw>
                </a:effectLst>
              </a:rPr>
              <a:t>РАСХОДЫ</a:t>
            </a:r>
            <a:endParaRPr lang="ru-RU" b="1" dirty="0">
              <a:ln w="6600">
                <a:solidFill>
                  <a:schemeClr val="accent2"/>
                </a:solidFill>
                <a:prstDash val="solid"/>
              </a:ln>
              <a:solidFill>
                <a:srgbClr val="FFFFFF"/>
              </a:solidFill>
              <a:effectLst>
                <a:glow rad="228600">
                  <a:schemeClr val="accent6">
                    <a:satMod val="175000"/>
                    <a:alpha val="40000"/>
                  </a:schemeClr>
                </a:glow>
                <a:outerShdw dist="38100" dir="2700000" algn="tl" rotWithShape="0">
                  <a:schemeClr val="accent2"/>
                </a:outerShdw>
              </a:effectLst>
            </a:endParaRPr>
          </a:p>
        </p:txBody>
      </p:sp>
      <p:graphicFrame>
        <p:nvGraphicFramePr>
          <p:cNvPr id="19" name="Схема 18"/>
          <p:cNvGraphicFramePr/>
          <p:nvPr>
            <p:extLst>
              <p:ext uri="{D42A27DB-BD31-4B8C-83A1-F6EECF244321}">
                <p14:modId xmlns:p14="http://schemas.microsoft.com/office/powerpoint/2010/main" val="1579147739"/>
              </p:ext>
            </p:extLst>
          </p:nvPr>
        </p:nvGraphicFramePr>
        <p:xfrm>
          <a:off x="404778" y="2935122"/>
          <a:ext cx="3073849" cy="32409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  <p:sp>
        <p:nvSpPr>
          <p:cNvPr id="23" name="TextBox 22"/>
          <p:cNvSpPr txBox="1"/>
          <p:nvPr/>
        </p:nvSpPr>
        <p:spPr>
          <a:xfrm>
            <a:off x="6860847" y="2689639"/>
            <a:ext cx="19287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glow rad="101600">
                    <a:schemeClr val="accent3">
                      <a:satMod val="175000"/>
                      <a:alpha val="40000"/>
                    </a:schemeClr>
                  </a:glow>
                  <a:outerShdw dist="38100" dir="2700000" algn="tl" rotWithShape="0">
                    <a:schemeClr val="accent2"/>
                  </a:outerShdw>
                </a:effectLst>
              </a:rPr>
              <a:t>Общие расходы</a:t>
            </a:r>
            <a:endParaRPr lang="ru-RU" b="1" dirty="0">
              <a:ln w="6600">
                <a:solidFill>
                  <a:schemeClr val="accent2"/>
                </a:solidFill>
                <a:prstDash val="solid"/>
              </a:ln>
              <a:solidFill>
                <a:srgbClr val="FFFFFF"/>
              </a:solidFill>
              <a:effectLst>
                <a:glow rad="101600">
                  <a:schemeClr val="accent3">
                    <a:satMod val="175000"/>
                    <a:alpha val="40000"/>
                  </a:schemeClr>
                </a:glow>
                <a:outerShdw dist="38100" dir="2700000" algn="tl" rotWithShape="0">
                  <a:schemeClr val="accent2"/>
                </a:outerShdw>
              </a:effectLst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9522229" y="2686370"/>
            <a:ext cx="19287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glow rad="139700">
                    <a:schemeClr val="accent3">
                      <a:satMod val="175000"/>
                      <a:alpha val="40000"/>
                    </a:schemeClr>
                  </a:glow>
                  <a:outerShdw dist="38100" dir="2700000" algn="tl" rotWithShape="0">
                    <a:schemeClr val="accent2"/>
                  </a:outerShdw>
                </a:effectLst>
              </a:rPr>
              <a:t>Личные расходы</a:t>
            </a:r>
            <a:endParaRPr lang="ru-RU" b="1" dirty="0">
              <a:ln w="6600">
                <a:solidFill>
                  <a:schemeClr val="accent2"/>
                </a:solidFill>
                <a:prstDash val="solid"/>
              </a:ln>
              <a:solidFill>
                <a:srgbClr val="FFFFFF"/>
              </a:solidFill>
              <a:effectLst>
                <a:glow rad="139700">
                  <a:schemeClr val="accent3">
                    <a:satMod val="175000"/>
                    <a:alpha val="40000"/>
                  </a:schemeClr>
                </a:glow>
                <a:outerShdw dist="38100" dir="2700000" algn="tl" rotWithShape="0">
                  <a:schemeClr val="accent2"/>
                </a:outerShdw>
              </a:effectLst>
            </a:endParaRPr>
          </a:p>
        </p:txBody>
      </p:sp>
      <p:pic>
        <p:nvPicPr>
          <p:cNvPr id="10248" name="Picture 8" descr="http://baltnews.lv/images/101636/76/1016367652.jpg"/>
          <p:cNvPicPr>
            <a:picLocks noChangeAspect="1" noChangeArrowheads="1"/>
          </p:cNvPicPr>
          <p:nvPr/>
        </p:nvPicPr>
        <p:blipFill rotWithShape="1"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835" t="-1" r="16210" b="47556"/>
          <a:stretch/>
        </p:blipFill>
        <p:spPr bwMode="auto">
          <a:xfrm>
            <a:off x="6703090" y="5373577"/>
            <a:ext cx="1113801" cy="93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4" name="Прямоугольник 23"/>
          <p:cNvSpPr/>
          <p:nvPr/>
        </p:nvSpPr>
        <p:spPr>
          <a:xfrm>
            <a:off x="3177446" y="613050"/>
            <a:ext cx="6096000" cy="1477328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b="1" dirty="0"/>
              <a:t>Он нужен семье для разумных походов</a:t>
            </a:r>
          </a:p>
          <a:p>
            <a:r>
              <a:rPr lang="ru-RU" b="1" dirty="0"/>
              <a:t>На рынок, на отдых, на личные нужды</a:t>
            </a:r>
          </a:p>
          <a:p>
            <a:r>
              <a:rPr lang="ru-RU" b="1" dirty="0"/>
              <a:t>Чтоб с </a:t>
            </a:r>
            <a:r>
              <a:rPr lang="ru-RU" b="1" dirty="0" err="1" smtClean="0"/>
              <a:t>дѐньгами</a:t>
            </a:r>
            <a:r>
              <a:rPr lang="ru-RU" b="1" dirty="0" smtClean="0"/>
              <a:t> </a:t>
            </a:r>
            <a:r>
              <a:rPr lang="ru-RU" b="1" dirty="0"/>
              <a:t>трудности были им чужды.</a:t>
            </a:r>
          </a:p>
          <a:p>
            <a:r>
              <a:rPr lang="ru-RU" b="1" dirty="0"/>
              <a:t>Чтоб в доме царили любовь и покой,</a:t>
            </a:r>
          </a:p>
          <a:p>
            <a:r>
              <a:rPr lang="ru-RU" b="1" dirty="0"/>
              <a:t>Составить бюджет не мешает порой.</a:t>
            </a:r>
            <a:endParaRPr lang="ru-RU" b="1" dirty="0">
              <a:solidFill>
                <a:srgbClr val="002060"/>
              </a:solidFill>
            </a:endParaRPr>
          </a:p>
        </p:txBody>
      </p:sp>
      <p:pic>
        <p:nvPicPr>
          <p:cNvPr id="25" name="Рисунок 24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305" t="38000" r="18779" b="22949"/>
          <a:stretch/>
        </p:blipFill>
        <p:spPr>
          <a:xfrm>
            <a:off x="6451908" y="4382807"/>
            <a:ext cx="1052250" cy="828000"/>
          </a:xfrm>
          <a:prstGeom prst="rect">
            <a:avLst/>
          </a:prstGeom>
        </p:spPr>
      </p:pic>
      <p:pic>
        <p:nvPicPr>
          <p:cNvPr id="10252" name="Picture 12" descr="https://f.kinozon.tv/%D0%BF%D1%80%D0%B8%D0%BC%D0%B5%D1%80%D1%8B_%D0%BA%D0%B0%D0%B4%D1%80%D0%BE%D0%B2/309583/%D0%9A%D0%B0%D0%BD%D0%B8%D0%BA%D1%83%D0%BB%D1%8B_%D0%B2_%D0%9F%D1%80%D0%BE%D1%81%D1%82%D0%BE%D0%BA%D0%B2%D0%B0%D1%88%D0%B8%D0%BD%D0%BE-9.jpg"/>
          <p:cNvPicPr>
            <a:picLocks noChangeAspect="1" noChangeArrowheads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25205" y="5880781"/>
            <a:ext cx="1048241" cy="79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2" name="Стрелка вправо 31"/>
          <p:cNvSpPr/>
          <p:nvPr/>
        </p:nvSpPr>
        <p:spPr>
          <a:xfrm>
            <a:off x="4806911" y="2852141"/>
            <a:ext cx="1100136" cy="674556"/>
          </a:xfrm>
          <a:prstGeom prst="rightArrow">
            <a:avLst/>
          </a:prstGeom>
          <a:solidFill>
            <a:srgbClr val="D6E1F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0" name="Стрелка вправо 39"/>
          <p:cNvSpPr/>
          <p:nvPr/>
        </p:nvSpPr>
        <p:spPr>
          <a:xfrm>
            <a:off x="4816347" y="3588279"/>
            <a:ext cx="1100136" cy="674556"/>
          </a:xfrm>
          <a:prstGeom prst="rightArrow">
            <a:avLst/>
          </a:prstGeom>
          <a:solidFill>
            <a:srgbClr val="D6E1F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1" name="Стрелка вправо 40"/>
          <p:cNvSpPr/>
          <p:nvPr/>
        </p:nvSpPr>
        <p:spPr>
          <a:xfrm>
            <a:off x="4806911" y="4970323"/>
            <a:ext cx="1100136" cy="674556"/>
          </a:xfrm>
          <a:prstGeom prst="rightArrow">
            <a:avLst/>
          </a:prstGeom>
          <a:solidFill>
            <a:srgbClr val="D6E1F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2" name="Стрелка вправо 41"/>
          <p:cNvSpPr/>
          <p:nvPr/>
        </p:nvSpPr>
        <p:spPr>
          <a:xfrm>
            <a:off x="4806911" y="4258887"/>
            <a:ext cx="1100136" cy="674556"/>
          </a:xfrm>
          <a:prstGeom prst="rightArrow">
            <a:avLst/>
          </a:prstGeom>
          <a:solidFill>
            <a:srgbClr val="D6E1F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3" name="Стрелка вправо 42"/>
          <p:cNvSpPr/>
          <p:nvPr/>
        </p:nvSpPr>
        <p:spPr>
          <a:xfrm>
            <a:off x="4816347" y="5626144"/>
            <a:ext cx="1100136" cy="674556"/>
          </a:xfrm>
          <a:prstGeom prst="rightArrow">
            <a:avLst/>
          </a:prstGeom>
          <a:solidFill>
            <a:srgbClr val="D6E1F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36" name="Рисунок 35"/>
          <p:cNvPicPr>
            <a:picLocks noChangeAspect="1"/>
          </p:cNvPicPr>
          <p:nvPr/>
        </p:nvPicPr>
        <p:blipFill rotWithShape="1"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307" t="5617" r="37554" b="30831"/>
          <a:stretch/>
        </p:blipFill>
        <p:spPr>
          <a:xfrm>
            <a:off x="8403222" y="3169557"/>
            <a:ext cx="386348" cy="756000"/>
          </a:xfrm>
          <a:prstGeom prst="rect">
            <a:avLst/>
          </a:prstGeom>
        </p:spPr>
      </p:pic>
      <p:sp>
        <p:nvSpPr>
          <p:cNvPr id="37" name="TextBox 36"/>
          <p:cNvSpPr txBox="1"/>
          <p:nvPr/>
        </p:nvSpPr>
        <p:spPr>
          <a:xfrm>
            <a:off x="8124452" y="3911778"/>
            <a:ext cx="113966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продукты</a:t>
            </a:r>
            <a:endParaRPr lang="ru-RU" dirty="0"/>
          </a:p>
        </p:txBody>
      </p:sp>
      <p:sp>
        <p:nvSpPr>
          <p:cNvPr id="39" name="TextBox 38"/>
          <p:cNvSpPr txBox="1"/>
          <p:nvPr/>
        </p:nvSpPr>
        <p:spPr>
          <a:xfrm>
            <a:off x="7905400" y="5050484"/>
            <a:ext cx="62630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дом</a:t>
            </a:r>
            <a:endParaRPr lang="ru-RU" dirty="0"/>
          </a:p>
        </p:txBody>
      </p:sp>
      <p:sp>
        <p:nvSpPr>
          <p:cNvPr id="44" name="TextBox 43"/>
          <p:cNvSpPr txBox="1"/>
          <p:nvPr/>
        </p:nvSpPr>
        <p:spPr>
          <a:xfrm>
            <a:off x="8531709" y="5506311"/>
            <a:ext cx="7684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отдых</a:t>
            </a:r>
            <a:endParaRPr lang="ru-RU" dirty="0"/>
          </a:p>
        </p:txBody>
      </p:sp>
      <p:sp>
        <p:nvSpPr>
          <p:cNvPr id="45" name="TextBox 44"/>
          <p:cNvSpPr txBox="1"/>
          <p:nvPr/>
        </p:nvSpPr>
        <p:spPr>
          <a:xfrm>
            <a:off x="9178013" y="3889383"/>
            <a:ext cx="185039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ребенок</a:t>
            </a:r>
            <a:endParaRPr lang="ru-RU" dirty="0"/>
          </a:p>
        </p:txBody>
      </p:sp>
      <p:sp>
        <p:nvSpPr>
          <p:cNvPr id="46" name="TextBox 45"/>
          <p:cNvSpPr txBox="1"/>
          <p:nvPr/>
        </p:nvSpPr>
        <p:spPr>
          <a:xfrm>
            <a:off x="9974972" y="4167823"/>
            <a:ext cx="82806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мама</a:t>
            </a:r>
            <a:endParaRPr lang="ru-RU" dirty="0"/>
          </a:p>
        </p:txBody>
      </p:sp>
      <p:sp>
        <p:nvSpPr>
          <p:cNvPr id="53" name="TextBox 52"/>
          <p:cNvSpPr txBox="1"/>
          <p:nvPr/>
        </p:nvSpPr>
        <p:spPr>
          <a:xfrm>
            <a:off x="9991531" y="4590909"/>
            <a:ext cx="82806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папа</a:t>
            </a:r>
            <a:endParaRPr lang="ru-RU" dirty="0"/>
          </a:p>
        </p:txBody>
      </p:sp>
      <p:sp>
        <p:nvSpPr>
          <p:cNvPr id="54" name="TextBox 53"/>
          <p:cNvSpPr txBox="1"/>
          <p:nvPr/>
        </p:nvSpPr>
        <p:spPr>
          <a:xfrm>
            <a:off x="9825854" y="5166821"/>
            <a:ext cx="11594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бабушка</a:t>
            </a:r>
            <a:endParaRPr lang="ru-RU" dirty="0"/>
          </a:p>
        </p:txBody>
      </p:sp>
      <p:sp>
        <p:nvSpPr>
          <p:cNvPr id="47" name="TextBox 46"/>
          <p:cNvSpPr txBox="1"/>
          <p:nvPr/>
        </p:nvSpPr>
        <p:spPr>
          <a:xfrm>
            <a:off x="7504857" y="4612141"/>
            <a:ext cx="112596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машина</a:t>
            </a:r>
            <a:endParaRPr lang="ru-RU" dirty="0"/>
          </a:p>
        </p:txBody>
      </p:sp>
      <p:pic>
        <p:nvPicPr>
          <p:cNvPr id="48" name="Рисунок 47"/>
          <p:cNvPicPr>
            <a:picLocks noChangeAspect="1"/>
          </p:cNvPicPr>
          <p:nvPr/>
        </p:nvPicPr>
        <p:blipFill rotWithShape="1"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34" t="5421" r="51418" b="15165"/>
          <a:stretch/>
        </p:blipFill>
        <p:spPr>
          <a:xfrm>
            <a:off x="6781287" y="3195945"/>
            <a:ext cx="890701" cy="1080000"/>
          </a:xfrm>
          <a:prstGeom prst="rect">
            <a:avLst/>
          </a:prstGeom>
        </p:spPr>
      </p:pic>
      <p:sp>
        <p:nvSpPr>
          <p:cNvPr id="57" name="TextBox 56"/>
          <p:cNvSpPr txBox="1"/>
          <p:nvPr/>
        </p:nvSpPr>
        <p:spPr>
          <a:xfrm>
            <a:off x="7486035" y="4172664"/>
            <a:ext cx="112596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одежда</a:t>
            </a:r>
            <a:endParaRPr lang="ru-RU" dirty="0"/>
          </a:p>
        </p:txBody>
      </p:sp>
      <p:pic>
        <p:nvPicPr>
          <p:cNvPr id="49" name="Picture 2" descr="http://polinamay.ru/wp-content/uploads/2015/01/%D0%BE%D1%82%D0%BA%D1%80%D1%8B%D1%82%D1%8B%D0%B9-%D0%B7%D0%B0%D0%BC%D0%BE%D0%BA.png"/>
          <p:cNvPicPr>
            <a:picLocks noChangeAspect="1" noChangeArrowheads="1"/>
          </p:cNvPicPr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1465" y="-9869"/>
            <a:ext cx="808097" cy="72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76714" y="3247358"/>
            <a:ext cx="618812" cy="618812"/>
          </a:xfrm>
          <a:prstGeom prst="rect">
            <a:avLst/>
          </a:prstGeom>
        </p:spPr>
      </p:pic>
      <p:pic>
        <p:nvPicPr>
          <p:cNvPr id="50" name="Рисунок 49"/>
          <p:cNvPicPr>
            <a:picLocks noChangeAspect="1"/>
          </p:cNvPicPr>
          <p:nvPr/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0156" y="5344927"/>
            <a:ext cx="618812" cy="618812"/>
          </a:xfrm>
          <a:prstGeom prst="rect">
            <a:avLst/>
          </a:prstGeom>
        </p:spPr>
      </p:pic>
      <p:pic>
        <p:nvPicPr>
          <p:cNvPr id="51" name="Picture 2" descr="http://i.istockimg.com/file_thumbview_approve/21153436/3/stock-illustration-21153436-cheerful-businesswoman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5513" y="3050877"/>
            <a:ext cx="596216" cy="8091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https://cdn.vectorstock.com/i/thumb-large/84/64/4008464.jpg"/>
          <p:cNvPicPr>
            <a:picLocks noChangeAspect="1" noChangeArrowheads="1"/>
          </p:cNvPicPr>
          <p:nvPr/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2882" y="4185905"/>
            <a:ext cx="651168" cy="684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https://images.clipartlogo.com/files/istock/thumbs/2376/23760626-cat-caught-a-fish.jpg"/>
          <p:cNvPicPr>
            <a:picLocks noChangeAspect="1" noChangeArrowheads="1"/>
          </p:cNvPicPr>
          <p:nvPr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79338" y="6112065"/>
            <a:ext cx="771040" cy="6984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1" name="TextBox 60"/>
          <p:cNvSpPr txBox="1"/>
          <p:nvPr/>
        </p:nvSpPr>
        <p:spPr>
          <a:xfrm>
            <a:off x="9441310" y="5529575"/>
            <a:ext cx="145131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домашний питомец</a:t>
            </a:r>
            <a:endParaRPr lang="ru-RU" dirty="0"/>
          </a:p>
        </p:txBody>
      </p:sp>
      <p:grpSp>
        <p:nvGrpSpPr>
          <p:cNvPr id="4" name="Группа 3"/>
          <p:cNvGrpSpPr/>
          <p:nvPr/>
        </p:nvGrpSpPr>
        <p:grpSpPr>
          <a:xfrm>
            <a:off x="1028466" y="3043557"/>
            <a:ext cx="486244" cy="816470"/>
            <a:chOff x="1028466" y="3043557"/>
            <a:chExt cx="486244" cy="816470"/>
          </a:xfrm>
        </p:grpSpPr>
        <p:pic>
          <p:nvPicPr>
            <p:cNvPr id="58" name="Рисунок 57"/>
            <p:cNvPicPr>
              <a:picLocks noChangeAspect="1"/>
            </p:cNvPicPr>
            <p:nvPr/>
          </p:nvPicPr>
          <p:blipFill rotWithShape="1">
            <a:blip r:embed="rId2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3915" t="23501" r="1329" b="13223"/>
            <a:stretch/>
          </p:blipFill>
          <p:spPr>
            <a:xfrm flipH="1">
              <a:off x="1028466" y="3048253"/>
              <a:ext cx="486244" cy="811774"/>
            </a:xfrm>
            <a:prstGeom prst="rect">
              <a:avLst/>
            </a:prstGeom>
          </p:spPr>
        </p:pic>
        <p:pic>
          <p:nvPicPr>
            <p:cNvPr id="60" name="Рисунок 59"/>
            <p:cNvPicPr>
              <a:picLocks noChangeAspect="1"/>
            </p:cNvPicPr>
            <p:nvPr/>
          </p:nvPicPr>
          <p:blipFill rotWithShape="1">
            <a:blip r:embed="rId2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8219" t="2681" r="54496" b="51769"/>
            <a:stretch/>
          </p:blipFill>
          <p:spPr>
            <a:xfrm>
              <a:off x="1154832" y="3043557"/>
              <a:ext cx="231118" cy="252000"/>
            </a:xfrm>
            <a:prstGeom prst="rect">
              <a:avLst/>
            </a:prstGeom>
          </p:spPr>
        </p:pic>
      </p:grpSp>
      <p:pic>
        <p:nvPicPr>
          <p:cNvPr id="62" name="Рисунок 61"/>
          <p:cNvPicPr>
            <a:picLocks noChangeAspect="1"/>
          </p:cNvPicPr>
          <p:nvPr/>
        </p:nvPicPr>
        <p:blipFill rotWithShape="1">
          <a:blip r:embed="rId2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219" t="2681" r="48572" b="5305"/>
          <a:stretch/>
        </p:blipFill>
        <p:spPr>
          <a:xfrm>
            <a:off x="10803037" y="4435187"/>
            <a:ext cx="413707" cy="6818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32267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0000"/>
    </mc:Choice>
    <mc:Fallback xmlns="">
      <p:transition spd="slow" advTm="10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9" presetClass="emph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6" dur="1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F2CC"/>
                                      </p:to>
                                    </p:animClr>
                                    <p:animClr clrSpc="rgb" dir="cw">
                                      <p:cBhvr>
                                        <p:cTn id="7" dur="1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2CC"/>
                                      </p:to>
                                    </p:animClr>
                                    <p:set>
                                      <p:cBhvr>
                                        <p:cTn id="8" dur="1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9" dur="1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" name="Рисунок 38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218" t="2681" r="47589" b="22332"/>
          <a:stretch/>
        </p:blipFill>
        <p:spPr>
          <a:xfrm>
            <a:off x="699652" y="557025"/>
            <a:ext cx="1482877" cy="2124000"/>
          </a:xfrm>
          <a:prstGeom prst="rect">
            <a:avLst/>
          </a:prstGeom>
        </p:spPr>
      </p:pic>
      <p:pic>
        <p:nvPicPr>
          <p:cNvPr id="11270" name="Picture 6" descr="http://xn--80aatn3b3a4e.xn--p1ai/images/6/996_a771c7fb71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8473" y="2527918"/>
            <a:ext cx="4762500" cy="41719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6978033" y="136824"/>
            <a:ext cx="576490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Какие бывают бюджеты?</a:t>
            </a:r>
            <a:endParaRPr lang="ru-RU" sz="2800" b="1" dirty="0">
              <a:ln w="9525">
                <a:solidFill>
                  <a:schemeClr val="bg1"/>
                </a:solidFill>
                <a:prstDash val="solid"/>
              </a:ln>
              <a:solidFill>
                <a:schemeClr val="accent5"/>
              </a:solidFill>
              <a:effectLst>
                <a:glow rad="228600">
                  <a:schemeClr val="accent2">
                    <a:satMod val="175000"/>
                    <a:alpha val="40000"/>
                  </a:schemeClr>
                </a:glow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  <a:latin typeface="Segoe UI" panose="020B0502040204020203" pitchFamily="34" charset="0"/>
              <a:ea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7" name="Овальная выноска 6"/>
          <p:cNvSpPr/>
          <p:nvPr/>
        </p:nvSpPr>
        <p:spPr>
          <a:xfrm>
            <a:off x="2712554" y="351279"/>
            <a:ext cx="5135399" cy="2061972"/>
          </a:xfrm>
          <a:prstGeom prst="wedgeEllipseCallout">
            <a:avLst>
              <a:gd name="adj1" fmla="val -68179"/>
              <a:gd name="adj2" fmla="val 11975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ru-RU" sz="1400" b="1" dirty="0">
              <a:solidFill>
                <a:srgbClr val="002060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0" y="22157"/>
            <a:ext cx="12192001" cy="261610"/>
          </a:xfrm>
          <a:prstGeom prst="rect">
            <a:avLst/>
          </a:prstGeom>
          <a:solidFill>
            <a:srgbClr val="009999"/>
          </a:solidFill>
        </p:spPr>
        <p:txBody>
          <a:bodyPr wrap="square" rtlCol="0">
            <a:spAutoFit/>
          </a:bodyPr>
          <a:lstStyle/>
          <a:p>
            <a:pPr algn="ctr"/>
            <a:endParaRPr lang="ru-RU" sz="1100" i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3014505" y="774711"/>
            <a:ext cx="4932056" cy="113877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700" b="1" dirty="0"/>
              <a:t>Он нужен заводу для стабильного роста</a:t>
            </a:r>
          </a:p>
          <a:p>
            <a:r>
              <a:rPr lang="ru-RU" sz="1700" b="1" dirty="0"/>
              <a:t>Чтоб план производства воплощать очень просто,</a:t>
            </a:r>
          </a:p>
          <a:p>
            <a:r>
              <a:rPr lang="ru-RU" sz="1700" b="1" dirty="0"/>
              <a:t>Чтоб прибыль была, никакого простоя</a:t>
            </a:r>
          </a:p>
          <a:p>
            <a:r>
              <a:rPr lang="ru-RU" sz="1700" b="1" dirty="0"/>
              <a:t>Баланс </a:t>
            </a:r>
            <a:r>
              <a:rPr lang="ru-RU" sz="1700" b="1" dirty="0" smtClean="0"/>
              <a:t>соблюдать - </a:t>
            </a:r>
            <a:r>
              <a:rPr lang="ru-RU" sz="1700" b="1" dirty="0"/>
              <a:t>ремесло не простое.</a:t>
            </a:r>
          </a:p>
        </p:txBody>
      </p:sp>
      <p:pic>
        <p:nvPicPr>
          <p:cNvPr id="11" name="Picture 2" descr="https://ds03.infourok.ru/uploads/ex/07c9/00043a00-801bd8ea/img1.jpg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957" t="44845" r="42819" b="13818"/>
          <a:stretch/>
        </p:blipFill>
        <p:spPr bwMode="auto">
          <a:xfrm>
            <a:off x="6228253" y="3768876"/>
            <a:ext cx="852407" cy="13018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TextBox 12"/>
          <p:cNvSpPr txBox="1"/>
          <p:nvPr/>
        </p:nvSpPr>
        <p:spPr>
          <a:xfrm>
            <a:off x="8201228" y="2551774"/>
            <a:ext cx="14173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glow rad="228600">
                    <a:schemeClr val="accent6">
                      <a:satMod val="175000"/>
                      <a:alpha val="40000"/>
                    </a:schemeClr>
                  </a:glow>
                  <a:outerShdw dist="38100" dir="2700000" algn="tl" rotWithShape="0">
                    <a:schemeClr val="accent2"/>
                  </a:outerShdw>
                </a:effectLst>
              </a:rPr>
              <a:t>РАСХОДЫ</a:t>
            </a:r>
            <a:endParaRPr lang="ru-RU" b="1" dirty="0">
              <a:ln w="6600">
                <a:solidFill>
                  <a:schemeClr val="accent2"/>
                </a:solidFill>
                <a:prstDash val="solid"/>
              </a:ln>
              <a:solidFill>
                <a:srgbClr val="FFFFFF"/>
              </a:solidFill>
              <a:effectLst>
                <a:glow rad="228600">
                  <a:schemeClr val="accent6">
                    <a:satMod val="175000"/>
                    <a:alpha val="40000"/>
                  </a:schemeClr>
                </a:glow>
                <a:outerShdw dist="38100" dir="2700000" algn="tl" rotWithShape="0">
                  <a:schemeClr val="accent2"/>
                </a:outerShdw>
              </a:effectLst>
            </a:endParaRPr>
          </a:p>
        </p:txBody>
      </p:sp>
      <p:sp>
        <p:nvSpPr>
          <p:cNvPr id="14" name="Стрелка вправо 13"/>
          <p:cNvSpPr/>
          <p:nvPr/>
        </p:nvSpPr>
        <p:spPr>
          <a:xfrm>
            <a:off x="6996904" y="2894709"/>
            <a:ext cx="1100136" cy="674556"/>
          </a:xfrm>
          <a:prstGeom prst="rightArrow">
            <a:avLst/>
          </a:prstGeom>
          <a:solidFill>
            <a:srgbClr val="D6E1F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Стрелка вправо 14"/>
          <p:cNvSpPr/>
          <p:nvPr/>
        </p:nvSpPr>
        <p:spPr>
          <a:xfrm>
            <a:off x="7006340" y="3630847"/>
            <a:ext cx="1100136" cy="674556"/>
          </a:xfrm>
          <a:prstGeom prst="rightArrow">
            <a:avLst/>
          </a:prstGeom>
          <a:solidFill>
            <a:srgbClr val="D6E1F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Стрелка вправо 15"/>
          <p:cNvSpPr/>
          <p:nvPr/>
        </p:nvSpPr>
        <p:spPr>
          <a:xfrm>
            <a:off x="6996904" y="5012891"/>
            <a:ext cx="1100136" cy="674556"/>
          </a:xfrm>
          <a:prstGeom prst="rightArrow">
            <a:avLst/>
          </a:prstGeom>
          <a:solidFill>
            <a:srgbClr val="D6E1F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Стрелка вправо 16"/>
          <p:cNvSpPr/>
          <p:nvPr/>
        </p:nvSpPr>
        <p:spPr>
          <a:xfrm>
            <a:off x="6996904" y="4301455"/>
            <a:ext cx="1100136" cy="674556"/>
          </a:xfrm>
          <a:prstGeom prst="rightArrow">
            <a:avLst/>
          </a:prstGeom>
          <a:solidFill>
            <a:srgbClr val="D6E1F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Стрелка вправо 17"/>
          <p:cNvSpPr/>
          <p:nvPr/>
        </p:nvSpPr>
        <p:spPr>
          <a:xfrm>
            <a:off x="7006340" y="5668712"/>
            <a:ext cx="1100136" cy="674556"/>
          </a:xfrm>
          <a:prstGeom prst="rightArrow">
            <a:avLst/>
          </a:prstGeom>
          <a:solidFill>
            <a:srgbClr val="D6E1F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0" name="TextBox 19"/>
          <p:cNvSpPr txBox="1"/>
          <p:nvPr/>
        </p:nvSpPr>
        <p:spPr>
          <a:xfrm>
            <a:off x="8183750" y="3075195"/>
            <a:ext cx="113929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 smtClean="0"/>
              <a:t>зарплата</a:t>
            </a:r>
            <a:endParaRPr lang="ru-RU" sz="1400" dirty="0"/>
          </a:p>
        </p:txBody>
      </p:sp>
      <p:sp>
        <p:nvSpPr>
          <p:cNvPr id="21" name="TextBox 20"/>
          <p:cNvSpPr txBox="1"/>
          <p:nvPr/>
        </p:nvSpPr>
        <p:spPr>
          <a:xfrm>
            <a:off x="8201228" y="4589965"/>
            <a:ext cx="194929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 smtClean="0"/>
              <a:t>Налоги, сборы штрафы</a:t>
            </a:r>
            <a:endParaRPr lang="ru-RU" sz="1400" dirty="0"/>
          </a:p>
        </p:txBody>
      </p:sp>
      <p:pic>
        <p:nvPicPr>
          <p:cNvPr id="22" name="Рисунок 21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08261" y="4335716"/>
            <a:ext cx="896264" cy="864000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2047076" y="2556155"/>
            <a:ext cx="1417320" cy="338554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ru-RU" sz="1600" b="1" dirty="0" smtClean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glow rad="228600">
                    <a:schemeClr val="accent6">
                      <a:satMod val="175000"/>
                      <a:alpha val="40000"/>
                    </a:schemeClr>
                  </a:glow>
                  <a:outerShdw dist="38100" dir="2700000" algn="tl" rotWithShape="0">
                    <a:schemeClr val="accent2"/>
                  </a:outerShdw>
                </a:effectLst>
              </a:rPr>
              <a:t>ДОХОДЫ</a:t>
            </a:r>
            <a:endParaRPr lang="ru-RU" sz="1600" b="1" dirty="0">
              <a:ln w="6600">
                <a:solidFill>
                  <a:schemeClr val="accent2"/>
                </a:solidFill>
                <a:prstDash val="solid"/>
              </a:ln>
              <a:solidFill>
                <a:srgbClr val="FFFFFF"/>
              </a:solidFill>
              <a:effectLst>
                <a:glow rad="228600">
                  <a:schemeClr val="accent6">
                    <a:satMod val="175000"/>
                    <a:alpha val="40000"/>
                  </a:schemeClr>
                </a:glow>
                <a:outerShdw dist="38100" dir="2700000" algn="tl" rotWithShape="0">
                  <a:schemeClr val="accent2"/>
                </a:outerShdw>
              </a:effectLst>
            </a:endParaRPr>
          </a:p>
        </p:txBody>
      </p:sp>
      <p:sp>
        <p:nvSpPr>
          <p:cNvPr id="31" name="Стрелка вправо 30"/>
          <p:cNvSpPr/>
          <p:nvPr/>
        </p:nvSpPr>
        <p:spPr>
          <a:xfrm>
            <a:off x="5240409" y="2867018"/>
            <a:ext cx="1100136" cy="674556"/>
          </a:xfrm>
          <a:prstGeom prst="rightArrow">
            <a:avLst/>
          </a:prstGeom>
          <a:solidFill>
            <a:srgbClr val="D6E1F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2" name="Стрелка вправо 31"/>
          <p:cNvSpPr/>
          <p:nvPr/>
        </p:nvSpPr>
        <p:spPr>
          <a:xfrm>
            <a:off x="5249845" y="3603156"/>
            <a:ext cx="1100136" cy="674556"/>
          </a:xfrm>
          <a:prstGeom prst="rightArrow">
            <a:avLst/>
          </a:prstGeom>
          <a:solidFill>
            <a:srgbClr val="D6E1F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3" name="Стрелка вправо 32"/>
          <p:cNvSpPr/>
          <p:nvPr/>
        </p:nvSpPr>
        <p:spPr>
          <a:xfrm>
            <a:off x="5240409" y="4985200"/>
            <a:ext cx="1100136" cy="674556"/>
          </a:xfrm>
          <a:prstGeom prst="rightArrow">
            <a:avLst/>
          </a:prstGeom>
          <a:solidFill>
            <a:srgbClr val="D6E1F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4" name="Стрелка вправо 33"/>
          <p:cNvSpPr/>
          <p:nvPr/>
        </p:nvSpPr>
        <p:spPr>
          <a:xfrm>
            <a:off x="5240409" y="4273764"/>
            <a:ext cx="1100136" cy="674556"/>
          </a:xfrm>
          <a:prstGeom prst="rightArrow">
            <a:avLst/>
          </a:prstGeom>
          <a:solidFill>
            <a:srgbClr val="D6E1F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5" name="Стрелка вправо 34"/>
          <p:cNvSpPr/>
          <p:nvPr/>
        </p:nvSpPr>
        <p:spPr>
          <a:xfrm>
            <a:off x="5249845" y="5641021"/>
            <a:ext cx="1100136" cy="674556"/>
          </a:xfrm>
          <a:prstGeom prst="rightArrow">
            <a:avLst/>
          </a:prstGeom>
          <a:solidFill>
            <a:srgbClr val="D6E1F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8" name="TextBox 27"/>
          <p:cNvSpPr txBox="1"/>
          <p:nvPr/>
        </p:nvSpPr>
        <p:spPr>
          <a:xfrm>
            <a:off x="8201228" y="3681140"/>
            <a:ext cx="3003297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 smtClean="0"/>
              <a:t>Расходы на производство, материалы, амортизацию оборудования и т.д.</a:t>
            </a:r>
            <a:endParaRPr lang="ru-RU" sz="1400" dirty="0"/>
          </a:p>
        </p:txBody>
      </p:sp>
      <p:sp>
        <p:nvSpPr>
          <p:cNvPr id="29" name="TextBox 28"/>
          <p:cNvSpPr txBox="1"/>
          <p:nvPr/>
        </p:nvSpPr>
        <p:spPr>
          <a:xfrm>
            <a:off x="8201228" y="5056457"/>
            <a:ext cx="3185328" cy="7200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 smtClean="0"/>
              <a:t>Коммерческие расходы (упаковка транспортировка, хранение, реклама) </a:t>
            </a:r>
            <a:endParaRPr lang="ru-RU" sz="1400" dirty="0"/>
          </a:p>
        </p:txBody>
      </p:sp>
      <p:sp>
        <p:nvSpPr>
          <p:cNvPr id="30" name="TextBox 29"/>
          <p:cNvSpPr txBox="1"/>
          <p:nvPr/>
        </p:nvSpPr>
        <p:spPr>
          <a:xfrm>
            <a:off x="18470233" y="11806204"/>
            <a:ext cx="1919235" cy="7200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 smtClean="0"/>
              <a:t>Прочие расходы</a:t>
            </a:r>
            <a:endParaRPr lang="ru-RU" sz="1400" dirty="0"/>
          </a:p>
        </p:txBody>
      </p:sp>
      <p:pic>
        <p:nvPicPr>
          <p:cNvPr id="36" name="Рисунок 35"/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1251" r="-5869"/>
          <a:stretch/>
        </p:blipFill>
        <p:spPr>
          <a:xfrm>
            <a:off x="10956925" y="5207897"/>
            <a:ext cx="930642" cy="491389"/>
          </a:xfrm>
          <a:prstGeom prst="rect">
            <a:avLst/>
          </a:prstGeom>
        </p:spPr>
      </p:pic>
      <p:sp>
        <p:nvSpPr>
          <p:cNvPr id="37" name="TextBox 36"/>
          <p:cNvSpPr txBox="1"/>
          <p:nvPr/>
        </p:nvSpPr>
        <p:spPr>
          <a:xfrm>
            <a:off x="8350180" y="5868237"/>
            <a:ext cx="166802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 smtClean="0"/>
              <a:t>Прочие расходы</a:t>
            </a:r>
            <a:endParaRPr lang="ru-RU" sz="1400" dirty="0"/>
          </a:p>
        </p:txBody>
      </p:sp>
      <p:pic>
        <p:nvPicPr>
          <p:cNvPr id="11266" name="Picture 2" descr="http://spm-consult.ru/2532722821_6.jpg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04778" y="784919"/>
            <a:ext cx="1872000" cy="187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8" name="Picture 2" descr="http://polinamay.ru/wp-content/uploads/2015/01/%D0%BE%D1%82%D0%BA%D1%80%D1%8B%D1%82%D1%8B%D0%B9-%D0%B7%D0%B0%D0%BC%D0%BE%D0%BA.png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1465" y="-9869"/>
            <a:ext cx="808097" cy="72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3" name="Picture 6" descr="http://sliferu.ru/wp-content/uploads/2015/12/lampoch.png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91210" y="3510979"/>
            <a:ext cx="554040" cy="72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" name="Рисунок 39"/>
          <p:cNvPicPr>
            <a:picLocks noChangeAspect="1"/>
          </p:cNvPicPr>
          <p:nvPr/>
        </p:nvPicPr>
        <p:blipFill rotWithShape="1"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219" t="2681" r="48572" b="5305"/>
          <a:stretch/>
        </p:blipFill>
        <p:spPr>
          <a:xfrm>
            <a:off x="9187906" y="2975686"/>
            <a:ext cx="368592" cy="667032"/>
          </a:xfrm>
          <a:prstGeom prst="rect">
            <a:avLst/>
          </a:prstGeom>
        </p:spPr>
      </p:pic>
      <p:pic>
        <p:nvPicPr>
          <p:cNvPr id="41" name="Рисунок 40"/>
          <p:cNvPicPr>
            <a:picLocks noChangeAspect="1"/>
          </p:cNvPicPr>
          <p:nvPr/>
        </p:nvPicPr>
        <p:blipFill>
          <a:blip r:embed="rId1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12308" y="2952945"/>
            <a:ext cx="348177" cy="3481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051144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1254"/>
    </mc:Choice>
    <mc:Fallback xmlns="">
      <p:transition spd="slow" advTm="11254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9" presetClass="emph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F2CC"/>
                                      </p:to>
                                    </p:animClr>
                                    <p:animClr clrSpc="rgb" dir="cw">
                                      <p:cBhvr>
                                        <p:cTn id="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2CC"/>
                                      </p:to>
                                    </p:animClr>
                                    <p:set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7" name="Рисунок 46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218" t="2681" r="47589" b="22332"/>
          <a:stretch/>
        </p:blipFill>
        <p:spPr>
          <a:xfrm>
            <a:off x="699653" y="557025"/>
            <a:ext cx="1163894" cy="1667104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6978033" y="136824"/>
            <a:ext cx="576490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Какие бывают бюджеты?</a:t>
            </a:r>
            <a:endParaRPr lang="ru-RU" sz="2800" b="1" dirty="0">
              <a:ln w="9525">
                <a:solidFill>
                  <a:schemeClr val="bg1"/>
                </a:solidFill>
                <a:prstDash val="solid"/>
              </a:ln>
              <a:solidFill>
                <a:schemeClr val="accent5"/>
              </a:solidFill>
              <a:effectLst>
                <a:glow rad="228600">
                  <a:schemeClr val="accent2">
                    <a:satMod val="175000"/>
                    <a:alpha val="40000"/>
                  </a:schemeClr>
                </a:glow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  <a:latin typeface="Segoe UI" panose="020B0502040204020203" pitchFamily="34" charset="0"/>
              <a:ea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6" name="Овальная выноска 5"/>
          <p:cNvSpPr/>
          <p:nvPr/>
        </p:nvSpPr>
        <p:spPr>
          <a:xfrm>
            <a:off x="2712554" y="351279"/>
            <a:ext cx="5135399" cy="2061972"/>
          </a:xfrm>
          <a:prstGeom prst="wedgeEllipseCallout">
            <a:avLst>
              <a:gd name="adj1" fmla="val -71840"/>
              <a:gd name="adj2" fmla="val -2531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ru-RU" sz="1400" b="1" dirty="0">
              <a:solidFill>
                <a:srgbClr val="002060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0" y="22157"/>
            <a:ext cx="12192001" cy="261610"/>
          </a:xfrm>
          <a:prstGeom prst="rect">
            <a:avLst/>
          </a:prstGeom>
          <a:solidFill>
            <a:srgbClr val="009999"/>
          </a:solidFill>
        </p:spPr>
        <p:txBody>
          <a:bodyPr wrap="square" rtlCol="0">
            <a:spAutoFit/>
          </a:bodyPr>
          <a:lstStyle/>
          <a:p>
            <a:pPr algn="ctr"/>
            <a:endParaRPr lang="ru-RU" sz="1100" i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3433706" y="632550"/>
            <a:ext cx="4236929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600" b="1" dirty="0"/>
              <a:t>Он нужен стране для развития в целом,</a:t>
            </a:r>
          </a:p>
          <a:p>
            <a:r>
              <a:rPr lang="ru-RU" sz="1600" b="1" dirty="0"/>
              <a:t>Чтоб были зарплаты у нас только в «белом», </a:t>
            </a:r>
          </a:p>
          <a:p>
            <a:r>
              <a:rPr lang="ru-RU" sz="1600" b="1" dirty="0"/>
              <a:t>Дороги, врачи, педагоги и дети, </a:t>
            </a:r>
          </a:p>
          <a:p>
            <a:r>
              <a:rPr lang="ru-RU" sz="1600" b="1" dirty="0"/>
              <a:t>Семья и заводы, коммунальные сети.</a:t>
            </a:r>
          </a:p>
          <a:p>
            <a:r>
              <a:rPr lang="ru-RU" sz="1600" b="1" dirty="0"/>
              <a:t>Культура и спорт, безопасность и СМИ </a:t>
            </a:r>
          </a:p>
          <a:p>
            <a:r>
              <a:rPr lang="ru-RU" sz="1600" b="1" dirty="0"/>
              <a:t>Бюджет государства - это все </a:t>
            </a:r>
            <a:r>
              <a:rPr lang="ru-RU" sz="1600" b="1" dirty="0" smtClean="0"/>
              <a:t>МЫ!</a:t>
            </a:r>
            <a:endParaRPr lang="ru-RU" sz="1700" b="1" dirty="0"/>
          </a:p>
        </p:txBody>
      </p:sp>
      <p:pic>
        <p:nvPicPr>
          <p:cNvPr id="17" name="Рисунок 16"/>
          <p:cNvPicPr>
            <a:picLocks noChangeAspect="1"/>
          </p:cNvPicPr>
          <p:nvPr/>
        </p:nvPicPr>
        <p:blipFill rotWithShape="1">
          <a:blip r:embed="rId3" cstate="print">
            <a:clrChange>
              <a:clrFrom>
                <a:srgbClr val="F9F9F9"/>
              </a:clrFrom>
              <a:clrTo>
                <a:srgbClr val="F9F9F9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768" r="8339" b="5488"/>
          <a:stretch/>
        </p:blipFill>
        <p:spPr>
          <a:xfrm>
            <a:off x="7330977" y="3293134"/>
            <a:ext cx="3063080" cy="2705722"/>
          </a:xfrm>
          <a:prstGeom prst="rect">
            <a:avLst/>
          </a:prstGeom>
        </p:spPr>
      </p:pic>
      <p:pic>
        <p:nvPicPr>
          <p:cNvPr id="18" name="Picture 2" descr="http://st2.depositphotos.com/4383399/7090/v/110/depositphotos_70908561-Vector-icon-hand-holding-a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22410" y="2777645"/>
            <a:ext cx="1012824" cy="10128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" name="Picture 10" descr="http://pskovstroyka.ru/wp-content/uploads/2016/05/rent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66483" y="2743144"/>
            <a:ext cx="1849396" cy="10559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20" name="Группа 9"/>
          <p:cNvGrpSpPr>
            <a:grpSpLocks/>
          </p:cNvGrpSpPr>
          <p:nvPr/>
        </p:nvGrpSpPr>
        <p:grpSpPr bwMode="auto">
          <a:xfrm>
            <a:off x="283910" y="2516825"/>
            <a:ext cx="4253865" cy="3401548"/>
            <a:chOff x="187496" y="-987774"/>
            <a:chExt cx="7207185" cy="5611000"/>
          </a:xfrm>
        </p:grpSpPr>
        <p:sp>
          <p:nvSpPr>
            <p:cNvPr id="24" name="Полилиния 23"/>
            <p:cNvSpPr/>
            <p:nvPr/>
          </p:nvSpPr>
          <p:spPr>
            <a:xfrm>
              <a:off x="279856" y="-987774"/>
              <a:ext cx="7019788" cy="520594"/>
            </a:xfrm>
            <a:custGeom>
              <a:avLst/>
              <a:gdLst>
                <a:gd name="connsiteX0" fmla="*/ 0 w 2314575"/>
                <a:gd name="connsiteY0" fmla="*/ 146976 h 1469755"/>
                <a:gd name="connsiteX1" fmla="*/ 146976 w 2314575"/>
                <a:gd name="connsiteY1" fmla="*/ 0 h 1469755"/>
                <a:gd name="connsiteX2" fmla="*/ 2167600 w 2314575"/>
                <a:gd name="connsiteY2" fmla="*/ 0 h 1469755"/>
                <a:gd name="connsiteX3" fmla="*/ 2314576 w 2314575"/>
                <a:gd name="connsiteY3" fmla="*/ 146976 h 1469755"/>
                <a:gd name="connsiteX4" fmla="*/ 2314575 w 2314575"/>
                <a:gd name="connsiteY4" fmla="*/ 1322780 h 1469755"/>
                <a:gd name="connsiteX5" fmla="*/ 2167599 w 2314575"/>
                <a:gd name="connsiteY5" fmla="*/ 1469756 h 1469755"/>
                <a:gd name="connsiteX6" fmla="*/ 146976 w 2314575"/>
                <a:gd name="connsiteY6" fmla="*/ 1469755 h 1469755"/>
                <a:gd name="connsiteX7" fmla="*/ 0 w 2314575"/>
                <a:gd name="connsiteY7" fmla="*/ 1322779 h 1469755"/>
                <a:gd name="connsiteX8" fmla="*/ 0 w 2314575"/>
                <a:gd name="connsiteY8" fmla="*/ 146976 h 14697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314575" h="1469755">
                  <a:moveTo>
                    <a:pt x="0" y="146976"/>
                  </a:moveTo>
                  <a:cubicBezTo>
                    <a:pt x="0" y="65803"/>
                    <a:pt x="65803" y="0"/>
                    <a:pt x="146976" y="0"/>
                  </a:cubicBezTo>
                  <a:lnTo>
                    <a:pt x="2167600" y="0"/>
                  </a:lnTo>
                  <a:cubicBezTo>
                    <a:pt x="2248773" y="0"/>
                    <a:pt x="2314576" y="65803"/>
                    <a:pt x="2314576" y="146976"/>
                  </a:cubicBezTo>
                  <a:cubicBezTo>
                    <a:pt x="2314576" y="538911"/>
                    <a:pt x="2314575" y="930845"/>
                    <a:pt x="2314575" y="1322780"/>
                  </a:cubicBezTo>
                  <a:cubicBezTo>
                    <a:pt x="2314575" y="1403953"/>
                    <a:pt x="2248772" y="1469756"/>
                    <a:pt x="2167599" y="1469756"/>
                  </a:cubicBezTo>
                  <a:lnTo>
                    <a:pt x="146976" y="1469755"/>
                  </a:lnTo>
                  <a:cubicBezTo>
                    <a:pt x="65803" y="1469755"/>
                    <a:pt x="0" y="1403952"/>
                    <a:pt x="0" y="1322779"/>
                  </a:cubicBezTo>
                  <a:lnTo>
                    <a:pt x="0" y="146976"/>
                  </a:lnTo>
                  <a:close/>
                </a:path>
              </a:pathLst>
            </a:custGeom>
            <a:solidFill>
              <a:schemeClr val="accent4">
                <a:lumMod val="20000"/>
                <a:lumOff val="80000"/>
                <a:alpha val="90000"/>
              </a:schemeClr>
            </a:solidFill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alpha val="9000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lIns="81148" tIns="81148" rIns="81148" bIns="81148" spcCol="1270" anchor="ctr"/>
            <a:lstStyle/>
            <a:p>
              <a:pPr algn="ctr" defTabSz="444500">
                <a:lnSpc>
                  <a:spcPct val="90000"/>
                </a:lnSpc>
                <a:spcAft>
                  <a:spcPct val="35000"/>
                </a:spcAft>
                <a:defRPr/>
              </a:pPr>
              <a:r>
                <a:rPr lang="ru-RU" sz="1000" dirty="0" smtClean="0"/>
                <a:t>поступающие </a:t>
              </a:r>
              <a:r>
                <a:rPr lang="ru-RU" sz="1000" dirty="0"/>
                <a:t>в бюджет денежные средства, за исключением средств, являющихся источниками финансирования дефицита </a:t>
              </a:r>
              <a:r>
                <a:rPr lang="ru-RU" sz="1000" dirty="0" smtClean="0"/>
                <a:t>бюджета*</a:t>
              </a:r>
              <a:endParaRPr lang="ru-RU" sz="1000" b="1" dirty="0">
                <a:solidFill>
                  <a:srgbClr val="002060"/>
                </a:solidFill>
              </a:endParaRPr>
            </a:p>
          </p:txBody>
        </p:sp>
        <p:sp>
          <p:nvSpPr>
            <p:cNvPr id="25" name="Скругленный прямоугольник 24"/>
            <p:cNvSpPr/>
            <p:nvPr/>
          </p:nvSpPr>
          <p:spPr>
            <a:xfrm>
              <a:off x="721395" y="-362398"/>
              <a:ext cx="1112815" cy="871360"/>
            </a:xfrm>
            <a:prstGeom prst="roundRect">
              <a:avLst>
                <a:gd name="adj" fmla="val 10000"/>
              </a:avLst>
            </a:prstGeom>
            <a:blipFill rotWithShape="0">
              <a:blip r:embed="rId6" cstate="print"/>
              <a:stretch>
                <a:fillRect/>
              </a:stretch>
            </a:blip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26" name="Полилиния 25"/>
            <p:cNvSpPr/>
            <p:nvPr/>
          </p:nvSpPr>
          <p:spPr>
            <a:xfrm>
              <a:off x="187496" y="826397"/>
              <a:ext cx="2270008" cy="3796829"/>
            </a:xfrm>
            <a:custGeom>
              <a:avLst/>
              <a:gdLst>
                <a:gd name="connsiteX0" fmla="*/ 0 w 2314575"/>
                <a:gd name="connsiteY0" fmla="*/ 146976 h 1469755"/>
                <a:gd name="connsiteX1" fmla="*/ 146976 w 2314575"/>
                <a:gd name="connsiteY1" fmla="*/ 0 h 1469755"/>
                <a:gd name="connsiteX2" fmla="*/ 2167600 w 2314575"/>
                <a:gd name="connsiteY2" fmla="*/ 0 h 1469755"/>
                <a:gd name="connsiteX3" fmla="*/ 2314576 w 2314575"/>
                <a:gd name="connsiteY3" fmla="*/ 146976 h 1469755"/>
                <a:gd name="connsiteX4" fmla="*/ 2314575 w 2314575"/>
                <a:gd name="connsiteY4" fmla="*/ 1322780 h 1469755"/>
                <a:gd name="connsiteX5" fmla="*/ 2167599 w 2314575"/>
                <a:gd name="connsiteY5" fmla="*/ 1469756 h 1469755"/>
                <a:gd name="connsiteX6" fmla="*/ 146976 w 2314575"/>
                <a:gd name="connsiteY6" fmla="*/ 1469755 h 1469755"/>
                <a:gd name="connsiteX7" fmla="*/ 0 w 2314575"/>
                <a:gd name="connsiteY7" fmla="*/ 1322779 h 1469755"/>
                <a:gd name="connsiteX8" fmla="*/ 0 w 2314575"/>
                <a:gd name="connsiteY8" fmla="*/ 146976 h 14697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314575" h="1469755">
                  <a:moveTo>
                    <a:pt x="0" y="146976"/>
                  </a:moveTo>
                  <a:cubicBezTo>
                    <a:pt x="0" y="65803"/>
                    <a:pt x="65803" y="0"/>
                    <a:pt x="146976" y="0"/>
                  </a:cubicBezTo>
                  <a:lnTo>
                    <a:pt x="2167600" y="0"/>
                  </a:lnTo>
                  <a:cubicBezTo>
                    <a:pt x="2248773" y="0"/>
                    <a:pt x="2314576" y="65803"/>
                    <a:pt x="2314576" y="146976"/>
                  </a:cubicBezTo>
                  <a:cubicBezTo>
                    <a:pt x="2314576" y="538911"/>
                    <a:pt x="2314575" y="930845"/>
                    <a:pt x="2314575" y="1322780"/>
                  </a:cubicBezTo>
                  <a:cubicBezTo>
                    <a:pt x="2314575" y="1403953"/>
                    <a:pt x="2248772" y="1469756"/>
                    <a:pt x="2167599" y="1469756"/>
                  </a:cubicBezTo>
                  <a:lnTo>
                    <a:pt x="146976" y="1469755"/>
                  </a:lnTo>
                  <a:cubicBezTo>
                    <a:pt x="65803" y="1469755"/>
                    <a:pt x="0" y="1403952"/>
                    <a:pt x="0" y="1322779"/>
                  </a:cubicBezTo>
                  <a:lnTo>
                    <a:pt x="0" y="146976"/>
                  </a:lnTo>
                  <a:close/>
                </a:path>
              </a:pathLst>
            </a:custGeom>
            <a:solidFill>
              <a:schemeClr val="accent4">
                <a:lumMod val="60000"/>
                <a:lumOff val="40000"/>
                <a:alpha val="90000"/>
              </a:schemeClr>
            </a:solidFill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alpha val="9000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lIns="81148" tIns="81148" rIns="81148" bIns="81148" spcCol="1270"/>
            <a:lstStyle/>
            <a:p>
              <a:pPr algn="ctr" defTabSz="444500">
                <a:lnSpc>
                  <a:spcPct val="90000"/>
                </a:lnSpc>
                <a:spcAft>
                  <a:spcPct val="35000"/>
                </a:spcAft>
                <a:defRPr/>
              </a:pPr>
              <a:r>
                <a:rPr lang="ru-RU" sz="1000" b="1" dirty="0">
                  <a:solidFill>
                    <a:srgbClr val="002060"/>
                  </a:solidFill>
                </a:rPr>
                <a:t>НАЛОГОВЫЕ ДОХОДЫ</a:t>
              </a:r>
            </a:p>
            <a:p>
              <a:pPr algn="ctr" defTabSz="444500">
                <a:lnSpc>
                  <a:spcPct val="90000"/>
                </a:lnSpc>
                <a:spcAft>
                  <a:spcPct val="35000"/>
                </a:spcAft>
                <a:defRPr/>
              </a:pPr>
              <a:r>
                <a:rPr lang="ru-RU" sz="900" dirty="0">
                  <a:solidFill>
                    <a:srgbClr val="002060"/>
                  </a:solidFill>
                </a:rPr>
                <a:t>Часть доходов граждан и организаций, которые они обязаны заплатить государству (налог на доходы физических лиц, налоги с доходов субъектов малого бизнеса, налог на имущество физических лиц, земельный налог и др.</a:t>
              </a:r>
            </a:p>
          </p:txBody>
        </p:sp>
        <p:sp>
          <p:nvSpPr>
            <p:cNvPr id="27" name="Полилиния 26"/>
            <p:cNvSpPr/>
            <p:nvPr/>
          </p:nvSpPr>
          <p:spPr>
            <a:xfrm>
              <a:off x="5300490" y="826397"/>
              <a:ext cx="2094191" cy="3796826"/>
            </a:xfrm>
            <a:custGeom>
              <a:avLst/>
              <a:gdLst>
                <a:gd name="connsiteX0" fmla="*/ 0 w 2314575"/>
                <a:gd name="connsiteY0" fmla="*/ 146976 h 1469755"/>
                <a:gd name="connsiteX1" fmla="*/ 146976 w 2314575"/>
                <a:gd name="connsiteY1" fmla="*/ 0 h 1469755"/>
                <a:gd name="connsiteX2" fmla="*/ 2167600 w 2314575"/>
                <a:gd name="connsiteY2" fmla="*/ 0 h 1469755"/>
                <a:gd name="connsiteX3" fmla="*/ 2314576 w 2314575"/>
                <a:gd name="connsiteY3" fmla="*/ 146976 h 1469755"/>
                <a:gd name="connsiteX4" fmla="*/ 2314575 w 2314575"/>
                <a:gd name="connsiteY4" fmla="*/ 1322780 h 1469755"/>
                <a:gd name="connsiteX5" fmla="*/ 2167599 w 2314575"/>
                <a:gd name="connsiteY5" fmla="*/ 1469756 h 1469755"/>
                <a:gd name="connsiteX6" fmla="*/ 146976 w 2314575"/>
                <a:gd name="connsiteY6" fmla="*/ 1469755 h 1469755"/>
                <a:gd name="connsiteX7" fmla="*/ 0 w 2314575"/>
                <a:gd name="connsiteY7" fmla="*/ 1322779 h 1469755"/>
                <a:gd name="connsiteX8" fmla="*/ 0 w 2314575"/>
                <a:gd name="connsiteY8" fmla="*/ 146976 h 14697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314575" h="1469755">
                  <a:moveTo>
                    <a:pt x="0" y="146976"/>
                  </a:moveTo>
                  <a:cubicBezTo>
                    <a:pt x="0" y="65803"/>
                    <a:pt x="65803" y="0"/>
                    <a:pt x="146976" y="0"/>
                  </a:cubicBezTo>
                  <a:lnTo>
                    <a:pt x="2167600" y="0"/>
                  </a:lnTo>
                  <a:cubicBezTo>
                    <a:pt x="2248773" y="0"/>
                    <a:pt x="2314576" y="65803"/>
                    <a:pt x="2314576" y="146976"/>
                  </a:cubicBezTo>
                  <a:cubicBezTo>
                    <a:pt x="2314576" y="538911"/>
                    <a:pt x="2314575" y="930845"/>
                    <a:pt x="2314575" y="1322780"/>
                  </a:cubicBezTo>
                  <a:cubicBezTo>
                    <a:pt x="2314575" y="1403953"/>
                    <a:pt x="2248772" y="1469756"/>
                    <a:pt x="2167599" y="1469756"/>
                  </a:cubicBezTo>
                  <a:lnTo>
                    <a:pt x="146976" y="1469755"/>
                  </a:lnTo>
                  <a:cubicBezTo>
                    <a:pt x="65803" y="1469755"/>
                    <a:pt x="0" y="1403952"/>
                    <a:pt x="0" y="1322779"/>
                  </a:cubicBezTo>
                  <a:lnTo>
                    <a:pt x="0" y="146976"/>
                  </a:lnTo>
                  <a:close/>
                </a:path>
              </a:pathLst>
            </a:custGeom>
            <a:solidFill>
              <a:schemeClr val="accent4">
                <a:lumMod val="60000"/>
                <a:lumOff val="40000"/>
                <a:alpha val="90000"/>
              </a:schemeClr>
            </a:solidFill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alpha val="9000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lIns="81148" tIns="81148" rIns="81148" bIns="81148" spcCol="1270"/>
            <a:lstStyle/>
            <a:p>
              <a:pPr algn="ctr" defTabSz="444500">
                <a:lnSpc>
                  <a:spcPct val="90000"/>
                </a:lnSpc>
                <a:spcAft>
                  <a:spcPct val="35000"/>
                </a:spcAft>
                <a:defRPr/>
              </a:pPr>
              <a:r>
                <a:rPr lang="ru-RU" sz="1000" b="1" dirty="0">
                  <a:solidFill>
                    <a:srgbClr val="002060"/>
                  </a:solidFill>
                </a:rPr>
                <a:t>БЕЗВОЗМЕЗДНЫЕ ПОСТУПЛЕНИЯ</a:t>
              </a:r>
            </a:p>
            <a:p>
              <a:pPr algn="ctr" defTabSz="444500">
                <a:lnSpc>
                  <a:spcPct val="90000"/>
                </a:lnSpc>
                <a:spcAft>
                  <a:spcPct val="35000"/>
                </a:spcAft>
                <a:defRPr/>
              </a:pPr>
              <a:r>
                <a:rPr lang="ru-RU" sz="900" dirty="0">
                  <a:solidFill>
                    <a:srgbClr val="002060"/>
                  </a:solidFill>
                </a:rPr>
                <a:t>Средства, которые поступают в бюджет безвозмездно из вышестоящего бюджета (бюджет Республики Башкортостан, Федеральный бюджет), а также безвозмездные перечисления от физических и юридических лиц</a:t>
              </a:r>
            </a:p>
          </p:txBody>
        </p:sp>
        <p:sp>
          <p:nvSpPr>
            <p:cNvPr id="28" name="Полилиния 27"/>
            <p:cNvSpPr/>
            <p:nvPr/>
          </p:nvSpPr>
          <p:spPr>
            <a:xfrm>
              <a:off x="2727139" y="826397"/>
              <a:ext cx="2096666" cy="3796828"/>
            </a:xfrm>
            <a:custGeom>
              <a:avLst/>
              <a:gdLst>
                <a:gd name="connsiteX0" fmla="*/ 0 w 2314575"/>
                <a:gd name="connsiteY0" fmla="*/ 146976 h 1469755"/>
                <a:gd name="connsiteX1" fmla="*/ 146976 w 2314575"/>
                <a:gd name="connsiteY1" fmla="*/ 0 h 1469755"/>
                <a:gd name="connsiteX2" fmla="*/ 2167600 w 2314575"/>
                <a:gd name="connsiteY2" fmla="*/ 0 h 1469755"/>
                <a:gd name="connsiteX3" fmla="*/ 2314576 w 2314575"/>
                <a:gd name="connsiteY3" fmla="*/ 146976 h 1469755"/>
                <a:gd name="connsiteX4" fmla="*/ 2314575 w 2314575"/>
                <a:gd name="connsiteY4" fmla="*/ 1322780 h 1469755"/>
                <a:gd name="connsiteX5" fmla="*/ 2167599 w 2314575"/>
                <a:gd name="connsiteY5" fmla="*/ 1469756 h 1469755"/>
                <a:gd name="connsiteX6" fmla="*/ 146976 w 2314575"/>
                <a:gd name="connsiteY6" fmla="*/ 1469755 h 1469755"/>
                <a:gd name="connsiteX7" fmla="*/ 0 w 2314575"/>
                <a:gd name="connsiteY7" fmla="*/ 1322779 h 1469755"/>
                <a:gd name="connsiteX8" fmla="*/ 0 w 2314575"/>
                <a:gd name="connsiteY8" fmla="*/ 146976 h 14697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314575" h="1469755">
                  <a:moveTo>
                    <a:pt x="0" y="146976"/>
                  </a:moveTo>
                  <a:cubicBezTo>
                    <a:pt x="0" y="65803"/>
                    <a:pt x="65803" y="0"/>
                    <a:pt x="146976" y="0"/>
                  </a:cubicBezTo>
                  <a:lnTo>
                    <a:pt x="2167600" y="0"/>
                  </a:lnTo>
                  <a:cubicBezTo>
                    <a:pt x="2248773" y="0"/>
                    <a:pt x="2314576" y="65803"/>
                    <a:pt x="2314576" y="146976"/>
                  </a:cubicBezTo>
                  <a:cubicBezTo>
                    <a:pt x="2314576" y="538911"/>
                    <a:pt x="2314575" y="930845"/>
                    <a:pt x="2314575" y="1322780"/>
                  </a:cubicBezTo>
                  <a:cubicBezTo>
                    <a:pt x="2314575" y="1403953"/>
                    <a:pt x="2248772" y="1469756"/>
                    <a:pt x="2167599" y="1469756"/>
                  </a:cubicBezTo>
                  <a:lnTo>
                    <a:pt x="146976" y="1469755"/>
                  </a:lnTo>
                  <a:cubicBezTo>
                    <a:pt x="65803" y="1469755"/>
                    <a:pt x="0" y="1403952"/>
                    <a:pt x="0" y="1322779"/>
                  </a:cubicBezTo>
                  <a:lnTo>
                    <a:pt x="0" y="146976"/>
                  </a:lnTo>
                  <a:close/>
                </a:path>
              </a:pathLst>
            </a:custGeom>
            <a:solidFill>
              <a:schemeClr val="accent4">
                <a:lumMod val="40000"/>
                <a:lumOff val="60000"/>
                <a:alpha val="90000"/>
              </a:schemeClr>
            </a:solidFill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alpha val="9000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lIns="81148" tIns="81148" rIns="81148" bIns="81148" spcCol="1270"/>
            <a:lstStyle/>
            <a:p>
              <a:pPr algn="ctr" defTabSz="444500">
                <a:lnSpc>
                  <a:spcPct val="90000"/>
                </a:lnSpc>
                <a:spcAft>
                  <a:spcPct val="35000"/>
                </a:spcAft>
                <a:defRPr/>
              </a:pPr>
              <a:r>
                <a:rPr lang="ru-RU" sz="1000" b="1" dirty="0">
                  <a:solidFill>
                    <a:srgbClr val="002060"/>
                  </a:solidFill>
                </a:rPr>
                <a:t>НЕНАЛОГОВЫЕ ДОХОДЫ</a:t>
              </a:r>
            </a:p>
            <a:p>
              <a:pPr algn="ctr" defTabSz="444500">
                <a:lnSpc>
                  <a:spcPct val="90000"/>
                </a:lnSpc>
                <a:spcAft>
                  <a:spcPct val="35000"/>
                </a:spcAft>
                <a:defRPr/>
              </a:pPr>
              <a:r>
                <a:rPr lang="ru-RU" sz="900" dirty="0">
                  <a:solidFill>
                    <a:srgbClr val="002060"/>
                  </a:solidFill>
                </a:rPr>
                <a:t>Платежи за пользование имуществом государства, платежи в виде штрафов, санкций за нарушение законодательства,, компенсации затрат государства и др.</a:t>
              </a:r>
            </a:p>
          </p:txBody>
        </p:sp>
      </p:grpSp>
      <p:sp>
        <p:nvSpPr>
          <p:cNvPr id="29" name="TextBox 28"/>
          <p:cNvSpPr txBox="1"/>
          <p:nvPr/>
        </p:nvSpPr>
        <p:spPr>
          <a:xfrm>
            <a:off x="1863546" y="2147493"/>
            <a:ext cx="109459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smtClean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glow rad="228600">
                    <a:schemeClr val="accent6">
                      <a:satMod val="175000"/>
                      <a:alpha val="40000"/>
                    </a:schemeClr>
                  </a:glow>
                  <a:outerShdw dist="38100" dir="2700000" algn="tl" rotWithShape="0">
                    <a:schemeClr val="accent2"/>
                  </a:outerShdw>
                </a:effectLst>
              </a:rPr>
              <a:t>ДОХОДЫ</a:t>
            </a:r>
            <a:endParaRPr lang="ru-RU" b="1" dirty="0">
              <a:ln w="6600">
                <a:solidFill>
                  <a:schemeClr val="accent2"/>
                </a:solidFill>
                <a:prstDash val="solid"/>
              </a:ln>
              <a:solidFill>
                <a:srgbClr val="FFFFFF"/>
              </a:solidFill>
              <a:effectLst>
                <a:glow rad="228600">
                  <a:schemeClr val="accent6">
                    <a:satMod val="175000"/>
                    <a:alpha val="40000"/>
                  </a:schemeClr>
                </a:glow>
                <a:outerShdw dist="38100" dir="2700000" algn="tl" rotWithShape="0">
                  <a:schemeClr val="accent2"/>
                </a:outerShdw>
              </a:effectLst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68188" y="4595451"/>
            <a:ext cx="779984" cy="734400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67370" y="5585804"/>
            <a:ext cx="739169" cy="734400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68831" y="3431890"/>
            <a:ext cx="973879" cy="734400"/>
          </a:xfrm>
          <a:prstGeom prst="rect">
            <a:avLst/>
          </a:prstGeom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67753" y="2916858"/>
            <a:ext cx="858454" cy="734400"/>
          </a:xfrm>
          <a:prstGeom prst="rect">
            <a:avLst/>
          </a:prstGeom>
        </p:spPr>
      </p:pic>
      <p:pic>
        <p:nvPicPr>
          <p:cNvPr id="13" name="Рисунок 12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87830" y="2971663"/>
            <a:ext cx="830631" cy="734400"/>
          </a:xfrm>
          <a:prstGeom prst="rect">
            <a:avLst/>
          </a:prstGeom>
        </p:spPr>
      </p:pic>
      <p:pic>
        <p:nvPicPr>
          <p:cNvPr id="14" name="Рисунок 13"/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14651" y="5437528"/>
            <a:ext cx="747514" cy="734400"/>
          </a:xfrm>
          <a:prstGeom prst="rect">
            <a:avLst/>
          </a:prstGeom>
        </p:spPr>
      </p:pic>
      <p:pic>
        <p:nvPicPr>
          <p:cNvPr id="15" name="Рисунок 14"/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16668" y="4196786"/>
            <a:ext cx="803404" cy="734400"/>
          </a:xfrm>
          <a:prstGeom prst="rect">
            <a:avLst/>
          </a:prstGeom>
        </p:spPr>
      </p:pic>
      <p:pic>
        <p:nvPicPr>
          <p:cNvPr id="16" name="Рисунок 15"/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05453" y="4935741"/>
            <a:ext cx="899168" cy="734400"/>
          </a:xfrm>
          <a:prstGeom prst="rect">
            <a:avLst/>
          </a:prstGeom>
        </p:spPr>
      </p:pic>
      <p:pic>
        <p:nvPicPr>
          <p:cNvPr id="21" name="Рисунок 20"/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95535" y="3700781"/>
            <a:ext cx="749491" cy="734400"/>
          </a:xfrm>
          <a:prstGeom prst="rect">
            <a:avLst/>
          </a:prstGeom>
        </p:spPr>
      </p:pic>
      <p:pic>
        <p:nvPicPr>
          <p:cNvPr id="22" name="Рисунок 21"/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70635" y="5374668"/>
            <a:ext cx="977476" cy="734400"/>
          </a:xfrm>
          <a:prstGeom prst="rect">
            <a:avLst/>
          </a:prstGeom>
        </p:spPr>
      </p:pic>
      <p:pic>
        <p:nvPicPr>
          <p:cNvPr id="10242" name="Picture 2" descr="http://www.ifairer.com/article_image/1474445545-ifairer.jpg"/>
          <p:cNvPicPr>
            <a:picLocks noChangeAspect="1" noChangeArrowheads="1"/>
          </p:cNvPicPr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41266" y="2786430"/>
            <a:ext cx="734400" cy="734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" name="Picture 2" descr="https://ds03.infourok.ru/uploads/ex/07c9/00043a00-801bd8ea/img1.jpg"/>
          <p:cNvPicPr>
            <a:picLocks noChangeAspect="1" noChangeArrowheads="1"/>
          </p:cNvPicPr>
          <p:nvPr/>
        </p:nvPicPr>
        <p:blipFill rotWithShape="1"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957" t="44845" r="42819" b="13818"/>
          <a:stretch/>
        </p:blipFill>
        <p:spPr bwMode="auto">
          <a:xfrm>
            <a:off x="5456958" y="3762878"/>
            <a:ext cx="852407" cy="13018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1" name="Стрелка вправо 30"/>
          <p:cNvSpPr/>
          <p:nvPr/>
        </p:nvSpPr>
        <p:spPr>
          <a:xfrm>
            <a:off x="6383229" y="2890879"/>
            <a:ext cx="800021" cy="674556"/>
          </a:xfrm>
          <a:prstGeom prst="rightArrow">
            <a:avLst/>
          </a:prstGeom>
          <a:solidFill>
            <a:srgbClr val="D6E1F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2" name="Стрелка вправо 31"/>
          <p:cNvSpPr/>
          <p:nvPr/>
        </p:nvSpPr>
        <p:spPr>
          <a:xfrm>
            <a:off x="6392665" y="3627017"/>
            <a:ext cx="800021" cy="674556"/>
          </a:xfrm>
          <a:prstGeom prst="rightArrow">
            <a:avLst/>
          </a:prstGeom>
          <a:solidFill>
            <a:srgbClr val="D6E1F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3" name="Стрелка вправо 32"/>
          <p:cNvSpPr/>
          <p:nvPr/>
        </p:nvSpPr>
        <p:spPr>
          <a:xfrm>
            <a:off x="6383229" y="5009061"/>
            <a:ext cx="800021" cy="674556"/>
          </a:xfrm>
          <a:prstGeom prst="rightArrow">
            <a:avLst/>
          </a:prstGeom>
          <a:solidFill>
            <a:srgbClr val="D6E1F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4" name="Стрелка вправо 33"/>
          <p:cNvSpPr/>
          <p:nvPr/>
        </p:nvSpPr>
        <p:spPr>
          <a:xfrm>
            <a:off x="6383229" y="4297625"/>
            <a:ext cx="800021" cy="674556"/>
          </a:xfrm>
          <a:prstGeom prst="rightArrow">
            <a:avLst/>
          </a:prstGeom>
          <a:solidFill>
            <a:srgbClr val="D6E1F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5" name="Стрелка вправо 34"/>
          <p:cNvSpPr/>
          <p:nvPr/>
        </p:nvSpPr>
        <p:spPr>
          <a:xfrm>
            <a:off x="6392665" y="5664882"/>
            <a:ext cx="800021" cy="674556"/>
          </a:xfrm>
          <a:prstGeom prst="rightArrow">
            <a:avLst/>
          </a:prstGeom>
          <a:solidFill>
            <a:srgbClr val="D6E1F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6" name="Стрелка вправо 35"/>
          <p:cNvSpPr/>
          <p:nvPr/>
        </p:nvSpPr>
        <p:spPr>
          <a:xfrm>
            <a:off x="4626734" y="2863188"/>
            <a:ext cx="800021" cy="674556"/>
          </a:xfrm>
          <a:prstGeom prst="rightArrow">
            <a:avLst/>
          </a:prstGeom>
          <a:solidFill>
            <a:srgbClr val="D6E1F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7" name="Стрелка вправо 36"/>
          <p:cNvSpPr/>
          <p:nvPr/>
        </p:nvSpPr>
        <p:spPr>
          <a:xfrm>
            <a:off x="4636170" y="3599326"/>
            <a:ext cx="800021" cy="674556"/>
          </a:xfrm>
          <a:prstGeom prst="rightArrow">
            <a:avLst/>
          </a:prstGeom>
          <a:solidFill>
            <a:srgbClr val="D6E1F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8" name="Стрелка вправо 37"/>
          <p:cNvSpPr/>
          <p:nvPr/>
        </p:nvSpPr>
        <p:spPr>
          <a:xfrm>
            <a:off x="4626734" y="4981370"/>
            <a:ext cx="800021" cy="674556"/>
          </a:xfrm>
          <a:prstGeom prst="rightArrow">
            <a:avLst/>
          </a:prstGeom>
          <a:solidFill>
            <a:srgbClr val="D6E1F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9" name="Стрелка вправо 38"/>
          <p:cNvSpPr/>
          <p:nvPr/>
        </p:nvSpPr>
        <p:spPr>
          <a:xfrm>
            <a:off x="4626734" y="4269934"/>
            <a:ext cx="800021" cy="674556"/>
          </a:xfrm>
          <a:prstGeom prst="rightArrow">
            <a:avLst/>
          </a:prstGeom>
          <a:solidFill>
            <a:srgbClr val="D6E1F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0" name="Стрелка вправо 39"/>
          <p:cNvSpPr/>
          <p:nvPr/>
        </p:nvSpPr>
        <p:spPr>
          <a:xfrm>
            <a:off x="4636170" y="5637191"/>
            <a:ext cx="800021" cy="674556"/>
          </a:xfrm>
          <a:prstGeom prst="rightArrow">
            <a:avLst/>
          </a:prstGeom>
          <a:solidFill>
            <a:srgbClr val="D6E1F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0246" name="Picture 6" descr="http://3mv.ru/uploads/posts/2018-01/1516054910_russia.jpg"/>
          <p:cNvPicPr>
            <a:picLocks noChangeAspect="1" noChangeArrowheads="1"/>
          </p:cNvPicPr>
          <p:nvPr/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32487" y="608042"/>
            <a:ext cx="3200000" cy="180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6" name="Полилиния 45"/>
          <p:cNvSpPr/>
          <p:nvPr/>
        </p:nvSpPr>
        <p:spPr bwMode="auto">
          <a:xfrm>
            <a:off x="7183250" y="2523063"/>
            <a:ext cx="4143258" cy="315599"/>
          </a:xfrm>
          <a:custGeom>
            <a:avLst/>
            <a:gdLst>
              <a:gd name="connsiteX0" fmla="*/ 0 w 2314575"/>
              <a:gd name="connsiteY0" fmla="*/ 146976 h 1469755"/>
              <a:gd name="connsiteX1" fmla="*/ 146976 w 2314575"/>
              <a:gd name="connsiteY1" fmla="*/ 0 h 1469755"/>
              <a:gd name="connsiteX2" fmla="*/ 2167600 w 2314575"/>
              <a:gd name="connsiteY2" fmla="*/ 0 h 1469755"/>
              <a:gd name="connsiteX3" fmla="*/ 2314576 w 2314575"/>
              <a:gd name="connsiteY3" fmla="*/ 146976 h 1469755"/>
              <a:gd name="connsiteX4" fmla="*/ 2314575 w 2314575"/>
              <a:gd name="connsiteY4" fmla="*/ 1322780 h 1469755"/>
              <a:gd name="connsiteX5" fmla="*/ 2167599 w 2314575"/>
              <a:gd name="connsiteY5" fmla="*/ 1469756 h 1469755"/>
              <a:gd name="connsiteX6" fmla="*/ 146976 w 2314575"/>
              <a:gd name="connsiteY6" fmla="*/ 1469755 h 1469755"/>
              <a:gd name="connsiteX7" fmla="*/ 0 w 2314575"/>
              <a:gd name="connsiteY7" fmla="*/ 1322779 h 1469755"/>
              <a:gd name="connsiteX8" fmla="*/ 0 w 2314575"/>
              <a:gd name="connsiteY8" fmla="*/ 146976 h 14697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314575" h="1469755">
                <a:moveTo>
                  <a:pt x="0" y="146976"/>
                </a:moveTo>
                <a:cubicBezTo>
                  <a:pt x="0" y="65803"/>
                  <a:pt x="65803" y="0"/>
                  <a:pt x="146976" y="0"/>
                </a:cubicBezTo>
                <a:lnTo>
                  <a:pt x="2167600" y="0"/>
                </a:lnTo>
                <a:cubicBezTo>
                  <a:pt x="2248773" y="0"/>
                  <a:pt x="2314576" y="65803"/>
                  <a:pt x="2314576" y="146976"/>
                </a:cubicBezTo>
                <a:cubicBezTo>
                  <a:pt x="2314576" y="538911"/>
                  <a:pt x="2314575" y="930845"/>
                  <a:pt x="2314575" y="1322780"/>
                </a:cubicBezTo>
                <a:cubicBezTo>
                  <a:pt x="2314575" y="1403953"/>
                  <a:pt x="2248772" y="1469756"/>
                  <a:pt x="2167599" y="1469756"/>
                </a:cubicBezTo>
                <a:lnTo>
                  <a:pt x="146976" y="1469755"/>
                </a:lnTo>
                <a:cubicBezTo>
                  <a:pt x="65803" y="1469755"/>
                  <a:pt x="0" y="1403952"/>
                  <a:pt x="0" y="1322779"/>
                </a:cubicBezTo>
                <a:lnTo>
                  <a:pt x="0" y="146976"/>
                </a:lnTo>
                <a:close/>
              </a:path>
            </a:pathLst>
          </a:custGeom>
          <a:solidFill>
            <a:schemeClr val="accent4">
              <a:lumMod val="20000"/>
              <a:lumOff val="80000"/>
              <a:alpha val="90000"/>
            </a:schemeClr>
          </a:solidFill>
        </p:spPr>
        <p:style>
          <a:lnRef idx="2">
            <a:schemeClr val="accent1">
              <a:hueOff val="0"/>
              <a:satOff val="0"/>
              <a:lumOff val="0"/>
              <a:alphaOff val="0"/>
            </a:schemeClr>
          </a:lnRef>
          <a:fillRef idx="1">
            <a:schemeClr val="lt1">
              <a:alpha val="9000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9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lIns="81148" tIns="81148" rIns="81148" bIns="81148" spcCol="1270" anchor="ctr"/>
          <a:lstStyle/>
          <a:p>
            <a:pPr algn="ctr" defTabSz="444500">
              <a:lnSpc>
                <a:spcPct val="90000"/>
              </a:lnSpc>
              <a:spcAft>
                <a:spcPct val="35000"/>
              </a:spcAft>
              <a:defRPr/>
            </a:pPr>
            <a:r>
              <a:rPr lang="ru-RU" sz="1000" dirty="0" smtClean="0"/>
              <a:t>Выплачиваемые из бюджета денежные </a:t>
            </a:r>
            <a:r>
              <a:rPr lang="ru-RU" sz="1000" dirty="0"/>
              <a:t>средства, за исключением средств, являющихся источниками финансирования дефицита </a:t>
            </a:r>
            <a:r>
              <a:rPr lang="ru-RU" sz="1000" dirty="0" smtClean="0"/>
              <a:t>бюджета*</a:t>
            </a:r>
            <a:endParaRPr lang="ru-RU" sz="1000" b="1" dirty="0">
              <a:solidFill>
                <a:srgbClr val="002060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8567370" y="2177662"/>
            <a:ext cx="14173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glow rad="228600">
                    <a:schemeClr val="accent6">
                      <a:satMod val="175000"/>
                      <a:alpha val="40000"/>
                    </a:schemeClr>
                  </a:glow>
                  <a:outerShdw dist="38100" dir="2700000" algn="tl" rotWithShape="0">
                    <a:schemeClr val="accent2"/>
                  </a:outerShdw>
                </a:effectLst>
              </a:rPr>
              <a:t>РАСХОДЫ</a:t>
            </a:r>
            <a:endParaRPr lang="ru-RU" b="1" dirty="0">
              <a:ln w="6600">
                <a:solidFill>
                  <a:schemeClr val="accent2"/>
                </a:solidFill>
                <a:prstDash val="solid"/>
              </a:ln>
              <a:solidFill>
                <a:srgbClr val="FFFFFF"/>
              </a:solidFill>
              <a:effectLst>
                <a:glow rad="228600">
                  <a:schemeClr val="accent6">
                    <a:satMod val="175000"/>
                    <a:alpha val="40000"/>
                  </a:schemeClr>
                </a:glow>
                <a:outerShdw dist="38100" dir="2700000" algn="tl" rotWithShape="0">
                  <a:schemeClr val="accent2"/>
                </a:outerShdw>
              </a:effectLst>
            </a:endParaRPr>
          </a:p>
        </p:txBody>
      </p:sp>
      <p:sp>
        <p:nvSpPr>
          <p:cNvPr id="41" name="TextBox 40"/>
          <p:cNvSpPr txBox="1"/>
          <p:nvPr/>
        </p:nvSpPr>
        <p:spPr>
          <a:xfrm>
            <a:off x="141551" y="6594852"/>
            <a:ext cx="4288311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700" dirty="0" smtClean="0"/>
              <a:t>* Согласно ст.6 Бюджетного Кодекса Российской Федерации</a:t>
            </a:r>
            <a:endParaRPr lang="ru-RU" sz="700" dirty="0"/>
          </a:p>
        </p:txBody>
      </p:sp>
      <p:pic>
        <p:nvPicPr>
          <p:cNvPr id="44" name="Picture 2" descr="http://polinamay.ru/wp-content/uploads/2015/01/%D0%BE%D1%82%D0%BA%D1%80%D1%8B%D1%82%D1%8B%D0%B9-%D0%B7%D0%B0%D0%BC%D0%BE%D0%BA.png"/>
          <p:cNvPicPr>
            <a:picLocks noChangeAspect="1" noChangeArrowheads="1"/>
          </p:cNvPicPr>
          <p:nvPr/>
        </p:nvPicPr>
        <p:blipFill>
          <a:blip r:embed="rId2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1465" y="-9869"/>
            <a:ext cx="808097" cy="72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847016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1000"/>
    </mc:Choice>
    <mc:Fallback xmlns="">
      <p:transition spd="slow" advTm="11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9" presetClass="emph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F2CC"/>
                                      </p:to>
                                    </p:animClr>
                                    <p:animClr clrSpc="rgb" dir="cw">
                                      <p:cBhvr>
                                        <p:cTn id="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2CC"/>
                                      </p:to>
                                    </p:animClr>
                                    <p:set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901" t="1100" r="47614" b="6395"/>
          <a:stretch/>
        </p:blipFill>
        <p:spPr>
          <a:xfrm>
            <a:off x="1108515" y="1269275"/>
            <a:ext cx="2259435" cy="4227078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3916" t="22055" r="28602" b="14828"/>
          <a:stretch/>
        </p:blipFill>
        <p:spPr>
          <a:xfrm>
            <a:off x="8688388" y="3823216"/>
            <a:ext cx="1728000" cy="25920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0" y="22157"/>
            <a:ext cx="12192001" cy="261610"/>
          </a:xfrm>
          <a:prstGeom prst="rect">
            <a:avLst/>
          </a:prstGeom>
          <a:solidFill>
            <a:srgbClr val="009999"/>
          </a:solidFill>
        </p:spPr>
        <p:txBody>
          <a:bodyPr wrap="square" rtlCol="0">
            <a:spAutoFit/>
          </a:bodyPr>
          <a:lstStyle/>
          <a:p>
            <a:pPr algn="ctr"/>
            <a:endParaRPr lang="ru-RU" sz="1100" i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180113" y="95754"/>
            <a:ext cx="7845995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Консолидированный бюджет муниципального района Мелеузовский район Республики Башкортостан</a:t>
            </a:r>
            <a:endParaRPr lang="ru-RU" sz="2800" b="1" dirty="0">
              <a:ln w="9525">
                <a:solidFill>
                  <a:schemeClr val="bg1"/>
                </a:solidFill>
                <a:prstDash val="solid"/>
              </a:ln>
              <a:solidFill>
                <a:schemeClr val="accent5"/>
              </a:solidFill>
              <a:effectLst>
                <a:glow rad="228600">
                  <a:schemeClr val="accent2">
                    <a:satMod val="175000"/>
                    <a:alpha val="40000"/>
                  </a:schemeClr>
                </a:glow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  <a:latin typeface="Segoe UI" panose="020B0502040204020203" pitchFamily="34" charset="0"/>
              <a:ea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9" name="Овальная выноска 8"/>
          <p:cNvSpPr/>
          <p:nvPr/>
        </p:nvSpPr>
        <p:spPr>
          <a:xfrm>
            <a:off x="4063398" y="2489526"/>
            <a:ext cx="4229118" cy="1569722"/>
          </a:xfrm>
          <a:prstGeom prst="wedgeEllipseCallout">
            <a:avLst>
              <a:gd name="adj1" fmla="val 57879"/>
              <a:gd name="adj2" fmla="val 94384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b="1" dirty="0">
              <a:solidFill>
                <a:srgbClr val="002060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4806766" y="2921149"/>
            <a:ext cx="360871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>
                <a:latin typeface="Arial" panose="020B0604020202020204" pitchFamily="34" charset="0"/>
                <a:cs typeface="Arial" panose="020B0604020202020204" pitchFamily="34" charset="0"/>
              </a:rPr>
              <a:t>А какой бюджет в районе?</a:t>
            </a:r>
          </a:p>
          <a:p>
            <a:r>
              <a:rPr lang="ru-RU" b="1" dirty="0">
                <a:latin typeface="Arial" panose="020B0604020202020204" pitchFamily="34" charset="0"/>
                <a:cs typeface="Arial" panose="020B0604020202020204" pitchFamily="34" charset="0"/>
              </a:rPr>
              <a:t>Я хочу еще узнать!</a:t>
            </a:r>
          </a:p>
          <a:p>
            <a:endParaRPr lang="ru-RU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7209971" y="5920277"/>
            <a:ext cx="6096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dirty="0"/>
              <a:t> </a:t>
            </a:r>
          </a:p>
        </p:txBody>
      </p:sp>
      <p:sp>
        <p:nvSpPr>
          <p:cNvPr id="14" name="Овальная выноска 13"/>
          <p:cNvSpPr/>
          <p:nvPr/>
        </p:nvSpPr>
        <p:spPr>
          <a:xfrm>
            <a:off x="3220368" y="4217344"/>
            <a:ext cx="4655857" cy="1540767"/>
          </a:xfrm>
          <a:prstGeom prst="wedgeEllipseCallout">
            <a:avLst>
              <a:gd name="adj1" fmla="val -60687"/>
              <a:gd name="adj2" fmla="val -103264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" name="Прямоугольник 14"/>
          <p:cNvSpPr/>
          <p:nvPr/>
        </p:nvSpPr>
        <p:spPr>
          <a:xfrm>
            <a:off x="3822917" y="4605657"/>
            <a:ext cx="379420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smtClean="0">
                <a:latin typeface="Arial" panose="020B0604020202020204" pitchFamily="34" charset="0"/>
                <a:cs typeface="Arial" panose="020B0604020202020204" pitchFamily="34" charset="0"/>
              </a:rPr>
              <a:t>Что </a:t>
            </a:r>
            <a:r>
              <a:rPr lang="ru-RU" b="1" dirty="0">
                <a:latin typeface="Arial" panose="020B0604020202020204" pitchFamily="34" charset="0"/>
                <a:cs typeface="Arial" panose="020B0604020202020204" pitchFamily="34" charset="0"/>
              </a:rPr>
              <a:t>ж, присаживайся, крошка,</a:t>
            </a:r>
          </a:p>
          <a:p>
            <a:r>
              <a:rPr lang="ru-RU" b="1" dirty="0">
                <a:latin typeface="Arial" panose="020B0604020202020204" pitchFamily="34" charset="0"/>
                <a:cs typeface="Arial" panose="020B0604020202020204" pitchFamily="34" charset="0"/>
              </a:rPr>
              <a:t>Начинаю объяснять.</a:t>
            </a:r>
          </a:p>
        </p:txBody>
      </p:sp>
      <p:pic>
        <p:nvPicPr>
          <p:cNvPr id="16" name="Picture 2" descr="http://polinamay.ru/wp-content/uploads/2015/01/%D0%BE%D1%82%D0%BA%D1%80%D1%8B%D1%82%D1%8B%D0%B9-%D0%B7%D0%B0%D0%BC%D0%BE%D0%BA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1465" y="-9869"/>
            <a:ext cx="808097" cy="72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01601" y="5753838"/>
            <a:ext cx="634922" cy="4557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76355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6000"/>
    </mc:Choice>
    <mc:Fallback xmlns="">
      <p:transition spd="slow" advTm="6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9" presetClass="emph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6" dur="12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F2CC"/>
                                      </p:to>
                                    </p:animClr>
                                    <p:animClr clrSpc="rgb" dir="cw">
                                      <p:cBhvr>
                                        <p:cTn id="7" dur="12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2CC"/>
                                      </p:to>
                                    </p:animClr>
                                    <p:set>
                                      <p:cBhvr>
                                        <p:cTn id="8" dur="12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9" dur="12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250"/>
                            </p:stCondLst>
                            <p:childTnLst>
                              <p:par>
                                <p:cTn id="11" presetID="19" presetClass="emph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2" dur="12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F2CC"/>
                                      </p:to>
                                    </p:animClr>
                                    <p:animClr clrSpc="rgb" dir="cw">
                                      <p:cBhvr>
                                        <p:cTn id="13" dur="12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2CC"/>
                                      </p:to>
                                    </p:animClr>
                                    <p:set>
                                      <p:cBhvr>
                                        <p:cTn id="14" dur="12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5" dur="12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4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Рисунок 10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386" t="-385" r="47007" b="5465"/>
          <a:stretch/>
        </p:blipFill>
        <p:spPr>
          <a:xfrm>
            <a:off x="2850982" y="369499"/>
            <a:ext cx="1366132" cy="2520193"/>
          </a:xfrm>
          <a:prstGeom prst="rect">
            <a:avLst/>
          </a:prstGeom>
        </p:spPr>
      </p:pic>
      <p:pic>
        <p:nvPicPr>
          <p:cNvPr id="11281" name="Picture 12" descr="https://thumbs.dreamstime.com/z/business-plan-document-charts-graph-concept-planning-strategy-finance-goals-startup-modern-line-art-94084259.jpg"/>
          <p:cNvPicPr>
            <a:picLocks noChangeAspect="1" noChangeArrowheads="1"/>
          </p:cNvPicPr>
          <p:nvPr/>
        </p:nvPicPr>
        <p:blipFill rotWithShape="1">
          <a:blip r:embed="rId3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artisticBlur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4262" t="4765" r="3325" b="15764"/>
          <a:stretch/>
        </p:blipFill>
        <p:spPr bwMode="auto">
          <a:xfrm>
            <a:off x="-38518" y="1871903"/>
            <a:ext cx="3392670" cy="3455733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graphicFrame>
        <p:nvGraphicFramePr>
          <p:cNvPr id="16" name="Объект 9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02957469"/>
              </p:ext>
            </p:extLst>
          </p:nvPr>
        </p:nvGraphicFramePr>
        <p:xfrm>
          <a:off x="3574270" y="1372550"/>
          <a:ext cx="8054465" cy="494712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8" name="Овал 7"/>
          <p:cNvSpPr/>
          <p:nvPr/>
        </p:nvSpPr>
        <p:spPr>
          <a:xfrm>
            <a:off x="5502555" y="2291213"/>
            <a:ext cx="3330814" cy="2084550"/>
          </a:xfrm>
          <a:prstGeom prst="ellipse">
            <a:avLst/>
          </a:prstGeom>
          <a:solidFill>
            <a:schemeClr val="accent1">
              <a:alpha val="27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6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5755451">
            <a:off x="5969392" y="2361197"/>
            <a:ext cx="2103785" cy="2085438"/>
          </a:xfrm>
        </p:spPr>
      </p:pic>
      <p:sp>
        <p:nvSpPr>
          <p:cNvPr id="5" name="TextBox 4"/>
          <p:cNvSpPr txBox="1"/>
          <p:nvPr/>
        </p:nvSpPr>
        <p:spPr>
          <a:xfrm>
            <a:off x="4040159" y="4812787"/>
            <a:ext cx="2200092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dirty="0" smtClean="0">
                <a:solidFill>
                  <a:schemeClr val="accent3">
                    <a:lumMod val="75000"/>
                  </a:schemeClr>
                </a:solidFill>
              </a:rPr>
              <a:t>Бюджет муниципального района</a:t>
            </a:r>
            <a:endParaRPr lang="ru-RU" sz="2000" dirty="0">
              <a:solidFill>
                <a:schemeClr val="accent3">
                  <a:lumMod val="75000"/>
                </a:schemeClr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9363505" y="4052598"/>
            <a:ext cx="273269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>
                <a:solidFill>
                  <a:schemeClr val="accent2"/>
                </a:solidFill>
              </a:rPr>
              <a:t>Бюджет городского поселения город Мелеуз</a:t>
            </a:r>
            <a:endParaRPr lang="ru-RU" dirty="0">
              <a:solidFill>
                <a:schemeClr val="accent2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9502872" y="2485460"/>
            <a:ext cx="273269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>
                <a:solidFill>
                  <a:srgbClr val="00B0F0"/>
                </a:solidFill>
              </a:rPr>
              <a:t>Бюджет 16 сельских поселений</a:t>
            </a:r>
            <a:endParaRPr lang="ru-RU" dirty="0">
              <a:solidFill>
                <a:srgbClr val="00B0F0"/>
              </a:solidFill>
            </a:endParaRPr>
          </a:p>
        </p:txBody>
      </p:sp>
      <p:cxnSp>
        <p:nvCxnSpPr>
          <p:cNvPr id="10" name="Прямая соединительная линия 9"/>
          <p:cNvCxnSpPr/>
          <p:nvPr/>
        </p:nvCxnSpPr>
        <p:spPr>
          <a:xfrm flipV="1">
            <a:off x="7013359" y="2666082"/>
            <a:ext cx="2075557" cy="429659"/>
          </a:xfrm>
          <a:prstGeom prst="line">
            <a:avLst/>
          </a:prstGeom>
          <a:ln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Прямая соединительная линия 12"/>
          <p:cNvCxnSpPr>
            <a:stCxn id="6" idx="1"/>
          </p:cNvCxnSpPr>
          <p:nvPr/>
        </p:nvCxnSpPr>
        <p:spPr>
          <a:xfrm flipH="1" flipV="1">
            <a:off x="8325240" y="4052598"/>
            <a:ext cx="1038265" cy="323166"/>
          </a:xfrm>
          <a:prstGeom prst="line">
            <a:avLst/>
          </a:prstGeom>
          <a:ln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Прямая соединительная линия 14"/>
          <p:cNvCxnSpPr/>
          <p:nvPr/>
        </p:nvCxnSpPr>
        <p:spPr>
          <a:xfrm flipV="1">
            <a:off x="5085834" y="3762497"/>
            <a:ext cx="1397286" cy="95688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Box 2"/>
          <p:cNvSpPr txBox="1"/>
          <p:nvPr/>
        </p:nvSpPr>
        <p:spPr>
          <a:xfrm>
            <a:off x="6513461" y="1439393"/>
            <a:ext cx="1710266" cy="369332"/>
          </a:xfrm>
          <a:prstGeom prst="rect">
            <a:avLst/>
          </a:prstGeom>
          <a:solidFill>
            <a:srgbClr val="0070C0"/>
          </a:solidFill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>
                <a:solidFill>
                  <a:schemeClr val="bg1"/>
                </a:solidFill>
              </a:rPr>
              <a:t>2017 год</a:t>
            </a:r>
            <a:endParaRPr lang="ru-RU" dirty="0">
              <a:solidFill>
                <a:schemeClr val="bg1"/>
              </a:solidFill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-61913" y="5812"/>
            <a:ext cx="12315825" cy="353943"/>
          </a:xfrm>
          <a:prstGeom prst="wedgeRectCallout">
            <a:avLst>
              <a:gd name="adj1" fmla="val -39420"/>
              <a:gd name="adj2" fmla="val 107711"/>
            </a:avLst>
          </a:prstGeom>
          <a:solidFill>
            <a:srgbClr val="009999"/>
          </a:solidFill>
        </p:spPr>
        <p:txBody>
          <a:bodyPr wrap="square" rtlCol="0">
            <a:spAutoFit/>
          </a:bodyPr>
          <a:lstStyle/>
          <a:p>
            <a:pPr algn="ctr"/>
            <a:r>
              <a:rPr lang="ru-RU" sz="1700" i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Из чего складывается консолидированный бюджет муниципального района Мелеузовский район Республики Башкортостан ?</a:t>
            </a:r>
            <a:endParaRPr lang="ru-RU" sz="1700" i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4352204" y="412602"/>
            <a:ext cx="7655787" cy="954107"/>
          </a:xfrm>
          <a:prstGeom prst="wedgeRectCallout">
            <a:avLst>
              <a:gd name="adj1" fmla="val -56104"/>
              <a:gd name="adj2" fmla="val 42721"/>
            </a:avLst>
          </a:prstGeom>
          <a:noFill/>
          <a:ln>
            <a:solidFill>
              <a:srgbClr val="7F7F7F"/>
            </a:solidFill>
          </a:ln>
        </p:spPr>
        <p:txBody>
          <a:bodyPr wrap="square" rtlCol="0">
            <a:spAutoFit/>
          </a:bodyPr>
          <a:lstStyle/>
          <a:p>
            <a:pPr algn="r"/>
            <a:r>
              <a:rPr lang="ru-RU" sz="2800" b="1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Структура консолидированного бюджета</a:t>
            </a:r>
            <a:r>
              <a:rPr lang="en-US" sz="28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ru-RU" sz="2800" b="1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по доходам</a:t>
            </a:r>
            <a:endParaRPr lang="ru-RU" sz="2800" b="1" dirty="0">
              <a:ln w="9525">
                <a:solidFill>
                  <a:schemeClr val="bg1"/>
                </a:solidFill>
                <a:prstDash val="solid"/>
              </a:ln>
              <a:solidFill>
                <a:schemeClr val="accent5"/>
              </a:solidFill>
              <a:effectLst>
                <a:glow rad="228600">
                  <a:schemeClr val="accent2">
                    <a:satMod val="175000"/>
                    <a:alpha val="40000"/>
                  </a:schemeClr>
                </a:glow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  <a:latin typeface="Segoe UI" panose="020B0502040204020203" pitchFamily="34" charset="0"/>
              <a:ea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7987553" y="6462040"/>
            <a:ext cx="4204447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900" dirty="0" smtClean="0"/>
              <a:t>*на основе характеристик годового отчета об исполнении бюджета  за 2017г.</a:t>
            </a:r>
            <a:endParaRPr lang="ru-RU" sz="900" dirty="0"/>
          </a:p>
        </p:txBody>
      </p:sp>
      <p:pic>
        <p:nvPicPr>
          <p:cNvPr id="50" name="Picture 2" descr="https://thumbs.dreamstime.com/t/blank-paper-label-tag-10972185.jpg"/>
          <p:cNvPicPr>
            <a:picLocks noChangeAspect="1" noChangeArrowheads="1"/>
          </p:cNvPicPr>
          <p:nvPr/>
        </p:nvPicPr>
        <p:blipFill>
          <a:blip r:embed="rId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1565" y="4951399"/>
            <a:ext cx="2900335" cy="17154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1" name="TextBox 50"/>
          <p:cNvSpPr txBox="1"/>
          <p:nvPr/>
        </p:nvSpPr>
        <p:spPr>
          <a:xfrm rot="20710117">
            <a:off x="2468424" y="5557832"/>
            <a:ext cx="1099487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100" b="1" i="1" dirty="0" smtClean="0"/>
              <a:t>Морис Станс</a:t>
            </a:r>
          </a:p>
          <a:p>
            <a:pPr algn="ctr"/>
            <a:r>
              <a:rPr lang="ru-RU" sz="1100" dirty="0" smtClean="0"/>
              <a:t>экономист США</a:t>
            </a:r>
            <a:endParaRPr lang="ru-RU" sz="1100" dirty="0"/>
          </a:p>
          <a:p>
            <a:endParaRPr lang="ru-RU" sz="1100" dirty="0"/>
          </a:p>
        </p:txBody>
      </p:sp>
      <p:pic>
        <p:nvPicPr>
          <p:cNvPr id="31" name="Picture 2" descr="http://polinamay.ru/wp-content/uploads/2015/01/%D0%BE%D1%82%D0%BA%D1%80%D1%8B%D1%82%D1%8B%D0%B9-%D0%B7%D0%B0%D0%BC%D0%BE%D0%BA.pn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64942" y="259866"/>
            <a:ext cx="808097" cy="72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9" name="Прямая соединительная линия 8"/>
          <p:cNvCxnSpPr/>
          <p:nvPr/>
        </p:nvCxnSpPr>
        <p:spPr>
          <a:xfrm>
            <a:off x="7611035" y="6462040"/>
            <a:ext cx="448516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" name="Рисунок 1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-118687" y="2242823"/>
            <a:ext cx="3572566" cy="27556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669036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9000"/>
    </mc:Choice>
    <mc:Fallback xmlns="">
      <p:transition advTm="9000"/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838" t="-200" r="51254" b="265"/>
          <a:stretch/>
        </p:blipFill>
        <p:spPr>
          <a:xfrm>
            <a:off x="11284820" y="643767"/>
            <a:ext cx="845534" cy="1729648"/>
          </a:xfrm>
          <a:prstGeom prst="rect">
            <a:avLst/>
          </a:prstGeom>
        </p:spPr>
      </p:pic>
      <p:pic>
        <p:nvPicPr>
          <p:cNvPr id="13" name="Picture 2" descr="http://polinamay.ru/wp-content/uploads/2015/01/%D0%BE%D1%82%D0%BA%D1%80%D1%8B%D1%82%D1%8B%D0%B9-%D0%B7%D0%B0%D0%BC%D0%BE%D0%BA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83767"/>
            <a:ext cx="808097" cy="72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Стрелка вправо 7">
            <a:hlinkClick r:id="rId4" action="ppaction://hlinksldjump"/>
          </p:cNvPr>
          <p:cNvSpPr/>
          <p:nvPr/>
        </p:nvSpPr>
        <p:spPr>
          <a:xfrm>
            <a:off x="10634175" y="5744161"/>
            <a:ext cx="1360432" cy="484632"/>
          </a:xfrm>
          <a:prstGeom prst="rightArrow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100" dirty="0" smtClean="0">
                <a:solidFill>
                  <a:schemeClr val="tx1"/>
                </a:solidFill>
              </a:rPr>
              <a:t>Это интересно</a:t>
            </a:r>
            <a:endParaRPr lang="ru-RU" sz="1100" dirty="0">
              <a:solidFill>
                <a:schemeClr val="tx1"/>
              </a:solidFill>
            </a:endParaRPr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>
          <a:blip r:embed="rId5">
            <a:clrChange>
              <a:clrFrom>
                <a:srgbClr val="FCFEFC"/>
              </a:clrFrom>
              <a:clrTo>
                <a:srgbClr val="FCFEFC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30160" y="2387543"/>
            <a:ext cx="4753005" cy="3564754"/>
          </a:xfrm>
          <a:prstGeom prst="rect">
            <a:avLst/>
          </a:prstGeom>
          <a:ln w="38100">
            <a:noFill/>
          </a:ln>
        </p:spPr>
      </p:pic>
      <p:sp>
        <p:nvSpPr>
          <p:cNvPr id="11" name="Rectangle 1"/>
          <p:cNvSpPr>
            <a:spLocks noChangeArrowheads="1"/>
          </p:cNvSpPr>
          <p:nvPr/>
        </p:nvSpPr>
        <p:spPr bwMode="auto">
          <a:xfrm>
            <a:off x="421828" y="683877"/>
            <a:ext cx="6308332" cy="1115629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tIns="152352" bIns="38088" anchor="ctr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r>
              <a:rPr lang="ru-RU" altLang="ru-RU" sz="1200" dirty="0"/>
              <a:t>На территории района расположены 17 муниципальных образований, имеющих статус поселений (одно городское поселение — г. Мелеуз и 16 сельских поселений с 96 населенными пунктами</a:t>
            </a:r>
            <a:endParaRPr lang="ru-RU" altLang="ru-RU" dirty="0">
              <a:cs typeface="Times New Roman" panose="02020603050405020304" pitchFamily="18" charset="0"/>
            </a:endParaRPr>
          </a:p>
          <a:p>
            <a:pPr algn="just"/>
            <a:endParaRPr lang="ru-RU" altLang="ru-RU" sz="2400" dirty="0"/>
          </a:p>
        </p:txBody>
      </p:sp>
      <p:graphicFrame>
        <p:nvGraphicFramePr>
          <p:cNvPr id="12" name="Таблица 1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45468571"/>
              </p:ext>
            </p:extLst>
          </p:nvPr>
        </p:nvGraphicFramePr>
        <p:xfrm>
          <a:off x="519456" y="1442660"/>
          <a:ext cx="5837541" cy="5016472"/>
        </p:xfrm>
        <a:graphic>
          <a:graphicData uri="http://schemas.openxmlformats.org/drawingml/2006/table">
            <a:tbl>
              <a:tblPr>
                <a:tableStyleId>{8A107856-5554-42FB-B03E-39F5DBC370BA}</a:tableStyleId>
              </a:tblPr>
              <a:tblGrid>
                <a:gridCol w="510049"/>
                <a:gridCol w="2005346"/>
                <a:gridCol w="1216579"/>
                <a:gridCol w="1216579"/>
                <a:gridCol w="888988"/>
              </a:tblGrid>
              <a:tr h="662424">
                <a:tc>
                  <a:txBody>
                    <a:bodyPr/>
                    <a:lstStyle/>
                    <a:p>
                      <a:pPr algn="ctr">
                        <a:lnSpc>
                          <a:spcPts val="168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+mn-lt"/>
                        </a:rPr>
                        <a:t>№</a:t>
                      </a:r>
                      <a:endParaRPr lang="ru-RU" sz="1200" dirty="0"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29598" marR="29598" marT="9242" marB="9242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68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+mn-lt"/>
                        </a:rPr>
                        <a:t>Городское и сельские поселения</a:t>
                      </a:r>
                      <a:endParaRPr lang="ru-RU" sz="1200" dirty="0"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29598" marR="29598" marT="9242" marB="9242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68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+mn-lt"/>
                        </a:rPr>
                        <a:t>Количество</a:t>
                      </a:r>
                      <a:br>
                        <a:rPr lang="ru-RU" sz="1200" dirty="0">
                          <a:effectLst/>
                          <a:latin typeface="+mn-lt"/>
                        </a:rPr>
                      </a:br>
                      <a:r>
                        <a:rPr lang="ru-RU" sz="1200" dirty="0">
                          <a:effectLst/>
                          <a:latin typeface="+mn-lt"/>
                        </a:rPr>
                        <a:t>населённых</a:t>
                      </a:r>
                      <a:br>
                        <a:rPr lang="ru-RU" sz="1200" dirty="0">
                          <a:effectLst/>
                          <a:latin typeface="+mn-lt"/>
                        </a:rPr>
                      </a:br>
                      <a:r>
                        <a:rPr lang="ru-RU" sz="1200" dirty="0">
                          <a:effectLst/>
                          <a:latin typeface="+mn-lt"/>
                        </a:rPr>
                        <a:t>пунктов</a:t>
                      </a:r>
                      <a:endParaRPr lang="ru-RU" sz="1200" dirty="0"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29598" marR="29598" marT="9242" marB="9242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ts val="168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dirty="0" smtClean="0">
                          <a:effectLst/>
                          <a:latin typeface="+mn-lt"/>
                        </a:rPr>
                        <a:t>Население на 01.01.2018г., чел</a:t>
                      </a:r>
                      <a:endParaRPr lang="ru-RU" sz="1200" dirty="0" smtClean="0"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ts val="1680"/>
                        </a:lnSpc>
                        <a:spcAft>
                          <a:spcPts val="0"/>
                        </a:spcAft>
                      </a:pPr>
                      <a:endParaRPr lang="ru-RU" sz="1200" dirty="0"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29598" marR="29598" marT="9242" marB="9242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68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Площадь, км</a:t>
                      </a:r>
                      <a:r>
                        <a:rPr lang="ru-RU" sz="1200" baseline="30000" dirty="0" smtClean="0"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2</a:t>
                      </a:r>
                      <a:endParaRPr lang="ru-RU" sz="1200" baseline="30000" dirty="0"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29598" marR="29598" marT="9242" marB="9242" anchor="ctr">
                    <a:noFill/>
                  </a:tcPr>
                </a:tc>
              </a:tr>
              <a:tr h="233061">
                <a:tc>
                  <a:txBody>
                    <a:bodyPr/>
                    <a:lstStyle/>
                    <a:p>
                      <a:pPr algn="ctr">
                        <a:lnSpc>
                          <a:spcPts val="168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+mn-lt"/>
                        </a:rPr>
                        <a:t>1</a:t>
                      </a:r>
                      <a:endParaRPr lang="ru-RU" sz="1200"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29598" marR="29598" marT="9242" marB="9242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1200" b="0" i="0" u="none" strike="noStrike" dirty="0">
                          <a:solidFill>
                            <a:srgbClr val="003366"/>
                          </a:solidFill>
                          <a:effectLst/>
                          <a:latin typeface="+mn-lt"/>
                        </a:rPr>
                        <a:t>Городское поселение город Мелеуз</a:t>
                      </a:r>
                    </a:p>
                  </a:txBody>
                  <a:tcPr marL="0" marR="0" marT="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1</a:t>
                      </a:r>
                    </a:p>
                  </a:txBody>
                  <a:tcPr marL="50800" marR="50800" marT="25400" marB="2540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58004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35,84</a:t>
                      </a:r>
                    </a:p>
                  </a:txBody>
                  <a:tcPr marL="9525" marR="9525" marT="9525" marB="0" anchor="ctr">
                    <a:noFill/>
                  </a:tcPr>
                </a:tc>
              </a:tr>
              <a:tr h="233061">
                <a:tc>
                  <a:txBody>
                    <a:bodyPr/>
                    <a:lstStyle/>
                    <a:p>
                      <a:pPr algn="ctr">
                        <a:lnSpc>
                          <a:spcPts val="168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+mn-lt"/>
                        </a:rPr>
                        <a:t>2</a:t>
                      </a:r>
                      <a:endParaRPr lang="ru-RU" sz="1200" dirty="0"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29598" marR="29598" marT="9242" marB="9242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1200" b="0" i="0" u="none" strike="noStrike" dirty="0">
                          <a:solidFill>
                            <a:srgbClr val="002060"/>
                          </a:solidFill>
                          <a:effectLst/>
                          <a:latin typeface="+mn-lt"/>
                        </a:rPr>
                        <a:t>Абитовский сельсовет</a:t>
                      </a:r>
                      <a:endParaRPr lang="ru-RU" sz="1200" b="0" i="0" u="none" strike="noStrike" dirty="0">
                        <a:solidFill>
                          <a:srgbClr val="003366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7</a:t>
                      </a:r>
                    </a:p>
                  </a:txBody>
                  <a:tcPr marL="50800" marR="50800" marT="25400" marB="2540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1560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135,33</a:t>
                      </a:r>
                    </a:p>
                  </a:txBody>
                  <a:tcPr marL="9525" marR="9525" marT="9525" marB="0" anchor="ctr">
                    <a:noFill/>
                  </a:tcPr>
                </a:tc>
              </a:tr>
              <a:tr h="233061">
                <a:tc>
                  <a:txBody>
                    <a:bodyPr/>
                    <a:lstStyle/>
                    <a:p>
                      <a:pPr algn="ctr">
                        <a:lnSpc>
                          <a:spcPts val="168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+mn-lt"/>
                        </a:rPr>
                        <a:t>3</a:t>
                      </a:r>
                      <a:endParaRPr lang="ru-RU" sz="1200"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29598" marR="29598" marT="9242" marB="9242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1200" b="0" i="0" u="none" strike="noStrike">
                          <a:solidFill>
                            <a:srgbClr val="002060"/>
                          </a:solidFill>
                          <a:effectLst/>
                          <a:latin typeface="+mn-lt"/>
                        </a:rPr>
                        <a:t>Александровский сельсовет</a:t>
                      </a:r>
                      <a:endParaRPr lang="ru-RU" sz="1200" b="0" i="0" u="none" strike="noStrike">
                        <a:solidFill>
                          <a:srgbClr val="003366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4</a:t>
                      </a:r>
                    </a:p>
                  </a:txBody>
                  <a:tcPr marL="50800" marR="50800" marT="25400" marB="2540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747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80,09</a:t>
                      </a:r>
                    </a:p>
                  </a:txBody>
                  <a:tcPr marL="9525" marR="9525" marT="9525" marB="0" anchor="ctr">
                    <a:noFill/>
                  </a:tcPr>
                </a:tc>
              </a:tr>
              <a:tr h="233061">
                <a:tc>
                  <a:txBody>
                    <a:bodyPr/>
                    <a:lstStyle/>
                    <a:p>
                      <a:pPr algn="ctr">
                        <a:lnSpc>
                          <a:spcPts val="168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+mn-lt"/>
                        </a:rPr>
                        <a:t>4</a:t>
                      </a:r>
                      <a:endParaRPr lang="ru-RU" sz="1200"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29598" marR="29598" marT="9242" marB="9242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1200" b="0" i="0" u="none" strike="noStrike">
                          <a:solidFill>
                            <a:srgbClr val="002060"/>
                          </a:solidFill>
                          <a:effectLst/>
                          <a:latin typeface="+mn-lt"/>
                        </a:rPr>
                        <a:t>Аптраковский сельсовет</a:t>
                      </a:r>
                      <a:endParaRPr lang="ru-RU" sz="1200" b="0" i="0" u="none" strike="noStrike">
                        <a:solidFill>
                          <a:srgbClr val="003366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6</a:t>
                      </a:r>
                    </a:p>
                  </a:txBody>
                  <a:tcPr marL="50800" marR="50800" marT="25400" marB="2540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770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53,2</a:t>
                      </a:r>
                    </a:p>
                  </a:txBody>
                  <a:tcPr marL="9525" marR="9525" marT="9525" marB="0" anchor="ctr">
                    <a:noFill/>
                  </a:tcPr>
                </a:tc>
              </a:tr>
              <a:tr h="233061">
                <a:tc>
                  <a:txBody>
                    <a:bodyPr/>
                    <a:lstStyle/>
                    <a:p>
                      <a:pPr algn="ctr">
                        <a:lnSpc>
                          <a:spcPts val="168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+mn-lt"/>
                        </a:rPr>
                        <a:t>5</a:t>
                      </a:r>
                      <a:endParaRPr lang="ru-RU" sz="1200"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29598" marR="29598" marT="9242" marB="9242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1200" b="0" i="0" u="none" strike="noStrike">
                          <a:solidFill>
                            <a:srgbClr val="002060"/>
                          </a:solidFill>
                          <a:effectLst/>
                          <a:latin typeface="+mn-lt"/>
                        </a:rPr>
                        <a:t>Араслановский сельсовет</a:t>
                      </a:r>
                      <a:endParaRPr lang="ru-RU" sz="1200" b="0" i="0" u="none" strike="noStrike">
                        <a:solidFill>
                          <a:srgbClr val="003366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8</a:t>
                      </a:r>
                    </a:p>
                  </a:txBody>
                  <a:tcPr marL="50800" marR="50800" marT="25400" marB="2540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1243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93,69</a:t>
                      </a:r>
                    </a:p>
                  </a:txBody>
                  <a:tcPr marL="9525" marR="9525" marT="9525" marB="0" anchor="ctr">
                    <a:noFill/>
                  </a:tcPr>
                </a:tc>
              </a:tr>
              <a:tr h="233061">
                <a:tc>
                  <a:txBody>
                    <a:bodyPr/>
                    <a:lstStyle/>
                    <a:p>
                      <a:pPr algn="ctr">
                        <a:lnSpc>
                          <a:spcPts val="168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+mn-lt"/>
                        </a:rPr>
                        <a:t>6</a:t>
                      </a:r>
                      <a:endParaRPr lang="ru-RU" sz="1200"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29598" marR="29598" marT="9242" marB="9242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1200" b="0" i="0" u="none" strike="noStrike" dirty="0">
                          <a:solidFill>
                            <a:srgbClr val="002060"/>
                          </a:solidFill>
                          <a:effectLst/>
                          <a:latin typeface="+mn-lt"/>
                        </a:rPr>
                        <a:t>Воскресенский сельсовет</a:t>
                      </a:r>
                      <a:endParaRPr lang="ru-RU" sz="1200" b="0" i="0" u="none" strike="noStrike" dirty="0">
                        <a:solidFill>
                          <a:srgbClr val="003366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3</a:t>
                      </a:r>
                    </a:p>
                  </a:txBody>
                  <a:tcPr marL="50800" marR="50800" marT="25400" marB="2540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1568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106,53</a:t>
                      </a:r>
                    </a:p>
                  </a:txBody>
                  <a:tcPr marL="9525" marR="9525" marT="9525" marB="0" anchor="ctr">
                    <a:noFill/>
                  </a:tcPr>
                </a:tc>
              </a:tr>
              <a:tr h="233061">
                <a:tc>
                  <a:txBody>
                    <a:bodyPr/>
                    <a:lstStyle/>
                    <a:p>
                      <a:pPr algn="ctr">
                        <a:lnSpc>
                          <a:spcPts val="168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+mn-lt"/>
                        </a:rPr>
                        <a:t>7</a:t>
                      </a:r>
                      <a:endParaRPr lang="ru-RU" sz="1200"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29598" marR="29598" marT="9242" marB="9242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1200" b="0" i="0" u="none" strike="noStrike" dirty="0" err="1">
                          <a:solidFill>
                            <a:srgbClr val="002060"/>
                          </a:solidFill>
                          <a:effectLst/>
                          <a:latin typeface="+mn-lt"/>
                        </a:rPr>
                        <a:t>Денисовский</a:t>
                      </a:r>
                      <a:r>
                        <a:rPr lang="ru-RU" sz="1200" b="0" i="0" u="none" strike="noStrike" dirty="0">
                          <a:solidFill>
                            <a:srgbClr val="002060"/>
                          </a:solidFill>
                          <a:effectLst/>
                          <a:latin typeface="+mn-lt"/>
                        </a:rPr>
                        <a:t> сельсовет</a:t>
                      </a:r>
                      <a:endParaRPr lang="ru-RU" sz="1200" b="0" i="0" u="none" strike="noStrike" dirty="0">
                        <a:solidFill>
                          <a:srgbClr val="003366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5</a:t>
                      </a:r>
                    </a:p>
                  </a:txBody>
                  <a:tcPr marL="50800" marR="50800" marT="25400" marB="2540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1502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183,5</a:t>
                      </a:r>
                    </a:p>
                  </a:txBody>
                  <a:tcPr marL="9525" marR="9525" marT="9525" marB="0" anchor="ctr">
                    <a:noFill/>
                  </a:tcPr>
                </a:tc>
              </a:tr>
              <a:tr h="233061">
                <a:tc>
                  <a:txBody>
                    <a:bodyPr/>
                    <a:lstStyle/>
                    <a:p>
                      <a:pPr algn="ctr">
                        <a:lnSpc>
                          <a:spcPts val="168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+mn-lt"/>
                        </a:rPr>
                        <a:t>8</a:t>
                      </a:r>
                      <a:endParaRPr lang="ru-RU" sz="1200"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29598" marR="29598" marT="9242" marB="9242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1200" b="0" i="0" u="none" strike="noStrike">
                          <a:solidFill>
                            <a:srgbClr val="002060"/>
                          </a:solidFill>
                          <a:effectLst/>
                          <a:latin typeface="+mn-lt"/>
                        </a:rPr>
                        <a:t>Зирганский сельсовет</a:t>
                      </a:r>
                      <a:endParaRPr lang="ru-RU" sz="1200" b="0" i="0" u="none" strike="noStrike">
                        <a:solidFill>
                          <a:srgbClr val="003366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10</a:t>
                      </a:r>
                    </a:p>
                  </a:txBody>
                  <a:tcPr marL="50800" marR="50800" marT="25400" marB="2540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4805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219,56</a:t>
                      </a:r>
                    </a:p>
                  </a:txBody>
                  <a:tcPr marL="9525" marR="9525" marT="9525" marB="0" anchor="ctr">
                    <a:noFill/>
                  </a:tcPr>
                </a:tc>
              </a:tr>
              <a:tr h="233061">
                <a:tc>
                  <a:txBody>
                    <a:bodyPr/>
                    <a:lstStyle/>
                    <a:p>
                      <a:pPr algn="ctr">
                        <a:lnSpc>
                          <a:spcPts val="168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+mn-lt"/>
                        </a:rPr>
                        <a:t>9</a:t>
                      </a:r>
                      <a:endParaRPr lang="ru-RU" sz="1200"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29598" marR="29598" marT="9242" marB="9242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1200" b="0" i="0" u="none" strike="noStrike">
                          <a:solidFill>
                            <a:srgbClr val="002060"/>
                          </a:solidFill>
                          <a:effectLst/>
                          <a:latin typeface="+mn-lt"/>
                        </a:rPr>
                        <a:t>Иштугановский сельсовет</a:t>
                      </a:r>
                      <a:endParaRPr lang="ru-RU" sz="1200" b="0" i="0" u="none" strike="noStrike">
                        <a:solidFill>
                          <a:srgbClr val="003366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4</a:t>
                      </a:r>
                    </a:p>
                  </a:txBody>
                  <a:tcPr marL="50800" marR="50800" marT="25400" marB="2540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583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41,99</a:t>
                      </a:r>
                    </a:p>
                  </a:txBody>
                  <a:tcPr marL="9525" marR="9525" marT="9525" marB="0" anchor="ctr">
                    <a:noFill/>
                  </a:tcPr>
                </a:tc>
              </a:tr>
              <a:tr h="233061">
                <a:tc>
                  <a:txBody>
                    <a:bodyPr/>
                    <a:lstStyle/>
                    <a:p>
                      <a:pPr algn="ctr">
                        <a:lnSpc>
                          <a:spcPts val="168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+mn-lt"/>
                        </a:rPr>
                        <a:t>10</a:t>
                      </a:r>
                      <a:endParaRPr lang="ru-RU" sz="1200"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29598" marR="29598" marT="9242" marB="9242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1200" b="0" i="0" u="none" strike="noStrike">
                          <a:solidFill>
                            <a:srgbClr val="002060"/>
                          </a:solidFill>
                          <a:effectLst/>
                          <a:latin typeface="+mn-lt"/>
                        </a:rPr>
                        <a:t>Корнеевский сельсовет</a:t>
                      </a:r>
                      <a:endParaRPr lang="ru-RU" sz="1200" b="0" i="0" u="none" strike="noStrike">
                        <a:solidFill>
                          <a:srgbClr val="003366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9</a:t>
                      </a:r>
                    </a:p>
                  </a:txBody>
                  <a:tcPr marL="50800" marR="50800" marT="25400" marB="2540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1689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252,99</a:t>
                      </a:r>
                    </a:p>
                  </a:txBody>
                  <a:tcPr marL="9525" marR="9525" marT="9525" marB="0" anchor="ctr">
                    <a:noFill/>
                  </a:tcPr>
                </a:tc>
              </a:tr>
              <a:tr h="233061">
                <a:tc>
                  <a:txBody>
                    <a:bodyPr/>
                    <a:lstStyle/>
                    <a:p>
                      <a:pPr algn="ctr">
                        <a:lnSpc>
                          <a:spcPts val="168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+mn-lt"/>
                        </a:rPr>
                        <a:t>11</a:t>
                      </a:r>
                      <a:endParaRPr lang="ru-RU" sz="1200"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29598" marR="29598" marT="9242" marB="9242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1200" b="0" i="0" u="none" strike="noStrike">
                          <a:solidFill>
                            <a:srgbClr val="002060"/>
                          </a:solidFill>
                          <a:effectLst/>
                          <a:latin typeface="+mn-lt"/>
                        </a:rPr>
                        <a:t>Мелеузовский сельсовет</a:t>
                      </a:r>
                      <a:endParaRPr lang="ru-RU" sz="1200" b="0" i="0" u="none" strike="noStrike">
                        <a:solidFill>
                          <a:srgbClr val="003366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10</a:t>
                      </a:r>
                    </a:p>
                  </a:txBody>
                  <a:tcPr marL="50800" marR="50800" marT="25400" marB="2540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2587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84,86</a:t>
                      </a:r>
                    </a:p>
                  </a:txBody>
                  <a:tcPr marL="9525" marR="9525" marT="9525" marB="0" anchor="ctr">
                    <a:noFill/>
                  </a:tcPr>
                </a:tc>
              </a:tr>
              <a:tr h="233061">
                <a:tc>
                  <a:txBody>
                    <a:bodyPr/>
                    <a:lstStyle/>
                    <a:p>
                      <a:pPr algn="ctr">
                        <a:lnSpc>
                          <a:spcPts val="168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+mn-lt"/>
                        </a:rPr>
                        <a:t>12</a:t>
                      </a:r>
                      <a:endParaRPr lang="ru-RU" sz="1200" dirty="0"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29598" marR="29598" marT="9242" marB="9242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1200" b="0" i="0" u="none" strike="noStrike">
                          <a:solidFill>
                            <a:srgbClr val="002060"/>
                          </a:solidFill>
                          <a:effectLst/>
                          <a:latin typeface="+mn-lt"/>
                        </a:rPr>
                        <a:t>Нордовский сельсовет</a:t>
                      </a:r>
                      <a:endParaRPr lang="ru-RU" sz="1200" b="0" i="0" u="none" strike="noStrike">
                        <a:solidFill>
                          <a:srgbClr val="003366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4</a:t>
                      </a:r>
                    </a:p>
                  </a:txBody>
                  <a:tcPr marL="50800" marR="50800" marT="25400" marB="2540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1486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160,6</a:t>
                      </a:r>
                    </a:p>
                  </a:txBody>
                  <a:tcPr marL="9525" marR="9525" marT="9525" marB="0" anchor="ctr">
                    <a:noFill/>
                  </a:tcPr>
                </a:tc>
              </a:tr>
              <a:tr h="233061">
                <a:tc>
                  <a:txBody>
                    <a:bodyPr/>
                    <a:lstStyle/>
                    <a:p>
                      <a:pPr algn="ctr">
                        <a:lnSpc>
                          <a:spcPts val="168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+mn-lt"/>
                        </a:rPr>
                        <a:t>13</a:t>
                      </a:r>
                      <a:endParaRPr lang="ru-RU" sz="1200"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29598" marR="29598" marT="9242" marB="9242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1200" b="0" i="0" u="none" strike="noStrike">
                          <a:solidFill>
                            <a:srgbClr val="002060"/>
                          </a:solidFill>
                          <a:effectLst/>
                          <a:latin typeface="+mn-lt"/>
                        </a:rPr>
                        <a:t>Нугушевский сельсовет</a:t>
                      </a:r>
                      <a:endParaRPr lang="ru-RU" sz="1200" b="0" i="0" u="none" strike="noStrike">
                        <a:solidFill>
                          <a:srgbClr val="003366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3</a:t>
                      </a:r>
                    </a:p>
                  </a:txBody>
                  <a:tcPr marL="50800" marR="50800" marT="25400" marB="2540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1321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1129,06</a:t>
                      </a:r>
                    </a:p>
                  </a:txBody>
                  <a:tcPr marL="9525" marR="9525" marT="9525" marB="0" anchor="ctr">
                    <a:noFill/>
                  </a:tcPr>
                </a:tc>
              </a:tr>
              <a:tr h="233061">
                <a:tc>
                  <a:txBody>
                    <a:bodyPr/>
                    <a:lstStyle/>
                    <a:p>
                      <a:pPr algn="ctr">
                        <a:lnSpc>
                          <a:spcPts val="168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+mn-lt"/>
                        </a:rPr>
                        <a:t>14</a:t>
                      </a:r>
                      <a:endParaRPr lang="ru-RU" sz="1200"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29598" marR="29598" marT="9242" marB="9242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1200" b="0" i="0" u="none" strike="noStrike">
                          <a:solidFill>
                            <a:srgbClr val="002060"/>
                          </a:solidFill>
                          <a:effectLst/>
                          <a:latin typeface="+mn-lt"/>
                        </a:rPr>
                        <a:t>Партизанский сельсовет</a:t>
                      </a:r>
                      <a:endParaRPr lang="ru-RU" sz="1200" b="0" i="0" u="none" strike="noStrike">
                        <a:solidFill>
                          <a:srgbClr val="003366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7</a:t>
                      </a:r>
                    </a:p>
                  </a:txBody>
                  <a:tcPr marL="50800" marR="50800" marT="25400" marB="2540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1637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246,35</a:t>
                      </a:r>
                    </a:p>
                  </a:txBody>
                  <a:tcPr marL="9525" marR="9525" marT="9525" marB="0" anchor="ctr">
                    <a:noFill/>
                  </a:tcPr>
                </a:tc>
              </a:tr>
              <a:tr h="233061">
                <a:tc>
                  <a:txBody>
                    <a:bodyPr/>
                    <a:lstStyle/>
                    <a:p>
                      <a:pPr algn="ctr">
                        <a:lnSpc>
                          <a:spcPts val="168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+mn-lt"/>
                        </a:rPr>
                        <a:t>15</a:t>
                      </a:r>
                      <a:endParaRPr lang="ru-RU" sz="1200"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29598" marR="29598" marT="9242" marB="9242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1200" b="0" i="0" u="none" strike="noStrike">
                          <a:solidFill>
                            <a:srgbClr val="002060"/>
                          </a:solidFill>
                          <a:effectLst/>
                          <a:latin typeface="+mn-lt"/>
                        </a:rPr>
                        <a:t>Первомайский сельсовет</a:t>
                      </a:r>
                      <a:endParaRPr lang="ru-RU" sz="1200" b="0" i="0" u="none" strike="noStrike">
                        <a:solidFill>
                          <a:srgbClr val="003366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9</a:t>
                      </a:r>
                    </a:p>
                  </a:txBody>
                  <a:tcPr marL="50800" marR="50800" marT="25400" marB="2540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2564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259,95</a:t>
                      </a:r>
                    </a:p>
                  </a:txBody>
                  <a:tcPr marL="9525" marR="9525" marT="9525" marB="0" anchor="ctr">
                    <a:noFill/>
                  </a:tcPr>
                </a:tc>
              </a:tr>
              <a:tr h="233061">
                <a:tc>
                  <a:txBody>
                    <a:bodyPr/>
                    <a:lstStyle/>
                    <a:p>
                      <a:pPr algn="ctr">
                        <a:lnSpc>
                          <a:spcPts val="168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+mn-lt"/>
                        </a:rPr>
                        <a:t>16</a:t>
                      </a:r>
                      <a:endParaRPr lang="ru-RU" sz="1200"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29598" marR="29598" marT="9242" marB="9242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1200" b="0" i="0" u="none" strike="noStrike">
                          <a:solidFill>
                            <a:srgbClr val="002060"/>
                          </a:solidFill>
                          <a:effectLst/>
                          <a:latin typeface="+mn-lt"/>
                        </a:rPr>
                        <a:t>Сарышевский сельсовет</a:t>
                      </a:r>
                      <a:endParaRPr lang="ru-RU" sz="1200" b="0" i="0" u="none" strike="noStrike">
                        <a:solidFill>
                          <a:srgbClr val="003366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3</a:t>
                      </a:r>
                    </a:p>
                  </a:txBody>
                  <a:tcPr marL="50800" marR="50800" marT="25400" marB="2540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641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64,74</a:t>
                      </a:r>
                    </a:p>
                  </a:txBody>
                  <a:tcPr marL="9525" marR="9525" marT="9525" marB="0" anchor="ctr">
                    <a:noFill/>
                  </a:tcPr>
                </a:tc>
              </a:tr>
              <a:tr h="233061">
                <a:tc>
                  <a:txBody>
                    <a:bodyPr/>
                    <a:lstStyle/>
                    <a:p>
                      <a:pPr algn="ctr">
                        <a:lnSpc>
                          <a:spcPts val="168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+mn-lt"/>
                        </a:rPr>
                        <a:t>17</a:t>
                      </a:r>
                      <a:endParaRPr lang="ru-RU" sz="1200" dirty="0"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29598" marR="29598" marT="9242" marB="9242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1200" b="0" i="0" u="none" strike="noStrike" dirty="0">
                          <a:solidFill>
                            <a:srgbClr val="002060"/>
                          </a:solidFill>
                          <a:effectLst/>
                          <a:latin typeface="+mn-lt"/>
                        </a:rPr>
                        <a:t>Шевченковский сельсовет</a:t>
                      </a:r>
                      <a:endParaRPr lang="ru-RU" sz="1200" b="0" i="0" u="none" strike="noStrike" dirty="0">
                        <a:solidFill>
                          <a:srgbClr val="003366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3</a:t>
                      </a:r>
                    </a:p>
                  </a:txBody>
                  <a:tcPr marL="50800" marR="50800" marT="25400" marB="2540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587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83,93</a:t>
                      </a:r>
                    </a:p>
                  </a:txBody>
                  <a:tcPr marL="9525" marR="9525" marT="9525" marB="0" anchor="ctr">
                    <a:noFill/>
                  </a:tcPr>
                </a:tc>
              </a:tr>
              <a:tr h="185586">
                <a:tc>
                  <a:txBody>
                    <a:bodyPr/>
                    <a:lstStyle/>
                    <a:p>
                      <a:pPr algn="ctr">
                        <a:lnSpc>
                          <a:spcPts val="1680"/>
                        </a:lnSpc>
                        <a:spcAft>
                          <a:spcPts val="0"/>
                        </a:spcAft>
                      </a:pPr>
                      <a:endParaRPr lang="ru-RU" sz="1200" dirty="0"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29598" marR="29598" marT="9242" marB="9242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1200" b="1" i="0" u="none" strike="noStrike" dirty="0" smtClean="0">
                          <a:solidFill>
                            <a:srgbClr val="003366"/>
                          </a:solidFill>
                          <a:effectLst/>
                          <a:latin typeface="+mn-lt"/>
                        </a:rPr>
                        <a:t>ВСЕГО</a:t>
                      </a:r>
                      <a:endParaRPr lang="ru-RU" sz="1200" b="1" i="0" u="none" strike="noStrike" dirty="0">
                        <a:solidFill>
                          <a:srgbClr val="003366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96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84042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3232,21</a:t>
                      </a:r>
                    </a:p>
                  </a:txBody>
                  <a:tcPr marL="9525" marR="9525" marT="9525" marB="0" anchor="ctr">
                    <a:noFill/>
                  </a:tcPr>
                </a:tc>
              </a:tr>
            </a:tbl>
          </a:graphicData>
        </a:graphic>
      </p:graphicFrame>
      <p:sp>
        <p:nvSpPr>
          <p:cNvPr id="14" name="TextBox 13"/>
          <p:cNvSpPr txBox="1"/>
          <p:nvPr/>
        </p:nvSpPr>
        <p:spPr>
          <a:xfrm>
            <a:off x="0" y="22157"/>
            <a:ext cx="12192001" cy="338554"/>
          </a:xfrm>
          <a:prstGeom prst="rect">
            <a:avLst/>
          </a:prstGeom>
          <a:solidFill>
            <a:srgbClr val="009999"/>
          </a:solidFill>
        </p:spPr>
        <p:txBody>
          <a:bodyPr wrap="square" rtlCol="0">
            <a:spAutoFit/>
          </a:bodyPr>
          <a:lstStyle/>
          <a:p>
            <a:pPr algn="ctr"/>
            <a:r>
              <a:rPr lang="ru-RU" sz="1600" i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Из чего складывается консолидированный бюджет муниципального района Мелеузовский район Республики Башкортостан ?</a:t>
            </a:r>
            <a:endParaRPr lang="ru-RU" sz="1600" i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2067339" y="283767"/>
            <a:ext cx="9966532" cy="400110"/>
          </a:xfrm>
          <a:prstGeom prst="wedgeRectCallout">
            <a:avLst>
              <a:gd name="adj1" fmla="val 43830"/>
              <a:gd name="adj2" fmla="val 87341"/>
            </a:avLst>
          </a:prstGeom>
          <a:noFill/>
          <a:ln>
            <a:solidFill>
              <a:srgbClr val="7F7F7F"/>
            </a:solidFill>
          </a:ln>
        </p:spPr>
        <p:txBody>
          <a:bodyPr wrap="square" rtlCol="0">
            <a:spAutoFit/>
          </a:bodyPr>
          <a:lstStyle/>
          <a:p>
            <a:pPr algn="r"/>
            <a:r>
              <a:rPr lang="ru-RU" sz="2000" b="1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Административное устройство муниципального района Мелеузовский район  </a:t>
            </a:r>
            <a:endParaRPr lang="ru-RU" sz="2000" b="1" dirty="0">
              <a:ln w="9525">
                <a:solidFill>
                  <a:schemeClr val="bg1"/>
                </a:solidFill>
                <a:prstDash val="solid"/>
              </a:ln>
              <a:solidFill>
                <a:schemeClr val="accent5"/>
              </a:solidFill>
              <a:effectLst>
                <a:glow rad="228600">
                  <a:schemeClr val="accent2">
                    <a:satMod val="175000"/>
                    <a:alpha val="40000"/>
                  </a:schemeClr>
                </a:glow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  <a:latin typeface="Segoe UI" panose="020B0502040204020203" pitchFamily="34" charset="0"/>
              <a:ea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16" name="Стрелка вправо 15">
            <a:hlinkClick r:id="rId6" action="ppaction://hlinksldjump"/>
          </p:cNvPr>
          <p:cNvSpPr/>
          <p:nvPr/>
        </p:nvSpPr>
        <p:spPr>
          <a:xfrm>
            <a:off x="10658967" y="6160432"/>
            <a:ext cx="1335640" cy="697568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dirty="0" smtClean="0">
                <a:solidFill>
                  <a:schemeClr val="bg1"/>
                </a:solidFill>
                <a:hlinkClick r:id="rId6" action="ppaction://hlinksldjump"/>
              </a:rPr>
              <a:t>Продолжить</a:t>
            </a:r>
            <a:endParaRPr lang="ru-RU" sz="1200" dirty="0">
              <a:solidFill>
                <a:schemeClr val="bg1"/>
              </a:solidFill>
            </a:endParaRPr>
          </a:p>
        </p:txBody>
      </p:sp>
      <p:pic>
        <p:nvPicPr>
          <p:cNvPr id="17" name="Рисунок 16"/>
          <p:cNvPicPr>
            <a:picLocks noChangeAspect="1"/>
          </p:cNvPicPr>
          <p:nvPr/>
        </p:nvPicPr>
        <p:blipFill>
          <a:blip r:embed="rId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47114" y="5921517"/>
            <a:ext cx="556313" cy="5563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51777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4000"/>
    </mc:Choice>
    <mc:Fallback xmlns="">
      <p:transition spd="slow" advTm="14000"/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" name="Рисунок 35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218" t="2681" r="47589" b="22332"/>
          <a:stretch/>
        </p:blipFill>
        <p:spPr>
          <a:xfrm>
            <a:off x="699653" y="557025"/>
            <a:ext cx="1163894" cy="1667104"/>
          </a:xfrm>
          <a:prstGeom prst="rect">
            <a:avLst/>
          </a:prstGeom>
        </p:spPr>
      </p:pic>
      <p:sp>
        <p:nvSpPr>
          <p:cNvPr id="7" name="Прямоугольная выноска 6"/>
          <p:cNvSpPr/>
          <p:nvPr/>
        </p:nvSpPr>
        <p:spPr>
          <a:xfrm>
            <a:off x="251186" y="2203386"/>
            <a:ext cx="2599267" cy="3288718"/>
          </a:xfrm>
          <a:prstGeom prst="wedgeRectCallout">
            <a:avLst>
              <a:gd name="adj1" fmla="val 2198"/>
              <a:gd name="adj2" fmla="val -66059"/>
            </a:avLst>
          </a:prstGeom>
          <a:solidFill>
            <a:srgbClr val="D6E1F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43307" y="991518"/>
            <a:ext cx="7533491" cy="5138855"/>
          </a:xfrm>
          <a:prstGeom prst="rect">
            <a:avLst/>
          </a:prstGeom>
        </p:spPr>
      </p:pic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13609" y="2356746"/>
            <a:ext cx="2545839" cy="657692"/>
          </a:xfrm>
        </p:spPr>
        <p:txBody>
          <a:bodyPr>
            <a:noAutofit/>
          </a:bodyPr>
          <a:lstStyle/>
          <a:p>
            <a:pPr marL="0" indent="0" algn="just">
              <a:buNone/>
            </a:pPr>
            <a:r>
              <a:rPr lang="ru-RU" sz="105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Кстати, это интересно:</a:t>
            </a:r>
          </a:p>
          <a:p>
            <a:pPr marL="0" indent="0" algn="just">
              <a:buNone/>
            </a:pPr>
            <a:r>
              <a:rPr lang="ru-RU" sz="105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Иштугановский сельсовет – один из самых слабо населенных поселений Мелеузовского района. Однако расходы бюджета данного сельского поселения за 2017 год были равны бюджету сельского поселения </a:t>
            </a:r>
            <a:r>
              <a:rPr lang="ru-RU" sz="1050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Нордовский</a:t>
            </a:r>
            <a:r>
              <a:rPr lang="ru-RU" sz="105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сельсовет, превосходящего Иштугановский сельсовет по численности в 2,5 раза и по площади в 4 раза.</a:t>
            </a:r>
          </a:p>
          <a:p>
            <a:pPr marL="0" indent="0" algn="just">
              <a:buNone/>
            </a:pPr>
            <a:r>
              <a:rPr lang="ru-RU" sz="1050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Почему?</a:t>
            </a:r>
          </a:p>
          <a:p>
            <a:pPr marL="0" indent="0" algn="just">
              <a:buNone/>
            </a:pPr>
            <a:r>
              <a:rPr lang="ru-RU" sz="105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Все просто, сколько «зарабатываем», столько тратим. Налоговые и неналоговые доходы на душу населения в </a:t>
            </a:r>
            <a:r>
              <a:rPr lang="ru-RU" sz="1050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Иштугановском</a:t>
            </a:r>
            <a:r>
              <a:rPr lang="ru-RU" sz="105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сельском поселении превысили доходы </a:t>
            </a:r>
            <a:r>
              <a:rPr lang="ru-RU" sz="1050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Нордовского</a:t>
            </a:r>
            <a:r>
              <a:rPr lang="ru-RU" sz="105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сельского поселения в 1,7 раза</a:t>
            </a:r>
            <a:endParaRPr lang="ru-RU" sz="105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4286639" y="5167898"/>
            <a:ext cx="1788514" cy="523220"/>
          </a:xfrm>
          <a:prstGeom prst="rect">
            <a:avLst/>
          </a:prstGeom>
          <a:solidFill>
            <a:srgbClr val="00B0F0"/>
          </a:solidFill>
        </p:spPr>
        <p:txBody>
          <a:bodyPr wrap="square" rtlCol="0">
            <a:spAutoFit/>
          </a:bodyPr>
          <a:lstStyle/>
          <a:p>
            <a:pPr algn="ctr"/>
            <a:r>
              <a:rPr lang="ru-RU" sz="1400" b="1" dirty="0" smtClean="0">
                <a:solidFill>
                  <a:schemeClr val="bg1"/>
                </a:solidFill>
                <a:latin typeface="+mj-lt"/>
              </a:rPr>
              <a:t>СП </a:t>
            </a:r>
            <a:r>
              <a:rPr lang="ru-RU" sz="1400" b="1" dirty="0" err="1" smtClean="0">
                <a:solidFill>
                  <a:schemeClr val="bg1"/>
                </a:solidFill>
                <a:latin typeface="+mj-lt"/>
              </a:rPr>
              <a:t>Нордовский</a:t>
            </a:r>
            <a:r>
              <a:rPr lang="ru-RU" sz="1400" b="1" dirty="0" smtClean="0">
                <a:solidFill>
                  <a:schemeClr val="bg1"/>
                </a:solidFill>
                <a:latin typeface="+mj-lt"/>
              </a:rPr>
              <a:t> сельсовет</a:t>
            </a:r>
            <a:endParaRPr lang="ru-RU" sz="1400" b="1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8826500" y="5167898"/>
            <a:ext cx="2105361" cy="523220"/>
          </a:xfrm>
          <a:prstGeom prst="rect">
            <a:avLst/>
          </a:prstGeom>
          <a:solidFill>
            <a:srgbClr val="00B0F0"/>
          </a:solidFill>
        </p:spPr>
        <p:txBody>
          <a:bodyPr wrap="square" rtlCol="0">
            <a:spAutoFit/>
          </a:bodyPr>
          <a:lstStyle/>
          <a:p>
            <a:pPr algn="ctr"/>
            <a:r>
              <a:rPr lang="ru-RU" sz="1400" b="1" dirty="0" smtClean="0">
                <a:solidFill>
                  <a:schemeClr val="bg1"/>
                </a:solidFill>
                <a:latin typeface="+mj-lt"/>
              </a:rPr>
              <a:t>СП Иштугановский сельсовет</a:t>
            </a:r>
            <a:endParaRPr lang="ru-RU" sz="1400" b="1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28" name="Стрелка вправо 27"/>
          <p:cNvSpPr/>
          <p:nvPr/>
        </p:nvSpPr>
        <p:spPr>
          <a:xfrm>
            <a:off x="10658967" y="5568556"/>
            <a:ext cx="1335640" cy="697568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dirty="0" smtClean="0">
                <a:solidFill>
                  <a:schemeClr val="bg1"/>
                </a:solidFill>
              </a:rPr>
              <a:t>Сравнить </a:t>
            </a:r>
            <a:r>
              <a:rPr lang="ru-RU" sz="1200" dirty="0" smtClean="0">
                <a:solidFill>
                  <a:schemeClr val="bg1"/>
                </a:solidFill>
                <a:hlinkClick r:id="rId4" action="ppaction://hlinksldjump"/>
              </a:rPr>
              <a:t>еще</a:t>
            </a:r>
            <a:endParaRPr lang="ru-RU" sz="1200" dirty="0">
              <a:solidFill>
                <a:schemeClr val="bg1"/>
              </a:solidFill>
            </a:endParaRPr>
          </a:p>
        </p:txBody>
      </p:sp>
      <p:sp>
        <p:nvSpPr>
          <p:cNvPr id="16" name="Овал 15"/>
          <p:cNvSpPr/>
          <p:nvPr/>
        </p:nvSpPr>
        <p:spPr>
          <a:xfrm>
            <a:off x="10406582" y="2219015"/>
            <a:ext cx="751153" cy="702755"/>
          </a:xfrm>
          <a:prstGeom prst="ellipse">
            <a:avLst/>
          </a:prstGeom>
          <a:solidFill>
            <a:srgbClr val="D6DF21"/>
          </a:solidFill>
          <a:ln w="76200">
            <a:solidFill>
              <a:srgbClr val="A3248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 smtClean="0">
                <a:solidFill>
                  <a:srgbClr val="0070C0"/>
                </a:solidFill>
              </a:rPr>
              <a:t>583чел.</a:t>
            </a:r>
            <a:endParaRPr lang="ru-RU" sz="1400" b="1" dirty="0">
              <a:solidFill>
                <a:srgbClr val="0070C0"/>
              </a:solidFill>
            </a:endParaRPr>
          </a:p>
        </p:txBody>
      </p:sp>
      <p:sp>
        <p:nvSpPr>
          <p:cNvPr id="29" name="Овал 28"/>
          <p:cNvSpPr/>
          <p:nvPr/>
        </p:nvSpPr>
        <p:spPr>
          <a:xfrm>
            <a:off x="3256418" y="1776437"/>
            <a:ext cx="814725" cy="750720"/>
          </a:xfrm>
          <a:prstGeom prst="ellipse">
            <a:avLst/>
          </a:prstGeom>
          <a:solidFill>
            <a:srgbClr val="D6DF21"/>
          </a:solidFill>
          <a:ln w="76200">
            <a:solidFill>
              <a:srgbClr val="A3248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b="1" dirty="0" smtClean="0">
                <a:solidFill>
                  <a:srgbClr val="0070C0"/>
                </a:solidFill>
              </a:rPr>
              <a:t>1465</a:t>
            </a:r>
          </a:p>
          <a:p>
            <a:pPr algn="ctr"/>
            <a:r>
              <a:rPr lang="ru-RU" sz="1200" b="1" dirty="0" smtClean="0">
                <a:solidFill>
                  <a:srgbClr val="0070C0"/>
                </a:solidFill>
              </a:rPr>
              <a:t>чел.</a:t>
            </a:r>
            <a:endParaRPr lang="ru-RU" sz="1200" b="1" dirty="0">
              <a:solidFill>
                <a:srgbClr val="0070C0"/>
              </a:solidFill>
            </a:endParaRPr>
          </a:p>
        </p:txBody>
      </p:sp>
      <p:sp>
        <p:nvSpPr>
          <p:cNvPr id="30" name="Овал 29"/>
          <p:cNvSpPr/>
          <p:nvPr/>
        </p:nvSpPr>
        <p:spPr>
          <a:xfrm>
            <a:off x="7785996" y="2755058"/>
            <a:ext cx="748437" cy="702755"/>
          </a:xfrm>
          <a:prstGeom prst="ellipse">
            <a:avLst/>
          </a:prstGeom>
          <a:solidFill>
            <a:srgbClr val="D6DF21"/>
          </a:solidFill>
          <a:ln w="76200">
            <a:solidFill>
              <a:srgbClr val="62DCF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 smtClean="0">
                <a:solidFill>
                  <a:srgbClr val="0070C0"/>
                </a:solidFill>
              </a:rPr>
              <a:t>41,9 км</a:t>
            </a:r>
            <a:r>
              <a:rPr lang="ru-RU" sz="1400" b="1" baseline="30000" dirty="0" smtClean="0">
                <a:solidFill>
                  <a:srgbClr val="0070C0"/>
                </a:solidFill>
              </a:rPr>
              <a:t>2</a:t>
            </a:r>
            <a:endParaRPr lang="ru-RU" sz="1400" b="1" baseline="30000" dirty="0">
              <a:solidFill>
                <a:srgbClr val="0070C0"/>
              </a:solidFill>
            </a:endParaRPr>
          </a:p>
        </p:txBody>
      </p:sp>
      <p:sp>
        <p:nvSpPr>
          <p:cNvPr id="31" name="Овал 30"/>
          <p:cNvSpPr/>
          <p:nvPr/>
        </p:nvSpPr>
        <p:spPr>
          <a:xfrm>
            <a:off x="5783741" y="2089216"/>
            <a:ext cx="878544" cy="787763"/>
          </a:xfrm>
          <a:prstGeom prst="ellipse">
            <a:avLst/>
          </a:prstGeom>
          <a:solidFill>
            <a:srgbClr val="D6DF21"/>
          </a:solidFill>
          <a:ln w="76200">
            <a:solidFill>
              <a:srgbClr val="62DCF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 smtClean="0">
                <a:solidFill>
                  <a:srgbClr val="0070C0"/>
                </a:solidFill>
              </a:rPr>
              <a:t>160,6 км</a:t>
            </a:r>
            <a:r>
              <a:rPr lang="ru-RU" sz="1400" b="1" baseline="30000" dirty="0" smtClean="0">
                <a:solidFill>
                  <a:srgbClr val="0070C0"/>
                </a:solidFill>
              </a:rPr>
              <a:t>2</a:t>
            </a:r>
            <a:endParaRPr lang="ru-RU" sz="1400" b="1" baseline="30000" dirty="0">
              <a:solidFill>
                <a:srgbClr val="0070C0"/>
              </a:solidFill>
            </a:endParaRPr>
          </a:p>
        </p:txBody>
      </p:sp>
      <p:sp>
        <p:nvSpPr>
          <p:cNvPr id="32" name="Овал 31"/>
          <p:cNvSpPr/>
          <p:nvPr/>
        </p:nvSpPr>
        <p:spPr>
          <a:xfrm>
            <a:off x="8918167" y="1010973"/>
            <a:ext cx="828458" cy="808088"/>
          </a:xfrm>
          <a:prstGeom prst="ellipse">
            <a:avLst/>
          </a:prstGeom>
          <a:solidFill>
            <a:srgbClr val="D6DF21"/>
          </a:solidFill>
          <a:ln w="76200">
            <a:solidFill>
              <a:srgbClr val="E11AB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b="1" dirty="0" smtClean="0">
                <a:solidFill>
                  <a:srgbClr val="0070C0"/>
                </a:solidFill>
              </a:rPr>
              <a:t>834,9 руб.</a:t>
            </a:r>
            <a:endParaRPr lang="ru-RU" sz="1200" b="1" baseline="30000" dirty="0">
              <a:solidFill>
                <a:srgbClr val="0070C0"/>
              </a:solidFill>
            </a:endParaRPr>
          </a:p>
        </p:txBody>
      </p:sp>
      <p:sp>
        <p:nvSpPr>
          <p:cNvPr id="33" name="Овал 32"/>
          <p:cNvSpPr/>
          <p:nvPr/>
        </p:nvSpPr>
        <p:spPr>
          <a:xfrm>
            <a:off x="4420968" y="2861722"/>
            <a:ext cx="710213" cy="593792"/>
          </a:xfrm>
          <a:prstGeom prst="ellipse">
            <a:avLst/>
          </a:prstGeom>
          <a:solidFill>
            <a:srgbClr val="D6DF21"/>
          </a:solidFill>
          <a:ln w="76200">
            <a:solidFill>
              <a:srgbClr val="E11AB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800" dirty="0">
                <a:solidFill>
                  <a:srgbClr val="0070C0"/>
                </a:solidFill>
                <a:latin typeface="Arial Black" panose="020B0A04020102020204" pitchFamily="34" charset="0"/>
              </a:rPr>
              <a:t>504,4</a:t>
            </a:r>
            <a:endParaRPr lang="ru-RU" sz="1050" dirty="0">
              <a:solidFill>
                <a:srgbClr val="0070C0"/>
              </a:solidFill>
              <a:latin typeface="Arial Black" panose="020B0A04020102020204" pitchFamily="34" charset="0"/>
            </a:endParaRPr>
          </a:p>
          <a:p>
            <a:pPr algn="ctr"/>
            <a:r>
              <a:rPr lang="ru-RU" sz="1050" b="1" dirty="0" smtClean="0">
                <a:solidFill>
                  <a:srgbClr val="0070C0"/>
                </a:solidFill>
              </a:rPr>
              <a:t> руб.</a:t>
            </a:r>
            <a:endParaRPr lang="ru-RU" sz="1050" b="1" baseline="30000" dirty="0">
              <a:solidFill>
                <a:srgbClr val="0070C0"/>
              </a:solidFill>
            </a:endParaRPr>
          </a:p>
        </p:txBody>
      </p:sp>
      <p:sp>
        <p:nvSpPr>
          <p:cNvPr id="35" name="TextBox 34"/>
          <p:cNvSpPr txBox="1"/>
          <p:nvPr/>
        </p:nvSpPr>
        <p:spPr>
          <a:xfrm>
            <a:off x="3101493" y="1120668"/>
            <a:ext cx="115398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900" dirty="0" smtClean="0">
                <a:solidFill>
                  <a:srgbClr val="A3248A"/>
                </a:solidFill>
              </a:rPr>
              <a:t>Численность населения</a:t>
            </a:r>
            <a:endParaRPr lang="ru-RU" sz="900" dirty="0">
              <a:solidFill>
                <a:srgbClr val="A3248A"/>
              </a:solidFill>
            </a:endParaRPr>
          </a:p>
        </p:txBody>
      </p:sp>
      <p:sp>
        <p:nvSpPr>
          <p:cNvPr id="37" name="TextBox 36"/>
          <p:cNvSpPr txBox="1"/>
          <p:nvPr/>
        </p:nvSpPr>
        <p:spPr>
          <a:xfrm>
            <a:off x="11056443" y="1904550"/>
            <a:ext cx="115398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900" dirty="0" smtClean="0">
                <a:solidFill>
                  <a:srgbClr val="A3248A"/>
                </a:solidFill>
              </a:rPr>
              <a:t>Численность населения</a:t>
            </a:r>
            <a:endParaRPr lang="ru-RU" sz="900" dirty="0">
              <a:solidFill>
                <a:srgbClr val="A3248A"/>
              </a:solidFill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5860859" y="1559904"/>
            <a:ext cx="115398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900" dirty="0" smtClean="0">
                <a:solidFill>
                  <a:srgbClr val="62DCF1"/>
                </a:solidFill>
              </a:rPr>
              <a:t>Площадь территории</a:t>
            </a:r>
            <a:endParaRPr lang="ru-RU" sz="900" dirty="0">
              <a:solidFill>
                <a:srgbClr val="62DCF1"/>
              </a:solidFill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7773983" y="2385726"/>
            <a:ext cx="115398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900" dirty="0" smtClean="0">
                <a:solidFill>
                  <a:srgbClr val="62DCF1"/>
                </a:solidFill>
              </a:rPr>
              <a:t>Площадь территории</a:t>
            </a:r>
            <a:endParaRPr lang="ru-RU" sz="900" dirty="0">
              <a:solidFill>
                <a:srgbClr val="62DCF1"/>
              </a:solidFill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9946239" y="1005149"/>
            <a:ext cx="106213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900" dirty="0" smtClean="0">
                <a:solidFill>
                  <a:srgbClr val="E11AB0"/>
                </a:solidFill>
              </a:rPr>
              <a:t>Доходы на душу населения</a:t>
            </a:r>
            <a:endParaRPr lang="ru-RU" sz="900" dirty="0">
              <a:solidFill>
                <a:srgbClr val="E11AB0"/>
              </a:solidFill>
            </a:endParaRPr>
          </a:p>
        </p:txBody>
      </p:sp>
      <p:sp>
        <p:nvSpPr>
          <p:cNvPr id="41" name="TextBox 40"/>
          <p:cNvSpPr txBox="1"/>
          <p:nvPr/>
        </p:nvSpPr>
        <p:spPr>
          <a:xfrm>
            <a:off x="3085728" y="2829772"/>
            <a:ext cx="106213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900" dirty="0" smtClean="0">
                <a:solidFill>
                  <a:srgbClr val="E11AB0"/>
                </a:solidFill>
              </a:rPr>
              <a:t>Доходы на душу населения</a:t>
            </a:r>
            <a:endParaRPr lang="ru-RU" sz="900" dirty="0">
              <a:solidFill>
                <a:srgbClr val="E11AB0"/>
              </a:solidFill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0" y="22157"/>
            <a:ext cx="12192001" cy="307777"/>
          </a:xfrm>
          <a:prstGeom prst="rect">
            <a:avLst/>
          </a:prstGeom>
          <a:solidFill>
            <a:srgbClr val="009999"/>
          </a:solidFill>
        </p:spPr>
        <p:txBody>
          <a:bodyPr wrap="square" rtlCol="0">
            <a:spAutoFit/>
          </a:bodyPr>
          <a:lstStyle/>
          <a:p>
            <a:pPr algn="ctr"/>
            <a:r>
              <a:rPr lang="ru-RU" sz="1400" i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ЭТО ИНТЕРЕСНО:</a:t>
            </a:r>
            <a:endParaRPr lang="ru-RU" sz="1400" i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1733421" y="383667"/>
            <a:ext cx="1037520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2000" b="1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Сравниваем бюджеты</a:t>
            </a:r>
            <a:endParaRPr lang="ru-RU" sz="2000" b="1" dirty="0">
              <a:ln w="9525">
                <a:solidFill>
                  <a:schemeClr val="bg1"/>
                </a:solidFill>
                <a:prstDash val="solid"/>
              </a:ln>
              <a:solidFill>
                <a:schemeClr val="accent5"/>
              </a:solidFill>
              <a:effectLst>
                <a:glow rad="228600">
                  <a:schemeClr val="accent2">
                    <a:satMod val="175000"/>
                    <a:alpha val="40000"/>
                  </a:schemeClr>
                </a:glow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  <a:latin typeface="Segoe UI" panose="020B0502040204020203" pitchFamily="34" charset="0"/>
              <a:ea typeface="Segoe UI" panose="020B0502040204020203" pitchFamily="34" charset="0"/>
              <a:cs typeface="Segoe UI" panose="020B0502040204020203" pitchFamily="34" charset="0"/>
            </a:endParaRPr>
          </a:p>
        </p:txBody>
      </p:sp>
      <p:pic>
        <p:nvPicPr>
          <p:cNvPr id="26" name="Рисунок 25"/>
          <p:cNvPicPr>
            <a:picLocks noChangeAspect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07982" y="6109967"/>
            <a:ext cx="650985" cy="650985"/>
          </a:xfrm>
          <a:prstGeom prst="rect">
            <a:avLst/>
          </a:prstGeom>
        </p:spPr>
      </p:pic>
      <p:pic>
        <p:nvPicPr>
          <p:cNvPr id="25" name="Picture 2" descr="http://polinamay.ru/wp-content/uploads/2015/01/%D0%BE%D1%82%D0%BA%D1%80%D1%8B%D1%82%D1%8B%D0%B9-%D0%B7%D0%B0%D0%BC%D0%BE%D0%BA.pn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1465" y="-9869"/>
            <a:ext cx="808097" cy="72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7" name="Стрелка вправо 26">
            <a:hlinkClick r:id="rId7" action="ppaction://hlinksldjump"/>
          </p:cNvPr>
          <p:cNvSpPr/>
          <p:nvPr/>
        </p:nvSpPr>
        <p:spPr>
          <a:xfrm>
            <a:off x="10658967" y="6160432"/>
            <a:ext cx="1335640" cy="697568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dirty="0" smtClean="0">
                <a:solidFill>
                  <a:schemeClr val="bg1"/>
                </a:solidFill>
                <a:hlinkClick r:id="rId7" action="ppaction://hlinksldjump"/>
              </a:rPr>
              <a:t>Продолжить</a:t>
            </a:r>
            <a:endParaRPr lang="ru-RU" sz="12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350664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9000"/>
    </mc:Choice>
    <mc:Fallback xmlns="">
      <p:transition spd="slow" advTm="19000"/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376" y="0"/>
            <a:ext cx="12025247" cy="6858000"/>
          </a:xfrm>
          <a:prstGeom prst="rect">
            <a:avLst/>
          </a:prstGeom>
        </p:spPr>
      </p:pic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961638065"/>
              </p:ext>
            </p:extLst>
          </p:nvPr>
        </p:nvGraphicFramePr>
        <p:xfrm>
          <a:off x="438076" y="783777"/>
          <a:ext cx="10880332" cy="5912212"/>
        </p:xfrm>
        <a:graphic>
          <a:graphicData uri="http://schemas.openxmlformats.org/drawingml/2006/table">
            <a:tbl>
              <a:tblPr>
                <a:tableStyleId>{BDBED569-4797-4DF1-A0F4-6AAB3CD982D8}</a:tableStyleId>
              </a:tblPr>
              <a:tblGrid>
                <a:gridCol w="2218458"/>
                <a:gridCol w="1013324"/>
                <a:gridCol w="1077260"/>
                <a:gridCol w="1088034"/>
                <a:gridCol w="1034170"/>
                <a:gridCol w="1281941"/>
                <a:gridCol w="883354"/>
                <a:gridCol w="1346576"/>
                <a:gridCol w="937215"/>
              </a:tblGrid>
              <a:tr h="711265">
                <a:tc rowSpan="2"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Наименование поселения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766" marR="4766" marT="4766" marB="0"/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ru-RU" sz="1200" u="none" strike="noStrike" dirty="0" smtClean="0">
                          <a:effectLst/>
                        </a:rPr>
                        <a:t>                     Площадь </a:t>
                      </a:r>
                    </a:p>
                    <a:p>
                      <a:pPr algn="ctr" fontAlgn="b"/>
                      <a:r>
                        <a:rPr lang="ru-RU" sz="1200" u="none" strike="noStrike" dirty="0" smtClean="0">
                          <a:effectLst/>
                        </a:rPr>
                        <a:t>                       территории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766" marR="4766" marT="4766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t"/>
                      <a:r>
                        <a:rPr lang="ru-RU" sz="1200" u="none" strike="noStrike" dirty="0" smtClean="0">
                          <a:effectLst/>
                        </a:rPr>
                        <a:t>            численность </a:t>
                      </a:r>
                    </a:p>
                    <a:p>
                      <a:pPr algn="ctr" fontAlgn="t"/>
                      <a:r>
                        <a:rPr lang="ru-RU" sz="1200" u="none" strike="noStrike" dirty="0" smtClean="0">
                          <a:effectLst/>
                        </a:rPr>
                        <a:t>           населения </a:t>
                      </a:r>
                    </a:p>
                    <a:p>
                      <a:pPr algn="ctr" fontAlgn="t"/>
                      <a:r>
                        <a:rPr lang="ru-RU" sz="1200" u="none" strike="noStrike" dirty="0" smtClean="0">
                          <a:effectLst/>
                        </a:rPr>
                        <a:t>                на 01.01.2018г.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766" marR="4766" marT="4766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t"/>
                      <a:r>
                        <a:rPr lang="ru-RU" sz="1200" u="none" strike="noStrike" dirty="0" smtClean="0">
                          <a:effectLst/>
                        </a:rPr>
                        <a:t>          </a:t>
                      </a:r>
                      <a:r>
                        <a:rPr lang="ru-RU" sz="1200" u="none" strike="noStrike" baseline="0" dirty="0" smtClean="0">
                          <a:effectLst/>
                        </a:rPr>
                        <a:t>    </a:t>
                      </a:r>
                      <a:r>
                        <a:rPr lang="ru-RU" sz="1200" u="none" strike="noStrike" dirty="0" smtClean="0">
                          <a:effectLst/>
                        </a:rPr>
                        <a:t> налоговые </a:t>
                      </a:r>
                      <a:r>
                        <a:rPr lang="ru-RU" sz="1200" u="none" strike="noStrike" dirty="0">
                          <a:effectLst/>
                        </a:rPr>
                        <a:t>и </a:t>
                      </a:r>
                      <a:endParaRPr lang="ru-RU" sz="1200" u="none" strike="noStrike" dirty="0" smtClean="0">
                        <a:effectLst/>
                      </a:endParaRPr>
                    </a:p>
                    <a:p>
                      <a:pPr algn="ctr" fontAlgn="t"/>
                      <a:r>
                        <a:rPr lang="ru-RU" sz="1200" u="none" strike="noStrike" dirty="0" smtClean="0">
                          <a:effectLst/>
                        </a:rPr>
                        <a:t>                неналоговые доходы</a:t>
                      </a:r>
                    </a:p>
                    <a:p>
                      <a:pPr algn="ctr" fontAlgn="t"/>
                      <a:r>
                        <a:rPr lang="ru-RU" sz="1200" u="none" strike="noStrike" dirty="0" smtClean="0">
                          <a:effectLst/>
                        </a:rPr>
                        <a:t>           на душу населения</a:t>
                      </a:r>
                    </a:p>
                    <a:p>
                      <a:pPr algn="ctr" fontAlgn="t"/>
                      <a:r>
                        <a:rPr lang="ru-RU" sz="1200" u="none" strike="noStrike" dirty="0" smtClean="0">
                          <a:effectLst/>
                        </a:rPr>
                        <a:t>         за 2017г.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766" marR="4766" marT="4766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t"/>
                      <a:r>
                        <a:rPr lang="ru-RU" sz="1200" u="none" strike="noStrike" dirty="0" smtClean="0">
                          <a:effectLst/>
                        </a:rPr>
                        <a:t>Объем расходов </a:t>
                      </a:r>
                    </a:p>
                    <a:p>
                      <a:pPr algn="ctr" fontAlgn="t"/>
                      <a:r>
                        <a:rPr lang="ru-RU" sz="1200" u="none" strike="noStrike" dirty="0" smtClean="0">
                          <a:effectLst/>
                        </a:rPr>
                        <a:t>за</a:t>
                      </a:r>
                      <a:r>
                        <a:rPr lang="ru-RU" sz="1200" u="none" strike="noStrike" baseline="0" dirty="0" smtClean="0">
                          <a:effectLst/>
                        </a:rPr>
                        <a:t> 2017 год</a:t>
                      </a:r>
                    </a:p>
                    <a:p>
                      <a:pPr algn="ctr" fontAlgn="t"/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766" marR="4766" marT="4766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41556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u="none" strike="noStrike">
                          <a:effectLst/>
                        </a:rPr>
                        <a:t>кв.км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766" marR="4766" marT="476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u="none" strike="noStrike">
                          <a:effectLst/>
                        </a:rPr>
                        <a:t>место в рейтинге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766" marR="4766" marT="4766" marB="0" anchor="b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u="none" strike="noStrike">
                          <a:effectLst/>
                        </a:rPr>
                        <a:t>чел.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766" marR="4766" marT="4766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u="none" strike="noStrike">
                          <a:effectLst/>
                        </a:rPr>
                        <a:t>место в рейтинге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766" marR="4766" marT="4766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u="none" strike="noStrike">
                          <a:effectLst/>
                        </a:rPr>
                        <a:t>руб.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766" marR="4766" marT="4766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u="none" strike="noStrike">
                          <a:effectLst/>
                        </a:rPr>
                        <a:t>место в рейтинге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766" marR="4766" marT="4766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u="none" strike="noStrike">
                          <a:effectLst/>
                        </a:rPr>
                        <a:t>руб.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766" marR="4766" marT="4766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u="none" strike="noStrike">
                          <a:effectLst/>
                        </a:rPr>
                        <a:t>место в рейтинге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766" marR="4766" marT="4766" marB="0"/>
                </a:tc>
              </a:tr>
              <a:tr h="244638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Абитовский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66" marR="4766" marT="4766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135,3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1560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523,9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14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4 638 725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</a:t>
                      </a:r>
                    </a:p>
                  </a:txBody>
                  <a:tcPr marL="9525" marR="9525" marT="9525" marB="0" anchor="b"/>
                </a:tc>
              </a:tr>
              <a:tr h="277952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Александровский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66" marR="4766" marT="4766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747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14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699,4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3 829 392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</a:t>
                      </a:r>
                    </a:p>
                  </a:txBody>
                  <a:tcPr marL="9525" marR="9525" marT="9525" marB="0" anchor="b"/>
                </a:tc>
              </a:tr>
              <a:tr h="342096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u="none" strike="noStrike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Аптраковский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66" marR="4766" marT="4766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53,2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770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815,5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4 942 349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</a:t>
                      </a:r>
                    </a:p>
                  </a:txBody>
                  <a:tcPr marL="9525" marR="9525" marT="9525" marB="0" anchor="b"/>
                </a:tc>
              </a:tr>
              <a:tr h="277952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Араслановский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66" marR="4766" marT="4766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93,7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1243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715,3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4 410 815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14</a:t>
                      </a:r>
                    </a:p>
                  </a:txBody>
                  <a:tcPr marL="9525" marR="9525" marT="9525" marB="0" anchor="b"/>
                </a:tc>
              </a:tr>
              <a:tr h="277952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Воскресенский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66" marR="4766" marT="4766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106,5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1568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493,7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16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5 222 240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</a:t>
                      </a:r>
                    </a:p>
                  </a:txBody>
                  <a:tcPr marL="9525" marR="9525" marT="9525" marB="0" anchor="b"/>
                </a:tc>
              </a:tr>
              <a:tr h="244638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u="none" strike="noStrike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Денисовский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66" marR="4766" marT="4766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183,5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1502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665,9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5 694 432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</a:p>
                  </a:txBody>
                  <a:tcPr marL="9525" marR="9525" marT="9525" marB="0" anchor="b"/>
                </a:tc>
              </a:tr>
              <a:tr h="244638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u="none" strike="noStrike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Зирганский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66" marR="4766" marT="4766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219,6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4805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934,6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10 211 406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 marL="9525" marR="9525" marT="9525" marB="0" anchor="b"/>
                </a:tc>
              </a:tr>
              <a:tr h="277952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Иштугановский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66" marR="4766" marT="4766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41,9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16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583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17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944,3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4 543 702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</a:t>
                      </a:r>
                    </a:p>
                  </a:txBody>
                  <a:tcPr marL="9525" marR="9525" marT="9525" marB="0" anchor="b"/>
                </a:tc>
              </a:tr>
              <a:tr h="244638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Корнеевский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66" marR="4766" marT="4766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252,9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1689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1236,4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5 122 302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</a:t>
                      </a:r>
                    </a:p>
                  </a:txBody>
                  <a:tcPr marL="9525" marR="9525" marT="9525" marB="0" anchor="b"/>
                </a:tc>
              </a:tr>
              <a:tr h="277952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Мелеузовский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66" marR="4766" marT="4766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84,9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2587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529,4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5 593 420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</a:p>
                  </a:txBody>
                  <a:tcPr marL="9525" marR="9525" marT="9525" marB="0" anchor="b"/>
                </a:tc>
              </a:tr>
              <a:tr h="244638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Нордовский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66" marR="4766" marT="4766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160,6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1486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504,4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4 528 788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</a:t>
                      </a:r>
                    </a:p>
                  </a:txBody>
                  <a:tcPr marL="9525" marR="9525" marT="9525" marB="0" anchor="b"/>
                </a:tc>
              </a:tr>
              <a:tr h="277952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Нугушевский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66" marR="4766" marT="4766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1129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1321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1018,9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5 549 588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</a:t>
                      </a:r>
                    </a:p>
                  </a:txBody>
                  <a:tcPr marL="9525" marR="9525" marT="9525" marB="0" anchor="b"/>
                </a:tc>
              </a:tr>
              <a:tr h="277952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Партизанский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66" marR="4766" marT="4766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246,4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1637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1922,7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5 593 939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</a:p>
                  </a:txBody>
                  <a:tcPr marL="9525" marR="9525" marT="9525" marB="0" anchor="b"/>
                </a:tc>
              </a:tr>
              <a:tr h="277952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Первомайский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66" marR="4766" marT="4766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259,9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2564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429,5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17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5 341 378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</a:t>
                      </a:r>
                    </a:p>
                  </a:txBody>
                  <a:tcPr marL="9525" marR="9525" marT="9525" marB="0" anchor="b"/>
                </a:tc>
              </a:tr>
              <a:tr h="277952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Сарышевский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66" marR="4766" marT="4766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64,7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14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641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887,0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3 606 978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16</a:t>
                      </a:r>
                    </a:p>
                  </a:txBody>
                  <a:tcPr marL="9525" marR="9525" marT="9525" marB="0" anchor="b"/>
                </a:tc>
              </a:tr>
              <a:tr h="277952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Шевченковский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66" marR="4766" marT="4766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83,9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587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16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778,0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3 203 300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17</a:t>
                      </a:r>
                    </a:p>
                  </a:txBody>
                  <a:tcPr marL="9525" marR="9525" marT="9525" marB="0" anchor="b"/>
                </a:tc>
              </a:tr>
              <a:tr h="415560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городское поселение </a:t>
                      </a:r>
                      <a:endParaRPr lang="ru-RU" sz="1200" u="none" strike="noStrike" dirty="0" smtClean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l" fontAlgn="b"/>
                      <a:r>
                        <a:rPr lang="ru-RU" sz="12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город </a:t>
                      </a:r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Мелеуз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66" marR="4766" marT="4766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35,8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17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58004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2666,7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182 866 489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9525" marR="9525" marT="9525" marB="0" anchor="b"/>
                </a:tc>
              </a:tr>
            </a:tbl>
          </a:graphicData>
        </a:graphic>
      </p:graphicFrame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65403" y="808823"/>
            <a:ext cx="610723" cy="557151"/>
          </a:xfrm>
          <a:prstGeom prst="rect">
            <a:avLst/>
          </a:prstGeom>
        </p:spPr>
      </p:pic>
      <p:pic>
        <p:nvPicPr>
          <p:cNvPr id="6146" name="Picture 2" descr="http://ecogoliki.ru/image/data/Ikonki/nal.jpg"/>
          <p:cNvPicPr>
            <a:picLocks noChangeAspect="1" noChangeArrowheads="1"/>
          </p:cNvPicPr>
          <p:nvPr/>
        </p:nvPicPr>
        <p:blipFill>
          <a:blip r:embed="rId4" cstate="print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97247" y="815066"/>
            <a:ext cx="617734" cy="6177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8" name="Picture 4" descr="http://badumka.ru/images/482375_koshelek-vektor-ikonka.jpg"/>
          <p:cNvPicPr>
            <a:picLocks noChangeAspect="1" noChangeArrowheads="1"/>
          </p:cNvPicPr>
          <p:nvPr/>
        </p:nvPicPr>
        <p:blipFill rotWithShape="1">
          <a:blip r:embed="rId5" cstate="print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406" t="23111" r="24381" b="21922"/>
          <a:stretch/>
        </p:blipFill>
        <p:spPr bwMode="auto">
          <a:xfrm>
            <a:off x="9174821" y="851667"/>
            <a:ext cx="467716" cy="5445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52" name="Picture 8" descr="https://im0-tub-ru.yandex.net/i?id=40f1a83594855db6cc9539ce4b65a8eb&amp;n=33&amp;h=215&amp;w=215"/>
          <p:cNvPicPr>
            <a:picLocks noChangeAspect="1" noChangeArrowheads="1"/>
          </p:cNvPicPr>
          <p:nvPr/>
        </p:nvPicPr>
        <p:blipFill>
          <a:blip r:embed="rId6" cstate="print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84684" y="837510"/>
            <a:ext cx="499778" cy="4997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Box 7"/>
          <p:cNvSpPr txBox="1"/>
          <p:nvPr/>
        </p:nvSpPr>
        <p:spPr>
          <a:xfrm>
            <a:off x="0" y="22157"/>
            <a:ext cx="12192001" cy="307777"/>
          </a:xfrm>
          <a:prstGeom prst="rect">
            <a:avLst/>
          </a:prstGeom>
          <a:solidFill>
            <a:srgbClr val="009999"/>
          </a:solidFill>
        </p:spPr>
        <p:txBody>
          <a:bodyPr wrap="square" rtlCol="0">
            <a:spAutoFit/>
          </a:bodyPr>
          <a:lstStyle/>
          <a:p>
            <a:pPr algn="ctr"/>
            <a:r>
              <a:rPr lang="ru-RU" sz="1400" i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ЭТО ИНТЕРЕСНО:</a:t>
            </a:r>
            <a:endParaRPr lang="ru-RU" sz="1400" i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733422" y="269671"/>
            <a:ext cx="1037520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2000" b="1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Сравниваем бюджеты</a:t>
            </a:r>
            <a:endParaRPr lang="ru-RU" sz="2000" b="1" dirty="0">
              <a:ln w="9525">
                <a:solidFill>
                  <a:schemeClr val="bg1"/>
                </a:solidFill>
                <a:prstDash val="solid"/>
              </a:ln>
              <a:solidFill>
                <a:schemeClr val="accent5"/>
              </a:solidFill>
              <a:effectLst>
                <a:glow rad="228600">
                  <a:schemeClr val="accent2">
                    <a:satMod val="175000"/>
                    <a:alpha val="40000"/>
                  </a:schemeClr>
                </a:glow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  <a:latin typeface="Segoe UI" panose="020B0502040204020203" pitchFamily="34" charset="0"/>
              <a:ea typeface="Segoe UI" panose="020B0502040204020203" pitchFamily="34" charset="0"/>
              <a:cs typeface="Segoe UI" panose="020B0502040204020203" pitchFamily="34" charset="0"/>
            </a:endParaRPr>
          </a:p>
        </p:txBody>
      </p:sp>
      <p:pic>
        <p:nvPicPr>
          <p:cNvPr id="11" name="Picture 2" descr="http://polinamay.ru/wp-content/uploads/2015/01/%D0%BE%D1%82%D0%BA%D1%80%D1%8B%D1%82%D1%8B%D0%B9-%D0%B7%D0%B0%D0%BC%D0%BE%D0%BA.pn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1465" y="-9869"/>
            <a:ext cx="808097" cy="72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305154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7000"/>
    </mc:Choice>
    <mc:Fallback xmlns="">
      <p:transition spd="slow" advTm="7000"/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Группа 3"/>
          <p:cNvGrpSpPr/>
          <p:nvPr/>
        </p:nvGrpSpPr>
        <p:grpSpPr>
          <a:xfrm>
            <a:off x="6138473" y="559104"/>
            <a:ext cx="5915676" cy="2417152"/>
            <a:chOff x="6138473" y="559104"/>
            <a:chExt cx="5915676" cy="2417152"/>
          </a:xfrm>
        </p:grpSpPr>
        <p:graphicFrame>
          <p:nvGraphicFramePr>
            <p:cNvPr id="64" name="Диаграмма 63"/>
            <p:cNvGraphicFramePr/>
            <p:nvPr>
              <p:extLst>
                <p:ext uri="{D42A27DB-BD31-4B8C-83A1-F6EECF244321}">
                  <p14:modId xmlns:p14="http://schemas.microsoft.com/office/powerpoint/2010/main" val="363746963"/>
                </p:ext>
              </p:extLst>
            </p:nvPr>
          </p:nvGraphicFramePr>
          <p:xfrm>
            <a:off x="7392887" y="559104"/>
            <a:ext cx="4661262" cy="2417152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2"/>
            </a:graphicData>
          </a:graphic>
        </p:graphicFrame>
        <p:sp>
          <p:nvSpPr>
            <p:cNvPr id="85" name="TextBox 84"/>
            <p:cNvSpPr txBox="1"/>
            <p:nvPr/>
          </p:nvSpPr>
          <p:spPr>
            <a:xfrm>
              <a:off x="6138473" y="1248835"/>
              <a:ext cx="1770313" cy="7694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1100" dirty="0" smtClean="0">
                  <a:solidFill>
                    <a:srgbClr val="00B050"/>
                  </a:solidFill>
                </a:rPr>
                <a:t>Доходы</a:t>
              </a:r>
            </a:p>
            <a:p>
              <a:pPr algn="ctr"/>
              <a:r>
                <a:rPr lang="ru-RU" sz="1100" dirty="0" smtClean="0">
                  <a:solidFill>
                    <a:schemeClr val="accent2">
                      <a:lumMod val="75000"/>
                    </a:schemeClr>
                  </a:solidFill>
                </a:rPr>
                <a:t>Расходы</a:t>
              </a:r>
            </a:p>
            <a:p>
              <a:pPr algn="ctr"/>
              <a:endParaRPr lang="ru-RU" sz="1100" dirty="0" smtClean="0">
                <a:solidFill>
                  <a:schemeClr val="accent2">
                    <a:lumMod val="75000"/>
                  </a:schemeClr>
                </a:solidFill>
              </a:endParaRPr>
            </a:p>
            <a:p>
              <a:pPr algn="ctr"/>
              <a:r>
                <a:rPr lang="ru-RU" sz="1100" dirty="0" smtClean="0">
                  <a:solidFill>
                    <a:srgbClr val="FF0000"/>
                  </a:solidFill>
                </a:rPr>
                <a:t>Дефицит/ </a:t>
              </a:r>
              <a:r>
                <a:rPr lang="ru-RU" sz="1100" dirty="0" smtClean="0">
                  <a:solidFill>
                    <a:srgbClr val="00B0F0"/>
                  </a:solidFill>
                </a:rPr>
                <a:t>профицит</a:t>
              </a:r>
              <a:endParaRPr lang="ru-RU" sz="1100" dirty="0">
                <a:solidFill>
                  <a:srgbClr val="00B0F0"/>
                </a:solidFill>
              </a:endParaRPr>
            </a:p>
          </p:txBody>
        </p:sp>
        <p:sp>
          <p:nvSpPr>
            <p:cNvPr id="86" name="TextBox 85"/>
            <p:cNvSpPr txBox="1"/>
            <p:nvPr/>
          </p:nvSpPr>
          <p:spPr>
            <a:xfrm>
              <a:off x="6735007" y="690659"/>
              <a:ext cx="115735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1200" dirty="0" err="1" smtClean="0"/>
                <a:t>млн.руб</a:t>
              </a:r>
              <a:r>
                <a:rPr lang="ru-RU" sz="1200" dirty="0" smtClean="0"/>
                <a:t>.</a:t>
              </a:r>
              <a:endParaRPr lang="ru-RU" sz="1200" dirty="0"/>
            </a:p>
          </p:txBody>
        </p:sp>
        <p:sp>
          <p:nvSpPr>
            <p:cNvPr id="32" name="TextBox 31"/>
            <p:cNvSpPr txBox="1"/>
            <p:nvPr/>
          </p:nvSpPr>
          <p:spPr>
            <a:xfrm>
              <a:off x="7791917" y="2300086"/>
              <a:ext cx="583237" cy="276999"/>
            </a:xfrm>
            <a:prstGeom prst="rect">
              <a:avLst/>
            </a:prstGeom>
            <a:solidFill>
              <a:srgbClr val="FFD966"/>
            </a:solidFill>
          </p:spPr>
          <p:txBody>
            <a:bodyPr wrap="none" rtlCol="0">
              <a:spAutoFit/>
            </a:bodyPr>
            <a:lstStyle/>
            <a:p>
              <a:r>
                <a:rPr lang="ru-RU" sz="1200" dirty="0" smtClean="0"/>
                <a:t>2015г.</a:t>
              </a:r>
              <a:endParaRPr lang="ru-RU" sz="1200" dirty="0"/>
            </a:p>
          </p:txBody>
        </p:sp>
        <p:sp>
          <p:nvSpPr>
            <p:cNvPr id="68" name="TextBox 67"/>
            <p:cNvSpPr txBox="1"/>
            <p:nvPr/>
          </p:nvSpPr>
          <p:spPr>
            <a:xfrm>
              <a:off x="8925891" y="2300086"/>
              <a:ext cx="583237" cy="276999"/>
            </a:xfrm>
            <a:prstGeom prst="rect">
              <a:avLst/>
            </a:prstGeom>
            <a:solidFill>
              <a:srgbClr val="FFD966"/>
            </a:solidFill>
          </p:spPr>
          <p:txBody>
            <a:bodyPr wrap="none" rtlCol="0">
              <a:spAutoFit/>
            </a:bodyPr>
            <a:lstStyle/>
            <a:p>
              <a:r>
                <a:rPr lang="ru-RU" sz="1200" dirty="0" smtClean="0"/>
                <a:t>2016г.</a:t>
              </a:r>
              <a:endParaRPr lang="ru-RU" sz="1200" dirty="0"/>
            </a:p>
          </p:txBody>
        </p:sp>
      </p:grpSp>
      <p:pic>
        <p:nvPicPr>
          <p:cNvPr id="38" name="Рисунок 3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83460" y="3773"/>
            <a:ext cx="6498899" cy="5401524"/>
          </a:xfrm>
          <a:prstGeom prst="rect">
            <a:avLst/>
          </a:prstGeom>
        </p:spPr>
      </p:pic>
      <p:sp>
        <p:nvSpPr>
          <p:cNvPr id="3" name="Лента лицом вверх 2"/>
          <p:cNvSpPr/>
          <p:nvPr/>
        </p:nvSpPr>
        <p:spPr>
          <a:xfrm>
            <a:off x="265287" y="4526674"/>
            <a:ext cx="5114904" cy="643625"/>
          </a:xfrm>
          <a:prstGeom prst="ribbon2">
            <a:avLst>
              <a:gd name="adj1" fmla="val 16667"/>
              <a:gd name="adj2" fmla="val 72262"/>
            </a:avLst>
          </a:prstGeom>
          <a:noFill/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5" name="Picture 2" descr="https://thumbs.dreamstime.com/t/blank-paper-label-tag-10972185.jpg"/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47332" y="4866879"/>
            <a:ext cx="2900335" cy="17154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TextBox 15"/>
          <p:cNvSpPr txBox="1"/>
          <p:nvPr/>
        </p:nvSpPr>
        <p:spPr>
          <a:xfrm rot="20710117">
            <a:off x="5165692" y="5624644"/>
            <a:ext cx="928893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100" b="1" i="1" dirty="0" smtClean="0"/>
              <a:t>Адам Смит</a:t>
            </a:r>
          </a:p>
          <a:p>
            <a:pPr algn="ctr"/>
            <a:r>
              <a:rPr lang="ru-RU" sz="1100" dirty="0" smtClean="0"/>
              <a:t>экономист</a:t>
            </a:r>
            <a:endParaRPr lang="ru-RU" sz="1100" dirty="0"/>
          </a:p>
          <a:p>
            <a:endParaRPr lang="ru-RU" sz="1100" dirty="0"/>
          </a:p>
        </p:txBody>
      </p:sp>
      <p:sp>
        <p:nvSpPr>
          <p:cNvPr id="13" name="TextBox 12"/>
          <p:cNvSpPr txBox="1"/>
          <p:nvPr/>
        </p:nvSpPr>
        <p:spPr>
          <a:xfrm>
            <a:off x="819670" y="3732211"/>
            <a:ext cx="136969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 smtClean="0"/>
              <a:t>1722,8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3863808" y="2671833"/>
            <a:ext cx="136389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 smtClean="0"/>
              <a:t>1683,6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6433202" y="178108"/>
            <a:ext cx="576490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Основные параметры бюджета</a:t>
            </a:r>
            <a:endParaRPr lang="ru-RU" sz="2800" b="1" dirty="0">
              <a:ln w="9525">
                <a:solidFill>
                  <a:schemeClr val="bg1"/>
                </a:solidFill>
                <a:prstDash val="solid"/>
              </a:ln>
              <a:solidFill>
                <a:schemeClr val="accent5"/>
              </a:solidFill>
              <a:effectLst>
                <a:glow rad="228600">
                  <a:schemeClr val="accent2">
                    <a:satMod val="175000"/>
                    <a:alpha val="40000"/>
                  </a:schemeClr>
                </a:glow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  <a:latin typeface="Segoe UI" panose="020B0502040204020203" pitchFamily="34" charset="0"/>
              <a:ea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20" name="Круглая лента лицом вверх 19"/>
          <p:cNvSpPr/>
          <p:nvPr/>
        </p:nvSpPr>
        <p:spPr>
          <a:xfrm>
            <a:off x="1873349" y="469754"/>
            <a:ext cx="1737310" cy="463147"/>
          </a:xfrm>
          <a:prstGeom prst="ellipseRibbon2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dirty="0" smtClean="0"/>
              <a:t>2017 год</a:t>
            </a:r>
            <a:endParaRPr lang="ru-RU" sz="1200" dirty="0"/>
          </a:p>
        </p:txBody>
      </p:sp>
      <p:sp>
        <p:nvSpPr>
          <p:cNvPr id="17" name="Прямоугольник 16"/>
          <p:cNvSpPr/>
          <p:nvPr/>
        </p:nvSpPr>
        <p:spPr>
          <a:xfrm>
            <a:off x="3920431" y="3010240"/>
            <a:ext cx="104381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 err="1"/>
              <a:t>млн.руб</a:t>
            </a:r>
            <a:r>
              <a:rPr lang="ru-RU" dirty="0"/>
              <a:t>.</a:t>
            </a:r>
          </a:p>
        </p:txBody>
      </p:sp>
      <p:sp>
        <p:nvSpPr>
          <p:cNvPr id="22" name="Прямоугольник 21"/>
          <p:cNvSpPr/>
          <p:nvPr/>
        </p:nvSpPr>
        <p:spPr>
          <a:xfrm>
            <a:off x="902294" y="4009872"/>
            <a:ext cx="104381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 err="1"/>
              <a:t>млн.руб</a:t>
            </a:r>
            <a:r>
              <a:rPr lang="ru-RU" dirty="0"/>
              <a:t>.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5626385" y="3183858"/>
            <a:ext cx="187284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spc="310" dirty="0" smtClean="0">
                <a:ln w="6600">
                  <a:solidFill>
                    <a:srgbClr val="00B050"/>
                  </a:solidFill>
                  <a:prstDash val="solid"/>
                </a:ln>
                <a:solidFill>
                  <a:srgbClr val="00B050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ПРОФИЦИТ</a:t>
            </a:r>
            <a:endParaRPr lang="ru-RU" sz="1400" b="1" spc="310" dirty="0">
              <a:ln w="6600">
                <a:solidFill>
                  <a:srgbClr val="00B050"/>
                </a:solidFill>
                <a:prstDash val="solid"/>
              </a:ln>
              <a:solidFill>
                <a:srgbClr val="00B050"/>
              </a:solidFill>
              <a:effectLst>
                <a:outerShdw dist="38100" dir="2700000" algn="tl" rotWithShape="0">
                  <a:schemeClr val="accent2"/>
                </a:outerShdw>
              </a:effectLst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5817704" y="1643437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dirty="0"/>
          </a:p>
        </p:txBody>
      </p:sp>
      <p:graphicFrame>
        <p:nvGraphicFramePr>
          <p:cNvPr id="66" name="Таблица 6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51414938"/>
              </p:ext>
            </p:extLst>
          </p:nvPr>
        </p:nvGraphicFramePr>
        <p:xfrm>
          <a:off x="7223027" y="4037282"/>
          <a:ext cx="4848025" cy="487680"/>
        </p:xfrm>
        <a:graphic>
          <a:graphicData uri="http://schemas.openxmlformats.org/drawingml/2006/table">
            <a:tbl>
              <a:tblPr firstRow="1" bandRow="1">
                <a:tableStyleId>{9D7B26C5-4107-4FEC-AEDC-1716B250A1EF}</a:tableStyleId>
              </a:tblPr>
              <a:tblGrid>
                <a:gridCol w="969605"/>
                <a:gridCol w="969605"/>
                <a:gridCol w="969605"/>
                <a:gridCol w="969605"/>
                <a:gridCol w="969605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1613,7</a:t>
                      </a:r>
                      <a:endParaRPr lang="ru-RU" sz="1200" dirty="0" smtClean="0"/>
                    </a:p>
                    <a:p>
                      <a:pPr algn="ctr"/>
                      <a:r>
                        <a:rPr lang="ru-RU" sz="1050" dirty="0" err="1" smtClean="0"/>
                        <a:t>млн.руб</a:t>
                      </a:r>
                      <a:r>
                        <a:rPr lang="ru-RU" sz="1050" dirty="0" smtClean="0"/>
                        <a:t>.</a:t>
                      </a:r>
                      <a:endParaRPr lang="ru-RU" sz="105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smtClean="0"/>
                        <a:t>1722,8</a:t>
                      </a:r>
                      <a:r>
                        <a:rPr lang="ru-RU" sz="1050" dirty="0" smtClean="0"/>
                        <a:t> </a:t>
                      </a:r>
                      <a:r>
                        <a:rPr lang="ru-RU" sz="1050" dirty="0" err="1" smtClean="0"/>
                        <a:t>млн.руб</a:t>
                      </a:r>
                      <a:r>
                        <a:rPr lang="ru-RU" sz="1200" dirty="0" smtClean="0"/>
                        <a:t>.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dirty="0" smtClean="0"/>
                        <a:t>106,8%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dirty="0" smtClean="0"/>
                        <a:t>109,7%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/>
                        <a:t>20 499</a:t>
                      </a:r>
                    </a:p>
                    <a:p>
                      <a:pPr algn="ctr"/>
                      <a:r>
                        <a:rPr lang="ru-RU" sz="1100" dirty="0" smtClean="0"/>
                        <a:t>руб.</a:t>
                      </a:r>
                      <a:endParaRPr lang="ru-RU" sz="1100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80" name="Таблица 7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70245832"/>
              </p:ext>
            </p:extLst>
          </p:nvPr>
        </p:nvGraphicFramePr>
        <p:xfrm>
          <a:off x="7223027" y="5946016"/>
          <a:ext cx="4848025" cy="670560"/>
        </p:xfrm>
        <a:graphic>
          <a:graphicData uri="http://schemas.openxmlformats.org/drawingml/2006/table">
            <a:tbl>
              <a:tblPr firstRow="1" bandRow="1">
                <a:tableStyleId>{9D7B26C5-4107-4FEC-AEDC-1716B250A1EF}</a:tableStyleId>
              </a:tblPr>
              <a:tblGrid>
                <a:gridCol w="969605"/>
                <a:gridCol w="969605"/>
                <a:gridCol w="969605"/>
                <a:gridCol w="969605"/>
                <a:gridCol w="969605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1743,8</a:t>
                      </a:r>
                      <a:endParaRPr lang="ru-RU" sz="1200" dirty="0" smtClean="0"/>
                    </a:p>
                    <a:p>
                      <a:pPr algn="ctr"/>
                      <a:r>
                        <a:rPr lang="ru-RU" sz="1050" dirty="0" err="1" smtClean="0"/>
                        <a:t>млн.руб</a:t>
                      </a:r>
                      <a:r>
                        <a:rPr lang="ru-RU" sz="1050" dirty="0" smtClean="0"/>
                        <a:t>.</a:t>
                      </a:r>
                      <a:endParaRPr lang="ru-RU" sz="105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smtClean="0"/>
                        <a:t>1683,6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50" dirty="0" err="1" smtClean="0"/>
                        <a:t>млн.руб</a:t>
                      </a:r>
                      <a:r>
                        <a:rPr lang="ru-RU" sz="1200" dirty="0" smtClean="0"/>
                        <a:t>.</a:t>
                      </a:r>
                    </a:p>
                    <a:p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dirty="0" smtClean="0"/>
                        <a:t>96,5%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dirty="0" smtClean="0"/>
                        <a:t>108,3%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/>
                        <a:t>20 033</a:t>
                      </a:r>
                    </a:p>
                    <a:p>
                      <a:pPr algn="ctr"/>
                      <a:r>
                        <a:rPr lang="ru-RU" sz="1100" dirty="0" smtClean="0"/>
                        <a:t>руб.</a:t>
                      </a:r>
                      <a:endParaRPr lang="ru-RU" sz="1100" dirty="0"/>
                    </a:p>
                  </a:txBody>
                  <a:tcPr/>
                </a:tc>
              </a:tr>
            </a:tbl>
          </a:graphicData>
        </a:graphic>
      </p:graphicFrame>
      <p:grpSp>
        <p:nvGrpSpPr>
          <p:cNvPr id="5" name="Группа 4"/>
          <p:cNvGrpSpPr/>
          <p:nvPr/>
        </p:nvGrpSpPr>
        <p:grpSpPr>
          <a:xfrm>
            <a:off x="7365370" y="2704535"/>
            <a:ext cx="5484475" cy="1357010"/>
            <a:chOff x="7365370" y="2704535"/>
            <a:chExt cx="5484475" cy="1357010"/>
          </a:xfrm>
        </p:grpSpPr>
        <p:pic>
          <p:nvPicPr>
            <p:cNvPr id="47" name="Рисунок 46"/>
            <p:cNvPicPr>
              <a:picLocks noChangeAspect="1"/>
            </p:cNvPicPr>
            <p:nvPr/>
          </p:nvPicPr>
          <p:blipFill>
            <a:blip r:embed="rId5">
              <a:duotone>
                <a:schemeClr val="accent6">
                  <a:shade val="45000"/>
                  <a:satMod val="135000"/>
                </a:schemeClr>
                <a:prstClr val="white"/>
              </a:duotone>
            </a:blip>
            <a:stretch>
              <a:fillRect/>
            </a:stretch>
          </p:blipFill>
          <p:spPr>
            <a:xfrm>
              <a:off x="9330668" y="3115499"/>
              <a:ext cx="453600" cy="432000"/>
            </a:xfrm>
            <a:prstGeom prst="rect">
              <a:avLst/>
            </a:prstGeom>
            <a:effectLst>
              <a:outerShdw blurRad="50800" dist="63500" dir="2700000" algn="tl" rotWithShape="0">
                <a:srgbClr val="7DBB01"/>
              </a:outerShdw>
            </a:effectLst>
          </p:spPr>
        </p:pic>
        <p:pic>
          <p:nvPicPr>
            <p:cNvPr id="50" name="Рисунок 49"/>
            <p:cNvPicPr>
              <a:picLocks noChangeAspect="1"/>
            </p:cNvPicPr>
            <p:nvPr/>
          </p:nvPicPr>
          <p:blipFill>
            <a:blip r:embed="rId6">
              <a:duotone>
                <a:schemeClr val="accent6">
                  <a:shade val="45000"/>
                  <a:satMod val="135000"/>
                </a:schemeClr>
                <a:prstClr val="white"/>
              </a:duotone>
            </a:blip>
            <a:stretch>
              <a:fillRect/>
            </a:stretch>
          </p:blipFill>
          <p:spPr>
            <a:xfrm>
              <a:off x="8356406" y="3115499"/>
              <a:ext cx="375648" cy="432000"/>
            </a:xfrm>
            <a:prstGeom prst="rect">
              <a:avLst/>
            </a:prstGeom>
            <a:effectLst>
              <a:outerShdw blurRad="50800" dist="63500" dir="2700000" algn="tl" rotWithShape="0">
                <a:srgbClr val="7DBB01"/>
              </a:outerShdw>
            </a:effectLst>
          </p:spPr>
        </p:pic>
        <p:pic>
          <p:nvPicPr>
            <p:cNvPr id="53" name="Объект 3"/>
            <p:cNvPicPr>
              <a:picLocks noChangeAspect="1"/>
            </p:cNvPicPr>
            <p:nvPr/>
          </p:nvPicPr>
          <p:blipFill>
            <a:blip r:embed="rId7">
              <a:duotone>
                <a:schemeClr val="accent6">
                  <a:shade val="45000"/>
                  <a:satMod val="135000"/>
                </a:schemeClr>
                <a:prstClr val="white"/>
              </a:duotone>
            </a:blip>
            <a:stretch>
              <a:fillRect/>
            </a:stretch>
          </p:blipFill>
          <p:spPr>
            <a:xfrm>
              <a:off x="7419798" y="3107735"/>
              <a:ext cx="488988" cy="432000"/>
            </a:xfrm>
            <a:prstGeom prst="rect">
              <a:avLst/>
            </a:prstGeom>
            <a:effectLst>
              <a:outerShdw blurRad="50800" dist="63500" dir="2700000" algn="tl" rotWithShape="0">
                <a:srgbClr val="7DBB01"/>
              </a:outerShdw>
            </a:effectLst>
          </p:spPr>
        </p:pic>
        <p:pic>
          <p:nvPicPr>
            <p:cNvPr id="55" name="Рисунок 54"/>
            <p:cNvPicPr>
              <a:picLocks noChangeAspect="1"/>
            </p:cNvPicPr>
            <p:nvPr/>
          </p:nvPicPr>
          <p:blipFill>
            <a:blip r:embed="rId8">
              <a:duotone>
                <a:schemeClr val="accent6">
                  <a:shade val="45000"/>
                  <a:satMod val="135000"/>
                </a:schemeClr>
                <a:prstClr val="white"/>
              </a:duotone>
            </a:blip>
            <a:stretch>
              <a:fillRect/>
            </a:stretch>
          </p:blipFill>
          <p:spPr>
            <a:xfrm>
              <a:off x="10299923" y="3116456"/>
              <a:ext cx="541716" cy="432000"/>
            </a:xfrm>
            <a:prstGeom prst="rect">
              <a:avLst/>
            </a:prstGeom>
            <a:effectLst>
              <a:outerShdw blurRad="50800" dist="63500" dir="2700000" algn="tl" rotWithShape="0">
                <a:srgbClr val="7DBB01"/>
              </a:outerShdw>
            </a:effectLst>
          </p:spPr>
        </p:pic>
        <p:sp>
          <p:nvSpPr>
            <p:cNvPr id="7" name="TextBox 6"/>
            <p:cNvSpPr txBox="1"/>
            <p:nvPr/>
          </p:nvSpPr>
          <p:spPr>
            <a:xfrm>
              <a:off x="7365370" y="3593485"/>
              <a:ext cx="684788" cy="4320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1200" dirty="0" smtClean="0"/>
                <a:t>план</a:t>
              </a:r>
              <a:endParaRPr lang="ru-RU" sz="1200" dirty="0"/>
            </a:p>
          </p:txBody>
        </p:sp>
        <p:sp>
          <p:nvSpPr>
            <p:cNvPr id="62" name="TextBox 61"/>
            <p:cNvSpPr txBox="1"/>
            <p:nvPr/>
          </p:nvSpPr>
          <p:spPr>
            <a:xfrm>
              <a:off x="8263272" y="3615433"/>
              <a:ext cx="684788" cy="4320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1200" dirty="0" smtClean="0"/>
                <a:t>факт</a:t>
              </a:r>
              <a:endParaRPr lang="ru-RU" sz="1200" dirty="0"/>
            </a:p>
          </p:txBody>
        </p:sp>
        <p:sp>
          <p:nvSpPr>
            <p:cNvPr id="63" name="TextBox 62"/>
            <p:cNvSpPr txBox="1"/>
            <p:nvPr/>
          </p:nvSpPr>
          <p:spPr>
            <a:xfrm>
              <a:off x="10121933" y="3638017"/>
              <a:ext cx="1049422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1000" dirty="0" smtClean="0"/>
                <a:t>Темп роста к 2016 году</a:t>
              </a:r>
              <a:endParaRPr lang="ru-RU" sz="1000" dirty="0"/>
            </a:p>
          </p:txBody>
        </p:sp>
        <p:sp>
          <p:nvSpPr>
            <p:cNvPr id="65" name="TextBox 64"/>
            <p:cNvSpPr txBox="1"/>
            <p:nvPr/>
          </p:nvSpPr>
          <p:spPr>
            <a:xfrm>
              <a:off x="8968223" y="3593485"/>
              <a:ext cx="1178429" cy="4320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1050" dirty="0" smtClean="0"/>
                <a:t>Исполнение плана</a:t>
              </a:r>
              <a:endParaRPr lang="ru-RU" sz="1050" dirty="0"/>
            </a:p>
          </p:txBody>
        </p:sp>
        <p:pic>
          <p:nvPicPr>
            <p:cNvPr id="10242" name="Picture 2" descr="https://s.pfst.net/2015.11/7526126756740f9a1df5b6f6f32edacc4d417ec6237_b.jpg"/>
            <p:cNvPicPr>
              <a:picLocks noChangeAspect="1" noChangeArrowheads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1329129" y="3161485"/>
              <a:ext cx="432000" cy="432000"/>
            </a:xfrm>
            <a:prstGeom prst="rect">
              <a:avLst/>
            </a:prstGeom>
            <a:noFill/>
            <a:effectLst>
              <a:outerShdw blurRad="50800" dist="63500" dir="2700000" algn="tl" rotWithShape="0">
                <a:srgbClr val="7DBB01"/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69" name="TextBox 68"/>
            <p:cNvSpPr txBox="1"/>
            <p:nvPr/>
          </p:nvSpPr>
          <p:spPr>
            <a:xfrm>
              <a:off x="10977001" y="2704535"/>
              <a:ext cx="1872844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2400" b="1" dirty="0" smtClean="0">
                  <a:ln w="6600">
                    <a:solidFill>
                      <a:srgbClr val="00B050"/>
                    </a:solidFill>
                    <a:prstDash val="solid"/>
                  </a:ln>
                  <a:solidFill>
                    <a:srgbClr val="FFFFFF"/>
                  </a:solidFill>
                  <a:effectLst>
                    <a:glow rad="139700">
                      <a:schemeClr val="accent5">
                        <a:satMod val="175000"/>
                        <a:alpha val="40000"/>
                      </a:schemeClr>
                    </a:glow>
                    <a:outerShdw dist="38100" dir="2700000" algn="tl" rotWithShape="0">
                      <a:schemeClr val="accent2"/>
                    </a:outerShdw>
                  </a:effectLst>
                </a:rPr>
                <a:t>доходы</a:t>
              </a:r>
              <a:endParaRPr lang="ru-RU" sz="2400" b="1" dirty="0">
                <a:ln w="6600">
                  <a:solidFill>
                    <a:srgbClr val="00B050"/>
                  </a:solidFill>
                  <a:prstDash val="solid"/>
                </a:ln>
                <a:solidFill>
                  <a:srgbClr val="FFFFFF"/>
                </a:solidFill>
                <a:effectLst>
                  <a:glow rad="139700">
                    <a:schemeClr val="accent5">
                      <a:satMod val="175000"/>
                      <a:alpha val="40000"/>
                    </a:schemeClr>
                  </a:glow>
                  <a:outerShdw dist="38100" dir="2700000" algn="tl" rotWithShape="0">
                    <a:schemeClr val="accent2"/>
                  </a:outerShdw>
                </a:effectLst>
              </a:endParaRPr>
            </a:p>
          </p:txBody>
        </p:sp>
        <p:sp>
          <p:nvSpPr>
            <p:cNvPr id="67" name="TextBox 66"/>
            <p:cNvSpPr txBox="1"/>
            <p:nvPr/>
          </p:nvSpPr>
          <p:spPr>
            <a:xfrm>
              <a:off x="11112575" y="3629545"/>
              <a:ext cx="1052348" cy="4320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1000" dirty="0" smtClean="0"/>
                <a:t>На одного жителя</a:t>
              </a:r>
              <a:endParaRPr lang="ru-RU" sz="1000" dirty="0"/>
            </a:p>
          </p:txBody>
        </p:sp>
      </p:grpSp>
      <p:grpSp>
        <p:nvGrpSpPr>
          <p:cNvPr id="6" name="Группа 5"/>
          <p:cNvGrpSpPr/>
          <p:nvPr/>
        </p:nvGrpSpPr>
        <p:grpSpPr>
          <a:xfrm>
            <a:off x="7339293" y="4503726"/>
            <a:ext cx="5375190" cy="1495017"/>
            <a:chOff x="7339293" y="4503726"/>
            <a:chExt cx="5375190" cy="1495017"/>
          </a:xfrm>
        </p:grpSpPr>
        <p:pic>
          <p:nvPicPr>
            <p:cNvPr id="70" name="Рисунок 69"/>
            <p:cNvPicPr>
              <a:picLocks noChangeAspect="1"/>
            </p:cNvPicPr>
            <p:nvPr/>
          </p:nvPicPr>
          <p:blipFill>
            <a:blip r:embed="rId5">
              <a:duotone>
                <a:schemeClr val="accent2">
                  <a:shade val="45000"/>
                  <a:satMod val="135000"/>
                </a:schemeClr>
                <a:prstClr val="white"/>
              </a:duotone>
            </a:blip>
            <a:stretch>
              <a:fillRect/>
            </a:stretch>
          </p:blipFill>
          <p:spPr>
            <a:xfrm>
              <a:off x="9312018" y="4964445"/>
              <a:ext cx="453600" cy="432000"/>
            </a:xfrm>
            <a:prstGeom prst="rect">
              <a:avLst/>
            </a:prstGeom>
            <a:effectLst>
              <a:outerShdw blurRad="88900" dist="76200" dir="2700000" algn="tl" rotWithShape="0">
                <a:srgbClr val="CB7439"/>
              </a:outerShdw>
            </a:effectLst>
          </p:spPr>
        </p:pic>
        <p:pic>
          <p:nvPicPr>
            <p:cNvPr id="71" name="Рисунок 70"/>
            <p:cNvPicPr>
              <a:picLocks noChangeAspect="1"/>
            </p:cNvPicPr>
            <p:nvPr/>
          </p:nvPicPr>
          <p:blipFill>
            <a:blip r:embed="rId6">
              <a:duotone>
                <a:schemeClr val="accent2">
                  <a:shade val="45000"/>
                  <a:satMod val="135000"/>
                </a:schemeClr>
                <a:prstClr val="white"/>
              </a:duotone>
            </a:blip>
            <a:stretch>
              <a:fillRect/>
            </a:stretch>
          </p:blipFill>
          <p:spPr>
            <a:xfrm>
              <a:off x="8321061" y="4964445"/>
              <a:ext cx="375648" cy="432000"/>
            </a:xfrm>
            <a:prstGeom prst="rect">
              <a:avLst/>
            </a:prstGeom>
            <a:effectLst>
              <a:outerShdw blurRad="88900" dist="76200" dir="2700000" algn="tl" rotWithShape="0">
                <a:srgbClr val="CB7439"/>
              </a:outerShdw>
            </a:effectLst>
          </p:spPr>
        </p:pic>
        <p:pic>
          <p:nvPicPr>
            <p:cNvPr id="72" name="Объект 3"/>
            <p:cNvPicPr>
              <a:picLocks noChangeAspect="1"/>
            </p:cNvPicPr>
            <p:nvPr/>
          </p:nvPicPr>
          <p:blipFill>
            <a:blip r:embed="rId7">
              <a:duotone>
                <a:schemeClr val="accent2">
                  <a:shade val="45000"/>
                  <a:satMod val="135000"/>
                </a:schemeClr>
                <a:prstClr val="white"/>
              </a:duotone>
            </a:blip>
            <a:stretch>
              <a:fillRect/>
            </a:stretch>
          </p:blipFill>
          <p:spPr>
            <a:xfrm>
              <a:off x="7378652" y="4964445"/>
              <a:ext cx="488988" cy="432000"/>
            </a:xfrm>
            <a:prstGeom prst="rect">
              <a:avLst/>
            </a:prstGeom>
            <a:effectLst>
              <a:outerShdw blurRad="88900" dist="76200" dir="2700000" algn="tl" rotWithShape="0">
                <a:srgbClr val="CB7439"/>
              </a:outerShdw>
            </a:effectLst>
          </p:spPr>
        </p:pic>
        <p:pic>
          <p:nvPicPr>
            <p:cNvPr id="73" name="Рисунок 72"/>
            <p:cNvPicPr>
              <a:picLocks noChangeAspect="1"/>
            </p:cNvPicPr>
            <p:nvPr/>
          </p:nvPicPr>
          <p:blipFill>
            <a:blip r:embed="rId8">
              <a:duotone>
                <a:schemeClr val="accent2">
                  <a:shade val="45000"/>
                  <a:satMod val="135000"/>
                </a:schemeClr>
                <a:prstClr val="white"/>
              </a:duotone>
            </a:blip>
            <a:stretch>
              <a:fillRect/>
            </a:stretch>
          </p:blipFill>
          <p:spPr>
            <a:xfrm>
              <a:off x="10243333" y="4970010"/>
              <a:ext cx="541716" cy="432000"/>
            </a:xfrm>
            <a:prstGeom prst="rect">
              <a:avLst/>
            </a:prstGeom>
            <a:effectLst>
              <a:outerShdw blurRad="88900" dist="76200" dir="2700000" algn="tl" rotWithShape="0">
                <a:srgbClr val="CB7439"/>
              </a:outerShdw>
            </a:effectLst>
          </p:spPr>
        </p:pic>
        <p:sp>
          <p:nvSpPr>
            <p:cNvPr id="74" name="TextBox 73"/>
            <p:cNvSpPr txBox="1"/>
            <p:nvPr/>
          </p:nvSpPr>
          <p:spPr>
            <a:xfrm>
              <a:off x="7339293" y="5508581"/>
              <a:ext cx="684788" cy="4320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1200" dirty="0" smtClean="0"/>
                <a:t>план</a:t>
              </a:r>
              <a:endParaRPr lang="ru-RU" sz="1200" dirty="0"/>
            </a:p>
          </p:txBody>
        </p:sp>
        <p:sp>
          <p:nvSpPr>
            <p:cNvPr id="75" name="TextBox 74"/>
            <p:cNvSpPr txBox="1"/>
            <p:nvPr/>
          </p:nvSpPr>
          <p:spPr>
            <a:xfrm>
              <a:off x="8153531" y="5476048"/>
              <a:ext cx="684788" cy="4320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1200" dirty="0" smtClean="0"/>
                <a:t>факт</a:t>
              </a:r>
              <a:endParaRPr lang="ru-RU" sz="1200" dirty="0"/>
            </a:p>
          </p:txBody>
        </p:sp>
        <p:sp>
          <p:nvSpPr>
            <p:cNvPr id="76" name="TextBox 75"/>
            <p:cNvSpPr txBox="1"/>
            <p:nvPr/>
          </p:nvSpPr>
          <p:spPr>
            <a:xfrm>
              <a:off x="10015794" y="5534705"/>
              <a:ext cx="1049422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1000" dirty="0" smtClean="0"/>
                <a:t>Темп роста к 2016 году</a:t>
              </a:r>
              <a:endParaRPr lang="ru-RU" sz="1000" dirty="0"/>
            </a:p>
          </p:txBody>
        </p:sp>
        <p:sp>
          <p:nvSpPr>
            <p:cNvPr id="77" name="TextBox 76"/>
            <p:cNvSpPr txBox="1"/>
            <p:nvPr/>
          </p:nvSpPr>
          <p:spPr>
            <a:xfrm>
              <a:off x="8925891" y="5555643"/>
              <a:ext cx="1178429" cy="4320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1050" dirty="0" smtClean="0"/>
                <a:t>Исполнение плана</a:t>
              </a:r>
              <a:endParaRPr lang="ru-RU" sz="1050" dirty="0"/>
            </a:p>
          </p:txBody>
        </p:sp>
        <p:pic>
          <p:nvPicPr>
            <p:cNvPr id="78" name="Picture 2" descr="https://s.pfst.net/2015.11/7526126756740f9a1df5b6f6f32edacc4d417ec6237_b.jpg"/>
            <p:cNvPicPr>
              <a:picLocks noChangeAspect="1" noChangeArrowheads="1"/>
            </p:cNvPicPr>
            <p:nvPr/>
          </p:nvPicPr>
          <p:blipFill>
            <a:blip r:embed="rId9" cstate="print">
              <a:duotone>
                <a:schemeClr val="accent2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1371884" y="5044048"/>
              <a:ext cx="432000" cy="432000"/>
            </a:xfrm>
            <a:prstGeom prst="rect">
              <a:avLst/>
            </a:prstGeom>
            <a:noFill/>
            <a:effectLst>
              <a:outerShdw blurRad="88900" dist="76200" dir="2700000" algn="tl" rotWithShape="0">
                <a:srgbClr val="CB7439"/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81" name="TextBox 80"/>
            <p:cNvSpPr txBox="1"/>
            <p:nvPr/>
          </p:nvSpPr>
          <p:spPr>
            <a:xfrm>
              <a:off x="10841639" y="4503726"/>
              <a:ext cx="1872844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2400" b="1" dirty="0" smtClean="0">
                  <a:ln w="6600">
                    <a:solidFill>
                      <a:schemeClr val="accent2"/>
                    </a:solidFill>
                    <a:prstDash val="solid"/>
                  </a:ln>
                  <a:solidFill>
                    <a:srgbClr val="FFFFFF"/>
                  </a:solidFill>
                  <a:effectLst>
                    <a:glow rad="228600">
                      <a:schemeClr val="accent5">
                        <a:satMod val="175000"/>
                        <a:alpha val="40000"/>
                      </a:schemeClr>
                    </a:glow>
                    <a:outerShdw dist="38100" dir="2700000" algn="tl" rotWithShape="0">
                      <a:schemeClr val="accent2"/>
                    </a:outerShdw>
                  </a:effectLst>
                </a:rPr>
                <a:t>расходы</a:t>
              </a:r>
              <a:endParaRPr lang="ru-RU" sz="2400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outerShdw dist="38100" dir="2700000" algn="tl" rotWithShape="0">
                    <a:schemeClr val="accent2"/>
                  </a:outerShdw>
                </a:effectLst>
              </a:endParaRPr>
            </a:p>
          </p:txBody>
        </p:sp>
        <p:sp>
          <p:nvSpPr>
            <p:cNvPr id="83" name="TextBox 82"/>
            <p:cNvSpPr txBox="1"/>
            <p:nvPr/>
          </p:nvSpPr>
          <p:spPr>
            <a:xfrm>
              <a:off x="11122688" y="5566743"/>
              <a:ext cx="1052348" cy="4320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1000" dirty="0" smtClean="0"/>
                <a:t>На одного жителя</a:t>
              </a:r>
              <a:endParaRPr lang="ru-RU" sz="1000" dirty="0"/>
            </a:p>
          </p:txBody>
        </p:sp>
      </p:grpSp>
      <p:sp>
        <p:nvSpPr>
          <p:cNvPr id="25" name="Прямоугольник 24"/>
          <p:cNvSpPr/>
          <p:nvPr/>
        </p:nvSpPr>
        <p:spPr>
          <a:xfrm>
            <a:off x="698992" y="3466192"/>
            <a:ext cx="6112553" cy="566716"/>
          </a:xfrm>
          <a:prstGeom prst="rect">
            <a:avLst/>
          </a:prstGeom>
          <a:gradFill flip="none" rotWithShape="1">
            <a:gsLst>
              <a:gs pos="100000">
                <a:schemeClr val="accent6">
                  <a:lumMod val="5000"/>
                  <a:lumOff val="95000"/>
                  <a:alpha val="0"/>
                </a:schemeClr>
              </a:gs>
              <a:gs pos="0">
                <a:schemeClr val="accent6">
                  <a:lumMod val="45000"/>
                  <a:lumOff val="55000"/>
                </a:schemeClr>
              </a:gs>
              <a:gs pos="0">
                <a:schemeClr val="accent6">
                  <a:lumMod val="45000"/>
                  <a:lumOff val="55000"/>
                </a:schemeClr>
              </a:gs>
              <a:gs pos="100000">
                <a:schemeClr val="accent6">
                  <a:lumMod val="30000"/>
                  <a:lumOff val="70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5659806" y="3332101"/>
            <a:ext cx="1151739" cy="8002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+39,2 </a:t>
            </a:r>
          </a:p>
          <a:p>
            <a:pPr algn="ctr"/>
            <a:r>
              <a:rPr lang="ru-RU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млн.руб</a:t>
            </a:r>
            <a:r>
              <a:rPr lang="ru-RU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.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3676583" y="3379605"/>
            <a:ext cx="135211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glow rad="101600">
                    <a:schemeClr val="accent3">
                      <a:satMod val="175000"/>
                      <a:alpha val="40000"/>
                    </a:schemeClr>
                  </a:glow>
                  <a:outerShdw dist="38100" dir="2700000" algn="tl" rotWithShape="0">
                    <a:schemeClr val="accent2"/>
                  </a:outerShdw>
                </a:effectLst>
              </a:rPr>
              <a:t>расходы</a:t>
            </a:r>
            <a:endParaRPr lang="ru-RU" sz="2400" b="1" dirty="0">
              <a:ln w="6600">
                <a:solidFill>
                  <a:schemeClr val="accent2"/>
                </a:solidFill>
                <a:prstDash val="solid"/>
              </a:ln>
              <a:solidFill>
                <a:srgbClr val="FFFFFF"/>
              </a:solidFill>
              <a:effectLst>
                <a:glow rad="101600">
                  <a:schemeClr val="accent3">
                    <a:satMod val="175000"/>
                    <a:alpha val="40000"/>
                  </a:schemeClr>
                </a:glow>
                <a:outerShdw dist="38100" dir="2700000" algn="tl" rotWithShape="0">
                  <a:schemeClr val="accent2"/>
                </a:outerShdw>
              </a:effectLst>
            </a:endParaRPr>
          </a:p>
        </p:txBody>
      </p:sp>
      <p:sp>
        <p:nvSpPr>
          <p:cNvPr id="42" name="Двойная стрелка вверх/вниз 41"/>
          <p:cNvSpPr/>
          <p:nvPr/>
        </p:nvSpPr>
        <p:spPr>
          <a:xfrm>
            <a:off x="5150242" y="3475470"/>
            <a:ext cx="148505" cy="540143"/>
          </a:xfrm>
          <a:prstGeom prst="up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TextBox 10"/>
          <p:cNvSpPr txBox="1"/>
          <p:nvPr/>
        </p:nvSpPr>
        <p:spPr>
          <a:xfrm>
            <a:off x="750683" y="3403376"/>
            <a:ext cx="187284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>
                <a:ln w="6600">
                  <a:solidFill>
                    <a:srgbClr val="00B050"/>
                  </a:solidFill>
                  <a:prstDash val="solid"/>
                </a:ln>
                <a:solidFill>
                  <a:srgbClr val="FFFFFF"/>
                </a:solidFill>
                <a:effectLst>
                  <a:glow rad="101600">
                    <a:schemeClr val="accent3">
                      <a:satMod val="175000"/>
                      <a:alpha val="40000"/>
                    </a:schemeClr>
                  </a:glow>
                  <a:outerShdw dist="38100" dir="2700000" algn="tl" rotWithShape="0">
                    <a:schemeClr val="accent2"/>
                  </a:outerShdw>
                </a:effectLst>
              </a:rPr>
              <a:t>доходы</a:t>
            </a:r>
            <a:endParaRPr lang="ru-RU" sz="2400" b="1" dirty="0">
              <a:ln w="6600">
                <a:solidFill>
                  <a:srgbClr val="00B050"/>
                </a:solidFill>
                <a:prstDash val="solid"/>
              </a:ln>
              <a:solidFill>
                <a:srgbClr val="FFFFFF"/>
              </a:solidFill>
              <a:effectLst>
                <a:glow rad="101600">
                  <a:schemeClr val="accent3">
                    <a:satMod val="175000"/>
                    <a:alpha val="40000"/>
                  </a:schemeClr>
                </a:glow>
                <a:outerShdw dist="38100" dir="2700000" algn="tl" rotWithShape="0">
                  <a:schemeClr val="accent2"/>
                </a:outerShdw>
              </a:effectLst>
            </a:endParaRPr>
          </a:p>
        </p:txBody>
      </p:sp>
      <p:sp>
        <p:nvSpPr>
          <p:cNvPr id="35" name="Прямоугольник 34"/>
          <p:cNvSpPr/>
          <p:nvPr/>
        </p:nvSpPr>
        <p:spPr>
          <a:xfrm>
            <a:off x="144664" y="5998742"/>
            <a:ext cx="7005283" cy="7848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9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</a:rPr>
              <a:t>Статья 33. Принцип сбалансированности </a:t>
            </a:r>
            <a:r>
              <a:rPr lang="ru-RU" sz="9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</a:rPr>
              <a:t>бюджета</a:t>
            </a:r>
            <a:endParaRPr lang="ru-RU" sz="900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</a:endParaRPr>
          </a:p>
          <a:p>
            <a:pPr algn="just"/>
            <a:r>
              <a:rPr lang="ru-RU" sz="9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</a:rPr>
              <a:t>Принцип сбалансированности бюджета означает, что объем предусмотренных бюджетом расходов должен соответствовать суммарному объему доходов бюджета и поступлений источников финансирования его дефицита, уменьшенных на суммы выплат из бюджета, связанных с источниками финансирования дефицита бюджета и изменением остатков на счетах по учету средств бюджетов.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144664" y="5829006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dirty="0"/>
          </a:p>
        </p:txBody>
      </p:sp>
      <p:sp>
        <p:nvSpPr>
          <p:cNvPr id="37" name="TextBox 36"/>
          <p:cNvSpPr txBox="1"/>
          <p:nvPr/>
        </p:nvSpPr>
        <p:spPr>
          <a:xfrm>
            <a:off x="144664" y="5844449"/>
            <a:ext cx="299519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dirty="0" smtClean="0">
                <a:solidFill>
                  <a:srgbClr val="22839D"/>
                </a:solidFill>
              </a:rPr>
              <a:t>Налоговый кодекс Российской Федерации</a:t>
            </a:r>
            <a:endParaRPr lang="ru-RU" sz="1200" dirty="0">
              <a:solidFill>
                <a:srgbClr val="22839D"/>
              </a:solidFill>
            </a:endParaRPr>
          </a:p>
        </p:txBody>
      </p:sp>
      <p:pic>
        <p:nvPicPr>
          <p:cNvPr id="12290" name="Picture 2" descr="http://www.clipartbest.com/cliparts/bTy/Lk6/bTyLk6R8c.png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5576" y="-4876800"/>
            <a:ext cx="674789" cy="36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292" name="Picture 4" descr="http://www.clipartbest.com/cliparts/bTy/Lk6/bTyLk6R8c.png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0891" y="5534705"/>
            <a:ext cx="674789" cy="36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9" name="TextBox 88"/>
          <p:cNvSpPr txBox="1"/>
          <p:nvPr/>
        </p:nvSpPr>
        <p:spPr>
          <a:xfrm>
            <a:off x="-16965" y="42518"/>
            <a:ext cx="12192001" cy="261610"/>
          </a:xfrm>
          <a:prstGeom prst="rect">
            <a:avLst/>
          </a:prstGeom>
          <a:solidFill>
            <a:srgbClr val="009999"/>
          </a:solidFill>
        </p:spPr>
        <p:txBody>
          <a:bodyPr wrap="square" rtlCol="0">
            <a:spAutoFit/>
          </a:bodyPr>
          <a:lstStyle/>
          <a:p>
            <a:pPr algn="ctr"/>
            <a:r>
              <a:rPr lang="ru-RU" sz="1100" i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Консолидированный бюджет муниципального района Мелеузовский район Республики Башкортостан </a:t>
            </a:r>
            <a:endParaRPr lang="ru-RU" sz="1100" i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79" name="Picture 2" descr="http://polinamay.ru/wp-content/uploads/2015/01/%D0%BE%D1%82%D0%BA%D1%80%D1%8B%D1%82%D1%8B%D0%B9-%D0%B7%D0%B0%D0%BC%D0%BE%D0%BA.png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1465" y="-9869"/>
            <a:ext cx="808097" cy="72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143916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2176"/>
    </mc:Choice>
    <mc:Fallback xmlns="">
      <p:transition spd="slow" advTm="32176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500"/>
                            </p:stCondLst>
                            <p:childTnLst>
                              <p:par>
                                <p:cTn id="1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000"/>
                            </p:stCondLst>
                            <p:childTnLst>
                              <p:par>
                                <p:cTn id="1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1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2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2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2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5000"/>
                            </p:stCondLst>
                            <p:childTnLst>
                              <p:par>
                                <p:cTn id="28" presetID="53" presetClass="entr" presetSubtype="16" fill="hold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32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32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32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9500"/>
                            </p:stCondLst>
                            <p:childTnLst>
                              <p:par>
                                <p:cTn id="34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10000"/>
                            </p:stCondLst>
                            <p:childTnLst>
                              <p:par>
                                <p:cTn id="4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1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1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11500"/>
                            </p:stCondLst>
                            <p:childTnLst>
                              <p:par>
                                <p:cTn id="46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1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1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1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1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13000"/>
                            </p:stCondLst>
                            <p:childTnLst>
                              <p:par>
                                <p:cTn id="57" presetID="53" presetClass="entr" presetSubtype="16" fill="hold" nodeType="after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3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3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3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17250"/>
                            </p:stCondLst>
                            <p:childTnLst>
                              <p:par>
                                <p:cTn id="63" presetID="53" presetClass="entr" presetSubtype="16" fill="hold" nodeType="after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7" dur="10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19000"/>
                            </p:stCondLst>
                            <p:childTnLst>
                              <p:par>
                                <p:cTn id="6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3" dur="1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20000"/>
                            </p:stCondLst>
                            <p:childTnLst>
                              <p:par>
                                <p:cTn id="7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1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1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9" dur="1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21500"/>
                            </p:stCondLst>
                            <p:childTnLst>
                              <p:par>
                                <p:cTn id="8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3" dur="1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1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5" dur="1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>
                            <p:stCondLst>
                              <p:cond delay="23000"/>
                            </p:stCondLst>
                            <p:childTnLst>
                              <p:par>
                                <p:cTn id="87" presetID="53" presetClass="entr" presetSubtype="16" fill="hold" nodeType="after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9" dur="3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3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1" dur="3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18" grpId="0"/>
      <p:bldP spid="19" grpId="0"/>
      <p:bldP spid="17" grpId="0"/>
      <p:bldP spid="22" grpId="0"/>
      <p:bldP spid="27" grpId="0"/>
      <p:bldP spid="12" grpId="0"/>
      <p:bldP spid="14" grpId="0"/>
      <p:bldP spid="42" grpId="0" animBg="1"/>
      <p:bldP spid="11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 descr="https://www.picpng.com/images/large/icon-home-house-photo-png-59020"/>
          <p:cNvPicPr>
            <a:picLocks noChangeAspect="1" noChangeArrowheads="1"/>
          </p:cNvPicPr>
          <p:nvPr/>
        </p:nvPicPr>
        <p:blipFill>
          <a:blip r:embed="rId2" cstate="print">
            <a:lum bright="70000" contrast="-70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PencilSketch/>
                    </a14:imgEffect>
                    <a14:imgEffect>
                      <a14:sharpenSoften amount="50000"/>
                    </a14:imgEffect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11460" y="1317043"/>
            <a:ext cx="4079067" cy="40535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" name="Рисунок 50"/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schemeClr val="accent5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2973870" y="1443830"/>
            <a:ext cx="952500" cy="533400"/>
          </a:xfrm>
          <a:prstGeom prst="rect">
            <a:avLst/>
          </a:prstGeom>
        </p:spPr>
      </p:pic>
      <p:pic>
        <p:nvPicPr>
          <p:cNvPr id="5" name="Объект 4"/>
          <p:cNvPicPr>
            <a:picLocks noGrp="1" noChangeAspect="1"/>
          </p:cNvPicPr>
          <p:nvPr>
            <p:ph idx="1"/>
          </p:nvPr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133" t="19726" r="9386" b="-474"/>
          <a:stretch/>
        </p:blipFill>
        <p:spPr>
          <a:xfrm>
            <a:off x="5039872" y="591372"/>
            <a:ext cx="5757334" cy="4432825"/>
          </a:xfrm>
        </p:spPr>
      </p:pic>
      <p:pic>
        <p:nvPicPr>
          <p:cNvPr id="7" name="Рисунок 6"/>
          <p:cNvPicPr>
            <a:picLocks noChangeAspect="1"/>
          </p:cNvPicPr>
          <p:nvPr/>
        </p:nvPicPr>
        <p:blipFill rotWithShape="1">
          <a:blip r:embed="rId6"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colorTemperature colorTemp="11200"/>
                    </a14:imgEffect>
                    <a14:imgEffect>
                      <a14:saturation sat="66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5462" t="59383" r="19968" b="17284"/>
          <a:stretch/>
        </p:blipFill>
        <p:spPr>
          <a:xfrm>
            <a:off x="5174734" y="4927517"/>
            <a:ext cx="5765580" cy="1781504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9899828" y="605743"/>
            <a:ext cx="161713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200" dirty="0" smtClean="0"/>
              <a:t>Национальная экономика</a:t>
            </a:r>
          </a:p>
          <a:p>
            <a:pPr algn="ctr"/>
            <a:r>
              <a:rPr lang="ru-RU" sz="1200" dirty="0" smtClean="0"/>
              <a:t>179,7 </a:t>
            </a:r>
            <a:r>
              <a:rPr lang="ru-RU" sz="1200" dirty="0" err="1" smtClean="0"/>
              <a:t>млн.руб</a:t>
            </a:r>
            <a:r>
              <a:rPr lang="ru-RU" sz="1200" dirty="0" smtClean="0"/>
              <a:t>. </a:t>
            </a:r>
            <a:endParaRPr lang="ru-RU" sz="1200" dirty="0"/>
          </a:p>
        </p:txBody>
      </p:sp>
      <p:sp>
        <p:nvSpPr>
          <p:cNvPr id="9" name="TextBox 8"/>
          <p:cNvSpPr txBox="1"/>
          <p:nvPr/>
        </p:nvSpPr>
        <p:spPr>
          <a:xfrm>
            <a:off x="9973732" y="1443830"/>
            <a:ext cx="17018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200" dirty="0" smtClean="0"/>
              <a:t>Общегосударственные вопросы</a:t>
            </a:r>
          </a:p>
          <a:p>
            <a:pPr algn="ctr"/>
            <a:r>
              <a:rPr lang="ru-RU" sz="1200" dirty="0" smtClean="0"/>
              <a:t>134,6 </a:t>
            </a:r>
            <a:r>
              <a:rPr lang="ru-RU" sz="1200" dirty="0" err="1" smtClean="0"/>
              <a:t>млн.руб</a:t>
            </a:r>
            <a:r>
              <a:rPr lang="ru-RU" sz="1200" dirty="0" smtClean="0"/>
              <a:t>. </a:t>
            </a:r>
            <a:endParaRPr lang="ru-RU" sz="1200" dirty="0"/>
          </a:p>
        </p:txBody>
      </p:sp>
      <p:sp>
        <p:nvSpPr>
          <p:cNvPr id="10" name="TextBox 9"/>
          <p:cNvSpPr txBox="1"/>
          <p:nvPr/>
        </p:nvSpPr>
        <p:spPr>
          <a:xfrm>
            <a:off x="8966198" y="4191652"/>
            <a:ext cx="161713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200" dirty="0" smtClean="0"/>
              <a:t>Национальная оборона</a:t>
            </a:r>
          </a:p>
          <a:p>
            <a:pPr algn="ctr"/>
            <a:r>
              <a:rPr lang="ru-RU" sz="1200" dirty="0" smtClean="0"/>
              <a:t>1,6 </a:t>
            </a:r>
            <a:r>
              <a:rPr lang="ru-RU" sz="1200" dirty="0" err="1" smtClean="0"/>
              <a:t>млн.руб</a:t>
            </a:r>
            <a:r>
              <a:rPr lang="ru-RU" sz="1200" dirty="0" smtClean="0"/>
              <a:t>. </a:t>
            </a:r>
            <a:endParaRPr lang="ru-RU" sz="1200" dirty="0"/>
          </a:p>
        </p:txBody>
      </p:sp>
      <p:sp>
        <p:nvSpPr>
          <p:cNvPr id="11" name="TextBox 10"/>
          <p:cNvSpPr txBox="1"/>
          <p:nvPr/>
        </p:nvSpPr>
        <p:spPr>
          <a:xfrm>
            <a:off x="10058398" y="3232849"/>
            <a:ext cx="1617134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200" dirty="0" smtClean="0"/>
              <a:t>Национальная безопасность и правоохранительная деятельность</a:t>
            </a:r>
          </a:p>
          <a:p>
            <a:pPr algn="ctr"/>
            <a:r>
              <a:rPr lang="ru-RU" sz="1200" dirty="0" smtClean="0"/>
              <a:t>14,0 </a:t>
            </a:r>
            <a:r>
              <a:rPr lang="ru-RU" sz="1200" dirty="0" err="1" smtClean="0"/>
              <a:t>млн.руб</a:t>
            </a:r>
            <a:r>
              <a:rPr lang="ru-RU" sz="1200" dirty="0" smtClean="0"/>
              <a:t>. </a:t>
            </a:r>
            <a:endParaRPr lang="ru-RU" sz="1200" dirty="0"/>
          </a:p>
        </p:txBody>
      </p:sp>
      <p:sp>
        <p:nvSpPr>
          <p:cNvPr id="12" name="TextBox 11"/>
          <p:cNvSpPr txBox="1"/>
          <p:nvPr/>
        </p:nvSpPr>
        <p:spPr>
          <a:xfrm>
            <a:off x="10244664" y="2286331"/>
            <a:ext cx="161713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200" dirty="0" smtClean="0"/>
              <a:t>Культура и кинематография</a:t>
            </a:r>
          </a:p>
          <a:p>
            <a:pPr algn="ctr"/>
            <a:r>
              <a:rPr lang="ru-RU" sz="1200" dirty="0" smtClean="0"/>
              <a:t>96,9 </a:t>
            </a:r>
            <a:r>
              <a:rPr lang="ru-RU" sz="1200" dirty="0" err="1" smtClean="0"/>
              <a:t>млн.руб</a:t>
            </a:r>
            <a:r>
              <a:rPr lang="ru-RU" sz="1200" dirty="0" smtClean="0"/>
              <a:t>. </a:t>
            </a:r>
            <a:endParaRPr lang="ru-RU" sz="1200" dirty="0"/>
          </a:p>
        </p:txBody>
      </p:sp>
      <p:sp>
        <p:nvSpPr>
          <p:cNvPr id="13" name="TextBox 12"/>
          <p:cNvSpPr txBox="1"/>
          <p:nvPr/>
        </p:nvSpPr>
        <p:spPr>
          <a:xfrm>
            <a:off x="6477581" y="5022649"/>
            <a:ext cx="3962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ln w="0"/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Консолидированный бюджет</a:t>
            </a:r>
            <a:endParaRPr lang="ru-RU" dirty="0">
              <a:ln w="0"/>
              <a:effectLst>
                <a:glow rad="63500">
                  <a:schemeClr val="accent1">
                    <a:satMod val="175000"/>
                    <a:alpha val="40000"/>
                  </a:schemeClr>
                </a:glow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5697653" y="654437"/>
            <a:ext cx="161713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200" dirty="0" smtClean="0"/>
              <a:t>Образование</a:t>
            </a:r>
          </a:p>
          <a:p>
            <a:pPr algn="ctr"/>
            <a:r>
              <a:rPr lang="ru-RU" sz="1200" dirty="0" smtClean="0"/>
              <a:t>962,4 </a:t>
            </a:r>
            <a:r>
              <a:rPr lang="ru-RU" sz="1200" dirty="0" err="1" smtClean="0"/>
              <a:t>млн.руб</a:t>
            </a:r>
            <a:r>
              <a:rPr lang="ru-RU" sz="1200" dirty="0" smtClean="0"/>
              <a:t>. </a:t>
            </a:r>
            <a:endParaRPr lang="ru-RU" sz="1200" dirty="0"/>
          </a:p>
        </p:txBody>
      </p:sp>
      <p:sp>
        <p:nvSpPr>
          <p:cNvPr id="16" name="TextBox 15"/>
          <p:cNvSpPr txBox="1"/>
          <p:nvPr/>
        </p:nvSpPr>
        <p:spPr>
          <a:xfrm>
            <a:off x="4447114" y="1239884"/>
            <a:ext cx="18415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200" dirty="0" smtClean="0"/>
              <a:t>Жилищно-коммунальное хозяйство</a:t>
            </a:r>
          </a:p>
          <a:p>
            <a:pPr algn="ctr"/>
            <a:r>
              <a:rPr lang="ru-RU" sz="1200" dirty="0" smtClean="0"/>
              <a:t>155,7 </a:t>
            </a:r>
            <a:r>
              <a:rPr lang="ru-RU" sz="1200" dirty="0" err="1" smtClean="0"/>
              <a:t>млн.руб</a:t>
            </a:r>
            <a:r>
              <a:rPr lang="ru-RU" sz="1200" dirty="0" smtClean="0"/>
              <a:t>. </a:t>
            </a:r>
            <a:endParaRPr lang="ru-RU" sz="1200" dirty="0"/>
          </a:p>
        </p:txBody>
      </p:sp>
      <p:sp>
        <p:nvSpPr>
          <p:cNvPr id="17" name="TextBox 16"/>
          <p:cNvSpPr txBox="1"/>
          <p:nvPr/>
        </p:nvSpPr>
        <p:spPr>
          <a:xfrm>
            <a:off x="3750913" y="2190496"/>
            <a:ext cx="18415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200" dirty="0" smtClean="0"/>
              <a:t>Социальная политика</a:t>
            </a:r>
          </a:p>
          <a:p>
            <a:pPr algn="ctr"/>
            <a:r>
              <a:rPr lang="ru-RU" sz="1200" dirty="0" smtClean="0"/>
              <a:t>96,1 </a:t>
            </a:r>
            <a:r>
              <a:rPr lang="ru-RU" sz="1200" dirty="0" err="1" smtClean="0"/>
              <a:t>млн.руб</a:t>
            </a:r>
            <a:r>
              <a:rPr lang="ru-RU" sz="1200" dirty="0" smtClean="0"/>
              <a:t>. </a:t>
            </a:r>
            <a:endParaRPr lang="ru-RU" sz="1200" dirty="0"/>
          </a:p>
        </p:txBody>
      </p:sp>
      <p:sp>
        <p:nvSpPr>
          <p:cNvPr id="18" name="TextBox 17"/>
          <p:cNvSpPr txBox="1"/>
          <p:nvPr/>
        </p:nvSpPr>
        <p:spPr>
          <a:xfrm>
            <a:off x="4320116" y="3062729"/>
            <a:ext cx="18415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200" dirty="0" smtClean="0"/>
              <a:t>Физическая культура и спорт</a:t>
            </a:r>
          </a:p>
          <a:p>
            <a:pPr algn="ctr"/>
            <a:r>
              <a:rPr lang="ru-RU" sz="1200" dirty="0" smtClean="0"/>
              <a:t>40,0 </a:t>
            </a:r>
            <a:r>
              <a:rPr lang="ru-RU" sz="1200" dirty="0" err="1" smtClean="0"/>
              <a:t>млн.руб</a:t>
            </a:r>
            <a:r>
              <a:rPr lang="ru-RU" sz="1200" dirty="0" smtClean="0"/>
              <a:t>. </a:t>
            </a:r>
            <a:endParaRPr lang="ru-RU" sz="1200" dirty="0"/>
          </a:p>
        </p:txBody>
      </p:sp>
      <p:sp>
        <p:nvSpPr>
          <p:cNvPr id="19" name="TextBox 18"/>
          <p:cNvSpPr txBox="1"/>
          <p:nvPr/>
        </p:nvSpPr>
        <p:spPr>
          <a:xfrm>
            <a:off x="4721720" y="4097294"/>
            <a:ext cx="18415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200" dirty="0" smtClean="0"/>
              <a:t>Средства массовой информации</a:t>
            </a:r>
          </a:p>
          <a:p>
            <a:pPr algn="ctr"/>
            <a:r>
              <a:rPr lang="ru-RU" sz="1200" dirty="0" smtClean="0"/>
              <a:t>2,6 </a:t>
            </a:r>
            <a:r>
              <a:rPr lang="ru-RU" sz="1200" dirty="0" err="1" smtClean="0"/>
              <a:t>млн.руб</a:t>
            </a:r>
            <a:r>
              <a:rPr lang="ru-RU" sz="1200" dirty="0" smtClean="0"/>
              <a:t>. </a:t>
            </a:r>
            <a:endParaRPr lang="ru-RU" sz="1200" dirty="0"/>
          </a:p>
        </p:txBody>
      </p:sp>
      <p:sp>
        <p:nvSpPr>
          <p:cNvPr id="1025" name="TextBox 1024"/>
          <p:cNvSpPr txBox="1"/>
          <p:nvPr/>
        </p:nvSpPr>
        <p:spPr>
          <a:xfrm>
            <a:off x="5219698" y="6554701"/>
            <a:ext cx="170479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dirty="0" smtClean="0">
                <a:solidFill>
                  <a:schemeClr val="accent2">
                    <a:lumMod val="50000"/>
                  </a:schemeClr>
                </a:solidFill>
              </a:rPr>
              <a:t>Налоговые доходы</a:t>
            </a:r>
            <a:endParaRPr lang="ru-RU" sz="1400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35" name="TextBox 34"/>
          <p:cNvSpPr txBox="1"/>
          <p:nvPr/>
        </p:nvSpPr>
        <p:spPr>
          <a:xfrm>
            <a:off x="6924491" y="6546966"/>
            <a:ext cx="191894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dirty="0" smtClean="0">
                <a:solidFill>
                  <a:schemeClr val="accent2">
                    <a:lumMod val="50000"/>
                  </a:schemeClr>
                </a:solidFill>
              </a:rPr>
              <a:t>Неналоговые доходы</a:t>
            </a:r>
            <a:endParaRPr lang="ru-RU" sz="1400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8843436" y="6546966"/>
            <a:ext cx="249342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dirty="0" smtClean="0">
                <a:solidFill>
                  <a:schemeClr val="accent2">
                    <a:lumMod val="50000"/>
                  </a:schemeClr>
                </a:solidFill>
              </a:rPr>
              <a:t>Безвозмездные поступления</a:t>
            </a:r>
            <a:endParaRPr lang="ru-RU" sz="1400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1027" name="TextBox 1026"/>
          <p:cNvSpPr txBox="1"/>
          <p:nvPr/>
        </p:nvSpPr>
        <p:spPr>
          <a:xfrm>
            <a:off x="5625655" y="5779119"/>
            <a:ext cx="96246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dirty="0" smtClean="0"/>
              <a:t>609,5</a:t>
            </a:r>
          </a:p>
          <a:p>
            <a:pPr algn="ctr"/>
            <a:r>
              <a:rPr lang="ru-RU" sz="1400" dirty="0" err="1" smtClean="0"/>
              <a:t>млн.руб</a:t>
            </a:r>
            <a:r>
              <a:rPr lang="ru-RU" sz="1400" dirty="0" smtClean="0"/>
              <a:t>.</a:t>
            </a:r>
            <a:endParaRPr lang="ru-RU" sz="1400" dirty="0"/>
          </a:p>
        </p:txBody>
      </p:sp>
      <p:sp>
        <p:nvSpPr>
          <p:cNvPr id="38" name="TextBox 37"/>
          <p:cNvSpPr txBox="1"/>
          <p:nvPr/>
        </p:nvSpPr>
        <p:spPr>
          <a:xfrm>
            <a:off x="7496315" y="5803576"/>
            <a:ext cx="96246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dirty="0" smtClean="0"/>
              <a:t>150,9 </a:t>
            </a:r>
            <a:r>
              <a:rPr lang="ru-RU" sz="1400" dirty="0" err="1" smtClean="0"/>
              <a:t>млн.руб</a:t>
            </a:r>
            <a:r>
              <a:rPr lang="ru-RU" sz="1400" dirty="0" smtClean="0"/>
              <a:t>.</a:t>
            </a:r>
            <a:endParaRPr lang="ru-RU" sz="1400" dirty="0"/>
          </a:p>
        </p:txBody>
      </p:sp>
      <p:sp>
        <p:nvSpPr>
          <p:cNvPr id="39" name="TextBox 38"/>
          <p:cNvSpPr txBox="1"/>
          <p:nvPr/>
        </p:nvSpPr>
        <p:spPr>
          <a:xfrm>
            <a:off x="9577165" y="5803576"/>
            <a:ext cx="96246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dirty="0" smtClean="0"/>
              <a:t>962,4 </a:t>
            </a:r>
            <a:r>
              <a:rPr lang="ru-RU" sz="1400" dirty="0" err="1" smtClean="0"/>
              <a:t>млн.руб</a:t>
            </a:r>
            <a:r>
              <a:rPr lang="ru-RU" sz="1400" dirty="0" smtClean="0"/>
              <a:t>.</a:t>
            </a:r>
            <a:endParaRPr lang="ru-RU" sz="1400" dirty="0"/>
          </a:p>
        </p:txBody>
      </p:sp>
      <p:sp>
        <p:nvSpPr>
          <p:cNvPr id="1028" name="Стрелка вправо 1027"/>
          <p:cNvSpPr/>
          <p:nvPr/>
        </p:nvSpPr>
        <p:spPr>
          <a:xfrm rot="16200000">
            <a:off x="5954933" y="5307065"/>
            <a:ext cx="303910" cy="31315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1" name="Стрелка вправо 40"/>
          <p:cNvSpPr/>
          <p:nvPr/>
        </p:nvSpPr>
        <p:spPr>
          <a:xfrm rot="16200000">
            <a:off x="7826967" y="5298400"/>
            <a:ext cx="301162" cy="31315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2" name="Стрелка вправо 41"/>
          <p:cNvSpPr/>
          <p:nvPr/>
        </p:nvSpPr>
        <p:spPr>
          <a:xfrm rot="16200000">
            <a:off x="9892495" y="5273245"/>
            <a:ext cx="331440" cy="31315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pSp>
        <p:nvGrpSpPr>
          <p:cNvPr id="4" name="Группа 3"/>
          <p:cNvGrpSpPr/>
          <p:nvPr/>
        </p:nvGrpSpPr>
        <p:grpSpPr>
          <a:xfrm>
            <a:off x="3547682" y="5459677"/>
            <a:ext cx="1773542" cy="727240"/>
            <a:chOff x="3547682" y="5459677"/>
            <a:chExt cx="1773542" cy="727240"/>
          </a:xfrm>
        </p:grpSpPr>
        <p:sp>
          <p:nvSpPr>
            <p:cNvPr id="31" name="TextBox 30"/>
            <p:cNvSpPr txBox="1"/>
            <p:nvPr/>
          </p:nvSpPr>
          <p:spPr>
            <a:xfrm>
              <a:off x="3662056" y="5459677"/>
              <a:ext cx="1628457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u="sng" dirty="0" smtClean="0"/>
                <a:t>ДОХОДЫ всего</a:t>
              </a:r>
              <a:endParaRPr lang="ru-RU" u="sng" dirty="0"/>
            </a:p>
          </p:txBody>
        </p:sp>
        <p:sp>
          <p:nvSpPr>
            <p:cNvPr id="1029" name="TextBox 1028"/>
            <p:cNvSpPr txBox="1"/>
            <p:nvPr/>
          </p:nvSpPr>
          <p:spPr>
            <a:xfrm>
              <a:off x="3547682" y="5817585"/>
              <a:ext cx="1773542" cy="369332"/>
            </a:xfrm>
            <a:prstGeom prst="rect">
              <a:avLst/>
            </a:prstGeom>
            <a:solidFill>
              <a:srgbClr val="FFFF00"/>
            </a:solidFill>
          </p:spPr>
          <p:txBody>
            <a:bodyPr wrap="square" rtlCol="0">
              <a:spAutoFit/>
            </a:bodyPr>
            <a:lstStyle/>
            <a:p>
              <a:r>
                <a:rPr lang="ru-RU" dirty="0" smtClean="0"/>
                <a:t>1722,8 </a:t>
              </a:r>
              <a:r>
                <a:rPr lang="ru-RU" dirty="0" err="1" smtClean="0"/>
                <a:t>млн.руб</a:t>
              </a:r>
              <a:r>
                <a:rPr lang="ru-RU" dirty="0" smtClean="0"/>
                <a:t>.</a:t>
              </a:r>
              <a:endParaRPr lang="ru-RU" dirty="0"/>
            </a:p>
          </p:txBody>
        </p:sp>
      </p:grpSp>
      <p:grpSp>
        <p:nvGrpSpPr>
          <p:cNvPr id="14" name="Группа 13"/>
          <p:cNvGrpSpPr/>
          <p:nvPr/>
        </p:nvGrpSpPr>
        <p:grpSpPr>
          <a:xfrm>
            <a:off x="3376203" y="517592"/>
            <a:ext cx="1991661" cy="675912"/>
            <a:chOff x="3376203" y="517592"/>
            <a:chExt cx="1991661" cy="675912"/>
          </a:xfrm>
        </p:grpSpPr>
        <p:sp>
          <p:nvSpPr>
            <p:cNvPr id="1024" name="TextBox 1023"/>
            <p:cNvSpPr txBox="1"/>
            <p:nvPr/>
          </p:nvSpPr>
          <p:spPr>
            <a:xfrm>
              <a:off x="3429634" y="517592"/>
              <a:ext cx="193823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u="sng" dirty="0" smtClean="0"/>
                <a:t>РАСХОДЫ всего</a:t>
              </a:r>
              <a:endParaRPr lang="ru-RU" u="sng" dirty="0"/>
            </a:p>
          </p:txBody>
        </p:sp>
        <p:sp>
          <p:nvSpPr>
            <p:cNvPr id="44" name="TextBox 43"/>
            <p:cNvSpPr txBox="1"/>
            <p:nvPr/>
          </p:nvSpPr>
          <p:spPr>
            <a:xfrm>
              <a:off x="3376203" y="824172"/>
              <a:ext cx="1773542" cy="369332"/>
            </a:xfrm>
            <a:prstGeom prst="rect">
              <a:avLst/>
            </a:prstGeom>
            <a:solidFill>
              <a:srgbClr val="FFFF00"/>
            </a:solidFill>
          </p:spPr>
          <p:txBody>
            <a:bodyPr wrap="square" rtlCol="0">
              <a:spAutoFit/>
            </a:bodyPr>
            <a:lstStyle/>
            <a:p>
              <a:r>
                <a:rPr lang="ru-RU" dirty="0" smtClean="0">
                  <a:solidFill>
                    <a:srgbClr val="002060"/>
                  </a:solidFill>
                </a:rPr>
                <a:t>1683,6 </a:t>
              </a:r>
              <a:r>
                <a:rPr lang="ru-RU" dirty="0" err="1" smtClean="0">
                  <a:solidFill>
                    <a:srgbClr val="002060"/>
                  </a:solidFill>
                </a:rPr>
                <a:t>млн.руб</a:t>
              </a:r>
              <a:r>
                <a:rPr lang="ru-RU" dirty="0" smtClean="0">
                  <a:solidFill>
                    <a:srgbClr val="002060"/>
                  </a:solidFill>
                </a:rPr>
                <a:t>.</a:t>
              </a:r>
              <a:endParaRPr lang="ru-RU" dirty="0">
                <a:solidFill>
                  <a:srgbClr val="002060"/>
                </a:solidFill>
              </a:endParaRPr>
            </a:p>
          </p:txBody>
        </p:sp>
      </p:grpSp>
      <p:cxnSp>
        <p:nvCxnSpPr>
          <p:cNvPr id="3" name="Прямая соединительная линия 2"/>
          <p:cNvCxnSpPr/>
          <p:nvPr/>
        </p:nvCxnSpPr>
        <p:spPr>
          <a:xfrm flipV="1">
            <a:off x="3181605" y="5022939"/>
            <a:ext cx="8817875" cy="50526"/>
          </a:xfrm>
          <a:prstGeom prst="line">
            <a:avLst/>
          </a:prstGeom>
          <a:ln w="3810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Прямая соединительная линия 5"/>
          <p:cNvCxnSpPr/>
          <p:nvPr/>
        </p:nvCxnSpPr>
        <p:spPr>
          <a:xfrm flipV="1">
            <a:off x="3161617" y="5382728"/>
            <a:ext cx="8953110" cy="9253"/>
          </a:xfrm>
          <a:prstGeom prst="line">
            <a:avLst/>
          </a:prstGeom>
          <a:ln w="3810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Круглая лента лицом вверх 33"/>
          <p:cNvSpPr/>
          <p:nvPr/>
        </p:nvSpPr>
        <p:spPr>
          <a:xfrm>
            <a:off x="598154" y="364289"/>
            <a:ext cx="1740162" cy="444987"/>
          </a:xfrm>
          <a:prstGeom prst="ellipseRibbon2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/>
              <a:t>2017 год</a:t>
            </a:r>
            <a:endParaRPr lang="ru-RU" sz="1400" dirty="0"/>
          </a:p>
        </p:txBody>
      </p:sp>
      <p:sp>
        <p:nvSpPr>
          <p:cNvPr id="55" name="TextBox 54"/>
          <p:cNvSpPr txBox="1"/>
          <p:nvPr/>
        </p:nvSpPr>
        <p:spPr>
          <a:xfrm>
            <a:off x="0" y="0"/>
            <a:ext cx="12192001" cy="369332"/>
          </a:xfrm>
          <a:prstGeom prst="rect">
            <a:avLst/>
          </a:prstGeom>
          <a:solidFill>
            <a:srgbClr val="009999"/>
          </a:solidFill>
        </p:spPr>
        <p:txBody>
          <a:bodyPr wrap="square" rtlCol="0">
            <a:spAutoFit/>
          </a:bodyPr>
          <a:lstStyle/>
          <a:p>
            <a:r>
              <a:rPr lang="ru-RU" sz="1600" i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</a:t>
            </a:r>
            <a:r>
              <a:rPr lang="ru-RU" i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Консолидированный</a:t>
            </a:r>
            <a:r>
              <a:rPr lang="ru-RU" sz="1600" i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бюджет муниципального района Мелеузовский район Республики Башкортостан </a:t>
            </a:r>
            <a:endParaRPr lang="ru-RU" sz="1600" i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1533969" y="171295"/>
            <a:ext cx="1065803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2400" b="1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Основные параметры бюджета</a:t>
            </a:r>
            <a:endParaRPr lang="ru-RU" sz="2400" b="1" dirty="0">
              <a:ln w="9525">
                <a:solidFill>
                  <a:schemeClr val="bg1"/>
                </a:solidFill>
                <a:prstDash val="solid"/>
              </a:ln>
              <a:solidFill>
                <a:schemeClr val="accent5"/>
              </a:solidFill>
              <a:effectLst>
                <a:glow rad="228600">
                  <a:schemeClr val="accent2">
                    <a:satMod val="175000"/>
                    <a:alpha val="40000"/>
                  </a:schemeClr>
                </a:glow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  <a:latin typeface="Segoe UI" panose="020B0502040204020203" pitchFamily="34" charset="0"/>
              <a:ea typeface="Segoe UI" panose="020B0502040204020203" pitchFamily="34" charset="0"/>
              <a:cs typeface="Segoe UI" panose="020B0502040204020203" pitchFamily="34" charset="0"/>
            </a:endParaRPr>
          </a:p>
        </p:txBody>
      </p:sp>
      <p:pic>
        <p:nvPicPr>
          <p:cNvPr id="47" name="Picture 2" descr="https://thumbs.dreamstime.com/t/blank-paper-label-tag-10972185.jpg"/>
          <p:cNvPicPr>
            <a:picLocks noChangeAspect="1" noChangeArrowheads="1"/>
          </p:cNvPicPr>
          <p:nvPr/>
        </p:nvPicPr>
        <p:blipFill>
          <a:blip r:embed="rId8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77999" y="4863319"/>
            <a:ext cx="2900335" cy="17154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8" name="TextBox 47"/>
          <p:cNvSpPr txBox="1"/>
          <p:nvPr/>
        </p:nvSpPr>
        <p:spPr>
          <a:xfrm rot="20710117">
            <a:off x="1423370" y="5599350"/>
            <a:ext cx="109434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800" b="1" dirty="0"/>
              <a:t>Эндрю </a:t>
            </a:r>
            <a:r>
              <a:rPr lang="ru-RU" sz="800" b="1" dirty="0" smtClean="0"/>
              <a:t>Маккензи</a:t>
            </a:r>
          </a:p>
          <a:p>
            <a:pPr algn="ctr"/>
            <a:r>
              <a:rPr lang="ru-RU" sz="900" dirty="0" smtClean="0"/>
              <a:t>бизнесмен</a:t>
            </a:r>
            <a:endParaRPr lang="ru-RU" sz="1100" dirty="0"/>
          </a:p>
          <a:p>
            <a:endParaRPr lang="ru-RU" sz="1100" dirty="0"/>
          </a:p>
        </p:txBody>
      </p:sp>
      <p:pic>
        <p:nvPicPr>
          <p:cNvPr id="50" name="Picture 2" descr="http://polinamay.ru/wp-content/uploads/2015/01/%D0%BE%D1%82%D0%BA%D1%80%D1%8B%D1%82%D1%8B%D0%B9-%D0%B7%D0%B0%D0%BC%D0%BE%D0%BA.png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7772" y="-105029"/>
            <a:ext cx="808097" cy="72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9" name="Рисунок 28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295785" y="1588996"/>
            <a:ext cx="4102964" cy="3749365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3307547" y="4741801"/>
            <a:ext cx="2114247" cy="661601"/>
          </a:xfrm>
          <a:prstGeom prst="ellipseRibbon">
            <a:avLst>
              <a:gd name="adj1" fmla="val 20589"/>
              <a:gd name="adj2" fmla="val 75000"/>
              <a:gd name="adj3" fmla="val 12500"/>
            </a:avLst>
          </a:prstGeom>
          <a:solidFill>
            <a:schemeClr val="accent6">
              <a:lumMod val="40000"/>
              <a:lumOff val="60000"/>
            </a:schemeClr>
          </a:solidFill>
          <a:ln>
            <a:solidFill>
              <a:srgbClr val="92D05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1100" dirty="0" smtClean="0"/>
              <a:t>Профицит </a:t>
            </a:r>
          </a:p>
          <a:p>
            <a:pPr algn="ctr"/>
            <a:r>
              <a:rPr lang="ru-RU" sz="1400" dirty="0" smtClean="0"/>
              <a:t>39,2 </a:t>
            </a:r>
            <a:r>
              <a:rPr lang="ru-RU" sz="1050" dirty="0" err="1" smtClean="0"/>
              <a:t>млн.руб</a:t>
            </a:r>
            <a:r>
              <a:rPr lang="ru-RU" sz="1050" dirty="0" smtClean="0"/>
              <a:t>. </a:t>
            </a:r>
            <a:endParaRPr lang="ru-RU" sz="1050" dirty="0"/>
          </a:p>
        </p:txBody>
      </p:sp>
      <p:pic>
        <p:nvPicPr>
          <p:cNvPr id="22" name="Рисунок 21"/>
          <p:cNvPicPr>
            <a:picLocks noChangeAspect="1"/>
          </p:cNvPicPr>
          <p:nvPr/>
        </p:nvPicPr>
        <p:blipFill>
          <a:blip r:embed="rId11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453880" y="451436"/>
            <a:ext cx="4244049" cy="277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63476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1210"/>
    </mc:Choice>
    <mc:Fallback xmlns="">
      <p:transition spd="slow" advTm="2121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3000"/>
                            </p:stCondLst>
                            <p:childTnLst>
                              <p:par>
                                <p:cTn id="2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0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0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10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4000"/>
                            </p:stCondLst>
                            <p:childTnLst>
                              <p:par>
                                <p:cTn id="2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10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5000"/>
                            </p:stCondLst>
                            <p:childTnLst>
                              <p:par>
                                <p:cTn id="3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6000"/>
                            </p:stCondLst>
                            <p:childTnLst>
                              <p:par>
                                <p:cTn id="4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1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7000"/>
                            </p:stCondLst>
                            <p:childTnLst>
                              <p:par>
                                <p:cTn id="4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8000"/>
                            </p:stCondLst>
                            <p:childTnLst>
                              <p:par>
                                <p:cTn id="5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7" dur="1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9000"/>
                            </p:stCondLst>
                            <p:childTnLst>
                              <p:par>
                                <p:cTn id="5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10000"/>
                            </p:stCondLst>
                            <p:childTnLst>
                              <p:par>
                                <p:cTn id="6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10500"/>
                            </p:stCondLst>
                            <p:childTnLst>
                              <p:par>
                                <p:cTn id="6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1" dur="7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7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3" dur="7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11250"/>
                            </p:stCondLst>
                            <p:childTnLst>
                              <p:par>
                                <p:cTn id="7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7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7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9" dur="7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12000"/>
                            </p:stCondLst>
                            <p:childTnLst>
                              <p:par>
                                <p:cTn id="8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3" dur="7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7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5" dur="7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>
                            <p:stCondLst>
                              <p:cond delay="12750"/>
                            </p:stCondLst>
                            <p:childTnLst>
                              <p:par>
                                <p:cTn id="8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9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1" dur="7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>
                            <p:stCondLst>
                              <p:cond delay="13500"/>
                            </p:stCondLst>
                            <p:childTnLst>
                              <p:par>
                                <p:cTn id="9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5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7" dur="7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8" fill="hold">
                            <p:stCondLst>
                              <p:cond delay="14250"/>
                            </p:stCondLst>
                            <p:childTnLst>
                              <p:par>
                                <p:cTn id="9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1" dur="7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7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3" dur="7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4" fill="hold">
                            <p:stCondLst>
                              <p:cond delay="15000"/>
                            </p:stCondLst>
                            <p:childTnLst>
                              <p:par>
                                <p:cTn id="10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7" dur="7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" dur="7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9" dur="7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0" fill="hold">
                            <p:stCondLst>
                              <p:cond delay="15750"/>
                            </p:stCondLst>
                            <p:childTnLst>
                              <p:par>
                                <p:cTn id="11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3" dur="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4" dur="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5" dur="7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6" fill="hold">
                            <p:stCondLst>
                              <p:cond delay="16500"/>
                            </p:stCondLst>
                            <p:childTnLst>
                              <p:par>
                                <p:cTn id="11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9" dur="7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0" dur="7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1" dur="7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2" fill="hold">
                            <p:stCondLst>
                              <p:cond delay="17250"/>
                            </p:stCondLst>
                            <p:childTnLst>
                              <p:par>
                                <p:cTn id="12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5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6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7" dur="7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8" fill="hold">
                            <p:stCondLst>
                              <p:cond delay="18000"/>
                            </p:stCondLst>
                            <p:childTnLst>
                              <p:par>
                                <p:cTn id="12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1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2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3" dur="7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  <p:bldP spid="10" grpId="0"/>
      <p:bldP spid="11" grpId="0"/>
      <p:bldP spid="12" grpId="0"/>
      <p:bldP spid="15" grpId="0"/>
      <p:bldP spid="16" grpId="0"/>
      <p:bldP spid="17" grpId="0"/>
      <p:bldP spid="18" grpId="0"/>
      <p:bldP spid="19" grpId="0"/>
      <p:bldP spid="1025" grpId="0"/>
      <p:bldP spid="35" grpId="0"/>
      <p:bldP spid="36" grpId="0"/>
      <p:bldP spid="1027" grpId="0"/>
      <p:bldP spid="38" grpId="0"/>
      <p:bldP spid="39" grpId="0"/>
      <p:bldP spid="34" grpId="0" animBg="1"/>
      <p:bldP spid="2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Рисунок 22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3916" t="22055" r="28602" b="14828"/>
          <a:stretch/>
        </p:blipFill>
        <p:spPr>
          <a:xfrm flipH="1">
            <a:off x="333" y="1203955"/>
            <a:ext cx="1152000" cy="1728000"/>
          </a:xfrm>
          <a:prstGeom prst="rect">
            <a:avLst/>
          </a:prstGeom>
        </p:spPr>
      </p:pic>
      <p:pic>
        <p:nvPicPr>
          <p:cNvPr id="17" name="Рисунок 1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74226" y="1203955"/>
            <a:ext cx="5907536" cy="4968671"/>
          </a:xfrm>
          <a:prstGeom prst="rect">
            <a:avLst/>
          </a:prstGeom>
        </p:spPr>
      </p:pic>
      <p:graphicFrame>
        <p:nvGraphicFramePr>
          <p:cNvPr id="41" name="Диаграмма 7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098120147"/>
              </p:ext>
            </p:extLst>
          </p:nvPr>
        </p:nvGraphicFramePr>
        <p:xfrm>
          <a:off x="9141508" y="872442"/>
          <a:ext cx="4197295" cy="467760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pic>
        <p:nvPicPr>
          <p:cNvPr id="4" name="Рисунок 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17004" y="4868563"/>
            <a:ext cx="3393424" cy="1908801"/>
          </a:xfrm>
          <a:prstGeom prst="rect">
            <a:avLst/>
          </a:prstGeom>
        </p:spPr>
      </p:pic>
      <p:graphicFrame>
        <p:nvGraphicFramePr>
          <p:cNvPr id="36" name="Объект 8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989438639"/>
              </p:ext>
            </p:extLst>
          </p:nvPr>
        </p:nvGraphicFramePr>
        <p:xfrm>
          <a:off x="835172" y="1943043"/>
          <a:ext cx="3163414" cy="302432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sp>
        <p:nvSpPr>
          <p:cNvPr id="22" name="TextBox 21"/>
          <p:cNvSpPr txBox="1"/>
          <p:nvPr/>
        </p:nvSpPr>
        <p:spPr>
          <a:xfrm>
            <a:off x="6740716" y="266685"/>
            <a:ext cx="576490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Структура доходов бюджета</a:t>
            </a:r>
            <a:endParaRPr lang="ru-RU" sz="2800" b="1" dirty="0">
              <a:ln w="9525">
                <a:solidFill>
                  <a:schemeClr val="bg1"/>
                </a:solidFill>
                <a:prstDash val="solid"/>
              </a:ln>
              <a:solidFill>
                <a:schemeClr val="accent5"/>
              </a:solidFill>
              <a:effectLst>
                <a:glow rad="228600">
                  <a:schemeClr val="accent2">
                    <a:satMod val="175000"/>
                    <a:alpha val="40000"/>
                  </a:schemeClr>
                </a:glow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  <a:latin typeface="Segoe UI" panose="020B0502040204020203" pitchFamily="34" charset="0"/>
              <a:ea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33" name="Круглая лента лицом вверх 32"/>
          <p:cNvSpPr/>
          <p:nvPr/>
        </p:nvSpPr>
        <p:spPr>
          <a:xfrm>
            <a:off x="5744869" y="766716"/>
            <a:ext cx="2141621" cy="661737"/>
          </a:xfrm>
          <a:prstGeom prst="ellipseRibbon2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2017 год</a:t>
            </a:r>
            <a:endParaRPr lang="ru-RU" dirty="0"/>
          </a:p>
        </p:txBody>
      </p:sp>
      <p:sp>
        <p:nvSpPr>
          <p:cNvPr id="35" name="Выноска со стрелкой вправо 34"/>
          <p:cNvSpPr/>
          <p:nvPr/>
        </p:nvSpPr>
        <p:spPr>
          <a:xfrm>
            <a:off x="1152333" y="1251746"/>
            <a:ext cx="5218776" cy="374788"/>
          </a:xfrm>
          <a:prstGeom prst="rightArrowCallout">
            <a:avLst>
              <a:gd name="adj1" fmla="val 61454"/>
              <a:gd name="adj2" fmla="val 50000"/>
              <a:gd name="adj3" fmla="val 25000"/>
              <a:gd name="adj4" fmla="val 68986"/>
            </a:avLst>
          </a:prstGeom>
          <a:solidFill>
            <a:srgbClr val="7DBB0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 smtClean="0">
                <a:solidFill>
                  <a:srgbClr val="002060"/>
                </a:solidFill>
              </a:rPr>
              <a:t>Налоговые и неналоговые доходы</a:t>
            </a:r>
            <a:endParaRPr lang="ru-RU" sz="1600" dirty="0">
              <a:solidFill>
                <a:srgbClr val="002060"/>
              </a:solidFill>
            </a:endParaRPr>
          </a:p>
        </p:txBody>
      </p:sp>
      <p:sp>
        <p:nvSpPr>
          <p:cNvPr id="37" name="Выноска со стрелкой влево 36"/>
          <p:cNvSpPr/>
          <p:nvPr/>
        </p:nvSpPr>
        <p:spPr>
          <a:xfrm>
            <a:off x="7222921" y="1227536"/>
            <a:ext cx="4800495" cy="383309"/>
          </a:xfrm>
          <a:prstGeom prst="leftArrowCallout">
            <a:avLst>
              <a:gd name="adj1" fmla="val 51573"/>
              <a:gd name="adj2" fmla="val 50000"/>
              <a:gd name="adj3" fmla="val 25000"/>
              <a:gd name="adj4" fmla="val 70421"/>
            </a:avLst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 smtClean="0"/>
              <a:t>Безвозмездные поступления</a:t>
            </a:r>
            <a:endParaRPr lang="ru-RU" sz="1600" dirty="0"/>
          </a:p>
        </p:txBody>
      </p:sp>
      <p:sp>
        <p:nvSpPr>
          <p:cNvPr id="38" name="TextBox 37"/>
          <p:cNvSpPr txBox="1"/>
          <p:nvPr/>
        </p:nvSpPr>
        <p:spPr>
          <a:xfrm>
            <a:off x="4753587" y="899621"/>
            <a:ext cx="117014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 smtClean="0">
                <a:solidFill>
                  <a:srgbClr val="002060"/>
                </a:solidFill>
              </a:rPr>
              <a:t>760,4 </a:t>
            </a:r>
            <a:r>
              <a:rPr lang="ru-RU" sz="1200" dirty="0" err="1" smtClean="0"/>
              <a:t>млн.руб</a:t>
            </a:r>
            <a:r>
              <a:rPr lang="ru-RU" sz="1200" dirty="0" smtClean="0"/>
              <a:t>.</a:t>
            </a:r>
            <a:endParaRPr lang="ru-RU" sz="1200" dirty="0"/>
          </a:p>
        </p:txBody>
      </p:sp>
      <p:sp>
        <p:nvSpPr>
          <p:cNvPr id="39" name="TextBox 38"/>
          <p:cNvSpPr txBox="1"/>
          <p:nvPr/>
        </p:nvSpPr>
        <p:spPr>
          <a:xfrm>
            <a:off x="7747042" y="880790"/>
            <a:ext cx="100906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 smtClean="0">
                <a:solidFill>
                  <a:srgbClr val="002060"/>
                </a:solidFill>
              </a:rPr>
              <a:t>962,4</a:t>
            </a:r>
            <a:r>
              <a:rPr lang="ru-RU" b="1" dirty="0" smtClean="0">
                <a:solidFill>
                  <a:srgbClr val="002060"/>
                </a:solidFill>
              </a:rPr>
              <a:t> </a:t>
            </a:r>
            <a:r>
              <a:rPr lang="ru-RU" sz="1200" dirty="0" err="1" smtClean="0"/>
              <a:t>млн.руб</a:t>
            </a:r>
            <a:r>
              <a:rPr lang="ru-RU" sz="1200" dirty="0" smtClean="0"/>
              <a:t>.</a:t>
            </a:r>
            <a:endParaRPr lang="ru-RU" sz="1100" dirty="0"/>
          </a:p>
        </p:txBody>
      </p:sp>
      <p:sp>
        <p:nvSpPr>
          <p:cNvPr id="28" name="TextBox 27"/>
          <p:cNvSpPr txBox="1"/>
          <p:nvPr/>
        </p:nvSpPr>
        <p:spPr>
          <a:xfrm>
            <a:off x="-25404" y="21308"/>
            <a:ext cx="12192001" cy="307777"/>
          </a:xfrm>
          <a:prstGeom prst="rect">
            <a:avLst/>
          </a:prstGeom>
          <a:solidFill>
            <a:srgbClr val="009999"/>
          </a:solidFill>
        </p:spPr>
        <p:txBody>
          <a:bodyPr wrap="square" rtlCol="0">
            <a:spAutoFit/>
          </a:bodyPr>
          <a:lstStyle/>
          <a:p>
            <a:pPr algn="ctr"/>
            <a:r>
              <a:rPr lang="ru-RU" sz="1400" i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Консолидированный бюджет муниципального района Мелеузовский район Республики Башкортостан </a:t>
            </a:r>
            <a:endParaRPr lang="ru-RU" sz="1400" i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0" name="Рисунок 39"/>
          <p:cNvPicPr>
            <a:picLocks noChangeAspect="1"/>
          </p:cNvPicPr>
          <p:nvPr/>
        </p:nvPicPr>
        <p:blipFill>
          <a:blip r:embed="rId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schemeClr val="accent6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 rot="2710732">
            <a:off x="2124058" y="4799426"/>
            <a:ext cx="1687136" cy="1211277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586413" y="5381402"/>
            <a:ext cx="2181225" cy="1228725"/>
          </a:xfrm>
          <a:prstGeom prst="rect">
            <a:avLst/>
          </a:prstGeom>
        </p:spPr>
      </p:pic>
      <p:sp>
        <p:nvSpPr>
          <p:cNvPr id="10" name="Овал 9"/>
          <p:cNvSpPr/>
          <p:nvPr/>
        </p:nvSpPr>
        <p:spPr>
          <a:xfrm>
            <a:off x="6224947" y="2065359"/>
            <a:ext cx="1116847" cy="1145887"/>
          </a:xfrm>
          <a:prstGeom prst="ellipse">
            <a:avLst/>
          </a:prstGeom>
          <a:solidFill>
            <a:srgbClr val="FFC000"/>
          </a:solidFill>
          <a:ln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3314" name="Picture 2" descr="http://st.depositphotos.com/2812017/3724/i/950/depositphotos_37240929-stock-photo-3d-golden-ruble-sign-with.jpg"/>
          <p:cNvPicPr>
            <a:picLocks noChangeAspect="1" noChangeArrowheads="1"/>
          </p:cNvPicPr>
          <p:nvPr/>
        </p:nvPicPr>
        <p:blipFill>
          <a:blip r:embed="rId9" cstate="print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  <a:duotone>
              <a:schemeClr val="accent4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11812" y="2179521"/>
            <a:ext cx="906018" cy="9060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6393823" y="2148031"/>
            <a:ext cx="1241341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/>
              <a:t>ВСЕГО</a:t>
            </a:r>
          </a:p>
          <a:p>
            <a:r>
              <a:rPr lang="ru-RU" b="1" dirty="0" smtClean="0"/>
              <a:t>1722,8</a:t>
            </a:r>
            <a:endParaRPr lang="ru-RU" b="1" dirty="0"/>
          </a:p>
          <a:p>
            <a:r>
              <a:rPr lang="ru-RU" sz="1100" b="1" dirty="0"/>
              <a:t>МЛН.РУБ.</a:t>
            </a:r>
          </a:p>
          <a:p>
            <a:endParaRPr lang="ru-RU" dirty="0"/>
          </a:p>
        </p:txBody>
      </p:sp>
      <p:sp>
        <p:nvSpPr>
          <p:cNvPr id="44" name="Овальная выноска 43"/>
          <p:cNvSpPr>
            <a:spLocks noChangeAspect="1"/>
          </p:cNvSpPr>
          <p:nvPr/>
        </p:nvSpPr>
        <p:spPr>
          <a:xfrm flipH="1">
            <a:off x="753989" y="295323"/>
            <a:ext cx="2058629" cy="876436"/>
          </a:xfrm>
          <a:prstGeom prst="wedgeEllipseCallout">
            <a:avLst>
              <a:gd name="adj1" fmla="val 66122"/>
              <a:gd name="adj2" fmla="val 78489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b="1" dirty="0">
              <a:solidFill>
                <a:srgbClr val="002060"/>
              </a:solidFill>
            </a:endParaRPr>
          </a:p>
        </p:txBody>
      </p:sp>
      <p:sp>
        <p:nvSpPr>
          <p:cNvPr id="45" name="TextBox 44"/>
          <p:cNvSpPr txBox="1">
            <a:spLocks noChangeAspect="1"/>
          </p:cNvSpPr>
          <p:nvPr/>
        </p:nvSpPr>
        <p:spPr>
          <a:xfrm flipH="1">
            <a:off x="1032997" y="405695"/>
            <a:ext cx="175663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100" b="1" dirty="0" smtClean="0">
                <a:latin typeface="Arial" panose="020B0604020202020204" pitchFamily="34" charset="0"/>
                <a:cs typeface="Arial" panose="020B0604020202020204" pitchFamily="34" charset="0"/>
              </a:rPr>
              <a:t>Так  вот откуда в бюджете берутся доходы!</a:t>
            </a:r>
            <a:endParaRPr lang="ru-RU" sz="11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ru-RU" sz="11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6" name="Picture 2" descr="http://polinamay.ru/wp-content/uploads/2015/01/%D0%BE%D1%82%D0%BA%D1%80%D1%8B%D1%82%D1%8B%D0%B9-%D0%B7%D0%B0%D0%BC%D0%BE%D0%BA.png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5404" y="-45702"/>
            <a:ext cx="808097" cy="72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089163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4000"/>
    </mc:Choice>
    <mc:Fallback xmlns="">
      <p:transition spd="slow" advTm="14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25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25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25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250"/>
                            </p:stCondLst>
                            <p:childTnLst>
                              <p:par>
                                <p:cTn id="1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12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500"/>
                            </p:stCondLst>
                            <p:childTnLst>
                              <p:par>
                                <p:cTn id="2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125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25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125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3750"/>
                            </p:stCondLst>
                            <p:childTnLst>
                              <p:par>
                                <p:cTn id="26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3" dur="12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5000"/>
                            </p:stCondLst>
                            <p:childTnLst>
                              <p:par>
                                <p:cTn id="3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12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2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12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41" grpId="0">
        <p:bldAsOne/>
      </p:bldGraphic>
      <p:bldGraphic spid="36" grpId="0">
        <p:bldAsOne/>
      </p:bldGraphic>
      <p:bldP spid="35" grpId="0" animBg="1"/>
      <p:bldP spid="37" grpId="0" animBg="1"/>
      <p:bldP spid="2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9080" y="326188"/>
            <a:ext cx="4749196" cy="4962574"/>
          </a:xfrm>
          <a:prstGeom prst="rect">
            <a:avLst/>
          </a:prstGeom>
        </p:spPr>
      </p:pic>
      <p:graphicFrame>
        <p:nvGraphicFramePr>
          <p:cNvPr id="27" name="Таблица 2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78242779"/>
              </p:ext>
            </p:extLst>
          </p:nvPr>
        </p:nvGraphicFramePr>
        <p:xfrm>
          <a:off x="5463965" y="777601"/>
          <a:ext cx="6552989" cy="4395337"/>
        </p:xfrm>
        <a:graphic>
          <a:graphicData uri="http://schemas.openxmlformats.org/drawingml/2006/table">
            <a:tbl>
              <a:tblPr>
                <a:tableStyleId>{8A107856-5554-42FB-B03E-39F5DBC370BA}</a:tableStyleId>
              </a:tblPr>
              <a:tblGrid>
                <a:gridCol w="1388983"/>
                <a:gridCol w="1109487"/>
                <a:gridCol w="2871613"/>
                <a:gridCol w="1182906"/>
              </a:tblGrid>
              <a:tr h="208147"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ЧТО ПЛАТИМ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rgbClr val="EF9985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u="none" strike="noStrike" dirty="0" smtClean="0">
                          <a:effectLst/>
                        </a:rPr>
                        <a:t>ПОРЯДОК УПЛАТЫ</a:t>
                      </a:r>
                      <a:endParaRPr lang="ru-RU" sz="1100" b="1" i="0" u="none" strike="noStrike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solidFill>
                      <a:srgbClr val="EF9985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100" u="none" strike="noStrike" dirty="0">
                          <a:effectLst/>
                        </a:rPr>
                        <a:t>СРОК УПЛАТЫ</a:t>
                      </a:r>
                      <a:endParaRPr lang="ru-RU" sz="1100" b="1" i="0" u="none" strike="noStrike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solidFill>
                      <a:srgbClr val="EF9985"/>
                    </a:solidFill>
                  </a:tcPr>
                </a:tc>
              </a:tr>
              <a:tr h="590550"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u="none" strike="noStrike" dirty="0" smtClean="0">
                          <a:effectLst/>
                        </a:rPr>
                        <a:t>Налог на доходы физических лиц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>
                    <a:solidFill>
                      <a:srgbClr val="9BBDE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u="none" strike="noStrike" dirty="0" smtClean="0">
                          <a:solidFill>
                            <a:srgbClr val="002060"/>
                          </a:solidFill>
                          <a:effectLst/>
                        </a:rPr>
                        <a:t>13%</a:t>
                      </a:r>
                      <a:r>
                        <a:rPr lang="ru-RU" sz="1600" b="1" u="none" strike="noStrike" baseline="0" dirty="0" smtClean="0">
                          <a:solidFill>
                            <a:srgbClr val="002060"/>
                          </a:solidFill>
                          <a:effectLst/>
                        </a:rPr>
                        <a:t> </a:t>
                      </a:r>
                    </a:p>
                    <a:p>
                      <a:pPr algn="ctr" rtl="0" fontAlgn="ctr"/>
                      <a:r>
                        <a:rPr lang="ru-RU" sz="900" b="1" u="none" strike="noStrike" baseline="0" dirty="0" smtClean="0">
                          <a:solidFill>
                            <a:srgbClr val="002060"/>
                          </a:solidFill>
                          <a:effectLst/>
                        </a:rPr>
                        <a:t>(в отдельных</a:t>
                      </a:r>
                    </a:p>
                    <a:p>
                      <a:pPr algn="ctr" rtl="0" fontAlgn="ctr"/>
                      <a:r>
                        <a:rPr lang="ru-RU" sz="900" b="1" u="none" strike="noStrike" baseline="0" dirty="0" smtClean="0">
                          <a:solidFill>
                            <a:srgbClr val="002060"/>
                          </a:solidFill>
                          <a:effectLst/>
                        </a:rPr>
                        <a:t> случаях 9%,30%,35%)</a:t>
                      </a:r>
                      <a:endParaRPr lang="ru-RU" sz="900" b="1" i="0" u="none" strike="noStrike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5720" marR="4572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u="none" strike="noStrike" dirty="0" smtClean="0">
                          <a:effectLst/>
                        </a:rPr>
                        <a:t>Из получаемого  дохода, в </a:t>
                      </a:r>
                      <a:r>
                        <a:rPr lang="ru-RU" sz="1000" u="none" strike="noStrike" dirty="0" err="1" smtClean="0">
                          <a:effectLst/>
                        </a:rPr>
                        <a:t>т.ч</a:t>
                      </a:r>
                      <a:r>
                        <a:rPr lang="ru-RU" sz="1000" u="none" strike="noStrike" dirty="0" smtClean="0">
                          <a:effectLst/>
                        </a:rPr>
                        <a:t>. из заработной платы </a:t>
                      </a:r>
                    </a:p>
                    <a:p>
                      <a:pPr algn="l" fontAlgn="b"/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5720" marR="4572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spcBef>
                          <a:spcPts val="600"/>
                        </a:spcBef>
                      </a:pPr>
                      <a:endParaRPr lang="ru-RU" sz="1000" u="none" strike="noStrike" dirty="0" smtClean="0">
                        <a:effectLst/>
                      </a:endParaRPr>
                    </a:p>
                    <a:p>
                      <a:pPr algn="ctr" rtl="0" fontAlgn="ctr">
                        <a:spcBef>
                          <a:spcPts val="600"/>
                        </a:spcBef>
                      </a:pPr>
                      <a:r>
                        <a:rPr lang="ru-RU" sz="1000" u="none" strike="noStrike" dirty="0" smtClean="0">
                          <a:effectLst/>
                        </a:rPr>
                        <a:t>В </a:t>
                      </a:r>
                      <a:r>
                        <a:rPr lang="ru-RU" sz="1000" u="none" strike="noStrike" dirty="0">
                          <a:effectLst/>
                        </a:rPr>
                        <a:t>день </a:t>
                      </a:r>
                      <a:endParaRPr lang="ru-RU" sz="1000" u="none" strike="noStrike" dirty="0" smtClean="0">
                        <a:effectLst/>
                      </a:endParaRPr>
                    </a:p>
                    <a:p>
                      <a:pPr algn="ctr" rtl="0" fontAlgn="ctr"/>
                      <a:r>
                        <a:rPr lang="ru-RU" sz="1000" u="none" strike="noStrike" dirty="0" smtClean="0">
                          <a:effectLst/>
                        </a:rPr>
                        <a:t>фактической </a:t>
                      </a:r>
                      <a:r>
                        <a:rPr lang="ru-RU" sz="1000" u="none" strike="noStrike" dirty="0">
                          <a:effectLst/>
                        </a:rPr>
                        <a:t>выплаты 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5720" marR="45720" anchor="ctr">
                    <a:solidFill>
                      <a:schemeClr val="bg1"/>
                    </a:solidFill>
                  </a:tcPr>
                </a:tc>
              </a:tr>
              <a:tr h="781050"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u="none" strike="noStrike" dirty="0">
                          <a:effectLst/>
                        </a:rPr>
                        <a:t>Налог на имущество физических лиц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>
                    <a:solidFill>
                      <a:srgbClr val="FFD68A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u="none" strike="noStrike" dirty="0" smtClean="0">
                          <a:solidFill>
                            <a:srgbClr val="002060"/>
                          </a:solidFill>
                          <a:effectLst/>
                        </a:rPr>
                        <a:t>0,1-0,3%</a:t>
                      </a:r>
                    </a:p>
                    <a:p>
                      <a:pPr algn="ctr" rtl="0" fontAlgn="ctr"/>
                      <a:endParaRPr lang="ru-RU" sz="1600" b="1" u="none" strike="noStrike" dirty="0" smtClean="0">
                        <a:solidFill>
                          <a:srgbClr val="002060"/>
                        </a:solidFill>
                        <a:effectLst/>
                      </a:endParaRPr>
                    </a:p>
                    <a:p>
                      <a:pPr algn="ctr" rtl="0" fontAlgn="ctr"/>
                      <a:r>
                        <a:rPr lang="ru-RU" sz="1600" b="1" u="none" strike="noStrike" dirty="0" smtClean="0">
                          <a:solidFill>
                            <a:srgbClr val="002060"/>
                          </a:solidFill>
                          <a:effectLst/>
                        </a:rPr>
                        <a:t>0,5-2,0%</a:t>
                      </a:r>
                      <a:endParaRPr lang="ru-RU" sz="1600" b="1" i="0" u="none" strike="noStrike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5720" marR="4572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vl="0" algn="l">
                        <a:lnSpc>
                          <a:spcPct val="90000"/>
                        </a:lnSpc>
                      </a:pPr>
                      <a:r>
                        <a:rPr lang="ru-RU" sz="1000" dirty="0" smtClean="0"/>
                        <a:t>от кадастровой стоимости объектов недвижимости:</a:t>
                      </a:r>
                    </a:p>
                    <a:p>
                      <a:pPr lvl="0" algn="l">
                        <a:lnSpc>
                          <a:spcPct val="90000"/>
                        </a:lnSpc>
                      </a:pPr>
                      <a:r>
                        <a:rPr lang="ru-RU" sz="1000" dirty="0" smtClean="0"/>
                        <a:t>- жилых домов, жилых помещений, </a:t>
                      </a:r>
                    </a:p>
                    <a:p>
                      <a:pPr lvl="0" algn="l">
                        <a:lnSpc>
                          <a:spcPct val="90000"/>
                        </a:lnSpc>
                      </a:pPr>
                      <a:r>
                        <a:rPr lang="ru-RU" sz="1000" dirty="0" smtClean="0"/>
                        <a:t>гаражей, дач </a:t>
                      </a:r>
                    </a:p>
                    <a:p>
                      <a:pPr lvl="0" algn="l">
                        <a:lnSpc>
                          <a:spcPct val="90000"/>
                        </a:lnSpc>
                      </a:pPr>
                      <a:endParaRPr lang="ru-RU" sz="1000" dirty="0" smtClean="0"/>
                    </a:p>
                    <a:p>
                      <a:pPr lvl="0" algn="l">
                        <a:lnSpc>
                          <a:spcPct val="90000"/>
                        </a:lnSpc>
                      </a:pPr>
                      <a:r>
                        <a:rPr lang="ru-RU" sz="1000" dirty="0" smtClean="0"/>
                        <a:t>- административных центров, офисов, торговых объектов, объектов общественного питания и бытового обслуживания </a:t>
                      </a:r>
                    </a:p>
                    <a:p>
                      <a:pPr algn="l" fontAlgn="b"/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5720" marR="45720" anchor="ctr">
                    <a:solidFill>
                      <a:schemeClr val="bg1"/>
                    </a:solidFill>
                  </a:tcPr>
                </a:tc>
                <a:tc rowSpan="3">
                  <a:txBody>
                    <a:bodyPr/>
                    <a:lstStyle/>
                    <a:p>
                      <a:pPr algn="ctr" rtl="0" fontAlgn="ctr"/>
                      <a:endParaRPr lang="ru-RU" sz="1400" u="none" strike="noStrike" dirty="0" smtClean="0">
                        <a:effectLst/>
                      </a:endParaRPr>
                    </a:p>
                    <a:p>
                      <a:pPr algn="ctr" rtl="0" fontAlgn="ctr">
                        <a:spcBef>
                          <a:spcPts val="0"/>
                        </a:spcBef>
                        <a:spcAft>
                          <a:spcPts val="1800"/>
                        </a:spcAft>
                      </a:pPr>
                      <a:r>
                        <a:rPr lang="ru-RU" sz="1400" u="none" strike="noStrike" dirty="0" smtClean="0">
                          <a:solidFill>
                            <a:srgbClr val="C00000"/>
                          </a:solidFill>
                          <a:effectLst/>
                        </a:rPr>
                        <a:t>Единый </a:t>
                      </a:r>
                      <a:r>
                        <a:rPr lang="ru-RU" sz="1400" u="none" strike="noStrike" dirty="0">
                          <a:solidFill>
                            <a:srgbClr val="C00000"/>
                          </a:solidFill>
                          <a:effectLst/>
                        </a:rPr>
                        <a:t>срок </a:t>
                      </a:r>
                      <a:r>
                        <a:rPr lang="ru-RU" sz="1600" u="none" strike="noStrike" dirty="0" smtClean="0">
                          <a:solidFill>
                            <a:srgbClr val="C00000"/>
                          </a:solidFill>
                          <a:effectLst/>
                        </a:rPr>
                        <a:t>уплаты</a:t>
                      </a:r>
                    </a:p>
                    <a:p>
                      <a:pPr algn="ctr" rtl="0" fontAlgn="ctr"/>
                      <a:r>
                        <a:rPr lang="ru-RU" sz="1000" u="none" strike="noStrike" dirty="0" smtClean="0">
                          <a:effectLst/>
                        </a:rPr>
                        <a:t> </a:t>
                      </a:r>
                    </a:p>
                    <a:p>
                      <a:pPr algn="ctr" rtl="0" fontAlgn="ctr"/>
                      <a:r>
                        <a:rPr lang="ru-RU" sz="1000" u="none" strike="noStrike" dirty="0" smtClean="0">
                          <a:effectLst/>
                        </a:rPr>
                        <a:t>до </a:t>
                      </a:r>
                      <a:r>
                        <a:rPr lang="ru-RU" sz="1600" u="none" strike="noStrike" dirty="0">
                          <a:effectLst/>
                        </a:rPr>
                        <a:t>1 </a:t>
                      </a:r>
                      <a:r>
                        <a:rPr lang="ru-RU" sz="1600" u="none" strike="noStrike" dirty="0" smtClean="0">
                          <a:effectLst/>
                        </a:rPr>
                        <a:t>декабря</a:t>
                      </a:r>
                      <a:r>
                        <a:rPr lang="ru-RU" sz="1000" u="none" strike="noStrike" dirty="0">
                          <a:effectLst/>
                        </a:rPr>
                        <a:t> </a:t>
                      </a:r>
                      <a:endParaRPr lang="ru-RU" sz="1000" u="none" strike="noStrike" dirty="0" smtClean="0">
                        <a:effectLst/>
                      </a:endParaRPr>
                    </a:p>
                    <a:p>
                      <a:pPr algn="ctr" rtl="0" fontAlgn="ctr"/>
                      <a:endParaRPr lang="ru-RU" sz="1000" u="none" strike="noStrike" dirty="0" smtClean="0">
                        <a:effectLst/>
                      </a:endParaRPr>
                    </a:p>
                    <a:p>
                      <a:pPr algn="ctr" rtl="0" fontAlgn="ctr"/>
                      <a:r>
                        <a:rPr lang="ru-RU" sz="1000" u="none" strike="noStrike" dirty="0" smtClean="0">
                          <a:effectLst/>
                        </a:rPr>
                        <a:t>года</a:t>
                      </a:r>
                      <a:r>
                        <a:rPr lang="ru-RU" sz="1000" u="none" strike="noStrike" dirty="0">
                          <a:effectLst/>
                        </a:rPr>
                        <a:t>, следующего за истекшим налоговым периодом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5720" marR="45720">
                    <a:solidFill>
                      <a:schemeClr val="bg1"/>
                    </a:solidFill>
                  </a:tcPr>
                </a:tc>
              </a:tr>
              <a:tr h="590550"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u="none" strike="noStrike" dirty="0">
                          <a:effectLst/>
                        </a:rPr>
                        <a:t>Земельный налог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>
                    <a:solidFill>
                      <a:srgbClr val="C5C5C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u="none" strike="noStrike" dirty="0" smtClean="0">
                          <a:solidFill>
                            <a:srgbClr val="002060"/>
                          </a:solidFill>
                          <a:effectLst/>
                        </a:rPr>
                        <a:t>0,3%</a:t>
                      </a:r>
                    </a:p>
                    <a:p>
                      <a:pPr algn="ctr" rtl="0" fontAlgn="ctr"/>
                      <a:endParaRPr lang="ru-RU" sz="1600" b="1" u="none" strike="noStrike" dirty="0" smtClean="0">
                        <a:solidFill>
                          <a:srgbClr val="002060"/>
                        </a:solidFill>
                        <a:effectLst/>
                      </a:endParaRPr>
                    </a:p>
                    <a:p>
                      <a:pPr algn="ctr" rtl="0" fontAlgn="ctr"/>
                      <a:endParaRPr lang="ru-RU" sz="1600" b="1" u="none" strike="noStrike" dirty="0" smtClean="0">
                        <a:solidFill>
                          <a:srgbClr val="002060"/>
                        </a:solidFill>
                        <a:effectLst/>
                      </a:endParaRPr>
                    </a:p>
                    <a:p>
                      <a:pPr algn="ctr" rtl="0" fontAlgn="ctr"/>
                      <a:endParaRPr lang="ru-RU" sz="1600" b="1" u="none" strike="noStrike" dirty="0" smtClean="0">
                        <a:solidFill>
                          <a:srgbClr val="002060"/>
                        </a:solidFill>
                        <a:effectLst/>
                      </a:endParaRPr>
                    </a:p>
                    <a:p>
                      <a:pPr algn="ctr" rtl="0" fontAlgn="ctr"/>
                      <a:r>
                        <a:rPr lang="ru-RU" sz="1600" b="1" u="none" strike="noStrike" dirty="0" smtClean="0">
                          <a:solidFill>
                            <a:srgbClr val="002060"/>
                          </a:solidFill>
                          <a:effectLst/>
                        </a:rPr>
                        <a:t>1,5%</a:t>
                      </a:r>
                      <a:endParaRPr lang="ru-RU" sz="1600" b="1" i="0" u="none" strike="noStrike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5720" marR="4572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vl="0" algn="l">
                        <a:lnSpc>
                          <a:spcPct val="90000"/>
                        </a:lnSpc>
                      </a:pPr>
                      <a:r>
                        <a:rPr lang="ru-RU" sz="1000" dirty="0" smtClean="0"/>
                        <a:t>от кадастровой стоимости земельных участков: </a:t>
                      </a:r>
                    </a:p>
                    <a:p>
                      <a:pPr lvl="0" algn="l">
                        <a:lnSpc>
                          <a:spcPct val="90000"/>
                        </a:lnSpc>
                        <a:buFontTx/>
                        <a:buChar char="-"/>
                      </a:pPr>
                      <a:r>
                        <a:rPr lang="ru-RU" sz="1000" dirty="0" smtClean="0"/>
                        <a:t>занятых жилищным фондом сельскохозяйственного назначения или приобретенных (предоставленных) для личного подсобного хозяйства, садоводства, огородничества или животноводства, а также дачного хозяйства</a:t>
                      </a:r>
                    </a:p>
                    <a:p>
                      <a:pPr lvl="0" algn="l">
                        <a:lnSpc>
                          <a:spcPct val="90000"/>
                        </a:lnSpc>
                        <a:buFontTx/>
                        <a:buChar char="-"/>
                      </a:pPr>
                      <a:endParaRPr lang="ru-RU" sz="1000" dirty="0" smtClean="0"/>
                    </a:p>
                    <a:p>
                      <a:pPr lvl="0" algn="l">
                        <a:lnSpc>
                          <a:spcPct val="90000"/>
                        </a:lnSpc>
                      </a:pPr>
                      <a:r>
                        <a:rPr lang="ru-RU" sz="1000" dirty="0" smtClean="0"/>
                        <a:t>- в отношении других земельных участков </a:t>
                      </a:r>
                    </a:p>
                    <a:p>
                      <a:pPr algn="l" fontAlgn="b"/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5720" marR="45720" anchor="ctr"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590550"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u="none" strike="noStrike" dirty="0">
                          <a:effectLst/>
                        </a:rPr>
                        <a:t>Транспортный налог </a:t>
                      </a:r>
                      <a:r>
                        <a:rPr lang="ru-RU" sz="900" u="none" strike="noStrike" dirty="0">
                          <a:effectLst/>
                        </a:rPr>
                        <a:t>(зачисляется в бюджет Республики Башкортостан )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>
                    <a:solidFill>
                      <a:srgbClr val="F6AB8C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u="none" strike="noStrike" dirty="0" smtClean="0">
                          <a:solidFill>
                            <a:srgbClr val="002060"/>
                          </a:solidFill>
                          <a:effectLst/>
                        </a:rPr>
                        <a:t>10-90 руб.</a:t>
                      </a:r>
                      <a:endParaRPr lang="ru-RU" sz="1600" b="1" i="0" u="none" strike="noStrike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5720" marR="4572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u="none" strike="noStrike" dirty="0" smtClean="0">
                          <a:effectLst/>
                        </a:rPr>
                        <a:t>Исходя из мощности двигателя транспортных средств</a:t>
                      </a:r>
                    </a:p>
                    <a:p>
                      <a:pPr algn="l" fontAlgn="b"/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5720" marR="45720" anchor="ctr"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49" name="Рисунок 48"/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40027" y="2522057"/>
            <a:ext cx="1182697" cy="727621"/>
          </a:xfrm>
          <a:prstGeom prst="rect">
            <a:avLst/>
          </a:prstGeom>
        </p:spPr>
      </p:pic>
      <p:sp>
        <p:nvSpPr>
          <p:cNvPr id="1024" name="TextBox 1023"/>
          <p:cNvSpPr txBox="1"/>
          <p:nvPr/>
        </p:nvSpPr>
        <p:spPr>
          <a:xfrm>
            <a:off x="6934587" y="302064"/>
            <a:ext cx="523201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b="1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МЫ ВСЕ НАЛОГОПЛАТЕЛЬЩИКИ</a:t>
            </a:r>
            <a:endParaRPr lang="ru-RU" sz="2400" b="1" dirty="0">
              <a:ln w="9525">
                <a:solidFill>
                  <a:schemeClr val="bg1"/>
                </a:solidFill>
                <a:prstDash val="solid"/>
              </a:ln>
              <a:solidFill>
                <a:schemeClr val="accent5"/>
              </a:solidFill>
              <a:effectLst>
                <a:glow rad="228600">
                  <a:schemeClr val="accent2">
                    <a:satMod val="175000"/>
                    <a:alpha val="40000"/>
                  </a:schemeClr>
                </a:glow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  <a:latin typeface="Segoe UI" panose="020B0502040204020203" pitchFamily="34" charset="0"/>
              <a:ea typeface="Segoe UI" panose="020B0502040204020203" pitchFamily="34" charset="0"/>
              <a:cs typeface="Segoe UI" panose="020B0502040204020203" pitchFamily="34" charset="0"/>
            </a:endParaRPr>
          </a:p>
        </p:txBody>
      </p:sp>
      <p:grpSp>
        <p:nvGrpSpPr>
          <p:cNvPr id="48" name="Группа 47"/>
          <p:cNvGrpSpPr/>
          <p:nvPr/>
        </p:nvGrpSpPr>
        <p:grpSpPr>
          <a:xfrm>
            <a:off x="449717" y="5333951"/>
            <a:ext cx="11742283" cy="1191197"/>
            <a:chOff x="641412" y="5575353"/>
            <a:chExt cx="11742283" cy="1191197"/>
          </a:xfrm>
        </p:grpSpPr>
        <p:graphicFrame>
          <p:nvGraphicFramePr>
            <p:cNvPr id="20" name="Диаграмма 19"/>
            <p:cNvGraphicFramePr/>
            <p:nvPr>
              <p:extLst>
                <p:ext uri="{D42A27DB-BD31-4B8C-83A1-F6EECF244321}">
                  <p14:modId xmlns:p14="http://schemas.microsoft.com/office/powerpoint/2010/main" val="2550937579"/>
                </p:ext>
              </p:extLst>
            </p:nvPr>
          </p:nvGraphicFramePr>
          <p:xfrm>
            <a:off x="641412" y="6019225"/>
            <a:ext cx="11496675" cy="499492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4"/>
            </a:graphicData>
          </a:graphic>
        </p:graphicFrame>
        <p:sp>
          <p:nvSpPr>
            <p:cNvPr id="38" name="TextBox 37"/>
            <p:cNvSpPr txBox="1"/>
            <p:nvPr/>
          </p:nvSpPr>
          <p:spPr>
            <a:xfrm>
              <a:off x="2303792" y="5575353"/>
              <a:ext cx="9910627" cy="369332"/>
            </a:xfrm>
            <a:prstGeom prst="wedgeRectCallout">
              <a:avLst>
                <a:gd name="adj1" fmla="val -57807"/>
                <a:gd name="adj2" fmla="val -51847"/>
              </a:avLst>
            </a:prstGeom>
            <a:solidFill>
              <a:schemeClr val="accent1">
                <a:lumMod val="20000"/>
                <a:lumOff val="80000"/>
              </a:schemeClr>
            </a:solidFill>
            <a:ln>
              <a:solidFill>
                <a:srgbClr val="0070C0"/>
              </a:solidFill>
            </a:ln>
          </p:spPr>
          <p:txBody>
            <a:bodyPr wrap="square" rtlCol="0">
              <a:spAutoFit/>
            </a:bodyPr>
            <a:lstStyle/>
            <a:p>
              <a:r>
                <a:rPr lang="ru-RU" b="1" dirty="0" smtClean="0">
                  <a:solidFill>
                    <a:srgbClr val="00B0F0"/>
                  </a:solidFill>
                  <a:effectLst>
                    <a:glow rad="228600">
                      <a:schemeClr val="accent2">
                        <a:satMod val="175000"/>
                        <a:alpha val="40000"/>
                      </a:schemeClr>
                    </a:glow>
                  </a:effectLst>
                </a:rPr>
                <a:t>8287,7</a:t>
              </a:r>
              <a:r>
                <a:rPr lang="ru-RU" sz="1200" dirty="0" smtClean="0">
                  <a:solidFill>
                    <a:srgbClr val="00B0F0"/>
                  </a:solidFill>
                </a:rPr>
                <a:t> руб. уплачено налогов в среднем одним гражданином муниципального района Мелеузовский район за 2017г., в </a:t>
              </a:r>
              <a:r>
                <a:rPr lang="ru-RU" sz="1200" dirty="0" err="1" smtClean="0">
                  <a:solidFill>
                    <a:srgbClr val="00B0F0"/>
                  </a:solidFill>
                </a:rPr>
                <a:t>т.ч</a:t>
              </a:r>
              <a:r>
                <a:rPr lang="ru-RU" sz="1200" dirty="0" smtClean="0">
                  <a:solidFill>
                    <a:srgbClr val="00B0F0"/>
                  </a:solidFill>
                </a:rPr>
                <a:t>.:</a:t>
              </a:r>
              <a:endParaRPr lang="ru-RU" sz="1200" dirty="0">
                <a:solidFill>
                  <a:srgbClr val="00B0F0"/>
                </a:solidFill>
              </a:endParaRPr>
            </a:p>
          </p:txBody>
        </p:sp>
        <p:sp>
          <p:nvSpPr>
            <p:cNvPr id="40" name="TextBox 39"/>
            <p:cNvSpPr txBox="1"/>
            <p:nvPr/>
          </p:nvSpPr>
          <p:spPr>
            <a:xfrm>
              <a:off x="10359253" y="6066608"/>
              <a:ext cx="828675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1600" b="1" dirty="0" smtClean="0"/>
                <a:t>566,2</a:t>
              </a:r>
              <a:endParaRPr lang="ru-RU" sz="1600" b="1" dirty="0"/>
            </a:p>
          </p:txBody>
        </p:sp>
        <p:sp>
          <p:nvSpPr>
            <p:cNvPr id="42" name="TextBox 41"/>
            <p:cNvSpPr txBox="1"/>
            <p:nvPr/>
          </p:nvSpPr>
          <p:spPr>
            <a:xfrm>
              <a:off x="11034717" y="6082167"/>
              <a:ext cx="54515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1200" b="1" dirty="0" smtClean="0"/>
                <a:t>286,7</a:t>
              </a:r>
              <a:endParaRPr lang="ru-RU" sz="1200" b="1" dirty="0"/>
            </a:p>
          </p:txBody>
        </p:sp>
        <p:sp>
          <p:nvSpPr>
            <p:cNvPr id="44" name="Прямоугольник 43"/>
            <p:cNvSpPr/>
            <p:nvPr/>
          </p:nvSpPr>
          <p:spPr>
            <a:xfrm>
              <a:off x="4497501" y="6385771"/>
              <a:ext cx="1892249" cy="23083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 fontAlgn="b"/>
              <a:r>
                <a:rPr lang="ru-RU" sz="900" dirty="0"/>
                <a:t>Налог на доходы физических лиц</a:t>
              </a:r>
              <a:endParaRPr lang="ru-RU" sz="900" dirty="0">
                <a:latin typeface="Times New Roman" panose="02020603050405020304" pitchFamily="18" charset="0"/>
              </a:endParaRPr>
            </a:p>
          </p:txBody>
        </p:sp>
        <p:sp>
          <p:nvSpPr>
            <p:cNvPr id="45" name="TextBox 44"/>
            <p:cNvSpPr txBox="1"/>
            <p:nvPr/>
          </p:nvSpPr>
          <p:spPr>
            <a:xfrm>
              <a:off x="11465597" y="6071792"/>
              <a:ext cx="538930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sz="1200" b="1" dirty="0" smtClean="0"/>
                <a:t>225,7</a:t>
              </a:r>
              <a:endParaRPr lang="ru-RU" sz="1200" b="1" dirty="0"/>
            </a:p>
          </p:txBody>
        </p:sp>
        <p:sp>
          <p:nvSpPr>
            <p:cNvPr id="46" name="Прямоугольник 45"/>
            <p:cNvSpPr/>
            <p:nvPr/>
          </p:nvSpPr>
          <p:spPr>
            <a:xfrm>
              <a:off x="9967313" y="6397218"/>
              <a:ext cx="1090300" cy="36933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ru-RU" sz="900" dirty="0"/>
                <a:t>Транспортный налог </a:t>
              </a:r>
            </a:p>
          </p:txBody>
        </p:sp>
        <p:sp>
          <p:nvSpPr>
            <p:cNvPr id="50" name="Прямоугольник 49"/>
            <p:cNvSpPr/>
            <p:nvPr/>
          </p:nvSpPr>
          <p:spPr>
            <a:xfrm>
              <a:off x="10821830" y="6397218"/>
              <a:ext cx="837663" cy="36933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ru-RU" sz="900" dirty="0" smtClean="0"/>
                <a:t>Земельный налог </a:t>
              </a:r>
              <a:endParaRPr lang="ru-RU" sz="900" dirty="0"/>
            </a:p>
          </p:txBody>
        </p:sp>
        <p:sp>
          <p:nvSpPr>
            <p:cNvPr id="51" name="Прямоугольник 50"/>
            <p:cNvSpPr/>
            <p:nvPr/>
          </p:nvSpPr>
          <p:spPr>
            <a:xfrm>
              <a:off x="11293395" y="6397218"/>
              <a:ext cx="1090300" cy="36933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ru-RU" sz="900" dirty="0" smtClean="0"/>
                <a:t>Налог на имущество</a:t>
              </a:r>
              <a:endParaRPr lang="ru-RU" sz="900" dirty="0"/>
            </a:p>
          </p:txBody>
        </p:sp>
      </p:grpSp>
      <p:sp>
        <p:nvSpPr>
          <p:cNvPr id="47" name="Прямоугольник 46"/>
          <p:cNvSpPr/>
          <p:nvPr/>
        </p:nvSpPr>
        <p:spPr>
          <a:xfrm>
            <a:off x="960" y="6541294"/>
            <a:ext cx="12165637" cy="230832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pPr marL="717550" algn="ctr"/>
            <a:r>
              <a:rPr lang="ru-RU" sz="900" b="1" i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ВСЕ ПЕРЕЧИСЛЕННЫЕ ВЫШЕ НАЛОГИ ИДУТ НА ФОРМИРОВАНИЕ ДОХОДНОЙ БАЗЫ РЕГИОНАЛЬНЫХ И МЕСТНЫХ НАЛОГОВ, А ЗНАЧИТ РЕАЛЬНО ВЛИЯЮТ НА КАЧЕСТВО ЖИЗНИ </a:t>
            </a:r>
            <a:r>
              <a:rPr lang="ru-RU" sz="900" b="1" i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МЕЛЕУЗОВЦЕВ</a:t>
            </a:r>
            <a:endParaRPr lang="ru-RU" sz="1400" dirty="0">
              <a:solidFill>
                <a:srgbClr val="C00000"/>
              </a:solidFill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2445987" y="3855931"/>
            <a:ext cx="49423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dirty="0" smtClean="0">
                <a:solidFill>
                  <a:srgbClr val="0070C0"/>
                </a:solidFill>
              </a:rPr>
              <a:t>В</a:t>
            </a:r>
            <a:endParaRPr lang="ru-RU" sz="2400" dirty="0">
              <a:solidFill>
                <a:srgbClr val="0070C0"/>
              </a:solidFill>
            </a:endParaRPr>
          </a:p>
        </p:txBody>
      </p:sp>
      <p:sp>
        <p:nvSpPr>
          <p:cNvPr id="37" name="TextBox 36"/>
          <p:cNvSpPr txBox="1"/>
          <p:nvPr/>
        </p:nvSpPr>
        <p:spPr>
          <a:xfrm>
            <a:off x="-25404" y="21308"/>
            <a:ext cx="12192001" cy="338554"/>
          </a:xfrm>
          <a:prstGeom prst="rect">
            <a:avLst/>
          </a:prstGeom>
          <a:solidFill>
            <a:srgbClr val="009999"/>
          </a:solidFill>
        </p:spPr>
        <p:txBody>
          <a:bodyPr wrap="square" rtlCol="0">
            <a:spAutoFit/>
          </a:bodyPr>
          <a:lstStyle/>
          <a:p>
            <a:pPr algn="ctr"/>
            <a:r>
              <a:rPr lang="ru-RU" sz="1600" i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Налоги уплачиваемые гражданами</a:t>
            </a:r>
            <a:endParaRPr lang="ru-RU" sz="1600" i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40027" y="1047122"/>
            <a:ext cx="1182697" cy="727621"/>
          </a:xfrm>
          <a:prstGeom prst="rect">
            <a:avLst/>
          </a:prstGeom>
        </p:spPr>
      </p:pic>
      <p:pic>
        <p:nvPicPr>
          <p:cNvPr id="39" name="Picture 2" descr="http://polinamay.ru/wp-content/uploads/2015/01/%D0%BE%D1%82%D0%BA%D1%80%D1%8B%D1%82%D1%8B%D0%B9-%D0%B7%D0%B0%D0%BC%D0%BE%D0%BA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1465" y="-9869"/>
            <a:ext cx="808097" cy="72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4" name="Рисунок 23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219" t="2681" r="48572" b="5305"/>
          <a:stretch/>
        </p:blipFill>
        <p:spPr>
          <a:xfrm>
            <a:off x="550863" y="4790987"/>
            <a:ext cx="541117" cy="979246"/>
          </a:xfrm>
          <a:prstGeom prst="rect">
            <a:avLst/>
          </a:prstGeom>
        </p:spPr>
      </p:pic>
      <p:pic>
        <p:nvPicPr>
          <p:cNvPr id="25" name="Рисунок 24"/>
          <p:cNvPicPr>
            <a:picLocks noChangeAspect="1"/>
          </p:cNvPicPr>
          <p:nvPr/>
        </p:nvPicPr>
        <p:blipFill>
          <a:blip r:embed="rId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9562" y="4893804"/>
            <a:ext cx="348177" cy="3481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72560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5000"/>
    </mc:Choice>
    <mc:Fallback xmlns="">
      <p:transition spd="slow" advTm="15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7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" name="Рисунок 51"/>
          <p:cNvPicPr>
            <a:picLocks noChangeAspect="1"/>
          </p:cNvPicPr>
          <p:nvPr/>
        </p:nvPicPr>
        <p:blipFill>
          <a:blip r:embed="rId2" cstate="print">
            <a:clrChange>
              <a:clrFrom>
                <a:srgbClr val="F8F9F3"/>
              </a:clrFrom>
              <a:clrTo>
                <a:srgbClr val="F8F9F3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428815">
            <a:off x="4143700" y="1606889"/>
            <a:ext cx="670560" cy="722376"/>
          </a:xfrm>
          <a:prstGeom prst="rect">
            <a:avLst/>
          </a:prstGeom>
        </p:spPr>
      </p:pic>
      <p:sp>
        <p:nvSpPr>
          <p:cNvPr id="6" name="Прямоугольник 5"/>
          <p:cNvSpPr/>
          <p:nvPr/>
        </p:nvSpPr>
        <p:spPr>
          <a:xfrm>
            <a:off x="3634352" y="79883"/>
            <a:ext cx="8535925" cy="338554"/>
          </a:xfrm>
          <a:prstGeom prst="rect">
            <a:avLst/>
          </a:prstGeom>
          <a:solidFill>
            <a:schemeClr val="bg1">
              <a:alpha val="17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ru-RU" sz="16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Налог на доходы физических лиц</a:t>
            </a:r>
            <a:endParaRPr lang="ru-RU" sz="1600" dirty="0">
              <a:solidFill>
                <a:schemeClr val="bg1"/>
              </a:solidFill>
            </a:endParaRPr>
          </a:p>
        </p:txBody>
      </p:sp>
      <p:sp>
        <p:nvSpPr>
          <p:cNvPr id="4" name="Заголовок 1"/>
          <p:cNvSpPr txBox="1">
            <a:spLocks/>
          </p:cNvSpPr>
          <p:nvPr/>
        </p:nvSpPr>
        <p:spPr>
          <a:xfrm>
            <a:off x="0" y="32809"/>
            <a:ext cx="12192000" cy="331749"/>
          </a:xfrm>
          <a:prstGeom prst="rect">
            <a:avLst/>
          </a:prstGeom>
          <a:solidFill>
            <a:srgbClr val="009999"/>
          </a:solidFill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3600" dirty="0" smtClean="0">
                <a:solidFill>
                  <a:schemeClr val="bg1"/>
                </a:solidFill>
              </a:rPr>
              <a:t>       </a:t>
            </a:r>
            <a:r>
              <a:rPr lang="ru-RU" sz="24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это интересно: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 rot="19682571">
            <a:off x="2308511" y="2007040"/>
            <a:ext cx="86121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strike="sngStrike" dirty="0" smtClean="0"/>
              <a:t>Р</a:t>
            </a:r>
            <a:r>
              <a:rPr lang="ru-RU" sz="1400" dirty="0" smtClean="0"/>
              <a:t>3043,1</a:t>
            </a:r>
            <a:endParaRPr lang="ru-RU" sz="1400" dirty="0"/>
          </a:p>
        </p:txBody>
      </p:sp>
      <p:sp>
        <p:nvSpPr>
          <p:cNvPr id="15" name="TextBox 14"/>
          <p:cNvSpPr txBox="1"/>
          <p:nvPr/>
        </p:nvSpPr>
        <p:spPr>
          <a:xfrm rot="21196966">
            <a:off x="4943667" y="1021659"/>
            <a:ext cx="86121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strike="sngStrike" dirty="0" smtClean="0"/>
              <a:t>Р</a:t>
            </a:r>
            <a:r>
              <a:rPr lang="ru-RU" sz="1400" dirty="0" smtClean="0"/>
              <a:t>3586,8</a:t>
            </a:r>
            <a:endParaRPr lang="ru-RU" sz="1400" dirty="0"/>
          </a:p>
        </p:txBody>
      </p:sp>
      <p:sp>
        <p:nvSpPr>
          <p:cNvPr id="16" name="TextBox 15"/>
          <p:cNvSpPr txBox="1"/>
          <p:nvPr/>
        </p:nvSpPr>
        <p:spPr>
          <a:xfrm rot="18975767">
            <a:off x="878300" y="3077692"/>
            <a:ext cx="86121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strike="sngStrike" dirty="0" smtClean="0"/>
              <a:t>Р</a:t>
            </a:r>
            <a:r>
              <a:rPr lang="ru-RU" sz="1400" dirty="0" smtClean="0"/>
              <a:t>2581,9</a:t>
            </a:r>
            <a:endParaRPr lang="ru-RU" sz="1400" dirty="0"/>
          </a:p>
        </p:txBody>
      </p:sp>
      <p:sp>
        <p:nvSpPr>
          <p:cNvPr id="18" name="TextBox 17"/>
          <p:cNvSpPr txBox="1"/>
          <p:nvPr/>
        </p:nvSpPr>
        <p:spPr>
          <a:xfrm rot="19436531">
            <a:off x="1553041" y="2490356"/>
            <a:ext cx="86121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strike="sngStrike" dirty="0" smtClean="0"/>
              <a:t>Р</a:t>
            </a:r>
            <a:r>
              <a:rPr lang="ru-RU" sz="1400" dirty="0" smtClean="0"/>
              <a:t>2975,1</a:t>
            </a:r>
            <a:endParaRPr lang="ru-RU" sz="1400" dirty="0"/>
          </a:p>
        </p:txBody>
      </p:sp>
      <p:sp>
        <p:nvSpPr>
          <p:cNvPr id="19" name="TextBox 18"/>
          <p:cNvSpPr txBox="1"/>
          <p:nvPr/>
        </p:nvSpPr>
        <p:spPr>
          <a:xfrm rot="20797193">
            <a:off x="3931226" y="1206852"/>
            <a:ext cx="86121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strike="sngStrike" dirty="0" smtClean="0"/>
              <a:t>Р</a:t>
            </a:r>
            <a:r>
              <a:rPr lang="ru-RU" sz="1400" dirty="0" smtClean="0"/>
              <a:t>2799,9</a:t>
            </a:r>
            <a:endParaRPr lang="ru-RU" sz="1400" dirty="0"/>
          </a:p>
        </p:txBody>
      </p:sp>
      <p:sp>
        <p:nvSpPr>
          <p:cNvPr id="20" name="TextBox 19"/>
          <p:cNvSpPr txBox="1"/>
          <p:nvPr/>
        </p:nvSpPr>
        <p:spPr>
          <a:xfrm rot="19982168">
            <a:off x="3058762" y="1552659"/>
            <a:ext cx="86121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strike="sngStrike" dirty="0" smtClean="0"/>
              <a:t>Р</a:t>
            </a:r>
            <a:r>
              <a:rPr lang="ru-RU" sz="1400" dirty="0" smtClean="0"/>
              <a:t>3820,5</a:t>
            </a:r>
            <a:endParaRPr lang="ru-RU" sz="1400" dirty="0"/>
          </a:p>
        </p:txBody>
      </p:sp>
      <p:sp>
        <p:nvSpPr>
          <p:cNvPr id="21" name="TextBox 20"/>
          <p:cNvSpPr txBox="1"/>
          <p:nvPr/>
        </p:nvSpPr>
        <p:spPr>
          <a:xfrm>
            <a:off x="5918015" y="978817"/>
            <a:ext cx="94917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strike="sngStrike" dirty="0" smtClean="0"/>
              <a:t>Р</a:t>
            </a:r>
            <a:r>
              <a:rPr lang="ru-RU" sz="1400" dirty="0" smtClean="0"/>
              <a:t>2870,8</a:t>
            </a:r>
            <a:endParaRPr lang="ru-RU" sz="1400" dirty="0"/>
          </a:p>
        </p:txBody>
      </p:sp>
      <p:sp>
        <p:nvSpPr>
          <p:cNvPr id="23" name="TextBox 22"/>
          <p:cNvSpPr txBox="1"/>
          <p:nvPr/>
        </p:nvSpPr>
        <p:spPr>
          <a:xfrm rot="671153">
            <a:off x="6905918" y="1094605"/>
            <a:ext cx="86121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strike="sngStrike" dirty="0" smtClean="0"/>
              <a:t>Р</a:t>
            </a:r>
            <a:r>
              <a:rPr lang="ru-RU" sz="1400" dirty="0" smtClean="0"/>
              <a:t>2511,1</a:t>
            </a:r>
            <a:endParaRPr lang="ru-RU" sz="1400" dirty="0"/>
          </a:p>
        </p:txBody>
      </p:sp>
      <p:sp>
        <p:nvSpPr>
          <p:cNvPr id="24" name="TextBox 23"/>
          <p:cNvSpPr txBox="1"/>
          <p:nvPr/>
        </p:nvSpPr>
        <p:spPr>
          <a:xfrm rot="1183274">
            <a:off x="7799702" y="1382784"/>
            <a:ext cx="86121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strike="sngStrike" dirty="0" smtClean="0"/>
              <a:t>Р</a:t>
            </a:r>
            <a:r>
              <a:rPr lang="ru-RU" sz="1400" dirty="0" smtClean="0"/>
              <a:t>3022,2</a:t>
            </a:r>
            <a:endParaRPr lang="ru-RU" sz="1400" dirty="0"/>
          </a:p>
        </p:txBody>
      </p:sp>
      <p:sp>
        <p:nvSpPr>
          <p:cNvPr id="25" name="TextBox 24"/>
          <p:cNvSpPr txBox="1"/>
          <p:nvPr/>
        </p:nvSpPr>
        <p:spPr>
          <a:xfrm rot="1468000">
            <a:off x="8591787" y="1692153"/>
            <a:ext cx="86121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strike="sngStrike" dirty="0" smtClean="0"/>
              <a:t>Р</a:t>
            </a:r>
            <a:r>
              <a:rPr lang="ru-RU" sz="1400" dirty="0" smtClean="0"/>
              <a:t>3280,7</a:t>
            </a:r>
            <a:endParaRPr lang="ru-RU" sz="1400" dirty="0"/>
          </a:p>
        </p:txBody>
      </p:sp>
      <p:sp>
        <p:nvSpPr>
          <p:cNvPr id="26" name="TextBox 25"/>
          <p:cNvSpPr txBox="1"/>
          <p:nvPr/>
        </p:nvSpPr>
        <p:spPr>
          <a:xfrm rot="1980618">
            <a:off x="9312046" y="2161963"/>
            <a:ext cx="88648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strike="sngStrike" dirty="0" smtClean="0"/>
              <a:t>Р</a:t>
            </a:r>
            <a:r>
              <a:rPr lang="ru-RU" sz="1400" dirty="0" smtClean="0"/>
              <a:t>3085,2</a:t>
            </a:r>
            <a:endParaRPr lang="ru-RU" sz="1400" dirty="0"/>
          </a:p>
        </p:txBody>
      </p:sp>
      <p:sp>
        <p:nvSpPr>
          <p:cNvPr id="27" name="TextBox 26"/>
          <p:cNvSpPr txBox="1"/>
          <p:nvPr/>
        </p:nvSpPr>
        <p:spPr>
          <a:xfrm rot="2416705">
            <a:off x="10002304" y="2733256"/>
            <a:ext cx="86121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strike="sngStrike" dirty="0" smtClean="0"/>
              <a:t>Р</a:t>
            </a:r>
            <a:r>
              <a:rPr lang="ru-RU" sz="1400" dirty="0" smtClean="0"/>
              <a:t>2688,9</a:t>
            </a:r>
            <a:endParaRPr lang="ru-RU" sz="1400" dirty="0"/>
          </a:p>
        </p:txBody>
      </p:sp>
      <p:sp>
        <p:nvSpPr>
          <p:cNvPr id="28" name="TextBox 27"/>
          <p:cNvSpPr txBox="1"/>
          <p:nvPr/>
        </p:nvSpPr>
        <p:spPr>
          <a:xfrm rot="2697620">
            <a:off x="10569287" y="3424202"/>
            <a:ext cx="86121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strike="sngStrike" dirty="0" smtClean="0"/>
              <a:t>Р</a:t>
            </a:r>
            <a:r>
              <a:rPr lang="ru-RU" sz="1400" dirty="0" smtClean="0"/>
              <a:t>2573,0</a:t>
            </a:r>
            <a:endParaRPr lang="ru-RU" sz="1400" dirty="0"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3" cstate="print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89684" y="3393600"/>
            <a:ext cx="468000" cy="468000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4" cstate="print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16605" y="3981958"/>
            <a:ext cx="396000" cy="396000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16009" y="2342507"/>
            <a:ext cx="540000" cy="540000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88605" y="2165226"/>
            <a:ext cx="504000" cy="504000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7" cstate="print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51162" y="2154227"/>
            <a:ext cx="684000" cy="684000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8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49701" y="2554081"/>
            <a:ext cx="540000" cy="540000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9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14810" y="2272012"/>
            <a:ext cx="540000" cy="540000"/>
          </a:xfrm>
          <a:prstGeom prst="rect">
            <a:avLst/>
          </a:prstGeom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10" cstate="print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78743" y="2538043"/>
            <a:ext cx="612000" cy="612000"/>
          </a:xfrm>
          <a:prstGeom prst="rect">
            <a:avLst/>
          </a:prstGeom>
        </p:spPr>
      </p:pic>
      <p:pic>
        <p:nvPicPr>
          <p:cNvPr id="29" name="Рисунок 28"/>
          <p:cNvPicPr>
            <a:picLocks noChangeAspect="1"/>
          </p:cNvPicPr>
          <p:nvPr/>
        </p:nvPicPr>
        <p:blipFill>
          <a:blip r:embed="rId11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35601" y="2940841"/>
            <a:ext cx="540000" cy="540000"/>
          </a:xfrm>
          <a:prstGeom prst="rect">
            <a:avLst/>
          </a:prstGeom>
        </p:spPr>
      </p:pic>
      <p:pic>
        <p:nvPicPr>
          <p:cNvPr id="31" name="Рисунок 30"/>
          <p:cNvPicPr>
            <a:picLocks noChangeAspect="1"/>
          </p:cNvPicPr>
          <p:nvPr/>
        </p:nvPicPr>
        <p:blipFill>
          <a:blip r:embed="rId12" cstate="print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83411" y="3408453"/>
            <a:ext cx="504000" cy="504000"/>
          </a:xfrm>
          <a:prstGeom prst="rect">
            <a:avLst/>
          </a:prstGeom>
        </p:spPr>
      </p:pic>
      <p:pic>
        <p:nvPicPr>
          <p:cNvPr id="32" name="Рисунок 31"/>
          <p:cNvPicPr>
            <a:picLocks noChangeAspect="1"/>
          </p:cNvPicPr>
          <p:nvPr/>
        </p:nvPicPr>
        <p:blipFill>
          <a:blip r:embed="rId1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61698" y="2176798"/>
            <a:ext cx="504000" cy="504000"/>
          </a:xfrm>
          <a:prstGeom prst="rect">
            <a:avLst/>
          </a:prstGeom>
        </p:spPr>
      </p:pic>
      <p:pic>
        <p:nvPicPr>
          <p:cNvPr id="35" name="Рисунок 34"/>
          <p:cNvPicPr>
            <a:picLocks noChangeAspect="1"/>
          </p:cNvPicPr>
          <p:nvPr/>
        </p:nvPicPr>
        <p:blipFill>
          <a:blip r:embed="rId14" cstate="print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15">
                    <a14:imgEffect>
                      <a14:colorTemperature colorTemp="11200"/>
                    </a14:imgEffect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8960" y="3899661"/>
            <a:ext cx="684000" cy="684000"/>
          </a:xfrm>
          <a:prstGeom prst="rect">
            <a:avLst/>
          </a:prstGeom>
        </p:spPr>
      </p:pic>
      <p:pic>
        <p:nvPicPr>
          <p:cNvPr id="36" name="Рисунок 35"/>
          <p:cNvPicPr>
            <a:picLocks noChangeAspect="1"/>
          </p:cNvPicPr>
          <p:nvPr/>
        </p:nvPicPr>
        <p:blipFill rotWithShape="1">
          <a:blip r:embed="rId1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9946" t="5178" r="2837" b="80453"/>
          <a:stretch/>
        </p:blipFill>
        <p:spPr>
          <a:xfrm>
            <a:off x="8702470" y="2940841"/>
            <a:ext cx="647027" cy="540000"/>
          </a:xfrm>
          <a:prstGeom prst="rect">
            <a:avLst/>
          </a:prstGeom>
        </p:spPr>
      </p:pic>
      <p:sp>
        <p:nvSpPr>
          <p:cNvPr id="37" name="Прямоугольник 36"/>
          <p:cNvSpPr/>
          <p:nvPr/>
        </p:nvSpPr>
        <p:spPr>
          <a:xfrm>
            <a:off x="58675" y="5577156"/>
            <a:ext cx="95839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800" dirty="0">
                <a:solidFill>
                  <a:srgbClr val="000000"/>
                </a:solidFill>
                <a:latin typeface="Calibri" panose="020F0502020204030204" pitchFamily="34" charset="0"/>
              </a:rPr>
              <a:t>Сельское, лесное хозяйство, охота, рыболовство и рыбоводство</a:t>
            </a:r>
            <a:r>
              <a:rPr lang="ru-RU" sz="800" dirty="0"/>
              <a:t> </a:t>
            </a:r>
          </a:p>
        </p:txBody>
      </p:sp>
      <p:sp>
        <p:nvSpPr>
          <p:cNvPr id="39" name="Прямоугольник 38"/>
          <p:cNvSpPr/>
          <p:nvPr/>
        </p:nvSpPr>
        <p:spPr>
          <a:xfrm>
            <a:off x="11135470" y="5571036"/>
            <a:ext cx="1047097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800" dirty="0">
                <a:solidFill>
                  <a:srgbClr val="000000"/>
                </a:solidFill>
                <a:latin typeface="Calibri" panose="020F0502020204030204" pitchFamily="34" charset="0"/>
              </a:rPr>
              <a:t>Деятельность в области культуры, спорта, организации досуга и развлечений</a:t>
            </a:r>
            <a:r>
              <a:rPr lang="ru-RU" sz="800" dirty="0"/>
              <a:t> </a:t>
            </a:r>
          </a:p>
        </p:txBody>
      </p:sp>
      <p:sp>
        <p:nvSpPr>
          <p:cNvPr id="40" name="Прямоугольник 39"/>
          <p:cNvSpPr/>
          <p:nvPr/>
        </p:nvSpPr>
        <p:spPr>
          <a:xfrm>
            <a:off x="10336223" y="5572275"/>
            <a:ext cx="838874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800" dirty="0">
                <a:solidFill>
                  <a:srgbClr val="000000"/>
                </a:solidFill>
                <a:latin typeface="Calibri" panose="020F0502020204030204" pitchFamily="34" charset="0"/>
              </a:rPr>
              <a:t>Деятельность в области </a:t>
            </a:r>
            <a:r>
              <a:rPr lang="ru-RU" sz="800" dirty="0" err="1" smtClean="0">
                <a:solidFill>
                  <a:srgbClr val="000000"/>
                </a:solidFill>
                <a:latin typeface="Calibri" panose="020F0502020204030204" pitchFamily="34" charset="0"/>
              </a:rPr>
              <a:t>здравоохра</a:t>
            </a:r>
            <a:r>
              <a:rPr lang="ru-RU" sz="800" dirty="0" smtClean="0">
                <a:solidFill>
                  <a:srgbClr val="000000"/>
                </a:solidFill>
                <a:latin typeface="Calibri" panose="020F0502020204030204" pitchFamily="34" charset="0"/>
              </a:rPr>
              <a:t>-нения </a:t>
            </a:r>
            <a:r>
              <a:rPr lang="ru-RU" sz="800" dirty="0">
                <a:solidFill>
                  <a:srgbClr val="000000"/>
                </a:solidFill>
                <a:latin typeface="Calibri" panose="020F0502020204030204" pitchFamily="34" charset="0"/>
              </a:rPr>
              <a:t>и социальных услуг</a:t>
            </a:r>
            <a:r>
              <a:rPr lang="ru-RU" sz="800" dirty="0"/>
              <a:t> </a:t>
            </a:r>
          </a:p>
        </p:txBody>
      </p:sp>
      <p:sp>
        <p:nvSpPr>
          <p:cNvPr id="41" name="Прямоугольник 40"/>
          <p:cNvSpPr/>
          <p:nvPr/>
        </p:nvSpPr>
        <p:spPr>
          <a:xfrm>
            <a:off x="9438761" y="5583713"/>
            <a:ext cx="766688" cy="2154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800" dirty="0">
                <a:solidFill>
                  <a:srgbClr val="000000"/>
                </a:solidFill>
                <a:latin typeface="Calibri" panose="020F0502020204030204" pitchFamily="34" charset="0"/>
              </a:rPr>
              <a:t>Образование</a:t>
            </a:r>
            <a:r>
              <a:rPr lang="ru-RU" sz="800" dirty="0"/>
              <a:t> </a:t>
            </a:r>
          </a:p>
        </p:txBody>
      </p:sp>
      <p:sp>
        <p:nvSpPr>
          <p:cNvPr id="42" name="Прямоугольник 41"/>
          <p:cNvSpPr/>
          <p:nvPr/>
        </p:nvSpPr>
        <p:spPr>
          <a:xfrm>
            <a:off x="8401520" y="5563643"/>
            <a:ext cx="1027009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800" dirty="0">
                <a:solidFill>
                  <a:srgbClr val="000000"/>
                </a:solidFill>
                <a:latin typeface="Calibri" panose="020F0502020204030204" pitchFamily="34" charset="0"/>
              </a:rPr>
              <a:t>Государственное управление и обеспечение военной безопасности; социальное обеспечение</a:t>
            </a:r>
            <a:r>
              <a:rPr lang="ru-RU" sz="800" dirty="0"/>
              <a:t> </a:t>
            </a:r>
          </a:p>
        </p:txBody>
      </p:sp>
      <p:sp>
        <p:nvSpPr>
          <p:cNvPr id="43" name="Прямоугольник 42"/>
          <p:cNvSpPr/>
          <p:nvPr/>
        </p:nvSpPr>
        <p:spPr>
          <a:xfrm>
            <a:off x="7533752" y="5572275"/>
            <a:ext cx="901526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800" dirty="0">
                <a:solidFill>
                  <a:srgbClr val="000000"/>
                </a:solidFill>
                <a:latin typeface="Calibri" panose="020F0502020204030204" pitchFamily="34" charset="0"/>
              </a:rPr>
              <a:t>Деятельность по операциям с недвижимым имуществом</a:t>
            </a:r>
            <a:r>
              <a:rPr lang="ru-RU" sz="800" dirty="0"/>
              <a:t> </a:t>
            </a:r>
          </a:p>
        </p:txBody>
      </p:sp>
      <p:sp>
        <p:nvSpPr>
          <p:cNvPr id="45" name="Прямоугольник 44"/>
          <p:cNvSpPr/>
          <p:nvPr/>
        </p:nvSpPr>
        <p:spPr>
          <a:xfrm>
            <a:off x="6633239" y="5586605"/>
            <a:ext cx="963880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800" dirty="0">
                <a:solidFill>
                  <a:srgbClr val="000000"/>
                </a:solidFill>
                <a:latin typeface="Calibri" panose="020F0502020204030204" pitchFamily="34" charset="0"/>
              </a:rPr>
              <a:t>Транспортировка и хранение</a:t>
            </a:r>
            <a:r>
              <a:rPr lang="ru-RU" sz="800" dirty="0"/>
              <a:t> </a:t>
            </a:r>
          </a:p>
        </p:txBody>
      </p:sp>
      <p:sp>
        <p:nvSpPr>
          <p:cNvPr id="46" name="Прямоугольник 45"/>
          <p:cNvSpPr/>
          <p:nvPr/>
        </p:nvSpPr>
        <p:spPr>
          <a:xfrm>
            <a:off x="5547555" y="5575943"/>
            <a:ext cx="116598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800" dirty="0">
                <a:solidFill>
                  <a:srgbClr val="000000"/>
                </a:solidFill>
                <a:latin typeface="Calibri" panose="020F0502020204030204" pitchFamily="34" charset="0"/>
              </a:rPr>
              <a:t>Торговля оптовая и розничная; ремонт автотранспортных средств и мотоциклов</a:t>
            </a:r>
            <a:r>
              <a:rPr lang="ru-RU" sz="800" dirty="0"/>
              <a:t> </a:t>
            </a:r>
          </a:p>
        </p:txBody>
      </p:sp>
      <p:sp>
        <p:nvSpPr>
          <p:cNvPr id="47" name="Прямоугольник 46"/>
          <p:cNvSpPr/>
          <p:nvPr/>
        </p:nvSpPr>
        <p:spPr>
          <a:xfrm>
            <a:off x="4726417" y="5588831"/>
            <a:ext cx="846707" cy="21544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800" dirty="0">
                <a:solidFill>
                  <a:srgbClr val="000000"/>
                </a:solidFill>
                <a:latin typeface="Calibri" panose="020F0502020204030204" pitchFamily="34" charset="0"/>
              </a:rPr>
              <a:t>Строительство</a:t>
            </a:r>
            <a:r>
              <a:rPr lang="ru-RU" sz="800" dirty="0"/>
              <a:t> </a:t>
            </a:r>
          </a:p>
        </p:txBody>
      </p:sp>
      <p:sp>
        <p:nvSpPr>
          <p:cNvPr id="48" name="Прямоугольник 47"/>
          <p:cNvSpPr/>
          <p:nvPr/>
        </p:nvSpPr>
        <p:spPr>
          <a:xfrm>
            <a:off x="3732016" y="5562235"/>
            <a:ext cx="953435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800" dirty="0">
                <a:solidFill>
                  <a:srgbClr val="000000"/>
                </a:solidFill>
                <a:latin typeface="Calibri" panose="020F0502020204030204" pitchFamily="34" charset="0"/>
              </a:rPr>
              <a:t>Водоснабжение; водоотведение, организация сбора и утилизации отходов, деятельность по ликвидации загрязнений</a:t>
            </a:r>
            <a:r>
              <a:rPr lang="ru-RU" sz="800" dirty="0"/>
              <a:t> </a:t>
            </a:r>
          </a:p>
        </p:txBody>
      </p:sp>
      <p:sp>
        <p:nvSpPr>
          <p:cNvPr id="49" name="Прямоугольник 48"/>
          <p:cNvSpPr/>
          <p:nvPr/>
        </p:nvSpPr>
        <p:spPr>
          <a:xfrm>
            <a:off x="2789045" y="5575944"/>
            <a:ext cx="994401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800" dirty="0">
                <a:solidFill>
                  <a:srgbClr val="000000"/>
                </a:solidFill>
                <a:latin typeface="Calibri" panose="020F0502020204030204" pitchFamily="34" charset="0"/>
              </a:rPr>
              <a:t>Обеспечение электрической энергией, газом и </a:t>
            </a:r>
            <a:r>
              <a:rPr lang="ru-RU" sz="800" dirty="0" smtClean="0">
                <a:solidFill>
                  <a:srgbClr val="000000"/>
                </a:solidFill>
                <a:latin typeface="Calibri" panose="020F0502020204030204" pitchFamily="34" charset="0"/>
              </a:rPr>
              <a:t>паром</a:t>
            </a:r>
            <a:endParaRPr lang="ru-RU" sz="800" dirty="0"/>
          </a:p>
        </p:txBody>
      </p:sp>
      <p:sp>
        <p:nvSpPr>
          <p:cNvPr id="50" name="Прямоугольник 49"/>
          <p:cNvSpPr/>
          <p:nvPr/>
        </p:nvSpPr>
        <p:spPr>
          <a:xfrm>
            <a:off x="1833363" y="5572275"/>
            <a:ext cx="1048859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800" dirty="0">
                <a:solidFill>
                  <a:srgbClr val="000000"/>
                </a:solidFill>
                <a:latin typeface="Calibri" panose="020F0502020204030204" pitchFamily="34" charset="0"/>
              </a:rPr>
              <a:t>Обрабатывающие производства</a:t>
            </a:r>
            <a:r>
              <a:rPr lang="ru-RU" sz="800" dirty="0"/>
              <a:t> </a:t>
            </a:r>
          </a:p>
        </p:txBody>
      </p:sp>
      <p:sp>
        <p:nvSpPr>
          <p:cNvPr id="51" name="Прямоугольник 50"/>
          <p:cNvSpPr/>
          <p:nvPr/>
        </p:nvSpPr>
        <p:spPr>
          <a:xfrm>
            <a:off x="1026560" y="5575340"/>
            <a:ext cx="749823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800" dirty="0">
                <a:solidFill>
                  <a:srgbClr val="000000"/>
                </a:solidFill>
                <a:latin typeface="Calibri" panose="020F0502020204030204" pitchFamily="34" charset="0"/>
              </a:rPr>
              <a:t>Добыча полезных ископаемых</a:t>
            </a:r>
            <a:r>
              <a:rPr lang="ru-RU" sz="800" dirty="0"/>
              <a:t> </a:t>
            </a:r>
          </a:p>
        </p:txBody>
      </p:sp>
      <p:pic>
        <p:nvPicPr>
          <p:cNvPr id="53" name="Рисунок 52"/>
          <p:cNvPicPr>
            <a:picLocks noChangeAspect="1"/>
          </p:cNvPicPr>
          <p:nvPr/>
        </p:nvPicPr>
        <p:blipFill>
          <a:blip r:embed="rId17" cstate="print">
            <a:clrChange>
              <a:clrFrom>
                <a:srgbClr val="F8F9F3"/>
              </a:clrFrom>
              <a:clrTo>
                <a:srgbClr val="F8F9F3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9504736">
            <a:off x="3349431" y="1920839"/>
            <a:ext cx="701040" cy="728472"/>
          </a:xfrm>
          <a:prstGeom prst="rect">
            <a:avLst/>
          </a:prstGeom>
        </p:spPr>
      </p:pic>
      <p:pic>
        <p:nvPicPr>
          <p:cNvPr id="54" name="Рисунок 53"/>
          <p:cNvPicPr>
            <a:picLocks noChangeAspect="1"/>
          </p:cNvPicPr>
          <p:nvPr/>
        </p:nvPicPr>
        <p:blipFill>
          <a:blip r:embed="rId18" cstate="print">
            <a:clrChange>
              <a:clrFrom>
                <a:srgbClr val="F8F9F3"/>
              </a:clrFrom>
              <a:clrTo>
                <a:srgbClr val="F8F9F3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9473462">
            <a:off x="2714308" y="2349152"/>
            <a:ext cx="603504" cy="740664"/>
          </a:xfrm>
          <a:prstGeom prst="rect">
            <a:avLst/>
          </a:prstGeom>
        </p:spPr>
      </p:pic>
      <p:pic>
        <p:nvPicPr>
          <p:cNvPr id="55" name="Рисунок 54"/>
          <p:cNvPicPr>
            <a:picLocks noChangeAspect="1"/>
          </p:cNvPicPr>
          <p:nvPr/>
        </p:nvPicPr>
        <p:blipFill>
          <a:blip r:embed="rId19" cstate="print">
            <a:clrChange>
              <a:clrFrom>
                <a:srgbClr val="F8F9F3"/>
              </a:clrFrom>
              <a:clrTo>
                <a:srgbClr val="F8F9F3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8481935">
            <a:off x="1947469" y="2837913"/>
            <a:ext cx="777240" cy="789432"/>
          </a:xfrm>
          <a:prstGeom prst="rect">
            <a:avLst/>
          </a:prstGeom>
        </p:spPr>
      </p:pic>
      <p:pic>
        <p:nvPicPr>
          <p:cNvPr id="56" name="Рисунок 55"/>
          <p:cNvPicPr>
            <a:picLocks noChangeAspect="1"/>
          </p:cNvPicPr>
          <p:nvPr/>
        </p:nvPicPr>
        <p:blipFill>
          <a:blip r:embed="rId20" cstate="print">
            <a:clrChange>
              <a:clrFrom>
                <a:srgbClr val="F8F9F3"/>
              </a:clrFrom>
              <a:clrTo>
                <a:srgbClr val="F8F9F3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8208140">
            <a:off x="1319313" y="3388671"/>
            <a:ext cx="725424" cy="710184"/>
          </a:xfrm>
          <a:prstGeom prst="rect">
            <a:avLst/>
          </a:prstGeom>
        </p:spPr>
      </p:pic>
      <p:pic>
        <p:nvPicPr>
          <p:cNvPr id="57" name="Рисунок 56"/>
          <p:cNvPicPr>
            <a:picLocks noChangeAspect="1"/>
          </p:cNvPicPr>
          <p:nvPr/>
        </p:nvPicPr>
        <p:blipFill>
          <a:blip r:embed="rId21" cstate="print">
            <a:clrChange>
              <a:clrFrom>
                <a:srgbClr val="F8F9F3"/>
              </a:clrFrom>
              <a:clrTo>
                <a:srgbClr val="F8F9F3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743104">
            <a:off x="5088368" y="1428923"/>
            <a:ext cx="670560" cy="783336"/>
          </a:xfrm>
          <a:prstGeom prst="rect">
            <a:avLst/>
          </a:prstGeom>
        </p:spPr>
      </p:pic>
      <p:pic>
        <p:nvPicPr>
          <p:cNvPr id="58" name="Рисунок 57"/>
          <p:cNvPicPr>
            <a:picLocks noChangeAspect="1"/>
          </p:cNvPicPr>
          <p:nvPr/>
        </p:nvPicPr>
        <p:blipFill>
          <a:blip r:embed="rId22" cstate="print">
            <a:clrChange>
              <a:clrFrom>
                <a:srgbClr val="F8F9F3"/>
              </a:clrFrom>
              <a:clrTo>
                <a:srgbClr val="F8F9F3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832386">
            <a:off x="5930917" y="1450797"/>
            <a:ext cx="670560" cy="704088"/>
          </a:xfrm>
          <a:prstGeom prst="rect">
            <a:avLst/>
          </a:prstGeom>
        </p:spPr>
      </p:pic>
      <p:pic>
        <p:nvPicPr>
          <p:cNvPr id="59" name="Рисунок 58"/>
          <p:cNvPicPr>
            <a:picLocks noChangeAspect="1"/>
          </p:cNvPicPr>
          <p:nvPr/>
        </p:nvPicPr>
        <p:blipFill>
          <a:blip r:embed="rId23" cstate="print">
            <a:clrChange>
              <a:clrFrom>
                <a:srgbClr val="F8F9F3"/>
              </a:clrFrom>
              <a:clrTo>
                <a:srgbClr val="F8F9F3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73115" y="1542261"/>
            <a:ext cx="682752" cy="752856"/>
          </a:xfrm>
          <a:prstGeom prst="rect">
            <a:avLst/>
          </a:prstGeom>
        </p:spPr>
      </p:pic>
      <p:pic>
        <p:nvPicPr>
          <p:cNvPr id="60" name="Рисунок 59"/>
          <p:cNvPicPr>
            <a:picLocks noChangeAspect="1"/>
          </p:cNvPicPr>
          <p:nvPr/>
        </p:nvPicPr>
        <p:blipFill>
          <a:blip r:embed="rId24" cstate="print">
            <a:clrChange>
              <a:clrFrom>
                <a:srgbClr val="F8F9F3"/>
              </a:clrFrom>
              <a:clrTo>
                <a:srgbClr val="F8F9F3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90433" y="1777799"/>
            <a:ext cx="740664" cy="752856"/>
          </a:xfrm>
          <a:prstGeom prst="rect">
            <a:avLst/>
          </a:prstGeom>
        </p:spPr>
      </p:pic>
      <p:pic>
        <p:nvPicPr>
          <p:cNvPr id="61" name="Рисунок 60"/>
          <p:cNvPicPr>
            <a:picLocks noChangeAspect="1"/>
          </p:cNvPicPr>
          <p:nvPr/>
        </p:nvPicPr>
        <p:blipFill>
          <a:blip r:embed="rId25" cstate="print">
            <a:clrChange>
              <a:clrFrom>
                <a:srgbClr val="F8F9F3"/>
              </a:clrFrom>
              <a:clrTo>
                <a:srgbClr val="F8F9F3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4743" y="2104838"/>
            <a:ext cx="579120" cy="676656"/>
          </a:xfrm>
          <a:prstGeom prst="rect">
            <a:avLst/>
          </a:prstGeom>
        </p:spPr>
      </p:pic>
      <p:pic>
        <p:nvPicPr>
          <p:cNvPr id="62" name="Рисунок 61"/>
          <p:cNvPicPr>
            <a:picLocks noChangeAspect="1"/>
          </p:cNvPicPr>
          <p:nvPr/>
        </p:nvPicPr>
        <p:blipFill>
          <a:blip r:embed="rId26" cstate="print">
            <a:clrChange>
              <a:clrFrom>
                <a:srgbClr val="F8F9F3"/>
              </a:clrFrom>
              <a:clrTo>
                <a:srgbClr val="F8F9F3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5982">
            <a:off x="9038682" y="2414003"/>
            <a:ext cx="640080" cy="722376"/>
          </a:xfrm>
          <a:prstGeom prst="rect">
            <a:avLst/>
          </a:prstGeom>
        </p:spPr>
      </p:pic>
      <p:pic>
        <p:nvPicPr>
          <p:cNvPr id="63" name="Рисунок 62"/>
          <p:cNvPicPr>
            <a:picLocks noChangeAspect="1"/>
          </p:cNvPicPr>
          <p:nvPr/>
        </p:nvPicPr>
        <p:blipFill>
          <a:blip r:embed="rId27" cstate="print">
            <a:clrChange>
              <a:clrFrom>
                <a:srgbClr val="F8F9F3"/>
              </a:clrFrom>
              <a:clrTo>
                <a:srgbClr val="F8F9F3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328485">
            <a:off x="9665099" y="2896411"/>
            <a:ext cx="694944" cy="728472"/>
          </a:xfrm>
          <a:prstGeom prst="rect">
            <a:avLst/>
          </a:prstGeom>
        </p:spPr>
      </p:pic>
      <p:pic>
        <p:nvPicPr>
          <p:cNvPr id="64" name="Рисунок 63"/>
          <p:cNvPicPr>
            <a:picLocks noChangeAspect="1"/>
          </p:cNvPicPr>
          <p:nvPr/>
        </p:nvPicPr>
        <p:blipFill>
          <a:blip r:embed="rId28" cstate="print">
            <a:clrChange>
              <a:clrFrom>
                <a:srgbClr val="F8F9F3"/>
              </a:clrFrom>
              <a:clrTo>
                <a:srgbClr val="F8F9F3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513797">
            <a:off x="10070200" y="3514095"/>
            <a:ext cx="725424" cy="682752"/>
          </a:xfrm>
          <a:prstGeom prst="rect">
            <a:avLst/>
          </a:prstGeom>
        </p:spPr>
      </p:pic>
      <p:sp>
        <p:nvSpPr>
          <p:cNvPr id="66" name="TextBox 65"/>
          <p:cNvSpPr txBox="1"/>
          <p:nvPr/>
        </p:nvSpPr>
        <p:spPr>
          <a:xfrm>
            <a:off x="10133576" y="1328776"/>
            <a:ext cx="1908895" cy="12772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100" dirty="0" smtClean="0">
                <a:solidFill>
                  <a:srgbClr val="0070C0"/>
                </a:solidFill>
              </a:rPr>
              <a:t>Среднемесячная заработная плата всего по МР</a:t>
            </a:r>
          </a:p>
          <a:p>
            <a:pPr algn="ctr"/>
            <a:r>
              <a:rPr lang="ru-RU" sz="1100" dirty="0" smtClean="0">
                <a:solidFill>
                  <a:srgbClr val="0070C0"/>
                </a:solidFill>
              </a:rPr>
              <a:t>2014 год. – 20206,2 руб.</a:t>
            </a:r>
          </a:p>
          <a:p>
            <a:pPr algn="ctr"/>
            <a:r>
              <a:rPr lang="ru-RU" sz="1100" dirty="0" smtClean="0">
                <a:solidFill>
                  <a:srgbClr val="0070C0"/>
                </a:solidFill>
              </a:rPr>
              <a:t>2015 год – 20917,2 руб.</a:t>
            </a:r>
          </a:p>
          <a:p>
            <a:pPr algn="ctr"/>
            <a:r>
              <a:rPr lang="ru-RU" sz="1100" dirty="0" smtClean="0">
                <a:solidFill>
                  <a:srgbClr val="0070C0"/>
                </a:solidFill>
              </a:rPr>
              <a:t>2016 год – 22378,7 руб.</a:t>
            </a:r>
          </a:p>
          <a:p>
            <a:pPr algn="ctr"/>
            <a:r>
              <a:rPr lang="ru-RU" sz="1100" dirty="0" smtClean="0">
                <a:solidFill>
                  <a:srgbClr val="0070C0"/>
                </a:solidFill>
              </a:rPr>
              <a:t>2017 год – 23527,1 руб.</a:t>
            </a:r>
          </a:p>
          <a:p>
            <a:pPr algn="ctr"/>
            <a:endParaRPr lang="ru-RU" sz="1100" dirty="0">
              <a:solidFill>
                <a:srgbClr val="0070C0"/>
              </a:solidFill>
            </a:endParaRPr>
          </a:p>
        </p:txBody>
      </p:sp>
      <p:graphicFrame>
        <p:nvGraphicFramePr>
          <p:cNvPr id="71" name="Диаграмма 70"/>
          <p:cNvGraphicFramePr/>
          <p:nvPr>
            <p:extLst>
              <p:ext uri="{D42A27DB-BD31-4B8C-83A1-F6EECF244321}">
                <p14:modId xmlns:p14="http://schemas.microsoft.com/office/powerpoint/2010/main" val="1683001817"/>
              </p:ext>
            </p:extLst>
          </p:nvPr>
        </p:nvGraphicFramePr>
        <p:xfrm>
          <a:off x="33394" y="4611278"/>
          <a:ext cx="860097" cy="84911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9"/>
          </a:graphicData>
        </a:graphic>
      </p:graphicFrame>
      <p:graphicFrame>
        <p:nvGraphicFramePr>
          <p:cNvPr id="72" name="Диаграмма 71"/>
          <p:cNvGraphicFramePr/>
          <p:nvPr>
            <p:extLst>
              <p:ext uri="{D42A27DB-BD31-4B8C-83A1-F6EECF244321}">
                <p14:modId xmlns:p14="http://schemas.microsoft.com/office/powerpoint/2010/main" val="911688677"/>
              </p:ext>
            </p:extLst>
          </p:nvPr>
        </p:nvGraphicFramePr>
        <p:xfrm>
          <a:off x="893491" y="4611278"/>
          <a:ext cx="977742" cy="81103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0"/>
          </a:graphicData>
        </a:graphic>
      </p:graphicFrame>
      <p:graphicFrame>
        <p:nvGraphicFramePr>
          <p:cNvPr id="73" name="Диаграмма 72"/>
          <p:cNvGraphicFramePr/>
          <p:nvPr>
            <p:extLst>
              <p:ext uri="{D42A27DB-BD31-4B8C-83A1-F6EECF244321}">
                <p14:modId xmlns:p14="http://schemas.microsoft.com/office/powerpoint/2010/main" val="1760107920"/>
              </p:ext>
            </p:extLst>
          </p:nvPr>
        </p:nvGraphicFramePr>
        <p:xfrm>
          <a:off x="1837483" y="4611669"/>
          <a:ext cx="860097" cy="84911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1"/>
          </a:graphicData>
        </a:graphic>
      </p:graphicFrame>
      <p:graphicFrame>
        <p:nvGraphicFramePr>
          <p:cNvPr id="74" name="Диаграмма 73"/>
          <p:cNvGraphicFramePr/>
          <p:nvPr>
            <p:extLst>
              <p:ext uri="{D42A27DB-BD31-4B8C-83A1-F6EECF244321}">
                <p14:modId xmlns:p14="http://schemas.microsoft.com/office/powerpoint/2010/main" val="3135904110"/>
              </p:ext>
            </p:extLst>
          </p:nvPr>
        </p:nvGraphicFramePr>
        <p:xfrm>
          <a:off x="2771765" y="4611278"/>
          <a:ext cx="860097" cy="84911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2"/>
          </a:graphicData>
        </a:graphic>
      </p:graphicFrame>
      <p:graphicFrame>
        <p:nvGraphicFramePr>
          <p:cNvPr id="75" name="Диаграмма 74"/>
          <p:cNvGraphicFramePr/>
          <p:nvPr>
            <p:extLst>
              <p:ext uri="{D42A27DB-BD31-4B8C-83A1-F6EECF244321}">
                <p14:modId xmlns:p14="http://schemas.microsoft.com/office/powerpoint/2010/main" val="438944783"/>
              </p:ext>
            </p:extLst>
          </p:nvPr>
        </p:nvGraphicFramePr>
        <p:xfrm>
          <a:off x="3678916" y="4611278"/>
          <a:ext cx="860097" cy="84911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3"/>
          </a:graphicData>
        </a:graphic>
      </p:graphicFrame>
      <p:graphicFrame>
        <p:nvGraphicFramePr>
          <p:cNvPr id="76" name="Диаграмма 75"/>
          <p:cNvGraphicFramePr/>
          <p:nvPr>
            <p:extLst>
              <p:ext uri="{D42A27DB-BD31-4B8C-83A1-F6EECF244321}">
                <p14:modId xmlns:p14="http://schemas.microsoft.com/office/powerpoint/2010/main" val="1589962216"/>
              </p:ext>
            </p:extLst>
          </p:nvPr>
        </p:nvGraphicFramePr>
        <p:xfrm>
          <a:off x="4614025" y="4617334"/>
          <a:ext cx="860097" cy="84911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4"/>
          </a:graphicData>
        </a:graphic>
      </p:graphicFrame>
      <p:graphicFrame>
        <p:nvGraphicFramePr>
          <p:cNvPr id="79" name="Диаграмма 78"/>
          <p:cNvGraphicFramePr/>
          <p:nvPr>
            <p:extLst>
              <p:ext uri="{D42A27DB-BD31-4B8C-83A1-F6EECF244321}">
                <p14:modId xmlns:p14="http://schemas.microsoft.com/office/powerpoint/2010/main" val="827452131"/>
              </p:ext>
            </p:extLst>
          </p:nvPr>
        </p:nvGraphicFramePr>
        <p:xfrm>
          <a:off x="5543896" y="4620853"/>
          <a:ext cx="860097" cy="84911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5"/>
          </a:graphicData>
        </a:graphic>
      </p:graphicFrame>
      <p:graphicFrame>
        <p:nvGraphicFramePr>
          <p:cNvPr id="80" name="Диаграмма 79"/>
          <p:cNvGraphicFramePr/>
          <p:nvPr>
            <p:extLst>
              <p:ext uri="{D42A27DB-BD31-4B8C-83A1-F6EECF244321}">
                <p14:modId xmlns:p14="http://schemas.microsoft.com/office/powerpoint/2010/main" val="3141218041"/>
              </p:ext>
            </p:extLst>
          </p:nvPr>
        </p:nvGraphicFramePr>
        <p:xfrm>
          <a:off x="6493072" y="4620853"/>
          <a:ext cx="860097" cy="84911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6"/>
          </a:graphicData>
        </a:graphic>
      </p:graphicFrame>
      <p:graphicFrame>
        <p:nvGraphicFramePr>
          <p:cNvPr id="82" name="Диаграмма 81"/>
          <p:cNvGraphicFramePr/>
          <p:nvPr>
            <p:extLst>
              <p:ext uri="{D42A27DB-BD31-4B8C-83A1-F6EECF244321}">
                <p14:modId xmlns:p14="http://schemas.microsoft.com/office/powerpoint/2010/main" val="1400445892"/>
              </p:ext>
            </p:extLst>
          </p:nvPr>
        </p:nvGraphicFramePr>
        <p:xfrm>
          <a:off x="7423656" y="4611278"/>
          <a:ext cx="860097" cy="84911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7"/>
          </a:graphicData>
        </a:graphic>
      </p:graphicFrame>
      <p:graphicFrame>
        <p:nvGraphicFramePr>
          <p:cNvPr id="83" name="Диаграмма 82"/>
          <p:cNvGraphicFramePr/>
          <p:nvPr>
            <p:extLst>
              <p:ext uri="{D42A27DB-BD31-4B8C-83A1-F6EECF244321}">
                <p14:modId xmlns:p14="http://schemas.microsoft.com/office/powerpoint/2010/main" val="47243320"/>
              </p:ext>
            </p:extLst>
          </p:nvPr>
        </p:nvGraphicFramePr>
        <p:xfrm>
          <a:off x="8353047" y="4584786"/>
          <a:ext cx="860097" cy="84911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8"/>
          </a:graphicData>
        </a:graphic>
      </p:graphicFrame>
      <p:graphicFrame>
        <p:nvGraphicFramePr>
          <p:cNvPr id="84" name="Диаграмма 83"/>
          <p:cNvGraphicFramePr/>
          <p:nvPr>
            <p:extLst>
              <p:ext uri="{D42A27DB-BD31-4B8C-83A1-F6EECF244321}">
                <p14:modId xmlns:p14="http://schemas.microsoft.com/office/powerpoint/2010/main" val="2383803692"/>
              </p:ext>
            </p:extLst>
          </p:nvPr>
        </p:nvGraphicFramePr>
        <p:xfrm>
          <a:off x="9294626" y="4600159"/>
          <a:ext cx="860097" cy="84911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9"/>
          </a:graphicData>
        </a:graphic>
      </p:graphicFrame>
      <p:graphicFrame>
        <p:nvGraphicFramePr>
          <p:cNvPr id="85" name="Диаграмма 84"/>
          <p:cNvGraphicFramePr/>
          <p:nvPr>
            <p:extLst>
              <p:ext uri="{D42A27DB-BD31-4B8C-83A1-F6EECF244321}">
                <p14:modId xmlns:p14="http://schemas.microsoft.com/office/powerpoint/2010/main" val="2535051405"/>
              </p:ext>
            </p:extLst>
          </p:nvPr>
        </p:nvGraphicFramePr>
        <p:xfrm>
          <a:off x="10191303" y="4633570"/>
          <a:ext cx="860097" cy="84911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0"/>
          </a:graphicData>
        </a:graphic>
      </p:graphicFrame>
      <p:graphicFrame>
        <p:nvGraphicFramePr>
          <p:cNvPr id="87" name="Диаграмма 86"/>
          <p:cNvGraphicFramePr/>
          <p:nvPr>
            <p:extLst>
              <p:ext uri="{D42A27DB-BD31-4B8C-83A1-F6EECF244321}">
                <p14:modId xmlns:p14="http://schemas.microsoft.com/office/powerpoint/2010/main" val="2482686920"/>
              </p:ext>
            </p:extLst>
          </p:nvPr>
        </p:nvGraphicFramePr>
        <p:xfrm>
          <a:off x="11126919" y="4611929"/>
          <a:ext cx="860097" cy="84911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1"/>
          </a:graphicData>
        </a:graphic>
      </p:graphicFrame>
      <p:sp>
        <p:nvSpPr>
          <p:cNvPr id="90" name="TextBox 89"/>
          <p:cNvSpPr txBox="1"/>
          <p:nvPr/>
        </p:nvSpPr>
        <p:spPr>
          <a:xfrm>
            <a:off x="3558453" y="4208349"/>
            <a:ext cx="524817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200" dirty="0" smtClean="0">
                <a:solidFill>
                  <a:schemeClr val="bg1">
                    <a:lumMod val="50000"/>
                  </a:schemeClr>
                </a:solidFill>
              </a:rPr>
              <a:t>Доля налога на доходы физических лиц, уплаченного в 2017 году по отраслям,  (в % от общей суммы уплаченного НДФЛ):</a:t>
            </a:r>
            <a:endParaRPr lang="ru-RU" sz="12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93" name="TextBox 92"/>
          <p:cNvSpPr txBox="1"/>
          <p:nvPr/>
        </p:nvSpPr>
        <p:spPr>
          <a:xfrm>
            <a:off x="2310894" y="6577259"/>
            <a:ext cx="9731578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800" dirty="0" smtClean="0">
                <a:solidFill>
                  <a:schemeClr val="bg1">
                    <a:lumMod val="50000"/>
                  </a:schemeClr>
                </a:solidFill>
              </a:rPr>
              <a:t>Источник данных: Управление федерального казначейства</a:t>
            </a:r>
            <a:r>
              <a:rPr lang="en-US" sz="800" dirty="0" smtClean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ru-RU" sz="800" dirty="0" smtClean="0">
                <a:solidFill>
                  <a:schemeClr val="bg1">
                    <a:lumMod val="50000"/>
                  </a:schemeClr>
                </a:solidFill>
              </a:rPr>
              <a:t>за 2017г и Статистические данные «Экспресс-информация» №23-05-03/20 за 2017г..</a:t>
            </a:r>
            <a:endParaRPr lang="ru-RU" sz="8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78" name="Прямоугольная выноска 77"/>
          <p:cNvSpPr/>
          <p:nvPr/>
        </p:nvSpPr>
        <p:spPr>
          <a:xfrm>
            <a:off x="1375796" y="484986"/>
            <a:ext cx="9924566" cy="547824"/>
          </a:xfrm>
          <a:prstGeom prst="wedgeRectCallout">
            <a:avLst>
              <a:gd name="adj1" fmla="val -53773"/>
              <a:gd name="adj2" fmla="val 43303"/>
            </a:avLst>
          </a:prstGeom>
          <a:solidFill>
            <a:srgbClr val="D6E1F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1" name="Объект 2"/>
          <p:cNvSpPr>
            <a:spLocks noGrp="1"/>
          </p:cNvSpPr>
          <p:nvPr>
            <p:ph idx="1"/>
          </p:nvPr>
        </p:nvSpPr>
        <p:spPr>
          <a:xfrm>
            <a:off x="1375796" y="356830"/>
            <a:ext cx="10091908" cy="583902"/>
          </a:xfrm>
        </p:spPr>
        <p:txBody>
          <a:bodyPr>
            <a:noAutofit/>
          </a:bodyPr>
          <a:lstStyle/>
          <a:p>
            <a:pPr marL="0" indent="0" algn="just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12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Кстати, это интересно: </a:t>
            </a:r>
          </a:p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1400" b="1" dirty="0" smtClean="0">
                <a:solidFill>
                  <a:srgbClr val="002060"/>
                </a:solidFill>
                <a:cs typeface="Times New Roman" panose="02020603050405020304" pitchFamily="18" charset="0"/>
              </a:rPr>
              <a:t>Перечисление </a:t>
            </a:r>
            <a:r>
              <a:rPr lang="ru-RU" sz="1400" b="1" dirty="0">
                <a:solidFill>
                  <a:srgbClr val="002060"/>
                </a:solidFill>
                <a:cs typeface="Times New Roman" panose="02020603050405020304" pitchFamily="18" charset="0"/>
              </a:rPr>
              <a:t>налога на доходы физических лиц в бюджет района в среднем с человека в месяц по </a:t>
            </a:r>
            <a:r>
              <a:rPr lang="ru-RU" sz="1400" b="1" dirty="0" smtClean="0">
                <a:solidFill>
                  <a:srgbClr val="002060"/>
                </a:solidFill>
                <a:cs typeface="Times New Roman" panose="02020603050405020304" pitchFamily="18" charset="0"/>
              </a:rPr>
              <a:t>отдельным видам </a:t>
            </a:r>
            <a:r>
              <a:rPr lang="ru-RU" sz="1400" b="1" dirty="0">
                <a:solidFill>
                  <a:srgbClr val="002060"/>
                </a:solidFill>
                <a:cs typeface="Times New Roman" panose="02020603050405020304" pitchFamily="18" charset="0"/>
              </a:rPr>
              <a:t>экономической деятельности:</a:t>
            </a:r>
            <a:endParaRPr lang="ru-RU" sz="1400" b="1" dirty="0">
              <a:solidFill>
                <a:srgbClr val="002060"/>
              </a:solidFill>
            </a:endParaRPr>
          </a:p>
          <a:p>
            <a:pPr marL="0" indent="0" algn="just">
              <a:buNone/>
            </a:pPr>
            <a:endParaRPr lang="ru-RU" sz="12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33" name="Прямая соединительная линия 32"/>
          <p:cNvCxnSpPr/>
          <p:nvPr/>
        </p:nvCxnSpPr>
        <p:spPr>
          <a:xfrm flipH="1" flipV="1">
            <a:off x="5954532" y="2464519"/>
            <a:ext cx="276005" cy="1238751"/>
          </a:xfrm>
          <a:prstGeom prst="line">
            <a:avLst/>
          </a:prstGeom>
          <a:ln w="127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Прямая соединительная линия 43"/>
          <p:cNvCxnSpPr/>
          <p:nvPr/>
        </p:nvCxnSpPr>
        <p:spPr>
          <a:xfrm flipV="1">
            <a:off x="6240392" y="2515070"/>
            <a:ext cx="419997" cy="1196078"/>
          </a:xfrm>
          <a:prstGeom prst="line">
            <a:avLst/>
          </a:prstGeom>
          <a:ln w="127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5" name="Прямая соединительная линия 94"/>
          <p:cNvCxnSpPr/>
          <p:nvPr/>
        </p:nvCxnSpPr>
        <p:spPr>
          <a:xfrm flipV="1">
            <a:off x="6211327" y="2930572"/>
            <a:ext cx="1825836" cy="780354"/>
          </a:xfrm>
          <a:prstGeom prst="line">
            <a:avLst/>
          </a:prstGeom>
          <a:ln w="127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4" name="Прямая соединительная линия 103"/>
          <p:cNvCxnSpPr/>
          <p:nvPr/>
        </p:nvCxnSpPr>
        <p:spPr>
          <a:xfrm flipV="1">
            <a:off x="6277560" y="3196175"/>
            <a:ext cx="2373953" cy="491677"/>
          </a:xfrm>
          <a:prstGeom prst="line">
            <a:avLst/>
          </a:prstGeom>
          <a:ln w="127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6" name="Прямая соединительная линия 105"/>
          <p:cNvCxnSpPr/>
          <p:nvPr/>
        </p:nvCxnSpPr>
        <p:spPr>
          <a:xfrm flipV="1">
            <a:off x="6209475" y="3590848"/>
            <a:ext cx="3113546" cy="88373"/>
          </a:xfrm>
          <a:prstGeom prst="line">
            <a:avLst/>
          </a:prstGeom>
          <a:ln w="127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8" name="Прямая соединительная линия 107"/>
          <p:cNvCxnSpPr/>
          <p:nvPr/>
        </p:nvCxnSpPr>
        <p:spPr>
          <a:xfrm>
            <a:off x="6244518" y="3710926"/>
            <a:ext cx="3510771" cy="280601"/>
          </a:xfrm>
          <a:prstGeom prst="line">
            <a:avLst/>
          </a:prstGeom>
          <a:ln w="127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0" name="Прямая соединительная линия 109"/>
          <p:cNvCxnSpPr/>
          <p:nvPr/>
        </p:nvCxnSpPr>
        <p:spPr>
          <a:xfrm>
            <a:off x="6204697" y="3714550"/>
            <a:ext cx="4007908" cy="790742"/>
          </a:xfrm>
          <a:prstGeom prst="line">
            <a:avLst/>
          </a:prstGeom>
          <a:ln w="127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3" name="Прямая соединительная линия 112"/>
          <p:cNvCxnSpPr/>
          <p:nvPr/>
        </p:nvCxnSpPr>
        <p:spPr>
          <a:xfrm flipH="1" flipV="1">
            <a:off x="5034309" y="2602466"/>
            <a:ext cx="1217951" cy="1126519"/>
          </a:xfrm>
          <a:prstGeom prst="line">
            <a:avLst/>
          </a:prstGeom>
          <a:ln w="127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5" name="Прямая соединительная линия 114"/>
          <p:cNvCxnSpPr/>
          <p:nvPr/>
        </p:nvCxnSpPr>
        <p:spPr>
          <a:xfrm flipH="1" flipV="1">
            <a:off x="4379340" y="2854785"/>
            <a:ext cx="1874574" cy="848485"/>
          </a:xfrm>
          <a:prstGeom prst="line">
            <a:avLst/>
          </a:prstGeom>
          <a:ln w="127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7" name="Прямая соединительная линия 116"/>
          <p:cNvCxnSpPr/>
          <p:nvPr/>
        </p:nvCxnSpPr>
        <p:spPr>
          <a:xfrm flipH="1" flipV="1">
            <a:off x="3796130" y="3150043"/>
            <a:ext cx="2504910" cy="587757"/>
          </a:xfrm>
          <a:prstGeom prst="line">
            <a:avLst/>
          </a:prstGeom>
          <a:ln w="127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9" name="Прямая соединительная линия 118"/>
          <p:cNvCxnSpPr/>
          <p:nvPr/>
        </p:nvCxnSpPr>
        <p:spPr>
          <a:xfrm flipH="1" flipV="1">
            <a:off x="3177300" y="3532456"/>
            <a:ext cx="3088897" cy="184928"/>
          </a:xfrm>
          <a:prstGeom prst="line">
            <a:avLst/>
          </a:prstGeom>
          <a:ln w="127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1" name="Прямая соединительная линия 120"/>
          <p:cNvCxnSpPr/>
          <p:nvPr/>
        </p:nvCxnSpPr>
        <p:spPr>
          <a:xfrm flipH="1">
            <a:off x="2572649" y="3714550"/>
            <a:ext cx="3693548" cy="232436"/>
          </a:xfrm>
          <a:prstGeom prst="line">
            <a:avLst/>
          </a:prstGeom>
          <a:ln w="127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4" name="Прямая соединительная линия 123"/>
          <p:cNvCxnSpPr/>
          <p:nvPr/>
        </p:nvCxnSpPr>
        <p:spPr>
          <a:xfrm flipH="1">
            <a:off x="2362829" y="3714550"/>
            <a:ext cx="3889431" cy="746476"/>
          </a:xfrm>
          <a:prstGeom prst="line">
            <a:avLst/>
          </a:prstGeom>
          <a:ln w="127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8" name="Picture 2" descr="https://thumbs.dreamstime.com/t/blank-paper-label-tag-10972185.jpg"/>
          <p:cNvPicPr>
            <a:picLocks noChangeAspect="1" noChangeArrowheads="1"/>
          </p:cNvPicPr>
          <p:nvPr/>
        </p:nvPicPr>
        <p:blipFill>
          <a:blip r:embed="rId4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84688">
            <a:off x="6518271" y="3302522"/>
            <a:ext cx="2834452" cy="10944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9" name="TextBox 88"/>
          <p:cNvSpPr txBox="1"/>
          <p:nvPr/>
        </p:nvSpPr>
        <p:spPr>
          <a:xfrm rot="20973523">
            <a:off x="7857433" y="3728679"/>
            <a:ext cx="133876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800" b="1" i="1" dirty="0" smtClean="0"/>
              <a:t>Бенджамин Франклин</a:t>
            </a:r>
          </a:p>
          <a:p>
            <a:r>
              <a:rPr lang="ru-RU" sz="800" dirty="0" smtClean="0"/>
              <a:t>политический деятель</a:t>
            </a:r>
            <a:endParaRPr lang="ru-RU" sz="800" dirty="0"/>
          </a:p>
        </p:txBody>
      </p:sp>
      <p:pic>
        <p:nvPicPr>
          <p:cNvPr id="102" name="Picture 2" descr="http://polinamay.ru/wp-content/uploads/2015/01/%D0%BE%D1%82%D0%BA%D1%80%D1%8B%D1%82%D1%8B%D0%B9-%D0%B7%D0%B0%D0%BC%D0%BE%D0%BA.png"/>
          <p:cNvPicPr>
            <a:picLocks noChangeAspect="1" noChangeArrowheads="1"/>
          </p:cNvPicPr>
          <p:nvPr/>
        </p:nvPicPr>
        <p:blipFill>
          <a:blip r:embed="rId4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102" y="-30314"/>
            <a:ext cx="808097" cy="72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5" name="TextBox 64"/>
          <p:cNvSpPr txBox="1"/>
          <p:nvPr/>
        </p:nvSpPr>
        <p:spPr>
          <a:xfrm>
            <a:off x="10804124" y="808643"/>
            <a:ext cx="1118587" cy="369332"/>
          </a:xfrm>
          <a:prstGeom prst="rect">
            <a:avLst/>
          </a:prstGeom>
          <a:solidFill>
            <a:schemeClr val="accent5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chemeClr val="bg1"/>
                </a:solidFill>
              </a:rPr>
              <a:t>2017 год</a:t>
            </a:r>
            <a:endParaRPr lang="ru-RU" dirty="0">
              <a:solidFill>
                <a:schemeClr val="bg1"/>
              </a:solidFill>
            </a:endParaRPr>
          </a:p>
        </p:txBody>
      </p:sp>
      <p:pic>
        <p:nvPicPr>
          <p:cNvPr id="22" name="Рисунок 21"/>
          <p:cNvPicPr>
            <a:picLocks noChangeAspect="1"/>
          </p:cNvPicPr>
          <p:nvPr/>
        </p:nvPicPr>
        <p:blipFill>
          <a:blip r:embed="rId44"/>
          <a:stretch>
            <a:fillRect/>
          </a:stretch>
        </p:blipFill>
        <p:spPr>
          <a:xfrm>
            <a:off x="4947424" y="2449551"/>
            <a:ext cx="2383743" cy="2737341"/>
          </a:xfrm>
          <a:prstGeom prst="rect">
            <a:avLst/>
          </a:prstGeom>
        </p:spPr>
      </p:pic>
      <p:pic>
        <p:nvPicPr>
          <p:cNvPr id="96" name="Рисунок 95"/>
          <p:cNvPicPr>
            <a:picLocks noChangeAspect="1"/>
          </p:cNvPicPr>
          <p:nvPr/>
        </p:nvPicPr>
        <p:blipFill rotWithShape="1">
          <a:blip r:embed="rId4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219" t="2681" r="48572" b="5305"/>
          <a:stretch/>
        </p:blipFill>
        <p:spPr>
          <a:xfrm>
            <a:off x="97202" y="687091"/>
            <a:ext cx="967975" cy="175172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268859" y="4879115"/>
            <a:ext cx="53802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b="1" dirty="0" smtClean="0">
                <a:solidFill>
                  <a:schemeClr val="accent4">
                    <a:lumMod val="75000"/>
                  </a:schemeClr>
                </a:solidFill>
              </a:rPr>
              <a:t>8,8%</a:t>
            </a:r>
            <a:endParaRPr lang="ru-RU" sz="1200" b="1" dirty="0">
              <a:solidFill>
                <a:schemeClr val="accent4">
                  <a:lumMod val="75000"/>
                </a:schemeClr>
              </a:solidFill>
            </a:endParaRPr>
          </a:p>
        </p:txBody>
      </p:sp>
      <p:sp>
        <p:nvSpPr>
          <p:cNvPr id="94" name="TextBox 93"/>
          <p:cNvSpPr txBox="1"/>
          <p:nvPr/>
        </p:nvSpPr>
        <p:spPr>
          <a:xfrm>
            <a:off x="1195595" y="4863501"/>
            <a:ext cx="53802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b="1" dirty="0" smtClean="0">
                <a:solidFill>
                  <a:srgbClr val="2649B3"/>
                </a:solidFill>
              </a:rPr>
              <a:t>1,4%</a:t>
            </a:r>
            <a:endParaRPr lang="ru-RU" sz="1200" b="1" dirty="0">
              <a:solidFill>
                <a:srgbClr val="2649B3"/>
              </a:solidFill>
            </a:endParaRPr>
          </a:p>
        </p:txBody>
      </p:sp>
      <p:sp>
        <p:nvSpPr>
          <p:cNvPr id="97" name="TextBox 96"/>
          <p:cNvSpPr txBox="1"/>
          <p:nvPr/>
        </p:nvSpPr>
        <p:spPr>
          <a:xfrm>
            <a:off x="2009911" y="4863501"/>
            <a:ext cx="65235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b="1" dirty="0" smtClean="0">
                <a:solidFill>
                  <a:srgbClr val="B61034"/>
                </a:solidFill>
              </a:rPr>
              <a:t>18,9%</a:t>
            </a:r>
            <a:endParaRPr lang="ru-RU" sz="1200" b="1" dirty="0">
              <a:solidFill>
                <a:srgbClr val="B61034"/>
              </a:solidFill>
            </a:endParaRPr>
          </a:p>
        </p:txBody>
      </p:sp>
      <p:sp>
        <p:nvSpPr>
          <p:cNvPr id="98" name="TextBox 97"/>
          <p:cNvSpPr txBox="1"/>
          <p:nvPr/>
        </p:nvSpPr>
        <p:spPr>
          <a:xfrm>
            <a:off x="2974020" y="4855608"/>
            <a:ext cx="65235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b="1" dirty="0" smtClean="0">
                <a:solidFill>
                  <a:srgbClr val="73C323"/>
                </a:solidFill>
              </a:rPr>
              <a:t>4,9%</a:t>
            </a:r>
            <a:endParaRPr lang="ru-RU" sz="1200" b="1" dirty="0">
              <a:solidFill>
                <a:srgbClr val="73C323"/>
              </a:solidFill>
            </a:endParaRPr>
          </a:p>
        </p:txBody>
      </p:sp>
      <p:sp>
        <p:nvSpPr>
          <p:cNvPr id="99" name="TextBox 98"/>
          <p:cNvSpPr txBox="1"/>
          <p:nvPr/>
        </p:nvSpPr>
        <p:spPr>
          <a:xfrm>
            <a:off x="3893152" y="4893788"/>
            <a:ext cx="65235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b="1" dirty="0" smtClean="0">
                <a:solidFill>
                  <a:srgbClr val="FB5565"/>
                </a:solidFill>
              </a:rPr>
              <a:t>2,2%</a:t>
            </a:r>
            <a:endParaRPr lang="ru-RU" sz="1200" b="1" dirty="0">
              <a:solidFill>
                <a:srgbClr val="FB5565"/>
              </a:solidFill>
            </a:endParaRPr>
          </a:p>
        </p:txBody>
      </p:sp>
      <p:sp>
        <p:nvSpPr>
          <p:cNvPr id="100" name="TextBox 99"/>
          <p:cNvSpPr txBox="1"/>
          <p:nvPr/>
        </p:nvSpPr>
        <p:spPr>
          <a:xfrm>
            <a:off x="4820333" y="4875888"/>
            <a:ext cx="65235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b="1" dirty="0" smtClean="0">
                <a:solidFill>
                  <a:srgbClr val="FE6804"/>
                </a:solidFill>
              </a:rPr>
              <a:t>2,7%</a:t>
            </a:r>
            <a:endParaRPr lang="ru-RU" sz="1200" b="1" dirty="0">
              <a:solidFill>
                <a:srgbClr val="FE6804"/>
              </a:solidFill>
            </a:endParaRPr>
          </a:p>
        </p:txBody>
      </p:sp>
      <p:sp>
        <p:nvSpPr>
          <p:cNvPr id="101" name="TextBox 100"/>
          <p:cNvSpPr txBox="1"/>
          <p:nvPr/>
        </p:nvSpPr>
        <p:spPr>
          <a:xfrm>
            <a:off x="5787116" y="4888348"/>
            <a:ext cx="65235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b="1" dirty="0" smtClean="0">
                <a:solidFill>
                  <a:srgbClr val="C17358"/>
                </a:solidFill>
              </a:rPr>
              <a:t>7,1%</a:t>
            </a:r>
            <a:endParaRPr lang="ru-RU" sz="1200" b="1" dirty="0">
              <a:solidFill>
                <a:srgbClr val="C17358"/>
              </a:solidFill>
            </a:endParaRPr>
          </a:p>
        </p:txBody>
      </p:sp>
      <p:sp>
        <p:nvSpPr>
          <p:cNvPr id="103" name="TextBox 102"/>
          <p:cNvSpPr txBox="1"/>
          <p:nvPr/>
        </p:nvSpPr>
        <p:spPr>
          <a:xfrm>
            <a:off x="6724894" y="4879115"/>
            <a:ext cx="65235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b="1" dirty="0" smtClean="0">
                <a:solidFill>
                  <a:srgbClr val="1BA6E5"/>
                </a:solidFill>
              </a:rPr>
              <a:t>9,9%</a:t>
            </a:r>
            <a:endParaRPr lang="ru-RU" sz="1200" b="1" dirty="0">
              <a:solidFill>
                <a:srgbClr val="1BA6E5"/>
              </a:solidFill>
            </a:endParaRPr>
          </a:p>
        </p:txBody>
      </p:sp>
      <p:sp>
        <p:nvSpPr>
          <p:cNvPr id="105" name="TextBox 104"/>
          <p:cNvSpPr txBox="1"/>
          <p:nvPr/>
        </p:nvSpPr>
        <p:spPr>
          <a:xfrm>
            <a:off x="7678741" y="4862232"/>
            <a:ext cx="65235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b="1" dirty="0" smtClean="0">
                <a:solidFill>
                  <a:srgbClr val="235379"/>
                </a:solidFill>
              </a:rPr>
              <a:t>2,1%</a:t>
            </a:r>
            <a:endParaRPr lang="ru-RU" sz="1200" b="1" dirty="0">
              <a:solidFill>
                <a:srgbClr val="235379"/>
              </a:solidFill>
            </a:endParaRPr>
          </a:p>
        </p:txBody>
      </p:sp>
      <p:sp>
        <p:nvSpPr>
          <p:cNvPr id="107" name="TextBox 106"/>
          <p:cNvSpPr txBox="1"/>
          <p:nvPr/>
        </p:nvSpPr>
        <p:spPr>
          <a:xfrm>
            <a:off x="8561614" y="4852171"/>
            <a:ext cx="65235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b="1" dirty="0" smtClean="0">
                <a:solidFill>
                  <a:srgbClr val="F296D6"/>
                </a:solidFill>
              </a:rPr>
              <a:t>13,2%</a:t>
            </a:r>
            <a:endParaRPr lang="ru-RU" sz="1200" b="1" dirty="0">
              <a:solidFill>
                <a:srgbClr val="F296D6"/>
              </a:solidFill>
            </a:endParaRPr>
          </a:p>
        </p:txBody>
      </p:sp>
      <p:sp>
        <p:nvSpPr>
          <p:cNvPr id="109" name="TextBox 108"/>
          <p:cNvSpPr txBox="1"/>
          <p:nvPr/>
        </p:nvSpPr>
        <p:spPr>
          <a:xfrm>
            <a:off x="9469453" y="4863606"/>
            <a:ext cx="65235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b="1" dirty="0" smtClean="0">
                <a:solidFill>
                  <a:srgbClr val="198E4B"/>
                </a:solidFill>
              </a:rPr>
              <a:t>12,7%</a:t>
            </a:r>
            <a:endParaRPr lang="ru-RU" sz="1200" b="1" dirty="0">
              <a:solidFill>
                <a:srgbClr val="198E4B"/>
              </a:solidFill>
            </a:endParaRPr>
          </a:p>
        </p:txBody>
      </p:sp>
      <p:sp>
        <p:nvSpPr>
          <p:cNvPr id="111" name="TextBox 110"/>
          <p:cNvSpPr txBox="1"/>
          <p:nvPr/>
        </p:nvSpPr>
        <p:spPr>
          <a:xfrm>
            <a:off x="10416435" y="4864768"/>
            <a:ext cx="65235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b="1" dirty="0" smtClean="0">
                <a:solidFill>
                  <a:srgbClr val="ADB1BB"/>
                </a:solidFill>
              </a:rPr>
              <a:t>7,8%</a:t>
            </a:r>
            <a:endParaRPr lang="ru-RU" sz="1200" b="1" dirty="0">
              <a:solidFill>
                <a:srgbClr val="ADB1BB"/>
              </a:solidFill>
            </a:endParaRPr>
          </a:p>
        </p:txBody>
      </p:sp>
      <p:sp>
        <p:nvSpPr>
          <p:cNvPr id="112" name="TextBox 111"/>
          <p:cNvSpPr txBox="1"/>
          <p:nvPr/>
        </p:nvSpPr>
        <p:spPr>
          <a:xfrm>
            <a:off x="11363417" y="4855608"/>
            <a:ext cx="65235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b="1" dirty="0" smtClean="0">
                <a:solidFill>
                  <a:srgbClr val="B7A118"/>
                </a:solidFill>
              </a:rPr>
              <a:t>1,3%</a:t>
            </a:r>
            <a:endParaRPr lang="ru-RU" sz="1200" b="1" dirty="0">
              <a:solidFill>
                <a:srgbClr val="B7A118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247689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 advTm="21000"/>
    </mc:Choice>
    <mc:Fallback xmlns="">
      <p:transition spd="slow" advTm="21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10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10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1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000"/>
                            </p:stCondLst>
                            <p:childTnLst>
                              <p:par>
                                <p:cTn id="23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10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4" dur="10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2000"/>
                            </p:stCondLst>
                            <p:childTnLst>
                              <p:par>
                                <p:cTn id="41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3" dur="10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6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9" dur="10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2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7" dur="10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3000"/>
                            </p:stCondLst>
                            <p:childTnLst>
                              <p:par>
                                <p:cTn id="5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1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4" dur="10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0" dur="10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100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5" dur="10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4000"/>
                            </p:stCondLst>
                            <p:childTnLst>
                              <p:par>
                                <p:cTn id="77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9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2" dur="10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5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6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8" dur="10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9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1" dur="1000" fill="hold"/>
                                        <p:tgtEl>
                                          <p:spTgt spid="9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1000" fill="hold"/>
                                        <p:tgtEl>
                                          <p:spTgt spid="9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3" dur="10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4" fill="hold">
                            <p:stCondLst>
                              <p:cond delay="5000"/>
                            </p:stCondLst>
                            <p:childTnLst>
                              <p:par>
                                <p:cTn id="9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7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0" dur="10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1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3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6" dur="10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7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9" dur="1000" fill="hold"/>
                                        <p:tgtEl>
                                          <p:spTgt spid="10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0" dur="1000" fill="hold"/>
                                        <p:tgtEl>
                                          <p:spTgt spid="10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1" dur="10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2" fill="hold">
                            <p:stCondLst>
                              <p:cond delay="6000"/>
                            </p:stCondLst>
                            <p:childTnLst>
                              <p:par>
                                <p:cTn id="113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5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6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8" dur="10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9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1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2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4" dur="10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7" dur="1000" fill="hold"/>
                                        <p:tgtEl>
                                          <p:spTgt spid="10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8" dur="1000" fill="hold"/>
                                        <p:tgtEl>
                                          <p:spTgt spid="10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9" dur="100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0" fill="hold">
                            <p:stCondLst>
                              <p:cond delay="7000"/>
                            </p:stCondLst>
                            <p:childTnLst>
                              <p:par>
                                <p:cTn id="131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3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4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6" dur="10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7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9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0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2" dur="10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3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5" dur="1000" fill="hold"/>
                                        <p:tgtEl>
                                          <p:spTgt spid="10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6" dur="1000" fill="hold"/>
                                        <p:tgtEl>
                                          <p:spTgt spid="10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7" dur="100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8" fill="hold">
                            <p:stCondLst>
                              <p:cond delay="8000"/>
                            </p:stCondLst>
                            <p:childTnLst>
                              <p:par>
                                <p:cTn id="14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1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2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4" dur="10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5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0" dur="10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1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3" dur="1000" fill="hold"/>
                                        <p:tgtEl>
                                          <p:spTgt spid="10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4" dur="1000" fill="hold"/>
                                        <p:tgtEl>
                                          <p:spTgt spid="10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5" dur="1000"/>
                                        <p:tgtEl>
                                          <p:spTgt spid="1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6" fill="hold">
                            <p:stCondLst>
                              <p:cond delay="9000"/>
                            </p:stCondLst>
                            <p:childTnLst>
                              <p:par>
                                <p:cTn id="167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9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0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2" dur="10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3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5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6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8" dur="10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9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1" dur="1000" fill="hold"/>
                                        <p:tgtEl>
                                          <p:spTgt spid="10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2" dur="1000" fill="hold"/>
                                        <p:tgtEl>
                                          <p:spTgt spid="10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3" dur="1000"/>
                                        <p:tgtEl>
                                          <p:spTgt spid="1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4" fill="hold">
                            <p:stCondLst>
                              <p:cond delay="10000"/>
                            </p:stCondLst>
                            <p:childTnLst>
                              <p:par>
                                <p:cTn id="18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7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0" dur="10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1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3" dur="1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4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6" dur="10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7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9" dur="1000" fill="hold"/>
                                        <p:tgtEl>
                                          <p:spTgt spid="10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0" dur="1000" fill="hold"/>
                                        <p:tgtEl>
                                          <p:spTgt spid="10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1" dur="1000"/>
                                        <p:tgtEl>
                                          <p:spTgt spid="1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2" fill="hold">
                            <p:stCondLst>
                              <p:cond delay="11000"/>
                            </p:stCondLst>
                            <p:childTnLst>
                              <p:par>
                                <p:cTn id="203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5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6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8" dur="10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9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1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2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4" dur="10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7" dur="1000" fill="hold"/>
                                        <p:tgtEl>
                                          <p:spTgt spid="1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8" dur="1000" fill="hold"/>
                                        <p:tgtEl>
                                          <p:spTgt spid="1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9" dur="1000"/>
                                        <p:tgtEl>
                                          <p:spTgt spid="1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0" fill="hold">
                            <p:stCondLst>
                              <p:cond delay="12000"/>
                            </p:stCondLst>
                            <p:childTnLst>
                              <p:par>
                                <p:cTn id="221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3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4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6" dur="10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7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9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0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2" dur="10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3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5" dur="1000" fill="hold"/>
                                        <p:tgtEl>
                                          <p:spTgt spid="1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6" dur="1000" fill="hold"/>
                                        <p:tgtEl>
                                          <p:spTgt spid="1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7" dur="1000"/>
                                        <p:tgtEl>
                                          <p:spTgt spid="1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15" grpId="0"/>
      <p:bldP spid="16" grpId="0"/>
      <p:bldP spid="18" grpId="0"/>
      <p:bldP spid="19" grpId="0"/>
      <p:bldP spid="20" grpId="0"/>
      <p:bldP spid="21" grpId="0"/>
      <p:bldP spid="23" grpId="0"/>
      <p:bldP spid="24" grpId="0"/>
      <p:bldP spid="25" grpId="0"/>
      <p:bldP spid="26" grpId="0"/>
      <p:bldP spid="27" grpId="0"/>
      <p:bldP spid="28" grpId="0"/>
      <p:bldGraphic spid="71" grpId="0">
        <p:bldAsOne/>
      </p:bldGraphic>
      <p:bldGraphic spid="72" grpId="0">
        <p:bldAsOne/>
      </p:bldGraphic>
      <p:bldGraphic spid="73" grpId="0">
        <p:bldAsOne/>
      </p:bldGraphic>
      <p:bldGraphic spid="74" grpId="0">
        <p:bldAsOne/>
      </p:bldGraphic>
      <p:bldGraphic spid="75" grpId="0">
        <p:bldAsOne/>
      </p:bldGraphic>
      <p:bldGraphic spid="76" grpId="0">
        <p:bldAsOne/>
      </p:bldGraphic>
      <p:bldGraphic spid="79" grpId="0">
        <p:bldAsOne/>
      </p:bldGraphic>
      <p:bldGraphic spid="80" grpId="0">
        <p:bldAsOne/>
      </p:bldGraphic>
      <p:bldGraphic spid="82" grpId="0">
        <p:bldAsOne/>
      </p:bldGraphic>
      <p:bldGraphic spid="83" grpId="0">
        <p:bldAsOne/>
      </p:bldGraphic>
      <p:bldGraphic spid="84" grpId="0">
        <p:bldAsOne/>
      </p:bldGraphic>
      <p:bldGraphic spid="85" grpId="0">
        <p:bldAsOne/>
      </p:bldGraphic>
      <p:bldGraphic spid="87" grpId="0">
        <p:bldAsOne/>
      </p:bldGraphic>
      <p:bldP spid="5" grpId="0"/>
      <p:bldP spid="94" grpId="0"/>
      <p:bldP spid="97" grpId="0"/>
      <p:bldP spid="98" grpId="0"/>
      <p:bldP spid="99" grpId="0"/>
      <p:bldP spid="100" grpId="0"/>
      <p:bldP spid="101" grpId="0"/>
      <p:bldP spid="103" grpId="0"/>
      <p:bldP spid="105" grpId="0"/>
      <p:bldP spid="107" grpId="0"/>
      <p:bldP spid="109" grpId="0"/>
      <p:bldP spid="111" grpId="0"/>
      <p:bldP spid="112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6" name="Рисунок 55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838" t="-200" r="51254" b="265"/>
          <a:stretch/>
        </p:blipFill>
        <p:spPr>
          <a:xfrm>
            <a:off x="11021158" y="4949998"/>
            <a:ext cx="845534" cy="1729648"/>
          </a:xfrm>
          <a:prstGeom prst="rect">
            <a:avLst/>
          </a:prstGeom>
        </p:spPr>
      </p:pic>
      <p:pic>
        <p:nvPicPr>
          <p:cNvPr id="62" name="Picture 2" descr="https://thumbs.dreamstime.com/t/blank-paper-label-tag-10972185.jpg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3924123">
            <a:off x="9949083" y="3059976"/>
            <a:ext cx="2798878" cy="17888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" name="Рисунок 60"/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lum bright="70000" contrast="-70000"/>
          </a:blip>
          <a:stretch>
            <a:fillRect/>
          </a:stretch>
        </p:blipFill>
        <p:spPr>
          <a:xfrm>
            <a:off x="8988428" y="360793"/>
            <a:ext cx="3515429" cy="3384007"/>
          </a:xfrm>
          <a:prstGeom prst="rect">
            <a:avLst/>
          </a:prstGeom>
        </p:spPr>
      </p:pic>
      <p:cxnSp>
        <p:nvCxnSpPr>
          <p:cNvPr id="13" name="Прямая соединительная линия 12"/>
          <p:cNvCxnSpPr/>
          <p:nvPr/>
        </p:nvCxnSpPr>
        <p:spPr>
          <a:xfrm flipH="1" flipV="1">
            <a:off x="5486202" y="4494632"/>
            <a:ext cx="15875" cy="419100"/>
          </a:xfrm>
          <a:prstGeom prst="line">
            <a:avLst/>
          </a:prstGeom>
          <a:ln w="57150">
            <a:solidFill>
              <a:srgbClr val="28323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Прямая соединительная линия 5"/>
          <p:cNvCxnSpPr/>
          <p:nvPr/>
        </p:nvCxnSpPr>
        <p:spPr>
          <a:xfrm>
            <a:off x="6473825" y="4423569"/>
            <a:ext cx="0" cy="866775"/>
          </a:xfrm>
          <a:prstGeom prst="line">
            <a:avLst/>
          </a:prstGeom>
          <a:ln w="57150">
            <a:solidFill>
              <a:srgbClr val="353C4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" name="Полилиния 103"/>
          <p:cNvSpPr/>
          <p:nvPr/>
        </p:nvSpPr>
        <p:spPr>
          <a:xfrm>
            <a:off x="1673225" y="4318000"/>
            <a:ext cx="1957388" cy="357188"/>
          </a:xfrm>
          <a:custGeom>
            <a:avLst/>
            <a:gdLst>
              <a:gd name="connsiteX0" fmla="*/ 0 w 6280321"/>
              <a:gd name="connsiteY0" fmla="*/ 0 h 445323"/>
              <a:gd name="connsiteX1" fmla="*/ 6280321 w 6280321"/>
              <a:gd name="connsiteY1" fmla="*/ 0 h 445323"/>
              <a:gd name="connsiteX2" fmla="*/ 6280321 w 6280321"/>
              <a:gd name="connsiteY2" fmla="*/ 445323 h 445323"/>
              <a:gd name="connsiteX3" fmla="*/ 0 w 6280321"/>
              <a:gd name="connsiteY3" fmla="*/ 445323 h 445323"/>
              <a:gd name="connsiteX4" fmla="*/ 0 w 6280321"/>
              <a:gd name="connsiteY4" fmla="*/ 0 h 4453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280321" h="445323">
                <a:moveTo>
                  <a:pt x="0" y="0"/>
                </a:moveTo>
                <a:lnTo>
                  <a:pt x="6280321" y="0"/>
                </a:lnTo>
                <a:lnTo>
                  <a:pt x="6280321" y="445323"/>
                </a:lnTo>
                <a:lnTo>
                  <a:pt x="0" y="445323"/>
                </a:lnTo>
                <a:lnTo>
                  <a:pt x="0" y="0"/>
                </a:lnTo>
                <a:close/>
              </a:path>
            </a:pathLst>
          </a:custGeom>
          <a:solidFill>
            <a:srgbClr val="3C8DA3"/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lIns="353475" tIns="58420" rIns="58420" bIns="58420" spcCol="1270" anchor="ctr"/>
          <a:lstStyle/>
          <a:p>
            <a:pPr defTabSz="1022350">
              <a:lnSpc>
                <a:spcPct val="90000"/>
              </a:lnSpc>
              <a:spcAft>
                <a:spcPct val="35000"/>
              </a:spcAft>
              <a:defRPr/>
            </a:pPr>
            <a:r>
              <a:rPr lang="ru-RU" sz="1400" dirty="0"/>
              <a:t>ООО ВОДОКАНАЛ </a:t>
            </a:r>
          </a:p>
        </p:txBody>
      </p:sp>
      <p:sp>
        <p:nvSpPr>
          <p:cNvPr id="75" name="Полилиния 74"/>
          <p:cNvSpPr/>
          <p:nvPr/>
        </p:nvSpPr>
        <p:spPr>
          <a:xfrm>
            <a:off x="8278813" y="3151189"/>
            <a:ext cx="2233612" cy="631825"/>
          </a:xfrm>
          <a:custGeom>
            <a:avLst/>
            <a:gdLst>
              <a:gd name="connsiteX0" fmla="*/ 0 w 4100775"/>
              <a:gd name="connsiteY0" fmla="*/ 0 h 356494"/>
              <a:gd name="connsiteX1" fmla="*/ 4100775 w 4100775"/>
              <a:gd name="connsiteY1" fmla="*/ 0 h 356494"/>
              <a:gd name="connsiteX2" fmla="*/ 4100775 w 4100775"/>
              <a:gd name="connsiteY2" fmla="*/ 356494 h 356494"/>
              <a:gd name="connsiteX3" fmla="*/ 0 w 4100775"/>
              <a:gd name="connsiteY3" fmla="*/ 356494 h 356494"/>
              <a:gd name="connsiteX4" fmla="*/ 0 w 4100775"/>
              <a:gd name="connsiteY4" fmla="*/ 0 h 3564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100775" h="356494">
                <a:moveTo>
                  <a:pt x="0" y="0"/>
                </a:moveTo>
                <a:lnTo>
                  <a:pt x="4100775" y="0"/>
                </a:lnTo>
                <a:lnTo>
                  <a:pt x="4100775" y="356494"/>
                </a:lnTo>
                <a:lnTo>
                  <a:pt x="0" y="356494"/>
                </a:lnTo>
                <a:lnTo>
                  <a:pt x="0" y="0"/>
                </a:lnTo>
                <a:close/>
              </a:path>
            </a:pathLst>
          </a:custGeom>
          <a:solidFill>
            <a:srgbClr val="3C8DA3"/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lIns="282967" tIns="35560" rIns="35560" bIns="35560" spcCol="1270" anchor="ctr"/>
          <a:lstStyle/>
          <a:p>
            <a:pPr defTabSz="622300">
              <a:lnSpc>
                <a:spcPct val="90000"/>
              </a:lnSpc>
              <a:spcAft>
                <a:spcPct val="35000"/>
              </a:spcAft>
              <a:defRPr/>
            </a:pPr>
            <a:r>
              <a:rPr lang="ru-RU" sz="1400" dirty="0"/>
              <a:t>ОАО "Мелеузовские минеральные удобрения"</a:t>
            </a:r>
          </a:p>
        </p:txBody>
      </p:sp>
      <p:pic>
        <p:nvPicPr>
          <p:cNvPr id="21512" name="Рисунок 2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75063" y="970383"/>
            <a:ext cx="4699000" cy="37258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7" name="Овал 76"/>
          <p:cNvSpPr/>
          <p:nvPr/>
        </p:nvSpPr>
        <p:spPr>
          <a:xfrm>
            <a:off x="7773989" y="3175001"/>
            <a:ext cx="657225" cy="619125"/>
          </a:xfrm>
          <a:prstGeom prst="ellipse">
            <a:avLst/>
          </a:prstGeom>
        </p:spPr>
        <p:style>
          <a:lnRef idx="2">
            <a:schemeClr val="accent1">
              <a:hueOff val="0"/>
              <a:satOff val="0"/>
              <a:lumOff val="0"/>
              <a:alphaOff val="0"/>
            </a:schemeClr>
          </a:lnRef>
          <a:fillRef idx="1">
            <a:schemeClr val="lt1">
              <a:hueOff val="0"/>
              <a:satOff val="0"/>
              <a:lumOff val="0"/>
              <a:alphaOff val="0"/>
            </a:schemeClr>
          </a:fillRef>
          <a:effectRef idx="0">
            <a:schemeClr val="lt1"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21514" name="TextBox 1"/>
          <p:cNvSpPr txBox="1">
            <a:spLocks noChangeArrowheads="1"/>
          </p:cNvSpPr>
          <p:nvPr/>
        </p:nvSpPr>
        <p:spPr bwMode="auto">
          <a:xfrm>
            <a:off x="7805738" y="3260726"/>
            <a:ext cx="1143000" cy="500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ru-RU" altLang="ru-RU" sz="1600" b="1" dirty="0">
                <a:solidFill>
                  <a:srgbClr val="002060"/>
                </a:solidFill>
              </a:rPr>
              <a:t>5,7%</a:t>
            </a:r>
          </a:p>
        </p:txBody>
      </p:sp>
      <p:sp>
        <p:nvSpPr>
          <p:cNvPr id="81" name="Полилиния 80"/>
          <p:cNvSpPr/>
          <p:nvPr/>
        </p:nvSpPr>
        <p:spPr>
          <a:xfrm>
            <a:off x="8132764" y="3854450"/>
            <a:ext cx="2384425" cy="357188"/>
          </a:xfrm>
          <a:custGeom>
            <a:avLst/>
            <a:gdLst>
              <a:gd name="connsiteX0" fmla="*/ 0 w 3777937"/>
              <a:gd name="connsiteY0" fmla="*/ 0 h 356494"/>
              <a:gd name="connsiteX1" fmla="*/ 3777937 w 3777937"/>
              <a:gd name="connsiteY1" fmla="*/ 0 h 356494"/>
              <a:gd name="connsiteX2" fmla="*/ 3777937 w 3777937"/>
              <a:gd name="connsiteY2" fmla="*/ 356494 h 356494"/>
              <a:gd name="connsiteX3" fmla="*/ 0 w 3777937"/>
              <a:gd name="connsiteY3" fmla="*/ 356494 h 356494"/>
              <a:gd name="connsiteX4" fmla="*/ 0 w 3777937"/>
              <a:gd name="connsiteY4" fmla="*/ 0 h 3564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777937" h="356494">
                <a:moveTo>
                  <a:pt x="0" y="0"/>
                </a:moveTo>
                <a:lnTo>
                  <a:pt x="3777937" y="0"/>
                </a:lnTo>
                <a:lnTo>
                  <a:pt x="3777937" y="356494"/>
                </a:lnTo>
                <a:lnTo>
                  <a:pt x="0" y="356494"/>
                </a:lnTo>
                <a:lnTo>
                  <a:pt x="0" y="0"/>
                </a:lnTo>
                <a:close/>
              </a:path>
            </a:pathLst>
          </a:custGeom>
          <a:solidFill>
            <a:srgbClr val="3C8DA3"/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lIns="282967" tIns="35560" rIns="35560" bIns="35560" spcCol="1270" anchor="ctr"/>
          <a:lstStyle/>
          <a:p>
            <a:pPr defTabSz="622300">
              <a:lnSpc>
                <a:spcPct val="90000"/>
              </a:lnSpc>
              <a:spcAft>
                <a:spcPct val="35000"/>
              </a:spcAft>
              <a:defRPr/>
            </a:pPr>
            <a:r>
              <a:rPr lang="ru-RU" sz="1400" dirty="0"/>
              <a:t>ОАО Мелеузовский завод ЖБК</a:t>
            </a:r>
            <a:endParaRPr lang="ru-RU" sz="1400" b="1" dirty="0"/>
          </a:p>
        </p:txBody>
      </p:sp>
      <p:sp>
        <p:nvSpPr>
          <p:cNvPr id="82" name="Овал 81"/>
          <p:cNvSpPr/>
          <p:nvPr/>
        </p:nvSpPr>
        <p:spPr>
          <a:xfrm>
            <a:off x="7805739" y="3725863"/>
            <a:ext cx="542925" cy="519112"/>
          </a:xfrm>
          <a:prstGeom prst="ellipse">
            <a:avLst/>
          </a:prstGeom>
        </p:spPr>
        <p:style>
          <a:lnRef idx="2">
            <a:schemeClr val="accent1">
              <a:hueOff val="0"/>
              <a:satOff val="0"/>
              <a:lumOff val="0"/>
              <a:alphaOff val="0"/>
            </a:schemeClr>
          </a:lnRef>
          <a:fillRef idx="1">
            <a:schemeClr val="lt1">
              <a:hueOff val="0"/>
              <a:satOff val="0"/>
              <a:lumOff val="0"/>
              <a:alphaOff val="0"/>
            </a:schemeClr>
          </a:fillRef>
          <a:effectRef idx="0">
            <a:schemeClr val="lt1"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21517" name="TextBox 1"/>
          <p:cNvSpPr txBox="1">
            <a:spLocks noChangeArrowheads="1"/>
          </p:cNvSpPr>
          <p:nvPr/>
        </p:nvSpPr>
        <p:spPr bwMode="auto">
          <a:xfrm>
            <a:off x="7773988" y="3795713"/>
            <a:ext cx="944562" cy="419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ru-RU" altLang="ru-RU" sz="1600" b="1">
                <a:solidFill>
                  <a:srgbClr val="002060"/>
                </a:solidFill>
              </a:rPr>
              <a:t>3,0%</a:t>
            </a:r>
          </a:p>
        </p:txBody>
      </p:sp>
      <p:sp>
        <p:nvSpPr>
          <p:cNvPr id="84" name="Полилиния 83"/>
          <p:cNvSpPr/>
          <p:nvPr/>
        </p:nvSpPr>
        <p:spPr>
          <a:xfrm>
            <a:off x="8151813" y="4344989"/>
            <a:ext cx="2360612" cy="446087"/>
          </a:xfrm>
          <a:custGeom>
            <a:avLst/>
            <a:gdLst>
              <a:gd name="connsiteX0" fmla="*/ 0 w 3601024"/>
              <a:gd name="connsiteY0" fmla="*/ 0 h 356494"/>
              <a:gd name="connsiteX1" fmla="*/ 3601024 w 3601024"/>
              <a:gd name="connsiteY1" fmla="*/ 0 h 356494"/>
              <a:gd name="connsiteX2" fmla="*/ 3601024 w 3601024"/>
              <a:gd name="connsiteY2" fmla="*/ 356494 h 356494"/>
              <a:gd name="connsiteX3" fmla="*/ 0 w 3601024"/>
              <a:gd name="connsiteY3" fmla="*/ 356494 h 356494"/>
              <a:gd name="connsiteX4" fmla="*/ 0 w 3601024"/>
              <a:gd name="connsiteY4" fmla="*/ 0 h 3564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601024" h="356494">
                <a:moveTo>
                  <a:pt x="0" y="0"/>
                </a:moveTo>
                <a:lnTo>
                  <a:pt x="3601024" y="0"/>
                </a:lnTo>
                <a:lnTo>
                  <a:pt x="3601024" y="356494"/>
                </a:lnTo>
                <a:lnTo>
                  <a:pt x="0" y="356494"/>
                </a:lnTo>
                <a:lnTo>
                  <a:pt x="0" y="0"/>
                </a:lnTo>
                <a:close/>
              </a:path>
            </a:pathLst>
          </a:custGeom>
          <a:solidFill>
            <a:srgbClr val="3C8DA3"/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lIns="282967" tIns="35560" rIns="35560" bIns="35560" spcCol="1270" anchor="ctr"/>
          <a:lstStyle/>
          <a:p>
            <a:pPr defTabSz="622300">
              <a:lnSpc>
                <a:spcPct val="90000"/>
              </a:lnSpc>
              <a:spcAft>
                <a:spcPct val="35000"/>
              </a:spcAft>
              <a:defRPr/>
            </a:pPr>
            <a:r>
              <a:rPr lang="ru-RU" sz="1400" dirty="0"/>
              <a:t>ОАО МЕЛЕУЗОВСКИЙ САХАРНЫЙ ЗАВОД</a:t>
            </a:r>
          </a:p>
        </p:txBody>
      </p:sp>
      <p:sp>
        <p:nvSpPr>
          <p:cNvPr id="85" name="Овал 84"/>
          <p:cNvSpPr/>
          <p:nvPr/>
        </p:nvSpPr>
        <p:spPr>
          <a:xfrm>
            <a:off x="7773989" y="4244976"/>
            <a:ext cx="568325" cy="511175"/>
          </a:xfrm>
          <a:prstGeom prst="ellipse">
            <a:avLst/>
          </a:prstGeom>
        </p:spPr>
        <p:style>
          <a:lnRef idx="2">
            <a:schemeClr val="accent1">
              <a:hueOff val="0"/>
              <a:satOff val="0"/>
              <a:lumOff val="0"/>
              <a:alphaOff val="0"/>
            </a:schemeClr>
          </a:lnRef>
          <a:fillRef idx="1">
            <a:schemeClr val="lt1">
              <a:hueOff val="0"/>
              <a:satOff val="0"/>
              <a:lumOff val="0"/>
              <a:alphaOff val="0"/>
            </a:schemeClr>
          </a:fillRef>
          <a:effectRef idx="0">
            <a:schemeClr val="lt1"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21520" name="TextBox 1"/>
          <p:cNvSpPr txBox="1">
            <a:spLocks noChangeArrowheads="1"/>
          </p:cNvSpPr>
          <p:nvPr/>
        </p:nvSpPr>
        <p:spPr bwMode="auto">
          <a:xfrm>
            <a:off x="7770814" y="4321176"/>
            <a:ext cx="776287" cy="360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ru-RU" altLang="ru-RU" sz="1600" b="1">
                <a:solidFill>
                  <a:srgbClr val="002060"/>
                </a:solidFill>
              </a:rPr>
              <a:t>2,4%</a:t>
            </a:r>
          </a:p>
        </p:txBody>
      </p:sp>
      <p:sp>
        <p:nvSpPr>
          <p:cNvPr id="87" name="Полилиния 86"/>
          <p:cNvSpPr/>
          <p:nvPr/>
        </p:nvSpPr>
        <p:spPr>
          <a:xfrm>
            <a:off x="6932614" y="4778375"/>
            <a:ext cx="1652587" cy="357188"/>
          </a:xfrm>
          <a:custGeom>
            <a:avLst/>
            <a:gdLst>
              <a:gd name="connsiteX0" fmla="*/ 0 w 3544537"/>
              <a:gd name="connsiteY0" fmla="*/ 0 h 356494"/>
              <a:gd name="connsiteX1" fmla="*/ 3544537 w 3544537"/>
              <a:gd name="connsiteY1" fmla="*/ 0 h 356494"/>
              <a:gd name="connsiteX2" fmla="*/ 3544537 w 3544537"/>
              <a:gd name="connsiteY2" fmla="*/ 356494 h 356494"/>
              <a:gd name="connsiteX3" fmla="*/ 0 w 3544537"/>
              <a:gd name="connsiteY3" fmla="*/ 356494 h 356494"/>
              <a:gd name="connsiteX4" fmla="*/ 0 w 3544537"/>
              <a:gd name="connsiteY4" fmla="*/ 0 h 3564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544537" h="356494">
                <a:moveTo>
                  <a:pt x="0" y="0"/>
                </a:moveTo>
                <a:lnTo>
                  <a:pt x="3544537" y="0"/>
                </a:lnTo>
                <a:lnTo>
                  <a:pt x="3544537" y="356494"/>
                </a:lnTo>
                <a:lnTo>
                  <a:pt x="0" y="356494"/>
                </a:lnTo>
                <a:lnTo>
                  <a:pt x="0" y="0"/>
                </a:lnTo>
                <a:close/>
              </a:path>
            </a:pathLst>
          </a:custGeom>
          <a:solidFill>
            <a:srgbClr val="3C8DA3"/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lIns="282967" tIns="35560" rIns="35560" bIns="35560" spcCol="1270" anchor="ctr"/>
          <a:lstStyle/>
          <a:p>
            <a:pPr algn="ctr" defTabSz="622300">
              <a:lnSpc>
                <a:spcPct val="90000"/>
              </a:lnSpc>
              <a:spcAft>
                <a:spcPct val="35000"/>
              </a:spcAft>
              <a:defRPr/>
            </a:pPr>
            <a:r>
              <a:rPr lang="ru-RU" sz="1400" dirty="0"/>
              <a:t>ООО "</a:t>
            </a:r>
            <a:r>
              <a:rPr lang="ru-RU" sz="1400" dirty="0" err="1"/>
              <a:t>ЮниСтрой</a:t>
            </a:r>
            <a:r>
              <a:rPr lang="ru-RU" sz="1400" dirty="0"/>
              <a:t>"</a:t>
            </a:r>
          </a:p>
        </p:txBody>
      </p:sp>
      <p:sp>
        <p:nvSpPr>
          <p:cNvPr id="88" name="Овал 87"/>
          <p:cNvSpPr/>
          <p:nvPr/>
        </p:nvSpPr>
        <p:spPr>
          <a:xfrm>
            <a:off x="6669088" y="4627564"/>
            <a:ext cx="444500" cy="446087"/>
          </a:xfrm>
          <a:prstGeom prst="ellipse">
            <a:avLst/>
          </a:prstGeom>
        </p:spPr>
        <p:style>
          <a:lnRef idx="2">
            <a:schemeClr val="accent1">
              <a:hueOff val="0"/>
              <a:satOff val="0"/>
              <a:lumOff val="0"/>
              <a:alphaOff val="0"/>
            </a:schemeClr>
          </a:lnRef>
          <a:fillRef idx="1">
            <a:schemeClr val="lt1">
              <a:hueOff val="0"/>
              <a:satOff val="0"/>
              <a:lumOff val="0"/>
              <a:alphaOff val="0"/>
            </a:schemeClr>
          </a:fillRef>
          <a:effectRef idx="0">
            <a:schemeClr val="lt1"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21523" name="TextBox 1"/>
          <p:cNvSpPr txBox="1">
            <a:spLocks noChangeArrowheads="1"/>
          </p:cNvSpPr>
          <p:nvPr/>
        </p:nvSpPr>
        <p:spPr bwMode="auto">
          <a:xfrm>
            <a:off x="6613525" y="4676776"/>
            <a:ext cx="774700" cy="360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ru-RU" altLang="ru-RU" sz="1400" b="1" dirty="0">
                <a:solidFill>
                  <a:srgbClr val="002060"/>
                </a:solidFill>
              </a:rPr>
              <a:t>2,0%</a:t>
            </a:r>
          </a:p>
        </p:txBody>
      </p:sp>
      <p:sp>
        <p:nvSpPr>
          <p:cNvPr id="90" name="Полилиния 89"/>
          <p:cNvSpPr/>
          <p:nvPr/>
        </p:nvSpPr>
        <p:spPr>
          <a:xfrm>
            <a:off x="6240464" y="5200650"/>
            <a:ext cx="1800225" cy="357188"/>
          </a:xfrm>
          <a:custGeom>
            <a:avLst/>
            <a:gdLst>
              <a:gd name="connsiteX0" fmla="*/ 0 w 3601024"/>
              <a:gd name="connsiteY0" fmla="*/ 0 h 356494"/>
              <a:gd name="connsiteX1" fmla="*/ 3601024 w 3601024"/>
              <a:gd name="connsiteY1" fmla="*/ 0 h 356494"/>
              <a:gd name="connsiteX2" fmla="*/ 3601024 w 3601024"/>
              <a:gd name="connsiteY2" fmla="*/ 356494 h 356494"/>
              <a:gd name="connsiteX3" fmla="*/ 0 w 3601024"/>
              <a:gd name="connsiteY3" fmla="*/ 356494 h 356494"/>
              <a:gd name="connsiteX4" fmla="*/ 0 w 3601024"/>
              <a:gd name="connsiteY4" fmla="*/ 0 h 3564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601024" h="356494">
                <a:moveTo>
                  <a:pt x="0" y="0"/>
                </a:moveTo>
                <a:lnTo>
                  <a:pt x="3601024" y="0"/>
                </a:lnTo>
                <a:lnTo>
                  <a:pt x="3601024" y="356494"/>
                </a:lnTo>
                <a:lnTo>
                  <a:pt x="0" y="356494"/>
                </a:lnTo>
                <a:lnTo>
                  <a:pt x="0" y="0"/>
                </a:lnTo>
                <a:close/>
              </a:path>
            </a:pathLst>
          </a:custGeom>
          <a:solidFill>
            <a:srgbClr val="3C8DA3"/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lIns="282967" tIns="35560" rIns="35560" bIns="35560" spcCol="1270" anchor="ctr"/>
          <a:lstStyle/>
          <a:p>
            <a:pPr defTabSz="622300">
              <a:lnSpc>
                <a:spcPct val="90000"/>
              </a:lnSpc>
              <a:spcAft>
                <a:spcPct val="35000"/>
              </a:spcAft>
              <a:defRPr/>
            </a:pPr>
            <a:r>
              <a:rPr lang="ru-RU" sz="1400" dirty="0"/>
              <a:t>СПК </a:t>
            </a:r>
            <a:r>
              <a:rPr lang="ru-RU" sz="1400" dirty="0" err="1"/>
              <a:t>Ашкадарский</a:t>
            </a:r>
            <a:endParaRPr lang="ru-RU" sz="1400" dirty="0"/>
          </a:p>
        </p:txBody>
      </p:sp>
      <p:sp>
        <p:nvSpPr>
          <p:cNvPr id="91" name="Овал 90"/>
          <p:cNvSpPr/>
          <p:nvPr/>
        </p:nvSpPr>
        <p:spPr>
          <a:xfrm>
            <a:off x="6130925" y="4892675"/>
            <a:ext cx="446088" cy="446088"/>
          </a:xfrm>
          <a:prstGeom prst="ellipse">
            <a:avLst/>
          </a:prstGeom>
        </p:spPr>
        <p:style>
          <a:lnRef idx="2">
            <a:schemeClr val="accent1">
              <a:hueOff val="0"/>
              <a:satOff val="0"/>
              <a:lumOff val="0"/>
              <a:alphaOff val="0"/>
            </a:schemeClr>
          </a:lnRef>
          <a:fillRef idx="1">
            <a:schemeClr val="lt1">
              <a:hueOff val="0"/>
              <a:satOff val="0"/>
              <a:lumOff val="0"/>
              <a:alphaOff val="0"/>
            </a:schemeClr>
          </a:fillRef>
          <a:effectRef idx="0">
            <a:schemeClr val="lt1"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21526" name="TextBox 1"/>
          <p:cNvSpPr txBox="1">
            <a:spLocks noChangeArrowheads="1"/>
          </p:cNvSpPr>
          <p:nvPr/>
        </p:nvSpPr>
        <p:spPr bwMode="auto">
          <a:xfrm>
            <a:off x="6086475" y="4945063"/>
            <a:ext cx="774700" cy="3603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ru-RU" altLang="ru-RU" sz="1400" b="1">
                <a:solidFill>
                  <a:srgbClr val="002060"/>
                </a:solidFill>
              </a:rPr>
              <a:t>1,4%</a:t>
            </a:r>
          </a:p>
        </p:txBody>
      </p:sp>
      <p:sp>
        <p:nvSpPr>
          <p:cNvPr id="93" name="Полилиния 92"/>
          <p:cNvSpPr/>
          <p:nvPr/>
        </p:nvSpPr>
        <p:spPr>
          <a:xfrm>
            <a:off x="4027488" y="5699125"/>
            <a:ext cx="3530600" cy="355600"/>
          </a:xfrm>
          <a:custGeom>
            <a:avLst/>
            <a:gdLst>
              <a:gd name="connsiteX0" fmla="*/ 0 w 3777937"/>
              <a:gd name="connsiteY0" fmla="*/ 0 h 356494"/>
              <a:gd name="connsiteX1" fmla="*/ 3777937 w 3777937"/>
              <a:gd name="connsiteY1" fmla="*/ 0 h 356494"/>
              <a:gd name="connsiteX2" fmla="*/ 3777937 w 3777937"/>
              <a:gd name="connsiteY2" fmla="*/ 356494 h 356494"/>
              <a:gd name="connsiteX3" fmla="*/ 0 w 3777937"/>
              <a:gd name="connsiteY3" fmla="*/ 356494 h 356494"/>
              <a:gd name="connsiteX4" fmla="*/ 0 w 3777937"/>
              <a:gd name="connsiteY4" fmla="*/ 0 h 3564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777937" h="356494">
                <a:moveTo>
                  <a:pt x="0" y="0"/>
                </a:moveTo>
                <a:lnTo>
                  <a:pt x="3777937" y="0"/>
                </a:lnTo>
                <a:lnTo>
                  <a:pt x="3777937" y="356494"/>
                </a:lnTo>
                <a:lnTo>
                  <a:pt x="0" y="356494"/>
                </a:lnTo>
                <a:lnTo>
                  <a:pt x="0" y="0"/>
                </a:lnTo>
                <a:close/>
              </a:path>
            </a:pathLst>
          </a:custGeom>
          <a:solidFill>
            <a:srgbClr val="3C8DA3"/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lIns="282967" tIns="35560" rIns="35560" bIns="35560" spcCol="1270" anchor="ctr"/>
          <a:lstStyle/>
          <a:p>
            <a:pPr algn="ctr" defTabSz="622300">
              <a:lnSpc>
                <a:spcPct val="90000"/>
              </a:lnSpc>
              <a:spcAft>
                <a:spcPct val="35000"/>
              </a:spcAft>
              <a:defRPr/>
            </a:pPr>
            <a:r>
              <a:rPr lang="ru-RU" sz="1400" dirty="0"/>
              <a:t>ОАО МЕЛЕУЗОВСКИЕ ТЕПЛОВЫЕ СЕТИ</a:t>
            </a:r>
          </a:p>
        </p:txBody>
      </p:sp>
      <p:sp>
        <p:nvSpPr>
          <p:cNvPr id="94" name="Овал 93"/>
          <p:cNvSpPr/>
          <p:nvPr/>
        </p:nvSpPr>
        <p:spPr>
          <a:xfrm>
            <a:off x="5570538" y="5303838"/>
            <a:ext cx="444500" cy="444500"/>
          </a:xfrm>
          <a:prstGeom prst="ellipse">
            <a:avLst/>
          </a:prstGeom>
        </p:spPr>
        <p:style>
          <a:lnRef idx="2">
            <a:schemeClr val="accent1">
              <a:hueOff val="0"/>
              <a:satOff val="0"/>
              <a:lumOff val="0"/>
              <a:alphaOff val="0"/>
            </a:schemeClr>
          </a:lnRef>
          <a:fillRef idx="1">
            <a:schemeClr val="lt1">
              <a:hueOff val="0"/>
              <a:satOff val="0"/>
              <a:lumOff val="0"/>
              <a:alphaOff val="0"/>
            </a:schemeClr>
          </a:fillRef>
          <a:effectRef idx="0">
            <a:schemeClr val="lt1"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21529" name="TextBox 1"/>
          <p:cNvSpPr txBox="1">
            <a:spLocks noChangeArrowheads="1"/>
          </p:cNvSpPr>
          <p:nvPr/>
        </p:nvSpPr>
        <p:spPr bwMode="auto">
          <a:xfrm>
            <a:off x="5545138" y="5329239"/>
            <a:ext cx="774700" cy="358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ru-RU" altLang="ru-RU" sz="1400" b="1" dirty="0">
                <a:solidFill>
                  <a:srgbClr val="002060"/>
                </a:solidFill>
              </a:rPr>
              <a:t>1,2%</a:t>
            </a:r>
          </a:p>
        </p:txBody>
      </p:sp>
      <p:sp>
        <p:nvSpPr>
          <p:cNvPr id="96" name="Полилиния 95"/>
          <p:cNvSpPr/>
          <p:nvPr/>
        </p:nvSpPr>
        <p:spPr>
          <a:xfrm>
            <a:off x="3533775" y="5219700"/>
            <a:ext cx="1798638" cy="357188"/>
          </a:xfrm>
          <a:custGeom>
            <a:avLst/>
            <a:gdLst>
              <a:gd name="connsiteX0" fmla="*/ 0 w 4100775"/>
              <a:gd name="connsiteY0" fmla="*/ 0 h 356494"/>
              <a:gd name="connsiteX1" fmla="*/ 4100775 w 4100775"/>
              <a:gd name="connsiteY1" fmla="*/ 0 h 356494"/>
              <a:gd name="connsiteX2" fmla="*/ 4100775 w 4100775"/>
              <a:gd name="connsiteY2" fmla="*/ 356494 h 356494"/>
              <a:gd name="connsiteX3" fmla="*/ 0 w 4100775"/>
              <a:gd name="connsiteY3" fmla="*/ 356494 h 356494"/>
              <a:gd name="connsiteX4" fmla="*/ 0 w 4100775"/>
              <a:gd name="connsiteY4" fmla="*/ 0 h 3564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100775" h="356494">
                <a:moveTo>
                  <a:pt x="0" y="0"/>
                </a:moveTo>
                <a:lnTo>
                  <a:pt x="4100775" y="0"/>
                </a:lnTo>
                <a:lnTo>
                  <a:pt x="4100775" y="356494"/>
                </a:lnTo>
                <a:lnTo>
                  <a:pt x="0" y="356494"/>
                </a:lnTo>
                <a:lnTo>
                  <a:pt x="0" y="0"/>
                </a:lnTo>
                <a:close/>
              </a:path>
            </a:pathLst>
          </a:custGeom>
          <a:solidFill>
            <a:srgbClr val="3C8DA3"/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lIns="282967" tIns="35560" rIns="35560" bIns="35560" spcCol="1270" anchor="ctr"/>
          <a:lstStyle/>
          <a:p>
            <a:pPr defTabSz="622300">
              <a:lnSpc>
                <a:spcPct val="90000"/>
              </a:lnSpc>
              <a:spcAft>
                <a:spcPct val="35000"/>
              </a:spcAft>
              <a:defRPr/>
            </a:pPr>
            <a:r>
              <a:rPr lang="ru-RU" sz="1400" dirty="0"/>
              <a:t>ОАО "АК ВНЗМ"</a:t>
            </a:r>
          </a:p>
        </p:txBody>
      </p:sp>
      <p:sp>
        <p:nvSpPr>
          <p:cNvPr id="97" name="Овал 96"/>
          <p:cNvSpPr/>
          <p:nvPr/>
        </p:nvSpPr>
        <p:spPr>
          <a:xfrm>
            <a:off x="5108575" y="4881563"/>
            <a:ext cx="446088" cy="444500"/>
          </a:xfrm>
          <a:prstGeom prst="ellipse">
            <a:avLst/>
          </a:prstGeom>
        </p:spPr>
        <p:style>
          <a:lnRef idx="2">
            <a:schemeClr val="accent1">
              <a:hueOff val="0"/>
              <a:satOff val="0"/>
              <a:lumOff val="0"/>
              <a:alphaOff val="0"/>
            </a:schemeClr>
          </a:lnRef>
          <a:fillRef idx="1">
            <a:schemeClr val="lt1">
              <a:hueOff val="0"/>
              <a:satOff val="0"/>
              <a:lumOff val="0"/>
              <a:alphaOff val="0"/>
            </a:schemeClr>
          </a:fillRef>
          <a:effectRef idx="0">
            <a:schemeClr val="lt1"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21532" name="TextBox 1"/>
          <p:cNvSpPr txBox="1">
            <a:spLocks noChangeArrowheads="1"/>
          </p:cNvSpPr>
          <p:nvPr/>
        </p:nvSpPr>
        <p:spPr bwMode="auto">
          <a:xfrm>
            <a:off x="5091113" y="4951414"/>
            <a:ext cx="774700" cy="358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ru-RU" altLang="ru-RU" sz="1400" b="1">
                <a:solidFill>
                  <a:srgbClr val="002060"/>
                </a:solidFill>
              </a:rPr>
              <a:t>1,2%</a:t>
            </a:r>
          </a:p>
        </p:txBody>
      </p:sp>
      <p:sp>
        <p:nvSpPr>
          <p:cNvPr id="103" name="Полилиния 102"/>
          <p:cNvSpPr/>
          <p:nvPr/>
        </p:nvSpPr>
        <p:spPr>
          <a:xfrm>
            <a:off x="3125788" y="4749800"/>
            <a:ext cx="1636712" cy="355600"/>
          </a:xfrm>
          <a:custGeom>
            <a:avLst/>
            <a:gdLst>
              <a:gd name="connsiteX0" fmla="*/ 0 w 6599427"/>
              <a:gd name="connsiteY0" fmla="*/ 0 h 445323"/>
              <a:gd name="connsiteX1" fmla="*/ 6599427 w 6599427"/>
              <a:gd name="connsiteY1" fmla="*/ 0 h 445323"/>
              <a:gd name="connsiteX2" fmla="*/ 6599427 w 6599427"/>
              <a:gd name="connsiteY2" fmla="*/ 445323 h 445323"/>
              <a:gd name="connsiteX3" fmla="*/ 0 w 6599427"/>
              <a:gd name="connsiteY3" fmla="*/ 445323 h 445323"/>
              <a:gd name="connsiteX4" fmla="*/ 0 w 6599427"/>
              <a:gd name="connsiteY4" fmla="*/ 0 h 4453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599427" h="445323">
                <a:moveTo>
                  <a:pt x="0" y="0"/>
                </a:moveTo>
                <a:lnTo>
                  <a:pt x="6599427" y="0"/>
                </a:lnTo>
                <a:lnTo>
                  <a:pt x="6599427" y="445323"/>
                </a:lnTo>
                <a:lnTo>
                  <a:pt x="0" y="445323"/>
                </a:lnTo>
                <a:lnTo>
                  <a:pt x="0" y="0"/>
                </a:lnTo>
                <a:close/>
              </a:path>
            </a:pathLst>
          </a:custGeom>
          <a:solidFill>
            <a:srgbClr val="3C8DA3"/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lIns="353475" tIns="58420" rIns="58420" bIns="58420" spcCol="1270" anchor="ctr"/>
          <a:lstStyle/>
          <a:p>
            <a:pPr defTabSz="1022350">
              <a:lnSpc>
                <a:spcPct val="90000"/>
              </a:lnSpc>
              <a:spcAft>
                <a:spcPct val="35000"/>
              </a:spcAft>
              <a:defRPr/>
            </a:pPr>
            <a:r>
              <a:rPr lang="ru-RU" sz="1400" dirty="0"/>
              <a:t>ЗАО ММКК</a:t>
            </a:r>
          </a:p>
        </p:txBody>
      </p:sp>
      <p:sp>
        <p:nvSpPr>
          <p:cNvPr id="99" name="Овал 98"/>
          <p:cNvSpPr/>
          <p:nvPr/>
        </p:nvSpPr>
        <p:spPr>
          <a:xfrm>
            <a:off x="4560888" y="4652964"/>
            <a:ext cx="444500" cy="446087"/>
          </a:xfrm>
          <a:prstGeom prst="ellipse">
            <a:avLst/>
          </a:prstGeom>
        </p:spPr>
        <p:style>
          <a:lnRef idx="2">
            <a:schemeClr val="accent1">
              <a:hueOff val="0"/>
              <a:satOff val="0"/>
              <a:lumOff val="0"/>
              <a:alphaOff val="0"/>
            </a:schemeClr>
          </a:lnRef>
          <a:fillRef idx="1">
            <a:schemeClr val="lt1">
              <a:hueOff val="0"/>
              <a:satOff val="0"/>
              <a:lumOff val="0"/>
              <a:alphaOff val="0"/>
            </a:schemeClr>
          </a:fillRef>
          <a:effectRef idx="0">
            <a:schemeClr val="lt1"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21535" name="TextBox 1"/>
          <p:cNvSpPr txBox="1">
            <a:spLocks noChangeArrowheads="1"/>
          </p:cNvSpPr>
          <p:nvPr/>
        </p:nvSpPr>
        <p:spPr bwMode="auto">
          <a:xfrm>
            <a:off x="4511675" y="4724401"/>
            <a:ext cx="774700" cy="360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ru-RU" altLang="ru-RU" sz="1400" b="1">
                <a:solidFill>
                  <a:srgbClr val="002060"/>
                </a:solidFill>
              </a:rPr>
              <a:t>1,1%</a:t>
            </a:r>
          </a:p>
        </p:txBody>
      </p:sp>
      <p:grpSp>
        <p:nvGrpSpPr>
          <p:cNvPr id="21536" name="Группа 25"/>
          <p:cNvGrpSpPr>
            <a:grpSpLocks/>
          </p:cNvGrpSpPr>
          <p:nvPr/>
        </p:nvGrpSpPr>
        <p:grpSpPr bwMode="auto">
          <a:xfrm>
            <a:off x="3452813" y="4248150"/>
            <a:ext cx="774700" cy="444500"/>
            <a:chOff x="5360575" y="5693062"/>
            <a:chExt cx="774958" cy="445617"/>
          </a:xfrm>
        </p:grpSpPr>
        <p:sp>
          <p:nvSpPr>
            <p:cNvPr id="27" name="Овал 26"/>
            <p:cNvSpPr/>
            <p:nvPr/>
          </p:nvSpPr>
          <p:spPr>
            <a:xfrm>
              <a:off x="5382807" y="5693062"/>
              <a:ext cx="444648" cy="445617"/>
            </a:xfrm>
            <a:prstGeom prst="ellipse">
              <a:avLst/>
            </a:prstGeom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21553" name="TextBox 1"/>
            <p:cNvSpPr txBox="1">
              <a:spLocks noChangeArrowheads="1"/>
            </p:cNvSpPr>
            <p:nvPr/>
          </p:nvSpPr>
          <p:spPr bwMode="auto">
            <a:xfrm>
              <a:off x="5360575" y="5710900"/>
              <a:ext cx="774958" cy="36006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ru-RU" altLang="ru-RU" sz="1400" b="1">
                  <a:solidFill>
                    <a:srgbClr val="002060"/>
                  </a:solidFill>
                </a:rPr>
                <a:t>1,0%</a:t>
              </a:r>
            </a:p>
          </p:txBody>
        </p:sp>
      </p:grpSp>
      <p:sp>
        <p:nvSpPr>
          <p:cNvPr id="107" name="Полилиния 106"/>
          <p:cNvSpPr/>
          <p:nvPr/>
        </p:nvSpPr>
        <p:spPr>
          <a:xfrm>
            <a:off x="1512887" y="3881439"/>
            <a:ext cx="2200276" cy="312737"/>
          </a:xfrm>
          <a:custGeom>
            <a:avLst/>
            <a:gdLst>
              <a:gd name="connsiteX0" fmla="*/ 0 w 6182382"/>
              <a:gd name="connsiteY0" fmla="*/ 0 h 445323"/>
              <a:gd name="connsiteX1" fmla="*/ 6182382 w 6182382"/>
              <a:gd name="connsiteY1" fmla="*/ 0 h 445323"/>
              <a:gd name="connsiteX2" fmla="*/ 6182382 w 6182382"/>
              <a:gd name="connsiteY2" fmla="*/ 445323 h 445323"/>
              <a:gd name="connsiteX3" fmla="*/ 0 w 6182382"/>
              <a:gd name="connsiteY3" fmla="*/ 445323 h 445323"/>
              <a:gd name="connsiteX4" fmla="*/ 0 w 6182382"/>
              <a:gd name="connsiteY4" fmla="*/ 0 h 4453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182382" h="445323">
                <a:moveTo>
                  <a:pt x="0" y="0"/>
                </a:moveTo>
                <a:lnTo>
                  <a:pt x="6182382" y="0"/>
                </a:lnTo>
                <a:lnTo>
                  <a:pt x="6182382" y="445323"/>
                </a:lnTo>
                <a:lnTo>
                  <a:pt x="0" y="445323"/>
                </a:lnTo>
                <a:lnTo>
                  <a:pt x="0" y="0"/>
                </a:lnTo>
                <a:close/>
              </a:path>
            </a:pathLst>
          </a:custGeom>
          <a:solidFill>
            <a:srgbClr val="3C8DA3"/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lIns="353475" tIns="58420" rIns="58420" bIns="58420" spcCol="1270" anchor="ctr">
            <a:normAutofit/>
          </a:bodyPr>
          <a:lstStyle/>
          <a:p>
            <a:pPr defTabSz="1022350">
              <a:lnSpc>
                <a:spcPct val="90000"/>
              </a:lnSpc>
              <a:spcAft>
                <a:spcPct val="35000"/>
              </a:spcAft>
              <a:defRPr/>
            </a:pPr>
            <a:r>
              <a:rPr lang="ru-RU" sz="1400" dirty="0"/>
              <a:t>ООО </a:t>
            </a:r>
            <a:r>
              <a:rPr lang="ru-RU" sz="1400" dirty="0" err="1"/>
              <a:t>ТрансСпецСервис</a:t>
            </a:r>
            <a:endParaRPr lang="ru-RU" sz="1400" dirty="0"/>
          </a:p>
        </p:txBody>
      </p:sp>
      <p:sp>
        <p:nvSpPr>
          <p:cNvPr id="105" name="Овал 104"/>
          <p:cNvSpPr/>
          <p:nvPr/>
        </p:nvSpPr>
        <p:spPr>
          <a:xfrm>
            <a:off x="3603625" y="3819525"/>
            <a:ext cx="446088" cy="433388"/>
          </a:xfrm>
          <a:prstGeom prst="ellipse">
            <a:avLst/>
          </a:prstGeom>
        </p:spPr>
        <p:style>
          <a:lnRef idx="2">
            <a:schemeClr val="accent1">
              <a:hueOff val="0"/>
              <a:satOff val="0"/>
              <a:lumOff val="0"/>
              <a:alphaOff val="0"/>
            </a:schemeClr>
          </a:lnRef>
          <a:fillRef idx="1">
            <a:schemeClr val="lt1">
              <a:hueOff val="0"/>
              <a:satOff val="0"/>
              <a:lumOff val="0"/>
              <a:alphaOff val="0"/>
            </a:schemeClr>
          </a:fillRef>
          <a:effectRef idx="0">
            <a:schemeClr val="lt1"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21539" name="TextBox 1"/>
          <p:cNvSpPr txBox="1">
            <a:spLocks noChangeArrowheads="1"/>
          </p:cNvSpPr>
          <p:nvPr/>
        </p:nvSpPr>
        <p:spPr bwMode="auto">
          <a:xfrm>
            <a:off x="3562350" y="3876675"/>
            <a:ext cx="774700" cy="349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ru-RU" altLang="ru-RU" sz="1400" b="1">
                <a:solidFill>
                  <a:srgbClr val="002060"/>
                </a:solidFill>
              </a:rPr>
              <a:t>1,0%</a:t>
            </a:r>
          </a:p>
        </p:txBody>
      </p:sp>
      <p:sp>
        <p:nvSpPr>
          <p:cNvPr id="108" name="Полилиния 107"/>
          <p:cNvSpPr/>
          <p:nvPr/>
        </p:nvSpPr>
        <p:spPr>
          <a:xfrm>
            <a:off x="1516063" y="3451225"/>
            <a:ext cx="2271713" cy="355600"/>
          </a:xfrm>
          <a:custGeom>
            <a:avLst/>
            <a:gdLst>
              <a:gd name="connsiteX0" fmla="*/ 0 w 6599427"/>
              <a:gd name="connsiteY0" fmla="*/ 0 h 445323"/>
              <a:gd name="connsiteX1" fmla="*/ 6599427 w 6599427"/>
              <a:gd name="connsiteY1" fmla="*/ 0 h 445323"/>
              <a:gd name="connsiteX2" fmla="*/ 6599427 w 6599427"/>
              <a:gd name="connsiteY2" fmla="*/ 445323 h 445323"/>
              <a:gd name="connsiteX3" fmla="*/ 0 w 6599427"/>
              <a:gd name="connsiteY3" fmla="*/ 445323 h 445323"/>
              <a:gd name="connsiteX4" fmla="*/ 0 w 6599427"/>
              <a:gd name="connsiteY4" fmla="*/ 0 h 4453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599427" h="445323">
                <a:moveTo>
                  <a:pt x="0" y="0"/>
                </a:moveTo>
                <a:lnTo>
                  <a:pt x="6599427" y="0"/>
                </a:lnTo>
                <a:lnTo>
                  <a:pt x="6599427" y="445323"/>
                </a:lnTo>
                <a:lnTo>
                  <a:pt x="0" y="445323"/>
                </a:lnTo>
                <a:lnTo>
                  <a:pt x="0" y="0"/>
                </a:lnTo>
                <a:close/>
              </a:path>
            </a:pathLst>
          </a:custGeom>
          <a:solidFill>
            <a:srgbClr val="3C8DA3"/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lIns="353475" tIns="58420" rIns="58420" bIns="58420" spcCol="1270" anchor="ctr"/>
          <a:lstStyle/>
          <a:p>
            <a:pPr algn="ctr" defTabSz="1022350">
              <a:lnSpc>
                <a:spcPct val="90000"/>
              </a:lnSpc>
              <a:spcAft>
                <a:spcPct val="35000"/>
              </a:spcAft>
              <a:defRPr/>
            </a:pPr>
            <a:r>
              <a:rPr lang="ru-RU" sz="1400" dirty="0"/>
              <a:t>ОАО "Зирганская МТС"</a:t>
            </a:r>
          </a:p>
        </p:txBody>
      </p:sp>
      <p:sp>
        <p:nvSpPr>
          <p:cNvPr id="109" name="Овал 108"/>
          <p:cNvSpPr/>
          <p:nvPr/>
        </p:nvSpPr>
        <p:spPr>
          <a:xfrm>
            <a:off x="3697289" y="3397250"/>
            <a:ext cx="446087" cy="446088"/>
          </a:xfrm>
          <a:prstGeom prst="ellipse">
            <a:avLst/>
          </a:prstGeom>
        </p:spPr>
        <p:style>
          <a:lnRef idx="2">
            <a:schemeClr val="accent1">
              <a:hueOff val="0"/>
              <a:satOff val="0"/>
              <a:lumOff val="0"/>
              <a:alphaOff val="0"/>
            </a:schemeClr>
          </a:lnRef>
          <a:fillRef idx="1">
            <a:schemeClr val="lt1">
              <a:hueOff val="0"/>
              <a:satOff val="0"/>
              <a:lumOff val="0"/>
              <a:alphaOff val="0"/>
            </a:schemeClr>
          </a:fillRef>
          <a:effectRef idx="0">
            <a:schemeClr val="lt1"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21542" name="TextBox 1"/>
          <p:cNvSpPr txBox="1">
            <a:spLocks noChangeArrowheads="1"/>
          </p:cNvSpPr>
          <p:nvPr/>
        </p:nvSpPr>
        <p:spPr bwMode="auto">
          <a:xfrm>
            <a:off x="3659188" y="3446463"/>
            <a:ext cx="774700" cy="3603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ru-RU" altLang="ru-RU" sz="1400" b="1">
                <a:solidFill>
                  <a:srgbClr val="002060"/>
                </a:solidFill>
              </a:rPr>
              <a:t>1,0%</a:t>
            </a:r>
          </a:p>
        </p:txBody>
      </p:sp>
      <p:sp>
        <p:nvSpPr>
          <p:cNvPr id="111" name="Полилиния 110"/>
          <p:cNvSpPr/>
          <p:nvPr/>
        </p:nvSpPr>
        <p:spPr>
          <a:xfrm>
            <a:off x="1600201" y="2916238"/>
            <a:ext cx="2295525" cy="417512"/>
          </a:xfrm>
          <a:custGeom>
            <a:avLst/>
            <a:gdLst>
              <a:gd name="connsiteX0" fmla="*/ 0 w 6280321"/>
              <a:gd name="connsiteY0" fmla="*/ 0 h 445323"/>
              <a:gd name="connsiteX1" fmla="*/ 6280321 w 6280321"/>
              <a:gd name="connsiteY1" fmla="*/ 0 h 445323"/>
              <a:gd name="connsiteX2" fmla="*/ 6280321 w 6280321"/>
              <a:gd name="connsiteY2" fmla="*/ 445323 h 445323"/>
              <a:gd name="connsiteX3" fmla="*/ 0 w 6280321"/>
              <a:gd name="connsiteY3" fmla="*/ 445323 h 445323"/>
              <a:gd name="connsiteX4" fmla="*/ 0 w 6280321"/>
              <a:gd name="connsiteY4" fmla="*/ 0 h 4453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280321" h="445323">
                <a:moveTo>
                  <a:pt x="0" y="0"/>
                </a:moveTo>
                <a:lnTo>
                  <a:pt x="6280321" y="0"/>
                </a:lnTo>
                <a:lnTo>
                  <a:pt x="6280321" y="445323"/>
                </a:lnTo>
                <a:lnTo>
                  <a:pt x="0" y="445323"/>
                </a:lnTo>
                <a:lnTo>
                  <a:pt x="0" y="0"/>
                </a:lnTo>
                <a:close/>
              </a:path>
            </a:pathLst>
          </a:custGeom>
          <a:solidFill>
            <a:srgbClr val="3C8DA3"/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lIns="353475" tIns="58420" rIns="58420" bIns="58420" spcCol="1270" anchor="ctr"/>
          <a:lstStyle/>
          <a:p>
            <a:pPr defTabSz="1022350">
              <a:lnSpc>
                <a:spcPct val="90000"/>
              </a:lnSpc>
              <a:spcAft>
                <a:spcPct val="35000"/>
              </a:spcAft>
              <a:defRPr/>
            </a:pPr>
            <a:r>
              <a:rPr lang="ru-RU" sz="1400" dirty="0"/>
              <a:t>ОАО "Газпром газораспределение Уфа"</a:t>
            </a:r>
          </a:p>
        </p:txBody>
      </p:sp>
      <p:sp>
        <p:nvSpPr>
          <p:cNvPr id="112" name="Овал 111"/>
          <p:cNvSpPr/>
          <p:nvPr/>
        </p:nvSpPr>
        <p:spPr>
          <a:xfrm>
            <a:off x="3835400" y="2921000"/>
            <a:ext cx="446088" cy="438150"/>
          </a:xfrm>
          <a:prstGeom prst="ellipse">
            <a:avLst/>
          </a:prstGeom>
        </p:spPr>
        <p:style>
          <a:lnRef idx="2">
            <a:schemeClr val="accent1">
              <a:hueOff val="0"/>
              <a:satOff val="0"/>
              <a:lumOff val="0"/>
              <a:alphaOff val="0"/>
            </a:schemeClr>
          </a:lnRef>
          <a:fillRef idx="1">
            <a:schemeClr val="lt1">
              <a:hueOff val="0"/>
              <a:satOff val="0"/>
              <a:lumOff val="0"/>
              <a:alphaOff val="0"/>
            </a:schemeClr>
          </a:fillRef>
          <a:effectRef idx="0">
            <a:schemeClr val="lt1"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21545" name="TextBox 1"/>
          <p:cNvSpPr txBox="1">
            <a:spLocks noChangeArrowheads="1"/>
          </p:cNvSpPr>
          <p:nvPr/>
        </p:nvSpPr>
        <p:spPr bwMode="auto">
          <a:xfrm>
            <a:off x="3803650" y="3005138"/>
            <a:ext cx="774700" cy="355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ru-RU" altLang="ru-RU" sz="1400" b="1" dirty="0">
                <a:solidFill>
                  <a:srgbClr val="002060"/>
                </a:solidFill>
              </a:rPr>
              <a:t>1,0%</a:t>
            </a:r>
          </a:p>
        </p:txBody>
      </p:sp>
      <p:cxnSp>
        <p:nvCxnSpPr>
          <p:cNvPr id="10" name="Прямая соединительная линия 9"/>
          <p:cNvCxnSpPr>
            <a:endCxn id="94" idx="0"/>
          </p:cNvCxnSpPr>
          <p:nvPr/>
        </p:nvCxnSpPr>
        <p:spPr>
          <a:xfrm>
            <a:off x="5781676" y="3573464"/>
            <a:ext cx="11113" cy="1730375"/>
          </a:xfrm>
          <a:prstGeom prst="line">
            <a:avLst/>
          </a:prstGeom>
          <a:ln w="57150">
            <a:solidFill>
              <a:srgbClr val="28323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" name="Прямая соединительная линия 21510"/>
          <p:cNvCxnSpPr/>
          <p:nvPr/>
        </p:nvCxnSpPr>
        <p:spPr>
          <a:xfrm>
            <a:off x="4899025" y="4079875"/>
            <a:ext cx="14288" cy="546100"/>
          </a:xfrm>
          <a:prstGeom prst="line">
            <a:avLst/>
          </a:prstGeom>
          <a:ln w="57150">
            <a:solidFill>
              <a:srgbClr val="BB782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515" name="Прямая соединительная линия 21514"/>
          <p:cNvCxnSpPr/>
          <p:nvPr/>
        </p:nvCxnSpPr>
        <p:spPr>
          <a:xfrm flipH="1">
            <a:off x="4314825" y="3225801"/>
            <a:ext cx="603250" cy="17463"/>
          </a:xfrm>
          <a:prstGeom prst="line">
            <a:avLst/>
          </a:prstGeom>
          <a:ln w="57150">
            <a:solidFill>
              <a:srgbClr val="BB782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7" name="Объект 6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576265166"/>
              </p:ext>
            </p:extLst>
          </p:nvPr>
        </p:nvGraphicFramePr>
        <p:xfrm>
          <a:off x="178065" y="973717"/>
          <a:ext cx="2093913" cy="24304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sp>
        <p:nvSpPr>
          <p:cNvPr id="21550" name="Прямоугольник 21517"/>
          <p:cNvSpPr>
            <a:spLocks noChangeArrowheads="1"/>
          </p:cNvSpPr>
          <p:nvPr/>
        </p:nvSpPr>
        <p:spPr bwMode="auto">
          <a:xfrm>
            <a:off x="2109892" y="1265971"/>
            <a:ext cx="2506558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ru-RU" altLang="ru-RU" sz="1000" b="1" i="1" dirty="0">
                <a:solidFill>
                  <a:srgbClr val="002060"/>
                </a:solidFill>
                <a:latin typeface="Arial" panose="020B0604020202020204" pitchFamily="34" charset="0"/>
              </a:rPr>
              <a:t>общего объема налоговых и неналоговых доходов МР Мелеузовский район формируют 12 организаций</a:t>
            </a:r>
          </a:p>
        </p:txBody>
      </p:sp>
      <p:sp>
        <p:nvSpPr>
          <p:cNvPr id="21551" name="TextBox 21518"/>
          <p:cNvSpPr txBox="1">
            <a:spLocks noChangeArrowheads="1"/>
          </p:cNvSpPr>
          <p:nvPr/>
        </p:nvSpPr>
        <p:spPr bwMode="auto">
          <a:xfrm>
            <a:off x="1796256" y="932703"/>
            <a:ext cx="855663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ru-RU" altLang="ru-RU" sz="1800" b="1" dirty="0">
                <a:solidFill>
                  <a:srgbClr val="FF0000"/>
                </a:solidFill>
                <a:latin typeface="Arial" panose="020B0604020202020204" pitchFamily="34" charset="0"/>
              </a:rPr>
              <a:t>21,0%</a:t>
            </a:r>
          </a:p>
        </p:txBody>
      </p:sp>
      <p:sp>
        <p:nvSpPr>
          <p:cNvPr id="49" name="TextBox 48"/>
          <p:cNvSpPr txBox="1"/>
          <p:nvPr/>
        </p:nvSpPr>
        <p:spPr>
          <a:xfrm>
            <a:off x="67377" y="297873"/>
            <a:ext cx="1192571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2400" b="1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Доля налоговых и неналоговых поступлений за 2017 год от крупных промышленных предприятий района</a:t>
            </a:r>
            <a:endParaRPr lang="ru-RU" sz="2400" b="1" dirty="0">
              <a:ln w="9525">
                <a:solidFill>
                  <a:schemeClr val="bg1"/>
                </a:solidFill>
                <a:prstDash val="solid"/>
              </a:ln>
              <a:solidFill>
                <a:schemeClr val="accent5"/>
              </a:solidFill>
              <a:effectLst>
                <a:glow rad="228600">
                  <a:schemeClr val="accent2">
                    <a:satMod val="175000"/>
                    <a:alpha val="40000"/>
                  </a:schemeClr>
                </a:glow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  <a:latin typeface="Segoe UI" panose="020B0502040204020203" pitchFamily="34" charset="0"/>
              <a:ea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63" name="TextBox 62"/>
          <p:cNvSpPr txBox="1"/>
          <p:nvPr/>
        </p:nvSpPr>
        <p:spPr>
          <a:xfrm rot="2954353">
            <a:off x="10736414" y="4231148"/>
            <a:ext cx="145479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800" b="1" dirty="0" smtClean="0"/>
              <a:t>Маргарет Тэтчер</a:t>
            </a:r>
          </a:p>
          <a:p>
            <a:pPr algn="ctr"/>
            <a:r>
              <a:rPr lang="ru-RU" sz="800" dirty="0" smtClean="0"/>
              <a:t> </a:t>
            </a:r>
            <a:r>
              <a:rPr lang="ru-RU" sz="800" dirty="0"/>
              <a:t>премьер-министр Великобритании</a:t>
            </a:r>
          </a:p>
        </p:txBody>
      </p:sp>
      <p:sp>
        <p:nvSpPr>
          <p:cNvPr id="65" name="TextBox 64"/>
          <p:cNvSpPr txBox="1"/>
          <p:nvPr/>
        </p:nvSpPr>
        <p:spPr>
          <a:xfrm>
            <a:off x="0" y="54986"/>
            <a:ext cx="12192001" cy="307777"/>
          </a:xfrm>
          <a:prstGeom prst="rect">
            <a:avLst/>
          </a:prstGeom>
          <a:solidFill>
            <a:srgbClr val="009999"/>
          </a:solidFill>
        </p:spPr>
        <p:txBody>
          <a:bodyPr wrap="square" rtlCol="0">
            <a:spAutoFit/>
          </a:bodyPr>
          <a:lstStyle/>
          <a:p>
            <a:r>
              <a:rPr lang="ru-RU" sz="1400" i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Консолидированный бюджет муниципального района Мелеузовский район Республики Башкортостан </a:t>
            </a:r>
            <a:endParaRPr lang="ru-RU" sz="1400" i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4" name="Picture 2" descr="http://polinamay.ru/wp-content/uploads/2015/01/%D0%BE%D1%82%D0%BA%D1%80%D1%8B%D1%82%D1%8B%D0%B9-%D0%B7%D0%B0%D0%BC%D0%BE%D0%BA.pn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793"/>
            <a:ext cx="808097" cy="72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256387" y="951796"/>
            <a:ext cx="3115326" cy="22740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29951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9000"/>
    </mc:Choice>
    <mc:Fallback xmlns="">
      <p:transition spd="slow" advTm="9000"/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2" name="Рисунок 4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219" t="2681" r="48572" b="5305"/>
          <a:stretch/>
        </p:blipFill>
        <p:spPr>
          <a:xfrm>
            <a:off x="6350061" y="5576795"/>
            <a:ext cx="667174" cy="1207368"/>
          </a:xfrm>
          <a:prstGeom prst="rect">
            <a:avLst/>
          </a:prstGeom>
        </p:spPr>
      </p:pic>
      <p:pic>
        <p:nvPicPr>
          <p:cNvPr id="49" name="Picture 2" descr="http://www.uni-los.ru/assets/manager/images/raioni/Bashkiriya/meleuz_rayon/karta_meleuzovskogo_rayona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94" t="32622" r="20734" b="-2309"/>
          <a:stretch>
            <a:fillRect/>
          </a:stretch>
        </p:blipFill>
        <p:spPr bwMode="auto">
          <a:xfrm>
            <a:off x="7195941" y="2632078"/>
            <a:ext cx="4947029" cy="34673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4" name="Picture 2" descr="https://thumbs.dreamstime.com/t/blank-paper-label-tag-10972185.jpg"/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82156" y="863747"/>
            <a:ext cx="2566425" cy="1504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5" name="TextBox 84"/>
          <p:cNvSpPr txBox="1"/>
          <p:nvPr/>
        </p:nvSpPr>
        <p:spPr>
          <a:xfrm rot="20758665">
            <a:off x="3796249" y="1613428"/>
            <a:ext cx="109888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800" b="1" dirty="0" smtClean="0"/>
              <a:t>Рональд Рейган</a:t>
            </a:r>
          </a:p>
          <a:p>
            <a:pPr algn="ctr"/>
            <a:r>
              <a:rPr lang="ru-RU" sz="800" dirty="0"/>
              <a:t> </a:t>
            </a:r>
            <a:r>
              <a:rPr lang="ru-RU" sz="800" dirty="0" smtClean="0"/>
              <a:t>40-й президент США</a:t>
            </a:r>
            <a:endParaRPr lang="ru-RU" sz="800" dirty="0"/>
          </a:p>
        </p:txBody>
      </p:sp>
      <p:pic>
        <p:nvPicPr>
          <p:cNvPr id="24578" name="Picture 2" descr="http://www.profi-forex.org/system/news/b/b/entry1008259516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761972" y="9451630"/>
            <a:ext cx="841375" cy="517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4634" name="TextBox 7"/>
          <p:cNvSpPr txBox="1">
            <a:spLocks noChangeArrowheads="1"/>
          </p:cNvSpPr>
          <p:nvPr/>
        </p:nvSpPr>
        <p:spPr bwMode="auto">
          <a:xfrm>
            <a:off x="124922" y="6480447"/>
            <a:ext cx="8804275" cy="2308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ru-RU" altLang="ru-RU" sz="900" i="1" dirty="0" smtClean="0"/>
              <a:t>*МБТ-Межбюджетные </a:t>
            </a:r>
            <a:r>
              <a:rPr lang="ru-RU" altLang="ru-RU" sz="900" i="1" dirty="0"/>
              <a:t>трансферты – помощь, передаваемая бюджету другого уровня </a:t>
            </a:r>
          </a:p>
        </p:txBody>
      </p:sp>
      <p:sp>
        <p:nvSpPr>
          <p:cNvPr id="11" name="Прямоугольник 10"/>
          <p:cNvSpPr/>
          <p:nvPr/>
        </p:nvSpPr>
        <p:spPr>
          <a:xfrm>
            <a:off x="5756649" y="1280296"/>
            <a:ext cx="8535925" cy="923330"/>
          </a:xfrm>
          <a:prstGeom prst="rect">
            <a:avLst/>
          </a:prstGeom>
          <a:solidFill>
            <a:schemeClr val="bg1">
              <a:alpha val="17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ru-RU" altLang="ru-RU" b="1" dirty="0">
                <a:solidFill>
                  <a:schemeClr val="bg1"/>
                </a:solidFill>
                <a:latin typeface="Times New Roman" panose="02020603050405020304" pitchFamily="18" charset="0"/>
              </a:rPr>
              <a:t>Сведения по безвозмездным поступлениям </a:t>
            </a:r>
            <a:br>
              <a:rPr lang="ru-RU" altLang="ru-RU" b="1" dirty="0">
                <a:solidFill>
                  <a:schemeClr val="bg1"/>
                </a:solidFill>
                <a:latin typeface="Times New Roman" panose="02020603050405020304" pitchFamily="18" charset="0"/>
              </a:rPr>
            </a:br>
            <a:r>
              <a:rPr lang="ru-RU" altLang="ru-RU" b="1" dirty="0">
                <a:solidFill>
                  <a:schemeClr val="bg1"/>
                </a:solidFill>
                <a:latin typeface="Times New Roman" panose="02020603050405020304" pitchFamily="18" charset="0"/>
              </a:rPr>
              <a:t>в бюджет Мелеузовского района из бюджета Республики Башкортостан </a:t>
            </a:r>
            <a:br>
              <a:rPr lang="ru-RU" altLang="ru-RU" b="1" dirty="0">
                <a:solidFill>
                  <a:schemeClr val="bg1"/>
                </a:solidFill>
                <a:latin typeface="Times New Roman" panose="02020603050405020304" pitchFamily="18" charset="0"/>
              </a:rPr>
            </a:br>
            <a:r>
              <a:rPr lang="ru-RU" altLang="ru-RU" b="1" dirty="0">
                <a:solidFill>
                  <a:schemeClr val="bg1"/>
                </a:solidFill>
                <a:latin typeface="Times New Roman" panose="02020603050405020304" pitchFamily="18" charset="0"/>
              </a:rPr>
              <a:t>в </a:t>
            </a:r>
            <a:r>
              <a:rPr lang="ru-RU" altLang="ru-RU" b="1" dirty="0" smtClean="0">
                <a:solidFill>
                  <a:schemeClr val="bg1"/>
                </a:solidFill>
                <a:latin typeface="Times New Roman" panose="02020603050405020304" pitchFamily="18" charset="0"/>
              </a:rPr>
              <a:t>2016 году</a:t>
            </a:r>
            <a:endParaRPr lang="ru-RU" dirty="0">
              <a:solidFill>
                <a:schemeClr val="bg1"/>
              </a:solidFill>
            </a:endParaRPr>
          </a:p>
        </p:txBody>
      </p:sp>
      <p:cxnSp>
        <p:nvCxnSpPr>
          <p:cNvPr id="5" name="Соединительная линия уступом 4"/>
          <p:cNvCxnSpPr/>
          <p:nvPr/>
        </p:nvCxnSpPr>
        <p:spPr>
          <a:xfrm>
            <a:off x="5429764" y="3069074"/>
            <a:ext cx="2019298" cy="1134067"/>
          </a:xfrm>
          <a:prstGeom prst="bentConnector3">
            <a:avLst>
              <a:gd name="adj1" fmla="val 50000"/>
            </a:avLst>
          </a:prstGeom>
          <a:ln w="127000">
            <a:solidFill>
              <a:srgbClr val="A7EA52"/>
            </a:solidFill>
            <a:tailEnd type="arrow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7" name="Схема 6"/>
          <p:cNvGraphicFramePr/>
          <p:nvPr>
            <p:extLst>
              <p:ext uri="{D42A27DB-BD31-4B8C-83A1-F6EECF244321}">
                <p14:modId xmlns:p14="http://schemas.microsoft.com/office/powerpoint/2010/main" val="4231189258"/>
              </p:ext>
            </p:extLst>
          </p:nvPr>
        </p:nvGraphicFramePr>
        <p:xfrm>
          <a:off x="1462186" y="2772914"/>
          <a:ext cx="1205812" cy="64439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6" r:lo="rId7" r:qs="rId8" r:cs="rId9"/>
          </a:graphicData>
        </a:graphic>
      </p:graphicFrame>
      <p:graphicFrame>
        <p:nvGraphicFramePr>
          <p:cNvPr id="18" name="Схема 17"/>
          <p:cNvGraphicFramePr/>
          <p:nvPr>
            <p:extLst>
              <p:ext uri="{D42A27DB-BD31-4B8C-83A1-F6EECF244321}">
                <p14:modId xmlns:p14="http://schemas.microsoft.com/office/powerpoint/2010/main" val="613971850"/>
              </p:ext>
            </p:extLst>
          </p:nvPr>
        </p:nvGraphicFramePr>
        <p:xfrm>
          <a:off x="2527854" y="2761174"/>
          <a:ext cx="2904717" cy="64186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1" r:lo="rId12" r:qs="rId13" r:cs="rId14"/>
          </a:graphicData>
        </a:graphic>
      </p:graphicFrame>
      <p:cxnSp>
        <p:nvCxnSpPr>
          <p:cNvPr id="22" name="Соединительная линия уступом 21"/>
          <p:cNvCxnSpPr>
            <a:stCxn id="24" idx="3"/>
          </p:cNvCxnSpPr>
          <p:nvPr/>
        </p:nvCxnSpPr>
        <p:spPr>
          <a:xfrm flipV="1">
            <a:off x="5432571" y="3509993"/>
            <a:ext cx="1939523" cy="361014"/>
          </a:xfrm>
          <a:prstGeom prst="bentConnector3">
            <a:avLst>
              <a:gd name="adj1" fmla="val 34114"/>
            </a:avLst>
          </a:prstGeom>
          <a:ln w="127000">
            <a:solidFill>
              <a:srgbClr val="5ECCF3"/>
            </a:solidFill>
            <a:headEnd type="none"/>
            <a:tailEnd type="arrow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23" name="Схема 22"/>
          <p:cNvGraphicFramePr/>
          <p:nvPr>
            <p:extLst>
              <p:ext uri="{D42A27DB-BD31-4B8C-83A1-F6EECF244321}">
                <p14:modId xmlns:p14="http://schemas.microsoft.com/office/powerpoint/2010/main" val="2685054613"/>
              </p:ext>
            </p:extLst>
          </p:nvPr>
        </p:nvGraphicFramePr>
        <p:xfrm>
          <a:off x="1462186" y="3548280"/>
          <a:ext cx="1310799" cy="60841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6" r:lo="rId17" r:qs="rId18" r:cs="rId19"/>
          </a:graphicData>
        </a:graphic>
      </p:graphicFrame>
      <p:graphicFrame>
        <p:nvGraphicFramePr>
          <p:cNvPr id="24" name="Схема 23"/>
          <p:cNvGraphicFramePr/>
          <p:nvPr>
            <p:extLst>
              <p:ext uri="{D42A27DB-BD31-4B8C-83A1-F6EECF244321}">
                <p14:modId xmlns:p14="http://schemas.microsoft.com/office/powerpoint/2010/main" val="877715380"/>
              </p:ext>
            </p:extLst>
          </p:nvPr>
        </p:nvGraphicFramePr>
        <p:xfrm>
          <a:off x="2527854" y="3487805"/>
          <a:ext cx="2904717" cy="76640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1" r:lo="rId22" r:qs="rId23" r:cs="rId24"/>
          </a:graphicData>
        </a:graphic>
      </p:graphicFrame>
      <p:cxnSp>
        <p:nvCxnSpPr>
          <p:cNvPr id="28" name="Соединительная линия уступом 27"/>
          <p:cNvCxnSpPr>
            <a:stCxn id="30" idx="3"/>
          </p:cNvCxnSpPr>
          <p:nvPr/>
        </p:nvCxnSpPr>
        <p:spPr>
          <a:xfrm>
            <a:off x="5432571" y="4581876"/>
            <a:ext cx="2019298" cy="498683"/>
          </a:xfrm>
          <a:prstGeom prst="bentConnector3">
            <a:avLst>
              <a:gd name="adj1" fmla="val 50000"/>
            </a:avLst>
          </a:prstGeom>
          <a:ln w="127000">
            <a:solidFill>
              <a:srgbClr val="7F7F7F"/>
            </a:solidFill>
            <a:tailEnd type="arrow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29" name="Схема 28"/>
          <p:cNvGraphicFramePr/>
          <p:nvPr>
            <p:extLst>
              <p:ext uri="{D42A27DB-BD31-4B8C-83A1-F6EECF244321}">
                <p14:modId xmlns:p14="http://schemas.microsoft.com/office/powerpoint/2010/main" val="1024367214"/>
              </p:ext>
            </p:extLst>
          </p:nvPr>
        </p:nvGraphicFramePr>
        <p:xfrm>
          <a:off x="1462187" y="4301209"/>
          <a:ext cx="1181732" cy="51373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6" r:lo="rId27" r:qs="rId28" r:cs="rId29"/>
          </a:graphicData>
        </a:graphic>
      </p:graphicFrame>
      <p:graphicFrame>
        <p:nvGraphicFramePr>
          <p:cNvPr id="30" name="Схема 29"/>
          <p:cNvGraphicFramePr/>
          <p:nvPr>
            <p:extLst>
              <p:ext uri="{D42A27DB-BD31-4B8C-83A1-F6EECF244321}">
                <p14:modId xmlns:p14="http://schemas.microsoft.com/office/powerpoint/2010/main" val="1655179074"/>
              </p:ext>
            </p:extLst>
          </p:nvPr>
        </p:nvGraphicFramePr>
        <p:xfrm>
          <a:off x="2527854" y="4260943"/>
          <a:ext cx="2904717" cy="64186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1" r:lo="rId32" r:qs="rId33" r:cs="rId34"/>
          </a:graphicData>
        </a:graphic>
      </p:graphicFrame>
      <p:cxnSp>
        <p:nvCxnSpPr>
          <p:cNvPr id="34" name="Соединительная линия уступом 33"/>
          <p:cNvCxnSpPr/>
          <p:nvPr/>
        </p:nvCxnSpPr>
        <p:spPr>
          <a:xfrm flipV="1">
            <a:off x="5592120" y="4741957"/>
            <a:ext cx="1883556" cy="652482"/>
          </a:xfrm>
          <a:prstGeom prst="bentConnector3">
            <a:avLst>
              <a:gd name="adj1" fmla="val 59498"/>
            </a:avLst>
          </a:prstGeom>
          <a:ln w="127000">
            <a:solidFill>
              <a:srgbClr val="5DD1B1"/>
            </a:solidFill>
            <a:tailEnd type="arrow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35" name="Схема 34"/>
          <p:cNvGraphicFramePr/>
          <p:nvPr>
            <p:extLst>
              <p:ext uri="{D42A27DB-BD31-4B8C-83A1-F6EECF244321}">
                <p14:modId xmlns:p14="http://schemas.microsoft.com/office/powerpoint/2010/main" val="1713240271"/>
              </p:ext>
            </p:extLst>
          </p:nvPr>
        </p:nvGraphicFramePr>
        <p:xfrm>
          <a:off x="1385851" y="4907496"/>
          <a:ext cx="1674456" cy="100090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6" r:lo="rId37" r:qs="rId38" r:cs="rId39"/>
          </a:graphicData>
        </a:graphic>
      </p:graphicFrame>
      <p:graphicFrame>
        <p:nvGraphicFramePr>
          <p:cNvPr id="36" name="Схема 35"/>
          <p:cNvGraphicFramePr/>
          <p:nvPr>
            <p:extLst>
              <p:ext uri="{D42A27DB-BD31-4B8C-83A1-F6EECF244321}">
                <p14:modId xmlns:p14="http://schemas.microsoft.com/office/powerpoint/2010/main" val="985128667"/>
              </p:ext>
            </p:extLst>
          </p:nvPr>
        </p:nvGraphicFramePr>
        <p:xfrm>
          <a:off x="2708824" y="4683228"/>
          <a:ext cx="2863970" cy="156095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1" r:lo="rId42" r:qs="rId43" r:cs="rId44"/>
          </a:graphicData>
        </a:graphic>
      </p:graphicFrame>
      <p:pic>
        <p:nvPicPr>
          <p:cNvPr id="142" name="Picture 4" descr="http://belebey.bezformata.ru/content/image66528328.jpg"/>
          <p:cNvPicPr>
            <a:picLocks noChangeAspect="1" noChangeArrowheads="1"/>
          </p:cNvPicPr>
          <p:nvPr/>
        </p:nvPicPr>
        <p:blipFill>
          <a:blip r:embed="rId4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2894" y="3527621"/>
            <a:ext cx="1219292" cy="15970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1" name="TextBox 110"/>
          <p:cNvSpPr txBox="1"/>
          <p:nvPr/>
        </p:nvSpPr>
        <p:spPr>
          <a:xfrm>
            <a:off x="278339" y="2231087"/>
            <a:ext cx="757604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smtClean="0">
                <a:solidFill>
                  <a:srgbClr val="00B0F0"/>
                </a:solidFill>
              </a:rPr>
              <a:t>55,9% </a:t>
            </a:r>
            <a:r>
              <a:rPr lang="ru-RU" sz="1100" dirty="0" smtClean="0">
                <a:solidFill>
                  <a:srgbClr val="00B0F0"/>
                </a:solidFill>
              </a:rPr>
              <a:t>удельный вес безвозмездных поступлений в общем объеме доходов муниципального района в 2017г.</a:t>
            </a:r>
            <a:endParaRPr lang="ru-RU" sz="1100" dirty="0">
              <a:solidFill>
                <a:srgbClr val="00B0F0"/>
              </a:solidFill>
            </a:endParaRPr>
          </a:p>
        </p:txBody>
      </p:sp>
      <p:graphicFrame>
        <p:nvGraphicFramePr>
          <p:cNvPr id="51" name="Схема 50"/>
          <p:cNvGraphicFramePr/>
          <p:nvPr>
            <p:extLst>
              <p:ext uri="{D42A27DB-BD31-4B8C-83A1-F6EECF244321}">
                <p14:modId xmlns:p14="http://schemas.microsoft.com/office/powerpoint/2010/main" val="1044133677"/>
              </p:ext>
            </p:extLst>
          </p:nvPr>
        </p:nvGraphicFramePr>
        <p:xfrm>
          <a:off x="6526473" y="1146286"/>
          <a:ext cx="6382835" cy="88167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7" r:lo="rId48" r:qs="rId49" r:cs="rId50"/>
          </a:graphicData>
        </a:graphic>
      </p:graphicFrame>
      <p:sp>
        <p:nvSpPr>
          <p:cNvPr id="52" name="TextBox 51"/>
          <p:cNvSpPr txBox="1"/>
          <p:nvPr/>
        </p:nvSpPr>
        <p:spPr>
          <a:xfrm>
            <a:off x="10469241" y="857040"/>
            <a:ext cx="1008062" cy="36988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ru-RU" b="1" dirty="0">
                <a:solidFill>
                  <a:schemeClr val="accent6"/>
                </a:solidFill>
              </a:rPr>
              <a:t>+8,8%</a:t>
            </a:r>
          </a:p>
        </p:txBody>
      </p:sp>
      <p:sp>
        <p:nvSpPr>
          <p:cNvPr id="53" name="Выгнутая вверх стрелка 52"/>
          <p:cNvSpPr/>
          <p:nvPr/>
        </p:nvSpPr>
        <p:spPr>
          <a:xfrm>
            <a:off x="9981742" y="850565"/>
            <a:ext cx="1894024" cy="404485"/>
          </a:xfrm>
          <a:prstGeom prst="curvedDownArrow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>
              <a:solidFill>
                <a:schemeClr val="tx1"/>
              </a:solidFill>
            </a:endParaRPr>
          </a:p>
        </p:txBody>
      </p:sp>
      <p:sp>
        <p:nvSpPr>
          <p:cNvPr id="54" name="Выгнутая вверх стрелка 53"/>
          <p:cNvSpPr/>
          <p:nvPr/>
        </p:nvSpPr>
        <p:spPr>
          <a:xfrm>
            <a:off x="7876652" y="850565"/>
            <a:ext cx="2105090" cy="435330"/>
          </a:xfrm>
          <a:prstGeom prst="curvedDownArrow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>
              <a:solidFill>
                <a:schemeClr val="tx1"/>
              </a:solidFill>
            </a:endParaRPr>
          </a:p>
        </p:txBody>
      </p:sp>
      <p:sp>
        <p:nvSpPr>
          <p:cNvPr id="55" name="TextBox 54"/>
          <p:cNvSpPr txBox="1"/>
          <p:nvPr/>
        </p:nvSpPr>
        <p:spPr>
          <a:xfrm>
            <a:off x="8505829" y="879312"/>
            <a:ext cx="1008062" cy="36988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ru-RU" b="1" dirty="0">
                <a:solidFill>
                  <a:schemeClr val="accent6"/>
                </a:solidFill>
              </a:rPr>
              <a:t>+22,5%</a:t>
            </a:r>
          </a:p>
        </p:txBody>
      </p:sp>
      <p:sp>
        <p:nvSpPr>
          <p:cNvPr id="57" name="TextBox 4"/>
          <p:cNvSpPr txBox="1">
            <a:spLocks noChangeArrowheads="1"/>
          </p:cNvSpPr>
          <p:nvPr/>
        </p:nvSpPr>
        <p:spPr bwMode="auto">
          <a:xfrm>
            <a:off x="5354494" y="2597552"/>
            <a:ext cx="1690461" cy="4001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r>
              <a:rPr lang="ru-RU" altLang="ru-RU" sz="2000" b="1" dirty="0"/>
              <a:t>71,2</a:t>
            </a:r>
            <a:r>
              <a:rPr lang="ru-RU" altLang="ru-RU" dirty="0"/>
              <a:t> </a:t>
            </a:r>
            <a:r>
              <a:rPr lang="ru-RU" altLang="ru-RU" sz="1200" dirty="0" err="1"/>
              <a:t>млн.руб</a:t>
            </a:r>
            <a:r>
              <a:rPr lang="ru-RU" altLang="ru-RU" sz="1200" dirty="0"/>
              <a:t>.</a:t>
            </a:r>
          </a:p>
        </p:txBody>
      </p:sp>
      <p:sp>
        <p:nvSpPr>
          <p:cNvPr id="58" name="TextBox 5"/>
          <p:cNvSpPr txBox="1">
            <a:spLocks noChangeArrowheads="1"/>
          </p:cNvSpPr>
          <p:nvPr/>
        </p:nvSpPr>
        <p:spPr bwMode="auto">
          <a:xfrm>
            <a:off x="5271972" y="3417306"/>
            <a:ext cx="2340495" cy="4001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r>
              <a:rPr lang="ru-RU" altLang="ru-RU" sz="2000" b="1" dirty="0"/>
              <a:t>224,7</a:t>
            </a:r>
            <a:r>
              <a:rPr lang="ru-RU" altLang="ru-RU" sz="1200" dirty="0"/>
              <a:t>млн.руб</a:t>
            </a:r>
            <a:r>
              <a:rPr lang="ru-RU" altLang="ru-RU" dirty="0"/>
              <a:t>.</a:t>
            </a:r>
          </a:p>
        </p:txBody>
      </p:sp>
      <p:sp>
        <p:nvSpPr>
          <p:cNvPr id="59" name="TextBox 6"/>
          <p:cNvSpPr txBox="1">
            <a:spLocks noChangeArrowheads="1"/>
          </p:cNvSpPr>
          <p:nvPr/>
        </p:nvSpPr>
        <p:spPr bwMode="auto">
          <a:xfrm>
            <a:off x="5400149" y="4156698"/>
            <a:ext cx="2235621" cy="4001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r>
              <a:rPr lang="ru-RU" altLang="ru-RU" sz="2000" b="1" dirty="0" smtClean="0"/>
              <a:t>657,3 </a:t>
            </a:r>
            <a:r>
              <a:rPr lang="ru-RU" altLang="ru-RU" sz="1100" dirty="0" err="1" smtClean="0"/>
              <a:t>млн.руб</a:t>
            </a:r>
            <a:r>
              <a:rPr lang="ru-RU" altLang="ru-RU" dirty="0"/>
              <a:t>.</a:t>
            </a:r>
          </a:p>
        </p:txBody>
      </p:sp>
      <p:sp>
        <p:nvSpPr>
          <p:cNvPr id="60" name="TextBox 8"/>
          <p:cNvSpPr txBox="1">
            <a:spLocks noChangeArrowheads="1"/>
          </p:cNvSpPr>
          <p:nvPr/>
        </p:nvSpPr>
        <p:spPr bwMode="auto">
          <a:xfrm>
            <a:off x="5395699" y="4983550"/>
            <a:ext cx="1690461" cy="4001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r>
              <a:rPr lang="ru-RU" altLang="ru-RU" sz="2000" b="1" dirty="0" smtClean="0"/>
              <a:t>11,3 </a:t>
            </a:r>
            <a:r>
              <a:rPr lang="ru-RU" altLang="ru-RU" sz="1200" dirty="0" err="1" smtClean="0"/>
              <a:t>млн.руб</a:t>
            </a:r>
            <a:r>
              <a:rPr lang="ru-RU" altLang="ru-RU" sz="1200" dirty="0"/>
              <a:t>.</a:t>
            </a:r>
          </a:p>
        </p:txBody>
      </p:sp>
      <p:sp>
        <p:nvSpPr>
          <p:cNvPr id="71" name="TextBox 70"/>
          <p:cNvSpPr txBox="1"/>
          <p:nvPr/>
        </p:nvSpPr>
        <p:spPr>
          <a:xfrm>
            <a:off x="-1" y="-13993"/>
            <a:ext cx="12192001" cy="338554"/>
          </a:xfrm>
          <a:prstGeom prst="rect">
            <a:avLst/>
          </a:prstGeom>
          <a:solidFill>
            <a:srgbClr val="009999"/>
          </a:solidFill>
        </p:spPr>
        <p:txBody>
          <a:bodyPr wrap="square" rtlCol="0">
            <a:spAutoFit/>
          </a:bodyPr>
          <a:lstStyle/>
          <a:p>
            <a:r>
              <a:rPr lang="ru-RU" sz="1600" i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Консолидированный бюджет муниципального района Мелеузовский район Республики Башкортостан </a:t>
            </a:r>
            <a:endParaRPr lang="ru-RU" sz="1600" i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3" name="Группа 2"/>
          <p:cNvGrpSpPr/>
          <p:nvPr/>
        </p:nvGrpSpPr>
        <p:grpSpPr>
          <a:xfrm>
            <a:off x="7505703" y="5814104"/>
            <a:ext cx="4680879" cy="942199"/>
            <a:chOff x="7505703" y="5814104"/>
            <a:chExt cx="4680879" cy="942199"/>
          </a:xfrm>
        </p:grpSpPr>
        <p:sp>
          <p:nvSpPr>
            <p:cNvPr id="66" name="Прямоугольная выноска 65"/>
            <p:cNvSpPr/>
            <p:nvPr/>
          </p:nvSpPr>
          <p:spPr>
            <a:xfrm>
              <a:off x="7505703" y="5840509"/>
              <a:ext cx="4584801" cy="915794"/>
            </a:xfrm>
            <a:prstGeom prst="wedgeRectCallout">
              <a:avLst>
                <a:gd name="adj1" fmla="val -65129"/>
                <a:gd name="adj2" fmla="val -19445"/>
              </a:avLst>
            </a:prstGeom>
            <a:solidFill>
              <a:schemeClr val="accent1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6" name="TextBox 25"/>
            <p:cNvSpPr txBox="1"/>
            <p:nvPr/>
          </p:nvSpPr>
          <p:spPr>
            <a:xfrm>
              <a:off x="7601781" y="5814104"/>
              <a:ext cx="4584801" cy="93871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1100" dirty="0" smtClean="0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За 2017 год на 1 рубль полученных из бюджета республики МБТ (без учета субвенций) в бюджет Республики Башкортостан с территории муниципального района Мелеузовский район мобилизовано 4,05 руб. налоговых и неналоговых доходов (7 место среди муниципальных районов Республики)</a:t>
              </a:r>
              <a:endParaRPr lang="ru-RU" sz="11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pic>
        <p:nvPicPr>
          <p:cNvPr id="56" name="Picture 2" descr="http://polinamay.ru/wp-content/uploads/2015/01/%D0%BE%D1%82%D0%BA%D1%80%D1%8B%D1%82%D1%8B%D0%B9-%D0%B7%D0%B0%D0%BC%D0%BE%D0%BA.png"/>
          <p:cNvPicPr>
            <a:picLocks noChangeAspect="1" noChangeArrowheads="1"/>
          </p:cNvPicPr>
          <p:nvPr/>
        </p:nvPicPr>
        <p:blipFill>
          <a:blip r:embed="rId5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48863"/>
            <a:ext cx="808097" cy="72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53"/>
          <a:stretch>
            <a:fillRect/>
          </a:stretch>
        </p:blipFill>
        <p:spPr>
          <a:xfrm>
            <a:off x="53459" y="276662"/>
            <a:ext cx="3639627" cy="1920406"/>
          </a:xfrm>
          <a:prstGeom prst="rect">
            <a:avLst/>
          </a:prstGeom>
        </p:spPr>
      </p:pic>
      <p:sp>
        <p:nvSpPr>
          <p:cNvPr id="70" name="TextBox 69"/>
          <p:cNvSpPr txBox="1"/>
          <p:nvPr/>
        </p:nvSpPr>
        <p:spPr>
          <a:xfrm>
            <a:off x="67377" y="297873"/>
            <a:ext cx="1192571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2000" b="1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Безвозмездные поступления из бюджетов других уровней в бюджет района в 2017г.</a:t>
            </a:r>
            <a:endParaRPr lang="ru-RU" sz="2000" b="1" dirty="0">
              <a:ln w="9525">
                <a:solidFill>
                  <a:schemeClr val="bg1"/>
                </a:solidFill>
                <a:prstDash val="solid"/>
              </a:ln>
              <a:solidFill>
                <a:schemeClr val="accent5"/>
              </a:solidFill>
              <a:effectLst>
                <a:glow rad="228600">
                  <a:schemeClr val="accent2">
                    <a:satMod val="175000"/>
                    <a:alpha val="40000"/>
                  </a:schemeClr>
                </a:glow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  <a:latin typeface="Segoe UI" panose="020B0502040204020203" pitchFamily="34" charset="0"/>
              <a:ea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50" name="Овал 49"/>
          <p:cNvSpPr/>
          <p:nvPr/>
        </p:nvSpPr>
        <p:spPr bwMode="auto">
          <a:xfrm>
            <a:off x="10128947" y="2765059"/>
            <a:ext cx="1305280" cy="13068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2400" dirty="0" smtClean="0"/>
              <a:t>Всего964,6 </a:t>
            </a:r>
            <a:r>
              <a:rPr lang="ru-RU" sz="1400" dirty="0" err="1" smtClean="0"/>
              <a:t>млн.руб</a:t>
            </a:r>
            <a:r>
              <a:rPr lang="ru-RU" sz="1400" dirty="0"/>
              <a:t>.</a:t>
            </a:r>
            <a:endParaRPr lang="ru-RU" dirty="0"/>
          </a:p>
        </p:txBody>
      </p:sp>
      <p:graphicFrame>
        <p:nvGraphicFramePr>
          <p:cNvPr id="2" name="Диаграмма 2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505974561"/>
              </p:ext>
            </p:extLst>
          </p:nvPr>
        </p:nvGraphicFramePr>
        <p:xfrm>
          <a:off x="9669455" y="2333323"/>
          <a:ext cx="2023607" cy="186981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4"/>
          </a:graphicData>
        </a:graphic>
      </p:graphicFrame>
    </p:spTree>
    <p:extLst>
      <p:ext uri="{BB962C8B-B14F-4D97-AF65-F5344CB8AC3E}">
        <p14:creationId xmlns:p14="http://schemas.microsoft.com/office/powerpoint/2010/main" val="16404446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7554"/>
    </mc:Choice>
    <mc:Fallback xmlns="">
      <p:transition spd="slow" advTm="27554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750"/>
                            </p:stCondLst>
                            <p:childTnLst>
                              <p:par>
                                <p:cTn id="9" presetID="22" presetClass="entr" presetSubtype="4" fill="hold" grpId="0" nodeType="after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10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3500"/>
                            </p:stCondLst>
                            <p:childTnLst>
                              <p:par>
                                <p:cTn id="13" presetID="22" presetClass="entr" presetSubtype="8" fill="hold" nodeType="after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5250"/>
                            </p:stCondLst>
                            <p:childTnLst>
                              <p:par>
                                <p:cTn id="17" presetID="22" presetClass="entr" presetSubtype="4" fill="hold" grpId="0" nodeType="after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10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7000"/>
                            </p:stCondLst>
                            <p:childTnLst>
                              <p:par>
                                <p:cTn id="21" presetID="22" presetClass="entr" presetSubtype="8" fill="hold" nodeType="after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8750"/>
                            </p:stCondLst>
                            <p:childTnLst>
                              <p:par>
                                <p:cTn id="25" presetID="22" presetClass="entr" presetSubtype="4" fill="hold" grpId="0" nodeType="after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10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0500"/>
                            </p:stCondLst>
                            <p:childTnLst>
                              <p:par>
                                <p:cTn id="29" presetID="22" presetClass="entr" presetSubtype="8" fill="hold" nodeType="after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12250"/>
                            </p:stCondLst>
                            <p:childTnLst>
                              <p:par>
                                <p:cTn id="33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5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12750"/>
                            </p:stCondLst>
                            <p:childTnLst>
                              <p:par>
                                <p:cTn id="3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13250"/>
                            </p:stCondLst>
                            <p:childTnLst>
                              <p:par>
                                <p:cTn id="4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5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13750"/>
                            </p:stCondLst>
                            <p:childTnLst>
                              <p:par>
                                <p:cTn id="47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9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14250"/>
                            </p:stCondLst>
                            <p:childTnLst>
                              <p:par>
                                <p:cTn id="51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3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14750"/>
                            </p:stCondLst>
                            <p:childTnLst>
                              <p:par>
                                <p:cTn id="5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7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15250"/>
                            </p:stCondLst>
                            <p:childTnLst>
                              <p:par>
                                <p:cTn id="5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2" grpId="0"/>
      <p:bldP spid="53" grpId="0" animBg="1"/>
      <p:bldP spid="54" grpId="0" animBg="1"/>
      <p:bldP spid="55" grpId="0"/>
      <p:bldP spid="57" grpId="0"/>
      <p:bldP spid="58" grpId="0"/>
      <p:bldP spid="59" grpId="0"/>
      <p:bldP spid="60" grpId="0"/>
      <p:bldP spid="50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Рисунок 2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386" t="-385" r="47007" b="5465"/>
          <a:stretch/>
        </p:blipFill>
        <p:spPr>
          <a:xfrm>
            <a:off x="55866" y="1099016"/>
            <a:ext cx="1366132" cy="2520193"/>
          </a:xfrm>
          <a:prstGeom prst="rect">
            <a:avLst/>
          </a:prstGeom>
        </p:spPr>
      </p:pic>
      <p:graphicFrame>
        <p:nvGraphicFramePr>
          <p:cNvPr id="20" name="Объект 8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80070260"/>
              </p:ext>
            </p:extLst>
          </p:nvPr>
        </p:nvGraphicFramePr>
        <p:xfrm>
          <a:off x="3367490" y="942955"/>
          <a:ext cx="8146955" cy="601416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24227" y="811884"/>
            <a:ext cx="9347783" cy="290754"/>
          </a:xfrm>
          <a:prstGeom prst="wedgeRectCallout">
            <a:avLst>
              <a:gd name="adj1" fmla="val -55905"/>
              <a:gd name="adj2" fmla="val 41967"/>
            </a:avLst>
          </a:prstGeom>
          <a:solidFill>
            <a:schemeClr val="accent1">
              <a:lumMod val="20000"/>
              <a:lumOff val="80000"/>
            </a:schemeClr>
          </a:solidFill>
        </p:spPr>
        <p:txBody>
          <a:bodyPr>
            <a:noAutofit/>
          </a:bodyPr>
          <a:lstStyle/>
          <a:p>
            <a:pPr algn="ctr"/>
            <a:r>
              <a:rPr lang="ru-RU" sz="18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Наиболее значимые </a:t>
            </a:r>
            <a:r>
              <a:rPr lang="ru-RU" sz="18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субвенции</a:t>
            </a:r>
            <a:r>
              <a:rPr lang="ru-RU" sz="18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из федерального бюджета и бюджета республики в 2017г.:</a:t>
            </a:r>
            <a:endParaRPr lang="ru-RU" sz="18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8515702" y="1514187"/>
            <a:ext cx="283281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dirty="0" smtClean="0">
                <a:solidFill>
                  <a:srgbClr val="FF0000"/>
                </a:solidFill>
              </a:rPr>
              <a:t>Содержание детей в приемных семья, семьях опекунов, вознаграждение приемным родителям</a:t>
            </a:r>
            <a:endParaRPr lang="ru-RU" sz="1200" dirty="0">
              <a:solidFill>
                <a:srgbClr val="FF0000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9069504" y="2888014"/>
            <a:ext cx="2775549" cy="2031325"/>
          </a:xfrm>
          <a:prstGeom prst="rect">
            <a:avLst/>
          </a:prstGeom>
          <a:solidFill>
            <a:schemeClr val="bg1"/>
          </a:solidFill>
          <a:ln>
            <a:solidFill>
              <a:srgbClr val="CFCFCF"/>
            </a:solidFill>
          </a:ln>
        </p:spPr>
        <p:txBody>
          <a:bodyPr wrap="square" rtlCol="0">
            <a:spAutoFit/>
          </a:bodyPr>
          <a:lstStyle/>
          <a:p>
            <a:r>
              <a:rPr lang="ru-RU" sz="1050" dirty="0" smtClean="0"/>
              <a:t>другие субвенции, в </a:t>
            </a:r>
            <a:r>
              <a:rPr lang="ru-RU" sz="1050" dirty="0" err="1" smtClean="0"/>
              <a:t>т.ч</a:t>
            </a:r>
            <a:r>
              <a:rPr lang="ru-RU" sz="1050" dirty="0" smtClean="0"/>
              <a:t>. крупные:</a:t>
            </a:r>
            <a:endParaRPr lang="ru-RU" sz="1050" dirty="0"/>
          </a:p>
          <a:p>
            <a:pPr marL="171450" indent="-171450">
              <a:buFontTx/>
              <a:buChar char="-"/>
            </a:pPr>
            <a:r>
              <a:rPr lang="ru-RU" sz="1050" dirty="0" smtClean="0"/>
              <a:t>17,3 </a:t>
            </a:r>
            <a:r>
              <a:rPr lang="ru-RU" sz="1050" dirty="0" err="1" smtClean="0"/>
              <a:t>млн.руб</a:t>
            </a:r>
            <a:r>
              <a:rPr lang="ru-RU" sz="1050" dirty="0" smtClean="0"/>
              <a:t>. на компенсацию части родительской платы</a:t>
            </a:r>
          </a:p>
          <a:p>
            <a:pPr marL="171450" indent="-171450">
              <a:buFontTx/>
              <a:buChar char="-"/>
            </a:pPr>
            <a:r>
              <a:rPr lang="ru-RU" sz="1050" dirty="0" smtClean="0"/>
              <a:t>17,3 </a:t>
            </a:r>
            <a:r>
              <a:rPr lang="ru-RU" sz="1050" dirty="0" err="1" smtClean="0"/>
              <a:t>млн.руб</a:t>
            </a:r>
            <a:r>
              <a:rPr lang="ru-RU" sz="1050" dirty="0" smtClean="0"/>
              <a:t>. отдых и оздоровление детей и детей сирот.</a:t>
            </a:r>
          </a:p>
          <a:p>
            <a:pPr marL="171450" indent="-171450">
              <a:buFontTx/>
              <a:buChar char="-"/>
            </a:pPr>
            <a:r>
              <a:rPr lang="ru-RU" sz="1050" dirty="0"/>
              <a:t>12,7 </a:t>
            </a:r>
            <a:r>
              <a:rPr lang="ru-RU" sz="1050" dirty="0" err="1"/>
              <a:t>млн.руб</a:t>
            </a:r>
            <a:r>
              <a:rPr lang="ru-RU" sz="1050" dirty="0"/>
              <a:t>. на поддержку малоимущих семей (питание, школьная форма)</a:t>
            </a:r>
          </a:p>
          <a:p>
            <a:pPr marL="171450" indent="-171450">
              <a:buFontTx/>
              <a:buChar char="-"/>
            </a:pPr>
            <a:r>
              <a:rPr lang="ru-RU" sz="1050" dirty="0" smtClean="0"/>
              <a:t>12,4 </a:t>
            </a:r>
            <a:r>
              <a:rPr lang="ru-RU" sz="1050" dirty="0" err="1"/>
              <a:t>млн.руб</a:t>
            </a:r>
            <a:r>
              <a:rPr lang="ru-RU" sz="1050" dirty="0"/>
              <a:t>. </a:t>
            </a:r>
            <a:r>
              <a:rPr lang="ru-RU" sz="1050" dirty="0" smtClean="0"/>
              <a:t>приобретение учебных пособий для образовательных учреждений</a:t>
            </a:r>
          </a:p>
          <a:p>
            <a:pPr marL="171450" indent="-171450">
              <a:buFontTx/>
              <a:buChar char="-"/>
            </a:pPr>
            <a:r>
              <a:rPr lang="ru-RU" sz="1050" dirty="0" smtClean="0"/>
              <a:t>10,3 </a:t>
            </a:r>
            <a:r>
              <a:rPr lang="ru-RU" sz="1050" dirty="0" err="1" smtClean="0"/>
              <a:t>млн.руб</a:t>
            </a:r>
            <a:r>
              <a:rPr lang="ru-RU" sz="1050" dirty="0" smtClean="0"/>
              <a:t>. обеспечение жильем детей сирот (в </a:t>
            </a:r>
            <a:r>
              <a:rPr lang="ru-RU" sz="1050" dirty="0" err="1" smtClean="0"/>
              <a:t>т.ч</a:t>
            </a:r>
            <a:r>
              <a:rPr lang="ru-RU" sz="1050" dirty="0" smtClean="0"/>
              <a:t>. Капремонт помещений)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55990" y="3488523"/>
            <a:ext cx="1457527" cy="1093145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869" t="8459" r="20142" b="9520"/>
          <a:stretch/>
        </p:blipFill>
        <p:spPr>
          <a:xfrm>
            <a:off x="4320634" y="4550847"/>
            <a:ext cx="907840" cy="859329"/>
          </a:xfrm>
          <a:prstGeom prst="rect">
            <a:avLst/>
          </a:prstGeom>
        </p:spPr>
      </p:pic>
      <p:sp>
        <p:nvSpPr>
          <p:cNvPr id="21" name="TextBox 20"/>
          <p:cNvSpPr txBox="1"/>
          <p:nvPr/>
        </p:nvSpPr>
        <p:spPr>
          <a:xfrm>
            <a:off x="67376" y="288207"/>
            <a:ext cx="1192571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2000" b="1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Безвозмездные поступления из бюджетов других уровней в бюджет района в 2017г.</a:t>
            </a:r>
            <a:endParaRPr lang="ru-RU" sz="2000" b="1" dirty="0">
              <a:ln w="9525">
                <a:solidFill>
                  <a:schemeClr val="bg1"/>
                </a:solidFill>
                <a:prstDash val="solid"/>
              </a:ln>
              <a:solidFill>
                <a:schemeClr val="accent5"/>
              </a:solidFill>
              <a:effectLst>
                <a:glow rad="228600">
                  <a:schemeClr val="accent2">
                    <a:satMod val="175000"/>
                    <a:alpha val="40000"/>
                  </a:schemeClr>
                </a:glow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  <a:latin typeface="Segoe UI" panose="020B0502040204020203" pitchFamily="34" charset="0"/>
              <a:ea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-1" y="45320"/>
            <a:ext cx="12192001" cy="338554"/>
          </a:xfrm>
          <a:prstGeom prst="rect">
            <a:avLst/>
          </a:prstGeom>
          <a:solidFill>
            <a:srgbClr val="009999"/>
          </a:solidFill>
        </p:spPr>
        <p:txBody>
          <a:bodyPr wrap="square" rtlCol="0">
            <a:spAutoFit/>
          </a:bodyPr>
          <a:lstStyle/>
          <a:p>
            <a:r>
              <a:rPr lang="ru-RU" sz="1600" i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Консолидированный бюджет муниципального района Мелеузовский район Республики Башкортостан </a:t>
            </a:r>
            <a:endParaRPr lang="ru-RU" sz="1600" i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10134693" y="6404674"/>
            <a:ext cx="2427654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100" dirty="0" smtClean="0"/>
              <a:t>* к уровню 2016г.</a:t>
            </a:r>
            <a:endParaRPr lang="ru-RU" sz="1100" dirty="0"/>
          </a:p>
        </p:txBody>
      </p:sp>
      <p:sp>
        <p:nvSpPr>
          <p:cNvPr id="25" name="TextBox 24"/>
          <p:cNvSpPr txBox="1"/>
          <p:nvPr/>
        </p:nvSpPr>
        <p:spPr>
          <a:xfrm>
            <a:off x="7124188" y="1143689"/>
            <a:ext cx="1815680" cy="490776"/>
          </a:xfrm>
          <a:prstGeom prst="upArrow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>
                <a:solidFill>
                  <a:schemeClr val="accent6">
                    <a:lumMod val="75000"/>
                  </a:schemeClr>
                </a:solidFill>
              </a:rPr>
              <a:t>+1,8%*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7929976" y="3513261"/>
            <a:ext cx="1399502" cy="777061"/>
          </a:xfrm>
          <a:prstGeom prst="downArrow">
            <a:avLst>
              <a:gd name="adj1" fmla="val 63755"/>
              <a:gd name="adj2" fmla="val 50000"/>
            </a:avLst>
          </a:prstGeom>
          <a:solidFill>
            <a:srgbClr val="FFC0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ru-RU" sz="1600" dirty="0" smtClean="0">
                <a:solidFill>
                  <a:schemeClr val="accent6">
                    <a:lumMod val="75000"/>
                  </a:schemeClr>
                </a:solidFill>
              </a:rPr>
              <a:t>-2,0%*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868419" y="1688181"/>
            <a:ext cx="204893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1200" dirty="0" smtClean="0">
                <a:solidFill>
                  <a:srgbClr val="FF0000"/>
                </a:solidFill>
              </a:rPr>
              <a:t>На оплату труда работников образовательных учреждений</a:t>
            </a:r>
            <a:endParaRPr lang="ru-RU" sz="1200" dirty="0">
              <a:solidFill>
                <a:srgbClr val="FF0000"/>
              </a:solidFill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3615515" y="1177643"/>
            <a:ext cx="1635558" cy="490776"/>
          </a:xfrm>
          <a:prstGeom prst="upArrow">
            <a:avLst>
              <a:gd name="adj1" fmla="val 60602"/>
              <a:gd name="adj2" fmla="val 50000"/>
            </a:avLst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ru-RU" sz="1600" dirty="0" smtClean="0">
                <a:solidFill>
                  <a:schemeClr val="accent6">
                    <a:lumMod val="75000"/>
                  </a:schemeClr>
                </a:solidFill>
              </a:rPr>
              <a:t>+6,1%*</a:t>
            </a:r>
          </a:p>
        </p:txBody>
      </p:sp>
      <p:sp>
        <p:nvSpPr>
          <p:cNvPr id="17" name="Прямоугольник 16"/>
          <p:cNvSpPr/>
          <p:nvPr/>
        </p:nvSpPr>
        <p:spPr>
          <a:xfrm>
            <a:off x="4833395" y="3226338"/>
            <a:ext cx="1472077" cy="11387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>
                <a:solidFill>
                  <a:srgbClr val="002060"/>
                </a:solidFill>
              </a:rPr>
              <a:t>Всего</a:t>
            </a:r>
          </a:p>
          <a:p>
            <a:pPr algn="ctr"/>
            <a:r>
              <a:rPr lang="ru-RU" sz="3200" b="1" dirty="0">
                <a:solidFill>
                  <a:srgbClr val="002060"/>
                </a:solidFill>
              </a:rPr>
              <a:t>657,3</a:t>
            </a:r>
          </a:p>
          <a:p>
            <a:pPr algn="ctr"/>
            <a:r>
              <a:rPr lang="ru-RU" dirty="0" err="1">
                <a:solidFill>
                  <a:srgbClr val="002060"/>
                </a:solidFill>
              </a:rPr>
              <a:t>млн.руб</a:t>
            </a:r>
            <a:r>
              <a:rPr lang="ru-RU" dirty="0">
                <a:solidFill>
                  <a:srgbClr val="002060"/>
                </a:solidFill>
              </a:rPr>
              <a:t>.</a:t>
            </a:r>
          </a:p>
        </p:txBody>
      </p:sp>
      <p:pic>
        <p:nvPicPr>
          <p:cNvPr id="11266" name="Picture 2" descr="http://mtdata.ru/u20/groupD88B/f253e769879df256a700f513c7d86cde-0/__logo.jpe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79527" y="2258326"/>
            <a:ext cx="833892" cy="7754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Прямоугольник 6"/>
          <p:cNvSpPr/>
          <p:nvPr/>
        </p:nvSpPr>
        <p:spPr>
          <a:xfrm>
            <a:off x="7528853" y="1460544"/>
            <a:ext cx="1096710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3600" b="1" dirty="0">
                <a:solidFill>
                  <a:srgbClr val="002060"/>
                </a:solidFill>
              </a:rPr>
              <a:t>33,1</a:t>
            </a:r>
            <a:r>
              <a:rPr lang="ru-RU" dirty="0">
                <a:solidFill>
                  <a:srgbClr val="002060"/>
                </a:solidFill>
              </a:rPr>
              <a:t> </a:t>
            </a:r>
            <a:endParaRPr lang="ru-RU" dirty="0" smtClean="0">
              <a:solidFill>
                <a:srgbClr val="002060"/>
              </a:solidFill>
            </a:endParaRPr>
          </a:p>
          <a:p>
            <a:pPr algn="ctr"/>
            <a:r>
              <a:rPr lang="ru-RU" dirty="0" err="1" smtClean="0">
                <a:solidFill>
                  <a:srgbClr val="002060"/>
                </a:solidFill>
              </a:rPr>
              <a:t>млн.руб</a:t>
            </a:r>
            <a:r>
              <a:rPr lang="ru-RU" dirty="0">
                <a:solidFill>
                  <a:srgbClr val="002060"/>
                </a:solidFill>
              </a:rPr>
              <a:t>. 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5624637" y="2572067"/>
            <a:ext cx="6096000" cy="923330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ru-RU" sz="3600" b="1" dirty="0">
                <a:solidFill>
                  <a:srgbClr val="002060"/>
                </a:solidFill>
              </a:rPr>
              <a:t>85,4</a:t>
            </a:r>
          </a:p>
          <a:p>
            <a:pPr algn="ctr"/>
            <a:r>
              <a:rPr lang="ru-RU" dirty="0" err="1">
                <a:solidFill>
                  <a:srgbClr val="002060"/>
                </a:solidFill>
              </a:rPr>
              <a:t>млн.руб</a:t>
            </a:r>
            <a:r>
              <a:rPr lang="ru-RU" dirty="0">
                <a:solidFill>
                  <a:srgbClr val="002060"/>
                </a:solidFill>
              </a:rPr>
              <a:t>. 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3605030" y="1541756"/>
            <a:ext cx="1706605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600" b="1" dirty="0" smtClean="0">
                <a:solidFill>
                  <a:srgbClr val="002060"/>
                </a:solidFill>
              </a:rPr>
              <a:t>534,8</a:t>
            </a:r>
          </a:p>
          <a:p>
            <a:pPr algn="ctr"/>
            <a:r>
              <a:rPr lang="ru-RU" dirty="0" smtClean="0">
                <a:solidFill>
                  <a:srgbClr val="002060"/>
                </a:solidFill>
              </a:rPr>
              <a:t> </a:t>
            </a:r>
            <a:r>
              <a:rPr lang="ru-RU" dirty="0" err="1">
                <a:solidFill>
                  <a:srgbClr val="002060"/>
                </a:solidFill>
              </a:rPr>
              <a:t>млн.руб</a:t>
            </a:r>
            <a:r>
              <a:rPr lang="ru-RU" dirty="0">
                <a:solidFill>
                  <a:srgbClr val="002060"/>
                </a:solidFill>
              </a:rPr>
              <a:t>. </a:t>
            </a:r>
          </a:p>
        </p:txBody>
      </p:sp>
      <p:cxnSp>
        <p:nvCxnSpPr>
          <p:cNvPr id="11" name="Прямая соединительная линия 10"/>
          <p:cNvCxnSpPr/>
          <p:nvPr/>
        </p:nvCxnSpPr>
        <p:spPr>
          <a:xfrm flipV="1">
            <a:off x="9329478" y="6388769"/>
            <a:ext cx="2663609" cy="1590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7" name="Picture 2" descr="http://polinamay.ru/wp-content/uploads/2015/01/%D0%BE%D1%82%D0%BA%D1%80%D1%8B%D1%82%D1%8B%D0%B9-%D0%B7%D0%B0%D0%BC%D0%BE%D0%BA.pn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1465" y="-9869"/>
            <a:ext cx="808097" cy="72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772613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5000"/>
    </mc:Choice>
    <mc:Fallback xmlns="">
      <p:transition spd="slow" advTm="15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1000"/>
                            </p:stCondLst>
                            <p:childTnLst>
                              <p:par>
                                <p:cTn id="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2000"/>
                            </p:stCondLst>
                            <p:childTnLst>
                              <p:par>
                                <p:cTn id="11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3000"/>
                            </p:stCondLst>
                            <p:childTnLst>
                              <p:par>
                                <p:cTn id="1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4000"/>
                            </p:stCondLst>
                            <p:childTnLst>
                              <p:par>
                                <p:cTn id="1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5000"/>
                            </p:stCondLst>
                            <p:childTnLst>
                              <p:par>
                                <p:cTn id="24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6000"/>
                            </p:stCondLst>
                            <p:childTnLst>
                              <p:par>
                                <p:cTn id="27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9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7000"/>
                            </p:stCondLst>
                            <p:childTnLst>
                              <p:par>
                                <p:cTn id="3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6" grpId="0" animBg="1"/>
      <p:bldP spid="25" grpId="0" animBg="1"/>
      <p:bldP spid="26" grpId="0" animBg="1"/>
      <p:bldP spid="4" grpId="0"/>
      <p:bldP spid="15" grpId="0" animBg="1"/>
      <p:bldP spid="7" grpId="0"/>
      <p:bldP spid="8" grpId="0"/>
      <p:bldP spid="9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" name="Рисунок 3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466" t="2490" r="52117" b="887"/>
          <a:stretch/>
        </p:blipFill>
        <p:spPr>
          <a:xfrm flipH="1">
            <a:off x="377296" y="645511"/>
            <a:ext cx="652671" cy="1271286"/>
          </a:xfrm>
          <a:prstGeom prst="rect">
            <a:avLst/>
          </a:prstGeom>
        </p:spPr>
      </p:pic>
      <p:graphicFrame>
        <p:nvGraphicFramePr>
          <p:cNvPr id="9" name="Объект 8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983218945"/>
              </p:ext>
            </p:extLst>
          </p:nvPr>
        </p:nvGraphicFramePr>
        <p:xfrm>
          <a:off x="2514600" y="1083413"/>
          <a:ext cx="8530389" cy="547325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pic>
        <p:nvPicPr>
          <p:cNvPr id="1028" name="Picture 4" descr="http://www.mordovmedia.ru/media/news/52/35052/721fa5786b2c9ff441313af6e87a25f1.jpg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01492" y="2070896"/>
            <a:ext cx="1580488" cy="108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7" name="Группа 16"/>
          <p:cNvGrpSpPr/>
          <p:nvPr/>
        </p:nvGrpSpPr>
        <p:grpSpPr>
          <a:xfrm>
            <a:off x="8395016" y="3554864"/>
            <a:ext cx="1787011" cy="1735986"/>
            <a:chOff x="9083252" y="-32665"/>
            <a:chExt cx="2542901" cy="2470807"/>
          </a:xfrm>
        </p:grpSpPr>
        <p:pic>
          <p:nvPicPr>
            <p:cNvPr id="8" name="Рисунок 7"/>
            <p:cNvPicPr>
              <a:picLocks noChangeAspect="1"/>
            </p:cNvPicPr>
            <p:nvPr/>
          </p:nvPicPr>
          <p:blipFill rotWithShape="1">
            <a:blip r:embed="rId5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27998" r="40410"/>
            <a:stretch/>
          </p:blipFill>
          <p:spPr>
            <a:xfrm>
              <a:off x="9083252" y="-32665"/>
              <a:ext cx="1430170" cy="1296031"/>
            </a:xfrm>
            <a:prstGeom prst="rect">
              <a:avLst/>
            </a:prstGeom>
          </p:spPr>
        </p:pic>
        <p:pic>
          <p:nvPicPr>
            <p:cNvPr id="11" name="Рисунок 10"/>
            <p:cNvPicPr>
              <a:picLocks noChangeAspect="1"/>
            </p:cNvPicPr>
            <p:nvPr/>
          </p:nvPicPr>
          <p:blipFill rotWithShape="1">
            <a:blip r:embed="rId6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1595" t="6206" r="13812" b="8326"/>
            <a:stretch/>
          </p:blipFill>
          <p:spPr>
            <a:xfrm>
              <a:off x="9807290" y="877699"/>
              <a:ext cx="1818863" cy="1560443"/>
            </a:xfrm>
            <a:prstGeom prst="rect">
              <a:avLst/>
            </a:prstGeom>
            <a:ln>
              <a:noFill/>
            </a:ln>
          </p:spPr>
        </p:pic>
      </p:grp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75347" y="800042"/>
            <a:ext cx="10590713" cy="402892"/>
          </a:xfrm>
          <a:prstGeom prst="wedgeRectCallout">
            <a:avLst>
              <a:gd name="adj1" fmla="val -54006"/>
              <a:gd name="adj2" fmla="val -212"/>
            </a:avLst>
          </a:prstGeom>
          <a:solidFill>
            <a:schemeClr val="accent1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pPr algn="ctr"/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Наиболее значимые </a:t>
            </a:r>
            <a:r>
              <a:rPr lang="ru-RU" sz="1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субсидии</a:t>
            </a:r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из бюджета федерального бюджета и бюджета республики в 2017г.</a:t>
            </a:r>
            <a:endParaRPr lang="ru-RU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9959279" y="2585100"/>
            <a:ext cx="236244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 smtClean="0">
                <a:solidFill>
                  <a:srgbClr val="FF0000"/>
                </a:solidFill>
              </a:rPr>
              <a:t>На содержание и ремонт автомобильных дорог</a:t>
            </a:r>
            <a:endParaRPr lang="ru-RU" sz="1400" dirty="0">
              <a:solidFill>
                <a:srgbClr val="FF0000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358736" y="4919008"/>
            <a:ext cx="3326449" cy="20159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 smtClean="0">
                <a:solidFill>
                  <a:srgbClr val="FF0000"/>
                </a:solidFill>
              </a:rPr>
              <a:t>67,2</a:t>
            </a:r>
            <a:r>
              <a:rPr lang="ru-RU" sz="1600" dirty="0" smtClean="0"/>
              <a:t> </a:t>
            </a:r>
            <a:r>
              <a:rPr lang="ru-RU" sz="1200" dirty="0" err="1" smtClean="0">
                <a:solidFill>
                  <a:srgbClr val="FF0000"/>
                </a:solidFill>
              </a:rPr>
              <a:t>млн.руб</a:t>
            </a:r>
            <a:r>
              <a:rPr lang="ru-RU" sz="1200" dirty="0" smtClean="0">
                <a:solidFill>
                  <a:srgbClr val="FF0000"/>
                </a:solidFill>
              </a:rPr>
              <a:t>. </a:t>
            </a:r>
            <a:r>
              <a:rPr lang="ru-RU" sz="1000" dirty="0" smtClean="0">
                <a:solidFill>
                  <a:srgbClr val="FF0000"/>
                </a:solidFill>
              </a:rPr>
              <a:t>– </a:t>
            </a:r>
            <a:r>
              <a:rPr lang="ru-RU" sz="1100" dirty="0" smtClean="0">
                <a:solidFill>
                  <a:srgbClr val="FF0000"/>
                </a:solidFill>
              </a:rPr>
              <a:t>другие субсидии, </a:t>
            </a:r>
          </a:p>
          <a:p>
            <a:r>
              <a:rPr lang="ru-RU" sz="1050" dirty="0" smtClean="0"/>
              <a:t>в </a:t>
            </a:r>
            <a:r>
              <a:rPr lang="ru-RU" sz="1050" dirty="0" err="1" smtClean="0"/>
              <a:t>т.ч</a:t>
            </a:r>
            <a:r>
              <a:rPr lang="ru-RU" sz="1050" dirty="0" smtClean="0"/>
              <a:t>. крупные:</a:t>
            </a:r>
            <a:endParaRPr lang="ru-RU" sz="1050" dirty="0"/>
          </a:p>
          <a:p>
            <a:pPr marL="171450" indent="-171450">
              <a:buFontTx/>
              <a:buChar char="-"/>
            </a:pPr>
            <a:r>
              <a:rPr lang="ru-RU" sz="1050" dirty="0" smtClean="0"/>
              <a:t>29,8 </a:t>
            </a:r>
            <a:r>
              <a:rPr lang="ru-RU" sz="1050" dirty="0" err="1" smtClean="0"/>
              <a:t>млн.руб</a:t>
            </a:r>
            <a:r>
              <a:rPr lang="ru-RU" sz="1050" dirty="0" smtClean="0"/>
              <a:t>. на оплату труда педагогическим работникам муниципальных учреждений, учреждений культуры и </a:t>
            </a:r>
            <a:r>
              <a:rPr lang="ru-RU" sz="1050" dirty="0" err="1" smtClean="0"/>
              <a:t>доп.образования</a:t>
            </a:r>
            <a:r>
              <a:rPr lang="ru-RU" sz="1050" dirty="0" smtClean="0"/>
              <a:t> детей.</a:t>
            </a:r>
          </a:p>
          <a:p>
            <a:pPr marL="171450" indent="-171450">
              <a:buFontTx/>
              <a:buChar char="-"/>
            </a:pPr>
            <a:r>
              <a:rPr lang="ru-RU" sz="1050" dirty="0" smtClean="0"/>
              <a:t>7,0 </a:t>
            </a:r>
            <a:r>
              <a:rPr lang="ru-RU" sz="1050" dirty="0" err="1" smtClean="0"/>
              <a:t>млн.руб</a:t>
            </a:r>
            <a:r>
              <a:rPr lang="ru-RU" sz="1050" dirty="0"/>
              <a:t>. </a:t>
            </a:r>
            <a:r>
              <a:rPr lang="ru-RU" sz="1050" dirty="0" smtClean="0"/>
              <a:t>на укрепление МБТ муниципальных </a:t>
            </a:r>
            <a:r>
              <a:rPr lang="ru-RU" sz="1050" dirty="0" err="1" smtClean="0"/>
              <a:t>учрежднеий</a:t>
            </a:r>
            <a:endParaRPr lang="ru-RU" sz="1050" dirty="0" smtClean="0"/>
          </a:p>
          <a:p>
            <a:pPr marL="171450" indent="-171450">
              <a:buFontTx/>
              <a:buChar char="-"/>
            </a:pPr>
            <a:r>
              <a:rPr lang="ru-RU" sz="1050" dirty="0" smtClean="0"/>
              <a:t>2,5 </a:t>
            </a:r>
            <a:r>
              <a:rPr lang="ru-RU" sz="1050" dirty="0" err="1"/>
              <a:t>млн.руб</a:t>
            </a:r>
            <a:r>
              <a:rPr lang="ru-RU" sz="1050" dirty="0"/>
              <a:t>. на поддержку местных инициатив (</a:t>
            </a:r>
            <a:r>
              <a:rPr lang="ru-RU" sz="1050" dirty="0" smtClean="0"/>
              <a:t>ППМИ)</a:t>
            </a:r>
          </a:p>
          <a:p>
            <a:pPr marL="171450" indent="-171450">
              <a:buFontTx/>
              <a:buChar char="-"/>
            </a:pPr>
            <a:r>
              <a:rPr lang="ru-RU" sz="1050" dirty="0" smtClean="0"/>
              <a:t>3,4 </a:t>
            </a:r>
            <a:r>
              <a:rPr lang="ru-RU" sz="1050" dirty="0" err="1"/>
              <a:t>млн.руб</a:t>
            </a:r>
            <a:r>
              <a:rPr lang="ru-RU" sz="1050" dirty="0" smtClean="0"/>
              <a:t>. на поддержку предпринимательства</a:t>
            </a:r>
          </a:p>
          <a:p>
            <a:endParaRPr lang="ru-RU" sz="1050" dirty="0"/>
          </a:p>
        </p:txBody>
      </p:sp>
      <p:sp>
        <p:nvSpPr>
          <p:cNvPr id="16" name="TextBox 15"/>
          <p:cNvSpPr txBox="1"/>
          <p:nvPr/>
        </p:nvSpPr>
        <p:spPr>
          <a:xfrm>
            <a:off x="7599582" y="1092717"/>
            <a:ext cx="1133593" cy="980658"/>
          </a:xfrm>
          <a:prstGeom prst="upArrow">
            <a:avLst>
              <a:gd name="adj1" fmla="val 81750"/>
              <a:gd name="adj2" fmla="val 50000"/>
            </a:avLst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1200" b="1" dirty="0" smtClean="0">
                <a:solidFill>
                  <a:schemeClr val="accent6">
                    <a:lumMod val="75000"/>
                  </a:schemeClr>
                </a:solidFill>
              </a:rPr>
              <a:t>+</a:t>
            </a:r>
            <a:r>
              <a:rPr lang="ru-RU" sz="1600" b="1" dirty="0" smtClean="0">
                <a:solidFill>
                  <a:schemeClr val="accent6">
                    <a:lumMod val="75000"/>
                  </a:schemeClr>
                </a:solidFill>
              </a:rPr>
              <a:t>50,4</a:t>
            </a:r>
            <a:r>
              <a:rPr lang="ru-RU" sz="1200" b="1" dirty="0" smtClean="0">
                <a:solidFill>
                  <a:schemeClr val="accent6">
                    <a:lumMod val="75000"/>
                  </a:schemeClr>
                </a:solidFill>
              </a:rPr>
              <a:t>%*</a:t>
            </a:r>
          </a:p>
          <a:p>
            <a:pPr algn="ctr"/>
            <a:r>
              <a:rPr lang="ru-RU" sz="1600" b="1" dirty="0" smtClean="0">
                <a:solidFill>
                  <a:srgbClr val="002060"/>
                </a:solidFill>
              </a:rPr>
              <a:t> </a:t>
            </a:r>
            <a:endParaRPr lang="ru-RU" sz="1600" b="1" dirty="0">
              <a:solidFill>
                <a:srgbClr val="002060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10182028" y="4355043"/>
            <a:ext cx="1451113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 smtClean="0">
                <a:solidFill>
                  <a:srgbClr val="FF0000"/>
                </a:solidFill>
              </a:rPr>
              <a:t>48,5</a:t>
            </a:r>
            <a:r>
              <a:rPr lang="ru-RU" sz="1400" dirty="0" smtClean="0">
                <a:solidFill>
                  <a:srgbClr val="FF0000"/>
                </a:solidFill>
              </a:rPr>
              <a:t>млн.руб. </a:t>
            </a:r>
            <a:endParaRPr lang="ru-RU" sz="1400" dirty="0">
              <a:solidFill>
                <a:srgbClr val="FF0000"/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10069851" y="4782862"/>
            <a:ext cx="242317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dirty="0" smtClean="0">
                <a:solidFill>
                  <a:srgbClr val="FF0000"/>
                </a:solidFill>
              </a:rPr>
              <a:t>Переселение граждан из аварийного жилья</a:t>
            </a:r>
            <a:endParaRPr lang="ru-RU" sz="1200" dirty="0">
              <a:solidFill>
                <a:srgbClr val="FF0000"/>
              </a:solidFill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6301479" y="1307612"/>
            <a:ext cx="1112710" cy="577572"/>
          </a:xfrm>
          <a:prstGeom prst="upArrow">
            <a:avLst>
              <a:gd name="adj1" fmla="val 76275"/>
              <a:gd name="adj2" fmla="val 54861"/>
            </a:avLst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1200" b="1" dirty="0" smtClean="0">
                <a:solidFill>
                  <a:schemeClr val="accent6">
                    <a:lumMod val="75000"/>
                  </a:schemeClr>
                </a:solidFill>
              </a:rPr>
              <a:t>+</a:t>
            </a:r>
            <a:r>
              <a:rPr lang="ru-RU" sz="1600" b="1" dirty="0" smtClean="0">
                <a:solidFill>
                  <a:schemeClr val="accent6">
                    <a:lumMod val="75000"/>
                  </a:schemeClr>
                </a:solidFill>
              </a:rPr>
              <a:t>30,5</a:t>
            </a:r>
            <a:r>
              <a:rPr lang="ru-RU" sz="1200" b="1" dirty="0" smtClean="0">
                <a:solidFill>
                  <a:schemeClr val="accent6">
                    <a:lumMod val="75000"/>
                  </a:schemeClr>
                </a:solidFill>
              </a:rPr>
              <a:t>%*</a:t>
            </a:r>
          </a:p>
        </p:txBody>
      </p:sp>
      <p:sp>
        <p:nvSpPr>
          <p:cNvPr id="21" name="Прямоугольник 20"/>
          <p:cNvSpPr/>
          <p:nvPr/>
        </p:nvSpPr>
        <p:spPr>
          <a:xfrm>
            <a:off x="3333391" y="1267549"/>
            <a:ext cx="2361089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ru-RU" sz="1400" dirty="0">
                <a:solidFill>
                  <a:srgbClr val="FF0000"/>
                </a:solidFill>
              </a:rPr>
              <a:t>на улучшение жилищных условий молодых семей и граждан, проживающих в сельской </a:t>
            </a:r>
            <a:r>
              <a:rPr lang="ru-RU" sz="1400" dirty="0" smtClean="0">
                <a:solidFill>
                  <a:srgbClr val="FF0000"/>
                </a:solidFill>
              </a:rPr>
              <a:t>местности</a:t>
            </a:r>
            <a:endParaRPr lang="ru-RU" sz="1400" dirty="0">
              <a:solidFill>
                <a:srgbClr val="FF0000"/>
              </a:solidFill>
            </a:endParaRPr>
          </a:p>
        </p:txBody>
      </p:sp>
      <p:pic>
        <p:nvPicPr>
          <p:cNvPr id="26" name="Picture 2" descr="ÐÐ¾ÑÐ¾Ð´ÑÐºÐ°Ñ ÑÑÐµÐ´Ð°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70703" y="4580585"/>
            <a:ext cx="1852661" cy="9874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7" name="TextBox 26"/>
          <p:cNvSpPr txBox="1"/>
          <p:nvPr/>
        </p:nvSpPr>
        <p:spPr>
          <a:xfrm>
            <a:off x="7942407" y="5659502"/>
            <a:ext cx="178760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b="1" dirty="0" smtClean="0">
                <a:solidFill>
                  <a:srgbClr val="FF0000"/>
                </a:solidFill>
              </a:rPr>
              <a:t>34,8</a:t>
            </a:r>
            <a:r>
              <a:rPr lang="ru-RU" dirty="0" smtClean="0">
                <a:solidFill>
                  <a:srgbClr val="FF0000"/>
                </a:solidFill>
              </a:rPr>
              <a:t> </a:t>
            </a:r>
            <a:r>
              <a:rPr lang="ru-RU" dirty="0" err="1" smtClean="0">
                <a:solidFill>
                  <a:srgbClr val="FF0000"/>
                </a:solidFill>
              </a:rPr>
              <a:t>млн.руб</a:t>
            </a:r>
            <a:r>
              <a:rPr lang="ru-RU" dirty="0" smtClean="0">
                <a:solidFill>
                  <a:srgbClr val="FF0000"/>
                </a:solidFill>
              </a:rPr>
              <a:t>. </a:t>
            </a:r>
            <a:endParaRPr lang="ru-RU" dirty="0">
              <a:solidFill>
                <a:srgbClr val="FF0000"/>
              </a:solidFill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7942407" y="6073240"/>
            <a:ext cx="242317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dirty="0" smtClean="0">
                <a:solidFill>
                  <a:srgbClr val="FF0000"/>
                </a:solidFill>
              </a:rPr>
              <a:t>Формирование современной городской среды</a:t>
            </a:r>
            <a:endParaRPr lang="ru-RU" sz="1200" dirty="0">
              <a:solidFill>
                <a:srgbClr val="FF0000"/>
              </a:solidFill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205479" y="275827"/>
            <a:ext cx="1192571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2000" b="1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Безвозмездные поступления из бюджетов других уровней в бюджет района в 2017г.</a:t>
            </a:r>
            <a:endParaRPr lang="ru-RU" sz="2000" b="1" dirty="0">
              <a:ln w="9525">
                <a:solidFill>
                  <a:schemeClr val="bg1"/>
                </a:solidFill>
                <a:prstDash val="solid"/>
              </a:ln>
              <a:solidFill>
                <a:schemeClr val="accent5"/>
              </a:solidFill>
              <a:effectLst>
                <a:glow rad="228600">
                  <a:schemeClr val="accent2">
                    <a:satMod val="175000"/>
                    <a:alpha val="40000"/>
                  </a:schemeClr>
                </a:glow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  <a:latin typeface="Segoe UI" panose="020B0502040204020203" pitchFamily="34" charset="0"/>
              <a:ea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37" name="TextBox 36"/>
          <p:cNvSpPr txBox="1"/>
          <p:nvPr/>
        </p:nvSpPr>
        <p:spPr>
          <a:xfrm>
            <a:off x="-1" y="-11981"/>
            <a:ext cx="12192001" cy="338554"/>
          </a:xfrm>
          <a:prstGeom prst="rect">
            <a:avLst/>
          </a:prstGeom>
          <a:solidFill>
            <a:srgbClr val="009999"/>
          </a:solidFill>
        </p:spPr>
        <p:txBody>
          <a:bodyPr wrap="square" rtlCol="0">
            <a:spAutoFit/>
          </a:bodyPr>
          <a:lstStyle/>
          <a:p>
            <a:r>
              <a:rPr lang="ru-RU" sz="1600" i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Консолидированный бюджет муниципального района Мелеузовский район Республики Башкортостан </a:t>
            </a:r>
            <a:endParaRPr lang="ru-RU" sz="1600" i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311954" y="6530182"/>
            <a:ext cx="2427654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100" dirty="0" smtClean="0"/>
              <a:t>* к уровню 2016г.</a:t>
            </a:r>
            <a:endParaRPr lang="ru-RU" sz="1100" dirty="0"/>
          </a:p>
        </p:txBody>
      </p:sp>
      <p:cxnSp>
        <p:nvCxnSpPr>
          <p:cNvPr id="1029" name="Прямая соединительная линия 1028"/>
          <p:cNvCxnSpPr/>
          <p:nvPr/>
        </p:nvCxnSpPr>
        <p:spPr>
          <a:xfrm>
            <a:off x="311954" y="6530182"/>
            <a:ext cx="1601067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TextBox 21"/>
          <p:cNvSpPr txBox="1"/>
          <p:nvPr/>
        </p:nvSpPr>
        <p:spPr>
          <a:xfrm>
            <a:off x="6897173" y="2699342"/>
            <a:ext cx="1240550" cy="1467505"/>
          </a:xfrm>
          <a:prstGeom prst="upArrow">
            <a:avLst>
              <a:gd name="adj1" fmla="val 72976"/>
              <a:gd name="adj2" fmla="val 50000"/>
            </a:avLst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1600" b="1" dirty="0" smtClean="0">
                <a:solidFill>
                  <a:schemeClr val="accent6">
                    <a:lumMod val="75000"/>
                  </a:schemeClr>
                </a:solidFill>
              </a:rPr>
              <a:t>+35,0%*</a:t>
            </a:r>
          </a:p>
          <a:p>
            <a:pPr algn="ctr"/>
            <a:r>
              <a:rPr lang="ru-RU" sz="1200" dirty="0" smtClean="0">
                <a:solidFill>
                  <a:srgbClr val="002060"/>
                </a:solidFill>
              </a:rPr>
              <a:t>всего</a:t>
            </a:r>
          </a:p>
          <a:p>
            <a:pPr algn="ctr"/>
            <a:r>
              <a:rPr lang="ru-RU" sz="2000" b="1" dirty="0" smtClean="0">
                <a:solidFill>
                  <a:srgbClr val="002060"/>
                </a:solidFill>
              </a:rPr>
              <a:t>224,7</a:t>
            </a:r>
            <a:r>
              <a:rPr lang="ru-RU" sz="1100" dirty="0" smtClean="0">
                <a:solidFill>
                  <a:srgbClr val="002060"/>
                </a:solidFill>
              </a:rPr>
              <a:t> </a:t>
            </a:r>
            <a:r>
              <a:rPr lang="ru-RU" sz="1200" dirty="0" err="1" smtClean="0">
                <a:solidFill>
                  <a:srgbClr val="002060"/>
                </a:solidFill>
              </a:rPr>
              <a:t>млн.руб</a:t>
            </a:r>
            <a:r>
              <a:rPr lang="ru-RU" sz="1200" dirty="0" smtClean="0">
                <a:solidFill>
                  <a:srgbClr val="002060"/>
                </a:solidFill>
              </a:rPr>
              <a:t>. </a:t>
            </a:r>
            <a:endParaRPr lang="ru-RU" sz="1200" dirty="0">
              <a:solidFill>
                <a:srgbClr val="002060"/>
              </a:solidFill>
            </a:endParaRPr>
          </a:p>
        </p:txBody>
      </p:sp>
      <p:sp>
        <p:nvSpPr>
          <p:cNvPr id="1031" name="Прямоугольник 1030"/>
          <p:cNvSpPr/>
          <p:nvPr/>
        </p:nvSpPr>
        <p:spPr>
          <a:xfrm>
            <a:off x="9948611" y="2048025"/>
            <a:ext cx="1917448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3600" b="1" dirty="0">
                <a:solidFill>
                  <a:srgbClr val="FF0000"/>
                </a:solidFill>
              </a:rPr>
              <a:t>52,8</a:t>
            </a:r>
            <a:r>
              <a:rPr lang="ru-RU" dirty="0">
                <a:solidFill>
                  <a:srgbClr val="FF0000"/>
                </a:solidFill>
              </a:rPr>
              <a:t> </a:t>
            </a:r>
            <a:r>
              <a:rPr lang="ru-RU" dirty="0" err="1">
                <a:solidFill>
                  <a:srgbClr val="002060"/>
                </a:solidFill>
              </a:rPr>
              <a:t>млн.руб</a:t>
            </a:r>
            <a:r>
              <a:rPr lang="ru-RU" dirty="0">
                <a:solidFill>
                  <a:srgbClr val="002060"/>
                </a:solidFill>
              </a:rPr>
              <a:t>.</a:t>
            </a:r>
          </a:p>
        </p:txBody>
      </p:sp>
      <p:sp>
        <p:nvSpPr>
          <p:cNvPr id="1032" name="Прямоугольник 1031"/>
          <p:cNvSpPr/>
          <p:nvPr/>
        </p:nvSpPr>
        <p:spPr>
          <a:xfrm>
            <a:off x="88213" y="1267041"/>
            <a:ext cx="6096000" cy="861774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ru-RU" sz="3200" b="1" dirty="0">
                <a:solidFill>
                  <a:srgbClr val="FF0000"/>
                </a:solidFill>
              </a:rPr>
              <a:t>21,4</a:t>
            </a:r>
          </a:p>
          <a:p>
            <a:pPr algn="ctr"/>
            <a:r>
              <a:rPr lang="ru-RU" dirty="0" err="1">
                <a:solidFill>
                  <a:srgbClr val="002060"/>
                </a:solidFill>
              </a:rPr>
              <a:t>млн.руб</a:t>
            </a:r>
            <a:r>
              <a:rPr lang="ru-RU" dirty="0">
                <a:solidFill>
                  <a:srgbClr val="002060"/>
                </a:solidFill>
              </a:rPr>
              <a:t>. </a:t>
            </a:r>
          </a:p>
        </p:txBody>
      </p:sp>
      <p:pic>
        <p:nvPicPr>
          <p:cNvPr id="11266" name="Picture 2" descr="https://thumbs.dreamstime.com/b/%D0%B8-%D1%8E%D1%81%D1%82%D1%80%D0%B0%D1%86%D0%B8%D1%8F-%D1%88%D0%B0%D1%80%D0%B6%D0%B0-%D1%81%D1%87%D0%B0%D1%81%D1%82-%D0%B8%D0%B2%D0%BE%D0%B9-%D0%BC%D0%BE-%D0%BE-%D0%BE%D0%B9-%D1%81%D0%B5%D0%BC%D1%8C%D0%B8-66293355.jpg"/>
          <p:cNvPicPr>
            <a:picLocks noChangeAspect="1" noChangeArrowheads="1"/>
          </p:cNvPicPr>
          <p:nvPr/>
        </p:nvPicPr>
        <p:blipFill>
          <a:blip r:embed="rId8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39880" y="1814162"/>
            <a:ext cx="792000" cy="108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" name="Picture 2" descr="https://thumbs.dreamstime.com/t/blank-paper-label-tag-10972185.jpg"/>
          <p:cNvPicPr>
            <a:picLocks noChangeAspect="1" noChangeArrowheads="1"/>
          </p:cNvPicPr>
          <p:nvPr/>
        </p:nvPicPr>
        <p:blipFill>
          <a:blip r:embed="rId9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6511" y="4525941"/>
            <a:ext cx="2566425" cy="1504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2" name="TextBox 61"/>
          <p:cNvSpPr txBox="1"/>
          <p:nvPr/>
        </p:nvSpPr>
        <p:spPr>
          <a:xfrm rot="20758665">
            <a:off x="1572581" y="5067351"/>
            <a:ext cx="109888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800" b="1" dirty="0" smtClean="0"/>
              <a:t>Бомарше</a:t>
            </a:r>
          </a:p>
          <a:p>
            <a:pPr algn="ctr"/>
            <a:r>
              <a:rPr lang="ru-RU" sz="800" dirty="0"/>
              <a:t> французский </a:t>
            </a:r>
            <a:r>
              <a:rPr lang="ru-RU" sz="800" dirty="0" smtClean="0"/>
              <a:t>драматург </a:t>
            </a:r>
            <a:r>
              <a:rPr lang="ru-RU" sz="800" dirty="0"/>
              <a:t>и публицист</a:t>
            </a:r>
          </a:p>
        </p:txBody>
      </p:sp>
      <p:pic>
        <p:nvPicPr>
          <p:cNvPr id="44" name="Picture 2" descr="http://polinamay.ru/wp-content/uploads/2015/01/%D0%BE%D1%82%D0%BA%D1%80%D1%8B%D1%82%D1%8B%D0%B9-%D0%B7%D0%B0%D0%BC%D0%BE%D0%BA.png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1465" y="-9869"/>
            <a:ext cx="808097" cy="72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Рисунок 14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34286" y="2204894"/>
            <a:ext cx="2743438" cy="29324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48000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0000"/>
    </mc:Choice>
    <mc:Fallback xmlns="">
      <p:transition spd="slow" advTm="20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750"/>
                            </p:stCondLst>
                            <p:childTnLst>
                              <p:par>
                                <p:cTn id="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10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500"/>
                            </p:stCondLst>
                            <p:childTnLst>
                              <p:par>
                                <p:cTn id="11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75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250"/>
                            </p:stCondLst>
                            <p:childTnLst>
                              <p:par>
                                <p:cTn id="1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10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3000"/>
                            </p:stCondLst>
                            <p:childTnLst>
                              <p:par>
                                <p:cTn id="1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3750"/>
                            </p:stCondLst>
                            <p:childTnLst>
                              <p:par>
                                <p:cTn id="21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7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4500"/>
                            </p:stCondLst>
                            <p:childTnLst>
                              <p:par>
                                <p:cTn id="2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5250"/>
                            </p:stCondLst>
                            <p:childTnLst>
                              <p:par>
                                <p:cTn id="2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6000"/>
                            </p:stCondLst>
                            <p:childTnLst>
                              <p:par>
                                <p:cTn id="3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6750"/>
                            </p:stCondLst>
                            <p:childTnLst>
                              <p:par>
                                <p:cTn id="34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7500"/>
                            </p:stCondLst>
                            <p:childTnLst>
                              <p:par>
                                <p:cTn id="37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8250"/>
                            </p:stCondLst>
                            <p:childTnLst>
                              <p:par>
                                <p:cTn id="40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75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6" grpId="0"/>
      <p:bldP spid="16" grpId="0" animBg="1"/>
      <p:bldP spid="10" grpId="0"/>
      <p:bldP spid="13" grpId="0"/>
      <p:bldP spid="24" grpId="0" animBg="1"/>
      <p:bldP spid="21" grpId="0"/>
      <p:bldP spid="27" grpId="0"/>
      <p:bldP spid="28" grpId="0"/>
      <p:bldP spid="22" grpId="0" animBg="1"/>
      <p:bldP spid="1031" grpId="0"/>
      <p:bldP spid="1032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8377331" y="5175251"/>
            <a:ext cx="580760" cy="576000"/>
          </a:xfrm>
          <a:prstGeom prst="rect">
            <a:avLst/>
          </a:prstGeom>
        </p:spPr>
      </p:pic>
      <p:sp>
        <p:nvSpPr>
          <p:cNvPr id="25" name="Прямоугольник 24"/>
          <p:cNvSpPr/>
          <p:nvPr/>
        </p:nvSpPr>
        <p:spPr>
          <a:xfrm>
            <a:off x="0" y="279850"/>
            <a:ext cx="1204675" cy="6578150"/>
          </a:xfrm>
          <a:prstGeom prst="rect">
            <a:avLst/>
          </a:prstGeom>
          <a:gradFill flip="none" rotWithShape="1">
            <a:gsLst>
              <a:gs pos="0">
                <a:srgbClr val="5DD1B1">
                  <a:tint val="66000"/>
                  <a:satMod val="160000"/>
                </a:srgbClr>
              </a:gs>
              <a:gs pos="50000">
                <a:srgbClr val="5DD1B1">
                  <a:tint val="44500"/>
                  <a:satMod val="160000"/>
                </a:srgbClr>
              </a:gs>
              <a:gs pos="100000">
                <a:srgbClr val="5DD1B1">
                  <a:tint val="23500"/>
                  <a:satMod val="160000"/>
                </a:srgbClr>
              </a:gs>
            </a:gsLst>
            <a:path path="circle">
              <a:fillToRect t="100000" r="100000"/>
            </a:path>
            <a:tileRect l="-100000" b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49" name="Рисунок 48"/>
          <p:cNvPicPr>
            <a:picLocks noChangeAspect="1"/>
          </p:cNvPicPr>
          <p:nvPr/>
        </p:nvPicPr>
        <p:blipFill>
          <a:blip r:embed="rId4">
            <a:lum bright="70000" contrast="-70000"/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78986" y="611540"/>
            <a:ext cx="2880000" cy="1440000"/>
          </a:xfrm>
          <a:prstGeom prst="rect">
            <a:avLst/>
          </a:prstGeom>
        </p:spPr>
      </p:pic>
      <p:sp>
        <p:nvSpPr>
          <p:cNvPr id="90" name="Овал 89"/>
          <p:cNvSpPr/>
          <p:nvPr/>
        </p:nvSpPr>
        <p:spPr>
          <a:xfrm>
            <a:off x="3873067" y="4609860"/>
            <a:ext cx="648597" cy="584216"/>
          </a:xfrm>
          <a:prstGeom prst="ellipse">
            <a:avLst/>
          </a:prstGeom>
          <a:noFill/>
          <a:ln w="28575">
            <a:solidFill>
              <a:srgbClr val="F0F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ln>
                <a:solidFill>
                  <a:srgbClr val="EEEEEE"/>
                </a:solidFill>
              </a:ln>
              <a:solidFill>
                <a:srgbClr val="EEEEEE"/>
              </a:solidFill>
            </a:endParaRPr>
          </a:p>
        </p:txBody>
      </p:sp>
      <p:sp>
        <p:nvSpPr>
          <p:cNvPr id="22" name="Овал 21"/>
          <p:cNvSpPr/>
          <p:nvPr/>
        </p:nvSpPr>
        <p:spPr>
          <a:xfrm>
            <a:off x="5667594" y="2998861"/>
            <a:ext cx="648597" cy="584216"/>
          </a:xfrm>
          <a:prstGeom prst="ellipse">
            <a:avLst/>
          </a:prstGeom>
          <a:noFill/>
          <a:ln w="28575">
            <a:solidFill>
              <a:srgbClr val="F0F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ln>
                <a:solidFill>
                  <a:srgbClr val="EEEEEE"/>
                </a:solidFill>
              </a:ln>
              <a:solidFill>
                <a:srgbClr val="EEEEEE"/>
              </a:solidFill>
            </a:endParaRPr>
          </a:p>
        </p:txBody>
      </p:sp>
      <p:pic>
        <p:nvPicPr>
          <p:cNvPr id="144" name="Рисунок 143"/>
          <p:cNvPicPr>
            <a:picLocks noChangeAspect="1"/>
          </p:cNvPicPr>
          <p:nvPr/>
        </p:nvPicPr>
        <p:blipFill>
          <a:blip r:embed="rId6" cstate="print">
            <a:duotone>
              <a:schemeClr val="bg2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4462685" y="2264462"/>
            <a:ext cx="411818" cy="360000"/>
          </a:xfrm>
          <a:prstGeom prst="rect">
            <a:avLst/>
          </a:prstGeom>
          <a:solidFill>
            <a:srgbClr val="F0F0F0"/>
          </a:solidFill>
          <a:ln>
            <a:solidFill>
              <a:srgbClr val="F0F0F0"/>
            </a:solidFill>
          </a:ln>
        </p:spPr>
      </p:pic>
      <p:sp>
        <p:nvSpPr>
          <p:cNvPr id="16" name="TextBox 15"/>
          <p:cNvSpPr txBox="1"/>
          <p:nvPr/>
        </p:nvSpPr>
        <p:spPr>
          <a:xfrm>
            <a:off x="10297347" y="936561"/>
            <a:ext cx="1849789" cy="923330"/>
          </a:xfrm>
          <a:prstGeom prst="rect">
            <a:avLst/>
          </a:prstGeom>
          <a:gradFill flip="none" rotWithShape="1">
            <a:gsLst>
              <a:gs pos="0">
                <a:schemeClr val="accent4">
                  <a:lumMod val="20000"/>
                  <a:lumOff val="80000"/>
                  <a:shade val="30000"/>
                  <a:satMod val="115000"/>
                </a:schemeClr>
              </a:gs>
              <a:gs pos="50000">
                <a:schemeClr val="accent4">
                  <a:lumMod val="20000"/>
                  <a:lumOff val="80000"/>
                  <a:shade val="67500"/>
                  <a:satMod val="115000"/>
                </a:schemeClr>
              </a:gs>
              <a:gs pos="100000">
                <a:schemeClr val="accent4">
                  <a:lumMod val="20000"/>
                  <a:lumOff val="80000"/>
                  <a:shade val="100000"/>
                  <a:satMod val="115000"/>
                </a:schemeClr>
              </a:gs>
            </a:gsLst>
            <a:path path="circle">
              <a:fillToRect l="100000" b="100000"/>
            </a:path>
            <a:tileRect t="-100000" r="-100000"/>
          </a:gradFill>
          <a:ln w="28575">
            <a:noFill/>
          </a:ln>
        </p:spPr>
        <p:txBody>
          <a:bodyPr wrap="square" rtlCol="0">
            <a:spAutoFit/>
          </a:bodyPr>
          <a:lstStyle/>
          <a:p>
            <a:r>
              <a:rPr lang="ru-RU" dirty="0" smtClean="0"/>
              <a:t>  Всего</a:t>
            </a:r>
          </a:p>
          <a:p>
            <a:r>
              <a:rPr lang="ru-RU" dirty="0" smtClean="0"/>
              <a:t> </a:t>
            </a:r>
            <a:r>
              <a:rPr lang="ru-RU" b="1" dirty="0" smtClean="0"/>
              <a:t>1683,6 </a:t>
            </a:r>
          </a:p>
          <a:p>
            <a:r>
              <a:rPr lang="ru-RU" dirty="0" err="1" smtClean="0"/>
              <a:t>млн.руб</a:t>
            </a:r>
            <a:r>
              <a:rPr lang="ru-RU" dirty="0" smtClean="0"/>
              <a:t>. </a:t>
            </a:r>
            <a:endParaRPr lang="ru-RU" dirty="0"/>
          </a:p>
        </p:txBody>
      </p:sp>
      <p:pic>
        <p:nvPicPr>
          <p:cNvPr id="62" name="Рисунок 61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4889870" y="3954850"/>
            <a:ext cx="1861487" cy="1776408"/>
          </a:xfrm>
          <a:prstGeom prst="rect">
            <a:avLst/>
          </a:prstGeom>
        </p:spPr>
      </p:pic>
      <p:sp>
        <p:nvSpPr>
          <p:cNvPr id="60" name="TextBox 59"/>
          <p:cNvSpPr txBox="1"/>
          <p:nvPr/>
        </p:nvSpPr>
        <p:spPr>
          <a:xfrm>
            <a:off x="6565503" y="5938669"/>
            <a:ext cx="156214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dirty="0" smtClean="0">
                <a:solidFill>
                  <a:srgbClr val="EE135B"/>
                </a:solidFill>
              </a:rPr>
              <a:t>Образование</a:t>
            </a:r>
          </a:p>
        </p:txBody>
      </p:sp>
      <p:pic>
        <p:nvPicPr>
          <p:cNvPr id="65" name="Рисунок 64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008086" y="4070561"/>
            <a:ext cx="1350926" cy="1202947"/>
          </a:xfrm>
          <a:prstGeom prst="rect">
            <a:avLst/>
          </a:prstGeom>
        </p:spPr>
      </p:pic>
      <p:sp>
        <p:nvSpPr>
          <p:cNvPr id="67" name="TextBox 66"/>
          <p:cNvSpPr txBox="1"/>
          <p:nvPr/>
        </p:nvSpPr>
        <p:spPr>
          <a:xfrm>
            <a:off x="10160664" y="5122366"/>
            <a:ext cx="153893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dirty="0" smtClean="0">
                <a:solidFill>
                  <a:srgbClr val="605CAA"/>
                </a:solidFill>
              </a:rPr>
              <a:t>Национальная экономика</a:t>
            </a:r>
          </a:p>
        </p:txBody>
      </p:sp>
      <p:pic>
        <p:nvPicPr>
          <p:cNvPr id="68" name="Рисунок 67"/>
          <p:cNvPicPr>
            <a:picLocks noChangeAspect="1"/>
          </p:cNvPicPr>
          <p:nvPr/>
        </p:nvPicPr>
        <p:blipFill>
          <a:blip r:embed="rId9" cstate="print"/>
          <a:stretch>
            <a:fillRect/>
          </a:stretch>
        </p:blipFill>
        <p:spPr>
          <a:xfrm>
            <a:off x="7769281" y="1874631"/>
            <a:ext cx="716738" cy="756607"/>
          </a:xfrm>
          <a:prstGeom prst="rect">
            <a:avLst/>
          </a:prstGeom>
        </p:spPr>
      </p:pic>
      <p:graphicFrame>
        <p:nvGraphicFramePr>
          <p:cNvPr id="69" name="Диаграмма 6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997862675"/>
              </p:ext>
            </p:extLst>
          </p:nvPr>
        </p:nvGraphicFramePr>
        <p:xfrm>
          <a:off x="7278671" y="1321733"/>
          <a:ext cx="1647214" cy="180328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0"/>
          </a:graphicData>
        </a:graphic>
      </p:graphicFrame>
      <p:sp>
        <p:nvSpPr>
          <p:cNvPr id="70" name="TextBox 69"/>
          <p:cNvSpPr txBox="1"/>
          <p:nvPr/>
        </p:nvSpPr>
        <p:spPr>
          <a:xfrm>
            <a:off x="7078669" y="838903"/>
            <a:ext cx="218335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dirty="0" smtClean="0">
                <a:solidFill>
                  <a:srgbClr val="29AAE3"/>
                </a:solidFill>
              </a:rPr>
              <a:t>Жилищно-коммунальное хозяйство</a:t>
            </a:r>
          </a:p>
        </p:txBody>
      </p:sp>
      <p:pic>
        <p:nvPicPr>
          <p:cNvPr id="71" name="Рисунок 70"/>
          <p:cNvPicPr>
            <a:picLocks noChangeAspect="1"/>
          </p:cNvPicPr>
          <p:nvPr/>
        </p:nvPicPr>
        <p:blipFill>
          <a:blip r:embed="rId11" cstate="print"/>
          <a:stretch>
            <a:fillRect/>
          </a:stretch>
        </p:blipFill>
        <p:spPr>
          <a:xfrm>
            <a:off x="5393158" y="1776133"/>
            <a:ext cx="936805" cy="870767"/>
          </a:xfrm>
          <a:prstGeom prst="rect">
            <a:avLst/>
          </a:prstGeom>
        </p:spPr>
      </p:pic>
      <p:graphicFrame>
        <p:nvGraphicFramePr>
          <p:cNvPr id="72" name="Диаграмма 7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580322268"/>
              </p:ext>
            </p:extLst>
          </p:nvPr>
        </p:nvGraphicFramePr>
        <p:xfrm>
          <a:off x="5092550" y="1492568"/>
          <a:ext cx="1634532" cy="158674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2"/>
          </a:graphicData>
        </a:graphic>
      </p:graphicFrame>
      <p:pic>
        <p:nvPicPr>
          <p:cNvPr id="74" name="Рисунок 73"/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15559" y="3533918"/>
            <a:ext cx="1048458" cy="798139"/>
          </a:xfrm>
          <a:prstGeom prst="rect">
            <a:avLst/>
          </a:prstGeom>
        </p:spPr>
      </p:pic>
      <p:sp>
        <p:nvSpPr>
          <p:cNvPr id="73" name="TextBox 72"/>
          <p:cNvSpPr txBox="1"/>
          <p:nvPr/>
        </p:nvSpPr>
        <p:spPr>
          <a:xfrm>
            <a:off x="4719774" y="813844"/>
            <a:ext cx="211934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dirty="0" smtClean="0">
                <a:solidFill>
                  <a:srgbClr val="EE70AA"/>
                </a:solidFill>
              </a:rPr>
              <a:t>Общегосударственные вопросы</a:t>
            </a:r>
          </a:p>
        </p:txBody>
      </p:sp>
      <p:graphicFrame>
        <p:nvGraphicFramePr>
          <p:cNvPr id="75" name="Диаграмма 7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694873704"/>
              </p:ext>
            </p:extLst>
          </p:nvPr>
        </p:nvGraphicFramePr>
        <p:xfrm>
          <a:off x="9986667" y="3308818"/>
          <a:ext cx="1508025" cy="146393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4"/>
          </a:graphicData>
        </a:graphic>
      </p:graphicFrame>
      <p:graphicFrame>
        <p:nvGraphicFramePr>
          <p:cNvPr id="76" name="Диаграмма 7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672598762"/>
              </p:ext>
            </p:extLst>
          </p:nvPr>
        </p:nvGraphicFramePr>
        <p:xfrm>
          <a:off x="8706577" y="3646294"/>
          <a:ext cx="1936339" cy="211979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5"/>
          </a:graphicData>
        </a:graphic>
      </p:graphicFrame>
      <p:sp>
        <p:nvSpPr>
          <p:cNvPr id="77" name="TextBox 76"/>
          <p:cNvSpPr txBox="1"/>
          <p:nvPr/>
        </p:nvSpPr>
        <p:spPr>
          <a:xfrm>
            <a:off x="11014424" y="4410482"/>
            <a:ext cx="137034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dirty="0" smtClean="0">
                <a:solidFill>
                  <a:srgbClr val="458DC9"/>
                </a:solidFill>
              </a:rPr>
              <a:t>Социальная политика</a:t>
            </a:r>
          </a:p>
        </p:txBody>
      </p:sp>
      <p:pic>
        <p:nvPicPr>
          <p:cNvPr id="78" name="Рисунок 77"/>
          <p:cNvPicPr>
            <a:picLocks noChangeAspect="1"/>
          </p:cNvPicPr>
          <p:nvPr/>
        </p:nvPicPr>
        <p:blipFill>
          <a:blip r:embed="rId16" cstate="print"/>
          <a:stretch>
            <a:fillRect/>
          </a:stretch>
        </p:blipFill>
        <p:spPr>
          <a:xfrm>
            <a:off x="6911042" y="3610446"/>
            <a:ext cx="1057404" cy="1001665"/>
          </a:xfrm>
          <a:prstGeom prst="rect">
            <a:avLst/>
          </a:prstGeom>
        </p:spPr>
      </p:pic>
      <p:graphicFrame>
        <p:nvGraphicFramePr>
          <p:cNvPr id="79" name="Диаграмма 7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050432575"/>
              </p:ext>
            </p:extLst>
          </p:nvPr>
        </p:nvGraphicFramePr>
        <p:xfrm>
          <a:off x="6703146" y="3371027"/>
          <a:ext cx="1557540" cy="1512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7"/>
          </a:graphicData>
        </a:graphic>
      </p:graphicFrame>
      <p:pic>
        <p:nvPicPr>
          <p:cNvPr id="53" name="Рисунок 52"/>
          <p:cNvPicPr>
            <a:picLocks noChangeAspect="1"/>
          </p:cNvPicPr>
          <p:nvPr/>
        </p:nvPicPr>
        <p:blipFill>
          <a:blip r:embed="rId18" cstate="print"/>
          <a:stretch>
            <a:fillRect/>
          </a:stretch>
        </p:blipFill>
        <p:spPr>
          <a:xfrm>
            <a:off x="4301972" y="3268001"/>
            <a:ext cx="616055" cy="584269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19" cstate="print"/>
          <a:stretch>
            <a:fillRect/>
          </a:stretch>
        </p:blipFill>
        <p:spPr>
          <a:xfrm>
            <a:off x="3644290" y="5211244"/>
            <a:ext cx="547721" cy="583209"/>
          </a:xfrm>
          <a:prstGeom prst="rect">
            <a:avLst/>
          </a:prstGeom>
        </p:spPr>
      </p:pic>
      <p:graphicFrame>
        <p:nvGraphicFramePr>
          <p:cNvPr id="54" name="Диаграмма 5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647587480"/>
              </p:ext>
            </p:extLst>
          </p:nvPr>
        </p:nvGraphicFramePr>
        <p:xfrm>
          <a:off x="3356399" y="4893709"/>
          <a:ext cx="1078068" cy="103209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0"/>
          </a:graphicData>
        </a:graphic>
      </p:graphicFrame>
      <p:graphicFrame>
        <p:nvGraphicFramePr>
          <p:cNvPr id="55" name="Диаграмма 54"/>
          <p:cNvGraphicFramePr/>
          <p:nvPr>
            <p:extLst>
              <p:ext uri="{D42A27DB-BD31-4B8C-83A1-F6EECF244321}">
                <p14:modId xmlns:p14="http://schemas.microsoft.com/office/powerpoint/2010/main" val="456425417"/>
              </p:ext>
            </p:extLst>
          </p:nvPr>
        </p:nvGraphicFramePr>
        <p:xfrm>
          <a:off x="4044656" y="3162770"/>
          <a:ext cx="955768" cy="76276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1"/>
          </a:graphicData>
        </a:graphic>
      </p:graphicFrame>
      <p:graphicFrame>
        <p:nvGraphicFramePr>
          <p:cNvPr id="56" name="Диаграмма 5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165150388"/>
              </p:ext>
            </p:extLst>
          </p:nvPr>
        </p:nvGraphicFramePr>
        <p:xfrm>
          <a:off x="4306675" y="3474395"/>
          <a:ext cx="2941142" cy="285514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2"/>
          </a:graphicData>
        </a:graphic>
      </p:graphicFrame>
      <p:sp>
        <p:nvSpPr>
          <p:cNvPr id="58" name="TextBox 57"/>
          <p:cNvSpPr txBox="1"/>
          <p:nvPr/>
        </p:nvSpPr>
        <p:spPr>
          <a:xfrm>
            <a:off x="2274365" y="5943436"/>
            <a:ext cx="281922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dirty="0" smtClean="0"/>
              <a:t>Физическая культура и спорт</a:t>
            </a:r>
          </a:p>
        </p:txBody>
      </p:sp>
      <p:sp>
        <p:nvSpPr>
          <p:cNvPr id="61" name="TextBox 60"/>
          <p:cNvSpPr txBox="1"/>
          <p:nvPr/>
        </p:nvSpPr>
        <p:spPr>
          <a:xfrm>
            <a:off x="2758633" y="3555380"/>
            <a:ext cx="148362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dirty="0" smtClean="0">
                <a:solidFill>
                  <a:schemeClr val="accent4">
                    <a:lumMod val="75000"/>
                  </a:schemeClr>
                </a:solidFill>
              </a:rPr>
              <a:t>Национальная оборона</a:t>
            </a:r>
          </a:p>
        </p:txBody>
      </p:sp>
      <p:graphicFrame>
        <p:nvGraphicFramePr>
          <p:cNvPr id="63" name="Диаграмма 62"/>
          <p:cNvGraphicFramePr/>
          <p:nvPr>
            <p:extLst>
              <p:ext uri="{D42A27DB-BD31-4B8C-83A1-F6EECF244321}">
                <p14:modId xmlns:p14="http://schemas.microsoft.com/office/powerpoint/2010/main" val="3796875140"/>
              </p:ext>
            </p:extLst>
          </p:nvPr>
        </p:nvGraphicFramePr>
        <p:xfrm>
          <a:off x="7968446" y="5083875"/>
          <a:ext cx="1306308" cy="864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3"/>
          </a:graphicData>
        </a:graphic>
      </p:graphicFrame>
      <p:sp>
        <p:nvSpPr>
          <p:cNvPr id="64" name="TextBox 63"/>
          <p:cNvSpPr txBox="1"/>
          <p:nvPr/>
        </p:nvSpPr>
        <p:spPr>
          <a:xfrm>
            <a:off x="9494638" y="5857368"/>
            <a:ext cx="272875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200" dirty="0" smtClean="0">
                <a:solidFill>
                  <a:srgbClr val="3BAE02"/>
                </a:solidFill>
              </a:rPr>
              <a:t>Национальная безопасность и правоохранительная деятельность</a:t>
            </a:r>
          </a:p>
        </p:txBody>
      </p:sp>
      <p:sp>
        <p:nvSpPr>
          <p:cNvPr id="66" name="TextBox 65"/>
          <p:cNvSpPr txBox="1"/>
          <p:nvPr/>
        </p:nvSpPr>
        <p:spPr>
          <a:xfrm>
            <a:off x="7195962" y="4623753"/>
            <a:ext cx="161157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dirty="0" smtClean="0">
                <a:solidFill>
                  <a:schemeClr val="accent4">
                    <a:lumMod val="75000"/>
                  </a:schemeClr>
                </a:solidFill>
              </a:rPr>
              <a:t>Культура и кинематография</a:t>
            </a:r>
          </a:p>
        </p:txBody>
      </p:sp>
      <p:sp>
        <p:nvSpPr>
          <p:cNvPr id="6" name="Овал 5"/>
          <p:cNvSpPr/>
          <p:nvPr/>
        </p:nvSpPr>
        <p:spPr>
          <a:xfrm>
            <a:off x="6551631" y="3274424"/>
            <a:ext cx="250502" cy="250735"/>
          </a:xfrm>
          <a:prstGeom prst="ellipse">
            <a:avLst/>
          </a:prstGeom>
          <a:solidFill>
            <a:srgbClr val="F0F0F0"/>
          </a:solidFill>
          <a:ln>
            <a:solidFill>
              <a:srgbClr val="F0F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ln>
                <a:solidFill>
                  <a:srgbClr val="EEEEEE"/>
                </a:solidFill>
              </a:ln>
              <a:solidFill>
                <a:srgbClr val="EEEEEE"/>
              </a:solidFill>
            </a:endParaRPr>
          </a:p>
        </p:txBody>
      </p:sp>
      <p:sp>
        <p:nvSpPr>
          <p:cNvPr id="7" name="Овал 6"/>
          <p:cNvSpPr/>
          <p:nvPr/>
        </p:nvSpPr>
        <p:spPr>
          <a:xfrm>
            <a:off x="9154510" y="2700664"/>
            <a:ext cx="340128" cy="334303"/>
          </a:xfrm>
          <a:prstGeom prst="ellipse">
            <a:avLst/>
          </a:prstGeom>
          <a:solidFill>
            <a:srgbClr val="F0F0F0"/>
          </a:solidFill>
          <a:ln>
            <a:solidFill>
              <a:srgbClr val="F0F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ln>
                <a:solidFill>
                  <a:srgbClr val="EEEEEE"/>
                </a:solidFill>
              </a:ln>
              <a:solidFill>
                <a:srgbClr val="EEEEEE"/>
              </a:solidFill>
            </a:endParaRPr>
          </a:p>
        </p:txBody>
      </p:sp>
      <p:sp>
        <p:nvSpPr>
          <p:cNvPr id="8" name="Овал 7"/>
          <p:cNvSpPr/>
          <p:nvPr/>
        </p:nvSpPr>
        <p:spPr>
          <a:xfrm>
            <a:off x="9843700" y="1770299"/>
            <a:ext cx="284155" cy="237489"/>
          </a:xfrm>
          <a:prstGeom prst="ellipse">
            <a:avLst/>
          </a:prstGeom>
          <a:solidFill>
            <a:srgbClr val="CFCFC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Овал 8"/>
          <p:cNvSpPr/>
          <p:nvPr/>
        </p:nvSpPr>
        <p:spPr>
          <a:xfrm>
            <a:off x="4232047" y="2852219"/>
            <a:ext cx="268720" cy="279398"/>
          </a:xfrm>
          <a:prstGeom prst="ellipse">
            <a:avLst/>
          </a:prstGeom>
          <a:solidFill>
            <a:srgbClr val="F0F0F0"/>
          </a:solidFill>
          <a:ln>
            <a:solidFill>
              <a:srgbClr val="F0F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ln>
                <a:solidFill>
                  <a:srgbClr val="EEEEEE"/>
                </a:solidFill>
              </a:ln>
              <a:solidFill>
                <a:srgbClr val="EEEEEE"/>
              </a:solidFill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4" cstate="print"/>
          <a:stretch>
            <a:fillRect/>
          </a:stretch>
        </p:blipFill>
        <p:spPr>
          <a:xfrm>
            <a:off x="10215176" y="2409700"/>
            <a:ext cx="466807" cy="394851"/>
          </a:xfrm>
          <a:prstGeom prst="rect">
            <a:avLst/>
          </a:prstGeom>
        </p:spPr>
      </p:pic>
      <p:graphicFrame>
        <p:nvGraphicFramePr>
          <p:cNvPr id="80" name="Диаграмма 79"/>
          <p:cNvGraphicFramePr/>
          <p:nvPr>
            <p:extLst>
              <p:ext uri="{D42A27DB-BD31-4B8C-83A1-F6EECF244321}">
                <p14:modId xmlns:p14="http://schemas.microsoft.com/office/powerpoint/2010/main" val="1940242778"/>
              </p:ext>
            </p:extLst>
          </p:nvPr>
        </p:nvGraphicFramePr>
        <p:xfrm>
          <a:off x="10060165" y="2216540"/>
          <a:ext cx="764129" cy="76660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5"/>
          </a:graphicData>
        </a:graphic>
      </p:graphicFrame>
      <p:pic>
        <p:nvPicPr>
          <p:cNvPr id="81" name="Рисунок 80"/>
          <p:cNvPicPr>
            <a:picLocks noChangeAspect="1"/>
          </p:cNvPicPr>
          <p:nvPr/>
        </p:nvPicPr>
        <p:blipFill rotWithShape="1">
          <a:blip r:embed="rId26" cstate="print">
            <a:duotone>
              <a:schemeClr val="bg2">
                <a:shade val="45000"/>
                <a:satMod val="135000"/>
              </a:schemeClr>
              <a:prstClr val="white"/>
            </a:duotone>
          </a:blip>
          <a:srcRect l="18845" t="-250" r="4237" b="5000"/>
          <a:stretch/>
        </p:blipFill>
        <p:spPr>
          <a:xfrm>
            <a:off x="8937217" y="1942419"/>
            <a:ext cx="352425" cy="342900"/>
          </a:xfrm>
          <a:prstGeom prst="rect">
            <a:avLst/>
          </a:prstGeom>
          <a:solidFill>
            <a:srgbClr val="F0F0F0"/>
          </a:solidFill>
          <a:ln>
            <a:solidFill>
              <a:srgbClr val="F0F0F0"/>
            </a:solidFill>
          </a:ln>
        </p:spPr>
      </p:pic>
      <p:sp>
        <p:nvSpPr>
          <p:cNvPr id="12" name="Овал 11"/>
          <p:cNvSpPr/>
          <p:nvPr/>
        </p:nvSpPr>
        <p:spPr>
          <a:xfrm>
            <a:off x="8890892" y="1929907"/>
            <a:ext cx="397209" cy="415930"/>
          </a:xfrm>
          <a:prstGeom prst="ellipse">
            <a:avLst/>
          </a:prstGeom>
          <a:noFill/>
          <a:ln w="19050">
            <a:solidFill>
              <a:srgbClr val="CFCFC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2" name="Овал 81"/>
          <p:cNvSpPr/>
          <p:nvPr/>
        </p:nvSpPr>
        <p:spPr>
          <a:xfrm>
            <a:off x="9792555" y="1711144"/>
            <a:ext cx="340128" cy="334303"/>
          </a:xfrm>
          <a:prstGeom prst="ellipse">
            <a:avLst/>
          </a:prstGeom>
          <a:solidFill>
            <a:srgbClr val="F0F0F0"/>
          </a:solidFill>
          <a:ln>
            <a:solidFill>
              <a:srgbClr val="F0F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ln>
                <a:solidFill>
                  <a:srgbClr val="EEEEEE"/>
                </a:solidFill>
              </a:ln>
              <a:solidFill>
                <a:srgbClr val="EEEEEE"/>
              </a:solidFill>
            </a:endParaRPr>
          </a:p>
        </p:txBody>
      </p:sp>
      <p:sp>
        <p:nvSpPr>
          <p:cNvPr id="83" name="Овал 82"/>
          <p:cNvSpPr/>
          <p:nvPr/>
        </p:nvSpPr>
        <p:spPr>
          <a:xfrm>
            <a:off x="11564444" y="2786661"/>
            <a:ext cx="340128" cy="334303"/>
          </a:xfrm>
          <a:prstGeom prst="ellipse">
            <a:avLst/>
          </a:prstGeom>
          <a:solidFill>
            <a:srgbClr val="EEEEE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ln>
                <a:solidFill>
                  <a:srgbClr val="EEEEEE"/>
                </a:solidFill>
              </a:ln>
              <a:solidFill>
                <a:srgbClr val="EEEEEE"/>
              </a:solidFill>
            </a:endParaRPr>
          </a:p>
        </p:txBody>
      </p:sp>
      <p:sp>
        <p:nvSpPr>
          <p:cNvPr id="84" name="Овал 83"/>
          <p:cNvSpPr/>
          <p:nvPr/>
        </p:nvSpPr>
        <p:spPr>
          <a:xfrm>
            <a:off x="9661108" y="2186612"/>
            <a:ext cx="193679" cy="167152"/>
          </a:xfrm>
          <a:prstGeom prst="ellipse">
            <a:avLst/>
          </a:prstGeom>
          <a:solidFill>
            <a:srgbClr val="F0F0F0"/>
          </a:solidFill>
          <a:ln>
            <a:solidFill>
              <a:srgbClr val="F0F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ln>
                <a:solidFill>
                  <a:srgbClr val="EEEEEE"/>
                </a:solidFill>
              </a:ln>
              <a:solidFill>
                <a:srgbClr val="EEEEEE"/>
              </a:solidFill>
            </a:endParaRPr>
          </a:p>
        </p:txBody>
      </p:sp>
      <p:sp>
        <p:nvSpPr>
          <p:cNvPr id="85" name="Овал 84"/>
          <p:cNvSpPr/>
          <p:nvPr/>
        </p:nvSpPr>
        <p:spPr>
          <a:xfrm>
            <a:off x="8480553" y="4586946"/>
            <a:ext cx="193679" cy="167152"/>
          </a:xfrm>
          <a:prstGeom prst="ellipse">
            <a:avLst/>
          </a:prstGeom>
          <a:solidFill>
            <a:srgbClr val="F0F0F0"/>
          </a:solidFill>
          <a:ln>
            <a:solidFill>
              <a:srgbClr val="F0F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ln>
                <a:solidFill>
                  <a:srgbClr val="EEEEEE"/>
                </a:solidFill>
              </a:ln>
              <a:solidFill>
                <a:srgbClr val="EEEEEE"/>
              </a:solidFill>
            </a:endParaRPr>
          </a:p>
        </p:txBody>
      </p:sp>
      <p:sp>
        <p:nvSpPr>
          <p:cNvPr id="86" name="Овал 85"/>
          <p:cNvSpPr/>
          <p:nvPr/>
        </p:nvSpPr>
        <p:spPr>
          <a:xfrm>
            <a:off x="8480553" y="4052715"/>
            <a:ext cx="193679" cy="167152"/>
          </a:xfrm>
          <a:prstGeom prst="ellipse">
            <a:avLst/>
          </a:prstGeom>
          <a:gradFill flip="none" rotWithShape="1">
            <a:gsLst>
              <a:gs pos="0">
                <a:srgbClr val="8F97B9">
                  <a:tint val="66000"/>
                  <a:satMod val="160000"/>
                </a:srgbClr>
              </a:gs>
              <a:gs pos="50000">
                <a:srgbClr val="8F97B9">
                  <a:tint val="44500"/>
                  <a:satMod val="160000"/>
                </a:srgbClr>
              </a:gs>
              <a:gs pos="100000">
                <a:srgbClr val="8F97B9">
                  <a:tint val="23500"/>
                  <a:satMod val="160000"/>
                </a:srgb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7" name="Овал 86"/>
          <p:cNvSpPr/>
          <p:nvPr/>
        </p:nvSpPr>
        <p:spPr>
          <a:xfrm>
            <a:off x="7284071" y="3075378"/>
            <a:ext cx="193679" cy="167152"/>
          </a:xfrm>
          <a:prstGeom prst="ellipse">
            <a:avLst/>
          </a:prstGeom>
          <a:solidFill>
            <a:srgbClr val="F0F0F0"/>
          </a:solidFill>
          <a:ln>
            <a:solidFill>
              <a:srgbClr val="F0F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ln>
                <a:solidFill>
                  <a:srgbClr val="EEEEEE"/>
                </a:solidFill>
              </a:ln>
              <a:solidFill>
                <a:srgbClr val="EEEEEE"/>
              </a:solidFill>
            </a:endParaRPr>
          </a:p>
        </p:txBody>
      </p:sp>
      <p:sp>
        <p:nvSpPr>
          <p:cNvPr id="88" name="Овал 87"/>
          <p:cNvSpPr/>
          <p:nvPr/>
        </p:nvSpPr>
        <p:spPr>
          <a:xfrm>
            <a:off x="7976669" y="3367045"/>
            <a:ext cx="193679" cy="167152"/>
          </a:xfrm>
          <a:prstGeom prst="ellipse">
            <a:avLst/>
          </a:prstGeom>
          <a:solidFill>
            <a:srgbClr val="F0F0F0"/>
          </a:solidFill>
          <a:ln>
            <a:solidFill>
              <a:srgbClr val="F0F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ln>
                <a:solidFill>
                  <a:srgbClr val="EEEEEE"/>
                </a:solidFill>
              </a:ln>
              <a:solidFill>
                <a:srgbClr val="EEEEEE"/>
              </a:solidFill>
            </a:endParaRPr>
          </a:p>
        </p:txBody>
      </p:sp>
      <p:sp>
        <p:nvSpPr>
          <p:cNvPr id="89" name="Овал 88"/>
          <p:cNvSpPr/>
          <p:nvPr/>
        </p:nvSpPr>
        <p:spPr>
          <a:xfrm>
            <a:off x="6785091" y="1870708"/>
            <a:ext cx="193679" cy="167152"/>
          </a:xfrm>
          <a:prstGeom prst="ellipse">
            <a:avLst/>
          </a:prstGeom>
          <a:solidFill>
            <a:srgbClr val="F0F0F0"/>
          </a:solidFill>
          <a:ln>
            <a:solidFill>
              <a:srgbClr val="F0F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ln>
                <a:solidFill>
                  <a:srgbClr val="EEEEEE"/>
                </a:solidFill>
              </a:ln>
              <a:solidFill>
                <a:srgbClr val="EEEEEE"/>
              </a:solidFill>
            </a:endParaRPr>
          </a:p>
        </p:txBody>
      </p:sp>
      <p:sp>
        <p:nvSpPr>
          <p:cNvPr id="20" name="Овал 19"/>
          <p:cNvSpPr/>
          <p:nvPr/>
        </p:nvSpPr>
        <p:spPr>
          <a:xfrm>
            <a:off x="6637043" y="2329266"/>
            <a:ext cx="681770" cy="683624"/>
          </a:xfrm>
          <a:prstGeom prst="ellipse">
            <a:avLst/>
          </a:prstGeom>
          <a:noFill/>
          <a:ln w="28575">
            <a:solidFill>
              <a:srgbClr val="F0F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ln>
                <a:solidFill>
                  <a:srgbClr val="EEEEEE"/>
                </a:solidFill>
              </a:ln>
              <a:solidFill>
                <a:srgbClr val="EEEEEE"/>
              </a:solidFill>
            </a:endParaRPr>
          </a:p>
        </p:txBody>
      </p:sp>
      <p:sp>
        <p:nvSpPr>
          <p:cNvPr id="21" name="Овал 20"/>
          <p:cNvSpPr/>
          <p:nvPr/>
        </p:nvSpPr>
        <p:spPr>
          <a:xfrm>
            <a:off x="4439982" y="2259074"/>
            <a:ext cx="447328" cy="417028"/>
          </a:xfrm>
          <a:prstGeom prst="ellipse">
            <a:avLst/>
          </a:prstGeom>
          <a:noFill/>
          <a:ln w="28575">
            <a:solidFill>
              <a:srgbClr val="CFCFC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2" name="Овал 91"/>
          <p:cNvSpPr/>
          <p:nvPr/>
        </p:nvSpPr>
        <p:spPr>
          <a:xfrm>
            <a:off x="8268012" y="3131617"/>
            <a:ext cx="648597" cy="584216"/>
          </a:xfrm>
          <a:prstGeom prst="ellipse">
            <a:avLst/>
          </a:prstGeom>
          <a:solidFill>
            <a:srgbClr val="F0F0F0"/>
          </a:solidFill>
          <a:ln w="28575">
            <a:solidFill>
              <a:srgbClr val="F0F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ln>
                <a:solidFill>
                  <a:srgbClr val="EEEEEE"/>
                </a:solidFill>
              </a:ln>
              <a:solidFill>
                <a:srgbClr val="EEEEEE"/>
              </a:solidFill>
            </a:endParaRPr>
          </a:p>
        </p:txBody>
      </p:sp>
      <p:cxnSp>
        <p:nvCxnSpPr>
          <p:cNvPr id="24" name="Прямая соединительная линия 23"/>
          <p:cNvCxnSpPr>
            <a:stCxn id="20" idx="7"/>
          </p:cNvCxnSpPr>
          <p:nvPr/>
        </p:nvCxnSpPr>
        <p:spPr>
          <a:xfrm flipV="1">
            <a:off x="7218970" y="2409700"/>
            <a:ext cx="99843" cy="19680"/>
          </a:xfrm>
          <a:prstGeom prst="line">
            <a:avLst/>
          </a:prstGeom>
          <a:ln w="28575">
            <a:solidFill>
              <a:srgbClr val="CFCFC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3" name="Прямая соединительная линия 92"/>
          <p:cNvCxnSpPr>
            <a:stCxn id="6" idx="7"/>
          </p:cNvCxnSpPr>
          <p:nvPr/>
        </p:nvCxnSpPr>
        <p:spPr>
          <a:xfrm flipV="1">
            <a:off x="6765448" y="2970927"/>
            <a:ext cx="66916" cy="340216"/>
          </a:xfrm>
          <a:prstGeom prst="line">
            <a:avLst/>
          </a:prstGeom>
          <a:ln w="28575">
            <a:solidFill>
              <a:srgbClr val="F0F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4" name="Прямая соединительная линия 93"/>
          <p:cNvCxnSpPr>
            <a:stCxn id="22" idx="6"/>
            <a:endCxn id="6" idx="2"/>
          </p:cNvCxnSpPr>
          <p:nvPr/>
        </p:nvCxnSpPr>
        <p:spPr>
          <a:xfrm>
            <a:off x="6316191" y="3290969"/>
            <a:ext cx="235440" cy="108823"/>
          </a:xfrm>
          <a:prstGeom prst="line">
            <a:avLst/>
          </a:prstGeom>
          <a:ln w="28575">
            <a:solidFill>
              <a:srgbClr val="CFCFC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5" name="Прямая соединительная линия 94"/>
          <p:cNvCxnSpPr>
            <a:endCxn id="69" idx="2"/>
          </p:cNvCxnSpPr>
          <p:nvPr/>
        </p:nvCxnSpPr>
        <p:spPr>
          <a:xfrm flipV="1">
            <a:off x="8088178" y="3125014"/>
            <a:ext cx="14100" cy="238620"/>
          </a:xfrm>
          <a:prstGeom prst="line">
            <a:avLst/>
          </a:prstGeom>
          <a:ln w="28575">
            <a:solidFill>
              <a:srgbClr val="F0F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6" name="Прямая соединительная линия 95"/>
          <p:cNvCxnSpPr/>
          <p:nvPr/>
        </p:nvCxnSpPr>
        <p:spPr>
          <a:xfrm>
            <a:off x="8890892" y="3418206"/>
            <a:ext cx="535816" cy="76796"/>
          </a:xfrm>
          <a:prstGeom prst="line">
            <a:avLst/>
          </a:prstGeom>
          <a:ln w="28575">
            <a:solidFill>
              <a:srgbClr val="F0F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7" name="Овал 96"/>
          <p:cNvSpPr/>
          <p:nvPr/>
        </p:nvSpPr>
        <p:spPr>
          <a:xfrm>
            <a:off x="9413836" y="3367045"/>
            <a:ext cx="340128" cy="334303"/>
          </a:xfrm>
          <a:prstGeom prst="ellipse">
            <a:avLst/>
          </a:prstGeom>
          <a:solidFill>
            <a:srgbClr val="F0F0F0"/>
          </a:solidFill>
          <a:ln>
            <a:solidFill>
              <a:srgbClr val="F0F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ln>
                <a:solidFill>
                  <a:srgbClr val="EEEEEE"/>
                </a:solidFill>
              </a:ln>
              <a:solidFill>
                <a:srgbClr val="EEEEEE"/>
              </a:solidFill>
            </a:endParaRPr>
          </a:p>
        </p:txBody>
      </p:sp>
      <p:cxnSp>
        <p:nvCxnSpPr>
          <p:cNvPr id="98" name="Прямая соединительная линия 97"/>
          <p:cNvCxnSpPr>
            <a:stCxn id="20" idx="0"/>
            <a:endCxn id="89" idx="4"/>
          </p:cNvCxnSpPr>
          <p:nvPr/>
        </p:nvCxnSpPr>
        <p:spPr>
          <a:xfrm flipH="1" flipV="1">
            <a:off x="6881931" y="2037860"/>
            <a:ext cx="95997" cy="291406"/>
          </a:xfrm>
          <a:prstGeom prst="line">
            <a:avLst/>
          </a:prstGeom>
          <a:ln w="28575">
            <a:solidFill>
              <a:srgbClr val="F0F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9" name="Прямая соединительная линия 98"/>
          <p:cNvCxnSpPr/>
          <p:nvPr/>
        </p:nvCxnSpPr>
        <p:spPr>
          <a:xfrm>
            <a:off x="9813239" y="2301399"/>
            <a:ext cx="333110" cy="113261"/>
          </a:xfrm>
          <a:prstGeom prst="line">
            <a:avLst/>
          </a:prstGeom>
          <a:ln w="28575">
            <a:solidFill>
              <a:srgbClr val="F0F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0" name="Прямая соединительная линия 99"/>
          <p:cNvCxnSpPr/>
          <p:nvPr/>
        </p:nvCxnSpPr>
        <p:spPr>
          <a:xfrm>
            <a:off x="10010227" y="1994987"/>
            <a:ext cx="168773" cy="306412"/>
          </a:xfrm>
          <a:prstGeom prst="line">
            <a:avLst/>
          </a:prstGeom>
          <a:ln w="28575">
            <a:solidFill>
              <a:srgbClr val="F0F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1" name="Прямая соединительная линия 100"/>
          <p:cNvCxnSpPr>
            <a:endCxn id="83" idx="2"/>
          </p:cNvCxnSpPr>
          <p:nvPr/>
        </p:nvCxnSpPr>
        <p:spPr>
          <a:xfrm>
            <a:off x="10871251" y="2804551"/>
            <a:ext cx="693193" cy="149262"/>
          </a:xfrm>
          <a:prstGeom prst="line">
            <a:avLst/>
          </a:prstGeom>
          <a:ln w="28575">
            <a:solidFill>
              <a:srgbClr val="CFCFC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2" name="Прямая соединительная линия 101"/>
          <p:cNvCxnSpPr>
            <a:endCxn id="7" idx="2"/>
          </p:cNvCxnSpPr>
          <p:nvPr/>
        </p:nvCxnSpPr>
        <p:spPr>
          <a:xfrm>
            <a:off x="8807538" y="2676102"/>
            <a:ext cx="346972" cy="191714"/>
          </a:xfrm>
          <a:prstGeom prst="line">
            <a:avLst/>
          </a:prstGeom>
          <a:ln w="28575">
            <a:solidFill>
              <a:srgbClr val="F0F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3" name="Прямая соединительная линия 102"/>
          <p:cNvCxnSpPr>
            <a:endCxn id="12" idx="5"/>
          </p:cNvCxnSpPr>
          <p:nvPr/>
        </p:nvCxnSpPr>
        <p:spPr>
          <a:xfrm flipH="1" flipV="1">
            <a:off x="9229931" y="2284925"/>
            <a:ext cx="71037" cy="426294"/>
          </a:xfrm>
          <a:prstGeom prst="line">
            <a:avLst/>
          </a:prstGeom>
          <a:ln w="28575">
            <a:solidFill>
              <a:srgbClr val="F0F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5" name="Прямая соединительная линия 104"/>
          <p:cNvCxnSpPr>
            <a:endCxn id="75" idx="0"/>
          </p:cNvCxnSpPr>
          <p:nvPr/>
        </p:nvCxnSpPr>
        <p:spPr>
          <a:xfrm>
            <a:off x="10645148" y="2970927"/>
            <a:ext cx="95531" cy="337891"/>
          </a:xfrm>
          <a:prstGeom prst="line">
            <a:avLst/>
          </a:prstGeom>
          <a:ln w="28575">
            <a:solidFill>
              <a:srgbClr val="CFCFC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7" name="Прямая соединительная линия 106"/>
          <p:cNvCxnSpPr>
            <a:stCxn id="85" idx="4"/>
          </p:cNvCxnSpPr>
          <p:nvPr/>
        </p:nvCxnSpPr>
        <p:spPr>
          <a:xfrm>
            <a:off x="8577393" y="4754098"/>
            <a:ext cx="47309" cy="304166"/>
          </a:xfrm>
          <a:prstGeom prst="line">
            <a:avLst/>
          </a:prstGeom>
          <a:ln w="28575">
            <a:solidFill>
              <a:srgbClr val="F0F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8" name="Прямая соединительная линия 107"/>
          <p:cNvCxnSpPr/>
          <p:nvPr/>
        </p:nvCxnSpPr>
        <p:spPr>
          <a:xfrm>
            <a:off x="8533991" y="4084566"/>
            <a:ext cx="374104" cy="129369"/>
          </a:xfrm>
          <a:prstGeom prst="line">
            <a:avLst/>
          </a:prstGeom>
          <a:ln w="28575">
            <a:solidFill>
              <a:srgbClr val="F0F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9" name="Прямая соединительная линия 108"/>
          <p:cNvCxnSpPr>
            <a:endCxn id="20" idx="5"/>
          </p:cNvCxnSpPr>
          <p:nvPr/>
        </p:nvCxnSpPr>
        <p:spPr>
          <a:xfrm flipH="1" flipV="1">
            <a:off x="7218970" y="2912776"/>
            <a:ext cx="76193" cy="175620"/>
          </a:xfrm>
          <a:prstGeom prst="line">
            <a:avLst/>
          </a:prstGeom>
          <a:ln w="28575">
            <a:solidFill>
              <a:srgbClr val="F0F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8" name="Прямая соединительная линия 117"/>
          <p:cNvCxnSpPr/>
          <p:nvPr/>
        </p:nvCxnSpPr>
        <p:spPr>
          <a:xfrm flipV="1">
            <a:off x="9609279" y="2879182"/>
            <a:ext cx="443769" cy="507754"/>
          </a:xfrm>
          <a:prstGeom prst="line">
            <a:avLst/>
          </a:prstGeom>
          <a:ln w="28575">
            <a:solidFill>
              <a:srgbClr val="F0F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0" name="Прямая соединительная линия 129"/>
          <p:cNvCxnSpPr>
            <a:endCxn id="86" idx="2"/>
          </p:cNvCxnSpPr>
          <p:nvPr/>
        </p:nvCxnSpPr>
        <p:spPr>
          <a:xfrm flipV="1">
            <a:off x="8096692" y="4136291"/>
            <a:ext cx="383861" cy="7664"/>
          </a:xfrm>
          <a:prstGeom prst="line">
            <a:avLst/>
          </a:prstGeom>
          <a:ln w="28575">
            <a:solidFill>
              <a:srgbClr val="F0F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4" name="Прямая соединительная линия 133"/>
          <p:cNvCxnSpPr>
            <a:stCxn id="90" idx="0"/>
          </p:cNvCxnSpPr>
          <p:nvPr/>
        </p:nvCxnSpPr>
        <p:spPr>
          <a:xfrm flipV="1">
            <a:off x="4197366" y="3919108"/>
            <a:ext cx="261812" cy="690752"/>
          </a:xfrm>
          <a:prstGeom prst="line">
            <a:avLst/>
          </a:prstGeom>
          <a:ln w="28575">
            <a:solidFill>
              <a:srgbClr val="F0F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6" name="Прямая соединительная линия 135"/>
          <p:cNvCxnSpPr>
            <a:stCxn id="9" idx="5"/>
          </p:cNvCxnSpPr>
          <p:nvPr/>
        </p:nvCxnSpPr>
        <p:spPr>
          <a:xfrm>
            <a:off x="4461414" y="3090700"/>
            <a:ext cx="93094" cy="86684"/>
          </a:xfrm>
          <a:prstGeom prst="line">
            <a:avLst/>
          </a:prstGeom>
          <a:ln w="28575">
            <a:solidFill>
              <a:srgbClr val="CFCFC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7" name="Прямая соединительная линия 136"/>
          <p:cNvCxnSpPr>
            <a:stCxn id="21" idx="3"/>
          </p:cNvCxnSpPr>
          <p:nvPr/>
        </p:nvCxnSpPr>
        <p:spPr>
          <a:xfrm flipH="1">
            <a:off x="4293075" y="2615030"/>
            <a:ext cx="212417" cy="255207"/>
          </a:xfrm>
          <a:prstGeom prst="line">
            <a:avLst/>
          </a:prstGeom>
          <a:ln w="28575">
            <a:solidFill>
              <a:srgbClr val="F0F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50" name="Рисунок 149"/>
          <p:cNvPicPr>
            <a:picLocks noChangeAspect="1"/>
          </p:cNvPicPr>
          <p:nvPr/>
        </p:nvPicPr>
        <p:blipFill>
          <a:blip r:embed="rId6" cstate="print">
            <a:duotone>
              <a:schemeClr val="bg2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8395720" y="3243725"/>
            <a:ext cx="411818" cy="360000"/>
          </a:xfrm>
          <a:prstGeom prst="rect">
            <a:avLst/>
          </a:prstGeom>
          <a:solidFill>
            <a:srgbClr val="F0F0F0"/>
          </a:solidFill>
          <a:ln>
            <a:solidFill>
              <a:srgbClr val="F0F0F0"/>
            </a:solidFill>
          </a:ln>
        </p:spPr>
      </p:pic>
      <p:pic>
        <p:nvPicPr>
          <p:cNvPr id="151" name="Рисунок 150"/>
          <p:cNvPicPr>
            <a:picLocks noChangeAspect="1"/>
          </p:cNvPicPr>
          <p:nvPr/>
        </p:nvPicPr>
        <p:blipFill>
          <a:blip r:embed="rId27" cstate="print">
            <a:duotone>
              <a:schemeClr val="bg2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6839118" y="2450980"/>
            <a:ext cx="313043" cy="360000"/>
          </a:xfrm>
          <a:prstGeom prst="rect">
            <a:avLst/>
          </a:prstGeom>
          <a:noFill/>
          <a:ln>
            <a:solidFill>
              <a:srgbClr val="F0F0F0"/>
            </a:solidFill>
          </a:ln>
        </p:spPr>
      </p:pic>
      <p:cxnSp>
        <p:nvCxnSpPr>
          <p:cNvPr id="159" name="Прямая соединительная линия 158"/>
          <p:cNvCxnSpPr>
            <a:stCxn id="86" idx="4"/>
            <a:endCxn id="85" idx="0"/>
          </p:cNvCxnSpPr>
          <p:nvPr/>
        </p:nvCxnSpPr>
        <p:spPr>
          <a:xfrm>
            <a:off x="8577393" y="4219867"/>
            <a:ext cx="0" cy="367079"/>
          </a:xfrm>
          <a:prstGeom prst="line">
            <a:avLst/>
          </a:prstGeom>
          <a:ln w="28575">
            <a:solidFill>
              <a:srgbClr val="F0F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1" name="Прямая соединительная линия 160"/>
          <p:cNvCxnSpPr>
            <a:stCxn id="92" idx="4"/>
          </p:cNvCxnSpPr>
          <p:nvPr/>
        </p:nvCxnSpPr>
        <p:spPr>
          <a:xfrm flipH="1">
            <a:off x="8557645" y="3715833"/>
            <a:ext cx="34666" cy="337464"/>
          </a:xfrm>
          <a:prstGeom prst="line">
            <a:avLst/>
          </a:prstGeom>
          <a:ln w="28575">
            <a:solidFill>
              <a:srgbClr val="F0F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6" name="TextBox 165"/>
          <p:cNvSpPr txBox="1"/>
          <p:nvPr/>
        </p:nvSpPr>
        <p:spPr>
          <a:xfrm>
            <a:off x="10666047" y="2184837"/>
            <a:ext cx="1420911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dirty="0" smtClean="0">
                <a:solidFill>
                  <a:srgbClr val="E3812A"/>
                </a:solidFill>
              </a:rPr>
              <a:t>Средства массовой информации</a:t>
            </a:r>
          </a:p>
        </p:txBody>
      </p:sp>
      <p:sp>
        <p:nvSpPr>
          <p:cNvPr id="170" name="Круглая лента лицом вверх 169"/>
          <p:cNvSpPr/>
          <p:nvPr/>
        </p:nvSpPr>
        <p:spPr>
          <a:xfrm>
            <a:off x="10215176" y="589690"/>
            <a:ext cx="1740162" cy="444987"/>
          </a:xfrm>
          <a:prstGeom prst="ellipseRibbon2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/>
              <a:t>2017 год</a:t>
            </a:r>
            <a:endParaRPr lang="ru-RU" sz="1400" dirty="0"/>
          </a:p>
        </p:txBody>
      </p:sp>
      <p:sp>
        <p:nvSpPr>
          <p:cNvPr id="171" name="TextBox 170"/>
          <p:cNvSpPr txBox="1"/>
          <p:nvPr/>
        </p:nvSpPr>
        <p:spPr>
          <a:xfrm>
            <a:off x="-1" y="30585"/>
            <a:ext cx="12192001" cy="261610"/>
          </a:xfrm>
          <a:prstGeom prst="rect">
            <a:avLst/>
          </a:prstGeom>
          <a:solidFill>
            <a:srgbClr val="009999"/>
          </a:solidFill>
        </p:spPr>
        <p:txBody>
          <a:bodyPr wrap="square" rtlCol="0">
            <a:spAutoFit/>
          </a:bodyPr>
          <a:lstStyle/>
          <a:p>
            <a:r>
              <a:rPr lang="ru-RU" sz="1100" i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Консолидированный бюджет муниципального района Мелеузовский район Республики Башкортостан </a:t>
            </a:r>
            <a:endParaRPr lang="ru-RU" sz="1100" i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72" name="Рисунок 171"/>
          <p:cNvPicPr>
            <a:picLocks noChangeAspect="1"/>
          </p:cNvPicPr>
          <p:nvPr/>
        </p:nvPicPr>
        <p:blipFill>
          <a:blip r:embed="rId2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790" y="44920"/>
            <a:ext cx="554328" cy="689165"/>
          </a:xfrm>
          <a:prstGeom prst="rect">
            <a:avLst/>
          </a:prstGeom>
        </p:spPr>
      </p:pic>
      <p:sp>
        <p:nvSpPr>
          <p:cNvPr id="173" name="TextBox 172"/>
          <p:cNvSpPr txBox="1"/>
          <p:nvPr/>
        </p:nvSpPr>
        <p:spPr>
          <a:xfrm>
            <a:off x="1598921" y="199307"/>
            <a:ext cx="1065803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2400" b="1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Структура расходов бюджета в  2017г.</a:t>
            </a:r>
            <a:endParaRPr lang="ru-RU" sz="2400" b="1" dirty="0">
              <a:ln w="9525">
                <a:solidFill>
                  <a:schemeClr val="bg1"/>
                </a:solidFill>
                <a:prstDash val="solid"/>
              </a:ln>
              <a:solidFill>
                <a:schemeClr val="accent5"/>
              </a:solidFill>
              <a:effectLst>
                <a:glow rad="228600">
                  <a:schemeClr val="accent2">
                    <a:satMod val="175000"/>
                    <a:alpha val="40000"/>
                  </a:schemeClr>
                </a:glow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  <a:latin typeface="Segoe UI" panose="020B0502040204020203" pitchFamily="34" charset="0"/>
              <a:ea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110" name="Прямоугольная выноска 109"/>
          <p:cNvSpPr/>
          <p:nvPr/>
        </p:nvSpPr>
        <p:spPr>
          <a:xfrm>
            <a:off x="1389310" y="6304518"/>
            <a:ext cx="10791561" cy="505722"/>
          </a:xfrm>
          <a:prstGeom prst="wedgeRectCallout">
            <a:avLst>
              <a:gd name="adj1" fmla="val -56943"/>
              <a:gd name="adj2" fmla="val -38647"/>
            </a:avLst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dirty="0" smtClean="0">
                <a:solidFill>
                  <a:srgbClr val="002060"/>
                </a:solidFill>
              </a:rPr>
              <a:t>Ежегодно бюджет сохраняет свою социальную направленность. Расходы социально-культурной сферы в 2017г. исполнены в объеме 1198,1 </a:t>
            </a:r>
            <a:r>
              <a:rPr lang="ru-RU" sz="1200" dirty="0" err="1" smtClean="0">
                <a:solidFill>
                  <a:srgbClr val="002060"/>
                </a:solidFill>
              </a:rPr>
              <a:t>млн.руб</a:t>
            </a:r>
            <a:r>
              <a:rPr lang="ru-RU" sz="1200" dirty="0" smtClean="0">
                <a:solidFill>
                  <a:srgbClr val="002060"/>
                </a:solidFill>
              </a:rPr>
              <a:t>. , что составляет 71,2% общих расходов бюджета района. Самые крупные вложения – в сферу образования 57,2%</a:t>
            </a:r>
            <a:endParaRPr lang="ru-RU" sz="1200" dirty="0">
              <a:solidFill>
                <a:srgbClr val="002060"/>
              </a:solidFill>
            </a:endParaRPr>
          </a:p>
        </p:txBody>
      </p:sp>
      <p:pic>
        <p:nvPicPr>
          <p:cNvPr id="17" name="Рисунок 16"/>
          <p:cNvPicPr>
            <a:picLocks noChangeAspect="1"/>
          </p:cNvPicPr>
          <p:nvPr/>
        </p:nvPicPr>
        <p:blipFill>
          <a:blip r:embed="rId29" cstate="print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954" y="2872022"/>
            <a:ext cx="576000" cy="576000"/>
          </a:xfrm>
          <a:prstGeom prst="rect">
            <a:avLst/>
          </a:prstGeom>
        </p:spPr>
      </p:pic>
      <p:pic>
        <p:nvPicPr>
          <p:cNvPr id="111" name="Рисунок 110"/>
          <p:cNvPicPr>
            <a:picLocks noChangeAspect="1"/>
          </p:cNvPicPr>
          <p:nvPr/>
        </p:nvPicPr>
        <p:blipFill>
          <a:blip r:embed="rId29" cstate="print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35" y="3713214"/>
            <a:ext cx="576000" cy="576000"/>
          </a:xfrm>
          <a:prstGeom prst="rect">
            <a:avLst/>
          </a:prstGeom>
        </p:spPr>
      </p:pic>
      <p:pic>
        <p:nvPicPr>
          <p:cNvPr id="112" name="Рисунок 111"/>
          <p:cNvPicPr>
            <a:picLocks noChangeAspect="1"/>
          </p:cNvPicPr>
          <p:nvPr/>
        </p:nvPicPr>
        <p:blipFill>
          <a:blip r:embed="rId29" cstate="print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492115"/>
            <a:ext cx="576000" cy="576000"/>
          </a:xfrm>
          <a:prstGeom prst="rect">
            <a:avLst/>
          </a:prstGeom>
        </p:spPr>
      </p:pic>
      <p:sp>
        <p:nvSpPr>
          <p:cNvPr id="23" name="TextBox 22"/>
          <p:cNvSpPr txBox="1"/>
          <p:nvPr/>
        </p:nvSpPr>
        <p:spPr>
          <a:xfrm>
            <a:off x="-64952" y="2401532"/>
            <a:ext cx="1480391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100" dirty="0" smtClean="0">
                <a:solidFill>
                  <a:srgbClr val="00B0F0"/>
                </a:solidFill>
              </a:rPr>
              <a:t>Расходы в среднем на одного жителя:</a:t>
            </a:r>
            <a:endParaRPr lang="ru-RU" sz="1100" dirty="0">
              <a:solidFill>
                <a:srgbClr val="00B0F0"/>
              </a:solidFill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64253" y="3341556"/>
            <a:ext cx="56541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000" dirty="0" smtClean="0"/>
              <a:t>2018г. (план)</a:t>
            </a:r>
            <a:endParaRPr lang="ru-RU" sz="1000" dirty="0"/>
          </a:p>
        </p:txBody>
      </p:sp>
      <p:sp>
        <p:nvSpPr>
          <p:cNvPr id="113" name="TextBox 112"/>
          <p:cNvSpPr txBox="1"/>
          <p:nvPr/>
        </p:nvSpPr>
        <p:spPr>
          <a:xfrm>
            <a:off x="20706" y="4172253"/>
            <a:ext cx="56541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000" dirty="0" smtClean="0"/>
              <a:t>2017г.</a:t>
            </a:r>
            <a:endParaRPr lang="ru-RU" sz="1000" dirty="0"/>
          </a:p>
        </p:txBody>
      </p:sp>
      <p:sp>
        <p:nvSpPr>
          <p:cNvPr id="114" name="TextBox 113"/>
          <p:cNvSpPr txBox="1"/>
          <p:nvPr/>
        </p:nvSpPr>
        <p:spPr>
          <a:xfrm>
            <a:off x="28299" y="4952885"/>
            <a:ext cx="56541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000" dirty="0" smtClean="0"/>
              <a:t>2016г.</a:t>
            </a:r>
            <a:endParaRPr lang="ru-RU" sz="1000" dirty="0"/>
          </a:p>
        </p:txBody>
      </p:sp>
      <p:sp>
        <p:nvSpPr>
          <p:cNvPr id="27" name="TextBox 26"/>
          <p:cNvSpPr txBox="1"/>
          <p:nvPr/>
        </p:nvSpPr>
        <p:spPr>
          <a:xfrm>
            <a:off x="569880" y="3815914"/>
            <a:ext cx="76074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200" b="1" dirty="0" smtClean="0"/>
              <a:t>20 033</a:t>
            </a:r>
          </a:p>
          <a:p>
            <a:pPr algn="ctr"/>
            <a:r>
              <a:rPr lang="ru-RU" sz="1200" dirty="0" smtClean="0"/>
              <a:t>руб.</a:t>
            </a:r>
            <a:endParaRPr lang="ru-RU" sz="1200" dirty="0"/>
          </a:p>
        </p:txBody>
      </p:sp>
      <p:sp>
        <p:nvSpPr>
          <p:cNvPr id="116" name="TextBox 115"/>
          <p:cNvSpPr txBox="1"/>
          <p:nvPr/>
        </p:nvSpPr>
        <p:spPr>
          <a:xfrm>
            <a:off x="529480" y="4622210"/>
            <a:ext cx="76074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200" b="1" dirty="0" smtClean="0"/>
              <a:t>18 338</a:t>
            </a:r>
          </a:p>
          <a:p>
            <a:pPr algn="ctr"/>
            <a:r>
              <a:rPr lang="ru-RU" sz="1200" dirty="0" smtClean="0"/>
              <a:t>руб.</a:t>
            </a:r>
            <a:endParaRPr lang="ru-RU" sz="1200" dirty="0"/>
          </a:p>
        </p:txBody>
      </p:sp>
      <p:sp>
        <p:nvSpPr>
          <p:cNvPr id="117" name="TextBox 116"/>
          <p:cNvSpPr txBox="1"/>
          <p:nvPr/>
        </p:nvSpPr>
        <p:spPr>
          <a:xfrm>
            <a:off x="534041" y="3064290"/>
            <a:ext cx="76074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200" b="1" dirty="0" smtClean="0"/>
              <a:t>19 580</a:t>
            </a:r>
          </a:p>
          <a:p>
            <a:pPr algn="ctr"/>
            <a:r>
              <a:rPr lang="ru-RU" sz="1200" dirty="0" smtClean="0"/>
              <a:t>руб.</a:t>
            </a:r>
            <a:endParaRPr lang="ru-RU" sz="1200" dirty="0"/>
          </a:p>
        </p:txBody>
      </p:sp>
      <p:cxnSp>
        <p:nvCxnSpPr>
          <p:cNvPr id="29" name="Прямая со стрелкой 28"/>
          <p:cNvCxnSpPr/>
          <p:nvPr/>
        </p:nvCxnSpPr>
        <p:spPr>
          <a:xfrm flipV="1">
            <a:off x="11162333" y="1229996"/>
            <a:ext cx="101684" cy="308764"/>
          </a:xfrm>
          <a:prstGeom prst="straightConnector1">
            <a:avLst/>
          </a:prstGeom>
          <a:ln w="38100"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TextBox 30"/>
          <p:cNvSpPr txBox="1"/>
          <p:nvPr/>
        </p:nvSpPr>
        <p:spPr>
          <a:xfrm>
            <a:off x="11259524" y="1081501"/>
            <a:ext cx="66528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b="1" dirty="0" smtClean="0">
                <a:solidFill>
                  <a:schemeClr val="accent6">
                    <a:lumMod val="75000"/>
                  </a:schemeClr>
                </a:solidFill>
              </a:rPr>
              <a:t>+128,8 </a:t>
            </a:r>
            <a:r>
              <a:rPr lang="ru-RU" sz="1000" dirty="0" err="1" smtClean="0">
                <a:solidFill>
                  <a:schemeClr val="accent6">
                    <a:lumMod val="75000"/>
                  </a:schemeClr>
                </a:solidFill>
              </a:rPr>
              <a:t>млн.руб</a:t>
            </a:r>
            <a:r>
              <a:rPr lang="ru-RU" sz="1000" dirty="0" smtClean="0">
                <a:solidFill>
                  <a:schemeClr val="accent6">
                    <a:lumMod val="75000"/>
                  </a:schemeClr>
                </a:solidFill>
              </a:rPr>
              <a:t>. </a:t>
            </a:r>
            <a:r>
              <a:rPr lang="ru-RU" sz="1000" dirty="0" smtClean="0">
                <a:solidFill>
                  <a:srgbClr val="0070C0"/>
                </a:solidFill>
              </a:rPr>
              <a:t>к 2016г.</a:t>
            </a:r>
            <a:endParaRPr lang="ru-RU" sz="1000" dirty="0">
              <a:solidFill>
                <a:srgbClr val="0070C0"/>
              </a:solidFill>
            </a:endParaRPr>
          </a:p>
        </p:txBody>
      </p:sp>
      <p:sp>
        <p:nvSpPr>
          <p:cNvPr id="33" name="Выгнутая вниз стрелка 32"/>
          <p:cNvSpPr/>
          <p:nvPr/>
        </p:nvSpPr>
        <p:spPr>
          <a:xfrm rot="15973551">
            <a:off x="1035016" y="4174327"/>
            <a:ext cx="900279" cy="458159"/>
          </a:xfrm>
          <a:prstGeom prst="curvedUpArrow">
            <a:avLst/>
          </a:prstGeom>
          <a:solidFill>
            <a:srgbClr val="CFCFC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124" name="Выгнутая вниз стрелка 123"/>
          <p:cNvSpPr/>
          <p:nvPr/>
        </p:nvSpPr>
        <p:spPr>
          <a:xfrm rot="15973551">
            <a:off x="1026939" y="3292331"/>
            <a:ext cx="900279" cy="458159"/>
          </a:xfrm>
          <a:prstGeom prst="curvedUpArrow">
            <a:avLst/>
          </a:prstGeom>
          <a:solidFill>
            <a:srgbClr val="CFCFC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35" name="TextBox 34"/>
          <p:cNvSpPr txBox="1"/>
          <p:nvPr/>
        </p:nvSpPr>
        <p:spPr>
          <a:xfrm>
            <a:off x="1142765" y="4280623"/>
            <a:ext cx="618554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100" dirty="0" smtClean="0">
                <a:solidFill>
                  <a:srgbClr val="00B050"/>
                </a:solidFill>
              </a:rPr>
              <a:t>+9,2%</a:t>
            </a:r>
            <a:endParaRPr lang="ru-RU" sz="1100" dirty="0">
              <a:solidFill>
                <a:srgbClr val="00B050"/>
              </a:solidFill>
            </a:endParaRPr>
          </a:p>
        </p:txBody>
      </p:sp>
      <p:sp>
        <p:nvSpPr>
          <p:cNvPr id="127" name="TextBox 126"/>
          <p:cNvSpPr txBox="1"/>
          <p:nvPr/>
        </p:nvSpPr>
        <p:spPr>
          <a:xfrm>
            <a:off x="1142765" y="3396032"/>
            <a:ext cx="618554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050" dirty="0" smtClean="0">
                <a:solidFill>
                  <a:srgbClr val="00B050"/>
                </a:solidFill>
              </a:rPr>
              <a:t>-0,9%</a:t>
            </a:r>
            <a:endParaRPr lang="ru-RU" sz="1050" dirty="0">
              <a:solidFill>
                <a:srgbClr val="00B050"/>
              </a:solidFill>
            </a:endParaRPr>
          </a:p>
        </p:txBody>
      </p:sp>
      <p:sp>
        <p:nvSpPr>
          <p:cNvPr id="36" name="Прямоугольная выноска 35"/>
          <p:cNvSpPr/>
          <p:nvPr/>
        </p:nvSpPr>
        <p:spPr>
          <a:xfrm>
            <a:off x="8601911" y="1124548"/>
            <a:ext cx="824779" cy="268844"/>
          </a:xfrm>
          <a:prstGeom prst="wedgeRectCallout">
            <a:avLst>
              <a:gd name="adj1" fmla="val -62397"/>
              <a:gd name="adj2" fmla="val 122109"/>
            </a:avLst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000" dirty="0" smtClean="0">
                <a:solidFill>
                  <a:srgbClr val="002060"/>
                </a:solidFill>
              </a:rPr>
              <a:t>155,7 </a:t>
            </a:r>
            <a:r>
              <a:rPr lang="ru-RU" sz="1000" dirty="0" err="1" smtClean="0">
                <a:solidFill>
                  <a:srgbClr val="002060"/>
                </a:solidFill>
              </a:rPr>
              <a:t>млн.руб</a:t>
            </a:r>
            <a:r>
              <a:rPr lang="ru-RU" sz="1000" dirty="0" smtClean="0">
                <a:solidFill>
                  <a:srgbClr val="002060"/>
                </a:solidFill>
              </a:rPr>
              <a:t>. </a:t>
            </a:r>
            <a:endParaRPr lang="ru-RU" sz="1000" dirty="0">
              <a:solidFill>
                <a:srgbClr val="002060"/>
              </a:solidFill>
            </a:endParaRPr>
          </a:p>
        </p:txBody>
      </p:sp>
      <p:sp>
        <p:nvSpPr>
          <p:cNvPr id="132" name="Прямоугольная выноска 131"/>
          <p:cNvSpPr/>
          <p:nvPr/>
        </p:nvSpPr>
        <p:spPr>
          <a:xfrm>
            <a:off x="10739788" y="1956933"/>
            <a:ext cx="824779" cy="268844"/>
          </a:xfrm>
          <a:prstGeom prst="wedgeRectCallout">
            <a:avLst>
              <a:gd name="adj1" fmla="val -80684"/>
              <a:gd name="adj2" fmla="val 66006"/>
            </a:avLst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000" dirty="0" smtClean="0">
                <a:solidFill>
                  <a:srgbClr val="002060"/>
                </a:solidFill>
              </a:rPr>
              <a:t>2,6 </a:t>
            </a:r>
            <a:r>
              <a:rPr lang="ru-RU" sz="1000" dirty="0" err="1" smtClean="0">
                <a:solidFill>
                  <a:srgbClr val="002060"/>
                </a:solidFill>
              </a:rPr>
              <a:t>млн.руб</a:t>
            </a:r>
            <a:r>
              <a:rPr lang="ru-RU" sz="1000" dirty="0" smtClean="0">
                <a:solidFill>
                  <a:srgbClr val="002060"/>
                </a:solidFill>
              </a:rPr>
              <a:t>. </a:t>
            </a:r>
            <a:endParaRPr lang="ru-RU" sz="1000" dirty="0">
              <a:solidFill>
                <a:srgbClr val="002060"/>
              </a:solidFill>
            </a:endParaRPr>
          </a:p>
        </p:txBody>
      </p:sp>
      <p:sp>
        <p:nvSpPr>
          <p:cNvPr id="133" name="Прямоугольная выноска 132"/>
          <p:cNvSpPr/>
          <p:nvPr/>
        </p:nvSpPr>
        <p:spPr>
          <a:xfrm>
            <a:off x="6264492" y="1135327"/>
            <a:ext cx="824779" cy="268844"/>
          </a:xfrm>
          <a:prstGeom prst="wedgeRectCallout">
            <a:avLst>
              <a:gd name="adj1" fmla="val -62397"/>
              <a:gd name="adj2" fmla="val 122109"/>
            </a:avLst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000" dirty="0" smtClean="0">
                <a:solidFill>
                  <a:srgbClr val="002060"/>
                </a:solidFill>
              </a:rPr>
              <a:t>134,6</a:t>
            </a:r>
          </a:p>
          <a:p>
            <a:pPr algn="ctr"/>
            <a:r>
              <a:rPr lang="ru-RU" sz="1000" dirty="0" err="1" smtClean="0">
                <a:solidFill>
                  <a:srgbClr val="002060"/>
                </a:solidFill>
              </a:rPr>
              <a:t>млн.руб</a:t>
            </a:r>
            <a:r>
              <a:rPr lang="ru-RU" sz="1000" dirty="0" smtClean="0">
                <a:solidFill>
                  <a:srgbClr val="002060"/>
                </a:solidFill>
              </a:rPr>
              <a:t>. </a:t>
            </a:r>
            <a:endParaRPr lang="ru-RU" sz="1000" dirty="0">
              <a:solidFill>
                <a:srgbClr val="002060"/>
              </a:solidFill>
            </a:endParaRPr>
          </a:p>
        </p:txBody>
      </p:sp>
      <p:sp>
        <p:nvSpPr>
          <p:cNvPr id="135" name="Прямоугольная выноска 134"/>
          <p:cNvSpPr/>
          <p:nvPr/>
        </p:nvSpPr>
        <p:spPr>
          <a:xfrm>
            <a:off x="11179778" y="3133091"/>
            <a:ext cx="824779" cy="268844"/>
          </a:xfrm>
          <a:prstGeom prst="wedgeRectCallout">
            <a:avLst>
              <a:gd name="adj1" fmla="val -81827"/>
              <a:gd name="adj2" fmla="val 30942"/>
            </a:avLst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000" dirty="0" smtClean="0">
                <a:solidFill>
                  <a:srgbClr val="002060"/>
                </a:solidFill>
              </a:rPr>
              <a:t>96,1</a:t>
            </a:r>
          </a:p>
          <a:p>
            <a:pPr algn="ctr"/>
            <a:r>
              <a:rPr lang="ru-RU" sz="1000" dirty="0" err="1" smtClean="0">
                <a:solidFill>
                  <a:srgbClr val="002060"/>
                </a:solidFill>
              </a:rPr>
              <a:t>млн.руб</a:t>
            </a:r>
            <a:r>
              <a:rPr lang="ru-RU" sz="1000" dirty="0" smtClean="0">
                <a:solidFill>
                  <a:srgbClr val="002060"/>
                </a:solidFill>
              </a:rPr>
              <a:t>. </a:t>
            </a:r>
            <a:endParaRPr lang="ru-RU" sz="1000" dirty="0">
              <a:solidFill>
                <a:srgbClr val="002060"/>
              </a:solidFill>
            </a:endParaRPr>
          </a:p>
        </p:txBody>
      </p:sp>
      <p:sp>
        <p:nvSpPr>
          <p:cNvPr id="138" name="Прямоугольная выноска 137"/>
          <p:cNvSpPr/>
          <p:nvPr/>
        </p:nvSpPr>
        <p:spPr>
          <a:xfrm>
            <a:off x="7885853" y="3152443"/>
            <a:ext cx="824779" cy="268844"/>
          </a:xfrm>
          <a:prstGeom prst="wedgeRectCallout">
            <a:avLst>
              <a:gd name="adj1" fmla="val -78398"/>
              <a:gd name="adj2" fmla="val 34449"/>
            </a:avLst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000" dirty="0" smtClean="0">
                <a:solidFill>
                  <a:srgbClr val="002060"/>
                </a:solidFill>
              </a:rPr>
              <a:t>96,9</a:t>
            </a:r>
          </a:p>
          <a:p>
            <a:pPr algn="ctr"/>
            <a:r>
              <a:rPr lang="ru-RU" sz="1000" dirty="0" err="1" smtClean="0">
                <a:solidFill>
                  <a:srgbClr val="002060"/>
                </a:solidFill>
              </a:rPr>
              <a:t>млн.руб</a:t>
            </a:r>
            <a:r>
              <a:rPr lang="ru-RU" sz="1000" dirty="0" smtClean="0">
                <a:solidFill>
                  <a:srgbClr val="002060"/>
                </a:solidFill>
              </a:rPr>
              <a:t>. </a:t>
            </a:r>
            <a:endParaRPr lang="ru-RU" sz="1000" dirty="0">
              <a:solidFill>
                <a:srgbClr val="002060"/>
              </a:solidFill>
            </a:endParaRPr>
          </a:p>
        </p:txBody>
      </p:sp>
      <p:sp>
        <p:nvSpPr>
          <p:cNvPr id="139" name="Прямоугольная выноска 138"/>
          <p:cNvSpPr/>
          <p:nvPr/>
        </p:nvSpPr>
        <p:spPr>
          <a:xfrm>
            <a:off x="9196889" y="3369487"/>
            <a:ext cx="824779" cy="268844"/>
          </a:xfrm>
          <a:prstGeom prst="wedgeRectCallout">
            <a:avLst>
              <a:gd name="adj1" fmla="val 31325"/>
              <a:gd name="adj2" fmla="val 146654"/>
            </a:avLst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000" dirty="0" smtClean="0">
                <a:solidFill>
                  <a:srgbClr val="002060"/>
                </a:solidFill>
              </a:rPr>
              <a:t>179,7</a:t>
            </a:r>
          </a:p>
          <a:p>
            <a:pPr algn="ctr"/>
            <a:r>
              <a:rPr lang="ru-RU" sz="1000" dirty="0" err="1" smtClean="0">
                <a:solidFill>
                  <a:srgbClr val="002060"/>
                </a:solidFill>
              </a:rPr>
              <a:t>млн.руб</a:t>
            </a:r>
            <a:r>
              <a:rPr lang="ru-RU" sz="1000" dirty="0" smtClean="0">
                <a:solidFill>
                  <a:srgbClr val="002060"/>
                </a:solidFill>
              </a:rPr>
              <a:t>. </a:t>
            </a:r>
            <a:endParaRPr lang="ru-RU" sz="1000" dirty="0">
              <a:solidFill>
                <a:srgbClr val="002060"/>
              </a:solidFill>
            </a:endParaRPr>
          </a:p>
        </p:txBody>
      </p:sp>
      <p:sp>
        <p:nvSpPr>
          <p:cNvPr id="140" name="Прямоугольная выноска 139"/>
          <p:cNvSpPr/>
          <p:nvPr/>
        </p:nvSpPr>
        <p:spPr>
          <a:xfrm>
            <a:off x="3690668" y="2737857"/>
            <a:ext cx="824779" cy="268844"/>
          </a:xfrm>
          <a:prstGeom prst="wedgeRectCallout">
            <a:avLst>
              <a:gd name="adj1" fmla="val 55327"/>
              <a:gd name="adj2" fmla="val 122109"/>
            </a:avLst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000" dirty="0" smtClean="0">
                <a:solidFill>
                  <a:srgbClr val="002060"/>
                </a:solidFill>
              </a:rPr>
              <a:t>1,6 </a:t>
            </a:r>
            <a:r>
              <a:rPr lang="ru-RU" sz="1000" dirty="0" err="1" smtClean="0">
                <a:solidFill>
                  <a:srgbClr val="002060"/>
                </a:solidFill>
              </a:rPr>
              <a:t>млн.руб</a:t>
            </a:r>
            <a:r>
              <a:rPr lang="ru-RU" sz="1000" dirty="0" smtClean="0">
                <a:solidFill>
                  <a:srgbClr val="002060"/>
                </a:solidFill>
              </a:rPr>
              <a:t>. </a:t>
            </a:r>
            <a:endParaRPr lang="ru-RU" sz="1000" dirty="0">
              <a:solidFill>
                <a:srgbClr val="002060"/>
              </a:solidFill>
            </a:endParaRPr>
          </a:p>
        </p:txBody>
      </p:sp>
      <p:sp>
        <p:nvSpPr>
          <p:cNvPr id="141" name="Прямоугольная выноска 140"/>
          <p:cNvSpPr/>
          <p:nvPr/>
        </p:nvSpPr>
        <p:spPr>
          <a:xfrm>
            <a:off x="3126823" y="4444497"/>
            <a:ext cx="824779" cy="268844"/>
          </a:xfrm>
          <a:prstGeom prst="wedgeRectCallout">
            <a:avLst>
              <a:gd name="adj1" fmla="val 46183"/>
              <a:gd name="adj2" fmla="val 122109"/>
            </a:avLst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000" dirty="0" smtClean="0">
                <a:solidFill>
                  <a:srgbClr val="002060"/>
                </a:solidFill>
              </a:rPr>
              <a:t>40,0</a:t>
            </a:r>
          </a:p>
          <a:p>
            <a:pPr algn="ctr"/>
            <a:r>
              <a:rPr lang="ru-RU" sz="1000" dirty="0" err="1" smtClean="0">
                <a:solidFill>
                  <a:srgbClr val="002060"/>
                </a:solidFill>
              </a:rPr>
              <a:t>млн.руб</a:t>
            </a:r>
            <a:r>
              <a:rPr lang="ru-RU" sz="1000" dirty="0" smtClean="0">
                <a:solidFill>
                  <a:srgbClr val="002060"/>
                </a:solidFill>
              </a:rPr>
              <a:t>. </a:t>
            </a:r>
            <a:endParaRPr lang="ru-RU" sz="1000" dirty="0">
              <a:solidFill>
                <a:srgbClr val="002060"/>
              </a:solidFill>
            </a:endParaRPr>
          </a:p>
        </p:txBody>
      </p:sp>
      <p:sp>
        <p:nvSpPr>
          <p:cNvPr id="142" name="Прямоугольная выноска 141"/>
          <p:cNvSpPr/>
          <p:nvPr/>
        </p:nvSpPr>
        <p:spPr>
          <a:xfrm>
            <a:off x="7135835" y="5678395"/>
            <a:ext cx="824779" cy="268844"/>
          </a:xfrm>
          <a:prstGeom prst="wedgeRectCallout">
            <a:avLst>
              <a:gd name="adj1" fmla="val -58968"/>
              <a:gd name="adj2" fmla="val -126847"/>
            </a:avLst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000" dirty="0" smtClean="0">
                <a:solidFill>
                  <a:srgbClr val="002060"/>
                </a:solidFill>
              </a:rPr>
              <a:t>962,4</a:t>
            </a:r>
          </a:p>
          <a:p>
            <a:pPr algn="ctr"/>
            <a:r>
              <a:rPr lang="ru-RU" sz="1000" dirty="0" err="1" smtClean="0">
                <a:solidFill>
                  <a:srgbClr val="002060"/>
                </a:solidFill>
              </a:rPr>
              <a:t>млн.руб</a:t>
            </a:r>
            <a:r>
              <a:rPr lang="ru-RU" sz="1000" dirty="0" smtClean="0">
                <a:solidFill>
                  <a:srgbClr val="002060"/>
                </a:solidFill>
              </a:rPr>
              <a:t>. </a:t>
            </a:r>
            <a:endParaRPr lang="ru-RU" sz="1000" dirty="0">
              <a:solidFill>
                <a:srgbClr val="002060"/>
              </a:solidFill>
            </a:endParaRPr>
          </a:p>
        </p:txBody>
      </p:sp>
      <p:sp>
        <p:nvSpPr>
          <p:cNvPr id="143" name="Прямоугольная выноска 142"/>
          <p:cNvSpPr/>
          <p:nvPr/>
        </p:nvSpPr>
        <p:spPr>
          <a:xfrm>
            <a:off x="8858770" y="5973524"/>
            <a:ext cx="824779" cy="268844"/>
          </a:xfrm>
          <a:prstGeom prst="wedgeRectCallout">
            <a:avLst>
              <a:gd name="adj1" fmla="val -65826"/>
              <a:gd name="adj2" fmla="val -109315"/>
            </a:avLst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000" dirty="0" smtClean="0">
                <a:solidFill>
                  <a:srgbClr val="002060"/>
                </a:solidFill>
              </a:rPr>
              <a:t>14,0 </a:t>
            </a:r>
            <a:r>
              <a:rPr lang="ru-RU" sz="1000" dirty="0" err="1" smtClean="0">
                <a:solidFill>
                  <a:srgbClr val="002060"/>
                </a:solidFill>
              </a:rPr>
              <a:t>млн.руб</a:t>
            </a:r>
            <a:r>
              <a:rPr lang="ru-RU" sz="1000" dirty="0" smtClean="0">
                <a:solidFill>
                  <a:srgbClr val="002060"/>
                </a:solidFill>
              </a:rPr>
              <a:t>. </a:t>
            </a:r>
            <a:endParaRPr lang="ru-RU" sz="1000" dirty="0">
              <a:solidFill>
                <a:srgbClr val="002060"/>
              </a:solidFill>
            </a:endParaRPr>
          </a:p>
        </p:txBody>
      </p:sp>
      <p:pic>
        <p:nvPicPr>
          <p:cNvPr id="28" name="Рисунок 27"/>
          <p:cNvPicPr>
            <a:picLocks noChangeAspect="1"/>
          </p:cNvPicPr>
          <p:nvPr/>
        </p:nvPicPr>
        <p:blipFill>
          <a:blip r:embed="rId30"/>
          <a:stretch>
            <a:fillRect/>
          </a:stretch>
        </p:blipFill>
        <p:spPr>
          <a:xfrm>
            <a:off x="1115213" y="221147"/>
            <a:ext cx="3523793" cy="2950720"/>
          </a:xfrm>
          <a:prstGeom prst="rect">
            <a:avLst/>
          </a:prstGeom>
        </p:spPr>
      </p:pic>
      <p:pic>
        <p:nvPicPr>
          <p:cNvPr id="119" name="Рисунок 118"/>
          <p:cNvPicPr>
            <a:picLocks noChangeAspect="1"/>
          </p:cNvPicPr>
          <p:nvPr/>
        </p:nvPicPr>
        <p:blipFill rotWithShape="1">
          <a:blip r:embed="rId31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219" t="2681" r="48572" b="5305"/>
          <a:stretch/>
        </p:blipFill>
        <p:spPr>
          <a:xfrm>
            <a:off x="34790" y="5377561"/>
            <a:ext cx="838415" cy="1517259"/>
          </a:xfrm>
          <a:prstGeom prst="rect">
            <a:avLst/>
          </a:prstGeom>
        </p:spPr>
      </p:pic>
      <p:sp>
        <p:nvSpPr>
          <p:cNvPr id="115" name="TextBox 1"/>
          <p:cNvSpPr txBox="1"/>
          <p:nvPr/>
        </p:nvSpPr>
        <p:spPr>
          <a:xfrm>
            <a:off x="8958091" y="4469186"/>
            <a:ext cx="1358896" cy="457194"/>
          </a:xfrm>
          <a:prstGeom prst="rect">
            <a:avLst/>
          </a:prstGeom>
        </p:spPr>
        <p:txBody>
          <a:bodyPr wrap="squar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2400" b="1" dirty="0" smtClean="0">
                <a:solidFill>
                  <a:srgbClr val="002060"/>
                </a:solidFill>
              </a:rPr>
              <a:t>10,7%</a:t>
            </a:r>
            <a:endParaRPr lang="ru-RU" sz="2400" b="1" dirty="0">
              <a:solidFill>
                <a:srgbClr val="002060"/>
              </a:solidFill>
            </a:endParaRPr>
          </a:p>
        </p:txBody>
      </p:sp>
      <p:sp>
        <p:nvSpPr>
          <p:cNvPr id="120" name="TextBox 1"/>
          <p:cNvSpPr txBox="1"/>
          <p:nvPr/>
        </p:nvSpPr>
        <p:spPr>
          <a:xfrm>
            <a:off x="5155783" y="4578919"/>
            <a:ext cx="1358896" cy="457194"/>
          </a:xfrm>
          <a:prstGeom prst="rect">
            <a:avLst/>
          </a:prstGeom>
        </p:spPr>
        <p:txBody>
          <a:bodyPr wrap="squar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2400" b="1" dirty="0" smtClean="0">
                <a:solidFill>
                  <a:srgbClr val="002060"/>
                </a:solidFill>
              </a:rPr>
              <a:t>57,2%</a:t>
            </a:r>
            <a:endParaRPr lang="ru-RU" sz="2400" b="1" dirty="0">
              <a:solidFill>
                <a:srgbClr val="002060"/>
              </a:solidFill>
            </a:endParaRPr>
          </a:p>
        </p:txBody>
      </p:sp>
      <p:sp>
        <p:nvSpPr>
          <p:cNvPr id="121" name="TextBox 1"/>
          <p:cNvSpPr txBox="1"/>
          <p:nvPr/>
        </p:nvSpPr>
        <p:spPr>
          <a:xfrm>
            <a:off x="7529726" y="1654296"/>
            <a:ext cx="1358896" cy="457194"/>
          </a:xfrm>
          <a:prstGeom prst="rect">
            <a:avLst/>
          </a:prstGeom>
        </p:spPr>
        <p:txBody>
          <a:bodyPr wrap="squar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2400" b="1" dirty="0" smtClean="0">
                <a:solidFill>
                  <a:srgbClr val="002060"/>
                </a:solidFill>
              </a:rPr>
              <a:t>9,2%</a:t>
            </a:r>
            <a:endParaRPr lang="ru-RU" sz="2400" b="1" dirty="0">
              <a:solidFill>
                <a:srgbClr val="002060"/>
              </a:solidFill>
            </a:endParaRPr>
          </a:p>
        </p:txBody>
      </p:sp>
      <p:sp>
        <p:nvSpPr>
          <p:cNvPr id="122" name="TextBox 1"/>
          <p:cNvSpPr txBox="1"/>
          <p:nvPr/>
        </p:nvSpPr>
        <p:spPr>
          <a:xfrm>
            <a:off x="5175571" y="1907538"/>
            <a:ext cx="1358896" cy="457194"/>
          </a:xfrm>
          <a:prstGeom prst="rect">
            <a:avLst/>
          </a:prstGeom>
        </p:spPr>
        <p:txBody>
          <a:bodyPr wrap="squar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2400" b="1" dirty="0" smtClean="0">
                <a:solidFill>
                  <a:srgbClr val="002060"/>
                </a:solidFill>
              </a:rPr>
              <a:t>8,0%</a:t>
            </a:r>
            <a:endParaRPr lang="ru-RU" sz="2400" b="1" dirty="0">
              <a:solidFill>
                <a:srgbClr val="002060"/>
              </a:solidFill>
            </a:endParaRPr>
          </a:p>
        </p:txBody>
      </p:sp>
      <p:sp>
        <p:nvSpPr>
          <p:cNvPr id="123" name="TextBox 1"/>
          <p:cNvSpPr txBox="1"/>
          <p:nvPr/>
        </p:nvSpPr>
        <p:spPr>
          <a:xfrm>
            <a:off x="6844993" y="3683779"/>
            <a:ext cx="1358896" cy="457194"/>
          </a:xfrm>
          <a:prstGeom prst="rect">
            <a:avLst/>
          </a:prstGeom>
        </p:spPr>
        <p:txBody>
          <a:bodyPr wrap="squar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2400" b="1" dirty="0" smtClean="0">
                <a:solidFill>
                  <a:srgbClr val="002060"/>
                </a:solidFill>
              </a:rPr>
              <a:t>5,8%</a:t>
            </a:r>
            <a:endParaRPr lang="ru-RU" sz="2400" b="1" dirty="0">
              <a:solidFill>
                <a:srgbClr val="002060"/>
              </a:solidFill>
            </a:endParaRPr>
          </a:p>
        </p:txBody>
      </p:sp>
      <p:sp>
        <p:nvSpPr>
          <p:cNvPr id="125" name="TextBox 1"/>
          <p:cNvSpPr txBox="1"/>
          <p:nvPr/>
        </p:nvSpPr>
        <p:spPr>
          <a:xfrm>
            <a:off x="10127855" y="3566484"/>
            <a:ext cx="1358896" cy="457194"/>
          </a:xfrm>
          <a:prstGeom prst="rect">
            <a:avLst/>
          </a:prstGeom>
        </p:spPr>
        <p:txBody>
          <a:bodyPr wrap="squar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2400" b="1" dirty="0" smtClean="0">
                <a:solidFill>
                  <a:srgbClr val="002060"/>
                </a:solidFill>
              </a:rPr>
              <a:t>5,7%</a:t>
            </a:r>
            <a:endParaRPr lang="ru-RU" sz="2400" b="1" dirty="0">
              <a:solidFill>
                <a:srgbClr val="002060"/>
              </a:solidFill>
            </a:endParaRPr>
          </a:p>
        </p:txBody>
      </p:sp>
      <p:sp>
        <p:nvSpPr>
          <p:cNvPr id="126" name="TextBox 1"/>
          <p:cNvSpPr txBox="1"/>
          <p:nvPr/>
        </p:nvSpPr>
        <p:spPr>
          <a:xfrm>
            <a:off x="3330426" y="4999687"/>
            <a:ext cx="1358896" cy="457194"/>
          </a:xfrm>
          <a:prstGeom prst="rect">
            <a:avLst/>
          </a:prstGeom>
        </p:spPr>
        <p:txBody>
          <a:bodyPr wrap="squar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2400" b="1" dirty="0" smtClean="0">
                <a:solidFill>
                  <a:srgbClr val="002060"/>
                </a:solidFill>
              </a:rPr>
              <a:t>2,4%</a:t>
            </a:r>
            <a:endParaRPr lang="ru-RU" sz="2400" b="1" dirty="0">
              <a:solidFill>
                <a:srgbClr val="002060"/>
              </a:solidFill>
            </a:endParaRPr>
          </a:p>
        </p:txBody>
      </p:sp>
      <p:sp>
        <p:nvSpPr>
          <p:cNvPr id="128" name="TextBox 1"/>
          <p:cNvSpPr txBox="1"/>
          <p:nvPr/>
        </p:nvSpPr>
        <p:spPr>
          <a:xfrm>
            <a:off x="8041595" y="5292755"/>
            <a:ext cx="1358896" cy="457194"/>
          </a:xfrm>
          <a:prstGeom prst="rect">
            <a:avLst/>
          </a:prstGeom>
        </p:spPr>
        <p:txBody>
          <a:bodyPr wrap="squar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2400" b="1" dirty="0" smtClean="0">
                <a:solidFill>
                  <a:srgbClr val="002060"/>
                </a:solidFill>
              </a:rPr>
              <a:t>0,8%</a:t>
            </a:r>
            <a:endParaRPr lang="ru-RU" sz="2400" b="1" dirty="0">
              <a:solidFill>
                <a:srgbClr val="002060"/>
              </a:solidFill>
            </a:endParaRPr>
          </a:p>
        </p:txBody>
      </p:sp>
      <p:sp>
        <p:nvSpPr>
          <p:cNvPr id="129" name="TextBox 1"/>
          <p:cNvSpPr txBox="1"/>
          <p:nvPr/>
        </p:nvSpPr>
        <p:spPr>
          <a:xfrm>
            <a:off x="9868532" y="2357300"/>
            <a:ext cx="1358896" cy="457194"/>
          </a:xfrm>
          <a:prstGeom prst="rect">
            <a:avLst/>
          </a:prstGeom>
        </p:spPr>
        <p:txBody>
          <a:bodyPr wrap="squar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2400" b="1" dirty="0" smtClean="0">
                <a:solidFill>
                  <a:srgbClr val="002060"/>
                </a:solidFill>
              </a:rPr>
              <a:t>0,2%</a:t>
            </a:r>
            <a:endParaRPr lang="ru-RU" sz="2400" b="1" dirty="0">
              <a:solidFill>
                <a:srgbClr val="002060"/>
              </a:solidFill>
            </a:endParaRPr>
          </a:p>
        </p:txBody>
      </p:sp>
      <p:sp>
        <p:nvSpPr>
          <p:cNvPr id="131" name="TextBox 1"/>
          <p:cNvSpPr txBox="1"/>
          <p:nvPr/>
        </p:nvSpPr>
        <p:spPr>
          <a:xfrm>
            <a:off x="3922092" y="3295564"/>
            <a:ext cx="1358896" cy="457194"/>
          </a:xfrm>
          <a:prstGeom prst="rect">
            <a:avLst/>
          </a:prstGeom>
        </p:spPr>
        <p:txBody>
          <a:bodyPr wrap="squar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2400" b="1" dirty="0" smtClean="0">
                <a:solidFill>
                  <a:srgbClr val="002060"/>
                </a:solidFill>
              </a:rPr>
              <a:t>0,1%</a:t>
            </a:r>
            <a:endParaRPr lang="ru-RU" sz="2400" b="1" dirty="0">
              <a:solidFill>
                <a:srgbClr val="002060"/>
              </a:solidFill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3374624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6000"/>
    </mc:Choice>
    <mc:Fallback xmlns="">
      <p:transition spd="slow" advTm="36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17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17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1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2000"/>
                            </p:stCondLst>
                            <p:childTnLst>
                              <p:par>
                                <p:cTn id="11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10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1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3000"/>
                            </p:stCondLst>
                            <p:childTnLst>
                              <p:par>
                                <p:cTn id="20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1000"/>
                                        <p:tgtEl>
                                          <p:spTgt spid="1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4000"/>
                            </p:stCondLst>
                            <p:childTnLst>
                              <p:par>
                                <p:cTn id="24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6" dur="10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5000"/>
                            </p:stCondLst>
                            <p:childTnLst>
                              <p:par>
                                <p:cTn id="28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0" dur="10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1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6000"/>
                            </p:stCondLst>
                            <p:childTnLst>
                              <p:par>
                                <p:cTn id="37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9" dur="10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7000"/>
                            </p:stCondLst>
                            <p:childTnLst>
                              <p:par>
                                <p:cTn id="41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3" dur="1000"/>
                                        <p:tgtEl>
                                          <p:spTgt spid="1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8000"/>
                            </p:stCondLst>
                            <p:childTnLst>
                              <p:par>
                                <p:cTn id="4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7" dur="10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1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1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1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9000"/>
                            </p:stCondLst>
                            <p:childTnLst>
                              <p:par>
                                <p:cTn id="54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6" dur="10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10000"/>
                            </p:stCondLst>
                            <p:childTnLst>
                              <p:par>
                                <p:cTn id="58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0" dur="1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11000"/>
                            </p:stCondLst>
                            <p:childTnLst>
                              <p:par>
                                <p:cTn id="62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4" dur="10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1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1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9" dur="1000"/>
                                        <p:tgtEl>
                                          <p:spTgt spid="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12000"/>
                            </p:stCondLst>
                            <p:childTnLst>
                              <p:par>
                                <p:cTn id="71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3" dur="10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13000"/>
                            </p:stCondLst>
                            <p:childTnLst>
                              <p:par>
                                <p:cTn id="7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7" dur="1000"/>
                                        <p:tgtEl>
                                          <p:spTgt spid="1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14000"/>
                            </p:stCondLst>
                            <p:childTnLst>
                              <p:par>
                                <p:cTn id="7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1" dur="10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2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4" dur="1000" fill="hold"/>
                                        <p:tgtEl>
                                          <p:spTgt spid="1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1000" fill="hold"/>
                                        <p:tgtEl>
                                          <p:spTgt spid="1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6" dur="1000"/>
                                        <p:tgtEl>
                                          <p:spTgt spid="1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7" fill="hold">
                            <p:stCondLst>
                              <p:cond delay="15000"/>
                            </p:stCondLst>
                            <p:childTnLst>
                              <p:par>
                                <p:cTn id="88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0" dur="1000"/>
                                        <p:tgtEl>
                                          <p:spTgt spid="1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1" fill="hold">
                            <p:stCondLst>
                              <p:cond delay="16000"/>
                            </p:stCondLst>
                            <p:childTnLst>
                              <p:par>
                                <p:cTn id="92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4" dur="10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5" fill="hold">
                            <p:stCondLst>
                              <p:cond delay="17000"/>
                            </p:stCondLst>
                            <p:childTnLst>
                              <p:par>
                                <p:cTn id="96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8" dur="10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9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1" dur="1000" fill="hold"/>
                                        <p:tgtEl>
                                          <p:spTgt spid="1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1000" fill="hold"/>
                                        <p:tgtEl>
                                          <p:spTgt spid="1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3" dur="1000"/>
                                        <p:tgtEl>
                                          <p:spTgt spid="1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4" fill="hold">
                            <p:stCondLst>
                              <p:cond delay="18000"/>
                            </p:stCondLst>
                            <p:childTnLst>
                              <p:par>
                                <p:cTn id="10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7" dur="1000"/>
                                        <p:tgtEl>
                                          <p:spTgt spid="1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8" fill="hold">
                            <p:stCondLst>
                              <p:cond delay="19000"/>
                            </p:stCondLst>
                            <p:childTnLst>
                              <p:par>
                                <p:cTn id="10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1" dur="10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2" fill="hold">
                            <p:stCondLst>
                              <p:cond delay="20000"/>
                            </p:stCondLst>
                            <p:childTnLst>
                              <p:par>
                                <p:cTn id="113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5" dur="1000"/>
                                        <p:tgtEl>
                                          <p:spTgt spid="1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6" fill="hold">
                            <p:stCondLst>
                              <p:cond delay="21000"/>
                            </p:stCondLst>
                            <p:childTnLst>
                              <p:par>
                                <p:cTn id="117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9" dur="10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2" dur="1000" fill="hold"/>
                                        <p:tgtEl>
                                          <p:spTgt spid="1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3" dur="1000" fill="hold"/>
                                        <p:tgtEl>
                                          <p:spTgt spid="1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4" dur="1000"/>
                                        <p:tgtEl>
                                          <p:spTgt spid="1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5" fill="hold">
                            <p:stCondLst>
                              <p:cond delay="22000"/>
                            </p:stCondLst>
                            <p:childTnLst>
                              <p:par>
                                <p:cTn id="126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8" dur="10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9" fill="hold">
                            <p:stCondLst>
                              <p:cond delay="23000"/>
                            </p:stCondLst>
                            <p:childTnLst>
                              <p:par>
                                <p:cTn id="130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2" dur="1000"/>
                                        <p:tgtEl>
                                          <p:spTgt spid="1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3" fill="hold">
                            <p:stCondLst>
                              <p:cond delay="24000"/>
                            </p:stCondLst>
                            <p:childTnLst>
                              <p:par>
                                <p:cTn id="134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6" dur="1000"/>
                                        <p:tgtEl>
                                          <p:spTgt spid="1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7" fill="hold">
                            <p:stCondLst>
                              <p:cond delay="25000"/>
                            </p:stCondLst>
                            <p:childTnLst>
                              <p:par>
                                <p:cTn id="138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0" dur="10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1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3" dur="1000" fill="hold"/>
                                        <p:tgtEl>
                                          <p:spTgt spid="1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4" dur="1000" fill="hold"/>
                                        <p:tgtEl>
                                          <p:spTgt spid="1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5" dur="1000"/>
                                        <p:tgtEl>
                                          <p:spTgt spid="1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6" fill="hold">
                            <p:stCondLst>
                              <p:cond delay="26000"/>
                            </p:stCondLst>
                            <p:childTnLst>
                              <p:par>
                                <p:cTn id="147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9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2" dur="500" fill="hold"/>
                                        <p:tgtEl>
                                          <p:spTgt spid="1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3" dur="500" fill="hold"/>
                                        <p:tgtEl>
                                          <p:spTgt spid="1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4" dur="500"/>
                                        <p:tgtEl>
                                          <p:spTgt spid="1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5" fill="hold">
                            <p:stCondLst>
                              <p:cond delay="26500"/>
                            </p:stCondLst>
                            <p:childTnLst>
                              <p:par>
                                <p:cTn id="156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8" dur="500"/>
                                        <p:tgtEl>
                                          <p:spTgt spid="1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9" fill="hold">
                            <p:stCondLst>
                              <p:cond delay="27000"/>
                            </p:stCondLst>
                            <p:childTnLst>
                              <p:par>
                                <p:cTn id="160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2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3" fill="hold">
                            <p:stCondLst>
                              <p:cond delay="27500"/>
                            </p:stCondLst>
                            <p:childTnLst>
                              <p:par>
                                <p:cTn id="164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6" dur="10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7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9" dur="1000" fill="hold"/>
                                        <p:tgtEl>
                                          <p:spTgt spid="1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0" dur="1000" fill="hold"/>
                                        <p:tgtEl>
                                          <p:spTgt spid="1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1" dur="1000"/>
                                        <p:tgtEl>
                                          <p:spTgt spid="1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2" fill="hold">
                            <p:stCondLst>
                              <p:cond delay="28500"/>
                            </p:stCondLst>
                            <p:childTnLst>
                              <p:par>
                                <p:cTn id="173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5" dur="1000"/>
                                        <p:tgtEl>
                                          <p:spTgt spid="1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6" fill="hold">
                            <p:stCondLst>
                              <p:cond delay="29500"/>
                            </p:stCondLst>
                            <p:childTnLst>
                              <p:par>
                                <p:cTn id="177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9" dur="10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0" fill="hold">
                            <p:stCondLst>
                              <p:cond delay="30500"/>
                            </p:stCondLst>
                            <p:childTnLst>
                              <p:par>
                                <p:cTn id="181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3" dur="500"/>
                                        <p:tgtEl>
                                          <p:spTgt spid="1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4" fill="hold">
                            <p:stCondLst>
                              <p:cond delay="31000"/>
                            </p:stCondLst>
                            <p:childTnLst>
                              <p:par>
                                <p:cTn id="18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8" fill="hold">
                            <p:stCondLst>
                              <p:cond delay="31500"/>
                            </p:stCondLst>
                            <p:childTnLst>
                              <p:par>
                                <p:cTn id="18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1" dur="500"/>
                                        <p:tgtEl>
                                          <p:spTgt spid="1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2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4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7" dur="500"/>
                                        <p:tgtEl>
                                          <p:spTgt spid="1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0" grpId="0"/>
      <p:bldP spid="67" grpId="0"/>
      <p:bldGraphic spid="69" grpId="0">
        <p:bldAsOne/>
      </p:bldGraphic>
      <p:bldP spid="70" grpId="0"/>
      <p:bldGraphic spid="72" grpId="0">
        <p:bldAsOne/>
      </p:bldGraphic>
      <p:bldP spid="73" grpId="0"/>
      <p:bldGraphic spid="75" grpId="0">
        <p:bldAsOne/>
      </p:bldGraphic>
      <p:bldGraphic spid="76" grpId="0">
        <p:bldAsOne/>
      </p:bldGraphic>
      <p:bldP spid="77" grpId="0"/>
      <p:bldGraphic spid="79" grpId="0">
        <p:bldAsOne/>
      </p:bldGraphic>
      <p:bldGraphic spid="54" grpId="0">
        <p:bldAsOne/>
      </p:bldGraphic>
      <p:bldGraphic spid="55" grpId="0">
        <p:bldAsOne/>
      </p:bldGraphic>
      <p:bldGraphic spid="56" grpId="0">
        <p:bldAsOne/>
      </p:bldGraphic>
      <p:bldP spid="58" grpId="0"/>
      <p:bldP spid="61" grpId="0"/>
      <p:bldGraphic spid="63" grpId="0">
        <p:bldAsOne/>
      </p:bldGraphic>
      <p:bldP spid="64" grpId="0"/>
      <p:bldP spid="66" grpId="0"/>
      <p:bldGraphic spid="80" grpId="0">
        <p:bldAsOne/>
      </p:bldGraphic>
      <p:bldP spid="166" grpId="0"/>
      <p:bldP spid="173" grpId="0"/>
      <p:bldP spid="27" grpId="0"/>
      <p:bldP spid="116" grpId="0"/>
      <p:bldP spid="117" grpId="0"/>
      <p:bldP spid="35" grpId="0"/>
      <p:bldP spid="127" grpId="0"/>
      <p:bldP spid="36" grpId="0" animBg="1"/>
      <p:bldP spid="132" grpId="0" animBg="1"/>
      <p:bldP spid="133" grpId="0" animBg="1"/>
      <p:bldP spid="135" grpId="0" animBg="1"/>
      <p:bldP spid="138" grpId="0" animBg="1"/>
      <p:bldP spid="139" grpId="0" animBg="1"/>
      <p:bldP spid="140" grpId="0" animBg="1"/>
      <p:bldP spid="141" grpId="0" animBg="1"/>
      <p:bldP spid="142" grpId="0" animBg="1"/>
      <p:bldP spid="143" grpId="0" animBg="1"/>
      <p:bldP spid="115" grpId="0"/>
      <p:bldP spid="120" grpId="0"/>
      <p:bldP spid="121" grpId="0"/>
      <p:bldP spid="122" grpId="0"/>
      <p:bldP spid="123" grpId="0"/>
      <p:bldP spid="125" grpId="0"/>
      <p:bldP spid="126" grpId="0"/>
      <p:bldP spid="128" grpId="0"/>
      <p:bldP spid="129" grpId="0"/>
      <p:bldP spid="131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Заголовок 1"/>
          <p:cNvSpPr txBox="1">
            <a:spLocks/>
          </p:cNvSpPr>
          <p:nvPr/>
        </p:nvSpPr>
        <p:spPr>
          <a:xfrm>
            <a:off x="34790" y="302482"/>
            <a:ext cx="12192001" cy="559729"/>
          </a:xfrm>
          <a:prstGeom prst="rect">
            <a:avLst/>
          </a:prstGeom>
          <a:solidFill>
            <a:srgbClr val="009999"/>
          </a:solidFill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3600" dirty="0" smtClean="0">
                <a:solidFill>
                  <a:schemeClr val="bg1"/>
                </a:solidFill>
              </a:rPr>
              <a:t>       </a:t>
            </a:r>
            <a:r>
              <a:rPr lang="ru-RU" sz="36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РАСХОДЫ</a:t>
            </a:r>
            <a:endParaRPr lang="ru-RU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3656075" y="291538"/>
            <a:ext cx="8535925" cy="369332"/>
          </a:xfrm>
          <a:prstGeom prst="rect">
            <a:avLst/>
          </a:prstGeom>
          <a:solidFill>
            <a:schemeClr val="bg1">
              <a:alpha val="17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ru-RU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«Образование»</a:t>
            </a:r>
            <a:endParaRPr lang="ru-RU" dirty="0">
              <a:solidFill>
                <a:schemeClr val="bg1"/>
              </a:solidFill>
            </a:endParaRPr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6201" y="3106927"/>
            <a:ext cx="1287338" cy="1610345"/>
          </a:xfrm>
          <a:prstGeom prst="rect">
            <a:avLst/>
          </a:prstGeom>
        </p:spPr>
      </p:pic>
      <p:pic>
        <p:nvPicPr>
          <p:cNvPr id="11" name="Объект 3"/>
          <p:cNvPicPr>
            <a:picLocks noGrp="1" noChangeAspect="1"/>
          </p:cNvPicPr>
          <p:nvPr>
            <p:ph idx="1"/>
          </p:nvPr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5719" y="906949"/>
            <a:ext cx="1948302" cy="1948302"/>
          </a:xfrm>
        </p:spPr>
      </p:pic>
      <p:sp>
        <p:nvSpPr>
          <p:cNvPr id="12" name="Прямоугольник 11"/>
          <p:cNvSpPr/>
          <p:nvPr/>
        </p:nvSpPr>
        <p:spPr>
          <a:xfrm>
            <a:off x="2238214" y="3316343"/>
            <a:ext cx="3077967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Организация и предоставление муниципальных услуг в сфере </a:t>
            </a:r>
          </a:p>
          <a:p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общего образования 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2017г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  <p:sp>
        <p:nvSpPr>
          <p:cNvPr id="13" name="Прямоугольник 12"/>
          <p:cNvSpPr/>
          <p:nvPr/>
        </p:nvSpPr>
        <p:spPr>
          <a:xfrm>
            <a:off x="2461932" y="1542387"/>
            <a:ext cx="2664103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Организация и предоставление муниципальных услуг в сфере </a:t>
            </a:r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дошкольного </a:t>
            </a:r>
            <a:r>
              <a:rPr lang="ru-RU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образования 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2017г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  <p:sp>
        <p:nvSpPr>
          <p:cNvPr id="14" name="Прямоугольник 13"/>
          <p:cNvSpPr/>
          <p:nvPr/>
        </p:nvSpPr>
        <p:spPr>
          <a:xfrm>
            <a:off x="2434021" y="5341357"/>
            <a:ext cx="2573131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Дополнительное образование детей</a:t>
            </a:r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26" name="Picture 2" descr="http://perekopsad9.educrimea.ru/uploads/5000/20471/section/329165/depositphotos_1654879_s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5719" y="5147099"/>
            <a:ext cx="1628635" cy="11635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TextBox 14"/>
          <p:cNvSpPr txBox="1"/>
          <p:nvPr/>
        </p:nvSpPr>
        <p:spPr>
          <a:xfrm>
            <a:off x="-1" y="30585"/>
            <a:ext cx="12192001" cy="307777"/>
          </a:xfrm>
          <a:prstGeom prst="rect">
            <a:avLst/>
          </a:prstGeom>
          <a:solidFill>
            <a:srgbClr val="009999"/>
          </a:solidFill>
        </p:spPr>
        <p:txBody>
          <a:bodyPr wrap="square" rtlCol="0">
            <a:spAutoFit/>
          </a:bodyPr>
          <a:lstStyle/>
          <a:p>
            <a:r>
              <a:rPr lang="ru-RU" sz="1400" i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Консолидированный бюджет муниципального района Мелеузовский район Республики Башкортостан </a:t>
            </a:r>
            <a:endParaRPr lang="ru-RU" sz="1400" i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7" name="Рисунок 16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78514" y="882528"/>
            <a:ext cx="3601454" cy="3578430"/>
          </a:xfrm>
          <a:prstGeom prst="rect">
            <a:avLst/>
          </a:prstGeom>
        </p:spPr>
      </p:pic>
      <p:grpSp>
        <p:nvGrpSpPr>
          <p:cNvPr id="23" name="Группа 22"/>
          <p:cNvGrpSpPr/>
          <p:nvPr/>
        </p:nvGrpSpPr>
        <p:grpSpPr>
          <a:xfrm>
            <a:off x="8738777" y="952200"/>
            <a:ext cx="1347538" cy="1180407"/>
            <a:chOff x="6574642" y="1189814"/>
            <a:chExt cx="1347538" cy="1180407"/>
          </a:xfrm>
        </p:grpSpPr>
        <p:sp>
          <p:nvSpPr>
            <p:cNvPr id="2" name="Овал 1"/>
            <p:cNvSpPr/>
            <p:nvPr/>
          </p:nvSpPr>
          <p:spPr>
            <a:xfrm>
              <a:off x="6617367" y="1189814"/>
              <a:ext cx="1228907" cy="1180407"/>
            </a:xfrm>
            <a:prstGeom prst="ellipse">
              <a:avLst/>
            </a:prstGeom>
            <a:ln w="76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" name="TextBox 2"/>
            <p:cNvSpPr txBox="1"/>
            <p:nvPr/>
          </p:nvSpPr>
          <p:spPr>
            <a:xfrm>
              <a:off x="6574642" y="1797082"/>
              <a:ext cx="1347538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1200" dirty="0" smtClean="0"/>
                <a:t>В общей сумме расходов</a:t>
              </a:r>
              <a:endParaRPr lang="ru-RU" sz="1200" dirty="0"/>
            </a:p>
          </p:txBody>
        </p:sp>
      </p:grpSp>
      <p:graphicFrame>
        <p:nvGraphicFramePr>
          <p:cNvPr id="18" name="Диаграмма 1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651851674"/>
              </p:ext>
            </p:extLst>
          </p:nvPr>
        </p:nvGraphicFramePr>
        <p:xfrm>
          <a:off x="8432467" y="650545"/>
          <a:ext cx="1806402" cy="175358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  <p:sp>
        <p:nvSpPr>
          <p:cNvPr id="24" name="Овал 23"/>
          <p:cNvSpPr/>
          <p:nvPr/>
        </p:nvSpPr>
        <p:spPr>
          <a:xfrm>
            <a:off x="9887891" y="2118658"/>
            <a:ext cx="1205992" cy="1312160"/>
          </a:xfrm>
          <a:prstGeom prst="ellipse">
            <a:avLst/>
          </a:prstGeom>
          <a:solidFill>
            <a:srgbClr val="B2DC2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8" name="TextBox 27"/>
          <p:cNvSpPr txBox="1"/>
          <p:nvPr/>
        </p:nvSpPr>
        <p:spPr>
          <a:xfrm>
            <a:off x="9962833" y="2437144"/>
            <a:ext cx="103383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 smtClean="0"/>
              <a:t>962,4</a:t>
            </a:r>
            <a:r>
              <a:rPr lang="ru-RU" dirty="0" smtClean="0"/>
              <a:t> </a:t>
            </a:r>
            <a:r>
              <a:rPr lang="ru-RU" sz="1200" dirty="0" err="1" smtClean="0"/>
              <a:t>млн.руб</a:t>
            </a:r>
            <a:r>
              <a:rPr lang="ru-RU" sz="1200" dirty="0" smtClean="0"/>
              <a:t>.</a:t>
            </a:r>
            <a:endParaRPr lang="ru-RU" dirty="0"/>
          </a:p>
        </p:txBody>
      </p:sp>
      <p:cxnSp>
        <p:nvCxnSpPr>
          <p:cNvPr id="30" name="Соединительная линия уступом 29"/>
          <p:cNvCxnSpPr>
            <a:stCxn id="24" idx="2"/>
          </p:cNvCxnSpPr>
          <p:nvPr/>
        </p:nvCxnSpPr>
        <p:spPr>
          <a:xfrm rot="10800000">
            <a:off x="4930867" y="1655844"/>
            <a:ext cx="4957024" cy="1118895"/>
          </a:xfrm>
          <a:prstGeom prst="bentConnector3">
            <a:avLst>
              <a:gd name="adj1" fmla="val 50000"/>
            </a:avLst>
          </a:prstGeom>
          <a:ln w="8890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24" name="Соединительная линия уступом 1023"/>
          <p:cNvCxnSpPr/>
          <p:nvPr/>
        </p:nvCxnSpPr>
        <p:spPr>
          <a:xfrm rot="10800000" flipV="1">
            <a:off x="4930868" y="2541345"/>
            <a:ext cx="5009343" cy="1419185"/>
          </a:xfrm>
          <a:prstGeom prst="bentConnector3">
            <a:avLst>
              <a:gd name="adj1" fmla="val 39912"/>
            </a:avLst>
          </a:prstGeom>
          <a:ln w="88900">
            <a:solidFill>
              <a:srgbClr val="52DB2D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30" name="Соединительная линия уступом 1029"/>
          <p:cNvCxnSpPr/>
          <p:nvPr/>
        </p:nvCxnSpPr>
        <p:spPr>
          <a:xfrm rot="10800000" flipV="1">
            <a:off x="4857486" y="3014217"/>
            <a:ext cx="5082727" cy="2246627"/>
          </a:xfrm>
          <a:prstGeom prst="bentConnector3">
            <a:avLst>
              <a:gd name="adj1" fmla="val 72725"/>
            </a:avLst>
          </a:prstGeom>
          <a:ln w="889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Стрелка вверх 28"/>
          <p:cNvSpPr/>
          <p:nvPr/>
        </p:nvSpPr>
        <p:spPr>
          <a:xfrm>
            <a:off x="4937877" y="777060"/>
            <a:ext cx="1487837" cy="794400"/>
          </a:xfrm>
          <a:prstGeom prst="upArrow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dirty="0" smtClean="0">
                <a:solidFill>
                  <a:schemeClr val="accent6">
                    <a:lumMod val="75000"/>
                  </a:schemeClr>
                </a:solidFill>
              </a:rPr>
              <a:t>+11,1%*</a:t>
            </a:r>
          </a:p>
          <a:p>
            <a:pPr algn="ctr"/>
            <a:r>
              <a:rPr lang="ru-RU" b="1" dirty="0" smtClean="0">
                <a:solidFill>
                  <a:schemeClr val="tx1"/>
                </a:solidFill>
              </a:rPr>
              <a:t>322,1</a:t>
            </a:r>
            <a:r>
              <a:rPr lang="ru-RU" sz="1200" dirty="0" smtClean="0">
                <a:solidFill>
                  <a:schemeClr val="tx1"/>
                </a:solidFill>
              </a:rPr>
              <a:t> </a:t>
            </a:r>
            <a:r>
              <a:rPr lang="ru-RU" sz="1200" dirty="0" err="1" smtClean="0">
                <a:solidFill>
                  <a:schemeClr val="tx1"/>
                </a:solidFill>
              </a:rPr>
              <a:t>млн.руб</a:t>
            </a:r>
            <a:r>
              <a:rPr lang="ru-RU" sz="1200" dirty="0" smtClean="0">
                <a:solidFill>
                  <a:schemeClr val="accent6">
                    <a:lumMod val="75000"/>
                  </a:schemeClr>
                </a:solidFill>
              </a:rPr>
              <a:t>.</a:t>
            </a:r>
            <a:endParaRPr lang="ru-RU" sz="1200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35" name="Стрелка вверх 34"/>
          <p:cNvSpPr/>
          <p:nvPr/>
        </p:nvSpPr>
        <p:spPr>
          <a:xfrm>
            <a:off x="4874492" y="2969367"/>
            <a:ext cx="1487837" cy="794400"/>
          </a:xfrm>
          <a:prstGeom prst="upArrow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dirty="0" smtClean="0">
                <a:solidFill>
                  <a:schemeClr val="accent6">
                    <a:lumMod val="75000"/>
                  </a:schemeClr>
                </a:solidFill>
              </a:rPr>
              <a:t>+2,0%*</a:t>
            </a:r>
          </a:p>
          <a:p>
            <a:pPr algn="ctr"/>
            <a:r>
              <a:rPr lang="ru-RU" b="1" dirty="0" smtClean="0">
                <a:solidFill>
                  <a:schemeClr val="tx1"/>
                </a:solidFill>
              </a:rPr>
              <a:t>488,0</a:t>
            </a:r>
            <a:r>
              <a:rPr lang="ru-RU" sz="1200" dirty="0" smtClean="0">
                <a:solidFill>
                  <a:schemeClr val="tx1"/>
                </a:solidFill>
              </a:rPr>
              <a:t>млн.руб</a:t>
            </a:r>
            <a:r>
              <a:rPr lang="ru-RU" sz="1200" dirty="0" smtClean="0">
                <a:solidFill>
                  <a:schemeClr val="accent6">
                    <a:lumMod val="75000"/>
                  </a:schemeClr>
                </a:solidFill>
              </a:rPr>
              <a:t>.</a:t>
            </a:r>
            <a:endParaRPr lang="ru-RU" sz="1200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36" name="Стрелка вверх 35"/>
          <p:cNvSpPr/>
          <p:nvPr/>
        </p:nvSpPr>
        <p:spPr>
          <a:xfrm>
            <a:off x="4857486" y="4332778"/>
            <a:ext cx="1487837" cy="794400"/>
          </a:xfrm>
          <a:prstGeom prst="upArrow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dirty="0" smtClean="0">
                <a:solidFill>
                  <a:schemeClr val="accent6">
                    <a:lumMod val="75000"/>
                  </a:schemeClr>
                </a:solidFill>
              </a:rPr>
              <a:t>+23,8%*</a:t>
            </a:r>
          </a:p>
          <a:p>
            <a:pPr algn="ctr"/>
            <a:r>
              <a:rPr lang="ru-RU" b="1" dirty="0" smtClean="0">
                <a:solidFill>
                  <a:schemeClr val="tx1"/>
                </a:solidFill>
              </a:rPr>
              <a:t>91,8</a:t>
            </a:r>
          </a:p>
          <a:p>
            <a:pPr algn="ctr"/>
            <a:r>
              <a:rPr lang="ru-RU" sz="1200" dirty="0" err="1" smtClean="0">
                <a:solidFill>
                  <a:schemeClr val="tx1"/>
                </a:solidFill>
              </a:rPr>
              <a:t>млн.руб</a:t>
            </a:r>
            <a:r>
              <a:rPr lang="ru-RU" sz="1200" dirty="0" smtClean="0">
                <a:solidFill>
                  <a:schemeClr val="accent6">
                    <a:lumMod val="75000"/>
                  </a:schemeClr>
                </a:solidFill>
              </a:rPr>
              <a:t>.</a:t>
            </a:r>
            <a:endParaRPr lang="ru-RU" sz="1200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31" name="Овал 30"/>
          <p:cNvSpPr/>
          <p:nvPr/>
        </p:nvSpPr>
        <p:spPr>
          <a:xfrm>
            <a:off x="9840913" y="2708133"/>
            <a:ext cx="99297" cy="141718"/>
          </a:xfrm>
          <a:prstGeom prst="ellipse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2" name="Овал 31"/>
          <p:cNvSpPr/>
          <p:nvPr/>
        </p:nvSpPr>
        <p:spPr>
          <a:xfrm>
            <a:off x="9940210" y="2468940"/>
            <a:ext cx="70199" cy="163025"/>
          </a:xfrm>
          <a:prstGeom prst="ellipse">
            <a:avLst/>
          </a:prstGeom>
          <a:solidFill>
            <a:srgbClr val="52DB2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3" name="Овал 32"/>
          <p:cNvSpPr/>
          <p:nvPr/>
        </p:nvSpPr>
        <p:spPr>
          <a:xfrm>
            <a:off x="9899501" y="2954093"/>
            <a:ext cx="75808" cy="105253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37" name="Picture 2" descr="http://polinamay.ru/wp-content/uploads/2015/01/%D0%BE%D1%82%D0%BA%D1%80%D1%8B%D1%82%D1%8B%D0%B9-%D0%B7%D0%B0%D0%BC%D0%BE%D0%BA.pn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04" y="-8662"/>
            <a:ext cx="808097" cy="72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4" name="Рисунок 33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9005991" y="4200009"/>
            <a:ext cx="3481118" cy="324945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1794959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3000"/>
    </mc:Choice>
    <mc:Fallback xmlns="">
      <p:transition spd="slow" advTm="13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79167E-6 4.44444E-6 L 0.00183 -0.16204 L -0.39179 -0.16343 " pathEditMode="relative" rAng="0" ptsTypes="AAA">
                                      <p:cBhvr>
                                        <p:cTn id="6" dur="2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9505" y="-817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2000"/>
                            </p:stCondLst>
                            <p:childTnLst>
                              <p:par>
                                <p:cTn id="8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0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500"/>
                            </p:stCondLst>
                            <p:childTnLst>
                              <p:par>
                                <p:cTn id="12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3000"/>
                            </p:stCondLst>
                            <p:childTnLst>
                              <p:par>
                                <p:cTn id="16" presetID="0" presetClass="path" presetSubtype="0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2852 -0.00394 L -0.16654 -0.00255 C -0.16628 0.06643 -0.16602 0.13542 -0.16563 0.2044 L -0.40365 0.2044 L -0.40534 0.20278 " pathEditMode="relative" ptsTypes="AAAAA">
                                      <p:cBhvr>
                                        <p:cTn id="17" dur="2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5000"/>
                            </p:stCondLst>
                            <p:childTnLst>
                              <p:par>
                                <p:cTn id="19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1" dur="500"/>
                                        <p:tgtEl>
                                          <p:spTgt spid="10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5500"/>
                            </p:stCondLst>
                            <p:childTnLst>
                              <p:par>
                                <p:cTn id="23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6000"/>
                            </p:stCondLst>
                            <p:childTnLst>
                              <p:par>
                                <p:cTn id="27" presetID="0" presetClass="path" presetSubtype="0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1601 -0.00162 L -0.30494 -0.00024 C -0.30455 0.10856 -0.30429 0.21736 -0.30403 0.32615 L -0.41171 0.32777 " pathEditMode="relative" ptsTypes="AAAA">
                                      <p:cBhvr>
                                        <p:cTn id="28" dur="2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8000"/>
                            </p:stCondLst>
                            <p:childTnLst>
                              <p:par>
                                <p:cTn id="30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2" dur="500"/>
                                        <p:tgtEl>
                                          <p:spTgt spid="10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8500"/>
                            </p:stCondLst>
                            <p:childTnLst>
                              <p:par>
                                <p:cTn id="34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6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 animBg="1"/>
      <p:bldP spid="35" grpId="0" animBg="1"/>
      <p:bldP spid="36" grpId="0" animBg="1"/>
      <p:bldP spid="31" grpId="0" animBg="1"/>
      <p:bldP spid="32" grpId="0" animBg="1"/>
      <p:bldP spid="33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63562" y="1910134"/>
            <a:ext cx="2096056" cy="2096056"/>
          </a:xfrm>
        </p:spPr>
      </p:pic>
      <p:pic>
        <p:nvPicPr>
          <p:cNvPr id="34" name="Picture 2" descr="http://thailandstopover.com/images/flysearch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498043">
            <a:off x="4873048" y="1164399"/>
            <a:ext cx="3889929" cy="38899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Заголовок 1"/>
          <p:cNvSpPr txBox="1">
            <a:spLocks/>
          </p:cNvSpPr>
          <p:nvPr/>
        </p:nvSpPr>
        <p:spPr>
          <a:xfrm>
            <a:off x="0" y="15899"/>
            <a:ext cx="12192001" cy="559729"/>
          </a:xfrm>
          <a:prstGeom prst="rect">
            <a:avLst/>
          </a:prstGeom>
          <a:solidFill>
            <a:srgbClr val="009999"/>
          </a:solidFill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3600" dirty="0" smtClean="0">
                <a:solidFill>
                  <a:schemeClr val="bg1"/>
                </a:solidFill>
              </a:rPr>
              <a:t>       </a:t>
            </a:r>
            <a:r>
              <a:rPr lang="ru-RU" sz="36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РАСХОДЫ</a:t>
            </a:r>
            <a:endParaRPr lang="ru-RU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7968291" y="4601612"/>
            <a:ext cx="3654137" cy="1169551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ru-RU" sz="1400" dirty="0" smtClean="0"/>
              <a:t>было выделено из бюджета в </a:t>
            </a:r>
            <a:r>
              <a:rPr lang="ru-RU" sz="1400" dirty="0"/>
              <a:t>среднем на одного ребенка на </a:t>
            </a:r>
            <a:r>
              <a:rPr lang="ru-RU" sz="1400" dirty="0" smtClean="0"/>
              <a:t>компенсацию части родительской платы за содержание ребенка в дошкольных образовательных организациях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3847541" y="177262"/>
            <a:ext cx="8535925" cy="369332"/>
          </a:xfrm>
          <a:prstGeom prst="rect">
            <a:avLst/>
          </a:prstGeom>
          <a:solidFill>
            <a:schemeClr val="bg1">
              <a:alpha val="17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ru-RU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«Образование»</a:t>
            </a:r>
            <a:endParaRPr lang="ru-RU" dirty="0">
              <a:solidFill>
                <a:schemeClr val="bg1"/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0" y="601396"/>
            <a:ext cx="12191999" cy="369332"/>
          </a:xfrm>
          <a:prstGeom prst="rect">
            <a:avLst/>
          </a:prstGeom>
          <a:gradFill flip="none" rotWithShape="1">
            <a:gsLst>
              <a:gs pos="0">
                <a:srgbClr val="009999">
                  <a:tint val="66000"/>
                  <a:satMod val="160000"/>
                </a:srgbClr>
              </a:gs>
              <a:gs pos="50000">
                <a:srgbClr val="009999">
                  <a:tint val="44500"/>
                  <a:satMod val="160000"/>
                </a:srgbClr>
              </a:gs>
              <a:gs pos="100000">
                <a:srgbClr val="009999">
                  <a:tint val="23500"/>
                  <a:satMod val="160000"/>
                </a:srgbClr>
              </a:gs>
            </a:gsLst>
            <a:path path="circle">
              <a:fillToRect t="100000" r="100000"/>
            </a:path>
            <a:tileRect l="-100000" b="-100000"/>
          </a:gradFill>
        </p:spPr>
        <p:txBody>
          <a:bodyPr wrap="square">
            <a:spAutoFit/>
          </a:bodyPr>
          <a:lstStyle/>
          <a:p>
            <a:pPr algn="ctr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Организация и предоставление муниципальных услуг в сфере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дошкольного образования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2017г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  <p:pic>
        <p:nvPicPr>
          <p:cNvPr id="7" name="Picture 2" descr="http://polinamay.ru/wp-content/uploads/2015/01/%D0%BE%D1%82%D0%BA%D1%80%D1%8B%D1%82%D1%8B%D0%B9-%D0%B7%D0%B0%D0%BC%D0%BE%D0%BA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1465" y="-9869"/>
            <a:ext cx="808097" cy="72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Box 7"/>
          <p:cNvSpPr txBox="1"/>
          <p:nvPr/>
        </p:nvSpPr>
        <p:spPr>
          <a:xfrm>
            <a:off x="0" y="996496"/>
            <a:ext cx="3776132" cy="369332"/>
          </a:xfrm>
          <a:prstGeom prst="rect">
            <a:avLst/>
          </a:prstGeom>
          <a:gradFill flip="none" rotWithShape="1">
            <a:gsLst>
              <a:gs pos="0">
                <a:srgbClr val="009999">
                  <a:tint val="66000"/>
                  <a:satMod val="160000"/>
                </a:srgbClr>
              </a:gs>
              <a:gs pos="50000">
                <a:srgbClr val="009999">
                  <a:tint val="44500"/>
                  <a:satMod val="160000"/>
                </a:srgbClr>
              </a:gs>
              <a:gs pos="100000">
                <a:srgbClr val="009999">
                  <a:tint val="23500"/>
                  <a:satMod val="160000"/>
                </a:srgbClr>
              </a:gs>
            </a:gsLst>
            <a:lin ang="18900000" scaled="1"/>
            <a:tileRect/>
          </a:gradFill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/>
              <a:t>Дети</a:t>
            </a:r>
            <a:endParaRPr lang="ru-RU" dirty="0"/>
          </a:p>
        </p:txBody>
      </p:sp>
      <p:pic>
        <p:nvPicPr>
          <p:cNvPr id="10" name="Объект 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06003" y="2280580"/>
            <a:ext cx="1313995" cy="1368506"/>
          </a:xfrm>
          <a:prstGeom prst="rect">
            <a:avLst/>
          </a:prstGeom>
        </p:spPr>
      </p:pic>
      <p:sp>
        <p:nvSpPr>
          <p:cNvPr id="11" name="Стрелка вправо 10"/>
          <p:cNvSpPr/>
          <p:nvPr/>
        </p:nvSpPr>
        <p:spPr>
          <a:xfrm>
            <a:off x="3847541" y="2908872"/>
            <a:ext cx="262467" cy="211666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Стрелка вправо 11"/>
          <p:cNvSpPr/>
          <p:nvPr/>
        </p:nvSpPr>
        <p:spPr>
          <a:xfrm>
            <a:off x="8603190" y="2859001"/>
            <a:ext cx="262467" cy="211666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3" name="Picture 2" descr="https://95.img.avito.st/432x324/2329884795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98623" y="2518326"/>
            <a:ext cx="1314475" cy="12273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Рисунок 13"/>
          <p:cNvPicPr>
            <a:picLocks noChangeAspect="1"/>
          </p:cNvPicPr>
          <p:nvPr/>
        </p:nvPicPr>
        <p:blipFill>
          <a:blip r:embed="rId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70240" y="2371618"/>
            <a:ext cx="1223154" cy="1186431"/>
          </a:xfrm>
          <a:prstGeom prst="rect">
            <a:avLst/>
          </a:prstGeom>
        </p:spPr>
      </p:pic>
      <p:sp>
        <p:nvSpPr>
          <p:cNvPr id="15" name="Прямоугольник 14"/>
          <p:cNvSpPr/>
          <p:nvPr/>
        </p:nvSpPr>
        <p:spPr>
          <a:xfrm>
            <a:off x="4110008" y="4402580"/>
            <a:ext cx="811210" cy="1811632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TextBox 15"/>
          <p:cNvSpPr txBox="1"/>
          <p:nvPr/>
        </p:nvSpPr>
        <p:spPr>
          <a:xfrm>
            <a:off x="4970601" y="5826348"/>
            <a:ext cx="149602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>
                <a:solidFill>
                  <a:srgbClr val="0070C0"/>
                </a:solidFill>
              </a:rPr>
              <a:t>3 020,9 руб.</a:t>
            </a:r>
            <a:endParaRPr lang="ru-RU" b="1" dirty="0">
              <a:solidFill>
                <a:srgbClr val="0070C0"/>
              </a:solidFill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4159391" y="5787816"/>
            <a:ext cx="97368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2016г.</a:t>
            </a:r>
            <a:endParaRPr lang="ru-RU" dirty="0"/>
          </a:p>
        </p:txBody>
      </p:sp>
      <p:sp>
        <p:nvSpPr>
          <p:cNvPr id="18" name="TextBox 17"/>
          <p:cNvSpPr txBox="1"/>
          <p:nvPr/>
        </p:nvSpPr>
        <p:spPr>
          <a:xfrm>
            <a:off x="5876845" y="4454782"/>
            <a:ext cx="266673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1" dirty="0" smtClean="0">
                <a:solidFill>
                  <a:srgbClr val="0070C0"/>
                </a:solidFill>
              </a:rPr>
              <a:t>3 414,2руб.</a:t>
            </a:r>
            <a:endParaRPr lang="ru-RU" sz="3200" dirty="0">
              <a:solidFill>
                <a:srgbClr val="0070C0"/>
              </a:solidFill>
            </a:endParaRPr>
          </a:p>
        </p:txBody>
      </p:sp>
      <p:sp>
        <p:nvSpPr>
          <p:cNvPr id="19" name="Прямоугольник 18"/>
          <p:cNvSpPr/>
          <p:nvPr/>
        </p:nvSpPr>
        <p:spPr>
          <a:xfrm>
            <a:off x="6034525" y="5039558"/>
            <a:ext cx="554130" cy="775151"/>
          </a:xfrm>
          <a:prstGeom prst="rect">
            <a:avLst/>
          </a:prstGeom>
          <a:solidFill>
            <a:srgbClr val="B2DC2C"/>
          </a:solidFill>
          <a:ln>
            <a:noFill/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20" name="Прямая соединительная линия 19"/>
          <p:cNvCxnSpPr/>
          <p:nvPr/>
        </p:nvCxnSpPr>
        <p:spPr>
          <a:xfrm>
            <a:off x="5080846" y="5888775"/>
            <a:ext cx="1417322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TextBox 20"/>
          <p:cNvSpPr txBox="1"/>
          <p:nvPr/>
        </p:nvSpPr>
        <p:spPr>
          <a:xfrm>
            <a:off x="5802591" y="5216438"/>
            <a:ext cx="9462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+13,0%</a:t>
            </a:r>
            <a:endParaRPr lang="ru-RU" dirty="0"/>
          </a:p>
        </p:txBody>
      </p:sp>
      <p:sp>
        <p:nvSpPr>
          <p:cNvPr id="22" name="TextBox 21"/>
          <p:cNvSpPr txBox="1"/>
          <p:nvPr/>
        </p:nvSpPr>
        <p:spPr>
          <a:xfrm>
            <a:off x="4154249" y="4515078"/>
            <a:ext cx="97368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2017г.</a:t>
            </a:r>
            <a:endParaRPr lang="ru-RU" dirty="0"/>
          </a:p>
        </p:txBody>
      </p:sp>
      <p:sp>
        <p:nvSpPr>
          <p:cNvPr id="23" name="TextBox 22"/>
          <p:cNvSpPr txBox="1"/>
          <p:nvPr/>
        </p:nvSpPr>
        <p:spPr>
          <a:xfrm>
            <a:off x="7953912" y="4595242"/>
            <a:ext cx="3580226" cy="1600438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ru-RU" sz="1400" dirty="0" smtClean="0"/>
              <a:t>доля детей дошкольного возраста, получающих услуги дошкольного образования </a:t>
            </a:r>
            <a:r>
              <a:rPr lang="ru-RU" sz="1400" dirty="0"/>
              <a:t>в 24 детских садах и 13 </a:t>
            </a:r>
            <a:r>
              <a:rPr lang="ru-RU" sz="1400" dirty="0" smtClean="0"/>
              <a:t>филиалах, в возрасте от 3 до 7 лет, в общем количестве детей этого возраста, нуждающихся в данной услуге в 2017году</a:t>
            </a:r>
          </a:p>
          <a:p>
            <a:pPr algn="ctr"/>
            <a:endParaRPr lang="ru-RU" sz="1400" dirty="0"/>
          </a:p>
        </p:txBody>
      </p:sp>
      <p:sp>
        <p:nvSpPr>
          <p:cNvPr id="24" name="TextBox 23"/>
          <p:cNvSpPr txBox="1"/>
          <p:nvPr/>
        </p:nvSpPr>
        <p:spPr>
          <a:xfrm>
            <a:off x="4864641" y="5874991"/>
            <a:ext cx="92852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>
                <a:solidFill>
                  <a:srgbClr val="0070C0"/>
                </a:solidFill>
              </a:rPr>
              <a:t>91,1%</a:t>
            </a:r>
            <a:endParaRPr lang="ru-RU" b="1" dirty="0">
              <a:solidFill>
                <a:srgbClr val="0070C0"/>
              </a:solidFill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5710166" y="4577492"/>
            <a:ext cx="142648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1" dirty="0" smtClean="0">
                <a:solidFill>
                  <a:srgbClr val="0070C0"/>
                </a:solidFill>
              </a:rPr>
              <a:t>96,0%</a:t>
            </a:r>
            <a:endParaRPr lang="ru-RU" sz="3200" dirty="0">
              <a:solidFill>
                <a:srgbClr val="0070C0"/>
              </a:solidFill>
            </a:endParaRPr>
          </a:p>
        </p:txBody>
      </p:sp>
      <p:sp>
        <p:nvSpPr>
          <p:cNvPr id="26" name="Прямоугольник 25"/>
          <p:cNvSpPr/>
          <p:nvPr/>
        </p:nvSpPr>
        <p:spPr>
          <a:xfrm>
            <a:off x="6011079" y="5032867"/>
            <a:ext cx="554130" cy="775151"/>
          </a:xfrm>
          <a:prstGeom prst="rect">
            <a:avLst/>
          </a:prstGeom>
          <a:solidFill>
            <a:srgbClr val="B2DC2C"/>
          </a:solidFill>
          <a:ln>
            <a:noFill/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7" name="TextBox 26"/>
          <p:cNvSpPr txBox="1"/>
          <p:nvPr/>
        </p:nvSpPr>
        <p:spPr>
          <a:xfrm>
            <a:off x="5957413" y="5284098"/>
            <a:ext cx="9462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+4,9%</a:t>
            </a:r>
            <a:endParaRPr lang="ru-RU" dirty="0"/>
          </a:p>
        </p:txBody>
      </p:sp>
      <p:sp>
        <p:nvSpPr>
          <p:cNvPr id="28" name="TextBox 27"/>
          <p:cNvSpPr txBox="1"/>
          <p:nvPr/>
        </p:nvSpPr>
        <p:spPr>
          <a:xfrm>
            <a:off x="7973771" y="4601612"/>
            <a:ext cx="3546271" cy="132343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ru-RU" sz="1600" dirty="0" smtClean="0"/>
              <a:t>израсходовано в среднем на одного ребенка, посещающего ДОУ в муниципальном общеобразовательном учреждении в 2017 году</a:t>
            </a:r>
            <a:endParaRPr lang="ru-RU" sz="1600" dirty="0"/>
          </a:p>
        </p:txBody>
      </p:sp>
      <p:sp>
        <p:nvSpPr>
          <p:cNvPr id="29" name="TextBox 28"/>
          <p:cNvSpPr txBox="1"/>
          <p:nvPr/>
        </p:nvSpPr>
        <p:spPr>
          <a:xfrm>
            <a:off x="4921218" y="5893523"/>
            <a:ext cx="1496022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ru-RU" b="1" dirty="0" smtClean="0">
                <a:solidFill>
                  <a:srgbClr val="0070C0"/>
                </a:solidFill>
              </a:rPr>
              <a:t>56 236,4 руб.</a:t>
            </a:r>
            <a:endParaRPr lang="ru-RU" b="1" dirty="0">
              <a:solidFill>
                <a:srgbClr val="0070C0"/>
              </a:solidFill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5401044" y="4456148"/>
            <a:ext cx="2666734" cy="58477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ru-RU" sz="3200" b="1" dirty="0" smtClean="0">
                <a:solidFill>
                  <a:srgbClr val="0070C0"/>
                </a:solidFill>
              </a:rPr>
              <a:t>63 647,6 руб.</a:t>
            </a:r>
            <a:endParaRPr lang="ru-RU" sz="3200" dirty="0">
              <a:solidFill>
                <a:srgbClr val="0070C0"/>
              </a:solidFill>
            </a:endParaRPr>
          </a:p>
        </p:txBody>
      </p:sp>
      <p:sp>
        <p:nvSpPr>
          <p:cNvPr id="31" name="Прямоугольник 30"/>
          <p:cNvSpPr/>
          <p:nvPr/>
        </p:nvSpPr>
        <p:spPr>
          <a:xfrm>
            <a:off x="6046769" y="5031931"/>
            <a:ext cx="554130" cy="775151"/>
          </a:xfrm>
          <a:prstGeom prst="rect">
            <a:avLst/>
          </a:prstGeom>
          <a:solidFill>
            <a:srgbClr val="B2DC2C"/>
          </a:solidFill>
          <a:ln>
            <a:noFill/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2" name="TextBox 31"/>
          <p:cNvSpPr txBox="1"/>
          <p:nvPr/>
        </p:nvSpPr>
        <p:spPr>
          <a:xfrm>
            <a:off x="5797269" y="5228077"/>
            <a:ext cx="9462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+13,2%</a:t>
            </a:r>
            <a:endParaRPr lang="ru-RU" dirty="0"/>
          </a:p>
        </p:txBody>
      </p:sp>
      <p:pic>
        <p:nvPicPr>
          <p:cNvPr id="33" name="Picture 2" descr="http://thailandstopover.com/images/flysearch.pn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961203">
            <a:off x="1018464" y="1692000"/>
            <a:ext cx="3079194" cy="30791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5" name="Picture 2" descr="http://thailandstopover.com/images/flysearch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498043">
            <a:off x="9293304" y="1583186"/>
            <a:ext cx="3043923" cy="30439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62399406"/>
      </p:ext>
    </p:extLst>
  </p:cSld>
  <p:clrMapOvr>
    <a:masterClrMapping/>
  </p:clrMapOvr>
  <p:transition spd="med" advTm="4163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500"/>
                            </p:stCondLst>
                            <p:childTnLst>
                              <p:par>
                                <p:cTn id="1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2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2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2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750"/>
                            </p:stCondLst>
                            <p:childTnLst>
                              <p:par>
                                <p:cTn id="1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3750"/>
                            </p:stCondLst>
                            <p:childTnLst>
                              <p:par>
                                <p:cTn id="28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4750"/>
                            </p:stCondLst>
                            <p:childTnLst>
                              <p:par>
                                <p:cTn id="3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1" dur="175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6500"/>
                            </p:stCondLst>
                            <p:childTnLst>
                              <p:par>
                                <p:cTn id="4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7500"/>
                            </p:stCondLst>
                            <p:childTnLst>
                              <p:par>
                                <p:cTn id="49" presetID="1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1499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9000"/>
                            </p:stCondLst>
                            <p:childTnLst>
                              <p:par>
                                <p:cTn id="62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4" dur="125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25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6" dur="125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10250"/>
                            </p:stCondLst>
                            <p:childTnLst>
                              <p:par>
                                <p:cTn id="68" presetID="53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2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22" presetClass="entr" presetSubtype="4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5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53" presetClass="entr" presetSubtype="16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>
                            <p:stCondLst>
                              <p:cond delay="12250"/>
                            </p:stCondLst>
                            <p:childTnLst>
                              <p:par>
                                <p:cTn id="82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4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5" presetID="22" presetClass="entr" presetSubtype="4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7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14250"/>
                            </p:stCondLst>
                            <p:childTnLst>
                              <p:par>
                                <p:cTn id="89" presetID="1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1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3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5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7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9" fill="hold">
                            <p:stCondLst>
                              <p:cond delay="15250"/>
                            </p:stCondLst>
                            <p:childTnLst>
                              <p:par>
                                <p:cTn id="100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2" fill="hold">
                            <p:stCondLst>
                              <p:cond delay="15250"/>
                            </p:stCondLst>
                            <p:childTnLst>
                              <p:par>
                                <p:cTn id="103" presetID="53" presetClass="entr" presetSubtype="16" fill="hold" nodeType="after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5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6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7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8" fill="hold">
                            <p:stCondLst>
                              <p:cond delay="16500"/>
                            </p:stCondLst>
                            <p:childTnLst>
                              <p:par>
                                <p:cTn id="10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1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2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3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4" fill="hold">
                            <p:stCondLst>
                              <p:cond delay="17500"/>
                            </p:stCondLst>
                            <p:childTnLst>
                              <p:par>
                                <p:cTn id="11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7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8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0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1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2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3" fill="hold">
                            <p:stCondLst>
                              <p:cond delay="18500"/>
                            </p:stCondLst>
                            <p:childTnLst>
                              <p:par>
                                <p:cTn id="124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6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7" fill="hold">
                            <p:stCondLst>
                              <p:cond delay="19500"/>
                            </p:stCondLst>
                            <p:childTnLst>
                              <p:par>
                                <p:cTn id="128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0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2" grpId="1" animBg="1"/>
      <p:bldP spid="6" grpId="0" animBg="1"/>
      <p:bldP spid="8" grpId="0" animBg="1"/>
      <p:bldP spid="16" grpId="0"/>
      <p:bldP spid="16" grpId="1"/>
      <p:bldP spid="18" grpId="0"/>
      <p:bldP spid="18" grpId="1"/>
      <p:bldP spid="19" grpId="0" animBg="1"/>
      <p:bldP spid="19" grpId="1" animBg="1"/>
      <p:bldP spid="21" grpId="0"/>
      <p:bldP spid="21" grpId="1"/>
      <p:bldP spid="23" grpId="0" animBg="1"/>
      <p:bldP spid="23" grpId="1" animBg="1"/>
      <p:bldP spid="24" grpId="0"/>
      <p:bldP spid="24" grpId="1"/>
      <p:bldP spid="25" grpId="0"/>
      <p:bldP spid="25" grpId="1"/>
      <p:bldP spid="26" grpId="0" animBg="1"/>
      <p:bldP spid="26" grpId="1" animBg="1"/>
      <p:bldP spid="27" grpId="0"/>
      <p:bldP spid="27" grpId="1"/>
      <p:bldP spid="28" grpId="0" animBg="1"/>
      <p:bldP spid="29" grpId="0" animBg="1"/>
      <p:bldP spid="30" grpId="0" animBg="1"/>
      <p:bldP spid="31" grpId="0" animBg="1"/>
      <p:bldP spid="32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Прямоугольник 33"/>
          <p:cNvSpPr/>
          <p:nvPr/>
        </p:nvSpPr>
        <p:spPr>
          <a:xfrm>
            <a:off x="9065254" y="4702866"/>
            <a:ext cx="553887" cy="991785"/>
          </a:xfrm>
          <a:prstGeom prst="rect">
            <a:avLst/>
          </a:prstGeom>
          <a:solidFill>
            <a:srgbClr val="B2DC2C"/>
          </a:solidFill>
          <a:ln>
            <a:noFill/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8194" name="Picture 2" descr="http://new.politex59.ru/wp-content/uploads/2016/12/unnamed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74974" y="1833534"/>
            <a:ext cx="1660415" cy="16604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10422" y="1500801"/>
            <a:ext cx="2092119" cy="1678679"/>
          </a:xfrm>
        </p:spPr>
      </p:pic>
      <p:pic>
        <p:nvPicPr>
          <p:cNvPr id="8" name="Picture 2" descr="http://ds31himki.edumsko.ru/uploads/3000/2954/information_portal/.thumbs/i.jpg?1487161761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6362" y="1966170"/>
            <a:ext cx="1731316" cy="11542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Прямоугольник 8"/>
          <p:cNvSpPr/>
          <p:nvPr/>
        </p:nvSpPr>
        <p:spPr>
          <a:xfrm>
            <a:off x="0" y="591945"/>
            <a:ext cx="12191999" cy="369332"/>
          </a:xfrm>
          <a:prstGeom prst="rect">
            <a:avLst/>
          </a:prstGeom>
          <a:gradFill flip="none" rotWithShape="1">
            <a:gsLst>
              <a:gs pos="0">
                <a:srgbClr val="009999">
                  <a:tint val="66000"/>
                  <a:satMod val="160000"/>
                </a:srgbClr>
              </a:gs>
              <a:gs pos="50000">
                <a:srgbClr val="009999">
                  <a:tint val="44500"/>
                  <a:satMod val="160000"/>
                </a:srgbClr>
              </a:gs>
              <a:gs pos="100000">
                <a:srgbClr val="009999">
                  <a:tint val="23500"/>
                  <a:satMod val="160000"/>
                </a:srgbClr>
              </a:gs>
            </a:gsLst>
            <a:path path="circle">
              <a:fillToRect t="100000" r="100000"/>
            </a:path>
            <a:tileRect l="-100000" b="-100000"/>
          </a:gradFill>
        </p:spPr>
        <p:txBody>
          <a:bodyPr wrap="square">
            <a:spAutoFit/>
          </a:bodyPr>
          <a:lstStyle/>
          <a:p>
            <a:pPr algn="ctr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Организация и предоставление муниципальных услуг в сфере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дошкольного образования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2017г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  <p:sp>
        <p:nvSpPr>
          <p:cNvPr id="10" name="Заголовок 1"/>
          <p:cNvSpPr txBox="1">
            <a:spLocks/>
          </p:cNvSpPr>
          <p:nvPr/>
        </p:nvSpPr>
        <p:spPr>
          <a:xfrm>
            <a:off x="0" y="68815"/>
            <a:ext cx="12192001" cy="559729"/>
          </a:xfrm>
          <a:prstGeom prst="rect">
            <a:avLst/>
          </a:prstGeom>
          <a:solidFill>
            <a:srgbClr val="009999"/>
          </a:solidFill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3600" dirty="0" smtClean="0">
                <a:solidFill>
                  <a:schemeClr val="bg1"/>
                </a:solidFill>
              </a:rPr>
              <a:t>       </a:t>
            </a:r>
            <a:r>
              <a:rPr lang="ru-RU" sz="36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РАСХОДЫ</a:t>
            </a:r>
            <a:endParaRPr lang="ru-RU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3656075" y="205910"/>
            <a:ext cx="8535925" cy="369332"/>
          </a:xfrm>
          <a:prstGeom prst="rect">
            <a:avLst/>
          </a:prstGeom>
          <a:solidFill>
            <a:schemeClr val="bg1">
              <a:alpha val="17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ru-RU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«Образование»</a:t>
            </a:r>
            <a:endParaRPr lang="ru-RU" dirty="0">
              <a:solidFill>
                <a:schemeClr val="bg1"/>
              </a:solidFill>
            </a:endParaRPr>
          </a:p>
        </p:txBody>
      </p:sp>
      <p:pic>
        <p:nvPicPr>
          <p:cNvPr id="12" name="Picture 2" descr="http://polinamay.ru/wp-content/uploads/2015/01/%D0%BE%D1%82%D0%BA%D1%80%D1%8B%D1%82%D1%8B%D0%B9-%D0%B7%D0%B0%D0%BC%D0%BE%D0%BA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1465" y="-9869"/>
            <a:ext cx="808097" cy="72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TextBox 12"/>
          <p:cNvSpPr txBox="1"/>
          <p:nvPr/>
        </p:nvSpPr>
        <p:spPr>
          <a:xfrm>
            <a:off x="-13217" y="948777"/>
            <a:ext cx="3584668" cy="369332"/>
          </a:xfrm>
          <a:prstGeom prst="rect">
            <a:avLst/>
          </a:prstGeom>
          <a:gradFill flip="none" rotWithShape="1">
            <a:gsLst>
              <a:gs pos="0">
                <a:srgbClr val="009999">
                  <a:tint val="66000"/>
                  <a:satMod val="160000"/>
                </a:srgbClr>
              </a:gs>
              <a:gs pos="50000">
                <a:srgbClr val="009999">
                  <a:tint val="44500"/>
                  <a:satMod val="160000"/>
                </a:srgbClr>
              </a:gs>
              <a:gs pos="100000">
                <a:srgbClr val="009999">
                  <a:tint val="23500"/>
                  <a:satMod val="160000"/>
                </a:srgbClr>
              </a:gs>
            </a:gsLst>
            <a:lin ang="18900000" scaled="1"/>
            <a:tileRect/>
          </a:gradFill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/>
              <a:t>Воспитатели</a:t>
            </a:r>
            <a:endParaRPr lang="ru-RU" dirty="0"/>
          </a:p>
        </p:txBody>
      </p:sp>
      <p:sp>
        <p:nvSpPr>
          <p:cNvPr id="14" name="Стрелка вправо 13"/>
          <p:cNvSpPr/>
          <p:nvPr/>
        </p:nvSpPr>
        <p:spPr>
          <a:xfrm>
            <a:off x="3223587" y="2732925"/>
            <a:ext cx="262467" cy="211666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Стрелка вправо 14"/>
          <p:cNvSpPr/>
          <p:nvPr/>
        </p:nvSpPr>
        <p:spPr>
          <a:xfrm>
            <a:off x="8305817" y="2732925"/>
            <a:ext cx="262467" cy="211666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6" name="Picture 2" descr="http://miass-dou50.ru/images/55.jpg"/>
          <p:cNvPicPr>
            <a:picLocks noChangeAspect="1" noChangeArrowheads="1"/>
          </p:cNvPicPr>
          <p:nvPr/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45325" y="2058639"/>
            <a:ext cx="1271602" cy="10593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Picture 2" descr="http://www.ooo-dialog.ru/files/uploads/1376312451_games_kids.pn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26669" y="1994664"/>
            <a:ext cx="837311" cy="8373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5" name="Группа 4"/>
          <p:cNvGrpSpPr/>
          <p:nvPr/>
        </p:nvGrpSpPr>
        <p:grpSpPr>
          <a:xfrm>
            <a:off x="2460422" y="6497728"/>
            <a:ext cx="11034447" cy="430354"/>
            <a:chOff x="2460422" y="6497728"/>
            <a:chExt cx="11034447" cy="430354"/>
          </a:xfrm>
        </p:grpSpPr>
        <p:sp>
          <p:nvSpPr>
            <p:cNvPr id="7" name="TextBox 6"/>
            <p:cNvSpPr txBox="1"/>
            <p:nvPr/>
          </p:nvSpPr>
          <p:spPr>
            <a:xfrm>
              <a:off x="2460422" y="6497728"/>
              <a:ext cx="9731578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ru-RU" sz="800" dirty="0" smtClean="0">
                  <a:solidFill>
                    <a:schemeClr val="bg1">
                      <a:lumMod val="50000"/>
                    </a:schemeClr>
                  </a:solidFill>
                </a:rPr>
                <a:t>Источник данных: Росстат: Информация о результатах мониторинга уровня заработной платы работников учреждений бюджетной сферы Республики Башкортостан за 2017г.</a:t>
              </a:r>
              <a:endParaRPr lang="ru-RU" sz="800" dirty="0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19" name="TextBox 16"/>
            <p:cNvSpPr txBox="1">
              <a:spLocks noChangeArrowheads="1"/>
            </p:cNvSpPr>
            <p:nvPr/>
          </p:nvSpPr>
          <p:spPr bwMode="auto">
            <a:xfrm>
              <a:off x="9838857" y="6620305"/>
              <a:ext cx="3656012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r>
                <a:rPr lang="en-US" altLang="ru-RU" sz="700" dirty="0" smtClean="0">
                  <a:hlinkClick r:id="rId8"/>
                </a:rPr>
                <a:t>http</a:t>
              </a:r>
              <a:r>
                <a:rPr lang="en-US" altLang="ru-RU" sz="700" dirty="0">
                  <a:hlinkClick r:id="rId8"/>
                </a:rPr>
                <a:t>://</a:t>
              </a:r>
              <a:r>
                <a:rPr lang="en-US" altLang="ru-RU" sz="700" dirty="0" smtClean="0">
                  <a:hlinkClick r:id="rId8"/>
                </a:rPr>
                <a:t>mintrudrb.ru/upload/docs/analiz_zp_4_2017.pdf</a:t>
              </a:r>
              <a:endParaRPr lang="ru-RU" altLang="ru-RU" sz="700" dirty="0" smtClean="0"/>
            </a:p>
            <a:p>
              <a:endParaRPr lang="ru-RU" altLang="ru-RU" sz="700" dirty="0"/>
            </a:p>
          </p:txBody>
        </p:sp>
      </p:grpSp>
      <p:sp>
        <p:nvSpPr>
          <p:cNvPr id="20" name="Прямоугольник 19"/>
          <p:cNvSpPr/>
          <p:nvPr/>
        </p:nvSpPr>
        <p:spPr>
          <a:xfrm>
            <a:off x="5445192" y="4202074"/>
            <a:ext cx="2046070" cy="2036095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00" dirty="0" smtClean="0">
              <a:solidFill>
                <a:schemeClr val="tx1"/>
              </a:solidFill>
            </a:endParaRPr>
          </a:p>
          <a:p>
            <a:r>
              <a:rPr lang="ru-RU" sz="900" b="1" dirty="0" smtClean="0">
                <a:solidFill>
                  <a:schemeClr val="tx1"/>
                </a:solidFill>
              </a:rPr>
              <a:t>средняя </a:t>
            </a:r>
            <a:r>
              <a:rPr lang="ru-RU" sz="900" b="1" dirty="0">
                <a:solidFill>
                  <a:schemeClr val="tx1"/>
                </a:solidFill>
              </a:rPr>
              <a:t>заработная плата педагогических работников дошкольных  образовательных учреждений в муниципальном районе Мелеузовский район Республики </a:t>
            </a:r>
            <a:r>
              <a:rPr lang="ru-RU" sz="900" b="1" dirty="0" smtClean="0">
                <a:solidFill>
                  <a:schemeClr val="tx1"/>
                </a:solidFill>
              </a:rPr>
              <a:t>Башкортостан в 2017г. </a:t>
            </a:r>
          </a:p>
          <a:p>
            <a:pPr algn="ctr"/>
            <a:endParaRPr lang="ru-RU" sz="800" dirty="0">
              <a:solidFill>
                <a:schemeClr val="tx1"/>
              </a:solidFill>
            </a:endParaRPr>
          </a:p>
          <a:p>
            <a:pPr algn="ctr"/>
            <a:endParaRPr lang="ru-RU" sz="800" dirty="0" smtClean="0">
              <a:solidFill>
                <a:schemeClr val="tx1"/>
              </a:solidFill>
            </a:endParaRPr>
          </a:p>
          <a:p>
            <a:pPr algn="ctr"/>
            <a:endParaRPr lang="ru-RU" sz="800" dirty="0">
              <a:solidFill>
                <a:schemeClr val="tx1"/>
              </a:solidFill>
            </a:endParaRPr>
          </a:p>
          <a:p>
            <a:r>
              <a:rPr lang="ru-RU" sz="900" b="1" dirty="0" smtClean="0">
                <a:solidFill>
                  <a:srgbClr val="0070C0"/>
                </a:solidFill>
              </a:rPr>
              <a:t>средняя </a:t>
            </a:r>
            <a:r>
              <a:rPr lang="ru-RU" sz="900" b="1" dirty="0">
                <a:solidFill>
                  <a:srgbClr val="0070C0"/>
                </a:solidFill>
              </a:rPr>
              <a:t>заработная плата педагогических работников дошкольных  образовательных учреждений в </a:t>
            </a:r>
            <a:r>
              <a:rPr lang="ru-RU" sz="900" dirty="0">
                <a:solidFill>
                  <a:srgbClr val="0070C0"/>
                </a:solidFill>
              </a:rPr>
              <a:t>Республике </a:t>
            </a:r>
            <a:r>
              <a:rPr lang="ru-RU" sz="900" dirty="0" smtClean="0">
                <a:solidFill>
                  <a:srgbClr val="0070C0"/>
                </a:solidFill>
              </a:rPr>
              <a:t>Башкортостан в 2017г. </a:t>
            </a:r>
            <a:endParaRPr lang="ru-RU" sz="900" dirty="0">
              <a:solidFill>
                <a:srgbClr val="0070C0"/>
              </a:solidFill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3445139" y="5585955"/>
            <a:ext cx="292008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>
                <a:solidFill>
                  <a:srgbClr val="0070C0"/>
                </a:solidFill>
              </a:rPr>
              <a:t>23 493,3 руб.</a:t>
            </a:r>
            <a:endParaRPr lang="ru-RU" sz="2400" b="1" dirty="0">
              <a:solidFill>
                <a:srgbClr val="0070C0"/>
              </a:solidFill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3155011" y="4198545"/>
            <a:ext cx="269584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 smtClean="0">
                <a:solidFill>
                  <a:srgbClr val="0070C0"/>
                </a:solidFill>
              </a:rPr>
              <a:t>26 078руб.</a:t>
            </a:r>
            <a:endParaRPr lang="ru-RU" sz="2800" dirty="0">
              <a:solidFill>
                <a:srgbClr val="0070C0"/>
              </a:solidFill>
            </a:endParaRPr>
          </a:p>
        </p:txBody>
      </p:sp>
      <p:sp>
        <p:nvSpPr>
          <p:cNvPr id="23" name="Выгнутая вверх стрелка 22"/>
          <p:cNvSpPr/>
          <p:nvPr/>
        </p:nvSpPr>
        <p:spPr>
          <a:xfrm rot="16796616">
            <a:off x="2363804" y="4754234"/>
            <a:ext cx="1630942" cy="581708"/>
          </a:xfrm>
          <a:prstGeom prst="curvedDownArrow">
            <a:avLst/>
          </a:prstGeom>
          <a:solidFill>
            <a:srgbClr val="B2DC2C"/>
          </a:solidFill>
          <a:ln>
            <a:noFill/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4" name="TextBox 23"/>
          <p:cNvSpPr txBox="1"/>
          <p:nvPr/>
        </p:nvSpPr>
        <p:spPr>
          <a:xfrm>
            <a:off x="2992202" y="4860422"/>
            <a:ext cx="9462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+11,0%</a:t>
            </a:r>
            <a:endParaRPr lang="ru-RU" dirty="0"/>
          </a:p>
        </p:txBody>
      </p:sp>
      <p:sp>
        <p:nvSpPr>
          <p:cNvPr id="25" name="TextBox 24"/>
          <p:cNvSpPr txBox="1"/>
          <p:nvPr/>
        </p:nvSpPr>
        <p:spPr>
          <a:xfrm>
            <a:off x="712151" y="4139405"/>
            <a:ext cx="1965641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b="1" dirty="0" smtClean="0"/>
              <a:t>428</a:t>
            </a:r>
            <a:r>
              <a:rPr lang="ru-RU" sz="1200" dirty="0" smtClean="0"/>
              <a:t> человек – общее число педагогов в муниципальных детских дошкольных учреждениях муниципального района Мелеузовский район РБ в  2017г.</a:t>
            </a:r>
            <a:endParaRPr lang="ru-RU" sz="1200" dirty="0"/>
          </a:p>
        </p:txBody>
      </p:sp>
      <p:sp>
        <p:nvSpPr>
          <p:cNvPr id="28" name="TextBox 27"/>
          <p:cNvSpPr txBox="1"/>
          <p:nvPr/>
        </p:nvSpPr>
        <p:spPr>
          <a:xfrm>
            <a:off x="8469849" y="3902200"/>
            <a:ext cx="283196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 smtClean="0">
                <a:solidFill>
                  <a:srgbClr val="0070C0"/>
                </a:solidFill>
              </a:rPr>
              <a:t>322 057,6 </a:t>
            </a:r>
            <a:r>
              <a:rPr lang="ru-RU" sz="1600" b="1" dirty="0" err="1" smtClean="0">
                <a:solidFill>
                  <a:srgbClr val="0070C0"/>
                </a:solidFill>
              </a:rPr>
              <a:t>тыс.руб</a:t>
            </a:r>
            <a:r>
              <a:rPr lang="ru-RU" sz="1600" b="1" dirty="0" smtClean="0">
                <a:solidFill>
                  <a:srgbClr val="0070C0"/>
                </a:solidFill>
              </a:rPr>
              <a:t>.</a:t>
            </a:r>
            <a:r>
              <a:rPr lang="ru-RU" sz="2000" b="1" dirty="0" smtClean="0">
                <a:solidFill>
                  <a:srgbClr val="0070C0"/>
                </a:solidFill>
              </a:rPr>
              <a:t> </a:t>
            </a:r>
            <a:endParaRPr lang="ru-RU" sz="2000" dirty="0">
              <a:solidFill>
                <a:srgbClr val="0070C0"/>
              </a:solidFill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8927840" y="5051599"/>
            <a:ext cx="9462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+1,98%</a:t>
            </a:r>
            <a:endParaRPr lang="ru-RU" dirty="0"/>
          </a:p>
        </p:txBody>
      </p:sp>
      <p:grpSp>
        <p:nvGrpSpPr>
          <p:cNvPr id="3" name="Группа 2"/>
          <p:cNvGrpSpPr/>
          <p:nvPr/>
        </p:nvGrpSpPr>
        <p:grpSpPr>
          <a:xfrm>
            <a:off x="7695790" y="3766770"/>
            <a:ext cx="4497515" cy="2677656"/>
            <a:chOff x="7695790" y="3766770"/>
            <a:chExt cx="4497515" cy="2677656"/>
          </a:xfrm>
        </p:grpSpPr>
        <p:sp>
          <p:nvSpPr>
            <p:cNvPr id="27" name="TextBox 26"/>
            <p:cNvSpPr txBox="1"/>
            <p:nvPr/>
          </p:nvSpPr>
          <p:spPr>
            <a:xfrm>
              <a:off x="8472329" y="5770861"/>
              <a:ext cx="205782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b="1" dirty="0" smtClean="0">
                  <a:solidFill>
                    <a:srgbClr val="0070C0"/>
                  </a:solidFill>
                </a:rPr>
                <a:t>290 011,0 </a:t>
              </a:r>
              <a:r>
                <a:rPr lang="ru-RU" sz="1400" b="1" dirty="0" err="1" smtClean="0">
                  <a:solidFill>
                    <a:srgbClr val="0070C0"/>
                  </a:solidFill>
                </a:rPr>
                <a:t>тыс.руб</a:t>
              </a:r>
              <a:r>
                <a:rPr lang="ru-RU" sz="1400" b="1" dirty="0" smtClean="0">
                  <a:solidFill>
                    <a:srgbClr val="0070C0"/>
                  </a:solidFill>
                </a:rPr>
                <a:t>. </a:t>
              </a:r>
              <a:endParaRPr lang="ru-RU" sz="1400" b="1" dirty="0">
                <a:solidFill>
                  <a:srgbClr val="0070C0"/>
                </a:solidFill>
              </a:endParaRPr>
            </a:p>
          </p:txBody>
        </p:sp>
        <p:grpSp>
          <p:nvGrpSpPr>
            <p:cNvPr id="2" name="Группа 1"/>
            <p:cNvGrpSpPr/>
            <p:nvPr/>
          </p:nvGrpSpPr>
          <p:grpSpPr>
            <a:xfrm>
              <a:off x="7695790" y="4014816"/>
              <a:ext cx="1038862" cy="2103198"/>
              <a:chOff x="8242917" y="4303493"/>
              <a:chExt cx="1038862" cy="1811632"/>
            </a:xfrm>
          </p:grpSpPr>
          <p:sp>
            <p:nvSpPr>
              <p:cNvPr id="26" name="Прямоугольник 25"/>
              <p:cNvSpPr/>
              <p:nvPr/>
            </p:nvSpPr>
            <p:spPr>
              <a:xfrm>
                <a:off x="8315681" y="4303493"/>
                <a:ext cx="561330" cy="1811632"/>
              </a:xfrm>
              <a:prstGeom prst="rect">
                <a:avLst/>
              </a:prstGeom>
              <a:solidFill>
                <a:schemeClr val="accent4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31" name="TextBox 30"/>
              <p:cNvSpPr txBox="1"/>
              <p:nvPr/>
            </p:nvSpPr>
            <p:spPr>
              <a:xfrm>
                <a:off x="8242917" y="4341066"/>
                <a:ext cx="973685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ru-RU" dirty="0" smtClean="0"/>
                  <a:t>2017г.</a:t>
                </a:r>
                <a:endParaRPr lang="ru-RU" dirty="0"/>
              </a:p>
            </p:txBody>
          </p:sp>
          <p:sp>
            <p:nvSpPr>
              <p:cNvPr id="32" name="TextBox 31"/>
              <p:cNvSpPr txBox="1"/>
              <p:nvPr/>
            </p:nvSpPr>
            <p:spPr>
              <a:xfrm>
                <a:off x="8308094" y="5613036"/>
                <a:ext cx="973685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ru-RU" dirty="0" smtClean="0"/>
                  <a:t>2016г.</a:t>
                </a:r>
                <a:endParaRPr lang="ru-RU" dirty="0"/>
              </a:p>
            </p:txBody>
          </p:sp>
        </p:grpSp>
        <p:sp>
          <p:nvSpPr>
            <p:cNvPr id="33" name="TextBox 32"/>
            <p:cNvSpPr txBox="1"/>
            <p:nvPr/>
          </p:nvSpPr>
          <p:spPr>
            <a:xfrm>
              <a:off x="10323265" y="3766770"/>
              <a:ext cx="1870040" cy="267765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1200" dirty="0" smtClean="0"/>
                <a:t>Израсходовано за счет средств  местного бюджета на организацию и предоставление общедоступного бесплатного дошкольного образования в 2017 году (в </a:t>
              </a:r>
              <a:r>
                <a:rPr lang="ru-RU" sz="1200" dirty="0" err="1" smtClean="0"/>
                <a:t>т.ч</a:t>
              </a:r>
              <a:r>
                <a:rPr lang="ru-RU" sz="1200" dirty="0" smtClean="0"/>
                <a:t>. средства на оплату труда,  материально-техническое обеспечение, ремонт и содержание зданий и сооружений и т.д.)</a:t>
              </a:r>
              <a:endParaRPr lang="ru-RU" sz="1200" dirty="0"/>
            </a:p>
          </p:txBody>
        </p:sp>
      </p:grpSp>
    </p:spTree>
    <p:extLst>
      <p:ext uri="{BB962C8B-B14F-4D97-AF65-F5344CB8AC3E}">
        <p14:creationId xmlns:p14="http://schemas.microsoft.com/office/powerpoint/2010/main" val="2927362180"/>
      </p:ext>
    </p:extLst>
  </p:cSld>
  <p:clrMapOvr>
    <a:masterClrMapping/>
  </p:clrMapOvr>
  <p:transition spd="slow" advTm="23000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2000" fill="hold"/>
                                        <p:tgtEl>
                                          <p:spTgt spid="8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2000"/>
                            </p:stCondLst>
                            <p:childTnLst>
                              <p:par>
                                <p:cTn id="8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1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" dur="1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3500"/>
                            </p:stCondLst>
                            <p:childTnLst>
                              <p:par>
                                <p:cTn id="14" presetID="1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5500"/>
                            </p:stCondLst>
                            <p:childTnLst>
                              <p:par>
                                <p:cTn id="17" presetID="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8" dur="2000" fill="hold"/>
                                        <p:tgtEl>
                                          <p:spTgt spid="4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19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20" dur="2000" fill="hold"/>
                                        <p:tgtEl>
                                          <p:spTgt spid="8194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7500"/>
                            </p:stCondLst>
                            <p:childTnLst>
                              <p:par>
                                <p:cTn id="22" presetID="53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53" presetClass="entr" presetSubtype="16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9500"/>
                            </p:stCondLst>
                            <p:childTnLst>
                              <p:par>
                                <p:cTn id="33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5" dur="125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12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2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12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10750"/>
                            </p:stCondLst>
                            <p:childTnLst>
                              <p:par>
                                <p:cTn id="42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4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11750"/>
                            </p:stCondLst>
                            <p:childTnLst>
                              <p:par>
                                <p:cTn id="46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8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12750"/>
                            </p:stCondLst>
                            <p:childTnLst>
                              <p:par>
                                <p:cTn id="50" presetID="1" presetClass="exit" presetSubtype="0" fill="hold" grpId="1" nodeType="after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2" presetID="1" presetClass="exit" presetSubtype="0" fill="hold" grpId="1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4" presetID="1" presetClass="exit" presetSubtype="0" fill="hold" grpId="1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6" presetID="1" presetClass="exit" presetSubtype="0" fill="hold" grpId="1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8" presetID="1" presetClass="exit" presetSubtype="0" fill="hold" grpId="1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0" presetID="1" presetClass="exit" presetSubtype="0" fill="hold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16500"/>
                            </p:stCondLst>
                            <p:childTnLst>
                              <p:par>
                                <p:cTn id="63" presetID="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4" dur="2000" fill="hold"/>
                                        <p:tgtEl>
                                          <p:spTgt spid="16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65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6" dur="2000" fill="hold"/>
                                        <p:tgtEl>
                                          <p:spTgt spid="17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18500"/>
                            </p:stCondLst>
                            <p:childTnLst>
                              <p:par>
                                <p:cTn id="68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12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12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2" dur="12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19750"/>
                            </p:stCondLst>
                            <p:childTnLst>
                              <p:par>
                                <p:cTn id="74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6" dur="125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7" fill="hold">
                            <p:stCondLst>
                              <p:cond delay="21000"/>
                            </p:stCondLst>
                            <p:childTnLst>
                              <p:par>
                                <p:cTn id="78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0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3" dur="12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" grpId="0" animBg="1"/>
      <p:bldP spid="20" grpId="0" animBg="1"/>
      <p:bldP spid="20" grpId="1" animBg="1"/>
      <p:bldP spid="21" grpId="0"/>
      <p:bldP spid="21" grpId="1"/>
      <p:bldP spid="22" grpId="0"/>
      <p:bldP spid="22" grpId="1"/>
      <p:bldP spid="23" grpId="0" animBg="1"/>
      <p:bldP spid="23" grpId="1" animBg="1"/>
      <p:bldP spid="24" grpId="0"/>
      <p:bldP spid="24" grpId="1"/>
      <p:bldP spid="25" grpId="0"/>
      <p:bldP spid="25" grpId="1"/>
      <p:bldP spid="28" grpId="0"/>
      <p:bldP spid="30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19721" y="1786724"/>
            <a:ext cx="2073980" cy="2594363"/>
          </a:xfrm>
          <a:prstGeom prst="rect">
            <a:avLst/>
          </a:prstGeom>
        </p:spPr>
      </p:pic>
      <p:pic>
        <p:nvPicPr>
          <p:cNvPr id="5" name="Объект 3"/>
          <p:cNvPicPr>
            <a:picLocks noChangeAspect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75141" y="2916396"/>
            <a:ext cx="1050268" cy="1249156"/>
          </a:xfrm>
          <a:prstGeom prst="rect">
            <a:avLst/>
          </a:prstGeom>
        </p:spPr>
      </p:pic>
      <p:pic>
        <p:nvPicPr>
          <p:cNvPr id="6" name="Объект 3"/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00069" y="2876535"/>
            <a:ext cx="1040687" cy="1299702"/>
          </a:xfrm>
          <a:prstGeom prst="rect">
            <a:avLst/>
          </a:prstGeom>
        </p:spPr>
      </p:pic>
      <p:sp>
        <p:nvSpPr>
          <p:cNvPr id="7" name="Стрелка вправо 6"/>
          <p:cNvSpPr/>
          <p:nvPr/>
        </p:nvSpPr>
        <p:spPr>
          <a:xfrm>
            <a:off x="2257220" y="2874996"/>
            <a:ext cx="262467" cy="211666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Стрелка вправо 7"/>
          <p:cNvSpPr/>
          <p:nvPr/>
        </p:nvSpPr>
        <p:spPr>
          <a:xfrm>
            <a:off x="9690203" y="2855328"/>
            <a:ext cx="244421" cy="211666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Прямоугольник 10"/>
          <p:cNvSpPr/>
          <p:nvPr/>
        </p:nvSpPr>
        <p:spPr>
          <a:xfrm>
            <a:off x="191464" y="681847"/>
            <a:ext cx="12000535" cy="369332"/>
          </a:xfrm>
          <a:prstGeom prst="rect">
            <a:avLst/>
          </a:prstGeom>
          <a:gradFill flip="none" rotWithShape="1">
            <a:gsLst>
              <a:gs pos="0">
                <a:srgbClr val="009999">
                  <a:tint val="66000"/>
                  <a:satMod val="160000"/>
                </a:srgbClr>
              </a:gs>
              <a:gs pos="50000">
                <a:srgbClr val="009999">
                  <a:tint val="44500"/>
                  <a:satMod val="160000"/>
                </a:srgbClr>
              </a:gs>
              <a:gs pos="100000">
                <a:srgbClr val="009999">
                  <a:tint val="23500"/>
                  <a:satMod val="160000"/>
                </a:srgbClr>
              </a:gs>
            </a:gsLst>
            <a:path path="circle">
              <a:fillToRect t="100000" r="100000"/>
            </a:path>
            <a:tileRect l="-100000" b="-100000"/>
          </a:gradFill>
        </p:spPr>
        <p:txBody>
          <a:bodyPr wrap="square">
            <a:spAutoFit/>
          </a:bodyPr>
          <a:lstStyle/>
          <a:p>
            <a:pPr algn="ctr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Организация и предоставление муниципальных услуг в сфере общего образования в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2017г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  <p:sp>
        <p:nvSpPr>
          <p:cNvPr id="12" name="Заголовок 1"/>
          <p:cNvSpPr txBox="1">
            <a:spLocks/>
          </p:cNvSpPr>
          <p:nvPr/>
        </p:nvSpPr>
        <p:spPr>
          <a:xfrm>
            <a:off x="0" y="68815"/>
            <a:ext cx="12192001" cy="559729"/>
          </a:xfrm>
          <a:prstGeom prst="rect">
            <a:avLst/>
          </a:prstGeom>
          <a:solidFill>
            <a:srgbClr val="009999"/>
          </a:solidFill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3600" dirty="0" smtClean="0">
                <a:solidFill>
                  <a:schemeClr val="bg1"/>
                </a:solidFill>
              </a:rPr>
              <a:t>       </a:t>
            </a:r>
            <a:r>
              <a:rPr lang="ru-RU" sz="36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РАСХОДЫ</a:t>
            </a:r>
            <a:endParaRPr lang="ru-RU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3656075" y="205910"/>
            <a:ext cx="8535925" cy="369332"/>
          </a:xfrm>
          <a:prstGeom prst="rect">
            <a:avLst/>
          </a:prstGeom>
          <a:solidFill>
            <a:schemeClr val="bg1">
              <a:alpha val="17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ru-RU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«Образование»</a:t>
            </a:r>
            <a:endParaRPr lang="ru-RU" dirty="0">
              <a:solidFill>
                <a:schemeClr val="bg1"/>
              </a:solidFill>
            </a:endParaRPr>
          </a:p>
        </p:txBody>
      </p:sp>
      <p:pic>
        <p:nvPicPr>
          <p:cNvPr id="14" name="Picture 2" descr="http://polinamay.ru/wp-content/uploads/2015/01/%D0%BE%D1%82%D0%BA%D1%80%D1%8B%D1%82%D1%8B%D0%B9-%D0%B7%D0%B0%D0%BC%D0%BE%D0%BA.pn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1465" y="-9869"/>
            <a:ext cx="808097" cy="72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TextBox 14"/>
          <p:cNvSpPr txBox="1"/>
          <p:nvPr/>
        </p:nvSpPr>
        <p:spPr>
          <a:xfrm>
            <a:off x="191464" y="1084390"/>
            <a:ext cx="3584668" cy="369332"/>
          </a:xfrm>
          <a:prstGeom prst="rect">
            <a:avLst/>
          </a:prstGeom>
          <a:gradFill flip="none" rotWithShape="1">
            <a:gsLst>
              <a:gs pos="0">
                <a:srgbClr val="009999">
                  <a:tint val="66000"/>
                  <a:satMod val="160000"/>
                </a:srgbClr>
              </a:gs>
              <a:gs pos="50000">
                <a:srgbClr val="009999">
                  <a:tint val="44500"/>
                  <a:satMod val="160000"/>
                </a:srgbClr>
              </a:gs>
              <a:gs pos="100000">
                <a:srgbClr val="009999">
                  <a:tint val="23500"/>
                  <a:satMod val="160000"/>
                </a:srgbClr>
              </a:gs>
            </a:gsLst>
            <a:lin ang="18900000" scaled="1"/>
            <a:tileRect/>
          </a:gradFill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/>
              <a:t>Школьники</a:t>
            </a:r>
            <a:endParaRPr lang="ru-RU" dirty="0"/>
          </a:p>
        </p:txBody>
      </p:sp>
      <p:pic>
        <p:nvPicPr>
          <p:cNvPr id="16" name="Объект 5"/>
          <p:cNvPicPr>
            <a:picLocks noGrp="1" noChangeAspect="1"/>
          </p:cNvPicPr>
          <p:nvPr>
            <p:ph idx="1"/>
          </p:nvPr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0148" y="2913175"/>
            <a:ext cx="1800078" cy="1286576"/>
          </a:xfrm>
        </p:spPr>
      </p:pic>
      <p:pic>
        <p:nvPicPr>
          <p:cNvPr id="18" name="Picture 2" descr="https://95.img.avito.st/432x324/2329884795.jp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27548" y="3034319"/>
            <a:ext cx="1300649" cy="12144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" name="Объект 3"/>
          <p:cNvPicPr>
            <a:picLocks noChangeAspect="1"/>
          </p:cNvPicPr>
          <p:nvPr/>
        </p:nvPicPr>
        <p:blipFill>
          <a:blip r:embed="rId9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67138" y="2961161"/>
            <a:ext cx="838051" cy="1295831"/>
          </a:xfrm>
          <a:prstGeom prst="rect">
            <a:avLst/>
          </a:prstGeom>
        </p:spPr>
      </p:pic>
      <p:sp>
        <p:nvSpPr>
          <p:cNvPr id="21" name="TextBox 20"/>
          <p:cNvSpPr txBox="1"/>
          <p:nvPr/>
        </p:nvSpPr>
        <p:spPr>
          <a:xfrm>
            <a:off x="10092267" y="1453722"/>
            <a:ext cx="1583266" cy="369332"/>
          </a:xfrm>
          <a:prstGeom prst="rect">
            <a:avLst/>
          </a:prstGeom>
          <a:solidFill>
            <a:srgbClr val="0070C0"/>
          </a:solidFill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>
                <a:solidFill>
                  <a:schemeClr val="bg1"/>
                </a:solidFill>
              </a:rPr>
              <a:t>2017 год</a:t>
            </a:r>
            <a:endParaRPr lang="ru-RU" dirty="0">
              <a:solidFill>
                <a:schemeClr val="bg1"/>
              </a:solidFill>
            </a:endParaRPr>
          </a:p>
        </p:txBody>
      </p:sp>
      <p:sp>
        <p:nvSpPr>
          <p:cNvPr id="27" name="Стрелка вправо 26"/>
          <p:cNvSpPr/>
          <p:nvPr/>
        </p:nvSpPr>
        <p:spPr>
          <a:xfrm>
            <a:off x="4730051" y="2897048"/>
            <a:ext cx="262467" cy="211666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8" name="Стрелка вправо 27"/>
          <p:cNvSpPr/>
          <p:nvPr/>
        </p:nvSpPr>
        <p:spPr>
          <a:xfrm>
            <a:off x="7296679" y="2897048"/>
            <a:ext cx="262467" cy="211666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TextBox 8"/>
          <p:cNvSpPr txBox="1"/>
          <p:nvPr/>
        </p:nvSpPr>
        <p:spPr>
          <a:xfrm>
            <a:off x="5857235" y="4660286"/>
            <a:ext cx="142648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1" dirty="0">
                <a:solidFill>
                  <a:srgbClr val="0070C0"/>
                </a:solidFill>
              </a:rPr>
              <a:t>9923</a:t>
            </a:r>
            <a:endParaRPr lang="ru-RU" sz="3200" dirty="0">
              <a:solidFill>
                <a:srgbClr val="0070C0"/>
              </a:solidFill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6016350" y="5259578"/>
            <a:ext cx="554130" cy="775151"/>
          </a:xfrm>
          <a:prstGeom prst="rect">
            <a:avLst/>
          </a:prstGeom>
          <a:solidFill>
            <a:srgbClr val="B2DC2C"/>
          </a:solidFill>
          <a:ln>
            <a:noFill/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3" name="TextBox 22"/>
          <p:cNvSpPr txBox="1"/>
          <p:nvPr/>
        </p:nvSpPr>
        <p:spPr>
          <a:xfrm>
            <a:off x="5896293" y="5445515"/>
            <a:ext cx="9462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+2,1%</a:t>
            </a:r>
            <a:endParaRPr lang="ru-RU" dirty="0"/>
          </a:p>
        </p:txBody>
      </p:sp>
      <p:grpSp>
        <p:nvGrpSpPr>
          <p:cNvPr id="17" name="Группа 16"/>
          <p:cNvGrpSpPr/>
          <p:nvPr/>
        </p:nvGrpSpPr>
        <p:grpSpPr>
          <a:xfrm>
            <a:off x="4091833" y="4622600"/>
            <a:ext cx="6508675" cy="1811632"/>
            <a:chOff x="4091833" y="4622600"/>
            <a:chExt cx="6508675" cy="1811632"/>
          </a:xfrm>
        </p:grpSpPr>
        <p:sp>
          <p:nvSpPr>
            <p:cNvPr id="29" name="Прямоугольник 28"/>
            <p:cNvSpPr/>
            <p:nvPr/>
          </p:nvSpPr>
          <p:spPr>
            <a:xfrm>
              <a:off x="4091833" y="4622600"/>
              <a:ext cx="811210" cy="1811632"/>
            </a:xfrm>
            <a:prstGeom prst="rect">
              <a:avLst/>
            </a:prstGeom>
            <a:solidFill>
              <a:schemeClr val="accent4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2" name="TextBox 21"/>
            <p:cNvSpPr txBox="1"/>
            <p:nvPr/>
          </p:nvSpPr>
          <p:spPr>
            <a:xfrm>
              <a:off x="6923282" y="4766299"/>
              <a:ext cx="3677226" cy="123110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dirty="0" smtClean="0"/>
                <a:t>ребенка ежегодно посещает 20 общеобразовательных учреждений муниципального района Мелеузовский район РБ </a:t>
              </a:r>
              <a:endParaRPr lang="ru-RU" dirty="0"/>
            </a:p>
          </p:txBody>
        </p:sp>
        <p:sp>
          <p:nvSpPr>
            <p:cNvPr id="2" name="TextBox 1"/>
            <p:cNvSpPr txBox="1"/>
            <p:nvPr/>
          </p:nvSpPr>
          <p:spPr>
            <a:xfrm>
              <a:off x="4967766" y="5972302"/>
              <a:ext cx="928527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b="1" dirty="0" smtClean="0">
                  <a:solidFill>
                    <a:srgbClr val="0070C0"/>
                  </a:solidFill>
                </a:rPr>
                <a:t>9720</a:t>
              </a:r>
              <a:endParaRPr lang="ru-RU" b="1" dirty="0">
                <a:solidFill>
                  <a:srgbClr val="0070C0"/>
                </a:solidFill>
              </a:endParaRPr>
            </a:p>
          </p:txBody>
        </p:sp>
        <p:sp>
          <p:nvSpPr>
            <p:cNvPr id="3" name="TextBox 2"/>
            <p:cNvSpPr txBox="1"/>
            <p:nvPr/>
          </p:nvSpPr>
          <p:spPr>
            <a:xfrm>
              <a:off x="4141216" y="6007836"/>
              <a:ext cx="97368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dirty="0" smtClean="0"/>
                <a:t>2016г.</a:t>
              </a:r>
              <a:endParaRPr lang="ru-RU" dirty="0"/>
            </a:p>
          </p:txBody>
        </p:sp>
        <p:cxnSp>
          <p:nvCxnSpPr>
            <p:cNvPr id="20" name="Прямая соединительная линия 19"/>
            <p:cNvCxnSpPr/>
            <p:nvPr/>
          </p:nvCxnSpPr>
          <p:spPr>
            <a:xfrm>
              <a:off x="5078011" y="6034729"/>
              <a:ext cx="1417322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6" name="TextBox 25"/>
            <p:cNvSpPr txBox="1"/>
            <p:nvPr/>
          </p:nvSpPr>
          <p:spPr>
            <a:xfrm>
              <a:off x="4136074" y="4735098"/>
              <a:ext cx="97368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dirty="0" smtClean="0"/>
                <a:t>2017г.</a:t>
              </a:r>
              <a:endParaRPr lang="ru-RU" dirty="0"/>
            </a:p>
          </p:txBody>
        </p:sp>
      </p:grpSp>
    </p:spTree>
    <p:custDataLst>
      <p:tags r:id="rId1"/>
    </p:custDataLst>
    <p:extLst>
      <p:ext uri="{BB962C8B-B14F-4D97-AF65-F5344CB8AC3E}">
        <p14:creationId xmlns:p14="http://schemas.microsoft.com/office/powerpoint/2010/main" val="8790666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 advTm="8000">
        <p:circle/>
      </p:transition>
    </mc:Choice>
    <mc:Fallback xmlns="">
      <p:transition advTm="8000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3000"/>
                            </p:stCondLst>
                            <p:childTnLst>
                              <p:par>
                                <p:cTn id="21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4000"/>
                            </p:stCondLst>
                            <p:childTnLst>
                              <p:par>
                                <p:cTn id="2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0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5" grpId="0" animBg="1"/>
      <p:bldP spid="9" grpId="0"/>
      <p:bldP spid="10" grpId="0" animBg="1"/>
      <p:bldP spid="23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424113" y="4541232"/>
            <a:ext cx="811210" cy="1811632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23927" y="2879016"/>
            <a:ext cx="1121615" cy="1403040"/>
          </a:xfrm>
          <a:prstGeom prst="rect">
            <a:avLst/>
          </a:prstGeom>
        </p:spPr>
      </p:pic>
      <p:pic>
        <p:nvPicPr>
          <p:cNvPr id="5" name="Объект 3"/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29725" y="1744839"/>
            <a:ext cx="2077157" cy="2470505"/>
          </a:xfrm>
          <a:prstGeom prst="rect">
            <a:avLst/>
          </a:prstGeom>
        </p:spPr>
      </p:pic>
      <p:pic>
        <p:nvPicPr>
          <p:cNvPr id="6" name="Объект 3"/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50984" y="2899263"/>
            <a:ext cx="1115454" cy="1393078"/>
          </a:xfrm>
          <a:prstGeom prst="rect">
            <a:avLst/>
          </a:prstGeom>
        </p:spPr>
      </p:pic>
      <p:sp>
        <p:nvSpPr>
          <p:cNvPr id="11" name="Прямоугольник 10"/>
          <p:cNvSpPr/>
          <p:nvPr/>
        </p:nvSpPr>
        <p:spPr>
          <a:xfrm>
            <a:off x="191464" y="681847"/>
            <a:ext cx="12000535" cy="369332"/>
          </a:xfrm>
          <a:prstGeom prst="rect">
            <a:avLst/>
          </a:prstGeom>
          <a:gradFill flip="none" rotWithShape="1">
            <a:gsLst>
              <a:gs pos="0">
                <a:srgbClr val="009999">
                  <a:tint val="66000"/>
                  <a:satMod val="160000"/>
                </a:srgbClr>
              </a:gs>
              <a:gs pos="50000">
                <a:srgbClr val="009999">
                  <a:tint val="44500"/>
                  <a:satMod val="160000"/>
                </a:srgbClr>
              </a:gs>
              <a:gs pos="100000">
                <a:srgbClr val="009999">
                  <a:tint val="23500"/>
                  <a:satMod val="160000"/>
                </a:srgbClr>
              </a:gs>
            </a:gsLst>
            <a:path path="circle">
              <a:fillToRect t="100000" r="100000"/>
            </a:path>
            <a:tileRect l="-100000" b="-100000"/>
          </a:gradFill>
        </p:spPr>
        <p:txBody>
          <a:bodyPr wrap="square">
            <a:spAutoFit/>
          </a:bodyPr>
          <a:lstStyle/>
          <a:p>
            <a:pPr algn="ctr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Организация и предоставление муниципальных услуг в сфере общего образования в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2017г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  <p:sp>
        <p:nvSpPr>
          <p:cNvPr id="12" name="Заголовок 1"/>
          <p:cNvSpPr txBox="1">
            <a:spLocks/>
          </p:cNvSpPr>
          <p:nvPr/>
        </p:nvSpPr>
        <p:spPr>
          <a:xfrm>
            <a:off x="0" y="68815"/>
            <a:ext cx="12192001" cy="559729"/>
          </a:xfrm>
          <a:prstGeom prst="rect">
            <a:avLst/>
          </a:prstGeom>
          <a:solidFill>
            <a:srgbClr val="009999"/>
          </a:solidFill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3600" dirty="0" smtClean="0">
                <a:solidFill>
                  <a:schemeClr val="bg1"/>
                </a:solidFill>
              </a:rPr>
              <a:t>       </a:t>
            </a:r>
            <a:r>
              <a:rPr lang="ru-RU" sz="36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РАСХОДЫ</a:t>
            </a:r>
            <a:endParaRPr lang="ru-RU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3656075" y="205910"/>
            <a:ext cx="8535925" cy="369332"/>
          </a:xfrm>
          <a:prstGeom prst="rect">
            <a:avLst/>
          </a:prstGeom>
          <a:solidFill>
            <a:schemeClr val="bg1">
              <a:alpha val="17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ru-RU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«Образование»</a:t>
            </a:r>
            <a:endParaRPr lang="ru-RU" dirty="0">
              <a:solidFill>
                <a:schemeClr val="bg1"/>
              </a:solidFill>
            </a:endParaRPr>
          </a:p>
        </p:txBody>
      </p:sp>
      <p:pic>
        <p:nvPicPr>
          <p:cNvPr id="14" name="Picture 2" descr="http://polinamay.ru/wp-content/uploads/2015/01/%D0%BE%D1%82%D0%BA%D1%80%D1%8B%D1%82%D1%8B%D0%B9-%D0%B7%D0%B0%D0%BC%D0%BE%D0%BA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1465" y="-9869"/>
            <a:ext cx="808097" cy="72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TextBox 14"/>
          <p:cNvSpPr txBox="1"/>
          <p:nvPr/>
        </p:nvSpPr>
        <p:spPr>
          <a:xfrm>
            <a:off x="191464" y="1084390"/>
            <a:ext cx="3584668" cy="369332"/>
          </a:xfrm>
          <a:prstGeom prst="rect">
            <a:avLst/>
          </a:prstGeom>
          <a:gradFill flip="none" rotWithShape="1">
            <a:gsLst>
              <a:gs pos="0">
                <a:srgbClr val="009999">
                  <a:tint val="66000"/>
                  <a:satMod val="160000"/>
                </a:srgbClr>
              </a:gs>
              <a:gs pos="50000">
                <a:srgbClr val="009999">
                  <a:tint val="44500"/>
                  <a:satMod val="160000"/>
                </a:srgbClr>
              </a:gs>
              <a:gs pos="100000">
                <a:srgbClr val="009999">
                  <a:tint val="23500"/>
                  <a:satMod val="160000"/>
                </a:srgbClr>
              </a:gs>
            </a:gsLst>
            <a:lin ang="18900000" scaled="1"/>
            <a:tileRect/>
          </a:gradFill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/>
              <a:t>Школьники</a:t>
            </a:r>
            <a:endParaRPr lang="ru-RU" dirty="0"/>
          </a:p>
        </p:txBody>
      </p:sp>
      <p:pic>
        <p:nvPicPr>
          <p:cNvPr id="16" name="Объект 5"/>
          <p:cNvPicPr>
            <a:picLocks noGrp="1" noChangeAspect="1"/>
          </p:cNvPicPr>
          <p:nvPr>
            <p:ph idx="1"/>
          </p:nvPr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35674" y="2931182"/>
            <a:ext cx="1696452" cy="1212511"/>
          </a:xfrm>
        </p:spPr>
      </p:pic>
      <p:pic>
        <p:nvPicPr>
          <p:cNvPr id="18" name="Picture 2" descr="https://95.img.avito.st/432x324/2329884795.jp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4605" y="2879016"/>
            <a:ext cx="1257228" cy="11738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" name="Объект 3"/>
          <p:cNvPicPr>
            <a:picLocks noChangeAspect="1"/>
          </p:cNvPicPr>
          <p:nvPr/>
        </p:nvPicPr>
        <p:blipFill>
          <a:blip r:embed="rId8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8375" y="3039771"/>
            <a:ext cx="810073" cy="1252570"/>
          </a:xfrm>
          <a:prstGeom prst="rect">
            <a:avLst/>
          </a:prstGeom>
        </p:spPr>
      </p:pic>
      <p:sp>
        <p:nvSpPr>
          <p:cNvPr id="21" name="TextBox 20"/>
          <p:cNvSpPr txBox="1"/>
          <p:nvPr/>
        </p:nvSpPr>
        <p:spPr>
          <a:xfrm>
            <a:off x="10092267" y="1453722"/>
            <a:ext cx="1583266" cy="369332"/>
          </a:xfrm>
          <a:prstGeom prst="rect">
            <a:avLst/>
          </a:prstGeom>
          <a:solidFill>
            <a:srgbClr val="0070C0"/>
          </a:solidFill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>
                <a:solidFill>
                  <a:schemeClr val="bg1"/>
                </a:solidFill>
              </a:rPr>
              <a:t>2017 год</a:t>
            </a:r>
            <a:endParaRPr lang="ru-RU" dirty="0">
              <a:solidFill>
                <a:schemeClr val="bg1"/>
              </a:solidFill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5248945" y="4632320"/>
            <a:ext cx="471417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учеников в среднем приходится на 1 учителя в муниципальном районе муниципального района Мелеузовский район Республики Башкортостан в 2017г.</a:t>
            </a:r>
            <a:endParaRPr lang="ru-RU" dirty="0"/>
          </a:p>
        </p:txBody>
      </p:sp>
      <p:sp>
        <p:nvSpPr>
          <p:cNvPr id="23" name="Стрелка вправо 22"/>
          <p:cNvSpPr/>
          <p:nvPr/>
        </p:nvSpPr>
        <p:spPr>
          <a:xfrm>
            <a:off x="2251253" y="2870787"/>
            <a:ext cx="262467" cy="211666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4" name="Стрелка вправо 23"/>
          <p:cNvSpPr/>
          <p:nvPr/>
        </p:nvSpPr>
        <p:spPr>
          <a:xfrm>
            <a:off x="9718702" y="2870698"/>
            <a:ext cx="244421" cy="211666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8" name="Стрелка вправо 27"/>
          <p:cNvSpPr/>
          <p:nvPr/>
        </p:nvSpPr>
        <p:spPr>
          <a:xfrm>
            <a:off x="4740804" y="2891671"/>
            <a:ext cx="262467" cy="211666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9" name="Стрелка вправо 28"/>
          <p:cNvSpPr/>
          <p:nvPr/>
        </p:nvSpPr>
        <p:spPr>
          <a:xfrm>
            <a:off x="7296679" y="2870787"/>
            <a:ext cx="262467" cy="211666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2" name="TextBox 21"/>
          <p:cNvSpPr txBox="1"/>
          <p:nvPr/>
        </p:nvSpPr>
        <p:spPr>
          <a:xfrm>
            <a:off x="3335146" y="5886158"/>
            <a:ext cx="92852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>
                <a:solidFill>
                  <a:srgbClr val="0070C0"/>
                </a:solidFill>
              </a:rPr>
              <a:t>13</a:t>
            </a:r>
            <a:endParaRPr lang="ru-RU" b="1" dirty="0">
              <a:solidFill>
                <a:srgbClr val="0070C0"/>
              </a:solidFill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4263673" y="4541232"/>
            <a:ext cx="142648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b="1" dirty="0" smtClean="0">
                <a:solidFill>
                  <a:srgbClr val="0070C0"/>
                </a:solidFill>
              </a:rPr>
              <a:t>14</a:t>
            </a:r>
            <a:endParaRPr lang="ru-RU" sz="3200" dirty="0">
              <a:solidFill>
                <a:srgbClr val="0070C0"/>
              </a:solidFill>
            </a:endParaRPr>
          </a:p>
        </p:txBody>
      </p:sp>
      <p:sp>
        <p:nvSpPr>
          <p:cNvPr id="26" name="Прямоугольник 25"/>
          <p:cNvSpPr/>
          <p:nvPr/>
        </p:nvSpPr>
        <p:spPr>
          <a:xfrm>
            <a:off x="4383730" y="5173434"/>
            <a:ext cx="554130" cy="775151"/>
          </a:xfrm>
          <a:prstGeom prst="rect">
            <a:avLst/>
          </a:prstGeom>
          <a:solidFill>
            <a:srgbClr val="B2DC2C"/>
          </a:solidFill>
          <a:ln>
            <a:noFill/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27" name="Прямая соединительная линия 26"/>
          <p:cNvCxnSpPr/>
          <p:nvPr/>
        </p:nvCxnSpPr>
        <p:spPr>
          <a:xfrm>
            <a:off x="3445391" y="5948585"/>
            <a:ext cx="1417322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TextBox 29"/>
          <p:cNvSpPr txBox="1"/>
          <p:nvPr/>
        </p:nvSpPr>
        <p:spPr>
          <a:xfrm>
            <a:off x="4263673" y="5359371"/>
            <a:ext cx="9462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+7,7%</a:t>
            </a:r>
            <a:endParaRPr lang="ru-RU" dirty="0"/>
          </a:p>
        </p:txBody>
      </p:sp>
      <p:sp>
        <p:nvSpPr>
          <p:cNvPr id="31" name="TextBox 30"/>
          <p:cNvSpPr txBox="1"/>
          <p:nvPr/>
        </p:nvSpPr>
        <p:spPr>
          <a:xfrm>
            <a:off x="2487034" y="4632320"/>
            <a:ext cx="97368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2017г.</a:t>
            </a:r>
            <a:endParaRPr lang="ru-RU" dirty="0"/>
          </a:p>
        </p:txBody>
      </p:sp>
      <p:sp>
        <p:nvSpPr>
          <p:cNvPr id="32" name="TextBox 31"/>
          <p:cNvSpPr txBox="1"/>
          <p:nvPr/>
        </p:nvSpPr>
        <p:spPr>
          <a:xfrm>
            <a:off x="2471706" y="5886158"/>
            <a:ext cx="97368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2016г.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077905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 advTm="4765">
        <p:wipe/>
      </p:transition>
    </mc:Choice>
    <mc:Fallback xmlns="">
      <p:transition advTm="4765">
        <p:wip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/>
      <p:bldP spid="26" grpId="0" animBg="1"/>
      <p:bldP spid="30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Объект 3"/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58701" y="1781807"/>
            <a:ext cx="2066059" cy="2580277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5513" y="2912303"/>
            <a:ext cx="1113311" cy="1392651"/>
          </a:xfrm>
          <a:prstGeom prst="rect">
            <a:avLst/>
          </a:prstGeom>
        </p:spPr>
      </p:pic>
      <p:pic>
        <p:nvPicPr>
          <p:cNvPr id="5" name="Объект 3"/>
          <p:cNvPicPr>
            <a:picLocks noChangeAspect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89775" y="2958910"/>
            <a:ext cx="1070816" cy="1273595"/>
          </a:xfrm>
          <a:prstGeom prst="rect">
            <a:avLst/>
          </a:prstGeom>
        </p:spPr>
      </p:pic>
      <p:sp>
        <p:nvSpPr>
          <p:cNvPr id="11" name="Прямоугольник 10"/>
          <p:cNvSpPr/>
          <p:nvPr/>
        </p:nvSpPr>
        <p:spPr>
          <a:xfrm>
            <a:off x="191464" y="681847"/>
            <a:ext cx="12000535" cy="369332"/>
          </a:xfrm>
          <a:prstGeom prst="rect">
            <a:avLst/>
          </a:prstGeom>
          <a:gradFill flip="none" rotWithShape="1">
            <a:gsLst>
              <a:gs pos="0">
                <a:srgbClr val="009999">
                  <a:tint val="66000"/>
                  <a:satMod val="160000"/>
                </a:srgbClr>
              </a:gs>
              <a:gs pos="50000">
                <a:srgbClr val="009999">
                  <a:tint val="44500"/>
                  <a:satMod val="160000"/>
                </a:srgbClr>
              </a:gs>
              <a:gs pos="100000">
                <a:srgbClr val="009999">
                  <a:tint val="23500"/>
                  <a:satMod val="160000"/>
                </a:srgbClr>
              </a:gs>
            </a:gsLst>
            <a:path path="circle">
              <a:fillToRect t="100000" r="100000"/>
            </a:path>
            <a:tileRect l="-100000" b="-100000"/>
          </a:gradFill>
        </p:spPr>
        <p:txBody>
          <a:bodyPr wrap="square">
            <a:spAutoFit/>
          </a:bodyPr>
          <a:lstStyle/>
          <a:p>
            <a:pPr algn="ctr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Организация и предоставление муниципальных услуг в сфере общего образования в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2017г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  <p:sp>
        <p:nvSpPr>
          <p:cNvPr id="12" name="Заголовок 1"/>
          <p:cNvSpPr txBox="1">
            <a:spLocks/>
          </p:cNvSpPr>
          <p:nvPr/>
        </p:nvSpPr>
        <p:spPr>
          <a:xfrm>
            <a:off x="0" y="68815"/>
            <a:ext cx="12192001" cy="559729"/>
          </a:xfrm>
          <a:prstGeom prst="rect">
            <a:avLst/>
          </a:prstGeom>
          <a:solidFill>
            <a:srgbClr val="009999"/>
          </a:solidFill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3600" dirty="0" smtClean="0">
                <a:solidFill>
                  <a:schemeClr val="bg1"/>
                </a:solidFill>
              </a:rPr>
              <a:t>       </a:t>
            </a:r>
            <a:r>
              <a:rPr lang="ru-RU" sz="36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РАСХОДЫ</a:t>
            </a:r>
            <a:endParaRPr lang="ru-RU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3656075" y="205910"/>
            <a:ext cx="8535925" cy="369332"/>
          </a:xfrm>
          <a:prstGeom prst="rect">
            <a:avLst/>
          </a:prstGeom>
          <a:solidFill>
            <a:schemeClr val="bg1">
              <a:alpha val="17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ru-RU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«Образование»</a:t>
            </a:r>
            <a:endParaRPr lang="ru-RU" dirty="0">
              <a:solidFill>
                <a:schemeClr val="bg1"/>
              </a:solidFill>
            </a:endParaRPr>
          </a:p>
        </p:txBody>
      </p:sp>
      <p:pic>
        <p:nvPicPr>
          <p:cNvPr id="14" name="Picture 2" descr="http://polinamay.ru/wp-content/uploads/2015/01/%D0%BE%D1%82%D0%BA%D1%80%D1%8B%D1%82%D1%8B%D0%B9-%D0%B7%D0%B0%D0%BC%D0%BE%D0%BA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1465" y="-9869"/>
            <a:ext cx="808097" cy="72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TextBox 14"/>
          <p:cNvSpPr txBox="1"/>
          <p:nvPr/>
        </p:nvSpPr>
        <p:spPr>
          <a:xfrm>
            <a:off x="191464" y="1084390"/>
            <a:ext cx="3584668" cy="369332"/>
          </a:xfrm>
          <a:prstGeom prst="rect">
            <a:avLst/>
          </a:prstGeom>
          <a:gradFill flip="none" rotWithShape="1">
            <a:gsLst>
              <a:gs pos="0">
                <a:srgbClr val="009999">
                  <a:tint val="66000"/>
                  <a:satMod val="160000"/>
                </a:srgbClr>
              </a:gs>
              <a:gs pos="50000">
                <a:srgbClr val="009999">
                  <a:tint val="44500"/>
                  <a:satMod val="160000"/>
                </a:srgbClr>
              </a:gs>
              <a:gs pos="100000">
                <a:srgbClr val="009999">
                  <a:tint val="23500"/>
                  <a:satMod val="160000"/>
                </a:srgbClr>
              </a:gs>
            </a:gsLst>
            <a:lin ang="18900000" scaled="1"/>
            <a:tileRect/>
          </a:gradFill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/>
              <a:t>Школьники</a:t>
            </a:r>
            <a:endParaRPr lang="ru-RU" dirty="0"/>
          </a:p>
        </p:txBody>
      </p:sp>
      <p:pic>
        <p:nvPicPr>
          <p:cNvPr id="16" name="Объект 5"/>
          <p:cNvPicPr>
            <a:picLocks noGrp="1" noChangeAspect="1"/>
          </p:cNvPicPr>
          <p:nvPr>
            <p:ph idx="1"/>
          </p:nvPr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07043" y="2855499"/>
            <a:ext cx="1900522" cy="1358367"/>
          </a:xfrm>
        </p:spPr>
      </p:pic>
      <p:sp>
        <p:nvSpPr>
          <p:cNvPr id="20" name="TextBox 19"/>
          <p:cNvSpPr txBox="1"/>
          <p:nvPr/>
        </p:nvSpPr>
        <p:spPr>
          <a:xfrm>
            <a:off x="6257816" y="4596616"/>
            <a:ext cx="3688773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обучающихся из малообеспеченных семей ежедневно получают бесплатное горячее питание за счет средств бюджета</a:t>
            </a:r>
            <a:endParaRPr lang="ru-RU" dirty="0"/>
          </a:p>
        </p:txBody>
      </p:sp>
      <p:sp>
        <p:nvSpPr>
          <p:cNvPr id="21" name="TextBox 20"/>
          <p:cNvSpPr txBox="1"/>
          <p:nvPr/>
        </p:nvSpPr>
        <p:spPr>
          <a:xfrm>
            <a:off x="10092267" y="1453722"/>
            <a:ext cx="1583266" cy="369332"/>
          </a:xfrm>
          <a:prstGeom prst="rect">
            <a:avLst/>
          </a:prstGeom>
          <a:solidFill>
            <a:srgbClr val="0070C0"/>
          </a:solidFill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>
                <a:solidFill>
                  <a:schemeClr val="bg1"/>
                </a:solidFill>
              </a:rPr>
              <a:t>2017 год</a:t>
            </a:r>
            <a:endParaRPr lang="ru-RU" dirty="0">
              <a:solidFill>
                <a:schemeClr val="bg1"/>
              </a:solidFill>
            </a:endParaRPr>
          </a:p>
        </p:txBody>
      </p:sp>
      <p:sp>
        <p:nvSpPr>
          <p:cNvPr id="23" name="Стрелка вправо 22"/>
          <p:cNvSpPr/>
          <p:nvPr/>
        </p:nvSpPr>
        <p:spPr>
          <a:xfrm>
            <a:off x="2268834" y="2913690"/>
            <a:ext cx="262467" cy="211666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4" name="Стрелка вправо 23"/>
          <p:cNvSpPr/>
          <p:nvPr/>
        </p:nvSpPr>
        <p:spPr>
          <a:xfrm>
            <a:off x="9702168" y="2864838"/>
            <a:ext cx="244421" cy="211666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8" name="Стрелка вправо 27"/>
          <p:cNvSpPr/>
          <p:nvPr/>
        </p:nvSpPr>
        <p:spPr>
          <a:xfrm>
            <a:off x="4715073" y="2862328"/>
            <a:ext cx="262467" cy="211666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9" name="Стрелка вправо 28"/>
          <p:cNvSpPr/>
          <p:nvPr/>
        </p:nvSpPr>
        <p:spPr>
          <a:xfrm>
            <a:off x="7284668" y="2879762"/>
            <a:ext cx="262467" cy="211666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2" name="Рисунок 21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01071" y="2811423"/>
            <a:ext cx="638683" cy="1465196"/>
          </a:xfrm>
          <a:prstGeom prst="rect">
            <a:avLst/>
          </a:prstGeom>
        </p:spPr>
      </p:pic>
      <p:sp>
        <p:nvSpPr>
          <p:cNvPr id="18" name="Прямоугольник 17"/>
          <p:cNvSpPr/>
          <p:nvPr/>
        </p:nvSpPr>
        <p:spPr>
          <a:xfrm>
            <a:off x="3389906" y="4498945"/>
            <a:ext cx="811210" cy="1811632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" name="TextBox 18"/>
          <p:cNvSpPr txBox="1"/>
          <p:nvPr/>
        </p:nvSpPr>
        <p:spPr>
          <a:xfrm>
            <a:off x="4300939" y="5843871"/>
            <a:ext cx="92852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>
                <a:solidFill>
                  <a:srgbClr val="0070C0"/>
                </a:solidFill>
              </a:rPr>
              <a:t>735</a:t>
            </a:r>
            <a:endParaRPr lang="ru-RU" b="1" dirty="0">
              <a:solidFill>
                <a:srgbClr val="0070C0"/>
              </a:solidFill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5229466" y="4498945"/>
            <a:ext cx="142648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b="1" dirty="0" smtClean="0">
                <a:solidFill>
                  <a:srgbClr val="0070C0"/>
                </a:solidFill>
              </a:rPr>
              <a:t>820</a:t>
            </a:r>
            <a:endParaRPr lang="ru-RU" sz="3200" dirty="0">
              <a:solidFill>
                <a:srgbClr val="0070C0"/>
              </a:solidFill>
            </a:endParaRPr>
          </a:p>
        </p:txBody>
      </p:sp>
      <p:sp>
        <p:nvSpPr>
          <p:cNvPr id="26" name="Прямоугольник 25"/>
          <p:cNvSpPr/>
          <p:nvPr/>
        </p:nvSpPr>
        <p:spPr>
          <a:xfrm>
            <a:off x="5349523" y="5131147"/>
            <a:ext cx="554130" cy="775151"/>
          </a:xfrm>
          <a:prstGeom prst="rect">
            <a:avLst/>
          </a:prstGeom>
          <a:solidFill>
            <a:srgbClr val="B2DC2C"/>
          </a:solidFill>
          <a:ln>
            <a:noFill/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27" name="Прямая соединительная линия 26"/>
          <p:cNvCxnSpPr/>
          <p:nvPr/>
        </p:nvCxnSpPr>
        <p:spPr>
          <a:xfrm>
            <a:off x="4411184" y="5906298"/>
            <a:ext cx="1417322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TextBox 29"/>
          <p:cNvSpPr txBox="1"/>
          <p:nvPr/>
        </p:nvSpPr>
        <p:spPr>
          <a:xfrm>
            <a:off x="5229466" y="5317084"/>
            <a:ext cx="9462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+7,7%</a:t>
            </a:r>
            <a:endParaRPr lang="ru-RU" dirty="0"/>
          </a:p>
        </p:txBody>
      </p:sp>
      <p:sp>
        <p:nvSpPr>
          <p:cNvPr id="31" name="TextBox 30"/>
          <p:cNvSpPr txBox="1"/>
          <p:nvPr/>
        </p:nvSpPr>
        <p:spPr>
          <a:xfrm>
            <a:off x="3452827" y="4590033"/>
            <a:ext cx="97368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2017г.</a:t>
            </a:r>
            <a:endParaRPr lang="ru-RU" dirty="0"/>
          </a:p>
        </p:txBody>
      </p:sp>
      <p:sp>
        <p:nvSpPr>
          <p:cNvPr id="32" name="TextBox 31"/>
          <p:cNvSpPr txBox="1"/>
          <p:nvPr/>
        </p:nvSpPr>
        <p:spPr>
          <a:xfrm>
            <a:off x="3437499" y="5843871"/>
            <a:ext cx="97368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2016г.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6662763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 advTm="4897">
        <p:wipe/>
      </p:transition>
    </mc:Choice>
    <mc:Fallback xmlns="">
      <p:transition advTm="4897">
        <p:wip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/>
      <p:bldP spid="26" grpId="0" animBg="1"/>
      <p:bldP spid="30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Объект 3"/>
          <p:cNvPicPr>
            <a:picLocks noChangeAspect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0187" y="2906412"/>
            <a:ext cx="1149776" cy="1367508"/>
          </a:xfrm>
          <a:prstGeom prst="rect">
            <a:avLst/>
          </a:prstGeom>
        </p:spPr>
      </p:pic>
      <p:pic>
        <p:nvPicPr>
          <p:cNvPr id="6" name="Объект 3"/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3775" y="2881062"/>
            <a:ext cx="1135576" cy="1418208"/>
          </a:xfrm>
          <a:prstGeom prst="rect">
            <a:avLst/>
          </a:prstGeom>
        </p:spPr>
      </p:pic>
      <p:sp>
        <p:nvSpPr>
          <p:cNvPr id="11" name="Прямоугольник 10"/>
          <p:cNvSpPr/>
          <p:nvPr/>
        </p:nvSpPr>
        <p:spPr>
          <a:xfrm>
            <a:off x="191464" y="681847"/>
            <a:ext cx="12000535" cy="369332"/>
          </a:xfrm>
          <a:prstGeom prst="rect">
            <a:avLst/>
          </a:prstGeom>
          <a:gradFill flip="none" rotWithShape="1">
            <a:gsLst>
              <a:gs pos="0">
                <a:srgbClr val="009999">
                  <a:tint val="66000"/>
                  <a:satMod val="160000"/>
                </a:srgbClr>
              </a:gs>
              <a:gs pos="50000">
                <a:srgbClr val="009999">
                  <a:tint val="44500"/>
                  <a:satMod val="160000"/>
                </a:srgbClr>
              </a:gs>
              <a:gs pos="100000">
                <a:srgbClr val="009999">
                  <a:tint val="23500"/>
                  <a:satMod val="160000"/>
                </a:srgbClr>
              </a:gs>
            </a:gsLst>
            <a:path path="circle">
              <a:fillToRect t="100000" r="100000"/>
            </a:path>
            <a:tileRect l="-100000" b="-100000"/>
          </a:gradFill>
        </p:spPr>
        <p:txBody>
          <a:bodyPr wrap="square">
            <a:spAutoFit/>
          </a:bodyPr>
          <a:lstStyle/>
          <a:p>
            <a:pPr algn="ctr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Организация и предоставление муниципальных услуг в сфере общего образования в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2017г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  <p:sp>
        <p:nvSpPr>
          <p:cNvPr id="12" name="Заголовок 1"/>
          <p:cNvSpPr txBox="1">
            <a:spLocks/>
          </p:cNvSpPr>
          <p:nvPr/>
        </p:nvSpPr>
        <p:spPr>
          <a:xfrm>
            <a:off x="0" y="68815"/>
            <a:ext cx="12192001" cy="559729"/>
          </a:xfrm>
          <a:prstGeom prst="rect">
            <a:avLst/>
          </a:prstGeom>
          <a:solidFill>
            <a:srgbClr val="009999"/>
          </a:solidFill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3600" dirty="0" smtClean="0">
                <a:solidFill>
                  <a:schemeClr val="bg1"/>
                </a:solidFill>
              </a:rPr>
              <a:t>       </a:t>
            </a:r>
            <a:r>
              <a:rPr lang="ru-RU" sz="36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РАСХОДЫ</a:t>
            </a:r>
            <a:endParaRPr lang="ru-RU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3656075" y="205910"/>
            <a:ext cx="8535925" cy="369332"/>
          </a:xfrm>
          <a:prstGeom prst="rect">
            <a:avLst/>
          </a:prstGeom>
          <a:solidFill>
            <a:schemeClr val="bg1">
              <a:alpha val="17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ru-RU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«Образование»</a:t>
            </a:r>
            <a:endParaRPr lang="ru-RU" dirty="0">
              <a:solidFill>
                <a:schemeClr val="bg1"/>
              </a:solidFill>
            </a:endParaRPr>
          </a:p>
        </p:txBody>
      </p:sp>
      <p:pic>
        <p:nvPicPr>
          <p:cNvPr id="14" name="Picture 2" descr="http://polinamay.ru/wp-content/uploads/2015/01/%D0%BE%D1%82%D0%BA%D1%80%D1%8B%D1%82%D1%8B%D0%B9-%D0%B7%D0%B0%D0%BC%D0%BE%D0%BA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1465" y="-9869"/>
            <a:ext cx="808097" cy="72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TextBox 14"/>
          <p:cNvSpPr txBox="1"/>
          <p:nvPr/>
        </p:nvSpPr>
        <p:spPr>
          <a:xfrm>
            <a:off x="191464" y="1084390"/>
            <a:ext cx="3584668" cy="369332"/>
          </a:xfrm>
          <a:prstGeom prst="rect">
            <a:avLst/>
          </a:prstGeom>
          <a:gradFill flip="none" rotWithShape="1">
            <a:gsLst>
              <a:gs pos="0">
                <a:srgbClr val="009999">
                  <a:tint val="66000"/>
                  <a:satMod val="160000"/>
                </a:srgbClr>
              </a:gs>
              <a:gs pos="50000">
                <a:srgbClr val="009999">
                  <a:tint val="44500"/>
                  <a:satMod val="160000"/>
                </a:srgbClr>
              </a:gs>
              <a:gs pos="100000">
                <a:srgbClr val="009999">
                  <a:tint val="23500"/>
                  <a:satMod val="160000"/>
                </a:srgbClr>
              </a:gs>
            </a:gsLst>
            <a:lin ang="18900000" scaled="1"/>
            <a:tileRect/>
          </a:gradFill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/>
              <a:t>Школьники</a:t>
            </a:r>
            <a:endParaRPr lang="ru-RU" dirty="0"/>
          </a:p>
        </p:txBody>
      </p:sp>
      <p:pic>
        <p:nvPicPr>
          <p:cNvPr id="16" name="Объект 5"/>
          <p:cNvPicPr>
            <a:picLocks noGrp="1" noChangeAspect="1"/>
          </p:cNvPicPr>
          <p:nvPr>
            <p:ph idx="1"/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62121" y="2221543"/>
            <a:ext cx="2865792" cy="2048278"/>
          </a:xfrm>
        </p:spPr>
      </p:pic>
      <p:pic>
        <p:nvPicPr>
          <p:cNvPr id="18" name="Picture 2" descr="https://95.img.avito.st/432x324/2329884795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09310" y="2881062"/>
            <a:ext cx="1177368" cy="10993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" name="Объект 3"/>
          <p:cNvPicPr>
            <a:picLocks noChangeAspect="1"/>
          </p:cNvPicPr>
          <p:nvPr/>
        </p:nvPicPr>
        <p:blipFill>
          <a:blip r:embed="rId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96692" y="3034926"/>
            <a:ext cx="758617" cy="1173006"/>
          </a:xfrm>
          <a:prstGeom prst="rect">
            <a:avLst/>
          </a:prstGeom>
        </p:spPr>
      </p:pic>
      <p:sp>
        <p:nvSpPr>
          <p:cNvPr id="21" name="TextBox 20"/>
          <p:cNvSpPr txBox="1"/>
          <p:nvPr/>
        </p:nvSpPr>
        <p:spPr>
          <a:xfrm>
            <a:off x="10092267" y="1453722"/>
            <a:ext cx="1583266" cy="369332"/>
          </a:xfrm>
          <a:prstGeom prst="rect">
            <a:avLst/>
          </a:prstGeom>
          <a:solidFill>
            <a:srgbClr val="0070C0"/>
          </a:solidFill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>
                <a:solidFill>
                  <a:schemeClr val="bg1"/>
                </a:solidFill>
              </a:rPr>
              <a:t>2017 год</a:t>
            </a:r>
            <a:endParaRPr lang="ru-RU" dirty="0">
              <a:solidFill>
                <a:schemeClr val="bg1"/>
              </a:solidFill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3862251" y="4745758"/>
            <a:ext cx="4257501" cy="14157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dirty="0" smtClean="0"/>
              <a:t>21</a:t>
            </a:r>
            <a:r>
              <a:rPr lang="ru-RU" dirty="0" smtClean="0"/>
              <a:t> автобус ежедневно осуществляет бесплатный подвоз учеников к образовательным учреждениям</a:t>
            </a:r>
          </a:p>
          <a:p>
            <a:pPr algn="ctr"/>
            <a:endParaRPr lang="ru-RU" dirty="0"/>
          </a:p>
        </p:txBody>
      </p:sp>
      <p:sp>
        <p:nvSpPr>
          <p:cNvPr id="23" name="Стрелка вправо 22"/>
          <p:cNvSpPr/>
          <p:nvPr/>
        </p:nvSpPr>
        <p:spPr>
          <a:xfrm>
            <a:off x="2292879" y="2873477"/>
            <a:ext cx="262467" cy="211666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4" name="Стрелка вправо 23"/>
          <p:cNvSpPr/>
          <p:nvPr/>
        </p:nvSpPr>
        <p:spPr>
          <a:xfrm>
            <a:off x="9698988" y="2881062"/>
            <a:ext cx="244421" cy="211666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8" name="Стрелка вправо 27"/>
          <p:cNvSpPr/>
          <p:nvPr/>
        </p:nvSpPr>
        <p:spPr>
          <a:xfrm>
            <a:off x="4715146" y="2906412"/>
            <a:ext cx="262467" cy="211666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9" name="Стрелка вправо 28"/>
          <p:cNvSpPr/>
          <p:nvPr/>
        </p:nvSpPr>
        <p:spPr>
          <a:xfrm>
            <a:off x="7296679" y="2873477"/>
            <a:ext cx="262467" cy="211666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94112" y="2742736"/>
            <a:ext cx="638683" cy="14651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48384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 advTm="3000">
        <p:wipe/>
      </p:transition>
    </mc:Choice>
    <mc:Fallback xmlns="">
      <p:transition advTm="3000">
        <p:wipe/>
      </p:transition>
    </mc:Fallback>
  </mc:AlternateContent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Объект 3"/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4697" y="2977769"/>
            <a:ext cx="1135576" cy="1418208"/>
          </a:xfrm>
          <a:prstGeom prst="rect">
            <a:avLst/>
          </a:prstGeom>
        </p:spPr>
      </p:pic>
      <p:sp>
        <p:nvSpPr>
          <p:cNvPr id="11" name="Прямоугольник 10"/>
          <p:cNvSpPr/>
          <p:nvPr/>
        </p:nvSpPr>
        <p:spPr>
          <a:xfrm>
            <a:off x="191464" y="681847"/>
            <a:ext cx="12000535" cy="369332"/>
          </a:xfrm>
          <a:prstGeom prst="rect">
            <a:avLst/>
          </a:prstGeom>
          <a:gradFill flip="none" rotWithShape="1">
            <a:gsLst>
              <a:gs pos="0">
                <a:srgbClr val="009999">
                  <a:tint val="66000"/>
                  <a:satMod val="160000"/>
                </a:srgbClr>
              </a:gs>
              <a:gs pos="50000">
                <a:srgbClr val="009999">
                  <a:tint val="44500"/>
                  <a:satMod val="160000"/>
                </a:srgbClr>
              </a:gs>
              <a:gs pos="100000">
                <a:srgbClr val="009999">
                  <a:tint val="23500"/>
                  <a:satMod val="160000"/>
                </a:srgbClr>
              </a:gs>
            </a:gsLst>
            <a:path path="circle">
              <a:fillToRect t="100000" r="100000"/>
            </a:path>
            <a:tileRect l="-100000" b="-100000"/>
          </a:gradFill>
        </p:spPr>
        <p:txBody>
          <a:bodyPr wrap="square">
            <a:spAutoFit/>
          </a:bodyPr>
          <a:lstStyle/>
          <a:p>
            <a:pPr algn="ctr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Организация и предоставление муниципальных услуг в сфере общего образования в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2017г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  <p:sp>
        <p:nvSpPr>
          <p:cNvPr id="12" name="Заголовок 1"/>
          <p:cNvSpPr txBox="1">
            <a:spLocks/>
          </p:cNvSpPr>
          <p:nvPr/>
        </p:nvSpPr>
        <p:spPr>
          <a:xfrm>
            <a:off x="0" y="68815"/>
            <a:ext cx="12192001" cy="559729"/>
          </a:xfrm>
          <a:prstGeom prst="rect">
            <a:avLst/>
          </a:prstGeom>
          <a:solidFill>
            <a:srgbClr val="009999"/>
          </a:solidFill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3600" dirty="0" smtClean="0">
                <a:solidFill>
                  <a:schemeClr val="bg1"/>
                </a:solidFill>
              </a:rPr>
              <a:t>       </a:t>
            </a:r>
            <a:r>
              <a:rPr lang="ru-RU" sz="36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РАСХОДЫ</a:t>
            </a:r>
            <a:endParaRPr lang="ru-RU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3656075" y="205910"/>
            <a:ext cx="8535925" cy="369332"/>
          </a:xfrm>
          <a:prstGeom prst="rect">
            <a:avLst/>
          </a:prstGeom>
          <a:solidFill>
            <a:schemeClr val="bg1">
              <a:alpha val="17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ru-RU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«Образование»</a:t>
            </a:r>
            <a:endParaRPr lang="ru-RU" dirty="0">
              <a:solidFill>
                <a:schemeClr val="bg1"/>
              </a:solidFill>
            </a:endParaRPr>
          </a:p>
        </p:txBody>
      </p:sp>
      <p:pic>
        <p:nvPicPr>
          <p:cNvPr id="14" name="Picture 2" descr="http://polinamay.ru/wp-content/uploads/2015/01/%D0%BE%D1%82%D0%BA%D1%80%D1%8B%D1%82%D1%8B%D0%B9-%D0%B7%D0%B0%D0%BC%D0%BE%D0%BA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1465" y="-9869"/>
            <a:ext cx="808097" cy="72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TextBox 14"/>
          <p:cNvSpPr txBox="1"/>
          <p:nvPr/>
        </p:nvSpPr>
        <p:spPr>
          <a:xfrm>
            <a:off x="191464" y="1084390"/>
            <a:ext cx="3584668" cy="369332"/>
          </a:xfrm>
          <a:prstGeom prst="rect">
            <a:avLst/>
          </a:prstGeom>
          <a:gradFill flip="none" rotWithShape="1">
            <a:gsLst>
              <a:gs pos="0">
                <a:srgbClr val="009999">
                  <a:tint val="66000"/>
                  <a:satMod val="160000"/>
                </a:srgbClr>
              </a:gs>
              <a:gs pos="50000">
                <a:srgbClr val="009999">
                  <a:tint val="44500"/>
                  <a:satMod val="160000"/>
                </a:srgbClr>
              </a:gs>
              <a:gs pos="100000">
                <a:srgbClr val="009999">
                  <a:tint val="23500"/>
                  <a:satMod val="160000"/>
                </a:srgbClr>
              </a:gs>
            </a:gsLst>
            <a:lin ang="18900000" scaled="1"/>
            <a:tileRect/>
          </a:gradFill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/>
              <a:t>Школьники</a:t>
            </a:r>
            <a:endParaRPr lang="ru-RU" dirty="0"/>
          </a:p>
        </p:txBody>
      </p:sp>
      <p:pic>
        <p:nvPicPr>
          <p:cNvPr id="18" name="Picture 2" descr="https://95.img.avito.st/432x324/2329884795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19752" y="2879472"/>
            <a:ext cx="1177368" cy="10993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" name="Объект 3"/>
          <p:cNvPicPr>
            <a:picLocks noChangeAspect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07134" y="3033336"/>
            <a:ext cx="758617" cy="1173006"/>
          </a:xfrm>
          <a:prstGeom prst="rect">
            <a:avLst/>
          </a:prstGeom>
        </p:spPr>
      </p:pic>
      <p:sp>
        <p:nvSpPr>
          <p:cNvPr id="21" name="TextBox 20"/>
          <p:cNvSpPr txBox="1"/>
          <p:nvPr/>
        </p:nvSpPr>
        <p:spPr>
          <a:xfrm>
            <a:off x="10092267" y="1453722"/>
            <a:ext cx="1583266" cy="369332"/>
          </a:xfrm>
          <a:prstGeom prst="rect">
            <a:avLst/>
          </a:prstGeom>
          <a:solidFill>
            <a:srgbClr val="0070C0"/>
          </a:solidFill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>
                <a:solidFill>
                  <a:schemeClr val="bg1"/>
                </a:solidFill>
              </a:rPr>
              <a:t>2017 год</a:t>
            </a:r>
            <a:endParaRPr lang="ru-RU" dirty="0">
              <a:solidFill>
                <a:schemeClr val="bg1"/>
              </a:solidFill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6372495" y="5721525"/>
            <a:ext cx="4257501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 smtClean="0"/>
              <a:t>учеников из многодетных семей, обучающихся в общеобразовательных учреждениях были обеспечены бесплатной школьной формой в 2017г.</a:t>
            </a:r>
          </a:p>
          <a:p>
            <a:pPr algn="ctr"/>
            <a:endParaRPr lang="ru-RU" dirty="0"/>
          </a:p>
        </p:txBody>
      </p:sp>
      <p:sp>
        <p:nvSpPr>
          <p:cNvPr id="23" name="Стрелка вправо 22"/>
          <p:cNvSpPr/>
          <p:nvPr/>
        </p:nvSpPr>
        <p:spPr>
          <a:xfrm>
            <a:off x="2283938" y="2925356"/>
            <a:ext cx="262467" cy="211666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4" name="Стрелка вправо 23"/>
          <p:cNvSpPr/>
          <p:nvPr/>
        </p:nvSpPr>
        <p:spPr>
          <a:xfrm>
            <a:off x="9687895" y="2925356"/>
            <a:ext cx="244421" cy="211666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8" name="Стрелка вправо 27"/>
          <p:cNvSpPr/>
          <p:nvPr/>
        </p:nvSpPr>
        <p:spPr>
          <a:xfrm>
            <a:off x="4707425" y="2879472"/>
            <a:ext cx="262467" cy="211666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9" name="Стрелка вправо 28"/>
          <p:cNvSpPr/>
          <p:nvPr/>
        </p:nvSpPr>
        <p:spPr>
          <a:xfrm>
            <a:off x="7296679" y="2925356"/>
            <a:ext cx="262467" cy="211666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56570" y="1708338"/>
            <a:ext cx="1106697" cy="2538862"/>
          </a:xfrm>
          <a:prstGeom prst="rect">
            <a:avLst/>
          </a:prstGeom>
        </p:spPr>
      </p:pic>
      <p:pic>
        <p:nvPicPr>
          <p:cNvPr id="20" name="Объект 5"/>
          <p:cNvPicPr>
            <a:picLocks noGrp="1" noChangeAspect="1"/>
          </p:cNvPicPr>
          <p:nvPr>
            <p:ph idx="1"/>
          </p:nvPr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79887" y="2847975"/>
            <a:ext cx="1900522" cy="1358367"/>
          </a:xfrm>
        </p:spPr>
      </p:pic>
      <p:pic>
        <p:nvPicPr>
          <p:cNvPr id="25" name="Рисунок 24"/>
          <p:cNvPicPr>
            <a:picLocks noChangeAspect="1"/>
          </p:cNvPicPr>
          <p:nvPr/>
        </p:nvPicPr>
        <p:blipFill>
          <a:blip r:embed="rId8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75968" y="2918319"/>
            <a:ext cx="1121615" cy="1403040"/>
          </a:xfrm>
          <a:prstGeom prst="rect">
            <a:avLst/>
          </a:prstGeom>
        </p:spPr>
      </p:pic>
      <p:sp>
        <p:nvSpPr>
          <p:cNvPr id="26" name="Прямоугольник 25"/>
          <p:cNvSpPr/>
          <p:nvPr/>
        </p:nvSpPr>
        <p:spPr>
          <a:xfrm>
            <a:off x="3577899" y="4705919"/>
            <a:ext cx="811210" cy="1811632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7" name="TextBox 26"/>
          <p:cNvSpPr txBox="1"/>
          <p:nvPr/>
        </p:nvSpPr>
        <p:spPr>
          <a:xfrm>
            <a:off x="4449220" y="4674638"/>
            <a:ext cx="92852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>
                <a:solidFill>
                  <a:srgbClr val="0070C0"/>
                </a:solidFill>
              </a:rPr>
              <a:t>689</a:t>
            </a:r>
            <a:endParaRPr lang="ru-RU" b="1" dirty="0">
              <a:solidFill>
                <a:srgbClr val="0070C0"/>
              </a:solidFill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5064133" y="5721525"/>
            <a:ext cx="142648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b="1" dirty="0" smtClean="0">
                <a:solidFill>
                  <a:srgbClr val="0070C0"/>
                </a:solidFill>
              </a:rPr>
              <a:t>658</a:t>
            </a:r>
            <a:endParaRPr lang="ru-RU" sz="3200" dirty="0">
              <a:solidFill>
                <a:srgbClr val="0070C0"/>
              </a:solidFill>
            </a:endParaRPr>
          </a:p>
        </p:txBody>
      </p:sp>
      <p:sp>
        <p:nvSpPr>
          <p:cNvPr id="31" name="Прямоугольник 30"/>
          <p:cNvSpPr/>
          <p:nvPr/>
        </p:nvSpPr>
        <p:spPr>
          <a:xfrm rot="10800000">
            <a:off x="5500314" y="4976189"/>
            <a:ext cx="554130" cy="775151"/>
          </a:xfrm>
          <a:prstGeom prst="rect">
            <a:avLst/>
          </a:prstGeom>
          <a:solidFill>
            <a:srgbClr val="B2DC2C"/>
          </a:solidFill>
          <a:ln>
            <a:noFill/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32" name="Прямая соединительная линия 31"/>
          <p:cNvCxnSpPr/>
          <p:nvPr/>
        </p:nvCxnSpPr>
        <p:spPr>
          <a:xfrm>
            <a:off x="4561976" y="4972806"/>
            <a:ext cx="1417322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TextBox 32"/>
          <p:cNvSpPr txBox="1"/>
          <p:nvPr/>
        </p:nvSpPr>
        <p:spPr>
          <a:xfrm>
            <a:off x="5426287" y="5175716"/>
            <a:ext cx="9462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-4,5%</a:t>
            </a:r>
            <a:endParaRPr lang="ru-RU" dirty="0"/>
          </a:p>
        </p:txBody>
      </p:sp>
      <p:sp>
        <p:nvSpPr>
          <p:cNvPr id="34" name="TextBox 33"/>
          <p:cNvSpPr txBox="1"/>
          <p:nvPr/>
        </p:nvSpPr>
        <p:spPr>
          <a:xfrm>
            <a:off x="3603619" y="6153844"/>
            <a:ext cx="97368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2017г.</a:t>
            </a:r>
            <a:endParaRPr lang="ru-RU" dirty="0"/>
          </a:p>
        </p:txBody>
      </p:sp>
      <p:sp>
        <p:nvSpPr>
          <p:cNvPr id="35" name="TextBox 34"/>
          <p:cNvSpPr txBox="1"/>
          <p:nvPr/>
        </p:nvSpPr>
        <p:spPr>
          <a:xfrm>
            <a:off x="3603619" y="4697081"/>
            <a:ext cx="97368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2016г.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7102349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 advTm="5000">
        <p:wipe/>
      </p:transition>
    </mc:Choice>
    <mc:Fallback xmlns="">
      <p:transition advTm="5000">
        <p:wip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/>
      <p:bldP spid="31" grpId="0" animBg="1"/>
      <p:bldP spid="33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82126" y="2843910"/>
            <a:ext cx="1154230" cy="1443838"/>
          </a:xfrm>
          <a:prstGeom prst="rect">
            <a:avLst/>
          </a:prstGeom>
        </p:spPr>
      </p:pic>
      <p:pic>
        <p:nvPicPr>
          <p:cNvPr id="5" name="Объект 3"/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08727" y="2903383"/>
            <a:ext cx="1148687" cy="1366212"/>
          </a:xfrm>
          <a:prstGeom prst="rect">
            <a:avLst/>
          </a:prstGeom>
        </p:spPr>
      </p:pic>
      <p:sp>
        <p:nvSpPr>
          <p:cNvPr id="11" name="Прямоугольник 10"/>
          <p:cNvSpPr/>
          <p:nvPr/>
        </p:nvSpPr>
        <p:spPr>
          <a:xfrm>
            <a:off x="191464" y="681847"/>
            <a:ext cx="12000535" cy="369332"/>
          </a:xfrm>
          <a:prstGeom prst="rect">
            <a:avLst/>
          </a:prstGeom>
          <a:gradFill flip="none" rotWithShape="1">
            <a:gsLst>
              <a:gs pos="0">
                <a:srgbClr val="009999">
                  <a:tint val="66000"/>
                  <a:satMod val="160000"/>
                </a:srgbClr>
              </a:gs>
              <a:gs pos="50000">
                <a:srgbClr val="009999">
                  <a:tint val="44500"/>
                  <a:satMod val="160000"/>
                </a:srgbClr>
              </a:gs>
              <a:gs pos="100000">
                <a:srgbClr val="009999">
                  <a:tint val="23500"/>
                  <a:satMod val="160000"/>
                </a:srgbClr>
              </a:gs>
            </a:gsLst>
            <a:path path="circle">
              <a:fillToRect t="100000" r="100000"/>
            </a:path>
            <a:tileRect l="-100000" b="-100000"/>
          </a:gradFill>
        </p:spPr>
        <p:txBody>
          <a:bodyPr wrap="square">
            <a:spAutoFit/>
          </a:bodyPr>
          <a:lstStyle/>
          <a:p>
            <a:pPr algn="ctr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Организация и предоставление муниципальных услуг в сфере общего образования в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2017г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  <p:sp>
        <p:nvSpPr>
          <p:cNvPr id="12" name="Заголовок 1"/>
          <p:cNvSpPr txBox="1">
            <a:spLocks/>
          </p:cNvSpPr>
          <p:nvPr/>
        </p:nvSpPr>
        <p:spPr>
          <a:xfrm>
            <a:off x="0" y="68815"/>
            <a:ext cx="12192001" cy="559729"/>
          </a:xfrm>
          <a:prstGeom prst="rect">
            <a:avLst/>
          </a:prstGeom>
          <a:solidFill>
            <a:srgbClr val="009999"/>
          </a:solidFill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3600" dirty="0" smtClean="0">
                <a:solidFill>
                  <a:schemeClr val="bg1"/>
                </a:solidFill>
              </a:rPr>
              <a:t>       </a:t>
            </a:r>
            <a:r>
              <a:rPr lang="ru-RU" sz="36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РАСХОДЫ</a:t>
            </a:r>
            <a:endParaRPr lang="ru-RU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3656075" y="205910"/>
            <a:ext cx="8535925" cy="369332"/>
          </a:xfrm>
          <a:prstGeom prst="rect">
            <a:avLst/>
          </a:prstGeom>
          <a:solidFill>
            <a:schemeClr val="bg1">
              <a:alpha val="17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ru-RU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«Образование»</a:t>
            </a:r>
            <a:endParaRPr lang="ru-RU" dirty="0">
              <a:solidFill>
                <a:schemeClr val="bg1"/>
              </a:solidFill>
            </a:endParaRPr>
          </a:p>
        </p:txBody>
      </p:sp>
      <p:pic>
        <p:nvPicPr>
          <p:cNvPr id="14" name="Picture 2" descr="http://polinamay.ru/wp-content/uploads/2015/01/%D0%BE%D1%82%D0%BA%D1%80%D1%8B%D1%82%D1%8B%D0%B9-%D0%B7%D0%B0%D0%BC%D0%BE%D0%BA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1465" y="-9869"/>
            <a:ext cx="808097" cy="72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TextBox 14"/>
          <p:cNvSpPr txBox="1"/>
          <p:nvPr/>
        </p:nvSpPr>
        <p:spPr>
          <a:xfrm>
            <a:off x="191464" y="1084390"/>
            <a:ext cx="3584668" cy="369332"/>
          </a:xfrm>
          <a:prstGeom prst="rect">
            <a:avLst/>
          </a:prstGeom>
          <a:gradFill flip="none" rotWithShape="1">
            <a:gsLst>
              <a:gs pos="0">
                <a:srgbClr val="009999">
                  <a:tint val="66000"/>
                  <a:satMod val="160000"/>
                </a:srgbClr>
              </a:gs>
              <a:gs pos="50000">
                <a:srgbClr val="009999">
                  <a:tint val="44500"/>
                  <a:satMod val="160000"/>
                </a:srgbClr>
              </a:gs>
              <a:gs pos="100000">
                <a:srgbClr val="009999">
                  <a:tint val="23500"/>
                  <a:satMod val="160000"/>
                </a:srgbClr>
              </a:gs>
            </a:gsLst>
            <a:lin ang="18900000" scaled="1"/>
            <a:tileRect/>
          </a:gradFill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/>
              <a:t>Школьники</a:t>
            </a:r>
            <a:endParaRPr lang="ru-RU" dirty="0"/>
          </a:p>
        </p:txBody>
      </p:sp>
      <p:pic>
        <p:nvPicPr>
          <p:cNvPr id="16" name="Объект 5"/>
          <p:cNvPicPr>
            <a:picLocks noGrp="1" noChangeAspect="1"/>
          </p:cNvPicPr>
          <p:nvPr>
            <p:ph idx="1"/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1965" y="3018574"/>
            <a:ext cx="1281261" cy="915760"/>
          </a:xfrm>
        </p:spPr>
      </p:pic>
      <p:pic>
        <p:nvPicPr>
          <p:cNvPr id="18" name="Picture 2" descr="https://95.img.avito.st/432x324/2329884795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37733" y="1760478"/>
            <a:ext cx="2289621" cy="21378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" name="Объект 3"/>
          <p:cNvPicPr>
            <a:picLocks noChangeAspect="1"/>
          </p:cNvPicPr>
          <p:nvPr/>
        </p:nvPicPr>
        <p:blipFill>
          <a:blip r:embed="rId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76399" y="1823054"/>
            <a:ext cx="1475278" cy="2281138"/>
          </a:xfrm>
          <a:prstGeom prst="rect">
            <a:avLst/>
          </a:prstGeom>
        </p:spPr>
      </p:pic>
      <p:sp>
        <p:nvSpPr>
          <p:cNvPr id="21" name="TextBox 20"/>
          <p:cNvSpPr txBox="1"/>
          <p:nvPr/>
        </p:nvSpPr>
        <p:spPr>
          <a:xfrm>
            <a:off x="10092267" y="1453722"/>
            <a:ext cx="1583266" cy="369332"/>
          </a:xfrm>
          <a:prstGeom prst="rect">
            <a:avLst/>
          </a:prstGeom>
          <a:solidFill>
            <a:srgbClr val="0070C0"/>
          </a:solidFill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>
                <a:solidFill>
                  <a:schemeClr val="bg1"/>
                </a:solidFill>
              </a:rPr>
              <a:t>2017 год</a:t>
            </a:r>
            <a:endParaRPr lang="ru-RU" dirty="0">
              <a:solidFill>
                <a:schemeClr val="bg1"/>
              </a:solidFill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7052060" y="5702784"/>
            <a:ext cx="492973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Израсходовано в среднем на одного обучающегося в муниципальном общеобразовательном учреждении в 2017 году</a:t>
            </a:r>
            <a:endParaRPr lang="ru-RU" dirty="0"/>
          </a:p>
        </p:txBody>
      </p:sp>
      <p:sp>
        <p:nvSpPr>
          <p:cNvPr id="23" name="Стрелка вправо 22"/>
          <p:cNvSpPr/>
          <p:nvPr/>
        </p:nvSpPr>
        <p:spPr>
          <a:xfrm>
            <a:off x="2272820" y="2898454"/>
            <a:ext cx="262467" cy="211666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4" name="Стрелка вправо 23"/>
          <p:cNvSpPr/>
          <p:nvPr/>
        </p:nvSpPr>
        <p:spPr>
          <a:xfrm>
            <a:off x="9718702" y="2927880"/>
            <a:ext cx="244421" cy="211666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8" name="Стрелка вправо 27"/>
          <p:cNvSpPr/>
          <p:nvPr/>
        </p:nvSpPr>
        <p:spPr>
          <a:xfrm>
            <a:off x="4728265" y="2882429"/>
            <a:ext cx="262467" cy="211666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9" name="Стрелка вправо 28"/>
          <p:cNvSpPr/>
          <p:nvPr/>
        </p:nvSpPr>
        <p:spPr>
          <a:xfrm>
            <a:off x="7313198" y="2900559"/>
            <a:ext cx="262467" cy="211666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0" name="Рисунок 19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60084" y="2829408"/>
            <a:ext cx="591982" cy="1358060"/>
          </a:xfrm>
          <a:prstGeom prst="rect">
            <a:avLst/>
          </a:prstGeom>
        </p:spPr>
      </p:pic>
      <p:sp>
        <p:nvSpPr>
          <p:cNvPr id="36" name="Прямоугольник 35"/>
          <p:cNvSpPr/>
          <p:nvPr/>
        </p:nvSpPr>
        <p:spPr>
          <a:xfrm>
            <a:off x="3389906" y="4498945"/>
            <a:ext cx="811210" cy="1811632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7" name="TextBox 36"/>
          <p:cNvSpPr txBox="1"/>
          <p:nvPr/>
        </p:nvSpPr>
        <p:spPr>
          <a:xfrm>
            <a:off x="4344612" y="4697587"/>
            <a:ext cx="152756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>
                <a:solidFill>
                  <a:srgbClr val="0070C0"/>
                </a:solidFill>
              </a:rPr>
              <a:t>49230руб.</a:t>
            </a:r>
            <a:endParaRPr lang="ru-RU" b="1" dirty="0">
              <a:solidFill>
                <a:srgbClr val="0070C0"/>
              </a:solidFill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5044116" y="5832982"/>
            <a:ext cx="234619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b="1" dirty="0" smtClean="0">
                <a:solidFill>
                  <a:srgbClr val="0070C0"/>
                </a:solidFill>
              </a:rPr>
              <a:t>49180 </a:t>
            </a:r>
            <a:r>
              <a:rPr lang="ru-RU" b="1" dirty="0" smtClean="0">
                <a:solidFill>
                  <a:srgbClr val="0070C0"/>
                </a:solidFill>
              </a:rPr>
              <a:t>руб.</a:t>
            </a:r>
            <a:endParaRPr lang="ru-RU" dirty="0">
              <a:solidFill>
                <a:srgbClr val="0070C0"/>
              </a:solidFill>
            </a:endParaRPr>
          </a:p>
        </p:txBody>
      </p:sp>
      <p:sp>
        <p:nvSpPr>
          <p:cNvPr id="39" name="Прямоугольник 38"/>
          <p:cNvSpPr/>
          <p:nvPr/>
        </p:nvSpPr>
        <p:spPr>
          <a:xfrm>
            <a:off x="5349523" y="5131147"/>
            <a:ext cx="554130" cy="775151"/>
          </a:xfrm>
          <a:prstGeom prst="rect">
            <a:avLst/>
          </a:prstGeom>
          <a:solidFill>
            <a:srgbClr val="B2DC2C"/>
          </a:solidFill>
          <a:ln>
            <a:noFill/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40" name="Прямая соединительная линия 39"/>
          <p:cNvCxnSpPr/>
          <p:nvPr/>
        </p:nvCxnSpPr>
        <p:spPr>
          <a:xfrm>
            <a:off x="4426512" y="5120222"/>
            <a:ext cx="1417322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" name="TextBox 40"/>
          <p:cNvSpPr txBox="1"/>
          <p:nvPr/>
        </p:nvSpPr>
        <p:spPr>
          <a:xfrm>
            <a:off x="5229466" y="5317084"/>
            <a:ext cx="9462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-0,1%</a:t>
            </a:r>
            <a:endParaRPr lang="ru-RU" dirty="0"/>
          </a:p>
        </p:txBody>
      </p:sp>
      <p:sp>
        <p:nvSpPr>
          <p:cNvPr id="42" name="TextBox 41"/>
          <p:cNvSpPr txBox="1"/>
          <p:nvPr/>
        </p:nvSpPr>
        <p:spPr>
          <a:xfrm>
            <a:off x="3389234" y="5891659"/>
            <a:ext cx="97368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2017г.</a:t>
            </a:r>
            <a:endParaRPr lang="ru-RU" dirty="0"/>
          </a:p>
        </p:txBody>
      </p:sp>
      <p:sp>
        <p:nvSpPr>
          <p:cNvPr id="43" name="TextBox 42"/>
          <p:cNvSpPr txBox="1"/>
          <p:nvPr/>
        </p:nvSpPr>
        <p:spPr>
          <a:xfrm>
            <a:off x="3452827" y="4681553"/>
            <a:ext cx="97368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2016г.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6763420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 advTm="4000">
        <p:wipe/>
      </p:transition>
    </mc:Choice>
    <mc:Fallback xmlns="">
      <p:transition advTm="4000">
        <p:wip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8" grpId="0"/>
      <p:bldP spid="39" grpId="0" animBg="1"/>
      <p:bldP spid="41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рямоугольник 10"/>
          <p:cNvSpPr/>
          <p:nvPr/>
        </p:nvSpPr>
        <p:spPr>
          <a:xfrm>
            <a:off x="191464" y="681847"/>
            <a:ext cx="12000535" cy="369332"/>
          </a:xfrm>
          <a:prstGeom prst="rect">
            <a:avLst/>
          </a:prstGeom>
          <a:gradFill flip="none" rotWithShape="1">
            <a:gsLst>
              <a:gs pos="0">
                <a:srgbClr val="009999">
                  <a:tint val="66000"/>
                  <a:satMod val="160000"/>
                </a:srgbClr>
              </a:gs>
              <a:gs pos="50000">
                <a:srgbClr val="009999">
                  <a:tint val="44500"/>
                  <a:satMod val="160000"/>
                </a:srgbClr>
              </a:gs>
              <a:gs pos="100000">
                <a:srgbClr val="009999">
                  <a:tint val="23500"/>
                  <a:satMod val="160000"/>
                </a:srgbClr>
              </a:gs>
            </a:gsLst>
            <a:path path="circle">
              <a:fillToRect t="100000" r="100000"/>
            </a:path>
            <a:tileRect l="-100000" b="-100000"/>
          </a:gradFill>
        </p:spPr>
        <p:txBody>
          <a:bodyPr wrap="square">
            <a:spAutoFit/>
          </a:bodyPr>
          <a:lstStyle/>
          <a:p>
            <a:pPr algn="ctr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Организация и предоставление муниципальных услуг в сфере общего образования в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2017г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  <p:sp>
        <p:nvSpPr>
          <p:cNvPr id="12" name="Заголовок 1"/>
          <p:cNvSpPr txBox="1">
            <a:spLocks/>
          </p:cNvSpPr>
          <p:nvPr/>
        </p:nvSpPr>
        <p:spPr>
          <a:xfrm>
            <a:off x="0" y="68815"/>
            <a:ext cx="12192001" cy="559729"/>
          </a:xfrm>
          <a:prstGeom prst="rect">
            <a:avLst/>
          </a:prstGeom>
          <a:solidFill>
            <a:srgbClr val="009999"/>
          </a:solidFill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3600" dirty="0" smtClean="0">
                <a:solidFill>
                  <a:schemeClr val="bg1"/>
                </a:solidFill>
              </a:rPr>
              <a:t>       </a:t>
            </a:r>
            <a:r>
              <a:rPr lang="ru-RU" sz="36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РАСХОДЫ</a:t>
            </a:r>
            <a:endParaRPr lang="ru-RU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3656075" y="205910"/>
            <a:ext cx="8535925" cy="369332"/>
          </a:xfrm>
          <a:prstGeom prst="rect">
            <a:avLst/>
          </a:prstGeom>
          <a:solidFill>
            <a:schemeClr val="bg1">
              <a:alpha val="17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ru-RU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«Образование»</a:t>
            </a:r>
            <a:endParaRPr lang="ru-RU" dirty="0">
              <a:solidFill>
                <a:schemeClr val="bg1"/>
              </a:solidFill>
            </a:endParaRPr>
          </a:p>
        </p:txBody>
      </p:sp>
      <p:pic>
        <p:nvPicPr>
          <p:cNvPr id="14" name="Picture 2" descr="http://polinamay.ru/wp-content/uploads/2015/01/%D0%BE%D1%82%D0%BA%D1%80%D1%8B%D1%82%D1%8B%D0%B9-%D0%B7%D0%B0%D0%BC%D0%BE%D0%BA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1465" y="-9869"/>
            <a:ext cx="808097" cy="72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TextBox 14"/>
          <p:cNvSpPr txBox="1"/>
          <p:nvPr/>
        </p:nvSpPr>
        <p:spPr>
          <a:xfrm>
            <a:off x="191464" y="1084390"/>
            <a:ext cx="3584668" cy="369332"/>
          </a:xfrm>
          <a:prstGeom prst="rect">
            <a:avLst/>
          </a:prstGeom>
          <a:gradFill flip="none" rotWithShape="1">
            <a:gsLst>
              <a:gs pos="0">
                <a:srgbClr val="009999">
                  <a:tint val="66000"/>
                  <a:satMod val="160000"/>
                </a:srgbClr>
              </a:gs>
              <a:gs pos="50000">
                <a:srgbClr val="009999">
                  <a:tint val="44500"/>
                  <a:satMod val="160000"/>
                </a:srgbClr>
              </a:gs>
              <a:gs pos="100000">
                <a:srgbClr val="009999">
                  <a:tint val="23500"/>
                  <a:satMod val="160000"/>
                </a:srgbClr>
              </a:gs>
            </a:gsLst>
            <a:lin ang="18900000" scaled="1"/>
            <a:tileRect/>
          </a:gradFill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/>
              <a:t>Учителя</a:t>
            </a:r>
            <a:endParaRPr lang="ru-RU" dirty="0"/>
          </a:p>
        </p:txBody>
      </p:sp>
      <p:pic>
        <p:nvPicPr>
          <p:cNvPr id="21" name="Picture 2" descr="https://cdn.vectorstock.com/i/thumb-large/84/24/1478424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8563" y="2241400"/>
            <a:ext cx="1574167" cy="16535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2" name="Picture 2" descr="http://themestack.net/uploads/graphic/image/105354/pv_590.jpg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66640" y="1811330"/>
            <a:ext cx="1658720" cy="27635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3" name="Picture 4" descr="http://uchitel.uss.dvfu.ru/wp-content/uploads/2014/04/Untitled-11-270x270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51345" y="2477443"/>
            <a:ext cx="998625" cy="9986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4" name="Picture 2" descr="http://miass-dou50.ru/images/55.jpg"/>
          <p:cNvPicPr>
            <a:picLocks noChangeAspect="1" noChangeArrowheads="1"/>
          </p:cNvPicPr>
          <p:nvPr/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00615" y="2398587"/>
            <a:ext cx="1483973" cy="12362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6" name="Стрелка вправо 25"/>
          <p:cNvSpPr/>
          <p:nvPr/>
        </p:nvSpPr>
        <p:spPr>
          <a:xfrm>
            <a:off x="3873300" y="3208145"/>
            <a:ext cx="262467" cy="211666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7" name="Стрелка вправо 26"/>
          <p:cNvSpPr/>
          <p:nvPr/>
        </p:nvSpPr>
        <p:spPr>
          <a:xfrm>
            <a:off x="8581971" y="3184052"/>
            <a:ext cx="262467" cy="211666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Прямоугольник 15"/>
          <p:cNvSpPr/>
          <p:nvPr/>
        </p:nvSpPr>
        <p:spPr>
          <a:xfrm>
            <a:off x="5984658" y="4438273"/>
            <a:ext cx="2046070" cy="181163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00" dirty="0" smtClean="0">
              <a:solidFill>
                <a:schemeClr val="tx1"/>
              </a:solidFill>
            </a:endParaRPr>
          </a:p>
          <a:p>
            <a:r>
              <a:rPr lang="ru-RU" sz="900" b="1" dirty="0" smtClean="0">
                <a:solidFill>
                  <a:schemeClr val="tx1"/>
                </a:solidFill>
              </a:rPr>
              <a:t>средняя </a:t>
            </a:r>
            <a:r>
              <a:rPr lang="ru-RU" sz="900" b="1" dirty="0">
                <a:solidFill>
                  <a:schemeClr val="tx1"/>
                </a:solidFill>
              </a:rPr>
              <a:t>заработная плата учителей в муниципальном районе Мелеузовский район Республики Башкортостан </a:t>
            </a:r>
          </a:p>
          <a:p>
            <a:endParaRPr lang="ru-RU" sz="900" b="1" dirty="0" smtClean="0">
              <a:solidFill>
                <a:schemeClr val="tx1"/>
              </a:solidFill>
            </a:endParaRPr>
          </a:p>
          <a:p>
            <a:pPr algn="ctr"/>
            <a:endParaRPr lang="ru-RU" sz="800" dirty="0">
              <a:solidFill>
                <a:schemeClr val="tx1"/>
              </a:solidFill>
            </a:endParaRPr>
          </a:p>
          <a:p>
            <a:pPr algn="ctr"/>
            <a:endParaRPr lang="ru-RU" sz="800" dirty="0" smtClean="0">
              <a:solidFill>
                <a:schemeClr val="tx1"/>
              </a:solidFill>
            </a:endParaRPr>
          </a:p>
          <a:p>
            <a:pPr algn="ctr"/>
            <a:endParaRPr lang="ru-RU" sz="800" dirty="0">
              <a:solidFill>
                <a:schemeClr val="tx1"/>
              </a:solidFill>
            </a:endParaRPr>
          </a:p>
          <a:p>
            <a:r>
              <a:rPr lang="ru-RU" sz="900" b="1" dirty="0" smtClean="0">
                <a:solidFill>
                  <a:srgbClr val="0070C0"/>
                </a:solidFill>
              </a:rPr>
              <a:t>средняя </a:t>
            </a:r>
            <a:r>
              <a:rPr lang="ru-RU" sz="900" b="1" dirty="0">
                <a:solidFill>
                  <a:srgbClr val="0070C0"/>
                </a:solidFill>
              </a:rPr>
              <a:t>заработная плата учителей в Республике </a:t>
            </a:r>
            <a:r>
              <a:rPr lang="ru-RU" sz="900" b="1" dirty="0" smtClean="0">
                <a:solidFill>
                  <a:srgbClr val="0070C0"/>
                </a:solidFill>
              </a:rPr>
              <a:t>Башкортостан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3300989" y="5783552"/>
            <a:ext cx="292008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>
                <a:solidFill>
                  <a:srgbClr val="0070C0"/>
                </a:solidFill>
              </a:rPr>
              <a:t>27 576,8 руб.</a:t>
            </a:r>
            <a:endParaRPr lang="ru-RU" sz="2400" b="1" dirty="0">
              <a:solidFill>
                <a:srgbClr val="0070C0"/>
              </a:solidFill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4025774" y="4425211"/>
            <a:ext cx="219529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 smtClean="0">
                <a:solidFill>
                  <a:srgbClr val="0070C0"/>
                </a:solidFill>
              </a:rPr>
              <a:t>27 594,1 </a:t>
            </a:r>
            <a:r>
              <a:rPr lang="ru-RU" sz="2400" b="1" dirty="0" smtClean="0">
                <a:solidFill>
                  <a:srgbClr val="0070C0"/>
                </a:solidFill>
              </a:rPr>
              <a:t>руб.</a:t>
            </a:r>
            <a:endParaRPr lang="ru-RU" sz="2400" dirty="0">
              <a:solidFill>
                <a:srgbClr val="0070C0"/>
              </a:solidFill>
            </a:endParaRPr>
          </a:p>
        </p:txBody>
      </p:sp>
      <p:sp>
        <p:nvSpPr>
          <p:cNvPr id="19" name="Выгнутая вверх стрелка 18"/>
          <p:cNvSpPr/>
          <p:nvPr/>
        </p:nvSpPr>
        <p:spPr>
          <a:xfrm rot="17679100">
            <a:off x="2849299" y="4773661"/>
            <a:ext cx="1397416" cy="617162"/>
          </a:xfrm>
          <a:prstGeom prst="curvedDownArrow">
            <a:avLst/>
          </a:prstGeom>
          <a:solidFill>
            <a:srgbClr val="B2DC2C"/>
          </a:solidFill>
          <a:ln>
            <a:noFill/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20" name="Прямая соединительная линия 19"/>
          <p:cNvCxnSpPr/>
          <p:nvPr/>
        </p:nvCxnSpPr>
        <p:spPr>
          <a:xfrm>
            <a:off x="3411234" y="5845979"/>
            <a:ext cx="1417322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TextBox 27"/>
          <p:cNvSpPr txBox="1"/>
          <p:nvPr/>
        </p:nvSpPr>
        <p:spPr>
          <a:xfrm>
            <a:off x="3731151" y="5271529"/>
            <a:ext cx="9462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+0,1%</a:t>
            </a:r>
            <a:endParaRPr lang="ru-RU" dirty="0"/>
          </a:p>
        </p:txBody>
      </p:sp>
      <p:sp>
        <p:nvSpPr>
          <p:cNvPr id="29" name="TextBox 28"/>
          <p:cNvSpPr txBox="1"/>
          <p:nvPr/>
        </p:nvSpPr>
        <p:spPr>
          <a:xfrm>
            <a:off x="2362730" y="6443892"/>
            <a:ext cx="973157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1000" dirty="0" smtClean="0">
                <a:solidFill>
                  <a:schemeClr val="bg1">
                    <a:lumMod val="50000"/>
                  </a:schemeClr>
                </a:solidFill>
              </a:rPr>
              <a:t>Источник данных: Росстат: Информация о результатах мониторинга уровня заработной платы работников учреждений бюджетной сферы Республики Башкортостан за 2017г.</a:t>
            </a:r>
            <a:endParaRPr lang="ru-RU" sz="10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30" name="TextBox 16"/>
          <p:cNvSpPr txBox="1">
            <a:spLocks noChangeArrowheads="1"/>
          </p:cNvSpPr>
          <p:nvPr/>
        </p:nvSpPr>
        <p:spPr bwMode="auto">
          <a:xfrm>
            <a:off x="9153057" y="6585527"/>
            <a:ext cx="3656012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r>
              <a:rPr lang="en-US" altLang="ru-RU" sz="900" dirty="0" smtClean="0">
                <a:hlinkClick r:id="rId7"/>
              </a:rPr>
              <a:t>http</a:t>
            </a:r>
            <a:r>
              <a:rPr lang="en-US" altLang="ru-RU" sz="900" dirty="0">
                <a:hlinkClick r:id="rId7"/>
              </a:rPr>
              <a:t>://</a:t>
            </a:r>
            <a:r>
              <a:rPr lang="en-US" altLang="ru-RU" sz="900" dirty="0" smtClean="0">
                <a:hlinkClick r:id="rId7"/>
              </a:rPr>
              <a:t>mintrudrb.ru/upload/docs/analiz_zp_4_2017.pdf</a:t>
            </a:r>
            <a:endParaRPr lang="ru-RU" altLang="ru-RU" sz="900" dirty="0" smtClean="0"/>
          </a:p>
          <a:p>
            <a:endParaRPr lang="ru-RU" altLang="ru-RU" sz="900" dirty="0"/>
          </a:p>
        </p:txBody>
      </p:sp>
      <p:sp>
        <p:nvSpPr>
          <p:cNvPr id="25" name="TextBox 24"/>
          <p:cNvSpPr txBox="1"/>
          <p:nvPr/>
        </p:nvSpPr>
        <p:spPr>
          <a:xfrm>
            <a:off x="403478" y="4236817"/>
            <a:ext cx="2015177" cy="12618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 smtClean="0"/>
              <a:t>707</a:t>
            </a:r>
            <a:r>
              <a:rPr lang="ru-RU" sz="1600" b="1" dirty="0" smtClean="0"/>
              <a:t> </a:t>
            </a:r>
            <a:r>
              <a:rPr lang="ru-RU" sz="1400" dirty="0" smtClean="0"/>
              <a:t>педагогов общего образования работают в муниципальных общеобразовательных учреждениях </a:t>
            </a:r>
            <a:endParaRPr lang="ru-RU" sz="1400" dirty="0"/>
          </a:p>
        </p:txBody>
      </p:sp>
      <p:sp>
        <p:nvSpPr>
          <p:cNvPr id="31" name="TextBox 30"/>
          <p:cNvSpPr txBox="1"/>
          <p:nvPr/>
        </p:nvSpPr>
        <p:spPr>
          <a:xfrm>
            <a:off x="10555897" y="4177734"/>
            <a:ext cx="1615908" cy="23544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050" dirty="0" smtClean="0"/>
              <a:t>Израсходовано за счет средств местного бюджета на организацию и предоставление общедоступного бесплатного общего образования в 2017 году</a:t>
            </a:r>
          </a:p>
          <a:p>
            <a:r>
              <a:rPr lang="ru-RU" sz="1050" dirty="0" smtClean="0"/>
              <a:t>(в </a:t>
            </a:r>
            <a:r>
              <a:rPr lang="ru-RU" sz="1050" dirty="0" err="1" smtClean="0"/>
              <a:t>т.ч</a:t>
            </a:r>
            <a:r>
              <a:rPr lang="ru-RU" sz="1050" dirty="0" smtClean="0"/>
              <a:t>. средства на оплату труда,  материально-техническое обеспечение, ремонт и содержание зданий и сооружений и т.д.)</a:t>
            </a:r>
            <a:endParaRPr lang="ru-RU" sz="1050" dirty="0"/>
          </a:p>
        </p:txBody>
      </p:sp>
      <p:sp>
        <p:nvSpPr>
          <p:cNvPr id="32" name="Прямоугольник 31"/>
          <p:cNvSpPr/>
          <p:nvPr/>
        </p:nvSpPr>
        <p:spPr>
          <a:xfrm>
            <a:off x="8185721" y="4367514"/>
            <a:ext cx="634938" cy="1811632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3" name="TextBox 32"/>
          <p:cNvSpPr txBox="1"/>
          <p:nvPr/>
        </p:nvSpPr>
        <p:spPr>
          <a:xfrm>
            <a:off x="8746783" y="5742710"/>
            <a:ext cx="20578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>
                <a:solidFill>
                  <a:srgbClr val="0070C0"/>
                </a:solidFill>
              </a:rPr>
              <a:t>478 520,0 </a:t>
            </a:r>
            <a:r>
              <a:rPr lang="ru-RU" sz="1400" b="1" dirty="0" err="1" smtClean="0">
                <a:solidFill>
                  <a:srgbClr val="0070C0"/>
                </a:solidFill>
              </a:rPr>
              <a:t>тыс.руб</a:t>
            </a:r>
            <a:r>
              <a:rPr lang="ru-RU" sz="1400" b="1" dirty="0" smtClean="0">
                <a:solidFill>
                  <a:srgbClr val="0070C0"/>
                </a:solidFill>
              </a:rPr>
              <a:t>. </a:t>
            </a:r>
            <a:endParaRPr lang="ru-RU" sz="1400" b="1" dirty="0">
              <a:solidFill>
                <a:srgbClr val="0070C0"/>
              </a:solidFill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8723493" y="4429335"/>
            <a:ext cx="283196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 smtClean="0">
                <a:solidFill>
                  <a:srgbClr val="0070C0"/>
                </a:solidFill>
              </a:rPr>
              <a:t>488 015,5 </a:t>
            </a:r>
            <a:r>
              <a:rPr lang="ru-RU" sz="1400" b="1" dirty="0" err="1" smtClean="0">
                <a:solidFill>
                  <a:srgbClr val="0070C0"/>
                </a:solidFill>
              </a:rPr>
              <a:t>тыс.руб</a:t>
            </a:r>
            <a:r>
              <a:rPr lang="ru-RU" sz="1400" b="1" dirty="0" smtClean="0">
                <a:solidFill>
                  <a:srgbClr val="0070C0"/>
                </a:solidFill>
              </a:rPr>
              <a:t>.</a:t>
            </a:r>
            <a:r>
              <a:rPr lang="ru-RU" sz="1600" b="1" dirty="0" smtClean="0">
                <a:solidFill>
                  <a:srgbClr val="0070C0"/>
                </a:solidFill>
              </a:rPr>
              <a:t> </a:t>
            </a:r>
            <a:endParaRPr lang="ru-RU" sz="1600" dirty="0">
              <a:solidFill>
                <a:srgbClr val="0070C0"/>
              </a:solidFill>
            </a:endParaRPr>
          </a:p>
        </p:txBody>
      </p:sp>
      <p:sp>
        <p:nvSpPr>
          <p:cNvPr id="35" name="Прямоугольник 34"/>
          <p:cNvSpPr/>
          <p:nvPr/>
        </p:nvSpPr>
        <p:spPr>
          <a:xfrm>
            <a:off x="9261517" y="4749034"/>
            <a:ext cx="553887" cy="991785"/>
          </a:xfrm>
          <a:prstGeom prst="rect">
            <a:avLst/>
          </a:prstGeom>
          <a:solidFill>
            <a:srgbClr val="B2DC2C"/>
          </a:solidFill>
          <a:ln>
            <a:noFill/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36" name="Прямая соединительная линия 35"/>
          <p:cNvCxnSpPr/>
          <p:nvPr/>
        </p:nvCxnSpPr>
        <p:spPr>
          <a:xfrm>
            <a:off x="8882717" y="5783552"/>
            <a:ext cx="1417322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TextBox 36"/>
          <p:cNvSpPr txBox="1"/>
          <p:nvPr/>
        </p:nvSpPr>
        <p:spPr>
          <a:xfrm>
            <a:off x="8185721" y="4472741"/>
            <a:ext cx="97368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 smtClean="0"/>
              <a:t>2017г.</a:t>
            </a:r>
            <a:endParaRPr lang="ru-RU" sz="1400" dirty="0"/>
          </a:p>
        </p:txBody>
      </p:sp>
      <p:sp>
        <p:nvSpPr>
          <p:cNvPr id="38" name="TextBox 37"/>
          <p:cNvSpPr txBox="1"/>
          <p:nvPr/>
        </p:nvSpPr>
        <p:spPr>
          <a:xfrm>
            <a:off x="8170393" y="5726579"/>
            <a:ext cx="97368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 smtClean="0"/>
              <a:t>2016г.</a:t>
            </a:r>
            <a:endParaRPr lang="ru-RU" sz="1400" dirty="0"/>
          </a:p>
        </p:txBody>
      </p:sp>
      <p:sp>
        <p:nvSpPr>
          <p:cNvPr id="39" name="TextBox 38"/>
          <p:cNvSpPr txBox="1"/>
          <p:nvPr/>
        </p:nvSpPr>
        <p:spPr>
          <a:xfrm>
            <a:off x="9142510" y="4996501"/>
            <a:ext cx="9462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+1,98%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855364646"/>
      </p:ext>
    </p:extLst>
  </p:cSld>
  <p:clrMapOvr>
    <a:masterClrMapping/>
  </p:clrMapOvr>
  <p:transition spd="slow" advTm="15000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125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250"/>
                            </p:stCondLst>
                            <p:childTnLst>
                              <p:par>
                                <p:cTn id="9" presetID="1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1249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500"/>
                            </p:stCondLst>
                            <p:childTnLst>
                              <p:par>
                                <p:cTn id="12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2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2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2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53" presetClass="entr" presetSubtype="16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2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2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12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2" presetClass="entr" presetSubtype="4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12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5000"/>
                            </p:stCondLst>
                            <p:childTnLst>
                              <p:par>
                                <p:cTn id="26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7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5750"/>
                            </p:stCondLst>
                            <p:childTnLst>
                              <p:par>
                                <p:cTn id="3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7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7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7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7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0" dur="75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6500"/>
                            </p:stCondLst>
                            <p:childTnLst>
                              <p:par>
                                <p:cTn id="42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4" dur="125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7750"/>
                            </p:stCondLst>
                            <p:childTnLst>
                              <p:par>
                                <p:cTn id="46" presetID="1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124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8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124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0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124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2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124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4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1249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6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124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8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1249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0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1249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9000"/>
                            </p:stCondLst>
                            <p:childTnLst>
                              <p:par>
                                <p:cTn id="6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125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125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7" dur="125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125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125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2" dur="125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5" dur="125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125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7" dur="125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0" dur="125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125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2" dur="125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5" dur="125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125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7" dur="125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8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0" dur="125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125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2" dur="125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3" fill="hold">
                            <p:stCondLst>
                              <p:cond delay="10250"/>
                            </p:stCondLst>
                            <p:childTnLst>
                              <p:par>
                                <p:cTn id="9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6" dur="125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7" dur="125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8" dur="125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9" fill="hold">
                            <p:stCondLst>
                              <p:cond delay="11500"/>
                            </p:stCondLst>
                            <p:childTnLst>
                              <p:par>
                                <p:cTn id="100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2" dur="125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3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5" dur="125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  <p:bldP spid="16" grpId="1"/>
      <p:bldP spid="17" grpId="0"/>
      <p:bldP spid="17" grpId="1"/>
      <p:bldP spid="18" grpId="0"/>
      <p:bldP spid="18" grpId="1"/>
      <p:bldP spid="19" grpId="0" animBg="1"/>
      <p:bldP spid="19" grpId="1" animBg="1"/>
      <p:bldP spid="28" grpId="0"/>
      <p:bldP spid="28" grpId="1"/>
      <p:bldP spid="29" grpId="0"/>
      <p:bldP spid="29" grpId="1"/>
      <p:bldP spid="30" grpId="0"/>
      <p:bldP spid="30" grpId="1"/>
      <p:bldP spid="25" grpId="0"/>
      <p:bldP spid="25" grpId="1"/>
      <p:bldP spid="31" grpId="0"/>
      <p:bldP spid="32" grpId="0" animBg="1"/>
      <p:bldP spid="33" grpId="0"/>
      <p:bldP spid="34" grpId="0"/>
      <p:bldP spid="35" grpId="0" animBg="1"/>
      <p:bldP spid="37" grpId="0"/>
      <p:bldP spid="38" grpId="0"/>
      <p:bldP spid="39" grpId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4201302" y="4502686"/>
            <a:ext cx="3940798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 smtClean="0"/>
              <a:t>6971 </a:t>
            </a:r>
            <a:r>
              <a:rPr lang="ru-RU" sz="1400" dirty="0" smtClean="0"/>
              <a:t>детей в возрасте 5-18 лет ежедневно посещают кружки, секции, студии, ансамбли в учреждениях дополнительного образования</a:t>
            </a:r>
            <a:endParaRPr lang="ru-RU" sz="1400" dirty="0"/>
          </a:p>
        </p:txBody>
      </p:sp>
      <p:pic>
        <p:nvPicPr>
          <p:cNvPr id="8" name="Picture 2" descr="http://new.politex59.ru/wp-content/uploads/2016/12/unnamed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6515" y="2448923"/>
            <a:ext cx="1199796" cy="11997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Стрелка вправо 9"/>
          <p:cNvSpPr/>
          <p:nvPr/>
        </p:nvSpPr>
        <p:spPr>
          <a:xfrm>
            <a:off x="4276311" y="2726403"/>
            <a:ext cx="262467" cy="211666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Стрелка вправо 10"/>
          <p:cNvSpPr/>
          <p:nvPr/>
        </p:nvSpPr>
        <p:spPr>
          <a:xfrm>
            <a:off x="7659274" y="2741118"/>
            <a:ext cx="262467" cy="211666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Прямоугольник 16"/>
          <p:cNvSpPr/>
          <p:nvPr/>
        </p:nvSpPr>
        <p:spPr>
          <a:xfrm>
            <a:off x="35189" y="630186"/>
            <a:ext cx="12000535" cy="646331"/>
          </a:xfrm>
          <a:prstGeom prst="rect">
            <a:avLst/>
          </a:prstGeom>
          <a:gradFill flip="none" rotWithShape="1">
            <a:gsLst>
              <a:gs pos="0">
                <a:srgbClr val="009999">
                  <a:tint val="66000"/>
                  <a:satMod val="160000"/>
                </a:srgbClr>
              </a:gs>
              <a:gs pos="50000">
                <a:srgbClr val="009999">
                  <a:tint val="44500"/>
                  <a:satMod val="160000"/>
                </a:srgbClr>
              </a:gs>
              <a:gs pos="100000">
                <a:srgbClr val="009999">
                  <a:tint val="23500"/>
                  <a:satMod val="160000"/>
                </a:srgbClr>
              </a:gs>
            </a:gsLst>
            <a:path path="circle">
              <a:fillToRect t="100000" r="100000"/>
            </a:path>
            <a:tileRect l="-100000" b="-100000"/>
          </a:gradFill>
        </p:spPr>
        <p:txBody>
          <a:bodyPr wrap="square">
            <a:spAutoFit/>
          </a:bodyPr>
          <a:lstStyle/>
          <a:p>
            <a:pPr algn="ctr"/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Обеспечение всестороннего удовлетворения образовательных потребностей детей	 и подростков через предоставление дополнительных образовательных услуг в 2017г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  <p:sp>
        <p:nvSpPr>
          <p:cNvPr id="18" name="Прямоугольник 17"/>
          <p:cNvSpPr/>
          <p:nvPr/>
        </p:nvSpPr>
        <p:spPr>
          <a:xfrm>
            <a:off x="3656075" y="205910"/>
            <a:ext cx="8535925" cy="369332"/>
          </a:xfrm>
          <a:prstGeom prst="rect">
            <a:avLst/>
          </a:prstGeom>
          <a:solidFill>
            <a:schemeClr val="bg1">
              <a:alpha val="17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ru-RU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«Образование»</a:t>
            </a:r>
            <a:endParaRPr lang="ru-RU" dirty="0">
              <a:solidFill>
                <a:schemeClr val="bg1"/>
              </a:solidFill>
            </a:endParaRPr>
          </a:p>
        </p:txBody>
      </p:sp>
      <p:sp>
        <p:nvSpPr>
          <p:cNvPr id="21" name="Заголовок 1"/>
          <p:cNvSpPr txBox="1">
            <a:spLocks/>
          </p:cNvSpPr>
          <p:nvPr/>
        </p:nvSpPr>
        <p:spPr>
          <a:xfrm>
            <a:off x="-12957" y="17746"/>
            <a:ext cx="12192001" cy="559729"/>
          </a:xfrm>
          <a:prstGeom prst="rect">
            <a:avLst/>
          </a:prstGeom>
          <a:solidFill>
            <a:srgbClr val="009999"/>
          </a:solidFill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3600" dirty="0" smtClean="0">
                <a:solidFill>
                  <a:schemeClr val="bg1"/>
                </a:solidFill>
              </a:rPr>
              <a:t>       </a:t>
            </a:r>
            <a:r>
              <a:rPr lang="ru-RU" sz="36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РАСХОДЫ</a:t>
            </a:r>
            <a:endParaRPr lang="ru-RU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2" name="Прямоугольник 21"/>
          <p:cNvSpPr/>
          <p:nvPr/>
        </p:nvSpPr>
        <p:spPr>
          <a:xfrm>
            <a:off x="3883881" y="158100"/>
            <a:ext cx="8535925" cy="646331"/>
          </a:xfrm>
          <a:prstGeom prst="rect">
            <a:avLst/>
          </a:prstGeom>
          <a:solidFill>
            <a:schemeClr val="bg1">
              <a:alpha val="17000"/>
            </a:schemeClr>
          </a:solidFill>
        </p:spPr>
        <p:txBody>
          <a:bodyPr wrap="square">
            <a:spAutoFit/>
          </a:bodyPr>
          <a:lstStyle/>
          <a:p>
            <a:r>
              <a:rPr lang="ru-RU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«Образование»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Дополнительное образование детей</a:t>
            </a:r>
          </a:p>
          <a:p>
            <a:pPr algn="ctr"/>
            <a:endParaRPr lang="ru-RU" dirty="0">
              <a:solidFill>
                <a:schemeClr val="bg1"/>
              </a:solidFill>
            </a:endParaRPr>
          </a:p>
        </p:txBody>
      </p:sp>
      <p:pic>
        <p:nvPicPr>
          <p:cNvPr id="23" name="Picture 2" descr="http://polinamay.ru/wp-content/uploads/2015/01/%D0%BE%D1%82%D0%BA%D1%80%D1%8B%D1%82%D1%8B%D0%B9-%D0%B7%D0%B0%D0%BC%D0%BE%D0%BA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404" y="-77280"/>
            <a:ext cx="808097" cy="72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38783" y="1431441"/>
            <a:ext cx="2593349" cy="2781645"/>
          </a:xfrm>
          <a:prstGeom prst="rect">
            <a:avLst/>
          </a:prstGeom>
        </p:spPr>
      </p:pic>
      <p:pic>
        <p:nvPicPr>
          <p:cNvPr id="13" name="Рисунок 12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64569" y="2560812"/>
            <a:ext cx="896400" cy="1080000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20880" y="2448923"/>
            <a:ext cx="1191889" cy="1191889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8">
            <a:clrChange>
              <a:clrFrom>
                <a:srgbClr val="FDFDFD"/>
              </a:clrFrom>
              <a:clrTo>
                <a:srgbClr val="FDFDFD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11229" y="2512039"/>
            <a:ext cx="1401511" cy="1132801"/>
          </a:xfrm>
          <a:prstGeom prst="rect">
            <a:avLst/>
          </a:prstGeom>
        </p:spPr>
      </p:pic>
      <p:sp>
        <p:nvSpPr>
          <p:cNvPr id="26" name="Стрелка вправо 25"/>
          <p:cNvSpPr/>
          <p:nvPr/>
        </p:nvSpPr>
        <p:spPr>
          <a:xfrm>
            <a:off x="2379990" y="2756988"/>
            <a:ext cx="262467" cy="211666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7" name="Стрелка вправо 26"/>
          <p:cNvSpPr/>
          <p:nvPr/>
        </p:nvSpPr>
        <p:spPr>
          <a:xfrm>
            <a:off x="9743370" y="2712090"/>
            <a:ext cx="262467" cy="211666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48883" y="2460306"/>
            <a:ext cx="1214501" cy="1227847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4011079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 advTm="3000">
        <p:circle/>
      </p:transition>
    </mc:Choice>
    <mc:Fallback xmlns="">
      <p:transition spd="slow" advTm="3000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2000"/>
                            </p:stCondLst>
                            <p:childTnLst>
                              <p:par>
                                <p:cTn id="11" presetID="53" presetClass="entr" presetSubtype="16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4000"/>
                            </p:stCondLst>
                            <p:childTnLst>
                              <p:par>
                                <p:cTn id="17" presetID="22" presetClass="entr" presetSubtype="4" fill="hold" grpId="0" nodeType="after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1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17" grpId="0" animBg="1"/>
      <p:bldP spid="22" grpId="0" animBg="1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4201302" y="4502686"/>
            <a:ext cx="3940798" cy="12618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 smtClean="0"/>
              <a:t>6</a:t>
            </a:r>
            <a:r>
              <a:rPr lang="ru-RU" sz="1600" dirty="0" smtClean="0"/>
              <a:t> ед. -общее количество учреждений дополнительного образования в муниципальном районе Мелеузовский район РБ  в 2017г. </a:t>
            </a:r>
            <a:endParaRPr lang="ru-RU" sz="1050" dirty="0"/>
          </a:p>
        </p:txBody>
      </p:sp>
      <p:pic>
        <p:nvPicPr>
          <p:cNvPr id="8" name="Picture 2" descr="http://new.politex59.ru/wp-content/uploads/2016/12/unnamed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90167" y="2428560"/>
            <a:ext cx="1199796" cy="11997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Стрелка вправо 9"/>
          <p:cNvSpPr/>
          <p:nvPr/>
        </p:nvSpPr>
        <p:spPr>
          <a:xfrm>
            <a:off x="4276311" y="2726403"/>
            <a:ext cx="262467" cy="211666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Стрелка вправо 10"/>
          <p:cNvSpPr/>
          <p:nvPr/>
        </p:nvSpPr>
        <p:spPr>
          <a:xfrm>
            <a:off x="7659274" y="2741118"/>
            <a:ext cx="262467" cy="211666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Прямоугольник 16"/>
          <p:cNvSpPr/>
          <p:nvPr/>
        </p:nvSpPr>
        <p:spPr>
          <a:xfrm>
            <a:off x="0" y="495510"/>
            <a:ext cx="12000535" cy="646331"/>
          </a:xfrm>
          <a:prstGeom prst="rect">
            <a:avLst/>
          </a:prstGeom>
          <a:gradFill flip="none" rotWithShape="1">
            <a:gsLst>
              <a:gs pos="0">
                <a:srgbClr val="009999">
                  <a:tint val="66000"/>
                  <a:satMod val="160000"/>
                </a:srgbClr>
              </a:gs>
              <a:gs pos="50000">
                <a:srgbClr val="009999">
                  <a:tint val="44500"/>
                  <a:satMod val="160000"/>
                </a:srgbClr>
              </a:gs>
              <a:gs pos="100000">
                <a:srgbClr val="009999">
                  <a:tint val="23500"/>
                  <a:satMod val="160000"/>
                </a:srgbClr>
              </a:gs>
            </a:gsLst>
            <a:path path="circle">
              <a:fillToRect t="100000" r="100000"/>
            </a:path>
            <a:tileRect l="-100000" b="-100000"/>
          </a:gradFill>
        </p:spPr>
        <p:txBody>
          <a:bodyPr wrap="square">
            <a:spAutoFit/>
          </a:bodyPr>
          <a:lstStyle/>
          <a:p>
            <a:pPr algn="ctr"/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Обеспечение всестороннего удовлетворения образовательных потребностей детей	 и подростков через предоставление дополнительных образовательных услуг в 2017г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  <p:sp>
        <p:nvSpPr>
          <p:cNvPr id="18" name="Прямоугольник 17"/>
          <p:cNvSpPr/>
          <p:nvPr/>
        </p:nvSpPr>
        <p:spPr>
          <a:xfrm>
            <a:off x="3656075" y="205910"/>
            <a:ext cx="8535925" cy="369332"/>
          </a:xfrm>
          <a:prstGeom prst="rect">
            <a:avLst/>
          </a:prstGeom>
          <a:solidFill>
            <a:schemeClr val="bg1">
              <a:alpha val="17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ru-RU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«Образование»</a:t>
            </a:r>
            <a:endParaRPr lang="ru-RU" dirty="0">
              <a:solidFill>
                <a:schemeClr val="bg1"/>
              </a:solidFill>
            </a:endParaRPr>
          </a:p>
        </p:txBody>
      </p:sp>
      <p:sp>
        <p:nvSpPr>
          <p:cNvPr id="21" name="Заголовок 1"/>
          <p:cNvSpPr txBox="1">
            <a:spLocks/>
          </p:cNvSpPr>
          <p:nvPr/>
        </p:nvSpPr>
        <p:spPr>
          <a:xfrm>
            <a:off x="-12957" y="17746"/>
            <a:ext cx="12192001" cy="559729"/>
          </a:xfrm>
          <a:prstGeom prst="rect">
            <a:avLst/>
          </a:prstGeom>
          <a:solidFill>
            <a:srgbClr val="009999"/>
          </a:solidFill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3600" dirty="0" smtClean="0">
                <a:solidFill>
                  <a:schemeClr val="bg1"/>
                </a:solidFill>
              </a:rPr>
              <a:t>       </a:t>
            </a:r>
            <a:r>
              <a:rPr lang="ru-RU" sz="36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РАСХОДЫ</a:t>
            </a:r>
            <a:endParaRPr lang="ru-RU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3" name="Picture 2" descr="http://polinamay.ru/wp-content/uploads/2015/01/%D0%BE%D1%82%D0%BA%D1%80%D1%8B%D1%82%D1%8B%D0%B9-%D0%B7%D0%B0%D0%BC%D0%BE%D0%BA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404" y="-77280"/>
            <a:ext cx="808097" cy="72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64531" y="2448923"/>
            <a:ext cx="1211093" cy="1299027"/>
          </a:xfrm>
          <a:prstGeom prst="rect">
            <a:avLst/>
          </a:prstGeom>
        </p:spPr>
      </p:pic>
      <p:pic>
        <p:nvPicPr>
          <p:cNvPr id="13" name="Рисунок 12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93874" y="2571069"/>
            <a:ext cx="896400" cy="1080000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50185" y="2459180"/>
            <a:ext cx="1191889" cy="1191889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7">
            <a:clrChange>
              <a:clrFrom>
                <a:srgbClr val="FDFDFD"/>
              </a:clrFrom>
              <a:clrTo>
                <a:srgbClr val="FDFDFD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6586" y="2565609"/>
            <a:ext cx="1401511" cy="1132801"/>
          </a:xfrm>
          <a:prstGeom prst="rect">
            <a:avLst/>
          </a:prstGeom>
        </p:spPr>
      </p:pic>
      <p:sp>
        <p:nvSpPr>
          <p:cNvPr id="26" name="Стрелка вправо 25"/>
          <p:cNvSpPr/>
          <p:nvPr/>
        </p:nvSpPr>
        <p:spPr>
          <a:xfrm>
            <a:off x="2379990" y="2756988"/>
            <a:ext cx="262467" cy="211666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7" name="Стрелка вправо 26"/>
          <p:cNvSpPr/>
          <p:nvPr/>
        </p:nvSpPr>
        <p:spPr>
          <a:xfrm>
            <a:off x="9743370" y="2712090"/>
            <a:ext cx="262467" cy="211666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63383" y="1431440"/>
            <a:ext cx="2186909" cy="2210941"/>
          </a:xfrm>
          <a:prstGeom prst="rect">
            <a:avLst/>
          </a:prstGeom>
        </p:spPr>
      </p:pic>
      <p:sp>
        <p:nvSpPr>
          <p:cNvPr id="20" name="Прямоугольник 19"/>
          <p:cNvSpPr/>
          <p:nvPr/>
        </p:nvSpPr>
        <p:spPr>
          <a:xfrm>
            <a:off x="3883881" y="158100"/>
            <a:ext cx="8535925" cy="646331"/>
          </a:xfrm>
          <a:prstGeom prst="rect">
            <a:avLst/>
          </a:prstGeom>
          <a:solidFill>
            <a:schemeClr val="bg1">
              <a:alpha val="17000"/>
            </a:schemeClr>
          </a:solidFill>
        </p:spPr>
        <p:txBody>
          <a:bodyPr wrap="square">
            <a:spAutoFit/>
          </a:bodyPr>
          <a:lstStyle/>
          <a:p>
            <a:r>
              <a:rPr lang="ru-RU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«Образование»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Дополнительное образование детей</a:t>
            </a:r>
          </a:p>
          <a:p>
            <a:pPr algn="ctr"/>
            <a:endParaRPr lang="ru-RU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56568441"/>
      </p:ext>
    </p:extLst>
  </p:cSld>
  <p:clrMapOvr>
    <a:masterClrMapping/>
  </p:clrMapOvr>
  <p:transition spd="slow" advTm="3000">
    <p:wipe/>
  </p:transition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4201302" y="4502686"/>
            <a:ext cx="3940798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 smtClean="0"/>
              <a:t>81 </a:t>
            </a:r>
            <a:r>
              <a:rPr lang="ru-RU" dirty="0" smtClean="0"/>
              <a:t>педагог</a:t>
            </a:r>
            <a:r>
              <a:rPr lang="ru-RU" sz="2400" b="1" dirty="0" smtClean="0"/>
              <a:t> </a:t>
            </a:r>
            <a:r>
              <a:rPr lang="ru-RU" sz="1400" dirty="0" smtClean="0"/>
              <a:t>работает с детьми ежедневно в  кружках, секциях, студиях, ансамблях в ОУ, ДОУ</a:t>
            </a:r>
            <a:endParaRPr lang="ru-RU" sz="1400" dirty="0"/>
          </a:p>
        </p:txBody>
      </p:sp>
      <p:pic>
        <p:nvPicPr>
          <p:cNvPr id="8" name="Picture 2" descr="http://new.politex59.ru/wp-content/uploads/2016/12/unnamed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24037" y="2353937"/>
            <a:ext cx="1199796" cy="11997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Стрелка вправо 9"/>
          <p:cNvSpPr/>
          <p:nvPr/>
        </p:nvSpPr>
        <p:spPr>
          <a:xfrm>
            <a:off x="3830579" y="2727201"/>
            <a:ext cx="262467" cy="211666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Стрелка вправо 10"/>
          <p:cNvSpPr/>
          <p:nvPr/>
        </p:nvSpPr>
        <p:spPr>
          <a:xfrm>
            <a:off x="7482105" y="2718809"/>
            <a:ext cx="262467" cy="211666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Прямоугольник 16"/>
          <p:cNvSpPr/>
          <p:nvPr/>
        </p:nvSpPr>
        <p:spPr>
          <a:xfrm>
            <a:off x="0" y="495510"/>
            <a:ext cx="12000535" cy="646331"/>
          </a:xfrm>
          <a:prstGeom prst="rect">
            <a:avLst/>
          </a:prstGeom>
          <a:gradFill flip="none" rotWithShape="1">
            <a:gsLst>
              <a:gs pos="0">
                <a:srgbClr val="009999">
                  <a:tint val="66000"/>
                  <a:satMod val="160000"/>
                </a:srgbClr>
              </a:gs>
              <a:gs pos="50000">
                <a:srgbClr val="009999">
                  <a:tint val="44500"/>
                  <a:satMod val="160000"/>
                </a:srgbClr>
              </a:gs>
              <a:gs pos="100000">
                <a:srgbClr val="009999">
                  <a:tint val="23500"/>
                  <a:satMod val="160000"/>
                </a:srgbClr>
              </a:gs>
            </a:gsLst>
            <a:path path="circle">
              <a:fillToRect t="100000" r="100000"/>
            </a:path>
            <a:tileRect l="-100000" b="-100000"/>
          </a:gradFill>
        </p:spPr>
        <p:txBody>
          <a:bodyPr wrap="square">
            <a:spAutoFit/>
          </a:bodyPr>
          <a:lstStyle/>
          <a:p>
            <a:pPr algn="ctr"/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Обеспечение всестороннего удовлетворения образовательных потребностей детей и подростков через предоставление дополнительных образовательных услуг в 2017г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  <p:sp>
        <p:nvSpPr>
          <p:cNvPr id="18" name="Прямоугольник 17"/>
          <p:cNvSpPr/>
          <p:nvPr/>
        </p:nvSpPr>
        <p:spPr>
          <a:xfrm>
            <a:off x="3656075" y="205910"/>
            <a:ext cx="8535925" cy="369332"/>
          </a:xfrm>
          <a:prstGeom prst="rect">
            <a:avLst/>
          </a:prstGeom>
          <a:solidFill>
            <a:schemeClr val="bg1">
              <a:alpha val="17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ru-RU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«Образование»</a:t>
            </a:r>
            <a:endParaRPr lang="ru-RU" dirty="0">
              <a:solidFill>
                <a:schemeClr val="bg1"/>
              </a:solidFill>
            </a:endParaRPr>
          </a:p>
        </p:txBody>
      </p:sp>
      <p:sp>
        <p:nvSpPr>
          <p:cNvPr id="21" name="Заголовок 1"/>
          <p:cNvSpPr txBox="1">
            <a:spLocks/>
          </p:cNvSpPr>
          <p:nvPr/>
        </p:nvSpPr>
        <p:spPr>
          <a:xfrm>
            <a:off x="-12957" y="17746"/>
            <a:ext cx="12192001" cy="559729"/>
          </a:xfrm>
          <a:prstGeom prst="rect">
            <a:avLst/>
          </a:prstGeom>
          <a:solidFill>
            <a:srgbClr val="009999"/>
          </a:solidFill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3600" dirty="0" smtClean="0">
                <a:solidFill>
                  <a:schemeClr val="bg1"/>
                </a:solidFill>
              </a:rPr>
              <a:t>       </a:t>
            </a:r>
            <a:r>
              <a:rPr lang="ru-RU" sz="36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РАСХОДЫ</a:t>
            </a:r>
            <a:endParaRPr lang="ru-RU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3" name="Picture 2" descr="http://polinamay.ru/wp-content/uploads/2015/01/%D0%BE%D1%82%D0%BA%D1%80%D1%8B%D1%82%D1%8B%D0%B9-%D0%B7%D0%B0%D0%BC%D0%BE%D0%BA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404" y="-77280"/>
            <a:ext cx="808097" cy="72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4637" y="2421301"/>
            <a:ext cx="1306417" cy="1401272"/>
          </a:xfrm>
          <a:prstGeom prst="rect">
            <a:avLst/>
          </a:prstGeom>
        </p:spPr>
      </p:pic>
      <p:pic>
        <p:nvPicPr>
          <p:cNvPr id="13" name="Рисунок 12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99456" y="1556838"/>
            <a:ext cx="1737295" cy="2093127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01302" y="1380690"/>
            <a:ext cx="2309977" cy="2309977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7">
            <a:clrChange>
              <a:clrFrom>
                <a:srgbClr val="FDFDFD"/>
              </a:clrFrom>
              <a:clrTo>
                <a:srgbClr val="FDFDFD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35356" y="2466447"/>
            <a:ext cx="1401511" cy="1132801"/>
          </a:xfrm>
          <a:prstGeom prst="rect">
            <a:avLst/>
          </a:prstGeom>
        </p:spPr>
      </p:pic>
      <p:pic>
        <p:nvPicPr>
          <p:cNvPr id="20" name="Рисунок 19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46259" y="2463582"/>
            <a:ext cx="1214501" cy="1227847"/>
          </a:xfrm>
          <a:prstGeom prst="rect">
            <a:avLst/>
          </a:prstGeom>
        </p:spPr>
      </p:pic>
      <p:sp>
        <p:nvSpPr>
          <p:cNvPr id="26" name="Стрелка вправо 25"/>
          <p:cNvSpPr/>
          <p:nvPr/>
        </p:nvSpPr>
        <p:spPr>
          <a:xfrm>
            <a:off x="1948882" y="2770820"/>
            <a:ext cx="262467" cy="211666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7" name="Стрелка вправо 26"/>
          <p:cNvSpPr/>
          <p:nvPr/>
        </p:nvSpPr>
        <p:spPr>
          <a:xfrm>
            <a:off x="9426927" y="2806028"/>
            <a:ext cx="262467" cy="211666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" name="Прямоугольник 18"/>
          <p:cNvSpPr/>
          <p:nvPr/>
        </p:nvSpPr>
        <p:spPr>
          <a:xfrm>
            <a:off x="3904498" y="107292"/>
            <a:ext cx="8535925" cy="923330"/>
          </a:xfrm>
          <a:prstGeom prst="rect">
            <a:avLst/>
          </a:prstGeom>
          <a:solidFill>
            <a:schemeClr val="bg1">
              <a:alpha val="17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ru-RU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«Образование»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Дополнительное образование детей</a:t>
            </a:r>
          </a:p>
          <a:p>
            <a:pPr algn="ctr"/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92428700"/>
      </p:ext>
    </p:extLst>
  </p:cSld>
  <p:clrMapOvr>
    <a:masterClrMapping/>
  </p:clrMapOvr>
  <p:transition spd="slow" advTm="3002">
    <p:wipe/>
  </p:transition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7427913" y="4488339"/>
            <a:ext cx="3940798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 smtClean="0"/>
              <a:t>израсходовано из бюджета муниципального района Мелеузовский район РБ в 2017г. на организацию внешкольной работы с детьми (в </a:t>
            </a:r>
            <a:r>
              <a:rPr lang="ru-RU" sz="1600" dirty="0" err="1" smtClean="0"/>
              <a:t>т.ч</a:t>
            </a:r>
            <a:r>
              <a:rPr lang="ru-RU" sz="1600" dirty="0" smtClean="0"/>
              <a:t>. средства на оплату труда, материально-техническое обеспечение, содержание зданий и сооружений и т.д.)</a:t>
            </a:r>
            <a:endParaRPr lang="ru-RU" sz="1600" dirty="0"/>
          </a:p>
        </p:txBody>
      </p:sp>
      <p:pic>
        <p:nvPicPr>
          <p:cNvPr id="8" name="Picture 2" descr="http://new.politex59.ru/wp-content/uploads/2016/12/unnamed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84807" y="983088"/>
            <a:ext cx="3040835" cy="30408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Стрелка вправо 9"/>
          <p:cNvSpPr/>
          <p:nvPr/>
        </p:nvSpPr>
        <p:spPr>
          <a:xfrm>
            <a:off x="4150028" y="2678604"/>
            <a:ext cx="262467" cy="211666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Стрелка вправо 10"/>
          <p:cNvSpPr/>
          <p:nvPr/>
        </p:nvSpPr>
        <p:spPr>
          <a:xfrm>
            <a:off x="8020609" y="2684743"/>
            <a:ext cx="262467" cy="211666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Прямоугольник 16"/>
          <p:cNvSpPr/>
          <p:nvPr/>
        </p:nvSpPr>
        <p:spPr>
          <a:xfrm>
            <a:off x="0" y="495510"/>
            <a:ext cx="12000535" cy="646331"/>
          </a:xfrm>
          <a:prstGeom prst="rect">
            <a:avLst/>
          </a:prstGeom>
          <a:gradFill flip="none" rotWithShape="1">
            <a:gsLst>
              <a:gs pos="0">
                <a:srgbClr val="009999">
                  <a:tint val="66000"/>
                  <a:satMod val="160000"/>
                </a:srgbClr>
              </a:gs>
              <a:gs pos="50000">
                <a:srgbClr val="009999">
                  <a:tint val="44500"/>
                  <a:satMod val="160000"/>
                </a:srgbClr>
              </a:gs>
              <a:gs pos="100000">
                <a:srgbClr val="009999">
                  <a:tint val="23500"/>
                  <a:satMod val="160000"/>
                </a:srgbClr>
              </a:gs>
            </a:gsLst>
            <a:path path="circle">
              <a:fillToRect t="100000" r="100000"/>
            </a:path>
            <a:tileRect l="-100000" b="-100000"/>
          </a:gradFill>
        </p:spPr>
        <p:txBody>
          <a:bodyPr wrap="square">
            <a:spAutoFit/>
          </a:bodyPr>
          <a:lstStyle/>
          <a:p>
            <a:pPr algn="ctr"/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Обеспечение всестороннего удовлетворения образовательных потребностей детей и подростков через предоставление дополнительных образовательных услуг в 2017г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  <p:sp>
        <p:nvSpPr>
          <p:cNvPr id="18" name="Прямоугольник 17"/>
          <p:cNvSpPr/>
          <p:nvPr/>
        </p:nvSpPr>
        <p:spPr>
          <a:xfrm>
            <a:off x="3656075" y="205910"/>
            <a:ext cx="8535925" cy="369332"/>
          </a:xfrm>
          <a:prstGeom prst="rect">
            <a:avLst/>
          </a:prstGeom>
          <a:solidFill>
            <a:schemeClr val="bg1">
              <a:alpha val="17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ru-RU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«Образование»</a:t>
            </a:r>
            <a:endParaRPr lang="ru-RU" dirty="0">
              <a:solidFill>
                <a:schemeClr val="bg1"/>
              </a:solidFill>
            </a:endParaRPr>
          </a:p>
        </p:txBody>
      </p:sp>
      <p:sp>
        <p:nvSpPr>
          <p:cNvPr id="21" name="Заголовок 1"/>
          <p:cNvSpPr txBox="1">
            <a:spLocks/>
          </p:cNvSpPr>
          <p:nvPr/>
        </p:nvSpPr>
        <p:spPr>
          <a:xfrm>
            <a:off x="-12957" y="17746"/>
            <a:ext cx="12192001" cy="559729"/>
          </a:xfrm>
          <a:prstGeom prst="rect">
            <a:avLst/>
          </a:prstGeom>
          <a:solidFill>
            <a:srgbClr val="009999"/>
          </a:solidFill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3600" dirty="0" smtClean="0">
                <a:solidFill>
                  <a:schemeClr val="bg1"/>
                </a:solidFill>
              </a:rPr>
              <a:t>       </a:t>
            </a:r>
            <a:r>
              <a:rPr lang="ru-RU" sz="36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РАСХОДЫ</a:t>
            </a:r>
            <a:endParaRPr lang="ru-RU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3" name="Picture 2" descr="http://polinamay.ru/wp-content/uploads/2015/01/%D0%BE%D1%82%D0%BA%D1%80%D1%8B%D1%82%D1%8B%D0%B9-%D0%B7%D0%B0%D0%BC%D0%BE%D0%BA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404" y="-77280"/>
            <a:ext cx="808097" cy="72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24933" y="2451518"/>
            <a:ext cx="1104211" cy="1184385"/>
          </a:xfrm>
          <a:prstGeom prst="rect">
            <a:avLst/>
          </a:prstGeom>
        </p:spPr>
      </p:pic>
      <p:pic>
        <p:nvPicPr>
          <p:cNvPr id="13" name="Рисунок 12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34897" y="2608154"/>
            <a:ext cx="896400" cy="1080000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66876" y="2496264"/>
            <a:ext cx="1191889" cy="1191889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7">
            <a:clrChange>
              <a:clrFrom>
                <a:srgbClr val="FDFDFD"/>
              </a:clrFrom>
              <a:clrTo>
                <a:srgbClr val="FDFDFD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29896" y="2467669"/>
            <a:ext cx="1464914" cy="1184048"/>
          </a:xfrm>
          <a:prstGeom prst="rect">
            <a:avLst/>
          </a:prstGeom>
        </p:spPr>
      </p:pic>
      <p:sp>
        <p:nvSpPr>
          <p:cNvPr id="20" name="Стрелка вправо 19"/>
          <p:cNvSpPr/>
          <p:nvPr/>
        </p:nvSpPr>
        <p:spPr>
          <a:xfrm>
            <a:off x="10128638" y="2764785"/>
            <a:ext cx="262467" cy="211666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6" name="Стрелка вправо 25"/>
          <p:cNvSpPr/>
          <p:nvPr/>
        </p:nvSpPr>
        <p:spPr>
          <a:xfrm>
            <a:off x="1914423" y="2677438"/>
            <a:ext cx="262467" cy="211666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7" name="Рисунок 26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3373" y="2429786"/>
            <a:ext cx="1214501" cy="1227847"/>
          </a:xfrm>
          <a:prstGeom prst="rect">
            <a:avLst/>
          </a:prstGeom>
        </p:spPr>
      </p:pic>
      <p:sp>
        <p:nvSpPr>
          <p:cNvPr id="19" name="Прямоугольник 18"/>
          <p:cNvSpPr/>
          <p:nvPr/>
        </p:nvSpPr>
        <p:spPr>
          <a:xfrm>
            <a:off x="3389906" y="4498945"/>
            <a:ext cx="811210" cy="1811632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4" name="TextBox 23"/>
          <p:cNvSpPr txBox="1"/>
          <p:nvPr/>
        </p:nvSpPr>
        <p:spPr>
          <a:xfrm>
            <a:off x="4300939" y="5843871"/>
            <a:ext cx="20578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>
                <a:solidFill>
                  <a:srgbClr val="0070C0"/>
                </a:solidFill>
              </a:rPr>
              <a:t>74 120</a:t>
            </a:r>
            <a:r>
              <a:rPr lang="ru-RU" sz="1400" b="1" dirty="0" smtClean="0">
                <a:solidFill>
                  <a:srgbClr val="0070C0"/>
                </a:solidFill>
              </a:rPr>
              <a:t>тыс.руб. </a:t>
            </a:r>
            <a:endParaRPr lang="ru-RU" sz="1400" b="1" dirty="0">
              <a:solidFill>
                <a:srgbClr val="0070C0"/>
              </a:solidFill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5229466" y="4498945"/>
            <a:ext cx="283196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>
                <a:solidFill>
                  <a:srgbClr val="0070C0"/>
                </a:solidFill>
              </a:rPr>
              <a:t>91 771 </a:t>
            </a:r>
            <a:r>
              <a:rPr lang="ru-RU" sz="2400" b="1" dirty="0" err="1" smtClean="0">
                <a:solidFill>
                  <a:srgbClr val="0070C0"/>
                </a:solidFill>
              </a:rPr>
              <a:t>тыс.руб</a:t>
            </a:r>
            <a:r>
              <a:rPr lang="ru-RU" sz="2400" b="1" dirty="0" smtClean="0">
                <a:solidFill>
                  <a:srgbClr val="0070C0"/>
                </a:solidFill>
              </a:rPr>
              <a:t>. </a:t>
            </a:r>
            <a:endParaRPr lang="ru-RU" sz="2400" dirty="0">
              <a:solidFill>
                <a:srgbClr val="0070C0"/>
              </a:solidFill>
            </a:endParaRPr>
          </a:p>
        </p:txBody>
      </p:sp>
      <p:sp>
        <p:nvSpPr>
          <p:cNvPr id="28" name="Прямоугольник 27"/>
          <p:cNvSpPr/>
          <p:nvPr/>
        </p:nvSpPr>
        <p:spPr>
          <a:xfrm>
            <a:off x="5349765" y="4914513"/>
            <a:ext cx="553887" cy="991785"/>
          </a:xfrm>
          <a:prstGeom prst="rect">
            <a:avLst/>
          </a:prstGeom>
          <a:solidFill>
            <a:srgbClr val="B2DC2C"/>
          </a:solidFill>
          <a:ln>
            <a:noFill/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29" name="Прямая соединительная линия 28"/>
          <p:cNvCxnSpPr/>
          <p:nvPr/>
        </p:nvCxnSpPr>
        <p:spPr>
          <a:xfrm>
            <a:off x="4411184" y="5906298"/>
            <a:ext cx="1417322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TextBox 29"/>
          <p:cNvSpPr txBox="1"/>
          <p:nvPr/>
        </p:nvSpPr>
        <p:spPr>
          <a:xfrm>
            <a:off x="5229466" y="5317084"/>
            <a:ext cx="9462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+23,8%</a:t>
            </a:r>
            <a:endParaRPr lang="ru-RU" dirty="0"/>
          </a:p>
        </p:txBody>
      </p:sp>
      <p:sp>
        <p:nvSpPr>
          <p:cNvPr id="31" name="TextBox 30"/>
          <p:cNvSpPr txBox="1"/>
          <p:nvPr/>
        </p:nvSpPr>
        <p:spPr>
          <a:xfrm>
            <a:off x="3452827" y="4590033"/>
            <a:ext cx="97368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2017г.</a:t>
            </a:r>
            <a:endParaRPr lang="ru-RU" dirty="0"/>
          </a:p>
        </p:txBody>
      </p:sp>
      <p:sp>
        <p:nvSpPr>
          <p:cNvPr id="32" name="TextBox 31"/>
          <p:cNvSpPr txBox="1"/>
          <p:nvPr/>
        </p:nvSpPr>
        <p:spPr>
          <a:xfrm>
            <a:off x="3437499" y="5843871"/>
            <a:ext cx="97368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2016г.</a:t>
            </a:r>
            <a:endParaRPr lang="ru-RU" dirty="0"/>
          </a:p>
        </p:txBody>
      </p:sp>
      <p:sp>
        <p:nvSpPr>
          <p:cNvPr id="33" name="Прямоугольник 32"/>
          <p:cNvSpPr/>
          <p:nvPr/>
        </p:nvSpPr>
        <p:spPr>
          <a:xfrm>
            <a:off x="3883881" y="158100"/>
            <a:ext cx="8535925" cy="646331"/>
          </a:xfrm>
          <a:prstGeom prst="rect">
            <a:avLst/>
          </a:prstGeom>
          <a:solidFill>
            <a:schemeClr val="bg1">
              <a:alpha val="17000"/>
            </a:schemeClr>
          </a:solidFill>
        </p:spPr>
        <p:txBody>
          <a:bodyPr wrap="square">
            <a:spAutoFit/>
          </a:bodyPr>
          <a:lstStyle/>
          <a:p>
            <a:r>
              <a:rPr lang="ru-RU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«Образование»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Дополнительное образование детей</a:t>
            </a:r>
          </a:p>
          <a:p>
            <a:pPr algn="ctr"/>
            <a:endParaRPr lang="ru-RU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61871861"/>
      </p:ext>
    </p:extLst>
  </p:cSld>
  <p:clrMapOvr>
    <a:masterClrMapping/>
  </p:clrMapOvr>
  <p:transition spd="slow" advTm="4000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/>
      <p:bldP spid="28" grpId="0" animBg="1"/>
      <p:bldP spid="30" grpId="0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6826905" y="4508555"/>
            <a:ext cx="394079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dirty="0" smtClean="0"/>
              <a:t>израсходовано в среднем на одного ребенка, посещающего кружки, секции и т.д. в 2017г. </a:t>
            </a:r>
            <a:endParaRPr lang="ru-RU" sz="1600" dirty="0"/>
          </a:p>
        </p:txBody>
      </p:sp>
      <p:pic>
        <p:nvPicPr>
          <p:cNvPr id="8" name="Picture 2" descr="http://new.politex59.ru/wp-content/uploads/2016/12/unnamed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59278" y="2216284"/>
            <a:ext cx="1741666" cy="17416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Стрелка вправо 9"/>
          <p:cNvSpPr/>
          <p:nvPr/>
        </p:nvSpPr>
        <p:spPr>
          <a:xfrm>
            <a:off x="4150028" y="2678604"/>
            <a:ext cx="262467" cy="211666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Стрелка вправо 10"/>
          <p:cNvSpPr/>
          <p:nvPr/>
        </p:nvSpPr>
        <p:spPr>
          <a:xfrm>
            <a:off x="8020609" y="2684743"/>
            <a:ext cx="262467" cy="211666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Прямоугольник 16"/>
          <p:cNvSpPr/>
          <p:nvPr/>
        </p:nvSpPr>
        <p:spPr>
          <a:xfrm>
            <a:off x="0" y="495510"/>
            <a:ext cx="12000535" cy="646331"/>
          </a:xfrm>
          <a:prstGeom prst="rect">
            <a:avLst/>
          </a:prstGeom>
          <a:gradFill flip="none" rotWithShape="1">
            <a:gsLst>
              <a:gs pos="0">
                <a:srgbClr val="009999">
                  <a:tint val="66000"/>
                  <a:satMod val="160000"/>
                </a:srgbClr>
              </a:gs>
              <a:gs pos="50000">
                <a:srgbClr val="009999">
                  <a:tint val="44500"/>
                  <a:satMod val="160000"/>
                </a:srgbClr>
              </a:gs>
              <a:gs pos="100000">
                <a:srgbClr val="009999">
                  <a:tint val="23500"/>
                  <a:satMod val="160000"/>
                </a:srgbClr>
              </a:gs>
            </a:gsLst>
            <a:path path="circle">
              <a:fillToRect t="100000" r="100000"/>
            </a:path>
            <a:tileRect l="-100000" b="-100000"/>
          </a:gradFill>
        </p:spPr>
        <p:txBody>
          <a:bodyPr wrap="square">
            <a:spAutoFit/>
          </a:bodyPr>
          <a:lstStyle/>
          <a:p>
            <a:pPr algn="ctr"/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Обеспечение всестороннего удовлетворения образовательных потребностей детей и подростков через предоставление дополнительных образовательных услуг в 2017г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  <p:sp>
        <p:nvSpPr>
          <p:cNvPr id="18" name="Прямоугольник 17"/>
          <p:cNvSpPr/>
          <p:nvPr/>
        </p:nvSpPr>
        <p:spPr>
          <a:xfrm>
            <a:off x="3656075" y="205910"/>
            <a:ext cx="8535925" cy="369332"/>
          </a:xfrm>
          <a:prstGeom prst="rect">
            <a:avLst/>
          </a:prstGeom>
          <a:solidFill>
            <a:schemeClr val="bg1">
              <a:alpha val="17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ru-RU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«Образование»</a:t>
            </a:r>
            <a:endParaRPr lang="ru-RU" dirty="0">
              <a:solidFill>
                <a:schemeClr val="bg1"/>
              </a:solidFill>
            </a:endParaRPr>
          </a:p>
        </p:txBody>
      </p:sp>
      <p:sp>
        <p:nvSpPr>
          <p:cNvPr id="21" name="Заголовок 1"/>
          <p:cNvSpPr txBox="1">
            <a:spLocks/>
          </p:cNvSpPr>
          <p:nvPr/>
        </p:nvSpPr>
        <p:spPr>
          <a:xfrm>
            <a:off x="-12957" y="17746"/>
            <a:ext cx="12192001" cy="559729"/>
          </a:xfrm>
          <a:prstGeom prst="rect">
            <a:avLst/>
          </a:prstGeom>
          <a:solidFill>
            <a:srgbClr val="009999"/>
          </a:solidFill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3600" dirty="0" smtClean="0">
                <a:solidFill>
                  <a:schemeClr val="bg1"/>
                </a:solidFill>
              </a:rPr>
              <a:t>       </a:t>
            </a:r>
            <a:r>
              <a:rPr lang="ru-RU" sz="36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РАСХОДЫ</a:t>
            </a:r>
            <a:endParaRPr lang="ru-RU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3" name="Picture 2" descr="http://polinamay.ru/wp-content/uploads/2015/01/%D0%BE%D1%82%D0%BA%D1%80%D1%8B%D1%82%D1%8B%D0%B9-%D0%B7%D0%B0%D0%BC%D0%BE%D0%BA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404" y="-77280"/>
            <a:ext cx="808097" cy="72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55363" y="2462088"/>
            <a:ext cx="1104211" cy="1184385"/>
          </a:xfrm>
          <a:prstGeom prst="rect">
            <a:avLst/>
          </a:prstGeom>
        </p:spPr>
      </p:pic>
      <p:pic>
        <p:nvPicPr>
          <p:cNvPr id="13" name="Рисунок 12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4987" y="2633965"/>
            <a:ext cx="896400" cy="1080000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8542" y="2510929"/>
            <a:ext cx="1191889" cy="1191889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7">
            <a:clrChange>
              <a:clrFrom>
                <a:srgbClr val="FDFDFD"/>
              </a:clrFrom>
              <a:clrTo>
                <a:srgbClr val="FDFDFD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70008" y="1474591"/>
            <a:ext cx="2659521" cy="2149615"/>
          </a:xfrm>
          <a:prstGeom prst="rect">
            <a:avLst/>
          </a:prstGeom>
        </p:spPr>
      </p:pic>
      <p:sp>
        <p:nvSpPr>
          <p:cNvPr id="20" name="Стрелка вправо 19"/>
          <p:cNvSpPr/>
          <p:nvPr/>
        </p:nvSpPr>
        <p:spPr>
          <a:xfrm>
            <a:off x="10128638" y="2764785"/>
            <a:ext cx="262467" cy="211666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6" name="Стрелка вправо 25"/>
          <p:cNvSpPr/>
          <p:nvPr/>
        </p:nvSpPr>
        <p:spPr>
          <a:xfrm>
            <a:off x="2194109" y="2676342"/>
            <a:ext cx="262467" cy="211666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7" name="Рисунок 26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91430" y="2440949"/>
            <a:ext cx="1214501" cy="1227847"/>
          </a:xfrm>
          <a:prstGeom prst="rect">
            <a:avLst/>
          </a:prstGeom>
        </p:spPr>
      </p:pic>
      <p:sp>
        <p:nvSpPr>
          <p:cNvPr id="19" name="Прямоугольник 18"/>
          <p:cNvSpPr/>
          <p:nvPr/>
        </p:nvSpPr>
        <p:spPr>
          <a:xfrm>
            <a:off x="3389906" y="4498945"/>
            <a:ext cx="811210" cy="1811632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4" name="TextBox 23"/>
          <p:cNvSpPr txBox="1"/>
          <p:nvPr/>
        </p:nvSpPr>
        <p:spPr>
          <a:xfrm>
            <a:off x="4300939" y="5843871"/>
            <a:ext cx="20578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>
                <a:solidFill>
                  <a:srgbClr val="0070C0"/>
                </a:solidFill>
              </a:rPr>
              <a:t>11 978 </a:t>
            </a:r>
            <a:r>
              <a:rPr lang="ru-RU" sz="1400" b="1" dirty="0" smtClean="0">
                <a:solidFill>
                  <a:srgbClr val="0070C0"/>
                </a:solidFill>
              </a:rPr>
              <a:t>руб. </a:t>
            </a:r>
            <a:endParaRPr lang="ru-RU" sz="1400" b="1" dirty="0">
              <a:solidFill>
                <a:srgbClr val="0070C0"/>
              </a:solidFill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5229466" y="4498945"/>
            <a:ext cx="283196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>
                <a:solidFill>
                  <a:srgbClr val="0070C0"/>
                </a:solidFill>
              </a:rPr>
              <a:t>13164,7 руб. </a:t>
            </a:r>
            <a:endParaRPr lang="ru-RU" sz="2400" dirty="0">
              <a:solidFill>
                <a:srgbClr val="0070C0"/>
              </a:solidFill>
            </a:endParaRPr>
          </a:p>
        </p:txBody>
      </p:sp>
      <p:sp>
        <p:nvSpPr>
          <p:cNvPr id="28" name="Прямоугольник 27"/>
          <p:cNvSpPr/>
          <p:nvPr/>
        </p:nvSpPr>
        <p:spPr>
          <a:xfrm>
            <a:off x="5349765" y="4914513"/>
            <a:ext cx="553887" cy="991785"/>
          </a:xfrm>
          <a:prstGeom prst="rect">
            <a:avLst/>
          </a:prstGeom>
          <a:solidFill>
            <a:srgbClr val="B2DC2C"/>
          </a:solidFill>
          <a:ln>
            <a:noFill/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29" name="Прямая соединительная линия 28"/>
          <p:cNvCxnSpPr/>
          <p:nvPr/>
        </p:nvCxnSpPr>
        <p:spPr>
          <a:xfrm>
            <a:off x="4411184" y="5906298"/>
            <a:ext cx="1417322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TextBox 29"/>
          <p:cNvSpPr txBox="1"/>
          <p:nvPr/>
        </p:nvSpPr>
        <p:spPr>
          <a:xfrm>
            <a:off x="5229466" y="5317084"/>
            <a:ext cx="9462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+9,9%</a:t>
            </a:r>
            <a:endParaRPr lang="ru-RU" dirty="0"/>
          </a:p>
        </p:txBody>
      </p:sp>
      <p:sp>
        <p:nvSpPr>
          <p:cNvPr id="31" name="TextBox 30"/>
          <p:cNvSpPr txBox="1"/>
          <p:nvPr/>
        </p:nvSpPr>
        <p:spPr>
          <a:xfrm>
            <a:off x="3452827" y="4590033"/>
            <a:ext cx="97368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2017г.</a:t>
            </a:r>
            <a:endParaRPr lang="ru-RU" dirty="0"/>
          </a:p>
        </p:txBody>
      </p:sp>
      <p:sp>
        <p:nvSpPr>
          <p:cNvPr id="32" name="TextBox 31"/>
          <p:cNvSpPr txBox="1"/>
          <p:nvPr/>
        </p:nvSpPr>
        <p:spPr>
          <a:xfrm>
            <a:off x="3437499" y="5843871"/>
            <a:ext cx="97368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2016г.</a:t>
            </a:r>
            <a:endParaRPr lang="ru-RU" dirty="0"/>
          </a:p>
        </p:txBody>
      </p:sp>
      <p:sp>
        <p:nvSpPr>
          <p:cNvPr id="33" name="Прямоугольник 32"/>
          <p:cNvSpPr/>
          <p:nvPr/>
        </p:nvSpPr>
        <p:spPr>
          <a:xfrm>
            <a:off x="3883881" y="158100"/>
            <a:ext cx="8535925" cy="646331"/>
          </a:xfrm>
          <a:prstGeom prst="rect">
            <a:avLst/>
          </a:prstGeom>
          <a:solidFill>
            <a:schemeClr val="bg1">
              <a:alpha val="17000"/>
            </a:schemeClr>
          </a:solidFill>
        </p:spPr>
        <p:txBody>
          <a:bodyPr wrap="square">
            <a:spAutoFit/>
          </a:bodyPr>
          <a:lstStyle/>
          <a:p>
            <a:r>
              <a:rPr lang="ru-RU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«Образование»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Дополнительное образование детей</a:t>
            </a:r>
          </a:p>
          <a:p>
            <a:pPr algn="ctr"/>
            <a:endParaRPr lang="ru-RU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22871972"/>
      </p:ext>
    </p:extLst>
  </p:cSld>
  <p:clrMapOvr>
    <a:masterClrMapping/>
  </p:clrMapOvr>
  <p:transition spd="slow" advTm="3055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/>
      <p:bldP spid="28" grpId="0" animBg="1"/>
      <p:bldP spid="30" grpId="0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3761" y="1789096"/>
            <a:ext cx="1272137" cy="1531470"/>
          </a:xfrm>
          <a:prstGeom prst="rect">
            <a:avLst/>
          </a:prstGeom>
        </p:spPr>
      </p:pic>
      <p:pic>
        <p:nvPicPr>
          <p:cNvPr id="1026" name="Picture 2" descr="http://thailandstopover.com/images/flysearch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961203">
            <a:off x="437144" y="1263311"/>
            <a:ext cx="3079194" cy="30791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2" descr="http://new.politex59.ru/wp-content/uploads/2016/12/unnamed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62886" y="1738507"/>
            <a:ext cx="1432899" cy="14329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5" name="Picture 2" descr="http://thailandstopover.com/images/flysearch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498043">
            <a:off x="4606677" y="1225252"/>
            <a:ext cx="3043923" cy="30439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19606" y="1886315"/>
            <a:ext cx="1494387" cy="1182323"/>
          </a:xfrm>
          <a:prstGeom prst="rect">
            <a:avLst/>
          </a:prstGeom>
        </p:spPr>
      </p:pic>
      <p:pic>
        <p:nvPicPr>
          <p:cNvPr id="46" name="Picture 2" descr="http://thailandstopover.com/images/flysearch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498043">
            <a:off x="9009176" y="1229461"/>
            <a:ext cx="3043923" cy="30439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4" name="Прямоугольник 43"/>
          <p:cNvSpPr/>
          <p:nvPr/>
        </p:nvSpPr>
        <p:spPr>
          <a:xfrm>
            <a:off x="8346687" y="4300571"/>
            <a:ext cx="751352" cy="1779651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TextBox 6"/>
          <p:cNvSpPr txBox="1"/>
          <p:nvPr/>
        </p:nvSpPr>
        <p:spPr>
          <a:xfrm>
            <a:off x="183961" y="4117071"/>
            <a:ext cx="2711739" cy="16927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Bef>
                <a:spcPct val="0"/>
              </a:spcBef>
              <a:spcAft>
                <a:spcPct val="0"/>
              </a:spcAft>
            </a:pPr>
            <a:r>
              <a:rPr lang="ru-RU" altLang="ru-RU" sz="1400" dirty="0" smtClean="0"/>
              <a:t>Более </a:t>
            </a:r>
            <a:r>
              <a:rPr lang="ru-RU" altLang="ru-RU" sz="2000" dirty="0"/>
              <a:t>9000</a:t>
            </a:r>
            <a:r>
              <a:rPr lang="ru-RU" altLang="ru-RU" sz="1400" dirty="0"/>
              <a:t> детей в летний период посетили загородные оздоровительные лагеря, оздоровительные лагеря с дневным пребыванием, трудовые объединения учащихся </a:t>
            </a:r>
          </a:p>
        </p:txBody>
      </p:sp>
      <p:sp>
        <p:nvSpPr>
          <p:cNvPr id="10" name="Стрелка вправо 9"/>
          <p:cNvSpPr/>
          <p:nvPr/>
        </p:nvSpPr>
        <p:spPr>
          <a:xfrm>
            <a:off x="3808435" y="2701861"/>
            <a:ext cx="262467" cy="211666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Стрелка вправо 10"/>
          <p:cNvSpPr/>
          <p:nvPr/>
        </p:nvSpPr>
        <p:spPr>
          <a:xfrm>
            <a:off x="8036915" y="2688942"/>
            <a:ext cx="262467" cy="211666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Прямоугольник 16"/>
          <p:cNvSpPr/>
          <p:nvPr/>
        </p:nvSpPr>
        <p:spPr>
          <a:xfrm>
            <a:off x="35189" y="630186"/>
            <a:ext cx="12000535" cy="369332"/>
          </a:xfrm>
          <a:prstGeom prst="rect">
            <a:avLst/>
          </a:prstGeom>
          <a:gradFill flip="none" rotWithShape="1">
            <a:gsLst>
              <a:gs pos="0">
                <a:srgbClr val="009999">
                  <a:tint val="66000"/>
                  <a:satMod val="160000"/>
                </a:srgbClr>
              </a:gs>
              <a:gs pos="50000">
                <a:srgbClr val="009999">
                  <a:tint val="44500"/>
                  <a:satMod val="160000"/>
                </a:srgbClr>
              </a:gs>
              <a:gs pos="100000">
                <a:srgbClr val="009999">
                  <a:tint val="23500"/>
                  <a:satMod val="160000"/>
                </a:srgbClr>
              </a:gs>
            </a:gsLst>
            <a:path path="circle">
              <a:fillToRect t="100000" r="100000"/>
            </a:path>
            <a:tileRect l="-100000" b="-100000"/>
          </a:gradFill>
        </p:spPr>
        <p:txBody>
          <a:bodyPr wrap="square">
            <a:spAutoFit/>
          </a:bodyPr>
          <a:lstStyle/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Обеспечение отдыха , оздоровления и занятости детей в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2017г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  <p:sp>
        <p:nvSpPr>
          <p:cNvPr id="18" name="Прямоугольник 17"/>
          <p:cNvSpPr/>
          <p:nvPr/>
        </p:nvSpPr>
        <p:spPr>
          <a:xfrm>
            <a:off x="3656075" y="205910"/>
            <a:ext cx="8535925" cy="369332"/>
          </a:xfrm>
          <a:prstGeom prst="rect">
            <a:avLst/>
          </a:prstGeom>
          <a:solidFill>
            <a:schemeClr val="bg1">
              <a:alpha val="17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ru-RU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«Образование»</a:t>
            </a:r>
            <a:endParaRPr lang="ru-RU" dirty="0">
              <a:solidFill>
                <a:schemeClr val="bg1"/>
              </a:solidFill>
            </a:endParaRPr>
          </a:p>
        </p:txBody>
      </p:sp>
      <p:sp>
        <p:nvSpPr>
          <p:cNvPr id="21" name="Заголовок 1"/>
          <p:cNvSpPr txBox="1">
            <a:spLocks/>
          </p:cNvSpPr>
          <p:nvPr/>
        </p:nvSpPr>
        <p:spPr>
          <a:xfrm>
            <a:off x="-12957" y="17746"/>
            <a:ext cx="12192001" cy="559729"/>
          </a:xfrm>
          <a:prstGeom prst="rect">
            <a:avLst/>
          </a:prstGeom>
          <a:solidFill>
            <a:srgbClr val="009999"/>
          </a:solidFill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3600" dirty="0" smtClean="0">
                <a:solidFill>
                  <a:schemeClr val="bg1"/>
                </a:solidFill>
              </a:rPr>
              <a:t>       </a:t>
            </a:r>
            <a:r>
              <a:rPr lang="ru-RU" sz="36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РАСХОДЫ</a:t>
            </a:r>
            <a:endParaRPr lang="ru-RU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3" name="Picture 2" descr="http://polinamay.ru/wp-content/uploads/2015/01/%D0%BE%D1%82%D0%BA%D1%80%D1%8B%D1%82%D1%8B%D0%B9-%D0%B7%D0%B0%D0%BC%D0%BE%D0%BA.pn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404" y="-77280"/>
            <a:ext cx="808097" cy="72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Прямоугольник 12"/>
          <p:cNvSpPr/>
          <p:nvPr/>
        </p:nvSpPr>
        <p:spPr>
          <a:xfrm>
            <a:off x="3883881" y="158100"/>
            <a:ext cx="8535925" cy="646331"/>
          </a:xfrm>
          <a:prstGeom prst="rect">
            <a:avLst/>
          </a:prstGeom>
          <a:solidFill>
            <a:schemeClr val="bg1">
              <a:alpha val="17000"/>
            </a:schemeClr>
          </a:solidFill>
        </p:spPr>
        <p:txBody>
          <a:bodyPr wrap="square">
            <a:spAutoFit/>
          </a:bodyPr>
          <a:lstStyle/>
          <a:p>
            <a:r>
              <a:rPr lang="ru-RU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«Образование»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Дополнительное образование детей</a:t>
            </a:r>
          </a:p>
          <a:p>
            <a:pPr algn="ctr"/>
            <a:endParaRPr lang="ru-RU" dirty="0">
              <a:solidFill>
                <a:schemeClr val="bg1"/>
              </a:solidFill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6202617" y="3701192"/>
            <a:ext cx="1974159" cy="16004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dirty="0" smtClean="0"/>
              <a:t>Израсходовано на обеспечение отдыха, оздоровления и дополнительной занятости детей, подростков и молодежи в 2017г.</a:t>
            </a:r>
            <a:endParaRPr lang="ru-RU" sz="1400" dirty="0"/>
          </a:p>
        </p:txBody>
      </p:sp>
      <p:sp>
        <p:nvSpPr>
          <p:cNvPr id="27" name="Прямоугольник 26"/>
          <p:cNvSpPr/>
          <p:nvPr/>
        </p:nvSpPr>
        <p:spPr>
          <a:xfrm>
            <a:off x="3376392" y="4260989"/>
            <a:ext cx="721763" cy="1811632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600"/>
          </a:p>
        </p:txBody>
      </p:sp>
      <p:sp>
        <p:nvSpPr>
          <p:cNvPr id="28" name="TextBox 27"/>
          <p:cNvSpPr txBox="1"/>
          <p:nvPr/>
        </p:nvSpPr>
        <p:spPr>
          <a:xfrm>
            <a:off x="4306410" y="5474538"/>
            <a:ext cx="20578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>
                <a:solidFill>
                  <a:srgbClr val="0070C0"/>
                </a:solidFill>
              </a:rPr>
              <a:t>20 219,9 </a:t>
            </a:r>
            <a:r>
              <a:rPr lang="ru-RU" sz="1400" b="1" dirty="0" err="1" smtClean="0">
                <a:solidFill>
                  <a:srgbClr val="0070C0"/>
                </a:solidFill>
              </a:rPr>
              <a:t>тыс.руб</a:t>
            </a:r>
            <a:r>
              <a:rPr lang="ru-RU" sz="1400" b="1" dirty="0" smtClean="0">
                <a:solidFill>
                  <a:srgbClr val="0070C0"/>
                </a:solidFill>
              </a:rPr>
              <a:t>. </a:t>
            </a:r>
            <a:endParaRPr lang="ru-RU" sz="1400" b="1" dirty="0">
              <a:solidFill>
                <a:srgbClr val="0070C0"/>
              </a:solidFill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4128114" y="4110144"/>
            <a:ext cx="267177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>
                <a:solidFill>
                  <a:srgbClr val="0070C0"/>
                </a:solidFill>
              </a:rPr>
              <a:t>22 236,49 </a:t>
            </a:r>
            <a:r>
              <a:rPr lang="ru-RU" b="1" dirty="0" err="1" smtClean="0">
                <a:solidFill>
                  <a:srgbClr val="0070C0"/>
                </a:solidFill>
              </a:rPr>
              <a:t>тыс.руб</a:t>
            </a:r>
            <a:r>
              <a:rPr lang="ru-RU" b="1" dirty="0" smtClean="0">
                <a:solidFill>
                  <a:srgbClr val="0070C0"/>
                </a:solidFill>
              </a:rPr>
              <a:t>. </a:t>
            </a:r>
            <a:endParaRPr lang="ru-RU" dirty="0">
              <a:solidFill>
                <a:srgbClr val="0070C0"/>
              </a:solidFill>
            </a:endParaRPr>
          </a:p>
        </p:txBody>
      </p:sp>
      <p:sp>
        <p:nvSpPr>
          <p:cNvPr id="30" name="Прямоугольник 29"/>
          <p:cNvSpPr/>
          <p:nvPr/>
        </p:nvSpPr>
        <p:spPr>
          <a:xfrm>
            <a:off x="5355236" y="4545180"/>
            <a:ext cx="553887" cy="991785"/>
          </a:xfrm>
          <a:prstGeom prst="rect">
            <a:avLst/>
          </a:prstGeom>
          <a:solidFill>
            <a:srgbClr val="B2DC2C"/>
          </a:solidFill>
          <a:ln>
            <a:noFill/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31" name="Прямая соединительная линия 30"/>
          <p:cNvCxnSpPr/>
          <p:nvPr/>
        </p:nvCxnSpPr>
        <p:spPr>
          <a:xfrm>
            <a:off x="4324621" y="5536965"/>
            <a:ext cx="1417322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TextBox 31"/>
          <p:cNvSpPr txBox="1"/>
          <p:nvPr/>
        </p:nvSpPr>
        <p:spPr>
          <a:xfrm>
            <a:off x="5234937" y="4947751"/>
            <a:ext cx="9462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+9,9%</a:t>
            </a:r>
            <a:endParaRPr lang="ru-RU" dirty="0"/>
          </a:p>
        </p:txBody>
      </p:sp>
      <p:sp>
        <p:nvSpPr>
          <p:cNvPr id="33" name="TextBox 32"/>
          <p:cNvSpPr txBox="1"/>
          <p:nvPr/>
        </p:nvSpPr>
        <p:spPr>
          <a:xfrm>
            <a:off x="3458298" y="4220700"/>
            <a:ext cx="86632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 smtClean="0"/>
              <a:t>2017г.</a:t>
            </a:r>
            <a:endParaRPr lang="ru-RU" sz="1600" dirty="0"/>
          </a:p>
        </p:txBody>
      </p:sp>
      <p:sp>
        <p:nvSpPr>
          <p:cNvPr id="34" name="TextBox 33"/>
          <p:cNvSpPr txBox="1"/>
          <p:nvPr/>
        </p:nvSpPr>
        <p:spPr>
          <a:xfrm>
            <a:off x="3442970" y="5474538"/>
            <a:ext cx="86632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 smtClean="0"/>
              <a:t>2016г.</a:t>
            </a:r>
            <a:endParaRPr lang="ru-RU" sz="1600" dirty="0"/>
          </a:p>
        </p:txBody>
      </p:sp>
      <p:sp>
        <p:nvSpPr>
          <p:cNvPr id="35" name="TextBox 34"/>
          <p:cNvSpPr txBox="1"/>
          <p:nvPr/>
        </p:nvSpPr>
        <p:spPr>
          <a:xfrm>
            <a:off x="10875481" y="5331400"/>
            <a:ext cx="1396472" cy="16004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dirty="0" smtClean="0"/>
              <a:t>Израсходовано на отдых и оздоровление </a:t>
            </a:r>
            <a:r>
              <a:rPr lang="ru-RU" sz="1400" b="1" dirty="0" smtClean="0"/>
              <a:t>136 </a:t>
            </a:r>
            <a:r>
              <a:rPr lang="ru-RU" sz="1400" dirty="0" smtClean="0"/>
              <a:t>детей сирот в 2017 году</a:t>
            </a:r>
          </a:p>
          <a:p>
            <a:pPr algn="ctr"/>
            <a:r>
              <a:rPr lang="ru-RU" sz="1400" dirty="0" smtClean="0"/>
              <a:t> </a:t>
            </a:r>
            <a:endParaRPr lang="ru-RU" sz="1400" dirty="0"/>
          </a:p>
        </p:txBody>
      </p:sp>
      <p:sp>
        <p:nvSpPr>
          <p:cNvPr id="36" name="TextBox 35"/>
          <p:cNvSpPr txBox="1"/>
          <p:nvPr/>
        </p:nvSpPr>
        <p:spPr>
          <a:xfrm>
            <a:off x="9098039" y="4184140"/>
            <a:ext cx="20578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>
                <a:solidFill>
                  <a:srgbClr val="0070C0"/>
                </a:solidFill>
              </a:rPr>
              <a:t>1870,1 </a:t>
            </a:r>
            <a:r>
              <a:rPr lang="ru-RU" sz="1400" b="1" dirty="0" err="1" smtClean="0">
                <a:solidFill>
                  <a:srgbClr val="0070C0"/>
                </a:solidFill>
              </a:rPr>
              <a:t>тыс.руб</a:t>
            </a:r>
            <a:r>
              <a:rPr lang="ru-RU" sz="1400" b="1" dirty="0" smtClean="0">
                <a:solidFill>
                  <a:srgbClr val="0070C0"/>
                </a:solidFill>
              </a:rPr>
              <a:t>. </a:t>
            </a:r>
            <a:endParaRPr lang="ru-RU" sz="1400" b="1" dirty="0">
              <a:solidFill>
                <a:srgbClr val="0070C0"/>
              </a:solidFill>
            </a:endParaRPr>
          </a:p>
        </p:txBody>
      </p:sp>
      <p:sp>
        <p:nvSpPr>
          <p:cNvPr id="37" name="TextBox 36"/>
          <p:cNvSpPr txBox="1"/>
          <p:nvPr/>
        </p:nvSpPr>
        <p:spPr>
          <a:xfrm>
            <a:off x="8483467" y="5515037"/>
            <a:ext cx="302512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 smtClean="0">
                <a:solidFill>
                  <a:srgbClr val="0070C0"/>
                </a:solidFill>
              </a:rPr>
              <a:t>1772,6 </a:t>
            </a:r>
            <a:r>
              <a:rPr lang="ru-RU" sz="1600" b="1" dirty="0" err="1" smtClean="0">
                <a:solidFill>
                  <a:srgbClr val="0070C0"/>
                </a:solidFill>
              </a:rPr>
              <a:t>тыс.руб</a:t>
            </a:r>
            <a:r>
              <a:rPr lang="ru-RU" sz="1600" b="1" dirty="0" smtClean="0">
                <a:solidFill>
                  <a:srgbClr val="0070C0"/>
                </a:solidFill>
              </a:rPr>
              <a:t>. </a:t>
            </a:r>
            <a:endParaRPr lang="ru-RU" sz="1600" dirty="0">
              <a:solidFill>
                <a:srgbClr val="0070C0"/>
              </a:solidFill>
            </a:endParaRPr>
          </a:p>
        </p:txBody>
      </p:sp>
      <p:sp>
        <p:nvSpPr>
          <p:cNvPr id="38" name="Прямоугольник 37"/>
          <p:cNvSpPr/>
          <p:nvPr/>
        </p:nvSpPr>
        <p:spPr>
          <a:xfrm>
            <a:off x="10189961" y="4545180"/>
            <a:ext cx="553887" cy="991785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39" name="Прямая соединительная линия 38"/>
          <p:cNvCxnSpPr/>
          <p:nvPr/>
        </p:nvCxnSpPr>
        <p:spPr>
          <a:xfrm>
            <a:off x="9287368" y="4553472"/>
            <a:ext cx="1417322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" name="TextBox 39"/>
          <p:cNvSpPr txBox="1"/>
          <p:nvPr/>
        </p:nvSpPr>
        <p:spPr>
          <a:xfrm>
            <a:off x="8381261" y="5492030"/>
            <a:ext cx="97368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 smtClean="0"/>
              <a:t>2017г.</a:t>
            </a:r>
            <a:endParaRPr lang="ru-RU" sz="1600" dirty="0"/>
          </a:p>
        </p:txBody>
      </p:sp>
      <p:sp>
        <p:nvSpPr>
          <p:cNvPr id="41" name="TextBox 40"/>
          <p:cNvSpPr txBox="1"/>
          <p:nvPr/>
        </p:nvSpPr>
        <p:spPr>
          <a:xfrm>
            <a:off x="8360435" y="4266678"/>
            <a:ext cx="97368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 smtClean="0"/>
              <a:t>2016г.</a:t>
            </a:r>
            <a:endParaRPr lang="ru-RU" sz="1600" dirty="0"/>
          </a:p>
        </p:txBody>
      </p:sp>
      <p:sp>
        <p:nvSpPr>
          <p:cNvPr id="42" name="TextBox 41"/>
          <p:cNvSpPr txBox="1"/>
          <p:nvPr/>
        </p:nvSpPr>
        <p:spPr>
          <a:xfrm>
            <a:off x="10124835" y="4810200"/>
            <a:ext cx="9462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-5,2%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4822943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 advTm="15000">
        <p:circle/>
      </p:transition>
    </mc:Choice>
    <mc:Fallback xmlns="">
      <p:transition spd="slow" advTm="15000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2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2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2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250"/>
                            </p:stCondLst>
                            <p:childTnLst>
                              <p:par>
                                <p:cTn id="1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750"/>
                            </p:stCondLst>
                            <p:childTnLst>
                              <p:par>
                                <p:cTn id="17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250"/>
                            </p:stCondLst>
                            <p:childTnLst>
                              <p:par>
                                <p:cTn id="21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1499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3750"/>
                            </p:stCondLst>
                            <p:childTnLst>
                              <p:par>
                                <p:cTn id="26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25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25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25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5000"/>
                            </p:stCondLst>
                            <p:childTnLst>
                              <p:par>
                                <p:cTn id="32" presetID="53" presetClass="entr" presetSubtype="16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53" presetClass="entr" presetSubtype="16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6000"/>
                            </p:stCondLst>
                            <p:childTnLst>
                              <p:par>
                                <p:cTn id="6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6500"/>
                            </p:stCondLst>
                            <p:childTnLst>
                              <p:par>
                                <p:cTn id="6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1" dur="2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8500"/>
                            </p:stCondLst>
                            <p:childTnLst>
                              <p:par>
                                <p:cTn id="73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5" dur="75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9250"/>
                            </p:stCondLst>
                            <p:childTnLst>
                              <p:par>
                                <p:cTn id="77" presetID="1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10000"/>
                            </p:stCondLst>
                            <p:childTnLst>
                              <p:par>
                                <p:cTn id="80" presetID="1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2" presetID="1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4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6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8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0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2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4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6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8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0" fill="hold">
                            <p:stCondLst>
                              <p:cond delay="10750"/>
                            </p:stCondLst>
                            <p:childTnLst>
                              <p:par>
                                <p:cTn id="10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3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4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5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6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8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9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0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1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3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4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5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6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8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9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0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1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3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4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5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6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8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9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0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1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3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4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5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6" fill="hold">
                            <p:stCondLst>
                              <p:cond delay="11250"/>
                            </p:stCondLst>
                            <p:childTnLst>
                              <p:par>
                                <p:cTn id="13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9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0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1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2" fill="hold">
                            <p:stCondLst>
                              <p:cond delay="11750"/>
                            </p:stCondLst>
                            <p:childTnLst>
                              <p:par>
                                <p:cTn id="143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45" dur="2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6" fill="hold">
                            <p:stCondLst>
                              <p:cond delay="13750"/>
                            </p:stCondLst>
                            <p:childTnLst>
                              <p:par>
                                <p:cTn id="14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9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0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1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4" grpId="0" animBg="1"/>
      <p:bldP spid="7" grpId="0"/>
      <p:bldP spid="7" grpId="1"/>
      <p:bldP spid="17" grpId="0" animBg="1"/>
      <p:bldP spid="26" grpId="0"/>
      <p:bldP spid="26" grpId="1"/>
      <p:bldP spid="27" grpId="0" animBg="1"/>
      <p:bldP spid="27" grpId="1" animBg="1"/>
      <p:bldP spid="28" grpId="0"/>
      <p:bldP spid="28" grpId="1"/>
      <p:bldP spid="29" grpId="0"/>
      <p:bldP spid="29" grpId="1"/>
      <p:bldP spid="30" grpId="0" animBg="1"/>
      <p:bldP spid="30" grpId="1" animBg="1"/>
      <p:bldP spid="32" grpId="0"/>
      <p:bldP spid="32" grpId="1"/>
      <p:bldP spid="32" grpId="2"/>
      <p:bldP spid="33" grpId="0"/>
      <p:bldP spid="33" grpId="1"/>
      <p:bldP spid="34" grpId="0"/>
      <p:bldP spid="34" grpId="1"/>
      <p:bldP spid="35" grpId="0"/>
      <p:bldP spid="36" grpId="0"/>
      <p:bldP spid="37" grpId="0"/>
      <p:bldP spid="38" grpId="0" animBg="1"/>
      <p:bldP spid="40" grpId="0"/>
      <p:bldP spid="41" grpId="0"/>
      <p:bldP spid="42" grpId="0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4496560" y="3983687"/>
            <a:ext cx="3345252" cy="19082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 smtClean="0"/>
              <a:t>1754,2 </a:t>
            </a:r>
            <a:r>
              <a:rPr lang="ru-RU" dirty="0" err="1" smtClean="0"/>
              <a:t>тыс.рублей</a:t>
            </a:r>
            <a:r>
              <a:rPr lang="ru-RU" dirty="0" smtClean="0"/>
              <a:t> </a:t>
            </a:r>
            <a:r>
              <a:rPr lang="ru-RU" sz="2800" b="1" dirty="0" smtClean="0"/>
              <a:t> </a:t>
            </a:r>
            <a:r>
              <a:rPr lang="ru-RU" dirty="0" smtClean="0"/>
              <a:t>израсходовано бюджетных средств на организацию и проведение мероприятий для детей, подростков и учащейся молодежи в 2017 году</a:t>
            </a:r>
            <a:endParaRPr lang="ru-RU" dirty="0"/>
          </a:p>
        </p:txBody>
      </p:sp>
      <p:pic>
        <p:nvPicPr>
          <p:cNvPr id="8" name="Picture 2" descr="http://new.politex59.ru/wp-content/uploads/2016/12/unnamed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19834" y="1977909"/>
            <a:ext cx="1526417" cy="15264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" name="Прямоугольник 16"/>
          <p:cNvSpPr/>
          <p:nvPr/>
        </p:nvSpPr>
        <p:spPr>
          <a:xfrm>
            <a:off x="0" y="623052"/>
            <a:ext cx="12000535" cy="369332"/>
          </a:xfrm>
          <a:prstGeom prst="rect">
            <a:avLst/>
          </a:prstGeom>
          <a:gradFill flip="none" rotWithShape="1">
            <a:gsLst>
              <a:gs pos="0">
                <a:srgbClr val="009999">
                  <a:tint val="66000"/>
                  <a:satMod val="160000"/>
                </a:srgbClr>
              </a:gs>
              <a:gs pos="50000">
                <a:srgbClr val="009999">
                  <a:tint val="44500"/>
                  <a:satMod val="160000"/>
                </a:srgbClr>
              </a:gs>
              <a:gs pos="100000">
                <a:srgbClr val="009999">
                  <a:tint val="23500"/>
                  <a:satMod val="160000"/>
                </a:srgbClr>
              </a:gs>
            </a:gsLst>
            <a:path path="circle">
              <a:fillToRect t="100000" r="100000"/>
            </a:path>
            <a:tileRect l="-100000" b="-100000"/>
          </a:gradFill>
        </p:spPr>
        <p:txBody>
          <a:bodyPr wrap="square">
            <a:spAutoFit/>
          </a:bodyPr>
          <a:lstStyle/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Организация и проведение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мероприятий для детей, подростков и учащейся молодежи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 2017г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  <p:sp>
        <p:nvSpPr>
          <p:cNvPr id="18" name="Прямоугольник 17"/>
          <p:cNvSpPr/>
          <p:nvPr/>
        </p:nvSpPr>
        <p:spPr>
          <a:xfrm>
            <a:off x="3656075" y="205910"/>
            <a:ext cx="8535925" cy="369332"/>
          </a:xfrm>
          <a:prstGeom prst="rect">
            <a:avLst/>
          </a:prstGeom>
          <a:solidFill>
            <a:schemeClr val="bg1">
              <a:alpha val="17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ru-RU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«Образование»</a:t>
            </a:r>
            <a:endParaRPr lang="ru-RU" dirty="0">
              <a:solidFill>
                <a:schemeClr val="bg1"/>
              </a:solidFill>
            </a:endParaRPr>
          </a:p>
        </p:txBody>
      </p:sp>
      <p:sp>
        <p:nvSpPr>
          <p:cNvPr id="21" name="Заголовок 1"/>
          <p:cNvSpPr txBox="1">
            <a:spLocks/>
          </p:cNvSpPr>
          <p:nvPr/>
        </p:nvSpPr>
        <p:spPr>
          <a:xfrm>
            <a:off x="-12957" y="17746"/>
            <a:ext cx="12192001" cy="559729"/>
          </a:xfrm>
          <a:prstGeom prst="rect">
            <a:avLst/>
          </a:prstGeom>
          <a:solidFill>
            <a:srgbClr val="009999"/>
          </a:solidFill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3600" dirty="0" smtClean="0">
                <a:solidFill>
                  <a:schemeClr val="bg1"/>
                </a:solidFill>
              </a:rPr>
              <a:t>       </a:t>
            </a:r>
            <a:r>
              <a:rPr lang="ru-RU" sz="36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РАСХОДЫ</a:t>
            </a:r>
            <a:endParaRPr lang="ru-RU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3" name="Picture 2" descr="http://polinamay.ru/wp-content/uploads/2015/01/%D0%BE%D1%82%D0%BA%D1%80%D1%8B%D1%82%D1%8B%D0%B9-%D0%B7%D0%B0%D0%BC%D0%BE%D0%BA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404" y="-77280"/>
            <a:ext cx="808097" cy="72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Стрелка вправо 10"/>
          <p:cNvSpPr/>
          <p:nvPr/>
        </p:nvSpPr>
        <p:spPr>
          <a:xfrm>
            <a:off x="7659274" y="2741118"/>
            <a:ext cx="262467" cy="211666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22946" y="2109818"/>
            <a:ext cx="1523788" cy="1392427"/>
          </a:xfrm>
          <a:prstGeom prst="rect">
            <a:avLst/>
          </a:prstGeom>
        </p:spPr>
      </p:pic>
      <p:sp>
        <p:nvSpPr>
          <p:cNvPr id="25" name="Прямоугольник 24"/>
          <p:cNvSpPr/>
          <p:nvPr/>
        </p:nvSpPr>
        <p:spPr>
          <a:xfrm>
            <a:off x="3883881" y="158100"/>
            <a:ext cx="8535925" cy="369332"/>
          </a:xfrm>
          <a:prstGeom prst="rect">
            <a:avLst/>
          </a:prstGeom>
          <a:solidFill>
            <a:schemeClr val="bg1">
              <a:alpha val="17000"/>
            </a:schemeClr>
          </a:solidFill>
        </p:spPr>
        <p:txBody>
          <a:bodyPr wrap="square">
            <a:spAutoFit/>
          </a:bodyPr>
          <a:lstStyle/>
          <a:p>
            <a:r>
              <a:rPr lang="ru-RU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«Образование»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Дополнительное образование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детей</a:t>
            </a:r>
            <a:endParaRPr lang="ru-RU" dirty="0">
              <a:solidFill>
                <a:schemeClr val="bg1"/>
              </a:solidFill>
            </a:endParaRPr>
          </a:p>
        </p:txBody>
      </p:sp>
      <p:sp>
        <p:nvSpPr>
          <p:cNvPr id="26" name="Стрелка вправо 25"/>
          <p:cNvSpPr/>
          <p:nvPr/>
        </p:nvSpPr>
        <p:spPr>
          <a:xfrm>
            <a:off x="4276311" y="2726403"/>
            <a:ext cx="262467" cy="211666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7" name="Рисунок 26"/>
          <p:cNvPicPr>
            <a:picLocks noChangeAspect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67376" y="2089789"/>
            <a:ext cx="1237540" cy="14898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21279889"/>
      </p:ext>
    </p:extLst>
  </p:cSld>
  <p:clrMapOvr>
    <a:masterClrMapping/>
  </p:clrMapOvr>
  <p:transition spd="slow" advTm="3528">
    <p:wipe/>
  </p:transition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" name="Рисунок 2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69156" y="1288044"/>
            <a:ext cx="6054513" cy="4540885"/>
          </a:xfrm>
          <a:prstGeom prst="rect">
            <a:avLst/>
          </a:prstGeom>
        </p:spPr>
      </p:pic>
      <p:pic>
        <p:nvPicPr>
          <p:cNvPr id="13" name="Рисунок 12"/>
          <p:cNvPicPr>
            <a:picLocks noChangeAspect="1"/>
          </p:cNvPicPr>
          <p:nvPr/>
        </p:nvPicPr>
        <p:blipFill>
          <a:blip r:embed="rId4" cstate="print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47791" y="3234807"/>
            <a:ext cx="2971340" cy="1409412"/>
          </a:xfrm>
          <a:prstGeom prst="rect">
            <a:avLst/>
          </a:prstGeom>
          <a:ln w="76200">
            <a:solidFill>
              <a:srgbClr val="5A9BD5"/>
            </a:solidFill>
          </a:ln>
        </p:spPr>
      </p:pic>
      <p:pic>
        <p:nvPicPr>
          <p:cNvPr id="1030" name="Picture 6" descr="http://www.ozonediw.org/images/userfiles/images/img_aircondition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47791" y="1366515"/>
            <a:ext cx="2967909" cy="1630260"/>
          </a:xfrm>
          <a:prstGeom prst="rect">
            <a:avLst/>
          </a:prstGeom>
          <a:noFill/>
          <a:ln w="76200">
            <a:solidFill>
              <a:srgbClr val="92D14E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" name="Прямоугольник 16"/>
          <p:cNvSpPr/>
          <p:nvPr/>
        </p:nvSpPr>
        <p:spPr>
          <a:xfrm>
            <a:off x="0" y="623052"/>
            <a:ext cx="12000535" cy="369332"/>
          </a:xfrm>
          <a:prstGeom prst="rect">
            <a:avLst/>
          </a:prstGeom>
          <a:gradFill flip="none" rotWithShape="1">
            <a:gsLst>
              <a:gs pos="0">
                <a:srgbClr val="009999">
                  <a:tint val="66000"/>
                  <a:satMod val="160000"/>
                </a:srgbClr>
              </a:gs>
              <a:gs pos="50000">
                <a:srgbClr val="009999">
                  <a:tint val="44500"/>
                  <a:satMod val="160000"/>
                </a:srgbClr>
              </a:gs>
              <a:gs pos="100000">
                <a:srgbClr val="009999">
                  <a:tint val="23500"/>
                  <a:satMod val="160000"/>
                </a:srgbClr>
              </a:gs>
            </a:gsLst>
            <a:path path="circle">
              <a:fillToRect t="100000" r="100000"/>
            </a:path>
            <a:tileRect l="-100000" b="-100000"/>
          </a:gradFill>
        </p:spPr>
        <p:txBody>
          <a:bodyPr wrap="square">
            <a:spAutoFit/>
          </a:bodyPr>
          <a:lstStyle/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Структура расходов по разделу «Национальная экономика»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8" name="Прямоугольник 17"/>
          <p:cNvSpPr/>
          <p:nvPr/>
        </p:nvSpPr>
        <p:spPr>
          <a:xfrm>
            <a:off x="3656075" y="205910"/>
            <a:ext cx="8535925" cy="369332"/>
          </a:xfrm>
          <a:prstGeom prst="rect">
            <a:avLst/>
          </a:prstGeom>
          <a:solidFill>
            <a:schemeClr val="bg1">
              <a:alpha val="17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ru-RU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«Образование»</a:t>
            </a:r>
            <a:endParaRPr lang="ru-RU" dirty="0">
              <a:solidFill>
                <a:schemeClr val="bg1"/>
              </a:solidFill>
            </a:endParaRPr>
          </a:p>
        </p:txBody>
      </p:sp>
      <p:sp>
        <p:nvSpPr>
          <p:cNvPr id="21" name="Заголовок 1"/>
          <p:cNvSpPr txBox="1">
            <a:spLocks/>
          </p:cNvSpPr>
          <p:nvPr/>
        </p:nvSpPr>
        <p:spPr>
          <a:xfrm>
            <a:off x="-12957" y="17746"/>
            <a:ext cx="12192001" cy="559729"/>
          </a:xfrm>
          <a:prstGeom prst="rect">
            <a:avLst/>
          </a:prstGeom>
          <a:solidFill>
            <a:srgbClr val="009999"/>
          </a:solidFill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3600" dirty="0" smtClean="0">
                <a:solidFill>
                  <a:schemeClr val="bg1"/>
                </a:solidFill>
              </a:rPr>
              <a:t>       </a:t>
            </a:r>
            <a:r>
              <a:rPr lang="ru-RU" sz="36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РАСХОДЫ</a:t>
            </a:r>
            <a:endParaRPr lang="ru-RU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2" name="Прямоугольник 21"/>
          <p:cNvSpPr/>
          <p:nvPr/>
        </p:nvSpPr>
        <p:spPr>
          <a:xfrm>
            <a:off x="3883881" y="158100"/>
            <a:ext cx="8535925" cy="369332"/>
          </a:xfrm>
          <a:prstGeom prst="rect">
            <a:avLst/>
          </a:prstGeom>
          <a:solidFill>
            <a:schemeClr val="bg1">
              <a:alpha val="17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ru-RU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«Национальная экономика»</a:t>
            </a:r>
            <a:endParaRPr lang="ru-RU" dirty="0">
              <a:solidFill>
                <a:schemeClr val="bg1"/>
              </a:solidFill>
            </a:endParaRPr>
          </a:p>
        </p:txBody>
      </p:sp>
      <p:pic>
        <p:nvPicPr>
          <p:cNvPr id="23" name="Picture 2" descr="http://polinamay.ru/wp-content/uploads/2015/01/%D0%BE%D1%82%D0%BA%D1%80%D1%8B%D1%82%D1%8B%D0%B9-%D0%B7%D0%B0%D0%BC%D0%BE%D0%BA.pn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404" y="-77280"/>
            <a:ext cx="808097" cy="72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6705" y="1191017"/>
            <a:ext cx="2300721" cy="203417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6017270" y="1966177"/>
            <a:ext cx="24332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>
                <a:solidFill>
                  <a:srgbClr val="92D14E"/>
                </a:solidFill>
              </a:rPr>
              <a:t>Дорожное хозяйство</a:t>
            </a:r>
            <a:endParaRPr lang="ru-RU" dirty="0">
              <a:solidFill>
                <a:srgbClr val="92D14E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0498915" y="13012418"/>
            <a:ext cx="347370" cy="48013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/>
              <a:t>Сельское хозяйство</a:t>
            </a:r>
            <a:endParaRPr lang="ru-RU" dirty="0"/>
          </a:p>
        </p:txBody>
      </p:sp>
      <p:sp>
        <p:nvSpPr>
          <p:cNvPr id="14" name="TextBox 13"/>
          <p:cNvSpPr txBox="1"/>
          <p:nvPr/>
        </p:nvSpPr>
        <p:spPr>
          <a:xfrm>
            <a:off x="5888745" y="5226685"/>
            <a:ext cx="259156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>
                <a:solidFill>
                  <a:srgbClr val="118026"/>
                </a:solidFill>
              </a:rPr>
              <a:t>Другие вопросы в области национальной экономики</a:t>
            </a:r>
            <a:endParaRPr lang="ru-RU" dirty="0">
              <a:solidFill>
                <a:srgbClr val="118026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4011411" y="3244334"/>
            <a:ext cx="107143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3,7%</a:t>
            </a:r>
            <a:endParaRPr lang="ru-RU" dirty="0"/>
          </a:p>
        </p:txBody>
      </p:sp>
      <p:sp>
        <p:nvSpPr>
          <p:cNvPr id="6" name="TextBox 5"/>
          <p:cNvSpPr txBox="1"/>
          <p:nvPr/>
        </p:nvSpPr>
        <p:spPr>
          <a:xfrm>
            <a:off x="3365844" y="3050141"/>
            <a:ext cx="89105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6,5%</a:t>
            </a:r>
            <a:endParaRPr lang="ru-RU" dirty="0"/>
          </a:p>
        </p:txBody>
      </p:sp>
      <p:sp>
        <p:nvSpPr>
          <p:cNvPr id="7" name="TextBox 6"/>
          <p:cNvSpPr txBox="1"/>
          <p:nvPr/>
        </p:nvSpPr>
        <p:spPr>
          <a:xfrm>
            <a:off x="5482927" y="3188154"/>
            <a:ext cx="106868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89,7%</a:t>
            </a:r>
            <a:endParaRPr lang="ru-RU" dirty="0"/>
          </a:p>
        </p:txBody>
      </p:sp>
      <p:sp>
        <p:nvSpPr>
          <p:cNvPr id="19" name="TextBox 18"/>
          <p:cNvSpPr txBox="1"/>
          <p:nvPr/>
        </p:nvSpPr>
        <p:spPr>
          <a:xfrm>
            <a:off x="5967913" y="3543043"/>
            <a:ext cx="243322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>
                <a:solidFill>
                  <a:srgbClr val="5A9BD5"/>
                </a:solidFill>
              </a:rPr>
              <a:t>Сельское хозяйство и рыболовство</a:t>
            </a:r>
            <a:endParaRPr lang="ru-RU" dirty="0">
              <a:solidFill>
                <a:srgbClr val="5A9BD5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795636" y="1805819"/>
            <a:ext cx="1172312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 smtClean="0"/>
              <a:t>179,6 </a:t>
            </a:r>
            <a:r>
              <a:rPr lang="ru-RU" sz="1400" dirty="0" err="1" smtClean="0"/>
              <a:t>млн.руб</a:t>
            </a:r>
            <a:r>
              <a:rPr lang="ru-RU" sz="1400" dirty="0" smtClean="0"/>
              <a:t>. </a:t>
            </a:r>
            <a:endParaRPr lang="ru-RU" sz="1400" dirty="0"/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47791" y="4882251"/>
            <a:ext cx="2967909" cy="1654735"/>
          </a:xfrm>
          <a:prstGeom prst="rect">
            <a:avLst/>
          </a:prstGeom>
          <a:ln w="76200">
            <a:solidFill>
              <a:srgbClr val="118026"/>
            </a:solidFill>
          </a:ln>
        </p:spPr>
      </p:pic>
      <p:sp>
        <p:nvSpPr>
          <p:cNvPr id="10" name="TextBox 9"/>
          <p:cNvSpPr txBox="1"/>
          <p:nvPr/>
        </p:nvSpPr>
        <p:spPr>
          <a:xfrm>
            <a:off x="10498915" y="623052"/>
            <a:ext cx="1537398" cy="369332"/>
          </a:xfrm>
          <a:prstGeom prst="rect">
            <a:avLst/>
          </a:prstGeom>
          <a:solidFill>
            <a:srgbClr val="0070C0"/>
          </a:solidFill>
        </p:spPr>
        <p:txBody>
          <a:bodyPr wrap="square" rtlCol="0">
            <a:spAutoFit/>
          </a:bodyPr>
          <a:lstStyle/>
          <a:p>
            <a:pPr algn="ctr"/>
            <a:r>
              <a:rPr lang="ru-RU" smtClean="0">
                <a:solidFill>
                  <a:schemeClr val="bg1"/>
                </a:solidFill>
              </a:rPr>
              <a:t>2017 </a:t>
            </a:r>
            <a:r>
              <a:rPr lang="ru-RU" dirty="0" smtClean="0">
                <a:solidFill>
                  <a:schemeClr val="bg1"/>
                </a:solidFill>
              </a:rPr>
              <a:t>год</a:t>
            </a:r>
            <a:endParaRPr lang="ru-RU" dirty="0">
              <a:solidFill>
                <a:schemeClr val="bg1"/>
              </a:solidFill>
            </a:endParaRPr>
          </a:p>
        </p:txBody>
      </p:sp>
      <p:pic>
        <p:nvPicPr>
          <p:cNvPr id="29" name="Picture 2" descr="https://thumbs.dreamstime.com/t/blank-paper-label-tag-10972185.jpg"/>
          <p:cNvPicPr>
            <a:picLocks noChangeAspect="1" noChangeArrowheads="1"/>
          </p:cNvPicPr>
          <p:nvPr/>
        </p:nvPicPr>
        <p:blipFill>
          <a:blip r:embed="rId9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533659">
            <a:off x="1458594" y="5395035"/>
            <a:ext cx="2552977" cy="15099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1" name="TextBox 30"/>
          <p:cNvSpPr txBox="1"/>
          <p:nvPr/>
        </p:nvSpPr>
        <p:spPr>
          <a:xfrm rot="19643776">
            <a:off x="2740078" y="5794317"/>
            <a:ext cx="1059855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900" b="1" i="1" dirty="0" smtClean="0"/>
              <a:t>Эдмунд </a:t>
            </a:r>
            <a:r>
              <a:rPr lang="ru-RU" sz="900" b="1" i="1" dirty="0" err="1" smtClean="0"/>
              <a:t>Берк</a:t>
            </a:r>
            <a:endParaRPr lang="ru-RU" sz="900" b="1" i="1" dirty="0" smtClean="0"/>
          </a:p>
          <a:p>
            <a:pPr algn="ctr"/>
            <a:r>
              <a:rPr lang="ru-RU" sz="800" dirty="0"/>
              <a:t>Англо-ирландский парламентарий</a:t>
            </a:r>
          </a:p>
          <a:p>
            <a:endParaRPr lang="ru-RU" sz="900" dirty="0"/>
          </a:p>
        </p:txBody>
      </p:sp>
      <p:sp>
        <p:nvSpPr>
          <p:cNvPr id="27" name="Стрелка вверх 26"/>
          <p:cNvSpPr/>
          <p:nvPr/>
        </p:nvSpPr>
        <p:spPr>
          <a:xfrm>
            <a:off x="1548995" y="1205339"/>
            <a:ext cx="979550" cy="968994"/>
          </a:xfrm>
          <a:prstGeom prst="upArrow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8" name="TextBox 27"/>
          <p:cNvSpPr txBox="1"/>
          <p:nvPr/>
        </p:nvSpPr>
        <p:spPr>
          <a:xfrm>
            <a:off x="1627106" y="1396904"/>
            <a:ext cx="99750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/>
              <a:t>+3,2%*</a:t>
            </a:r>
            <a:endParaRPr lang="ru-RU" b="1" dirty="0"/>
          </a:p>
        </p:txBody>
      </p:sp>
      <p:cxnSp>
        <p:nvCxnSpPr>
          <p:cNvPr id="1025" name="Прямая соединительная линия 1024"/>
          <p:cNvCxnSpPr/>
          <p:nvPr/>
        </p:nvCxnSpPr>
        <p:spPr>
          <a:xfrm flipV="1">
            <a:off x="75404" y="6621003"/>
            <a:ext cx="1769567" cy="952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26" name="TextBox 1025"/>
          <p:cNvSpPr txBox="1"/>
          <p:nvPr/>
        </p:nvSpPr>
        <p:spPr>
          <a:xfrm>
            <a:off x="75404" y="6638925"/>
            <a:ext cx="532527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050" dirty="0" smtClean="0"/>
              <a:t>* К уровню 2016г.</a:t>
            </a:r>
            <a:endParaRPr lang="ru-RU" sz="1050" dirty="0"/>
          </a:p>
        </p:txBody>
      </p:sp>
      <p:pic>
        <p:nvPicPr>
          <p:cNvPr id="1031" name="Рисунок 1030"/>
          <p:cNvPicPr>
            <a:picLocks noChangeAspect="1"/>
          </p:cNvPicPr>
          <p:nvPr/>
        </p:nvPicPr>
        <p:blipFill>
          <a:blip r:embed="rId10">
            <a:duotone>
              <a:schemeClr val="accent5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10379" y="3039761"/>
            <a:ext cx="2792210" cy="3078747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5114237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 advTm="9448">
        <p:circle/>
      </p:transition>
    </mc:Choice>
    <mc:Fallback xmlns="">
      <p:transition spd="slow" advTm="9448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2" presetClass="entr" presetSubtype="4" fill="hold" grpId="0" nodeType="after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250"/>
                            </p:stCondLst>
                            <p:childTnLst>
                              <p:par>
                                <p:cTn id="15" presetID="22" presetClass="entr" presetSubtype="4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12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2" presetClass="entr" presetSubtype="4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12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3750"/>
                            </p:stCondLst>
                            <p:childTnLst>
                              <p:par>
                                <p:cTn id="22" presetID="22" presetClass="entr" presetSubtype="4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12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2" presetClass="entr" presetSubtype="4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12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5250"/>
                            </p:stCondLst>
                            <p:childTnLst>
                              <p:par>
                                <p:cTn id="29" presetID="22" presetClass="entr" presetSubtype="4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12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2" presetClass="entr" presetSubtype="4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4" dur="12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 animBg="1"/>
      <p:bldP spid="3" grpId="0"/>
      <p:bldP spid="14" grpId="0"/>
      <p:bldP spid="5" grpId="0"/>
      <p:bldP spid="6" grpId="0"/>
      <p:bldP spid="7" grpId="0"/>
      <p:bldP spid="19" grpId="0"/>
      <p:bldP spid="27" grpId="0" animBg="1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" name="Picture 2" descr="https://thumbs.dreamstime.com/t/blank-paper-label-tag-10972185.jpg"/>
          <p:cNvPicPr>
            <a:picLocks noChangeAspect="1" noChangeArrowheads="1"/>
          </p:cNvPicPr>
          <p:nvPr/>
        </p:nvPicPr>
        <p:blipFill rotWithShape="1"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710" t="24676"/>
          <a:stretch/>
        </p:blipFill>
        <p:spPr bwMode="auto">
          <a:xfrm rot="9092780">
            <a:off x="-129800" y="2005003"/>
            <a:ext cx="1244116" cy="12173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http://www.ozonediw.org/images/userfiles/images/img_aircondition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55808" y="1245602"/>
            <a:ext cx="1880337" cy="1032861"/>
          </a:xfrm>
          <a:prstGeom prst="rect">
            <a:avLst/>
          </a:prstGeom>
          <a:noFill/>
          <a:ln w="76200">
            <a:solidFill>
              <a:srgbClr val="92D14E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" name="Прямоугольник 16"/>
          <p:cNvSpPr/>
          <p:nvPr/>
        </p:nvSpPr>
        <p:spPr>
          <a:xfrm>
            <a:off x="4052236" y="623052"/>
            <a:ext cx="7948299" cy="369332"/>
          </a:xfrm>
          <a:prstGeom prst="rect">
            <a:avLst/>
          </a:prstGeom>
          <a:gradFill flip="none" rotWithShape="1">
            <a:gsLst>
              <a:gs pos="0">
                <a:srgbClr val="009999">
                  <a:tint val="66000"/>
                  <a:satMod val="160000"/>
                </a:srgbClr>
              </a:gs>
              <a:gs pos="50000">
                <a:srgbClr val="009999">
                  <a:tint val="44500"/>
                  <a:satMod val="160000"/>
                </a:srgbClr>
              </a:gs>
              <a:gs pos="100000">
                <a:srgbClr val="009999">
                  <a:tint val="23500"/>
                  <a:satMod val="160000"/>
                </a:srgbClr>
              </a:gs>
            </a:gsLst>
            <a:path path="circle">
              <a:fillToRect t="100000" r="100000"/>
            </a:path>
            <a:tileRect l="-100000" b="-100000"/>
          </a:gradFill>
        </p:spPr>
        <p:txBody>
          <a:bodyPr wrap="square">
            <a:spAutoFit/>
          </a:bodyPr>
          <a:lstStyle/>
          <a:p>
            <a:pPr algn="ctr"/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Дорожное хозяйство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8" name="Прямоугольник 17"/>
          <p:cNvSpPr/>
          <p:nvPr/>
        </p:nvSpPr>
        <p:spPr>
          <a:xfrm>
            <a:off x="3656075" y="205910"/>
            <a:ext cx="8535925" cy="369332"/>
          </a:xfrm>
          <a:prstGeom prst="rect">
            <a:avLst/>
          </a:prstGeom>
          <a:solidFill>
            <a:schemeClr val="bg1">
              <a:alpha val="17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ru-RU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«Образование»</a:t>
            </a:r>
            <a:endParaRPr lang="ru-RU" dirty="0">
              <a:solidFill>
                <a:schemeClr val="bg1"/>
              </a:solidFill>
            </a:endParaRPr>
          </a:p>
        </p:txBody>
      </p:sp>
      <p:sp>
        <p:nvSpPr>
          <p:cNvPr id="21" name="Заголовок 1"/>
          <p:cNvSpPr txBox="1">
            <a:spLocks/>
          </p:cNvSpPr>
          <p:nvPr/>
        </p:nvSpPr>
        <p:spPr>
          <a:xfrm>
            <a:off x="-12957" y="17746"/>
            <a:ext cx="12192001" cy="559729"/>
          </a:xfrm>
          <a:prstGeom prst="rect">
            <a:avLst/>
          </a:prstGeom>
          <a:solidFill>
            <a:srgbClr val="009999"/>
          </a:solidFill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3600" dirty="0" smtClean="0">
                <a:solidFill>
                  <a:schemeClr val="bg1"/>
                </a:solidFill>
              </a:rPr>
              <a:t>       </a:t>
            </a:r>
            <a:r>
              <a:rPr lang="ru-RU" sz="36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РАСХОДЫ</a:t>
            </a:r>
            <a:endParaRPr lang="ru-RU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2" name="Прямоугольник 21"/>
          <p:cNvSpPr/>
          <p:nvPr/>
        </p:nvSpPr>
        <p:spPr>
          <a:xfrm>
            <a:off x="3883881" y="158100"/>
            <a:ext cx="8535925" cy="369332"/>
          </a:xfrm>
          <a:prstGeom prst="rect">
            <a:avLst/>
          </a:prstGeom>
          <a:solidFill>
            <a:schemeClr val="bg1">
              <a:alpha val="17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ru-RU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«Национальная экономика»</a:t>
            </a:r>
            <a:endParaRPr lang="ru-RU" dirty="0">
              <a:solidFill>
                <a:schemeClr val="bg1"/>
              </a:solidFill>
            </a:endParaRPr>
          </a:p>
        </p:txBody>
      </p:sp>
      <p:pic>
        <p:nvPicPr>
          <p:cNvPr id="23" name="Picture 2" descr="http://polinamay.ru/wp-content/uploads/2015/01/%D0%BE%D1%82%D0%BA%D1%80%D1%8B%D1%82%D1%8B%D0%B9-%D0%B7%D0%B0%D0%BC%D0%BE%D0%BA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404" y="-77280"/>
            <a:ext cx="808097" cy="72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91517" y="1221102"/>
            <a:ext cx="840173" cy="742836"/>
          </a:xfrm>
          <a:prstGeom prst="rect">
            <a:avLst/>
          </a:prstGeom>
        </p:spPr>
      </p:pic>
      <p:graphicFrame>
        <p:nvGraphicFramePr>
          <p:cNvPr id="10" name="Таблица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332186"/>
              </p:ext>
            </p:extLst>
          </p:nvPr>
        </p:nvGraphicFramePr>
        <p:xfrm>
          <a:off x="266309" y="3208667"/>
          <a:ext cx="11449391" cy="3561927"/>
        </p:xfrm>
        <a:graphic>
          <a:graphicData uri="http://schemas.openxmlformats.org/drawingml/2006/table">
            <a:tbl>
              <a:tblPr firstRow="1" bandRow="1">
                <a:tableStyleId>{2A488322-F2BA-4B5B-9748-0D474271808F}</a:tableStyleId>
              </a:tblPr>
              <a:tblGrid>
                <a:gridCol w="3268133"/>
                <a:gridCol w="6654928"/>
                <a:gridCol w="1526330"/>
              </a:tblGrid>
              <a:tr h="741678"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Наименование</a:t>
                      </a:r>
                      <a:r>
                        <a:rPr lang="ru-RU" baseline="0" dirty="0" smtClean="0"/>
                        <a:t> мероприятия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Отремонтировано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Сумма расходов, </a:t>
                      </a:r>
                      <a:r>
                        <a:rPr lang="ru-RU" dirty="0" err="1" smtClean="0"/>
                        <a:t>тыс.руб</a:t>
                      </a:r>
                      <a:r>
                        <a:rPr lang="ru-RU" dirty="0" smtClean="0"/>
                        <a:t>. </a:t>
                      </a:r>
                      <a:endParaRPr lang="ru-RU" dirty="0"/>
                    </a:p>
                  </a:txBody>
                  <a:tcPr/>
                </a:tc>
              </a:tr>
              <a:tr h="750147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50" dirty="0" smtClean="0"/>
                        <a:t>Муниципальная программа «Дорожное хозяйство и транспортное обслуживание муниципального района Мелеузовский район Республики Башкортостан»</a:t>
                      </a:r>
                    </a:p>
                    <a:p>
                      <a:endParaRPr lang="ru-RU" sz="105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b="1" dirty="0" smtClean="0"/>
                        <a:t>11,7</a:t>
                      </a:r>
                      <a:r>
                        <a:rPr lang="ru-RU" sz="1050" dirty="0" smtClean="0"/>
                        <a:t> км </a:t>
                      </a:r>
                    </a:p>
                    <a:p>
                      <a:r>
                        <a:rPr lang="ru-RU" sz="1050" dirty="0" smtClean="0"/>
                        <a:t>(автомобильные дороги</a:t>
                      </a:r>
                      <a:r>
                        <a:rPr lang="ru-RU" sz="1050" baseline="0" dirty="0" smtClean="0"/>
                        <a:t> </a:t>
                      </a:r>
                      <a:r>
                        <a:rPr lang="ru-RU" sz="1050" baseline="0" dirty="0" err="1" smtClean="0"/>
                        <a:t>д.Каран-д.Тамьян-д.Ташлыкуль</a:t>
                      </a:r>
                      <a:r>
                        <a:rPr lang="ru-RU" sz="1050" baseline="0" dirty="0" smtClean="0"/>
                        <a:t>, </a:t>
                      </a:r>
                      <a:r>
                        <a:rPr lang="ru-RU" sz="1050" baseline="0" dirty="0" err="1" smtClean="0"/>
                        <a:t>ул.Центральная</a:t>
                      </a:r>
                      <a:r>
                        <a:rPr lang="ru-RU" sz="1050" baseline="0" dirty="0" smtClean="0"/>
                        <a:t> </a:t>
                      </a:r>
                      <a:r>
                        <a:rPr lang="ru-RU" sz="1050" baseline="0" dirty="0" err="1" smtClean="0"/>
                        <a:t>с.Александровка</a:t>
                      </a:r>
                      <a:r>
                        <a:rPr lang="ru-RU" sz="1050" baseline="0" dirty="0" smtClean="0"/>
                        <a:t>, </a:t>
                      </a:r>
                      <a:r>
                        <a:rPr lang="ru-RU" sz="1050" baseline="0" dirty="0" err="1" smtClean="0"/>
                        <a:t>ул.Ленина</a:t>
                      </a:r>
                      <a:r>
                        <a:rPr lang="ru-RU" sz="1050" baseline="0" dirty="0" smtClean="0"/>
                        <a:t> </a:t>
                      </a:r>
                      <a:r>
                        <a:rPr lang="ru-RU" sz="1050" baseline="0" dirty="0" err="1" smtClean="0"/>
                        <a:t>с.Воскресенское</a:t>
                      </a:r>
                      <a:r>
                        <a:rPr lang="ru-RU" sz="1050" baseline="0" dirty="0" smtClean="0"/>
                        <a:t>, Васильевка-Ивановка </a:t>
                      </a:r>
                      <a:r>
                        <a:rPr lang="ru-RU" sz="1050" baseline="0" dirty="0" err="1" smtClean="0"/>
                        <a:t>п.Нугуш</a:t>
                      </a:r>
                      <a:r>
                        <a:rPr lang="ru-RU" sz="1050" baseline="0" dirty="0" smtClean="0"/>
                        <a:t>, </a:t>
                      </a:r>
                      <a:r>
                        <a:rPr lang="ru-RU" sz="1050" baseline="0" dirty="0" err="1" smtClean="0"/>
                        <a:t>д.Антоновка-д.Романовка</a:t>
                      </a:r>
                      <a:r>
                        <a:rPr lang="ru-RU" sz="1050" baseline="0" dirty="0" smtClean="0"/>
                        <a:t>, </a:t>
                      </a:r>
                      <a:r>
                        <a:rPr lang="ru-RU" sz="1050" baseline="0" dirty="0" err="1" smtClean="0"/>
                        <a:t>с.Зирган</a:t>
                      </a:r>
                      <a:r>
                        <a:rPr lang="ru-RU" sz="1050" baseline="0" dirty="0" smtClean="0"/>
                        <a:t>)</a:t>
                      </a:r>
                      <a:endParaRPr lang="ru-RU" sz="105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50" dirty="0" smtClean="0"/>
                        <a:t>66927,0</a:t>
                      </a:r>
                    </a:p>
                    <a:p>
                      <a:pPr algn="ctr"/>
                      <a:endParaRPr lang="ru-RU" sz="105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50" dirty="0" smtClean="0"/>
                        <a:t>Муниципальная программа «Дороги городского поселения </a:t>
                      </a:r>
                      <a:r>
                        <a:rPr lang="ru-RU" sz="1050" dirty="0" err="1" smtClean="0"/>
                        <a:t>г.Мелеуз</a:t>
                      </a:r>
                      <a:r>
                        <a:rPr lang="ru-RU" sz="1050" dirty="0" smtClean="0"/>
                        <a:t> муниципального района Мелеузовский район Республики Башкортостан»</a:t>
                      </a:r>
                    </a:p>
                    <a:p>
                      <a:endParaRPr lang="ru-RU" sz="1050" dirty="0" smtClean="0"/>
                    </a:p>
                    <a:p>
                      <a:endParaRPr lang="ru-RU" sz="105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dirty="0" smtClean="0"/>
                        <a:t>11,1</a:t>
                      </a:r>
                      <a:r>
                        <a:rPr lang="ru-RU" sz="1050" dirty="0" smtClean="0"/>
                        <a:t> км </a:t>
                      </a:r>
                      <a:r>
                        <a:rPr lang="ru-RU" sz="1050" dirty="0" err="1" smtClean="0"/>
                        <a:t>асфальто</a:t>
                      </a:r>
                      <a:r>
                        <a:rPr lang="ru-RU" sz="1050" dirty="0" smtClean="0"/>
                        <a:t>-бетонного покрытия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dirty="0" smtClean="0"/>
                        <a:t>(</a:t>
                      </a:r>
                      <a:r>
                        <a:rPr lang="ru-RU" sz="9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ул. 50лет ВЛКСМ: от ул. Октябрьская до ул. Смоленская , ул. Шлычкова (от ул. Парковая до ул. ул. Гагарина; ул. Колхозная (от </a:t>
                      </a:r>
                      <a:r>
                        <a:rPr lang="ru-RU" sz="90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ул.Вокзальная</a:t>
                      </a:r>
                      <a:r>
                        <a:rPr lang="ru-RU" sz="9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до школы №8); ул. Чернышевского (от </a:t>
                      </a:r>
                      <a:r>
                        <a:rPr lang="ru-RU" sz="90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Бурангулова</a:t>
                      </a:r>
                      <a:r>
                        <a:rPr lang="ru-RU" sz="9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вдоль рынка до перекрестка </a:t>
                      </a:r>
                      <a:r>
                        <a:rPr lang="ru-RU" sz="90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Бурангулова</a:t>
                      </a:r>
                      <a:r>
                        <a:rPr lang="ru-RU" sz="9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-Смоленская, участок </a:t>
                      </a:r>
                      <a:r>
                        <a:rPr lang="ru-RU" sz="90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ул.Правды</a:t>
                      </a:r>
                      <a:r>
                        <a:rPr lang="ru-RU" sz="9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lang="ru-RU" sz="90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ул.Свободы</a:t>
                      </a:r>
                      <a:r>
                        <a:rPr lang="ru-RU" sz="9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, ул. </a:t>
                      </a:r>
                      <a:r>
                        <a:rPr lang="ru-RU" sz="90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Каранская</a:t>
                      </a:r>
                      <a:r>
                        <a:rPr lang="ru-RU" sz="9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(от торгового центра до ул. Октябрьская), ул. Свердлова от </a:t>
                      </a:r>
                      <a:r>
                        <a:rPr lang="ru-RU" sz="90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Сарлака</a:t>
                      </a:r>
                      <a:r>
                        <a:rPr lang="ru-RU" sz="9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вдоль школы №7, ул. Ленина от ул. Смоленская – мост через реку </a:t>
                      </a:r>
                      <a:r>
                        <a:rPr lang="ru-RU" sz="90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Мелеузка</a:t>
                      </a:r>
                      <a:r>
                        <a:rPr lang="ru-RU" sz="9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, ул. Кузнечная от ул. Ленина до ул. К. Маркса, ул. Титова (от д.101 до ул.50лет ВЛКСМ, от ул. Баумана до </a:t>
                      </a:r>
                      <a:r>
                        <a:rPr lang="ru-RU" sz="90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микр</a:t>
                      </a:r>
                      <a:r>
                        <a:rPr lang="ru-RU" sz="9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. 5), ул. </a:t>
                      </a:r>
                      <a:r>
                        <a:rPr lang="ru-RU" sz="90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Якутова</a:t>
                      </a:r>
                      <a:r>
                        <a:rPr lang="ru-RU" sz="9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, ул. Матросова.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700" dirty="0" smtClean="0"/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dirty="0" smtClean="0"/>
                        <a:t>Установлено </a:t>
                      </a:r>
                      <a:r>
                        <a:rPr lang="ru-RU" sz="1200" dirty="0" smtClean="0"/>
                        <a:t>4</a:t>
                      </a:r>
                      <a:r>
                        <a:rPr lang="ru-RU" sz="1200" baseline="0" dirty="0" smtClean="0"/>
                        <a:t> </a:t>
                      </a:r>
                      <a:r>
                        <a:rPr lang="ru-RU" sz="900" dirty="0" smtClean="0"/>
                        <a:t>современных светодиодных светофорных комплекса</a:t>
                      </a:r>
                      <a:endParaRPr lang="ru-RU" sz="1100" dirty="0" smtClean="0"/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400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50" dirty="0" smtClean="0"/>
                        <a:t>86543,0</a:t>
                      </a:r>
                      <a:endParaRPr lang="ru-RU" sz="105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sz="1050" dirty="0" smtClean="0"/>
                        <a:t>Муниципальная программа «Социальное</a:t>
                      </a:r>
                      <a:r>
                        <a:rPr lang="ru-RU" sz="1050" baseline="0" dirty="0" smtClean="0"/>
                        <a:t> развитие сельского поселения муниципального района Мелеузовский район Республики Башкортостан»</a:t>
                      </a:r>
                      <a:endParaRPr lang="ru-RU" sz="105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050" dirty="0" smtClean="0"/>
                        <a:t>Содержание дорог </a:t>
                      </a:r>
                      <a:r>
                        <a:rPr lang="ru-RU" sz="1050" baseline="0" dirty="0" smtClean="0"/>
                        <a:t>сельских населенных пунктов</a:t>
                      </a:r>
                      <a:endParaRPr lang="ru-RU" sz="1050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50" dirty="0" smtClean="0"/>
                        <a:t>7669,0</a:t>
                      </a:r>
                      <a:endParaRPr lang="ru-RU" sz="105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16" name="TextBox 15"/>
          <p:cNvSpPr txBox="1"/>
          <p:nvPr/>
        </p:nvSpPr>
        <p:spPr>
          <a:xfrm>
            <a:off x="10623713" y="554347"/>
            <a:ext cx="1537398" cy="369332"/>
          </a:xfrm>
          <a:prstGeom prst="rect">
            <a:avLst/>
          </a:prstGeom>
          <a:solidFill>
            <a:srgbClr val="0070C0"/>
          </a:solidFill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>
                <a:solidFill>
                  <a:schemeClr val="bg1"/>
                </a:solidFill>
              </a:rPr>
              <a:t>2017 год</a:t>
            </a:r>
            <a:endParaRPr lang="ru-RU" dirty="0">
              <a:solidFill>
                <a:schemeClr val="bg1"/>
              </a:solidFill>
            </a:endParaRPr>
          </a:p>
        </p:txBody>
      </p:sp>
      <p:grpSp>
        <p:nvGrpSpPr>
          <p:cNvPr id="7" name="Группа 6"/>
          <p:cNvGrpSpPr/>
          <p:nvPr/>
        </p:nvGrpSpPr>
        <p:grpSpPr>
          <a:xfrm>
            <a:off x="3378798" y="816037"/>
            <a:ext cx="8813202" cy="1677760"/>
            <a:chOff x="3378798" y="816037"/>
            <a:chExt cx="8813202" cy="1677760"/>
          </a:xfrm>
        </p:grpSpPr>
        <p:sp>
          <p:nvSpPr>
            <p:cNvPr id="8" name="TextBox 7"/>
            <p:cNvSpPr txBox="1"/>
            <p:nvPr/>
          </p:nvSpPr>
          <p:spPr>
            <a:xfrm>
              <a:off x="9339099" y="871419"/>
              <a:ext cx="2852901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2000" b="1" dirty="0" smtClean="0"/>
                <a:t>Всего 161139,0 </a:t>
              </a:r>
              <a:r>
                <a:rPr lang="ru-RU" sz="2000" b="1" dirty="0" err="1" smtClean="0"/>
                <a:t>тыс.руб</a:t>
              </a:r>
              <a:r>
                <a:rPr lang="ru-RU" sz="2000" b="1" dirty="0" smtClean="0"/>
                <a:t>.</a:t>
              </a:r>
              <a:endParaRPr lang="ru-RU" sz="2000" b="1" dirty="0"/>
            </a:p>
          </p:txBody>
        </p:sp>
        <p:grpSp>
          <p:nvGrpSpPr>
            <p:cNvPr id="6" name="Группа 5"/>
            <p:cNvGrpSpPr/>
            <p:nvPr/>
          </p:nvGrpSpPr>
          <p:grpSpPr>
            <a:xfrm>
              <a:off x="3378798" y="816037"/>
              <a:ext cx="5716608" cy="1677760"/>
              <a:chOff x="3018775" y="1088190"/>
              <a:chExt cx="5716608" cy="1677760"/>
            </a:xfrm>
          </p:grpSpPr>
          <p:grpSp>
            <p:nvGrpSpPr>
              <p:cNvPr id="28" name="Группа 27"/>
              <p:cNvGrpSpPr/>
              <p:nvPr/>
            </p:nvGrpSpPr>
            <p:grpSpPr>
              <a:xfrm>
                <a:off x="3018775" y="1088190"/>
                <a:ext cx="5699774" cy="1677760"/>
                <a:chOff x="214889" y="822372"/>
                <a:chExt cx="5699774" cy="1677760"/>
              </a:xfrm>
            </p:grpSpPr>
            <p:graphicFrame>
              <p:nvGraphicFramePr>
                <p:cNvPr id="25" name="Диаграмма 24"/>
                <p:cNvGraphicFramePr/>
                <p:nvPr>
                  <p:extLst>
                    <p:ext uri="{D42A27DB-BD31-4B8C-83A1-F6EECF244321}">
                      <p14:modId xmlns:p14="http://schemas.microsoft.com/office/powerpoint/2010/main" val="2446127299"/>
                    </p:ext>
                  </p:extLst>
                </p:nvPr>
              </p:nvGraphicFramePr>
              <p:xfrm>
                <a:off x="214889" y="822372"/>
                <a:ext cx="5302798" cy="1677760"/>
              </p:xfrm>
              <a:graphic>
                <a:graphicData uri="http://schemas.openxmlformats.org/drawingml/2006/chart">
                  <c:chart xmlns:c="http://schemas.openxmlformats.org/drawingml/2006/chart" xmlns:r="http://schemas.openxmlformats.org/officeDocument/2006/relationships" r:id="rId7"/>
                </a:graphicData>
              </a:graphic>
            </p:graphicFrame>
            <p:sp>
              <p:nvSpPr>
                <p:cNvPr id="26" name="TextBox 25"/>
                <p:cNvSpPr txBox="1"/>
                <p:nvPr/>
              </p:nvSpPr>
              <p:spPr>
                <a:xfrm>
                  <a:off x="2976677" y="1776114"/>
                  <a:ext cx="1462789" cy="279426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ru-RU" sz="1200" dirty="0" smtClean="0">
                      <a:solidFill>
                        <a:srgbClr val="128027"/>
                      </a:solidFill>
                    </a:rPr>
                    <a:t>За счет средств РБ</a:t>
                  </a:r>
                  <a:endParaRPr lang="ru-RU" sz="1200" dirty="0">
                    <a:solidFill>
                      <a:srgbClr val="128027"/>
                    </a:solidFill>
                  </a:endParaRPr>
                </a:p>
              </p:txBody>
            </p:sp>
            <p:sp>
              <p:nvSpPr>
                <p:cNvPr id="27" name="TextBox 26"/>
                <p:cNvSpPr txBox="1"/>
                <p:nvPr/>
              </p:nvSpPr>
              <p:spPr>
                <a:xfrm>
                  <a:off x="4439466" y="961061"/>
                  <a:ext cx="1475197" cy="276999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ru-RU" sz="1200" dirty="0" err="1" smtClean="0"/>
                    <a:t>тыс.руб</a:t>
                  </a:r>
                  <a:r>
                    <a:rPr lang="ru-RU" sz="1200" dirty="0" smtClean="0"/>
                    <a:t>.</a:t>
                  </a:r>
                  <a:endParaRPr lang="ru-RU" sz="1200" dirty="0"/>
                </a:p>
              </p:txBody>
            </p:sp>
          </p:grpSp>
          <p:sp>
            <p:nvSpPr>
              <p:cNvPr id="19" name="TextBox 18"/>
              <p:cNvSpPr txBox="1"/>
              <p:nvPr/>
            </p:nvSpPr>
            <p:spPr>
              <a:xfrm>
                <a:off x="7272594" y="2041932"/>
                <a:ext cx="1462789" cy="27942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ru-RU" sz="1200" dirty="0" smtClean="0">
                    <a:solidFill>
                      <a:schemeClr val="bg2">
                        <a:lumMod val="50000"/>
                      </a:schemeClr>
                    </a:solidFill>
                  </a:rPr>
                  <a:t>За счет средств РФ</a:t>
                </a:r>
                <a:endParaRPr lang="ru-RU" sz="1200" dirty="0">
                  <a:solidFill>
                    <a:schemeClr val="bg2">
                      <a:lumMod val="50000"/>
                    </a:schemeClr>
                  </a:solidFill>
                </a:endParaRPr>
              </a:p>
            </p:txBody>
          </p:sp>
        </p:grpSp>
      </p:grpSp>
      <p:sp>
        <p:nvSpPr>
          <p:cNvPr id="36" name="TextBox 35"/>
          <p:cNvSpPr txBox="1"/>
          <p:nvPr/>
        </p:nvSpPr>
        <p:spPr>
          <a:xfrm rot="18828941">
            <a:off x="12945" y="2523093"/>
            <a:ext cx="85718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900" dirty="0" smtClean="0"/>
              <a:t>Автор неизвестен</a:t>
            </a:r>
            <a:endParaRPr lang="ru-RU" sz="900" dirty="0"/>
          </a:p>
        </p:txBody>
      </p:sp>
      <p:grpSp>
        <p:nvGrpSpPr>
          <p:cNvPr id="9" name="Группа 8"/>
          <p:cNvGrpSpPr/>
          <p:nvPr/>
        </p:nvGrpSpPr>
        <p:grpSpPr>
          <a:xfrm>
            <a:off x="8906845" y="2355137"/>
            <a:ext cx="3272199" cy="705244"/>
            <a:chOff x="8906845" y="2355137"/>
            <a:chExt cx="3272199" cy="705244"/>
          </a:xfrm>
        </p:grpSpPr>
        <p:grpSp>
          <p:nvGrpSpPr>
            <p:cNvPr id="5" name="Группа 4"/>
            <p:cNvGrpSpPr/>
            <p:nvPr/>
          </p:nvGrpSpPr>
          <p:grpSpPr>
            <a:xfrm>
              <a:off x="8906845" y="2355137"/>
              <a:ext cx="3272199" cy="705244"/>
              <a:chOff x="8906845" y="2355137"/>
              <a:chExt cx="3272199" cy="705244"/>
            </a:xfrm>
          </p:grpSpPr>
          <p:grpSp>
            <p:nvGrpSpPr>
              <p:cNvPr id="3" name="Группа 2"/>
              <p:cNvGrpSpPr/>
              <p:nvPr/>
            </p:nvGrpSpPr>
            <p:grpSpPr>
              <a:xfrm>
                <a:off x="8906845" y="2355137"/>
                <a:ext cx="3272199" cy="705244"/>
                <a:chOff x="8906845" y="2355137"/>
                <a:chExt cx="3272199" cy="705244"/>
              </a:xfrm>
            </p:grpSpPr>
            <p:grpSp>
              <p:nvGrpSpPr>
                <p:cNvPr id="2" name="Группа 1"/>
                <p:cNvGrpSpPr/>
                <p:nvPr/>
              </p:nvGrpSpPr>
              <p:grpSpPr>
                <a:xfrm>
                  <a:off x="8906845" y="2355137"/>
                  <a:ext cx="3272199" cy="705244"/>
                  <a:chOff x="8906845" y="2355137"/>
                  <a:chExt cx="3272199" cy="705244"/>
                </a:xfrm>
              </p:grpSpPr>
              <p:graphicFrame>
                <p:nvGraphicFramePr>
                  <p:cNvPr id="43" name="Схема 42"/>
                  <p:cNvGraphicFramePr/>
                  <p:nvPr>
                    <p:extLst>
                      <p:ext uri="{D42A27DB-BD31-4B8C-83A1-F6EECF244321}">
                        <p14:modId xmlns:p14="http://schemas.microsoft.com/office/powerpoint/2010/main" val="3233412603"/>
                      </p:ext>
                    </p:extLst>
                  </p:nvPr>
                </p:nvGraphicFramePr>
                <p:xfrm>
                  <a:off x="8906845" y="2355137"/>
                  <a:ext cx="3272199" cy="705244"/>
                </p:xfrm>
                <a:graphic>
                  <a:graphicData uri="http://schemas.openxmlformats.org/drawingml/2006/diagram">
                    <dgm:relIds xmlns:dgm="http://schemas.openxmlformats.org/drawingml/2006/diagram" xmlns:r="http://schemas.openxmlformats.org/officeDocument/2006/relationships" r:dm="rId8" r:lo="rId9" r:qs="rId10" r:cs="rId11"/>
                  </a:graphicData>
                </a:graphic>
              </p:graphicFrame>
              <p:sp>
                <p:nvSpPr>
                  <p:cNvPr id="45" name="TextBox 44"/>
                  <p:cNvSpPr txBox="1"/>
                  <p:nvPr/>
                </p:nvSpPr>
                <p:spPr>
                  <a:xfrm>
                    <a:off x="9582729" y="2370768"/>
                    <a:ext cx="591829" cy="253916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r>
                      <a:rPr lang="ru-RU" sz="1050" b="1" dirty="0" smtClean="0">
                        <a:solidFill>
                          <a:schemeClr val="accent6">
                            <a:lumMod val="75000"/>
                          </a:schemeClr>
                        </a:solidFill>
                      </a:rPr>
                      <a:t>+57,7%</a:t>
                    </a:r>
                    <a:endParaRPr lang="ru-RU" sz="1050" b="1" dirty="0">
                      <a:solidFill>
                        <a:schemeClr val="accent6">
                          <a:lumMod val="75000"/>
                        </a:schemeClr>
                      </a:solidFill>
                    </a:endParaRPr>
                  </a:p>
                </p:txBody>
              </p:sp>
              <p:sp>
                <p:nvSpPr>
                  <p:cNvPr id="48" name="Выгнутая вверх стрелка 47"/>
                  <p:cNvSpPr/>
                  <p:nvPr/>
                </p:nvSpPr>
                <p:spPr>
                  <a:xfrm>
                    <a:off x="9493559" y="2368899"/>
                    <a:ext cx="757346" cy="162545"/>
                  </a:xfrm>
                  <a:prstGeom prst="curvedDownArrow">
                    <a:avLst/>
                  </a:prstGeom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ru-RU">
                      <a:solidFill>
                        <a:schemeClr val="tx1"/>
                      </a:solidFill>
                    </a:endParaRPr>
                  </a:p>
                </p:txBody>
              </p:sp>
            </p:grpSp>
            <p:sp>
              <p:nvSpPr>
                <p:cNvPr id="50" name="TextBox 49"/>
                <p:cNvSpPr txBox="1"/>
                <p:nvPr/>
              </p:nvSpPr>
              <p:spPr>
                <a:xfrm>
                  <a:off x="10760461" y="2378465"/>
                  <a:ext cx="591829" cy="253916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ru-RU" sz="1050" b="1" dirty="0" smtClean="0">
                      <a:solidFill>
                        <a:schemeClr val="accent6">
                          <a:lumMod val="75000"/>
                        </a:schemeClr>
                      </a:solidFill>
                    </a:rPr>
                    <a:t>+13,3%</a:t>
                  </a:r>
                  <a:endParaRPr lang="ru-RU" sz="1050" b="1" dirty="0">
                    <a:solidFill>
                      <a:schemeClr val="accent6">
                        <a:lumMod val="75000"/>
                      </a:schemeClr>
                    </a:solidFill>
                  </a:endParaRPr>
                </a:p>
              </p:txBody>
            </p:sp>
            <p:sp>
              <p:nvSpPr>
                <p:cNvPr id="51" name="Выгнутая вверх стрелка 50"/>
                <p:cNvSpPr/>
                <p:nvPr/>
              </p:nvSpPr>
              <p:spPr>
                <a:xfrm>
                  <a:off x="10643723" y="2364490"/>
                  <a:ext cx="757346" cy="162545"/>
                </a:xfrm>
                <a:prstGeom prst="curvedDownArrow">
                  <a:avLst/>
                </a:prstGeom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53" name="TextBox 52"/>
                <p:cNvSpPr txBox="1"/>
                <p:nvPr/>
              </p:nvSpPr>
              <p:spPr>
                <a:xfrm>
                  <a:off x="11488390" y="2783846"/>
                  <a:ext cx="622286" cy="156710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>
                    <a:lnSpc>
                      <a:spcPts val="300"/>
                    </a:lnSpc>
                  </a:pPr>
                  <a:r>
                    <a:rPr lang="ru-RU" sz="900" dirty="0" err="1" smtClean="0"/>
                    <a:t>млн.руб</a:t>
                  </a:r>
                  <a:r>
                    <a:rPr lang="ru-RU" sz="1050" b="1" dirty="0" smtClean="0"/>
                    <a:t>.</a:t>
                  </a:r>
                  <a:endParaRPr lang="ru-RU" sz="1050" b="1" dirty="0"/>
                </a:p>
              </p:txBody>
            </p:sp>
          </p:grpSp>
          <p:sp>
            <p:nvSpPr>
              <p:cNvPr id="52" name="TextBox 51"/>
              <p:cNvSpPr txBox="1"/>
              <p:nvPr/>
            </p:nvSpPr>
            <p:spPr>
              <a:xfrm>
                <a:off x="9271586" y="2783846"/>
                <a:ext cx="622286" cy="1567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>
                  <a:lnSpc>
                    <a:spcPts val="300"/>
                  </a:lnSpc>
                </a:pPr>
                <a:r>
                  <a:rPr lang="ru-RU" sz="900" dirty="0" err="1" smtClean="0"/>
                  <a:t>млн.руб</a:t>
                </a:r>
                <a:r>
                  <a:rPr lang="ru-RU" sz="1050" b="1" dirty="0" smtClean="0"/>
                  <a:t>.</a:t>
                </a:r>
                <a:endParaRPr lang="ru-RU" sz="1050" b="1" dirty="0"/>
              </a:p>
            </p:txBody>
          </p:sp>
        </p:grpSp>
        <p:sp>
          <p:nvSpPr>
            <p:cNvPr id="47" name="TextBox 46"/>
            <p:cNvSpPr txBox="1"/>
            <p:nvPr/>
          </p:nvSpPr>
          <p:spPr>
            <a:xfrm>
              <a:off x="10361457" y="2783846"/>
              <a:ext cx="622286" cy="1567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lnSpc>
                  <a:spcPts val="300"/>
                </a:lnSpc>
              </a:pPr>
              <a:r>
                <a:rPr lang="ru-RU" sz="900" dirty="0" err="1" smtClean="0"/>
                <a:t>млн.руб</a:t>
              </a:r>
              <a:r>
                <a:rPr lang="ru-RU" sz="1050" b="1" dirty="0" smtClean="0"/>
                <a:t>.</a:t>
              </a:r>
              <a:endParaRPr lang="ru-RU" sz="1050" b="1" dirty="0"/>
            </a:p>
          </p:txBody>
        </p:sp>
      </p:grpSp>
      <p:pic>
        <p:nvPicPr>
          <p:cNvPr id="4" name="Рисунок 3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531277" y="668144"/>
            <a:ext cx="3151905" cy="1932599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7821089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4293"/>
    </mc:Choice>
    <mc:Fallback xmlns="">
      <p:transition spd="slow" advTm="14293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500"/>
                            </p:stCondLst>
                            <p:childTnLst>
                              <p:par>
                                <p:cTn id="1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500"/>
                            </p:stCondLst>
                            <p:childTnLst>
                              <p:par>
                                <p:cTn id="17" presetID="53" presetClass="entr" presetSubtype="16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22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22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22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41932" y="68416"/>
            <a:ext cx="4932485" cy="6683626"/>
          </a:xfrm>
        </p:spPr>
      </p:pic>
      <p:cxnSp>
        <p:nvCxnSpPr>
          <p:cNvPr id="24" name="Прямая соединительная линия 23"/>
          <p:cNvCxnSpPr/>
          <p:nvPr/>
        </p:nvCxnSpPr>
        <p:spPr>
          <a:xfrm flipV="1">
            <a:off x="8653750" y="2825827"/>
            <a:ext cx="424149" cy="115474"/>
          </a:xfrm>
          <a:prstGeom prst="line">
            <a:avLst/>
          </a:prstGeom>
          <a:ln w="38100">
            <a:solidFill>
              <a:schemeClr val="accent6">
                <a:lumMod val="75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Прямая соединительная линия 26"/>
          <p:cNvCxnSpPr/>
          <p:nvPr/>
        </p:nvCxnSpPr>
        <p:spPr>
          <a:xfrm>
            <a:off x="9108196" y="2841947"/>
            <a:ext cx="683045" cy="278738"/>
          </a:xfrm>
          <a:prstGeom prst="line">
            <a:avLst/>
          </a:prstGeom>
          <a:ln w="38100">
            <a:solidFill>
              <a:schemeClr val="accent6">
                <a:lumMod val="75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9" name="Группа 8"/>
          <p:cNvGrpSpPr/>
          <p:nvPr/>
        </p:nvGrpSpPr>
        <p:grpSpPr>
          <a:xfrm>
            <a:off x="7268378" y="3753998"/>
            <a:ext cx="1652530" cy="1126473"/>
            <a:chOff x="7268378" y="3753998"/>
            <a:chExt cx="1652530" cy="1126473"/>
          </a:xfrm>
        </p:grpSpPr>
        <p:cxnSp>
          <p:nvCxnSpPr>
            <p:cNvPr id="6" name="Прямая соединительная линия 5"/>
            <p:cNvCxnSpPr/>
            <p:nvPr/>
          </p:nvCxnSpPr>
          <p:spPr>
            <a:xfrm>
              <a:off x="8256981" y="4302087"/>
              <a:ext cx="16526" cy="429658"/>
            </a:xfrm>
            <a:prstGeom prst="line">
              <a:avLst/>
            </a:prstGeom>
            <a:ln w="38100">
              <a:solidFill>
                <a:schemeClr val="accent6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" name="Прямая соединительная линия 6"/>
            <p:cNvCxnSpPr/>
            <p:nvPr/>
          </p:nvCxnSpPr>
          <p:spPr>
            <a:xfrm>
              <a:off x="8268159" y="4731745"/>
              <a:ext cx="380082" cy="74363"/>
            </a:xfrm>
            <a:prstGeom prst="line">
              <a:avLst/>
            </a:prstGeom>
            <a:ln w="38100">
              <a:solidFill>
                <a:schemeClr val="accent6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Прямая соединительная линия 9"/>
            <p:cNvCxnSpPr/>
            <p:nvPr/>
          </p:nvCxnSpPr>
          <p:spPr>
            <a:xfrm flipV="1">
              <a:off x="7268378" y="3753998"/>
              <a:ext cx="426904" cy="8263"/>
            </a:xfrm>
            <a:prstGeom prst="line">
              <a:avLst/>
            </a:prstGeom>
            <a:ln w="38100">
              <a:solidFill>
                <a:schemeClr val="accent6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Прямая соединительная линия 12"/>
            <p:cNvCxnSpPr/>
            <p:nvPr/>
          </p:nvCxnSpPr>
          <p:spPr>
            <a:xfrm>
              <a:off x="7695282" y="4213952"/>
              <a:ext cx="366311" cy="66101"/>
            </a:xfrm>
            <a:prstGeom prst="line">
              <a:avLst/>
            </a:prstGeom>
            <a:ln w="38100">
              <a:solidFill>
                <a:schemeClr val="accent6">
                  <a:lumMod val="7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Прямая соединительная линия 15"/>
            <p:cNvCxnSpPr/>
            <p:nvPr/>
          </p:nvCxnSpPr>
          <p:spPr>
            <a:xfrm>
              <a:off x="8073825" y="4269036"/>
              <a:ext cx="276961" cy="63347"/>
            </a:xfrm>
            <a:prstGeom prst="line">
              <a:avLst/>
            </a:prstGeom>
            <a:ln w="38100">
              <a:solidFill>
                <a:schemeClr val="accent6">
                  <a:lumMod val="7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Прямая соединительная линия 17"/>
            <p:cNvCxnSpPr/>
            <p:nvPr/>
          </p:nvCxnSpPr>
          <p:spPr>
            <a:xfrm>
              <a:off x="8357509" y="4355334"/>
              <a:ext cx="290732" cy="81709"/>
            </a:xfrm>
            <a:prstGeom prst="line">
              <a:avLst/>
            </a:prstGeom>
            <a:ln w="38100">
              <a:solidFill>
                <a:schemeClr val="accent6">
                  <a:lumMod val="7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Прямая соединительная линия 19"/>
            <p:cNvCxnSpPr/>
            <p:nvPr/>
          </p:nvCxnSpPr>
          <p:spPr>
            <a:xfrm>
              <a:off x="8631716" y="4437043"/>
              <a:ext cx="289192" cy="79873"/>
            </a:xfrm>
            <a:prstGeom prst="line">
              <a:avLst/>
            </a:prstGeom>
            <a:ln w="38100">
              <a:solidFill>
                <a:schemeClr val="accent6">
                  <a:lumMod val="7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Прямая соединительная линия 21"/>
            <p:cNvCxnSpPr/>
            <p:nvPr/>
          </p:nvCxnSpPr>
          <p:spPr>
            <a:xfrm>
              <a:off x="7857538" y="4641774"/>
              <a:ext cx="399443" cy="51412"/>
            </a:xfrm>
            <a:prstGeom prst="line">
              <a:avLst/>
            </a:prstGeom>
            <a:ln w="38100">
              <a:solidFill>
                <a:schemeClr val="accent6">
                  <a:lumMod val="7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Прямая соединительная линия 29"/>
            <p:cNvCxnSpPr/>
            <p:nvPr/>
          </p:nvCxnSpPr>
          <p:spPr>
            <a:xfrm>
              <a:off x="7720070" y="4067989"/>
              <a:ext cx="1" cy="118421"/>
            </a:xfrm>
            <a:prstGeom prst="line">
              <a:avLst/>
            </a:prstGeom>
            <a:ln w="38100">
              <a:solidFill>
                <a:schemeClr val="accent6">
                  <a:lumMod val="7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Прямая соединительная линия 32"/>
            <p:cNvCxnSpPr/>
            <p:nvPr/>
          </p:nvCxnSpPr>
          <p:spPr>
            <a:xfrm>
              <a:off x="7720070" y="4082439"/>
              <a:ext cx="236510" cy="47529"/>
            </a:xfrm>
            <a:prstGeom prst="line">
              <a:avLst/>
            </a:prstGeom>
            <a:ln w="38100">
              <a:solidFill>
                <a:schemeClr val="accent6">
                  <a:lumMod val="75000"/>
                </a:schemeClr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Прямая соединительная линия 38"/>
            <p:cNvCxnSpPr/>
            <p:nvPr/>
          </p:nvCxnSpPr>
          <p:spPr>
            <a:xfrm flipV="1">
              <a:off x="7720070" y="3973956"/>
              <a:ext cx="0" cy="108483"/>
            </a:xfrm>
            <a:prstGeom prst="line">
              <a:avLst/>
            </a:prstGeom>
            <a:ln w="38100">
              <a:solidFill>
                <a:schemeClr val="accent6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Прямая соединительная линия 16"/>
            <p:cNvCxnSpPr/>
            <p:nvPr/>
          </p:nvCxnSpPr>
          <p:spPr>
            <a:xfrm>
              <a:off x="8072529" y="4859383"/>
              <a:ext cx="112292" cy="21088"/>
            </a:xfrm>
            <a:prstGeom prst="line">
              <a:avLst/>
            </a:prstGeom>
            <a:ln w="38100">
              <a:solidFill>
                <a:schemeClr val="accent6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Прямая соединительная линия 18"/>
            <p:cNvCxnSpPr/>
            <p:nvPr/>
          </p:nvCxnSpPr>
          <p:spPr>
            <a:xfrm flipV="1">
              <a:off x="7956014" y="4437043"/>
              <a:ext cx="76329" cy="415439"/>
            </a:xfrm>
            <a:prstGeom prst="line">
              <a:avLst/>
            </a:prstGeom>
            <a:ln w="38100">
              <a:solidFill>
                <a:schemeClr val="accent6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23" name="Прямая соединительная линия 22"/>
          <p:cNvCxnSpPr/>
          <p:nvPr/>
        </p:nvCxnSpPr>
        <p:spPr>
          <a:xfrm>
            <a:off x="9144000" y="2882693"/>
            <a:ext cx="187395" cy="478155"/>
          </a:xfrm>
          <a:prstGeom prst="line">
            <a:avLst/>
          </a:prstGeom>
          <a:ln w="38100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Прямая соединительная линия 28"/>
          <p:cNvCxnSpPr/>
          <p:nvPr/>
        </p:nvCxnSpPr>
        <p:spPr>
          <a:xfrm>
            <a:off x="8273507" y="3699510"/>
            <a:ext cx="34668" cy="274446"/>
          </a:xfrm>
          <a:prstGeom prst="line">
            <a:avLst/>
          </a:prstGeom>
          <a:ln w="38100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Прямая соединительная линия 30"/>
          <p:cNvCxnSpPr/>
          <p:nvPr/>
        </p:nvCxnSpPr>
        <p:spPr>
          <a:xfrm flipH="1">
            <a:off x="7658100" y="156210"/>
            <a:ext cx="61970" cy="822960"/>
          </a:xfrm>
          <a:prstGeom prst="line">
            <a:avLst/>
          </a:prstGeom>
          <a:ln w="28575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Прямая соединительная линия 33"/>
          <p:cNvCxnSpPr/>
          <p:nvPr/>
        </p:nvCxnSpPr>
        <p:spPr>
          <a:xfrm flipH="1">
            <a:off x="7942673" y="4023709"/>
            <a:ext cx="32557" cy="190243"/>
          </a:xfrm>
          <a:prstGeom prst="line">
            <a:avLst/>
          </a:prstGeom>
          <a:ln w="38100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Прямая соединительная линия 39"/>
          <p:cNvCxnSpPr/>
          <p:nvPr/>
        </p:nvCxnSpPr>
        <p:spPr>
          <a:xfrm>
            <a:off x="7704138" y="4156953"/>
            <a:ext cx="229680" cy="33969"/>
          </a:xfrm>
          <a:prstGeom prst="line">
            <a:avLst/>
          </a:prstGeom>
          <a:ln w="38100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Прямая соединительная линия 40"/>
          <p:cNvCxnSpPr/>
          <p:nvPr/>
        </p:nvCxnSpPr>
        <p:spPr>
          <a:xfrm flipH="1" flipV="1">
            <a:off x="7801393" y="5085530"/>
            <a:ext cx="383428" cy="105580"/>
          </a:xfrm>
          <a:prstGeom prst="line">
            <a:avLst/>
          </a:prstGeom>
          <a:ln w="38100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Прямая соединительная линия 44"/>
          <p:cNvCxnSpPr/>
          <p:nvPr/>
        </p:nvCxnSpPr>
        <p:spPr>
          <a:xfrm flipV="1">
            <a:off x="7689085" y="4087100"/>
            <a:ext cx="34762" cy="190776"/>
          </a:xfrm>
          <a:prstGeom prst="line">
            <a:avLst/>
          </a:prstGeom>
          <a:ln w="38100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Прямая соединительная линия 46"/>
          <p:cNvCxnSpPr/>
          <p:nvPr/>
        </p:nvCxnSpPr>
        <p:spPr>
          <a:xfrm flipH="1">
            <a:off x="7303770" y="5045593"/>
            <a:ext cx="127108" cy="391277"/>
          </a:xfrm>
          <a:prstGeom prst="line">
            <a:avLst/>
          </a:prstGeom>
          <a:ln w="38100">
            <a:solidFill>
              <a:schemeClr val="accent6">
                <a:lumMod val="75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Прямая соединительная линия 48"/>
          <p:cNvCxnSpPr/>
          <p:nvPr/>
        </p:nvCxnSpPr>
        <p:spPr>
          <a:xfrm flipH="1">
            <a:off x="7760971" y="5536209"/>
            <a:ext cx="96567" cy="380721"/>
          </a:xfrm>
          <a:prstGeom prst="line">
            <a:avLst/>
          </a:prstGeom>
          <a:ln w="38100">
            <a:solidFill>
              <a:schemeClr val="accent6">
                <a:lumMod val="75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Прямая соединительная линия 51"/>
          <p:cNvCxnSpPr/>
          <p:nvPr/>
        </p:nvCxnSpPr>
        <p:spPr>
          <a:xfrm flipH="1">
            <a:off x="8551675" y="5100810"/>
            <a:ext cx="43685" cy="435399"/>
          </a:xfrm>
          <a:prstGeom prst="line">
            <a:avLst/>
          </a:prstGeom>
          <a:ln w="38100">
            <a:solidFill>
              <a:schemeClr val="accent6">
                <a:lumMod val="75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Прямая соединительная линия 53"/>
          <p:cNvCxnSpPr/>
          <p:nvPr/>
        </p:nvCxnSpPr>
        <p:spPr>
          <a:xfrm flipH="1">
            <a:off x="8212305" y="2903546"/>
            <a:ext cx="901398" cy="332457"/>
          </a:xfrm>
          <a:prstGeom prst="line">
            <a:avLst/>
          </a:prstGeom>
          <a:ln w="38100">
            <a:solidFill>
              <a:schemeClr val="accent6">
                <a:lumMod val="75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Прямая соединительная линия 56"/>
          <p:cNvCxnSpPr/>
          <p:nvPr/>
        </p:nvCxnSpPr>
        <p:spPr>
          <a:xfrm flipH="1" flipV="1">
            <a:off x="9077899" y="2941301"/>
            <a:ext cx="66101" cy="285429"/>
          </a:xfrm>
          <a:prstGeom prst="line">
            <a:avLst/>
          </a:prstGeom>
          <a:ln w="38100">
            <a:solidFill>
              <a:schemeClr val="accent6">
                <a:lumMod val="75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2" name="Прямая соединительная линия 61"/>
          <p:cNvCxnSpPr/>
          <p:nvPr/>
        </p:nvCxnSpPr>
        <p:spPr>
          <a:xfrm flipV="1">
            <a:off x="8776312" y="3294611"/>
            <a:ext cx="504848" cy="152388"/>
          </a:xfrm>
          <a:prstGeom prst="line">
            <a:avLst/>
          </a:prstGeom>
          <a:ln w="38100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6" name="Прямая соединительная линия 65"/>
          <p:cNvCxnSpPr/>
          <p:nvPr/>
        </p:nvCxnSpPr>
        <p:spPr>
          <a:xfrm flipH="1">
            <a:off x="8726078" y="3220039"/>
            <a:ext cx="511619" cy="150359"/>
          </a:xfrm>
          <a:prstGeom prst="line">
            <a:avLst/>
          </a:prstGeom>
          <a:ln w="38100">
            <a:solidFill>
              <a:schemeClr val="accent6">
                <a:lumMod val="75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9" name="Прямая соединительная линия 68"/>
          <p:cNvCxnSpPr/>
          <p:nvPr/>
        </p:nvCxnSpPr>
        <p:spPr>
          <a:xfrm flipH="1">
            <a:off x="7067550" y="1866900"/>
            <a:ext cx="76201" cy="552450"/>
          </a:xfrm>
          <a:prstGeom prst="line">
            <a:avLst/>
          </a:prstGeom>
          <a:ln w="38100">
            <a:solidFill>
              <a:schemeClr val="accent2">
                <a:lumMod val="75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2" name="Прямая соединительная линия 71"/>
          <p:cNvCxnSpPr/>
          <p:nvPr/>
        </p:nvCxnSpPr>
        <p:spPr>
          <a:xfrm flipH="1">
            <a:off x="7105650" y="2057888"/>
            <a:ext cx="76202" cy="523085"/>
          </a:xfrm>
          <a:prstGeom prst="line">
            <a:avLst/>
          </a:prstGeom>
          <a:ln w="38100">
            <a:solidFill>
              <a:schemeClr val="accent2">
                <a:lumMod val="75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4" name="Прямая соединительная линия 73"/>
          <p:cNvCxnSpPr/>
          <p:nvPr/>
        </p:nvCxnSpPr>
        <p:spPr>
          <a:xfrm flipH="1">
            <a:off x="6267450" y="3784784"/>
            <a:ext cx="214111" cy="652259"/>
          </a:xfrm>
          <a:prstGeom prst="line">
            <a:avLst/>
          </a:prstGeom>
          <a:ln w="38100">
            <a:solidFill>
              <a:schemeClr val="accent2">
                <a:lumMod val="75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6" name="Прямая соединительная линия 75"/>
          <p:cNvCxnSpPr/>
          <p:nvPr/>
        </p:nvCxnSpPr>
        <p:spPr>
          <a:xfrm flipH="1">
            <a:off x="6279977" y="4806108"/>
            <a:ext cx="242743" cy="435123"/>
          </a:xfrm>
          <a:prstGeom prst="line">
            <a:avLst/>
          </a:prstGeom>
          <a:ln w="38100">
            <a:solidFill>
              <a:schemeClr val="accent2">
                <a:lumMod val="75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9" name="Прямая соединительная линия 78"/>
          <p:cNvCxnSpPr/>
          <p:nvPr/>
        </p:nvCxnSpPr>
        <p:spPr>
          <a:xfrm flipH="1">
            <a:off x="609591" y="5560621"/>
            <a:ext cx="457218" cy="3827"/>
          </a:xfrm>
          <a:prstGeom prst="line">
            <a:avLst/>
          </a:prstGeom>
          <a:ln w="38100">
            <a:solidFill>
              <a:schemeClr val="accent2">
                <a:lumMod val="75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1" name="Прямая соединительная линия 80"/>
          <p:cNvCxnSpPr/>
          <p:nvPr/>
        </p:nvCxnSpPr>
        <p:spPr>
          <a:xfrm flipH="1">
            <a:off x="654119" y="5916929"/>
            <a:ext cx="460900" cy="0"/>
          </a:xfrm>
          <a:prstGeom prst="line">
            <a:avLst/>
          </a:prstGeom>
          <a:ln w="38100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3" name="Прямая соединительная линия 82"/>
          <p:cNvCxnSpPr/>
          <p:nvPr/>
        </p:nvCxnSpPr>
        <p:spPr>
          <a:xfrm flipH="1">
            <a:off x="669011" y="6310635"/>
            <a:ext cx="397798" cy="0"/>
          </a:xfrm>
          <a:prstGeom prst="line">
            <a:avLst/>
          </a:prstGeom>
          <a:ln w="38100">
            <a:solidFill>
              <a:schemeClr val="accent6">
                <a:lumMod val="75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5" name="TextBox 84"/>
          <p:cNvSpPr txBox="1"/>
          <p:nvPr/>
        </p:nvSpPr>
        <p:spPr>
          <a:xfrm>
            <a:off x="549548" y="5133843"/>
            <a:ext cx="288676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Условные обозначения</a:t>
            </a:r>
            <a:endParaRPr lang="ru-RU" dirty="0"/>
          </a:p>
        </p:txBody>
      </p:sp>
      <p:sp>
        <p:nvSpPr>
          <p:cNvPr id="86" name="TextBox 85"/>
          <p:cNvSpPr txBox="1"/>
          <p:nvPr/>
        </p:nvSpPr>
        <p:spPr>
          <a:xfrm>
            <a:off x="1147866" y="5464959"/>
            <a:ext cx="3999929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100" dirty="0" smtClean="0"/>
              <a:t>Устройство дорожного полотна из </a:t>
            </a:r>
            <a:r>
              <a:rPr lang="ru-RU" sz="1100" dirty="0" err="1" smtClean="0"/>
              <a:t>песко</a:t>
            </a:r>
            <a:r>
              <a:rPr lang="ru-RU" sz="1100" dirty="0" smtClean="0"/>
              <a:t>-гравийной смеси</a:t>
            </a:r>
            <a:endParaRPr lang="ru-RU" sz="1100" dirty="0"/>
          </a:p>
        </p:txBody>
      </p:sp>
      <p:sp>
        <p:nvSpPr>
          <p:cNvPr id="87" name="TextBox 86"/>
          <p:cNvSpPr txBox="1"/>
          <p:nvPr/>
        </p:nvSpPr>
        <p:spPr>
          <a:xfrm>
            <a:off x="1147865" y="5701486"/>
            <a:ext cx="3999929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100" dirty="0" smtClean="0"/>
              <a:t>Устройство сплошного дорожного полотна из </a:t>
            </a:r>
            <a:r>
              <a:rPr lang="ru-RU" sz="1100" dirty="0" err="1" smtClean="0"/>
              <a:t>асфальто</a:t>
            </a:r>
            <a:r>
              <a:rPr lang="ru-RU" sz="1100" dirty="0" smtClean="0"/>
              <a:t>-бетонной смеси</a:t>
            </a:r>
            <a:endParaRPr lang="ru-RU" sz="1100" dirty="0"/>
          </a:p>
        </p:txBody>
      </p:sp>
      <p:sp>
        <p:nvSpPr>
          <p:cNvPr id="88" name="TextBox 87"/>
          <p:cNvSpPr txBox="1"/>
          <p:nvPr/>
        </p:nvSpPr>
        <p:spPr>
          <a:xfrm>
            <a:off x="1147864" y="6132373"/>
            <a:ext cx="3999929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100" dirty="0" smtClean="0"/>
              <a:t>Ямочный ремонт</a:t>
            </a:r>
            <a:endParaRPr lang="ru-RU" sz="1100" dirty="0"/>
          </a:p>
        </p:txBody>
      </p:sp>
      <p:sp>
        <p:nvSpPr>
          <p:cNvPr id="89" name="Заголовок 1"/>
          <p:cNvSpPr txBox="1">
            <a:spLocks/>
          </p:cNvSpPr>
          <p:nvPr/>
        </p:nvSpPr>
        <p:spPr>
          <a:xfrm>
            <a:off x="0" y="45816"/>
            <a:ext cx="12192001" cy="321965"/>
          </a:xfrm>
          <a:prstGeom prst="rect">
            <a:avLst/>
          </a:prstGeom>
          <a:solidFill>
            <a:srgbClr val="009999"/>
          </a:solidFill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2800" dirty="0" smtClean="0">
                <a:solidFill>
                  <a:schemeClr val="bg1"/>
                </a:solidFill>
              </a:rPr>
              <a:t>       </a:t>
            </a:r>
            <a:r>
              <a:rPr lang="ru-RU" sz="28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это интересно:</a:t>
            </a:r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90" name="Picture 2" descr="http://polinamay.ru/wp-content/uploads/2015/01/%D0%BE%D1%82%D0%BA%D1%80%D1%8B%D1%82%D1%8B%D0%B9-%D0%B7%D0%B0%D0%BC%D0%BE%D0%BA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51352" y="-89483"/>
            <a:ext cx="808097" cy="72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1" name="TextBox 90"/>
          <p:cNvSpPr txBox="1"/>
          <p:nvPr/>
        </p:nvSpPr>
        <p:spPr>
          <a:xfrm>
            <a:off x="352697" y="774556"/>
            <a:ext cx="578684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Карта дорог </a:t>
            </a:r>
            <a:r>
              <a:rPr lang="ru-RU" dirty="0" err="1" smtClean="0"/>
              <a:t>г.Мелеуз</a:t>
            </a:r>
            <a:r>
              <a:rPr lang="ru-RU" dirty="0" smtClean="0"/>
              <a:t>, отремонтированных в 2017г.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236369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9656"/>
    </mc:Choice>
    <mc:Fallback xmlns="">
      <p:transition spd="slow" advTm="9656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" dur="1750" tmFilter="0, 0; .2, .5; .8, .5; 1, 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0" dur="875" autoRev="1" fill="hold"/>
                                        <p:tgtEl>
                                          <p:spTgt spid="4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1" presetID="2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" dur="1750" tmFilter="0, 0; .2, .5; .8, .5; 1, 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3" dur="875" autoRev="1" fill="hold"/>
                                        <p:tgtEl>
                                          <p:spTgt spid="4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4" presetID="2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" dur="1750" tmFilter="0, 0; .2, .5; .8, .5; 1, 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6" dur="875" autoRev="1" fill="hold"/>
                                        <p:tgtEl>
                                          <p:spTgt spid="5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7" presetID="2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" dur="1750" tmFilter="0, 0; .2, .5; .8, .5; 1, 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9" dur="875" autoRev="1" fill="hold"/>
                                        <p:tgtEl>
                                          <p:spTgt spid="4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0" presetID="2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" dur="1750" tmFilter="0, 0; .2, .5; .8, .5; 1, 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2" dur="875" autoRev="1" fill="hold"/>
                                        <p:tgtEl>
                                          <p:spTgt spid="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3" presetID="2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" dur="1750" tmFilter="0, 0; .2, .5; .8, .5; 1, 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5" dur="875" autoRev="1" fill="hold"/>
                                        <p:tgtEl>
                                          <p:spTgt spid="7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6" presetID="2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7" dur="1750" tmFilter="0, 0; .2, .5; .8, .5; 1, 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8" dur="875" autoRev="1" fill="hold"/>
                                        <p:tgtEl>
                                          <p:spTgt spid="7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9" presetID="2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0" dur="1750" tmFilter="0, 0; .2, .5; .8, .5; 1, 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1" dur="875" autoRev="1" fill="hold"/>
                                        <p:tgtEl>
                                          <p:spTgt spid="5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32" presetID="2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3" dur="1750" tmFilter="0, 0; .2, .5; .8, .5; 1, 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4" dur="875" autoRev="1" fill="hold"/>
                                        <p:tgtEl>
                                          <p:spTgt spid="2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35" presetID="2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6" dur="1750" tmFilter="0, 0; .2, .5; .8, .5; 1, 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7" dur="875" autoRev="1" fill="hold"/>
                                        <p:tgtEl>
                                          <p:spTgt spid="2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38" presetID="2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9" dur="1750" tmFilter="0, 0; .2, .5; .8, .5; 1, 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0" dur="875" autoRev="1" fill="hold"/>
                                        <p:tgtEl>
                                          <p:spTgt spid="5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41" presetID="2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2" dur="1750" tmFilter="0, 0; .2, .5; .8, .5; 1, 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3" dur="875" autoRev="1" fill="hold"/>
                                        <p:tgtEl>
                                          <p:spTgt spid="2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44" presetID="2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5" dur="1750" tmFilter="0, 0; .2, .5; .8, .5; 1, 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6" dur="875" autoRev="1" fill="hold"/>
                                        <p:tgtEl>
                                          <p:spTgt spid="6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47" presetID="2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8" dur="1750" tmFilter="0, 0; .2, .5; .8, .5; 1, 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9" dur="875" autoRev="1" fill="hold"/>
                                        <p:tgtEl>
                                          <p:spTgt spid="6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50" presetID="2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1" dur="1750" tmFilter="0, 0; .2, .5; .8, .5; 1, 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52" dur="875" autoRev="1" fill="hold"/>
                                        <p:tgtEl>
                                          <p:spTgt spid="7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53" presetID="2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4" dur="1750" tmFilter="0, 0; .2, .5; .8, .5; 1, 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55" dur="875" autoRev="1" fill="hold"/>
                                        <p:tgtEl>
                                          <p:spTgt spid="6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56" presetID="2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7" dur="1750" tmFilter="0, 0; .2, .5; .8, .5; 1, 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58" dur="875" autoRev="1" fill="hold"/>
                                        <p:tgtEl>
                                          <p:spTgt spid="3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9" grpId="0" animBg="1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Рисунок 15"/>
          <p:cNvPicPr>
            <a:picLocks noChangeAspect="1"/>
          </p:cNvPicPr>
          <p:nvPr/>
        </p:nvPicPr>
        <p:blipFill>
          <a:blip r:embed="rId2" cstate="print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07600" y="1339839"/>
            <a:ext cx="2288458" cy="1085497"/>
          </a:xfrm>
          <a:prstGeom prst="rect">
            <a:avLst/>
          </a:prstGeom>
          <a:ln w="76200">
            <a:solidFill>
              <a:srgbClr val="5A9BD5"/>
            </a:solidFill>
          </a:ln>
        </p:spPr>
      </p:pic>
      <p:sp>
        <p:nvSpPr>
          <p:cNvPr id="17" name="Прямоугольник 16"/>
          <p:cNvSpPr/>
          <p:nvPr/>
        </p:nvSpPr>
        <p:spPr>
          <a:xfrm>
            <a:off x="1431" y="632462"/>
            <a:ext cx="12000535" cy="369332"/>
          </a:xfrm>
          <a:prstGeom prst="rect">
            <a:avLst/>
          </a:prstGeom>
          <a:gradFill flip="none" rotWithShape="1">
            <a:gsLst>
              <a:gs pos="0">
                <a:srgbClr val="009999">
                  <a:tint val="66000"/>
                  <a:satMod val="160000"/>
                </a:srgbClr>
              </a:gs>
              <a:gs pos="50000">
                <a:srgbClr val="009999">
                  <a:tint val="44500"/>
                  <a:satMod val="160000"/>
                </a:srgbClr>
              </a:gs>
              <a:gs pos="100000">
                <a:srgbClr val="009999">
                  <a:tint val="23500"/>
                  <a:satMod val="160000"/>
                </a:srgbClr>
              </a:gs>
            </a:gsLst>
            <a:path path="circle">
              <a:fillToRect t="100000" r="100000"/>
            </a:path>
            <a:tileRect l="-100000" b="-100000"/>
          </a:gradFill>
        </p:spPr>
        <p:txBody>
          <a:bodyPr wrap="square">
            <a:spAutoFit/>
          </a:bodyPr>
          <a:lstStyle/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Сельское хозяйство и рыболовство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8" name="Прямоугольник 17"/>
          <p:cNvSpPr/>
          <p:nvPr/>
        </p:nvSpPr>
        <p:spPr>
          <a:xfrm>
            <a:off x="3656075" y="205910"/>
            <a:ext cx="8535925" cy="369332"/>
          </a:xfrm>
          <a:prstGeom prst="rect">
            <a:avLst/>
          </a:prstGeom>
          <a:solidFill>
            <a:schemeClr val="bg1">
              <a:alpha val="17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ru-RU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«Образование»</a:t>
            </a:r>
            <a:endParaRPr lang="ru-RU" dirty="0">
              <a:solidFill>
                <a:schemeClr val="bg1"/>
              </a:solidFill>
            </a:endParaRPr>
          </a:p>
        </p:txBody>
      </p:sp>
      <p:sp>
        <p:nvSpPr>
          <p:cNvPr id="21" name="Заголовок 1"/>
          <p:cNvSpPr txBox="1">
            <a:spLocks/>
          </p:cNvSpPr>
          <p:nvPr/>
        </p:nvSpPr>
        <p:spPr>
          <a:xfrm>
            <a:off x="-12957" y="17746"/>
            <a:ext cx="12192001" cy="559729"/>
          </a:xfrm>
          <a:prstGeom prst="rect">
            <a:avLst/>
          </a:prstGeom>
          <a:solidFill>
            <a:srgbClr val="009999"/>
          </a:solidFill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3600" dirty="0" smtClean="0">
                <a:solidFill>
                  <a:schemeClr val="bg1"/>
                </a:solidFill>
              </a:rPr>
              <a:t>       </a:t>
            </a:r>
            <a:r>
              <a:rPr lang="ru-RU" sz="36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РАСХОДЫ</a:t>
            </a:r>
            <a:endParaRPr lang="ru-RU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2" name="Прямоугольник 21"/>
          <p:cNvSpPr/>
          <p:nvPr/>
        </p:nvSpPr>
        <p:spPr>
          <a:xfrm>
            <a:off x="3883881" y="158100"/>
            <a:ext cx="8535925" cy="369332"/>
          </a:xfrm>
          <a:prstGeom prst="rect">
            <a:avLst/>
          </a:prstGeom>
          <a:solidFill>
            <a:schemeClr val="bg1">
              <a:alpha val="17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ru-RU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«Национальная экономика»</a:t>
            </a:r>
            <a:endParaRPr lang="ru-RU" dirty="0">
              <a:solidFill>
                <a:schemeClr val="bg1"/>
              </a:solidFill>
            </a:endParaRPr>
          </a:p>
        </p:txBody>
      </p:sp>
      <p:pic>
        <p:nvPicPr>
          <p:cNvPr id="23" name="Picture 2" descr="http://polinamay.ru/wp-content/uploads/2015/01/%D0%BE%D1%82%D0%BA%D1%80%D1%8B%D1%82%D1%8B%D0%B9-%D0%B7%D0%B0%D0%BC%D0%BE%D0%BA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404" y="-77280"/>
            <a:ext cx="808097" cy="72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75804" y="1240011"/>
            <a:ext cx="840173" cy="742836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8978518" y="879115"/>
            <a:ext cx="285290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 smtClean="0"/>
              <a:t>ВСЕГО: 6655,6 </a:t>
            </a:r>
            <a:r>
              <a:rPr lang="ru-RU" sz="2000" b="1" dirty="0" err="1" smtClean="0"/>
              <a:t>тыс.руб</a:t>
            </a:r>
            <a:r>
              <a:rPr lang="ru-RU" sz="2000" b="1" dirty="0" smtClean="0"/>
              <a:t>.</a:t>
            </a:r>
            <a:endParaRPr lang="ru-RU" sz="2000" b="1" dirty="0"/>
          </a:p>
        </p:txBody>
      </p:sp>
      <p:graphicFrame>
        <p:nvGraphicFramePr>
          <p:cNvPr id="10" name="Таблица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82433058"/>
              </p:ext>
            </p:extLst>
          </p:nvPr>
        </p:nvGraphicFramePr>
        <p:xfrm>
          <a:off x="353927" y="3931418"/>
          <a:ext cx="11449391" cy="2397758"/>
        </p:xfrm>
        <a:graphic>
          <a:graphicData uri="http://schemas.openxmlformats.org/drawingml/2006/table">
            <a:tbl>
              <a:tblPr firstRow="1" bandRow="1">
                <a:tableStyleId>{2A488322-F2BA-4B5B-9748-0D474271808F}</a:tableStyleId>
              </a:tblPr>
              <a:tblGrid>
                <a:gridCol w="6243821"/>
                <a:gridCol w="2554357"/>
                <a:gridCol w="2651213"/>
              </a:tblGrid>
              <a:tr h="741678"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/>
                        <a:t>Наименование</a:t>
                      </a:r>
                      <a:r>
                        <a:rPr lang="ru-RU" sz="1800" baseline="0" dirty="0" smtClean="0"/>
                        <a:t> мероприятия</a:t>
                      </a:r>
                      <a:endParaRPr lang="ru-RU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/>
                        <a:t>Выполнено в 2017г.</a:t>
                      </a:r>
                      <a:endParaRPr lang="ru-RU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/>
                        <a:t>Сумма расходов, </a:t>
                      </a:r>
                      <a:r>
                        <a:rPr lang="ru-RU" sz="1800" dirty="0" err="1" smtClean="0"/>
                        <a:t>тыс.руб</a:t>
                      </a:r>
                      <a:r>
                        <a:rPr lang="ru-RU" sz="1800" dirty="0" smtClean="0"/>
                        <a:t>. </a:t>
                      </a:r>
                      <a:endParaRPr lang="ru-RU" sz="18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dirty="0" smtClean="0"/>
                        <a:t>Повышение почвенного плодородия (субсидии </a:t>
                      </a:r>
                      <a:r>
                        <a:rPr lang="ru-RU" sz="1200" dirty="0" err="1" smtClean="0"/>
                        <a:t>сельхозтоваропроизводителям</a:t>
                      </a:r>
                      <a:r>
                        <a:rPr lang="ru-RU" sz="1200" dirty="0" smtClean="0"/>
                        <a:t>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1"/>
                      <a:r>
                        <a:rPr lang="ru-RU" sz="1200" dirty="0" smtClean="0"/>
                        <a:t>Урожайность составила 31 ц/га (2016г. - 21,7 ц/га)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/>
                        <a:t>1695,9</a:t>
                      </a: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dirty="0" smtClean="0"/>
                        <a:t>Предоставление консультационных и методических услуг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1"/>
                      <a:r>
                        <a:rPr lang="ru-RU" sz="1200" dirty="0" smtClean="0"/>
                        <a:t>4158 ед.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/>
                        <a:t>2655,0</a:t>
                      </a: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dirty="0" smtClean="0"/>
                        <a:t>Отлов</a:t>
                      </a:r>
                      <a:r>
                        <a:rPr lang="ru-RU" sz="1200" baseline="0" dirty="0" smtClean="0"/>
                        <a:t> и содержание безнадзорных животных</a:t>
                      </a:r>
                      <a:endParaRPr lang="ru-RU" sz="1200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1"/>
                      <a:r>
                        <a:rPr lang="ru-RU" sz="1200" dirty="0" smtClean="0"/>
                        <a:t>727 ед.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/>
                        <a:t>538,3</a:t>
                      </a: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dirty="0" smtClean="0"/>
                        <a:t>Обустройство содержание, строительство и консервация скотомогильников (биотермических ям)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1"/>
                      <a:r>
                        <a:rPr lang="ru-RU" sz="1400" b="0" dirty="0" smtClean="0"/>
                        <a:t>14 ед.</a:t>
                      </a:r>
                      <a:endParaRPr lang="ru-RU" sz="11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/>
                        <a:t>666,4</a:t>
                      </a:r>
                    </a:p>
                  </a:txBody>
                  <a:tcPr/>
                </a:tc>
              </a:tr>
            </a:tbl>
          </a:graphicData>
        </a:graphic>
      </p:graphicFrame>
      <p:grpSp>
        <p:nvGrpSpPr>
          <p:cNvPr id="28" name="Группа 27"/>
          <p:cNvGrpSpPr/>
          <p:nvPr/>
        </p:nvGrpSpPr>
        <p:grpSpPr>
          <a:xfrm>
            <a:off x="3648075" y="1112069"/>
            <a:ext cx="5895454" cy="1677760"/>
            <a:chOff x="-685620" y="805286"/>
            <a:chExt cx="5895454" cy="1677760"/>
          </a:xfrm>
        </p:grpSpPr>
        <p:graphicFrame>
          <p:nvGraphicFramePr>
            <p:cNvPr id="25" name="Диаграмма 24"/>
            <p:cNvGraphicFramePr/>
            <p:nvPr>
              <p:extLst>
                <p:ext uri="{D42A27DB-BD31-4B8C-83A1-F6EECF244321}">
                  <p14:modId xmlns:p14="http://schemas.microsoft.com/office/powerpoint/2010/main" val="504326514"/>
                </p:ext>
              </p:extLst>
            </p:nvPr>
          </p:nvGraphicFramePr>
          <p:xfrm>
            <a:off x="-562341" y="805286"/>
            <a:ext cx="5302798" cy="1677760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5"/>
            </a:graphicData>
          </a:graphic>
        </p:graphicFrame>
        <p:sp>
          <p:nvSpPr>
            <p:cNvPr id="26" name="TextBox 25"/>
            <p:cNvSpPr txBox="1"/>
            <p:nvPr/>
          </p:nvSpPr>
          <p:spPr>
            <a:xfrm>
              <a:off x="-685620" y="1761845"/>
              <a:ext cx="1430885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1200" dirty="0" smtClean="0">
                  <a:solidFill>
                    <a:srgbClr val="0070C0"/>
                  </a:solidFill>
                </a:rPr>
                <a:t>За счет средств РБ</a:t>
              </a:r>
              <a:endParaRPr lang="ru-RU" sz="1200" dirty="0">
                <a:solidFill>
                  <a:srgbClr val="0070C0"/>
                </a:solidFill>
              </a:endParaRPr>
            </a:p>
          </p:txBody>
        </p:sp>
        <p:sp>
          <p:nvSpPr>
            <p:cNvPr id="27" name="TextBox 26"/>
            <p:cNvSpPr txBox="1"/>
            <p:nvPr/>
          </p:nvSpPr>
          <p:spPr>
            <a:xfrm>
              <a:off x="3734637" y="978277"/>
              <a:ext cx="1475197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1200" dirty="0" err="1" smtClean="0"/>
                <a:t>тыс.руб</a:t>
              </a:r>
              <a:r>
                <a:rPr lang="ru-RU" sz="1200" dirty="0" smtClean="0"/>
                <a:t>.</a:t>
              </a:r>
              <a:endParaRPr lang="ru-RU" sz="1200" dirty="0"/>
            </a:p>
          </p:txBody>
        </p:sp>
      </p:grpSp>
      <p:sp>
        <p:nvSpPr>
          <p:cNvPr id="19" name="TextBox 1"/>
          <p:cNvSpPr txBox="1"/>
          <p:nvPr/>
        </p:nvSpPr>
        <p:spPr>
          <a:xfrm>
            <a:off x="5551099" y="2088986"/>
            <a:ext cx="2330289" cy="278994"/>
          </a:xfrm>
          <a:prstGeom prst="rect">
            <a:avLst/>
          </a:prstGeom>
        </p:spPr>
        <p:txBody>
          <a:bodyPr wrap="squar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r>
              <a:rPr lang="ru-RU" sz="1100" dirty="0" smtClean="0">
                <a:solidFill>
                  <a:srgbClr val="00B0F0"/>
                </a:solidFill>
              </a:rPr>
              <a:t>За счет средств местного бюджета</a:t>
            </a:r>
            <a:endParaRPr lang="ru-RU" sz="1100" dirty="0">
              <a:solidFill>
                <a:srgbClr val="00B0F0"/>
              </a:solidFill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502012" y="3479295"/>
            <a:ext cx="391601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chemeClr val="bg1">
                    <a:lumMod val="50000"/>
                  </a:schemeClr>
                </a:solidFill>
              </a:rPr>
              <a:t>Особо значимые мероприятия:</a:t>
            </a:r>
            <a:endParaRPr lang="ru-RU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10641646" y="557541"/>
            <a:ext cx="1537398" cy="369332"/>
          </a:xfrm>
          <a:prstGeom prst="rect">
            <a:avLst/>
          </a:prstGeom>
          <a:solidFill>
            <a:srgbClr val="0070C0"/>
          </a:solidFill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>
                <a:solidFill>
                  <a:schemeClr val="bg1"/>
                </a:solidFill>
              </a:rPr>
              <a:t>2017 год</a:t>
            </a:r>
            <a:endParaRPr lang="ru-RU" dirty="0">
              <a:solidFill>
                <a:schemeClr val="bg1"/>
              </a:solidFill>
            </a:endParaRPr>
          </a:p>
        </p:txBody>
      </p:sp>
      <p:grpSp>
        <p:nvGrpSpPr>
          <p:cNvPr id="29" name="Группа 28"/>
          <p:cNvGrpSpPr/>
          <p:nvPr/>
        </p:nvGrpSpPr>
        <p:grpSpPr>
          <a:xfrm>
            <a:off x="8643778" y="2558862"/>
            <a:ext cx="3272199" cy="705244"/>
            <a:chOff x="8906845" y="2355137"/>
            <a:chExt cx="3272199" cy="705244"/>
          </a:xfrm>
        </p:grpSpPr>
        <p:grpSp>
          <p:nvGrpSpPr>
            <p:cNvPr id="30" name="Группа 29"/>
            <p:cNvGrpSpPr/>
            <p:nvPr/>
          </p:nvGrpSpPr>
          <p:grpSpPr>
            <a:xfrm>
              <a:off x="8906845" y="2355137"/>
              <a:ext cx="3272199" cy="705244"/>
              <a:chOff x="8906845" y="2355137"/>
              <a:chExt cx="3272199" cy="705244"/>
            </a:xfrm>
          </p:grpSpPr>
          <p:grpSp>
            <p:nvGrpSpPr>
              <p:cNvPr id="32" name="Группа 31"/>
              <p:cNvGrpSpPr/>
              <p:nvPr/>
            </p:nvGrpSpPr>
            <p:grpSpPr>
              <a:xfrm>
                <a:off x="8906845" y="2355137"/>
                <a:ext cx="3272199" cy="705244"/>
                <a:chOff x="8906845" y="2355137"/>
                <a:chExt cx="3272199" cy="705244"/>
              </a:xfrm>
            </p:grpSpPr>
            <p:grpSp>
              <p:nvGrpSpPr>
                <p:cNvPr id="34" name="Группа 33"/>
                <p:cNvGrpSpPr/>
                <p:nvPr/>
              </p:nvGrpSpPr>
              <p:grpSpPr>
                <a:xfrm>
                  <a:off x="8906845" y="2355137"/>
                  <a:ext cx="3272199" cy="705244"/>
                  <a:chOff x="8906845" y="2355137"/>
                  <a:chExt cx="3272199" cy="705244"/>
                </a:xfrm>
              </p:grpSpPr>
              <p:graphicFrame>
                <p:nvGraphicFramePr>
                  <p:cNvPr id="38" name="Схема 37"/>
                  <p:cNvGraphicFramePr/>
                  <p:nvPr>
                    <p:extLst>
                      <p:ext uri="{D42A27DB-BD31-4B8C-83A1-F6EECF244321}">
                        <p14:modId xmlns:p14="http://schemas.microsoft.com/office/powerpoint/2010/main" val="1909404855"/>
                      </p:ext>
                    </p:extLst>
                  </p:nvPr>
                </p:nvGraphicFramePr>
                <p:xfrm>
                  <a:off x="8906845" y="2355137"/>
                  <a:ext cx="3272199" cy="705244"/>
                </p:xfrm>
                <a:graphic>
                  <a:graphicData uri="http://schemas.openxmlformats.org/drawingml/2006/diagram">
                    <dgm:relIds xmlns:dgm="http://schemas.openxmlformats.org/drawingml/2006/diagram" xmlns:r="http://schemas.openxmlformats.org/officeDocument/2006/relationships" r:dm="rId6" r:lo="rId7" r:qs="rId8" r:cs="rId9"/>
                  </a:graphicData>
                </a:graphic>
              </p:graphicFrame>
              <p:sp>
                <p:nvSpPr>
                  <p:cNvPr id="39" name="TextBox 38"/>
                  <p:cNvSpPr txBox="1"/>
                  <p:nvPr/>
                </p:nvSpPr>
                <p:spPr>
                  <a:xfrm>
                    <a:off x="9582729" y="2370768"/>
                    <a:ext cx="566181" cy="253916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r>
                      <a:rPr lang="ru-RU" sz="1050" b="1" dirty="0" smtClean="0">
                        <a:solidFill>
                          <a:schemeClr val="accent6">
                            <a:lumMod val="75000"/>
                          </a:schemeClr>
                        </a:solidFill>
                      </a:rPr>
                      <a:t>-71,1%</a:t>
                    </a:r>
                    <a:endParaRPr lang="ru-RU" sz="1050" b="1" dirty="0">
                      <a:solidFill>
                        <a:schemeClr val="accent6">
                          <a:lumMod val="75000"/>
                        </a:schemeClr>
                      </a:solidFill>
                    </a:endParaRPr>
                  </a:p>
                </p:txBody>
              </p:sp>
              <p:sp>
                <p:nvSpPr>
                  <p:cNvPr id="40" name="Выгнутая вверх стрелка 39"/>
                  <p:cNvSpPr/>
                  <p:nvPr/>
                </p:nvSpPr>
                <p:spPr>
                  <a:xfrm>
                    <a:off x="9493559" y="2368899"/>
                    <a:ext cx="757346" cy="162545"/>
                  </a:xfrm>
                  <a:prstGeom prst="curvedDownArrow">
                    <a:avLst/>
                  </a:prstGeom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ru-RU">
                      <a:solidFill>
                        <a:schemeClr val="tx1"/>
                      </a:solidFill>
                    </a:endParaRPr>
                  </a:p>
                </p:txBody>
              </p:sp>
            </p:grpSp>
            <p:sp>
              <p:nvSpPr>
                <p:cNvPr id="35" name="TextBox 34"/>
                <p:cNvSpPr txBox="1"/>
                <p:nvPr/>
              </p:nvSpPr>
              <p:spPr>
                <a:xfrm>
                  <a:off x="10760461" y="2378465"/>
                  <a:ext cx="591829" cy="253916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ru-RU" sz="1050" b="1" dirty="0" smtClean="0">
                      <a:solidFill>
                        <a:schemeClr val="accent6">
                          <a:lumMod val="75000"/>
                        </a:schemeClr>
                      </a:solidFill>
                    </a:rPr>
                    <a:t>+32,8%</a:t>
                  </a:r>
                  <a:endParaRPr lang="ru-RU" sz="1050" b="1" dirty="0">
                    <a:solidFill>
                      <a:schemeClr val="accent6">
                        <a:lumMod val="75000"/>
                      </a:schemeClr>
                    </a:solidFill>
                  </a:endParaRPr>
                </a:p>
              </p:txBody>
            </p:sp>
            <p:sp>
              <p:nvSpPr>
                <p:cNvPr id="36" name="Выгнутая вверх стрелка 35"/>
                <p:cNvSpPr/>
                <p:nvPr/>
              </p:nvSpPr>
              <p:spPr>
                <a:xfrm>
                  <a:off x="10643723" y="2364490"/>
                  <a:ext cx="757346" cy="162545"/>
                </a:xfrm>
                <a:prstGeom prst="curvedDownArrow">
                  <a:avLst/>
                </a:prstGeom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37" name="TextBox 36"/>
                <p:cNvSpPr txBox="1"/>
                <p:nvPr/>
              </p:nvSpPr>
              <p:spPr>
                <a:xfrm>
                  <a:off x="11488390" y="2783846"/>
                  <a:ext cx="622286" cy="156710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>
                    <a:lnSpc>
                      <a:spcPts val="300"/>
                    </a:lnSpc>
                  </a:pPr>
                  <a:r>
                    <a:rPr lang="ru-RU" sz="900" dirty="0" err="1" smtClean="0"/>
                    <a:t>млн.руб</a:t>
                  </a:r>
                  <a:r>
                    <a:rPr lang="ru-RU" sz="1050" b="1" dirty="0" smtClean="0"/>
                    <a:t>.</a:t>
                  </a:r>
                  <a:endParaRPr lang="ru-RU" sz="1050" b="1" dirty="0"/>
                </a:p>
              </p:txBody>
            </p:sp>
          </p:grpSp>
          <p:sp>
            <p:nvSpPr>
              <p:cNvPr id="33" name="TextBox 32"/>
              <p:cNvSpPr txBox="1"/>
              <p:nvPr/>
            </p:nvSpPr>
            <p:spPr>
              <a:xfrm>
                <a:off x="9271586" y="2783846"/>
                <a:ext cx="622286" cy="1567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>
                  <a:lnSpc>
                    <a:spcPts val="300"/>
                  </a:lnSpc>
                </a:pPr>
                <a:r>
                  <a:rPr lang="ru-RU" sz="900" dirty="0" err="1" smtClean="0"/>
                  <a:t>млн.руб</a:t>
                </a:r>
                <a:r>
                  <a:rPr lang="ru-RU" sz="1050" b="1" dirty="0" smtClean="0"/>
                  <a:t>.</a:t>
                </a:r>
                <a:endParaRPr lang="ru-RU" sz="1050" b="1" dirty="0"/>
              </a:p>
            </p:txBody>
          </p:sp>
        </p:grpSp>
        <p:sp>
          <p:nvSpPr>
            <p:cNvPr id="31" name="TextBox 30"/>
            <p:cNvSpPr txBox="1"/>
            <p:nvPr/>
          </p:nvSpPr>
          <p:spPr>
            <a:xfrm>
              <a:off x="10361457" y="2783846"/>
              <a:ext cx="622286" cy="1567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lnSpc>
                  <a:spcPts val="300"/>
                </a:lnSpc>
              </a:pPr>
              <a:r>
                <a:rPr lang="ru-RU" sz="900" dirty="0" err="1" smtClean="0"/>
                <a:t>млн.руб</a:t>
              </a:r>
              <a:r>
                <a:rPr lang="ru-RU" sz="1050" b="1" dirty="0" smtClean="0"/>
                <a:t>.</a:t>
              </a:r>
              <a:endParaRPr lang="ru-RU" sz="1050" b="1" dirty="0"/>
            </a:p>
          </p:txBody>
        </p:sp>
      </p:grpSp>
      <p:grpSp>
        <p:nvGrpSpPr>
          <p:cNvPr id="3" name="Группа 2"/>
          <p:cNvGrpSpPr/>
          <p:nvPr/>
        </p:nvGrpSpPr>
        <p:grpSpPr>
          <a:xfrm>
            <a:off x="215261" y="879115"/>
            <a:ext cx="4222771" cy="2990127"/>
            <a:chOff x="215261" y="879115"/>
            <a:chExt cx="4222771" cy="2990127"/>
          </a:xfrm>
        </p:grpSpPr>
        <p:pic>
          <p:nvPicPr>
            <p:cNvPr id="63" name="Picture 2" descr="https://thumbs.dreamstime.com/t/blank-paper-label-tag-10972185.jpg"/>
            <p:cNvPicPr>
              <a:picLocks noChangeAspect="1" noChangeArrowheads="1"/>
            </p:cNvPicPr>
            <p:nvPr/>
          </p:nvPicPr>
          <p:blipFill rotWithShape="1">
            <a:blip r:embed="rId11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450" t="37156"/>
            <a:stretch/>
          </p:blipFill>
          <p:spPr bwMode="auto">
            <a:xfrm rot="868127">
              <a:off x="2338066" y="2920313"/>
              <a:ext cx="2099966" cy="94892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64" name="TextBox 63"/>
            <p:cNvSpPr txBox="1"/>
            <p:nvPr/>
          </p:nvSpPr>
          <p:spPr>
            <a:xfrm rot="21578244">
              <a:off x="2962269" y="3014702"/>
              <a:ext cx="1346291" cy="49244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900" b="1" i="1" dirty="0" smtClean="0"/>
                <a:t>Уильям </a:t>
              </a:r>
              <a:r>
                <a:rPr lang="ru-RU" sz="900" b="1" i="1" dirty="0" err="1" smtClean="0"/>
                <a:t>Питт</a:t>
              </a:r>
              <a:r>
                <a:rPr lang="ru-RU" sz="900" b="1" i="1" dirty="0" smtClean="0"/>
                <a:t> </a:t>
              </a:r>
              <a:r>
                <a:rPr lang="ru-RU" sz="900" b="1" i="1" dirty="0" err="1" smtClean="0"/>
                <a:t>Амхерст</a:t>
              </a:r>
              <a:endParaRPr lang="ru-RU" sz="900" b="1" i="1" dirty="0" smtClean="0"/>
            </a:p>
            <a:p>
              <a:pPr algn="ctr"/>
              <a:r>
                <a:rPr lang="ru-RU" sz="800" dirty="0"/>
                <a:t>Британский дипломат</a:t>
              </a:r>
              <a:endParaRPr lang="ru-RU" sz="900" dirty="0"/>
            </a:p>
          </p:txBody>
        </p:sp>
        <p:pic>
          <p:nvPicPr>
            <p:cNvPr id="6" name="Рисунок 5"/>
            <p:cNvPicPr>
              <a:picLocks noChangeAspect="1"/>
            </p:cNvPicPr>
            <p:nvPr/>
          </p:nvPicPr>
          <p:blipFill>
            <a:blip r:embed="rId12"/>
            <a:stretch>
              <a:fillRect/>
            </a:stretch>
          </p:blipFill>
          <p:spPr>
            <a:xfrm>
              <a:off x="215261" y="879115"/>
              <a:ext cx="3682303" cy="2542252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3215869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2322"/>
    </mc:Choice>
    <mc:Fallback xmlns="">
      <p:transition spd="slow" advTm="22322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53" presetClass="entr" presetSubtype="16" fill="hold" grpId="0" nodeType="after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250"/>
                            </p:stCondLst>
                            <p:childTnLst>
                              <p:par>
                                <p:cTn id="17" presetID="22" presetClass="entr" presetSubtype="4" fill="hold" nodeType="after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1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5500"/>
                            </p:stCondLst>
                            <p:childTnLst>
                              <p:par>
                                <p:cTn id="2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1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7000"/>
                            </p:stCondLst>
                            <p:childTnLst>
                              <p:par>
                                <p:cTn id="2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1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1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8500"/>
                            </p:stCondLst>
                            <p:childTnLst>
                              <p:par>
                                <p:cTn id="33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  <p:bldP spid="8" grpId="0"/>
      <p:bldP spid="2" grpId="0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Рисунок 1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63510" y="1315970"/>
            <a:ext cx="2404565" cy="1340647"/>
          </a:xfrm>
          <a:prstGeom prst="rect">
            <a:avLst/>
          </a:prstGeom>
          <a:ln w="76200">
            <a:solidFill>
              <a:srgbClr val="118026"/>
            </a:solidFill>
          </a:ln>
        </p:spPr>
      </p:pic>
      <p:sp>
        <p:nvSpPr>
          <p:cNvPr id="17" name="Прямоугольник 16"/>
          <p:cNvSpPr/>
          <p:nvPr/>
        </p:nvSpPr>
        <p:spPr>
          <a:xfrm>
            <a:off x="82775" y="669339"/>
            <a:ext cx="12000535" cy="369332"/>
          </a:xfrm>
          <a:prstGeom prst="rect">
            <a:avLst/>
          </a:prstGeom>
          <a:gradFill flip="none" rotWithShape="1">
            <a:gsLst>
              <a:gs pos="0">
                <a:srgbClr val="009999">
                  <a:tint val="66000"/>
                  <a:satMod val="160000"/>
                </a:srgbClr>
              </a:gs>
              <a:gs pos="50000">
                <a:srgbClr val="009999">
                  <a:tint val="44500"/>
                  <a:satMod val="160000"/>
                </a:srgbClr>
              </a:gs>
              <a:gs pos="100000">
                <a:srgbClr val="009999">
                  <a:tint val="23500"/>
                  <a:satMod val="160000"/>
                </a:srgbClr>
              </a:gs>
            </a:gsLst>
            <a:path path="circle">
              <a:fillToRect t="100000" r="100000"/>
            </a:path>
            <a:tileRect l="-100000" b="-100000"/>
          </a:gradFill>
        </p:spPr>
        <p:txBody>
          <a:bodyPr wrap="square">
            <a:spAutoFit/>
          </a:bodyPr>
          <a:lstStyle/>
          <a:p>
            <a:r>
              <a:rPr lang="ru-RU" dirty="0"/>
              <a:t>Другие вопросы в области национальной экономики</a:t>
            </a:r>
          </a:p>
        </p:txBody>
      </p:sp>
      <p:sp>
        <p:nvSpPr>
          <p:cNvPr id="18" name="Прямоугольник 17"/>
          <p:cNvSpPr/>
          <p:nvPr/>
        </p:nvSpPr>
        <p:spPr>
          <a:xfrm>
            <a:off x="3656075" y="205910"/>
            <a:ext cx="8535925" cy="369332"/>
          </a:xfrm>
          <a:prstGeom prst="rect">
            <a:avLst/>
          </a:prstGeom>
          <a:solidFill>
            <a:schemeClr val="bg1">
              <a:alpha val="17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ru-RU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«Образование»</a:t>
            </a:r>
            <a:endParaRPr lang="ru-RU" dirty="0">
              <a:solidFill>
                <a:schemeClr val="bg1"/>
              </a:solidFill>
            </a:endParaRPr>
          </a:p>
        </p:txBody>
      </p:sp>
      <p:sp>
        <p:nvSpPr>
          <p:cNvPr id="21" name="Заголовок 1"/>
          <p:cNvSpPr txBox="1">
            <a:spLocks/>
          </p:cNvSpPr>
          <p:nvPr/>
        </p:nvSpPr>
        <p:spPr>
          <a:xfrm>
            <a:off x="-12957" y="17746"/>
            <a:ext cx="12192001" cy="559729"/>
          </a:xfrm>
          <a:prstGeom prst="rect">
            <a:avLst/>
          </a:prstGeom>
          <a:solidFill>
            <a:srgbClr val="009999"/>
          </a:solidFill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3600" dirty="0" smtClean="0">
                <a:solidFill>
                  <a:schemeClr val="bg1"/>
                </a:solidFill>
              </a:rPr>
              <a:t>       </a:t>
            </a:r>
            <a:r>
              <a:rPr lang="ru-RU" sz="36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РАСХОДЫ</a:t>
            </a:r>
            <a:endParaRPr lang="ru-RU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2" name="Прямоугольник 21"/>
          <p:cNvSpPr/>
          <p:nvPr/>
        </p:nvSpPr>
        <p:spPr>
          <a:xfrm>
            <a:off x="3883881" y="158100"/>
            <a:ext cx="8535925" cy="369332"/>
          </a:xfrm>
          <a:prstGeom prst="rect">
            <a:avLst/>
          </a:prstGeom>
          <a:solidFill>
            <a:schemeClr val="bg1">
              <a:alpha val="17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ru-RU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«Национальная экономика»</a:t>
            </a:r>
            <a:endParaRPr lang="ru-RU" dirty="0">
              <a:solidFill>
                <a:schemeClr val="bg1"/>
              </a:solidFill>
            </a:endParaRPr>
          </a:p>
        </p:txBody>
      </p:sp>
      <p:pic>
        <p:nvPicPr>
          <p:cNvPr id="23" name="Picture 2" descr="http://polinamay.ru/wp-content/uploads/2015/01/%D0%BE%D1%82%D0%BA%D1%80%D1%8B%D1%82%D1%8B%D0%B9-%D0%B7%D0%B0%D0%BC%D0%BE%D0%BA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404" y="-77280"/>
            <a:ext cx="808097" cy="72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46285" y="1360720"/>
            <a:ext cx="840173" cy="742836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10498915" y="13012418"/>
            <a:ext cx="347370" cy="48013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/>
              <a:t>Сельское хозяйство</a:t>
            </a:r>
            <a:endParaRPr lang="ru-RU" dirty="0"/>
          </a:p>
        </p:txBody>
      </p:sp>
      <p:graphicFrame>
        <p:nvGraphicFramePr>
          <p:cNvPr id="10" name="Таблица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30124094"/>
              </p:ext>
            </p:extLst>
          </p:nvPr>
        </p:nvGraphicFramePr>
        <p:xfrm>
          <a:off x="237067" y="3901538"/>
          <a:ext cx="11449391" cy="2844798"/>
        </p:xfrm>
        <a:graphic>
          <a:graphicData uri="http://schemas.openxmlformats.org/drawingml/2006/table">
            <a:tbl>
              <a:tblPr firstRow="1" bandRow="1">
                <a:tableStyleId>{16D9F66E-5EB9-4882-86FB-DCBF35E3C3E4}</a:tableStyleId>
              </a:tblPr>
              <a:tblGrid>
                <a:gridCol w="3268133"/>
                <a:gridCol w="6654928"/>
                <a:gridCol w="1526330"/>
              </a:tblGrid>
              <a:tr h="741678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Наименование</a:t>
                      </a:r>
                      <a:r>
                        <a:rPr lang="ru-RU" sz="1400" baseline="0" dirty="0" smtClean="0"/>
                        <a:t> мероприятия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Выполнено в 2017г.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Сумма расходов, </a:t>
                      </a:r>
                      <a:r>
                        <a:rPr lang="ru-RU" sz="1400" dirty="0" err="1" smtClean="0"/>
                        <a:t>тыс.руб</a:t>
                      </a:r>
                      <a:r>
                        <a:rPr lang="ru-RU" sz="1400" dirty="0" smtClean="0"/>
                        <a:t>. </a:t>
                      </a:r>
                      <a:endParaRPr lang="ru-RU" sz="1400" dirty="0"/>
                    </a:p>
                  </a:txBody>
                  <a:tcPr/>
                </a:tc>
              </a:tr>
              <a:tr h="750147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dirty="0" smtClean="0"/>
                        <a:t>Поддержка субъектов малого предпринимательства</a:t>
                      </a:r>
                    </a:p>
                    <a:p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dirty="0" smtClean="0"/>
                        <a:t>19 субъектов получили субсидии</a:t>
                      </a:r>
                      <a:r>
                        <a:rPr lang="ru-RU" sz="1200" baseline="0" dirty="0" smtClean="0"/>
                        <a:t> </a:t>
                      </a:r>
                      <a:r>
                        <a:rPr lang="ru-RU" sz="1200" dirty="0" smtClean="0"/>
                        <a:t>из бюджета,</a:t>
                      </a:r>
                      <a:r>
                        <a:rPr lang="ru-RU" sz="1200" baseline="0" dirty="0" smtClean="0"/>
                        <a:t> в </a:t>
                      </a:r>
                      <a:r>
                        <a:rPr lang="ru-RU" sz="1200" baseline="0" dirty="0" err="1" smtClean="0"/>
                        <a:t>т.ч</a:t>
                      </a:r>
                      <a:r>
                        <a:rPr lang="ru-RU" sz="1200" baseline="0" dirty="0" smtClean="0"/>
                        <a:t>. </a:t>
                      </a:r>
                      <a:r>
                        <a:rPr lang="ru-RU" sz="1200" dirty="0" smtClean="0"/>
                        <a:t>7 предпринимателей получили финансовую помощь</a:t>
                      </a:r>
                      <a:r>
                        <a:rPr lang="ru-RU" sz="1200" baseline="0" dirty="0" smtClean="0"/>
                        <a:t> </a:t>
                      </a:r>
                      <a:r>
                        <a:rPr lang="ru-RU" sz="1200" dirty="0" smtClean="0"/>
                        <a:t>в рамках «Субсидирования субъектов</a:t>
                      </a:r>
                      <a:r>
                        <a:rPr lang="ru-RU" sz="1200" baseline="0" dirty="0" smtClean="0"/>
                        <a:t> малого предпринимательства на начальной стадии становления бизнеса» и 12 субъектов – по направлению «Субсидирование части лизинговых платежей»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/>
                        <a:t>5305,6</a:t>
                      </a:r>
                    </a:p>
                    <a:p>
                      <a:pPr algn="ctr"/>
                      <a:endParaRPr lang="ru-RU" sz="12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dirty="0" smtClean="0"/>
                        <a:t>Проведение работ по разработке документов территориального планирования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dirty="0" smtClean="0"/>
                        <a:t>Подготовлены документы по 8 населенным пунктам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/>
                        <a:t>3328,5</a:t>
                      </a:r>
                      <a:endParaRPr lang="ru-RU" sz="12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sz="1200" dirty="0" smtClean="0"/>
                        <a:t>Проведение кадастровых работ по межеванию земельных участков в целях их предоставления гражданам однократно и бесплатно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dirty="0" smtClean="0"/>
                        <a:t>предоставлено 50 участков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/>
                        <a:t>33,0</a:t>
                      </a:r>
                      <a:endParaRPr lang="ru-RU" sz="1200" dirty="0"/>
                    </a:p>
                  </a:txBody>
                  <a:tcPr/>
                </a:tc>
              </a:tr>
            </a:tbl>
          </a:graphicData>
        </a:graphic>
      </p:graphicFrame>
      <p:grpSp>
        <p:nvGrpSpPr>
          <p:cNvPr id="3" name="Группа 2"/>
          <p:cNvGrpSpPr/>
          <p:nvPr/>
        </p:nvGrpSpPr>
        <p:grpSpPr>
          <a:xfrm>
            <a:off x="3225035" y="1093198"/>
            <a:ext cx="6263982" cy="1677760"/>
            <a:chOff x="2821715" y="1199749"/>
            <a:chExt cx="6263982" cy="1677760"/>
          </a:xfrm>
        </p:grpSpPr>
        <p:grpSp>
          <p:nvGrpSpPr>
            <p:cNvPr id="19" name="Группа 18"/>
            <p:cNvGrpSpPr/>
            <p:nvPr/>
          </p:nvGrpSpPr>
          <p:grpSpPr>
            <a:xfrm>
              <a:off x="2821715" y="1199749"/>
              <a:ext cx="6263982" cy="1677760"/>
              <a:chOff x="-562341" y="805286"/>
              <a:chExt cx="6263982" cy="1677760"/>
            </a:xfrm>
          </p:grpSpPr>
          <p:graphicFrame>
            <p:nvGraphicFramePr>
              <p:cNvPr id="20" name="Диаграмма 19"/>
              <p:cNvGraphicFramePr/>
              <p:nvPr>
                <p:extLst>
                  <p:ext uri="{D42A27DB-BD31-4B8C-83A1-F6EECF244321}">
                    <p14:modId xmlns:p14="http://schemas.microsoft.com/office/powerpoint/2010/main" val="3113592991"/>
                  </p:ext>
                </p:extLst>
              </p:nvPr>
            </p:nvGraphicFramePr>
            <p:xfrm>
              <a:off x="-562341" y="805286"/>
              <a:ext cx="5302798" cy="1677760"/>
            </p:xfrm>
            <a:graphic>
              <a:graphicData uri="http://schemas.openxmlformats.org/drawingml/2006/chart">
                <c:chart xmlns:c="http://schemas.openxmlformats.org/drawingml/2006/chart" xmlns:r="http://schemas.openxmlformats.org/officeDocument/2006/relationships" r:id="rId6"/>
              </a:graphicData>
            </a:graphic>
          </p:graphicFrame>
          <p:sp>
            <p:nvSpPr>
              <p:cNvPr id="24" name="TextBox 23"/>
              <p:cNvSpPr txBox="1"/>
              <p:nvPr/>
            </p:nvSpPr>
            <p:spPr>
              <a:xfrm>
                <a:off x="-318199" y="1884359"/>
                <a:ext cx="1430885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ru-RU" sz="1200" dirty="0" smtClean="0">
                    <a:solidFill>
                      <a:srgbClr val="0070C0"/>
                    </a:solidFill>
                  </a:rPr>
                  <a:t>За счет средств РБ</a:t>
                </a:r>
                <a:endParaRPr lang="ru-RU" sz="1200" dirty="0">
                  <a:solidFill>
                    <a:srgbClr val="0070C0"/>
                  </a:solidFill>
                </a:endParaRPr>
              </a:p>
            </p:txBody>
          </p:sp>
          <p:sp>
            <p:nvSpPr>
              <p:cNvPr id="29" name="TextBox 28"/>
              <p:cNvSpPr txBox="1"/>
              <p:nvPr/>
            </p:nvSpPr>
            <p:spPr>
              <a:xfrm>
                <a:off x="4226444" y="844025"/>
                <a:ext cx="1475197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ru-RU" sz="1200" dirty="0" err="1" smtClean="0"/>
                  <a:t>тыс.руб</a:t>
                </a:r>
                <a:r>
                  <a:rPr lang="ru-RU" sz="1200" dirty="0" smtClean="0"/>
                  <a:t>.</a:t>
                </a:r>
                <a:endParaRPr lang="ru-RU" sz="1200" dirty="0"/>
              </a:p>
            </p:txBody>
          </p:sp>
        </p:grpSp>
        <p:sp>
          <p:nvSpPr>
            <p:cNvPr id="30" name="TextBox 1"/>
            <p:cNvSpPr txBox="1"/>
            <p:nvPr/>
          </p:nvSpPr>
          <p:spPr>
            <a:xfrm>
              <a:off x="5235739" y="2260230"/>
              <a:ext cx="2330289" cy="278994"/>
            </a:xfrm>
            <a:prstGeom prst="rect">
              <a:avLst/>
            </a:prstGeom>
          </p:spPr>
          <p:txBody>
            <a:bodyPr wrap="square" rtlCol="0"/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ru-RU" sz="1100" dirty="0" smtClean="0">
                  <a:solidFill>
                    <a:srgbClr val="00B0F0"/>
                  </a:solidFill>
                </a:rPr>
                <a:t>За счет средств местного бюджета</a:t>
              </a:r>
              <a:endParaRPr lang="ru-RU" sz="1100" dirty="0">
                <a:solidFill>
                  <a:srgbClr val="00B0F0"/>
                </a:solidFill>
              </a:endParaRPr>
            </a:p>
          </p:txBody>
        </p:sp>
      </p:grpSp>
      <p:sp>
        <p:nvSpPr>
          <p:cNvPr id="32" name="TextBox 31"/>
          <p:cNvSpPr txBox="1"/>
          <p:nvPr/>
        </p:nvSpPr>
        <p:spPr>
          <a:xfrm>
            <a:off x="4184619" y="3532206"/>
            <a:ext cx="391601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chemeClr val="bg1">
                    <a:lumMod val="50000"/>
                  </a:schemeClr>
                </a:solidFill>
              </a:rPr>
              <a:t>Особо значимые мероприятия:</a:t>
            </a:r>
            <a:endParaRPr lang="ru-RU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10641646" y="566418"/>
            <a:ext cx="1537398" cy="369332"/>
          </a:xfrm>
          <a:prstGeom prst="rect">
            <a:avLst/>
          </a:prstGeom>
          <a:solidFill>
            <a:srgbClr val="0070C0"/>
          </a:solidFill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>
                <a:solidFill>
                  <a:schemeClr val="bg1"/>
                </a:solidFill>
              </a:rPr>
              <a:t>2017 год</a:t>
            </a:r>
            <a:endParaRPr lang="ru-RU" dirty="0">
              <a:solidFill>
                <a:schemeClr val="bg1"/>
              </a:solidFill>
            </a:endParaRPr>
          </a:p>
        </p:txBody>
      </p:sp>
      <p:grpSp>
        <p:nvGrpSpPr>
          <p:cNvPr id="5" name="Группа 4"/>
          <p:cNvGrpSpPr/>
          <p:nvPr/>
        </p:nvGrpSpPr>
        <p:grpSpPr>
          <a:xfrm>
            <a:off x="8688388" y="879115"/>
            <a:ext cx="3143031" cy="400110"/>
            <a:chOff x="8688388" y="879115"/>
            <a:chExt cx="3143031" cy="400110"/>
          </a:xfrm>
        </p:grpSpPr>
        <p:sp>
          <p:nvSpPr>
            <p:cNvPr id="8" name="TextBox 7"/>
            <p:cNvSpPr txBox="1"/>
            <p:nvPr/>
          </p:nvSpPr>
          <p:spPr>
            <a:xfrm>
              <a:off x="8978518" y="879115"/>
              <a:ext cx="2852901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2000" b="1" dirty="0" smtClean="0"/>
                <a:t>11655,0 </a:t>
              </a:r>
              <a:r>
                <a:rPr lang="ru-RU" sz="2000" b="1" dirty="0" err="1" smtClean="0"/>
                <a:t>тыс.руб</a:t>
              </a:r>
              <a:r>
                <a:rPr lang="ru-RU" sz="2000" b="1" dirty="0" smtClean="0"/>
                <a:t>.</a:t>
              </a:r>
              <a:endParaRPr lang="ru-RU" sz="2000" b="1" dirty="0"/>
            </a:p>
          </p:txBody>
        </p:sp>
        <p:sp>
          <p:nvSpPr>
            <p:cNvPr id="2" name="TextBox 1"/>
            <p:cNvSpPr txBox="1"/>
            <p:nvPr/>
          </p:nvSpPr>
          <p:spPr>
            <a:xfrm>
              <a:off x="8688388" y="908532"/>
              <a:ext cx="122066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dirty="0" smtClean="0"/>
                <a:t>ВСЕГО:</a:t>
              </a:r>
              <a:endParaRPr lang="ru-RU" dirty="0"/>
            </a:p>
          </p:txBody>
        </p:sp>
      </p:grpSp>
      <p:grpSp>
        <p:nvGrpSpPr>
          <p:cNvPr id="26" name="Группа 25"/>
          <p:cNvGrpSpPr/>
          <p:nvPr/>
        </p:nvGrpSpPr>
        <p:grpSpPr>
          <a:xfrm>
            <a:off x="8559220" y="2908422"/>
            <a:ext cx="3272199" cy="705244"/>
            <a:chOff x="8906845" y="2355137"/>
            <a:chExt cx="3272199" cy="705244"/>
          </a:xfrm>
        </p:grpSpPr>
        <p:grpSp>
          <p:nvGrpSpPr>
            <p:cNvPr id="27" name="Группа 26"/>
            <p:cNvGrpSpPr/>
            <p:nvPr/>
          </p:nvGrpSpPr>
          <p:grpSpPr>
            <a:xfrm>
              <a:off x="8906845" y="2355137"/>
              <a:ext cx="3272199" cy="705244"/>
              <a:chOff x="8906845" y="2355137"/>
              <a:chExt cx="3272199" cy="705244"/>
            </a:xfrm>
          </p:grpSpPr>
          <p:grpSp>
            <p:nvGrpSpPr>
              <p:cNvPr id="33" name="Группа 32"/>
              <p:cNvGrpSpPr/>
              <p:nvPr/>
            </p:nvGrpSpPr>
            <p:grpSpPr>
              <a:xfrm>
                <a:off x="8906845" y="2355137"/>
                <a:ext cx="3272199" cy="705244"/>
                <a:chOff x="8906845" y="2355137"/>
                <a:chExt cx="3272199" cy="705244"/>
              </a:xfrm>
            </p:grpSpPr>
            <p:grpSp>
              <p:nvGrpSpPr>
                <p:cNvPr id="35" name="Группа 34"/>
                <p:cNvGrpSpPr/>
                <p:nvPr/>
              </p:nvGrpSpPr>
              <p:grpSpPr>
                <a:xfrm>
                  <a:off x="8906845" y="2355137"/>
                  <a:ext cx="3272199" cy="705244"/>
                  <a:chOff x="8906845" y="2355137"/>
                  <a:chExt cx="3272199" cy="705244"/>
                </a:xfrm>
              </p:grpSpPr>
              <p:graphicFrame>
                <p:nvGraphicFramePr>
                  <p:cNvPr id="39" name="Схема 38"/>
                  <p:cNvGraphicFramePr/>
                  <p:nvPr>
                    <p:extLst>
                      <p:ext uri="{D42A27DB-BD31-4B8C-83A1-F6EECF244321}">
                        <p14:modId xmlns:p14="http://schemas.microsoft.com/office/powerpoint/2010/main" val="4254705738"/>
                      </p:ext>
                    </p:extLst>
                  </p:nvPr>
                </p:nvGraphicFramePr>
                <p:xfrm>
                  <a:off x="8906845" y="2355137"/>
                  <a:ext cx="3272199" cy="705244"/>
                </p:xfrm>
                <a:graphic>
                  <a:graphicData uri="http://schemas.openxmlformats.org/drawingml/2006/diagram">
                    <dgm:relIds xmlns:dgm="http://schemas.openxmlformats.org/drawingml/2006/diagram" xmlns:r="http://schemas.openxmlformats.org/officeDocument/2006/relationships" r:dm="rId7" r:lo="rId8" r:qs="rId9" r:cs="rId10"/>
                  </a:graphicData>
                </a:graphic>
              </p:graphicFrame>
              <p:sp>
                <p:nvSpPr>
                  <p:cNvPr id="40" name="TextBox 39"/>
                  <p:cNvSpPr txBox="1"/>
                  <p:nvPr/>
                </p:nvSpPr>
                <p:spPr>
                  <a:xfrm>
                    <a:off x="9582729" y="2370768"/>
                    <a:ext cx="591829" cy="253916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r>
                      <a:rPr lang="ru-RU" sz="1050" b="1" dirty="0" smtClean="0">
                        <a:solidFill>
                          <a:schemeClr val="accent6">
                            <a:lumMod val="75000"/>
                          </a:schemeClr>
                        </a:solidFill>
                      </a:rPr>
                      <a:t>+36,0%</a:t>
                    </a:r>
                    <a:endParaRPr lang="ru-RU" sz="1050" b="1" dirty="0">
                      <a:solidFill>
                        <a:schemeClr val="accent6">
                          <a:lumMod val="75000"/>
                        </a:schemeClr>
                      </a:solidFill>
                    </a:endParaRPr>
                  </a:p>
                </p:txBody>
              </p:sp>
              <p:sp>
                <p:nvSpPr>
                  <p:cNvPr id="41" name="Выгнутая вверх стрелка 40"/>
                  <p:cNvSpPr/>
                  <p:nvPr/>
                </p:nvSpPr>
                <p:spPr>
                  <a:xfrm>
                    <a:off x="9493559" y="2368899"/>
                    <a:ext cx="757346" cy="162545"/>
                  </a:xfrm>
                  <a:prstGeom prst="curvedDownArrow">
                    <a:avLst/>
                  </a:prstGeom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ru-RU">
                      <a:solidFill>
                        <a:schemeClr val="tx1"/>
                      </a:solidFill>
                    </a:endParaRPr>
                  </a:p>
                </p:txBody>
              </p:sp>
            </p:grpSp>
            <p:sp>
              <p:nvSpPr>
                <p:cNvPr id="36" name="TextBox 35"/>
                <p:cNvSpPr txBox="1"/>
                <p:nvPr/>
              </p:nvSpPr>
              <p:spPr>
                <a:xfrm>
                  <a:off x="10760461" y="2378465"/>
                  <a:ext cx="566181" cy="253916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ru-RU" sz="1050" b="1" dirty="0" smtClean="0">
                      <a:solidFill>
                        <a:schemeClr val="accent6">
                          <a:lumMod val="75000"/>
                        </a:schemeClr>
                      </a:solidFill>
                    </a:rPr>
                    <a:t>-25,6%</a:t>
                  </a:r>
                  <a:endParaRPr lang="ru-RU" sz="1050" b="1" dirty="0">
                    <a:solidFill>
                      <a:schemeClr val="accent6">
                        <a:lumMod val="75000"/>
                      </a:schemeClr>
                    </a:solidFill>
                  </a:endParaRPr>
                </a:p>
              </p:txBody>
            </p:sp>
            <p:sp>
              <p:nvSpPr>
                <p:cNvPr id="37" name="Выгнутая вверх стрелка 36"/>
                <p:cNvSpPr/>
                <p:nvPr/>
              </p:nvSpPr>
              <p:spPr>
                <a:xfrm>
                  <a:off x="10643723" y="2364490"/>
                  <a:ext cx="757346" cy="162545"/>
                </a:xfrm>
                <a:prstGeom prst="curvedDownArrow">
                  <a:avLst/>
                </a:prstGeom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38" name="TextBox 37"/>
                <p:cNvSpPr txBox="1"/>
                <p:nvPr/>
              </p:nvSpPr>
              <p:spPr>
                <a:xfrm>
                  <a:off x="11488390" y="2783846"/>
                  <a:ext cx="622286" cy="156710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>
                    <a:lnSpc>
                      <a:spcPts val="300"/>
                    </a:lnSpc>
                  </a:pPr>
                  <a:r>
                    <a:rPr lang="ru-RU" sz="900" dirty="0" err="1" smtClean="0"/>
                    <a:t>млн.руб</a:t>
                  </a:r>
                  <a:r>
                    <a:rPr lang="ru-RU" sz="1050" b="1" dirty="0" smtClean="0"/>
                    <a:t>.</a:t>
                  </a:r>
                  <a:endParaRPr lang="ru-RU" sz="1050" b="1" dirty="0"/>
                </a:p>
              </p:txBody>
            </p:sp>
          </p:grpSp>
          <p:sp>
            <p:nvSpPr>
              <p:cNvPr id="34" name="TextBox 33"/>
              <p:cNvSpPr txBox="1"/>
              <p:nvPr/>
            </p:nvSpPr>
            <p:spPr>
              <a:xfrm>
                <a:off x="9271586" y="2783846"/>
                <a:ext cx="622286" cy="1567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>
                  <a:lnSpc>
                    <a:spcPts val="300"/>
                  </a:lnSpc>
                </a:pPr>
                <a:r>
                  <a:rPr lang="ru-RU" sz="900" dirty="0" err="1" smtClean="0"/>
                  <a:t>млн.руб</a:t>
                </a:r>
                <a:r>
                  <a:rPr lang="ru-RU" sz="1050" b="1" dirty="0" smtClean="0"/>
                  <a:t>.</a:t>
                </a:r>
                <a:endParaRPr lang="ru-RU" sz="1050" b="1" dirty="0"/>
              </a:p>
            </p:txBody>
          </p:sp>
        </p:grpSp>
        <p:sp>
          <p:nvSpPr>
            <p:cNvPr id="28" name="TextBox 27"/>
            <p:cNvSpPr txBox="1"/>
            <p:nvPr/>
          </p:nvSpPr>
          <p:spPr>
            <a:xfrm>
              <a:off x="10361457" y="2783846"/>
              <a:ext cx="622286" cy="1567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lnSpc>
                  <a:spcPts val="300"/>
                </a:lnSpc>
              </a:pPr>
              <a:r>
                <a:rPr lang="ru-RU" sz="900" dirty="0" err="1" smtClean="0"/>
                <a:t>млн.руб</a:t>
              </a:r>
              <a:r>
                <a:rPr lang="ru-RU" sz="1050" b="1" dirty="0" smtClean="0"/>
                <a:t>.</a:t>
              </a:r>
              <a:endParaRPr lang="ru-RU" sz="1050" b="1" dirty="0"/>
            </a:p>
          </p:txBody>
        </p:sp>
      </p:grpSp>
      <p:pic>
        <p:nvPicPr>
          <p:cNvPr id="51" name="Рисунок 50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195334" y="786738"/>
            <a:ext cx="4273666" cy="3078747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6144316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1852"/>
    </mc:Choice>
    <mc:Fallback xmlns="">
      <p:transition spd="slow" advTm="21852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2000"/>
                            </p:stCondLst>
                            <p:childTnLst>
                              <p:par>
                                <p:cTn id="1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500"/>
                            </p:stCondLst>
                            <p:childTnLst>
                              <p:par>
                                <p:cTn id="17" presetID="53" presetClass="entr" presetSubtype="16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53" presetClass="entr" presetSubtype="16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5000"/>
                            </p:stCondLst>
                            <p:childTnLst>
                              <p:par>
                                <p:cTn id="28" presetID="53" presetClass="entr" presetSubtype="16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1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1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7000"/>
                            </p:stCondLst>
                            <p:childTnLst>
                              <p:par>
                                <p:cTn id="34" presetID="53" presetClass="entr" presetSubtype="16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1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1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9000"/>
                            </p:stCondLst>
                            <p:childTnLst>
                              <p:par>
                                <p:cTn id="40" presetID="42" presetClass="entr" presetSubtype="0" fill="hold" nodeType="afterEffect">
                                  <p:stCondLst>
                                    <p:cond delay="275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  <p:bldP spid="32" grpId="0"/>
      <p:bldP spid="25" grpId="0" animBg="1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clrChange>
              <a:clrFrom>
                <a:srgbClr val="EFEEEC"/>
              </a:clrFrom>
              <a:clrTo>
                <a:srgbClr val="EFEEEC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058" y="1731135"/>
            <a:ext cx="12139883" cy="4552456"/>
          </a:xfrm>
        </p:spPr>
      </p:pic>
      <p:sp>
        <p:nvSpPr>
          <p:cNvPr id="15" name="TextBox 14"/>
          <p:cNvSpPr txBox="1"/>
          <p:nvPr/>
        </p:nvSpPr>
        <p:spPr>
          <a:xfrm>
            <a:off x="2801217" y="268044"/>
            <a:ext cx="958373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Структура расходов по разделу «Жилищно-коммунальное хозяйство в 2017г.</a:t>
            </a:r>
            <a:endParaRPr lang="ru-RU" b="1" dirty="0">
              <a:ln w="9525">
                <a:solidFill>
                  <a:schemeClr val="bg1"/>
                </a:solidFill>
                <a:prstDash val="solid"/>
              </a:ln>
              <a:solidFill>
                <a:schemeClr val="accent5"/>
              </a:solidFill>
              <a:effectLst>
                <a:glow rad="228600">
                  <a:schemeClr val="accent2">
                    <a:satMod val="175000"/>
                    <a:alpha val="40000"/>
                  </a:schemeClr>
                </a:glow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  <a:latin typeface="Segoe UI" panose="020B0502040204020203" pitchFamily="34" charset="0"/>
              <a:ea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-16965" y="42518"/>
            <a:ext cx="12192001" cy="307777"/>
          </a:xfrm>
          <a:prstGeom prst="rect">
            <a:avLst/>
          </a:prstGeom>
          <a:solidFill>
            <a:srgbClr val="009999"/>
          </a:solidFill>
        </p:spPr>
        <p:txBody>
          <a:bodyPr wrap="square" rtlCol="0">
            <a:spAutoFit/>
          </a:bodyPr>
          <a:lstStyle/>
          <a:p>
            <a:pPr algn="ctr"/>
            <a:r>
              <a:rPr lang="ru-RU" sz="1400" i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Консолидированный бюджет муниципального района Мелеузовский район Республики Башкортостан </a:t>
            </a:r>
            <a:endParaRPr lang="ru-RU" sz="1400" i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8" name="Рисунок 17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089" t="7766" r="29438" b="8132"/>
          <a:stretch/>
        </p:blipFill>
        <p:spPr>
          <a:xfrm>
            <a:off x="1027485" y="876869"/>
            <a:ext cx="1136379" cy="2013215"/>
          </a:xfrm>
          <a:prstGeom prst="rect">
            <a:avLst/>
          </a:prstGeom>
        </p:spPr>
      </p:pic>
      <p:pic>
        <p:nvPicPr>
          <p:cNvPr id="20" name="Picture 2" descr="http://polinamay.ru/wp-content/uploads/2015/01/%D0%BE%D1%82%D0%BA%D1%80%D1%8B%D1%82%D1%8B%D0%B9-%D0%B7%D0%B0%D0%BC%D0%BE%D0%BA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6965" y="-86879"/>
            <a:ext cx="808097" cy="72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2" name="Рисунок 21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4308" y="23087"/>
            <a:ext cx="937576" cy="704423"/>
          </a:xfrm>
          <a:prstGeom prst="rect">
            <a:avLst/>
          </a:prstGeom>
        </p:spPr>
      </p:pic>
      <p:sp>
        <p:nvSpPr>
          <p:cNvPr id="23" name="TextBox 22"/>
          <p:cNvSpPr txBox="1"/>
          <p:nvPr/>
        </p:nvSpPr>
        <p:spPr>
          <a:xfrm>
            <a:off x="109131" y="1932739"/>
            <a:ext cx="1225387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050" dirty="0" smtClean="0">
                <a:solidFill>
                  <a:srgbClr val="15ABCF"/>
                </a:solidFill>
              </a:rPr>
              <a:t>Жилищное хозяйство</a:t>
            </a:r>
          </a:p>
          <a:p>
            <a:r>
              <a:rPr lang="ru-RU" sz="1200" b="1" dirty="0" smtClean="0">
                <a:solidFill>
                  <a:srgbClr val="15ABCF"/>
                </a:solidFill>
              </a:rPr>
              <a:t>52,9</a:t>
            </a:r>
            <a:r>
              <a:rPr lang="ru-RU" sz="1100" b="1" dirty="0" smtClean="0">
                <a:solidFill>
                  <a:srgbClr val="15ABCF"/>
                </a:solidFill>
              </a:rPr>
              <a:t> </a:t>
            </a:r>
            <a:r>
              <a:rPr lang="ru-RU" sz="1050" dirty="0" err="1" smtClean="0">
                <a:solidFill>
                  <a:srgbClr val="15ABCF"/>
                </a:solidFill>
              </a:rPr>
              <a:t>млн.руб</a:t>
            </a:r>
            <a:r>
              <a:rPr lang="ru-RU" sz="1050" dirty="0" smtClean="0">
                <a:solidFill>
                  <a:srgbClr val="15ABCF"/>
                </a:solidFill>
              </a:rPr>
              <a:t>.</a:t>
            </a:r>
            <a:endParaRPr lang="ru-RU" sz="1050" dirty="0">
              <a:solidFill>
                <a:srgbClr val="15ABCF"/>
              </a:solidFill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2151576" y="1101682"/>
            <a:ext cx="1192878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100" dirty="0" smtClean="0">
                <a:solidFill>
                  <a:srgbClr val="7395D3"/>
                </a:solidFill>
              </a:rPr>
              <a:t>Благоустройство </a:t>
            </a:r>
            <a:r>
              <a:rPr lang="ru-RU" sz="1400" b="1" dirty="0" smtClean="0">
                <a:solidFill>
                  <a:srgbClr val="7395D3"/>
                </a:solidFill>
              </a:rPr>
              <a:t>91,8 </a:t>
            </a:r>
            <a:r>
              <a:rPr lang="ru-RU" sz="1100" dirty="0" err="1" smtClean="0">
                <a:solidFill>
                  <a:srgbClr val="7395D3"/>
                </a:solidFill>
              </a:rPr>
              <a:t>млн.руб</a:t>
            </a:r>
            <a:r>
              <a:rPr lang="ru-RU" sz="1100" dirty="0" smtClean="0">
                <a:solidFill>
                  <a:srgbClr val="7395D3"/>
                </a:solidFill>
              </a:rPr>
              <a:t>.</a:t>
            </a:r>
            <a:endParaRPr lang="ru-RU" sz="1100" dirty="0">
              <a:solidFill>
                <a:srgbClr val="7395D3"/>
              </a:solidFill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2100221" y="1924847"/>
            <a:ext cx="121580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100" dirty="0" smtClean="0">
                <a:solidFill>
                  <a:srgbClr val="118026"/>
                </a:solidFill>
              </a:rPr>
              <a:t>Коммунальное хозяйство</a:t>
            </a:r>
          </a:p>
          <a:p>
            <a:r>
              <a:rPr lang="ru-RU" sz="1400" b="1" dirty="0" smtClean="0">
                <a:solidFill>
                  <a:srgbClr val="118026"/>
                </a:solidFill>
              </a:rPr>
              <a:t>10,8</a:t>
            </a:r>
            <a:r>
              <a:rPr lang="ru-RU" sz="1100" dirty="0" smtClean="0">
                <a:solidFill>
                  <a:srgbClr val="118026"/>
                </a:solidFill>
              </a:rPr>
              <a:t> </a:t>
            </a:r>
            <a:r>
              <a:rPr lang="ru-RU" sz="1100" dirty="0" err="1" smtClean="0">
                <a:solidFill>
                  <a:srgbClr val="118026"/>
                </a:solidFill>
              </a:rPr>
              <a:t>млн.руб</a:t>
            </a:r>
            <a:r>
              <a:rPr lang="ru-RU" sz="1100" dirty="0" smtClean="0">
                <a:solidFill>
                  <a:srgbClr val="118026"/>
                </a:solidFill>
              </a:rPr>
              <a:t>.</a:t>
            </a:r>
            <a:endParaRPr lang="ru-RU" sz="1100" dirty="0">
              <a:solidFill>
                <a:srgbClr val="118026"/>
              </a:solidFill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109131" y="1121228"/>
            <a:ext cx="98403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dirty="0" smtClean="0">
                <a:solidFill>
                  <a:schemeClr val="accent4">
                    <a:lumMod val="75000"/>
                  </a:schemeClr>
                </a:solidFill>
              </a:rPr>
              <a:t>Прочие</a:t>
            </a:r>
          </a:p>
          <a:p>
            <a:r>
              <a:rPr lang="ru-RU" sz="1200" dirty="0" smtClean="0">
                <a:solidFill>
                  <a:schemeClr val="accent4">
                    <a:lumMod val="75000"/>
                  </a:schemeClr>
                </a:solidFill>
              </a:rPr>
              <a:t>0,1 </a:t>
            </a:r>
            <a:r>
              <a:rPr lang="ru-RU" sz="1200" dirty="0" err="1" smtClean="0">
                <a:solidFill>
                  <a:schemeClr val="accent4">
                    <a:lumMod val="75000"/>
                  </a:schemeClr>
                </a:solidFill>
              </a:rPr>
              <a:t>млн.руб</a:t>
            </a:r>
            <a:r>
              <a:rPr lang="ru-RU" sz="1200" dirty="0" smtClean="0">
                <a:solidFill>
                  <a:schemeClr val="accent4">
                    <a:lumMod val="75000"/>
                  </a:schemeClr>
                </a:solidFill>
              </a:rPr>
              <a:t>.</a:t>
            </a:r>
            <a:endParaRPr lang="ru-RU" sz="1200" dirty="0">
              <a:solidFill>
                <a:schemeClr val="accent4">
                  <a:lumMod val="75000"/>
                </a:schemeClr>
              </a:solidFill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893268" y="276660"/>
            <a:ext cx="1537398" cy="369332"/>
          </a:xfrm>
          <a:prstGeom prst="rect">
            <a:avLst/>
          </a:prstGeom>
          <a:solidFill>
            <a:srgbClr val="0070C0"/>
          </a:solidFill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>
                <a:solidFill>
                  <a:schemeClr val="bg1"/>
                </a:solidFill>
              </a:rPr>
              <a:t>2017 год</a:t>
            </a:r>
            <a:endParaRPr lang="ru-RU" dirty="0">
              <a:solidFill>
                <a:schemeClr val="bg1"/>
              </a:solidFill>
            </a:endParaRPr>
          </a:p>
        </p:txBody>
      </p:sp>
      <p:grpSp>
        <p:nvGrpSpPr>
          <p:cNvPr id="5" name="Группа 4"/>
          <p:cNvGrpSpPr/>
          <p:nvPr/>
        </p:nvGrpSpPr>
        <p:grpSpPr>
          <a:xfrm>
            <a:off x="38597" y="596588"/>
            <a:ext cx="2619006" cy="391268"/>
            <a:chOff x="38597" y="596588"/>
            <a:chExt cx="2619006" cy="391268"/>
          </a:xfrm>
        </p:grpSpPr>
        <p:sp>
          <p:nvSpPr>
            <p:cNvPr id="21" name="TextBox 20"/>
            <p:cNvSpPr txBox="1"/>
            <p:nvPr/>
          </p:nvSpPr>
          <p:spPr>
            <a:xfrm>
              <a:off x="515950" y="596588"/>
              <a:ext cx="214165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b="1" dirty="0" smtClean="0"/>
                <a:t>155727,9</a:t>
              </a:r>
              <a:r>
                <a:rPr lang="ru-RU" sz="1400" b="1" dirty="0" smtClean="0"/>
                <a:t> </a:t>
              </a:r>
              <a:r>
                <a:rPr lang="ru-RU" sz="1400" b="1" dirty="0" err="1" smtClean="0"/>
                <a:t>тыс.руб</a:t>
              </a:r>
              <a:r>
                <a:rPr lang="ru-RU" sz="1400" b="1" dirty="0" smtClean="0"/>
                <a:t>.</a:t>
              </a:r>
              <a:endParaRPr lang="ru-RU" sz="1400" b="1" dirty="0"/>
            </a:p>
          </p:txBody>
        </p:sp>
        <p:sp>
          <p:nvSpPr>
            <p:cNvPr id="10" name="TextBox 9"/>
            <p:cNvSpPr txBox="1"/>
            <p:nvPr/>
          </p:nvSpPr>
          <p:spPr>
            <a:xfrm>
              <a:off x="38597" y="618524"/>
              <a:ext cx="131196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dirty="0" smtClean="0"/>
                <a:t>ВСЕГО</a:t>
              </a:r>
              <a:endParaRPr lang="ru-RU" dirty="0"/>
            </a:p>
          </p:txBody>
        </p:sp>
      </p:grpSp>
      <p:sp>
        <p:nvSpPr>
          <p:cNvPr id="11" name="TextBox 10"/>
          <p:cNvSpPr txBox="1"/>
          <p:nvPr/>
        </p:nvSpPr>
        <p:spPr>
          <a:xfrm>
            <a:off x="1032061" y="1345445"/>
            <a:ext cx="75060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dirty="0" smtClean="0">
                <a:solidFill>
                  <a:schemeClr val="bg1"/>
                </a:solidFill>
              </a:rPr>
              <a:t>34,0%</a:t>
            </a:r>
            <a:endParaRPr lang="ru-RU" sz="1400" b="1" dirty="0">
              <a:solidFill>
                <a:schemeClr val="bg1"/>
              </a:solidFill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1529153" y="1270753"/>
            <a:ext cx="95471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dirty="0" smtClean="0">
                <a:solidFill>
                  <a:schemeClr val="bg1"/>
                </a:solidFill>
              </a:rPr>
              <a:t>59,0%</a:t>
            </a:r>
            <a:endParaRPr lang="ru-RU" sz="1400" b="1" dirty="0">
              <a:solidFill>
                <a:schemeClr val="bg1"/>
              </a:solidFill>
            </a:endParaRPr>
          </a:p>
        </p:txBody>
      </p:sp>
      <p:sp>
        <p:nvSpPr>
          <p:cNvPr id="43" name="TextBox 42"/>
          <p:cNvSpPr txBox="1"/>
          <p:nvPr/>
        </p:nvSpPr>
        <p:spPr>
          <a:xfrm>
            <a:off x="1296359" y="1994221"/>
            <a:ext cx="75060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dirty="0" smtClean="0">
                <a:solidFill>
                  <a:schemeClr val="bg1"/>
                </a:solidFill>
              </a:rPr>
              <a:t>6,9%</a:t>
            </a:r>
            <a:endParaRPr lang="ru-RU" sz="1400" b="1" dirty="0">
              <a:solidFill>
                <a:schemeClr val="bg1"/>
              </a:solidFill>
            </a:endParaRPr>
          </a:p>
        </p:txBody>
      </p:sp>
      <p:pic>
        <p:nvPicPr>
          <p:cNvPr id="12" name="Рисунок 11"/>
          <p:cNvPicPr>
            <a:picLocks noChangeAspect="1"/>
          </p:cNvPicPr>
          <p:nvPr/>
        </p:nvPicPr>
        <p:blipFill rotWithShape="1">
          <a:blip r:embed="rId6">
            <a:clrChange>
              <a:clrFrom>
                <a:srgbClr val="FDFDFB"/>
              </a:clrFrom>
              <a:clrTo>
                <a:srgbClr val="FDFDFB">
                  <a:alpha val="0"/>
                </a:srgbClr>
              </a:clrTo>
            </a:clrChange>
          </a:blip>
          <a:srcRect t="-811" r="11342" b="5017"/>
          <a:stretch/>
        </p:blipFill>
        <p:spPr>
          <a:xfrm>
            <a:off x="4904285" y="2066553"/>
            <a:ext cx="3006431" cy="2436305"/>
          </a:xfrm>
          <a:prstGeom prst="rect">
            <a:avLst/>
          </a:prstGeom>
        </p:spPr>
      </p:pic>
      <p:grpSp>
        <p:nvGrpSpPr>
          <p:cNvPr id="17422" name="Группа 17421"/>
          <p:cNvGrpSpPr/>
          <p:nvPr/>
        </p:nvGrpSpPr>
        <p:grpSpPr>
          <a:xfrm>
            <a:off x="3170321" y="975930"/>
            <a:ext cx="3243037" cy="2128697"/>
            <a:chOff x="4348991" y="778575"/>
            <a:chExt cx="3243037" cy="2128697"/>
          </a:xfrm>
        </p:grpSpPr>
        <p:sp>
          <p:nvSpPr>
            <p:cNvPr id="13" name="Скругленная прямоугольная выноска 12"/>
            <p:cNvSpPr/>
            <p:nvPr/>
          </p:nvSpPr>
          <p:spPr>
            <a:xfrm>
              <a:off x="4491125" y="781254"/>
              <a:ext cx="2872227" cy="2126018"/>
            </a:xfrm>
            <a:prstGeom prst="wedgeRoundRectCallout">
              <a:avLst>
                <a:gd name="adj1" fmla="val 56513"/>
                <a:gd name="adj2" fmla="val 38659"/>
                <a:gd name="adj3" fmla="val 16667"/>
              </a:avLst>
            </a:prstGeom>
            <a:solidFill>
              <a:srgbClr val="15ABCE"/>
            </a:solidFill>
            <a:ln>
              <a:solidFill>
                <a:srgbClr val="FFC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45" name="Picture 2" descr="http://gifok.net/images/2014/08/11/-12.jpg"/>
            <p:cNvPicPr>
              <a:picLocks noChangeAspect="1" noChangeArrowheads="1"/>
            </p:cNvPicPr>
            <p:nvPr/>
          </p:nvPicPr>
          <p:blipFill rotWithShape="1">
            <a:blip r:embed="rId7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9255" t="56702" r="81351" b="23056"/>
            <a:stretch/>
          </p:blipFill>
          <p:spPr bwMode="auto">
            <a:xfrm>
              <a:off x="4618332" y="1280893"/>
              <a:ext cx="487017" cy="44898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46" name="TextBox 45"/>
            <p:cNvSpPr txBox="1"/>
            <p:nvPr/>
          </p:nvSpPr>
          <p:spPr>
            <a:xfrm>
              <a:off x="5095178" y="1295159"/>
              <a:ext cx="1020316" cy="507831"/>
            </a:xfrm>
            <a:prstGeom prst="rect">
              <a:avLst/>
            </a:prstGeom>
            <a:solidFill>
              <a:srgbClr val="D9EFFF"/>
            </a:solidFill>
          </p:spPr>
          <p:txBody>
            <a:bodyPr wrap="square">
              <a:spAutoFit/>
            </a:bodyPr>
            <a:lstStyle/>
            <a:p>
              <a:pPr algn="ctr">
                <a:defRPr/>
              </a:pPr>
              <a:r>
                <a:rPr lang="ru-RU" sz="900" b="1" dirty="0">
                  <a:solidFill>
                    <a:schemeClr val="accent2">
                      <a:lumMod val="75000"/>
                    </a:schemeClr>
                  </a:solidFill>
                </a:rPr>
                <a:t>Число </a:t>
              </a:r>
              <a:r>
                <a:rPr lang="ru-RU" sz="900" b="1" dirty="0" smtClean="0">
                  <a:solidFill>
                    <a:schemeClr val="accent2">
                      <a:lumMod val="75000"/>
                    </a:schemeClr>
                  </a:solidFill>
                </a:rPr>
                <a:t>переселенцев (семей</a:t>
              </a:r>
              <a:r>
                <a:rPr lang="ru-RU" sz="900" b="1" dirty="0">
                  <a:solidFill>
                    <a:schemeClr val="accent2">
                      <a:lumMod val="75000"/>
                    </a:schemeClr>
                  </a:solidFill>
                </a:rPr>
                <a:t>)</a:t>
              </a:r>
            </a:p>
          </p:txBody>
        </p:sp>
        <p:pic>
          <p:nvPicPr>
            <p:cNvPr id="47" name="Picture 2" descr="http://gifok.net/images/2014/08/11/-12.jpg"/>
            <p:cNvPicPr>
              <a:picLocks noChangeAspect="1" noChangeArrowheads="1"/>
            </p:cNvPicPr>
            <p:nvPr/>
          </p:nvPicPr>
          <p:blipFill rotWithShape="1">
            <a:blip r:embed="rId7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5332" t="56905" r="24954" b="24114"/>
            <a:stretch/>
          </p:blipFill>
          <p:spPr bwMode="auto">
            <a:xfrm>
              <a:off x="4608522" y="1825006"/>
              <a:ext cx="457200" cy="3820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48" name="TextBox 47"/>
            <p:cNvSpPr txBox="1"/>
            <p:nvPr/>
          </p:nvSpPr>
          <p:spPr>
            <a:xfrm>
              <a:off x="5100253" y="1840167"/>
              <a:ext cx="989947" cy="507831"/>
            </a:xfrm>
            <a:prstGeom prst="rect">
              <a:avLst/>
            </a:prstGeom>
            <a:solidFill>
              <a:srgbClr val="ECF7FF"/>
            </a:solidFill>
          </p:spPr>
          <p:txBody>
            <a:bodyPr wrap="square">
              <a:spAutoFit/>
            </a:bodyPr>
            <a:lstStyle/>
            <a:p>
              <a:pPr algn="ctr">
                <a:defRPr/>
              </a:pPr>
              <a:r>
                <a:rPr lang="ru-RU" sz="900" b="1" dirty="0">
                  <a:solidFill>
                    <a:schemeClr val="accent2">
                      <a:lumMod val="75000"/>
                    </a:schemeClr>
                  </a:solidFill>
                </a:rPr>
                <a:t>Строящиеся объекты для переселенцев</a:t>
              </a:r>
            </a:p>
          </p:txBody>
        </p:sp>
        <p:pic>
          <p:nvPicPr>
            <p:cNvPr id="49" name="Picture 2" descr="http://gifok.net/images/2014/08/11/-12.jpg"/>
            <p:cNvPicPr>
              <a:picLocks noChangeAspect="1" noChangeArrowheads="1"/>
            </p:cNvPicPr>
            <p:nvPr/>
          </p:nvPicPr>
          <p:blipFill rotWithShape="1">
            <a:blip r:embed="rId7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86001" t="58950" r="6974" b="22677"/>
            <a:stretch/>
          </p:blipFill>
          <p:spPr bwMode="auto">
            <a:xfrm>
              <a:off x="4577557" y="2362083"/>
              <a:ext cx="457200" cy="5112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50" name="TextBox 3"/>
            <p:cNvSpPr txBox="1">
              <a:spLocks noChangeArrowheads="1"/>
            </p:cNvSpPr>
            <p:nvPr/>
          </p:nvSpPr>
          <p:spPr bwMode="auto">
            <a:xfrm>
              <a:off x="5791803" y="1331481"/>
              <a:ext cx="1800225" cy="4308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algn="ctr"/>
              <a:r>
                <a:rPr lang="ru-RU" altLang="ru-RU" sz="1100" dirty="0"/>
                <a:t>34 </a:t>
              </a:r>
              <a:r>
                <a:rPr lang="ru-RU" altLang="ru-RU" sz="1100" dirty="0" smtClean="0"/>
                <a:t>семьи</a:t>
              </a:r>
            </a:p>
            <a:p>
              <a:pPr algn="ctr"/>
              <a:r>
                <a:rPr lang="ru-RU" altLang="ru-RU" sz="1100" dirty="0" smtClean="0"/>
                <a:t> </a:t>
              </a:r>
              <a:r>
                <a:rPr lang="ru-RU" altLang="ru-RU" sz="900" dirty="0"/>
                <a:t>(</a:t>
              </a:r>
              <a:r>
                <a:rPr lang="ru-RU" altLang="ru-RU" sz="900" dirty="0" err="1"/>
                <a:t>д.Кизрай</a:t>
              </a:r>
              <a:r>
                <a:rPr lang="ru-RU" altLang="ru-RU" sz="900" dirty="0"/>
                <a:t> и </a:t>
              </a:r>
              <a:r>
                <a:rPr lang="ru-RU" altLang="ru-RU" sz="900" dirty="0" err="1"/>
                <a:t>п.Нугуш</a:t>
              </a:r>
              <a:r>
                <a:rPr lang="ru-RU" altLang="ru-RU" sz="900" dirty="0"/>
                <a:t>)</a:t>
              </a:r>
            </a:p>
          </p:txBody>
        </p:sp>
        <p:sp>
          <p:nvSpPr>
            <p:cNvPr id="51" name="TextBox 50"/>
            <p:cNvSpPr txBox="1"/>
            <p:nvPr/>
          </p:nvSpPr>
          <p:spPr>
            <a:xfrm>
              <a:off x="5119708" y="2385175"/>
              <a:ext cx="932268" cy="507831"/>
            </a:xfrm>
            <a:prstGeom prst="rect">
              <a:avLst/>
            </a:prstGeom>
            <a:solidFill>
              <a:srgbClr val="ECF7FF"/>
            </a:solidFill>
          </p:spPr>
          <p:txBody>
            <a:bodyPr wrap="square">
              <a:spAutoFit/>
            </a:bodyPr>
            <a:lstStyle/>
            <a:p>
              <a:pPr algn="ctr">
                <a:defRPr/>
              </a:pPr>
              <a:r>
                <a:rPr lang="ru-RU" sz="900" b="1" dirty="0">
                  <a:solidFill>
                    <a:schemeClr val="accent2">
                      <a:lumMod val="75000"/>
                    </a:schemeClr>
                  </a:solidFill>
                </a:rPr>
                <a:t>Стоимость переселения (</a:t>
              </a:r>
              <a:r>
                <a:rPr lang="ru-RU" sz="900" b="1" dirty="0" err="1">
                  <a:solidFill>
                    <a:schemeClr val="accent2">
                      <a:lumMod val="75000"/>
                    </a:schemeClr>
                  </a:solidFill>
                </a:rPr>
                <a:t>млн.руб</a:t>
              </a:r>
              <a:r>
                <a:rPr lang="ru-RU" sz="900" b="1" dirty="0">
                  <a:solidFill>
                    <a:schemeClr val="accent2">
                      <a:lumMod val="75000"/>
                    </a:schemeClr>
                  </a:solidFill>
                </a:rPr>
                <a:t>.)</a:t>
              </a:r>
            </a:p>
          </p:txBody>
        </p:sp>
        <p:sp>
          <p:nvSpPr>
            <p:cNvPr id="52" name="TextBox 4"/>
            <p:cNvSpPr txBox="1">
              <a:spLocks noChangeArrowheads="1"/>
            </p:cNvSpPr>
            <p:nvPr/>
          </p:nvSpPr>
          <p:spPr bwMode="auto">
            <a:xfrm>
              <a:off x="5970710" y="1914958"/>
              <a:ext cx="1374202" cy="4308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algn="ctr"/>
              <a:r>
                <a:rPr lang="ru-RU" altLang="ru-RU" sz="1100" dirty="0" err="1"/>
                <a:t>г.Мелеуз</a:t>
              </a:r>
              <a:r>
                <a:rPr lang="ru-RU" altLang="ru-RU" sz="1100" dirty="0" smtClean="0"/>
                <a:t>,</a:t>
              </a:r>
            </a:p>
            <a:p>
              <a:pPr algn="ctr"/>
              <a:r>
                <a:rPr lang="ru-RU" altLang="ru-RU" sz="1100" dirty="0" smtClean="0"/>
                <a:t>ул.Ленина,14а</a:t>
              </a:r>
              <a:endParaRPr lang="ru-RU" altLang="ru-RU" sz="1100" dirty="0"/>
            </a:p>
          </p:txBody>
        </p:sp>
        <p:sp>
          <p:nvSpPr>
            <p:cNvPr id="53" name="TextBox 5"/>
            <p:cNvSpPr txBox="1">
              <a:spLocks noChangeArrowheads="1"/>
            </p:cNvSpPr>
            <p:nvPr/>
          </p:nvSpPr>
          <p:spPr bwMode="auto">
            <a:xfrm>
              <a:off x="6051976" y="2463834"/>
              <a:ext cx="1220493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algn="ctr"/>
              <a:r>
                <a:rPr lang="ru-RU" altLang="ru-RU" sz="1400" dirty="0"/>
                <a:t>50,4 </a:t>
              </a:r>
              <a:r>
                <a:rPr lang="ru-RU" altLang="ru-RU" sz="1050" dirty="0" err="1"/>
                <a:t>млн.руб</a:t>
              </a:r>
              <a:r>
                <a:rPr lang="ru-RU" altLang="ru-RU" sz="1050" dirty="0"/>
                <a:t>.</a:t>
              </a:r>
            </a:p>
          </p:txBody>
        </p:sp>
        <p:sp>
          <p:nvSpPr>
            <p:cNvPr id="14" name="TextBox 13"/>
            <p:cNvSpPr txBox="1"/>
            <p:nvPr/>
          </p:nvSpPr>
          <p:spPr>
            <a:xfrm>
              <a:off x="4348991" y="778575"/>
              <a:ext cx="2999808" cy="53091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900" dirty="0" smtClean="0">
                  <a:solidFill>
                    <a:schemeClr val="bg1"/>
                  </a:solidFill>
                </a:rPr>
                <a:t>Наиболее значимые расходы по разделу </a:t>
              </a:r>
            </a:p>
            <a:p>
              <a:pPr algn="ctr"/>
              <a:r>
                <a:rPr lang="ru-RU" sz="900" dirty="0" smtClean="0">
                  <a:solidFill>
                    <a:schemeClr val="bg1"/>
                  </a:solidFill>
                </a:rPr>
                <a:t>«Жилищное хозяйство»</a:t>
              </a:r>
            </a:p>
            <a:p>
              <a:pPr algn="ctr"/>
              <a:r>
                <a:rPr lang="ru-RU" sz="1050" b="1" u="sng" dirty="0" smtClean="0">
                  <a:solidFill>
                    <a:schemeClr val="bg1"/>
                  </a:solidFill>
                </a:rPr>
                <a:t>Переселение граждан из аварийного жилья</a:t>
              </a:r>
              <a:endParaRPr lang="ru-RU" sz="1050" b="1" u="sng" dirty="0">
                <a:solidFill>
                  <a:schemeClr val="bg1"/>
                </a:solidFill>
              </a:endParaRPr>
            </a:p>
          </p:txBody>
        </p:sp>
      </p:grpSp>
      <p:sp>
        <p:nvSpPr>
          <p:cNvPr id="56" name="TextBox 55"/>
          <p:cNvSpPr txBox="1"/>
          <p:nvPr/>
        </p:nvSpPr>
        <p:spPr>
          <a:xfrm>
            <a:off x="1180955" y="1043235"/>
            <a:ext cx="750605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100" b="1" dirty="0" smtClean="0">
                <a:solidFill>
                  <a:schemeClr val="accent4">
                    <a:lumMod val="75000"/>
                  </a:schemeClr>
                </a:solidFill>
              </a:rPr>
              <a:t>0,1%</a:t>
            </a:r>
            <a:endParaRPr lang="ru-RU" sz="1100" b="1" dirty="0">
              <a:solidFill>
                <a:schemeClr val="accent4">
                  <a:lumMod val="75000"/>
                </a:schemeClr>
              </a:solidFill>
            </a:endParaRPr>
          </a:p>
        </p:txBody>
      </p:sp>
      <p:pic>
        <p:nvPicPr>
          <p:cNvPr id="17415" name="Рисунок 17414"/>
          <p:cNvPicPr>
            <a:picLocks noChangeAspect="1"/>
          </p:cNvPicPr>
          <p:nvPr/>
        </p:nvPicPr>
        <p:blipFill rotWithShape="1">
          <a:blip r:embed="rId8"/>
          <a:srcRect t="75348" r="1014"/>
          <a:stretch/>
        </p:blipFill>
        <p:spPr>
          <a:xfrm>
            <a:off x="-9765" y="5786783"/>
            <a:ext cx="12139883" cy="918272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9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68950" y="3251108"/>
            <a:ext cx="2875893" cy="2875893"/>
          </a:xfrm>
          <a:prstGeom prst="rect">
            <a:avLst/>
          </a:prstGeom>
        </p:spPr>
      </p:pic>
      <p:grpSp>
        <p:nvGrpSpPr>
          <p:cNvPr id="17421" name="Группа 17420"/>
          <p:cNvGrpSpPr/>
          <p:nvPr/>
        </p:nvGrpSpPr>
        <p:grpSpPr>
          <a:xfrm>
            <a:off x="6096000" y="5722614"/>
            <a:ext cx="6105764" cy="976695"/>
            <a:chOff x="4334884" y="5836445"/>
            <a:chExt cx="6119792" cy="976695"/>
          </a:xfrm>
        </p:grpSpPr>
        <p:sp>
          <p:nvSpPr>
            <p:cNvPr id="17417" name="TextBox 17416"/>
            <p:cNvSpPr txBox="1"/>
            <p:nvPr/>
          </p:nvSpPr>
          <p:spPr>
            <a:xfrm>
              <a:off x="4658217" y="5900614"/>
              <a:ext cx="5796459" cy="886098"/>
            </a:xfrm>
            <a:prstGeom prst="wedgeRoundRectCallout">
              <a:avLst>
                <a:gd name="adj1" fmla="val -56928"/>
                <a:gd name="adj2" fmla="val -7249"/>
                <a:gd name="adj3" fmla="val 16667"/>
              </a:avLst>
            </a:prstGeom>
            <a:solidFill>
              <a:srgbClr val="2AAC32"/>
            </a:solidFill>
          </p:spPr>
          <p:txBody>
            <a:bodyPr wrap="square" rtlCol="0">
              <a:spAutoFit/>
            </a:bodyPr>
            <a:lstStyle/>
            <a:p>
              <a:pPr algn="ctr"/>
              <a:endParaRPr lang="ru-RU" sz="1000" dirty="0"/>
            </a:p>
          </p:txBody>
        </p:sp>
        <p:sp>
          <p:nvSpPr>
            <p:cNvPr id="17419" name="Прямоугольник 17418"/>
            <p:cNvSpPr/>
            <p:nvPr/>
          </p:nvSpPr>
          <p:spPr>
            <a:xfrm>
              <a:off x="5150820" y="5836445"/>
              <a:ext cx="5232210" cy="86946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ru-RU" sz="1050" b="1" dirty="0" smtClean="0">
                  <a:solidFill>
                    <a:schemeClr val="bg1"/>
                  </a:solidFill>
                </a:rPr>
                <a:t>         Наиболее значимые </a:t>
              </a:r>
              <a:r>
                <a:rPr lang="ru-RU" sz="1050" b="1" dirty="0">
                  <a:solidFill>
                    <a:schemeClr val="bg1"/>
                  </a:solidFill>
                </a:rPr>
                <a:t>расходы по разделу «Коммунальное хозяйство» </a:t>
              </a:r>
            </a:p>
            <a:p>
              <a:pPr marL="171450" indent="-171450" algn="just">
                <a:buFont typeface="Arial" panose="020B0604020202020204" pitchFamily="34" charset="0"/>
                <a:buChar char="•"/>
              </a:pPr>
              <a:r>
                <a:rPr lang="ru-RU" sz="1000" dirty="0"/>
                <a:t>Завершение работ по реконструкции канализационного коллектора диаметром 800 мм протяженностью 70м (от </a:t>
              </a:r>
              <a:r>
                <a:rPr lang="ru-RU" sz="1000" dirty="0" err="1"/>
                <a:t>ул.Смоленская</a:t>
              </a:r>
              <a:r>
                <a:rPr lang="ru-RU" sz="1000" dirty="0"/>
                <a:t> до ГКНС) (начало в 4кв.2016г.)</a:t>
              </a:r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ru-RU" sz="1000" dirty="0"/>
                <a:t>Завершение строительства водоснабжения </a:t>
              </a:r>
              <a:r>
                <a:rPr lang="ru-RU" sz="1000" dirty="0" err="1" smtClean="0"/>
                <a:t>д.Васильевка</a:t>
              </a:r>
              <a:r>
                <a:rPr lang="ru-RU" sz="1000" dirty="0" smtClean="0"/>
                <a:t>, строительство </a:t>
              </a:r>
              <a:r>
                <a:rPr lang="ru-RU" sz="1000" dirty="0"/>
                <a:t>наружных распределительных сетей к социальному дому по </a:t>
              </a:r>
              <a:r>
                <a:rPr lang="ru-RU" sz="1000" dirty="0" err="1"/>
                <a:t>ул.Ленина</a:t>
              </a:r>
              <a:r>
                <a:rPr lang="ru-RU" sz="1000" dirty="0"/>
                <a:t> 14а</a:t>
              </a:r>
            </a:p>
          </p:txBody>
        </p:sp>
        <p:sp>
          <p:nvSpPr>
            <p:cNvPr id="17420" name="TextBox 17419"/>
            <p:cNvSpPr txBox="1"/>
            <p:nvPr/>
          </p:nvSpPr>
          <p:spPr>
            <a:xfrm>
              <a:off x="4334884" y="5920448"/>
              <a:ext cx="1305075" cy="50013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1600" dirty="0" smtClean="0"/>
                <a:t>5,8 </a:t>
              </a:r>
            </a:p>
            <a:p>
              <a:pPr algn="ctr"/>
              <a:r>
                <a:rPr lang="ru-RU" sz="1000" dirty="0" err="1" smtClean="0"/>
                <a:t>млн.руб</a:t>
              </a:r>
              <a:r>
                <a:rPr lang="ru-RU" sz="1000" dirty="0" smtClean="0"/>
                <a:t>.</a:t>
              </a:r>
              <a:endParaRPr lang="ru-RU" sz="1000" dirty="0"/>
            </a:p>
          </p:txBody>
        </p:sp>
        <p:sp>
          <p:nvSpPr>
            <p:cNvPr id="77" name="TextBox 76"/>
            <p:cNvSpPr txBox="1"/>
            <p:nvPr/>
          </p:nvSpPr>
          <p:spPr>
            <a:xfrm>
              <a:off x="4346739" y="6320697"/>
              <a:ext cx="1305075" cy="49244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1600" dirty="0" smtClean="0"/>
                <a:t>4,6 </a:t>
              </a:r>
            </a:p>
            <a:p>
              <a:pPr algn="ctr"/>
              <a:r>
                <a:rPr lang="ru-RU" sz="1000" dirty="0" err="1" smtClean="0"/>
                <a:t>млн.руб</a:t>
              </a:r>
              <a:r>
                <a:rPr lang="ru-RU" sz="1000" dirty="0" smtClean="0"/>
                <a:t>.</a:t>
              </a:r>
              <a:endParaRPr lang="ru-RU" sz="1000" dirty="0"/>
            </a:p>
          </p:txBody>
        </p:sp>
      </p:grpSp>
      <p:grpSp>
        <p:nvGrpSpPr>
          <p:cNvPr id="27" name="Группа 26"/>
          <p:cNvGrpSpPr/>
          <p:nvPr/>
        </p:nvGrpSpPr>
        <p:grpSpPr>
          <a:xfrm>
            <a:off x="8843511" y="606811"/>
            <a:ext cx="3272199" cy="810661"/>
            <a:chOff x="8906845" y="2249720"/>
            <a:chExt cx="3272199" cy="810661"/>
          </a:xfrm>
        </p:grpSpPr>
        <p:grpSp>
          <p:nvGrpSpPr>
            <p:cNvPr id="28" name="Группа 27"/>
            <p:cNvGrpSpPr/>
            <p:nvPr/>
          </p:nvGrpSpPr>
          <p:grpSpPr>
            <a:xfrm>
              <a:off x="8906845" y="2249720"/>
              <a:ext cx="3272199" cy="810661"/>
              <a:chOff x="8906845" y="2249720"/>
              <a:chExt cx="3272199" cy="810661"/>
            </a:xfrm>
          </p:grpSpPr>
          <p:grpSp>
            <p:nvGrpSpPr>
              <p:cNvPr id="30" name="Группа 29"/>
              <p:cNvGrpSpPr/>
              <p:nvPr/>
            </p:nvGrpSpPr>
            <p:grpSpPr>
              <a:xfrm>
                <a:off x="8906845" y="2249720"/>
                <a:ext cx="3272199" cy="810661"/>
                <a:chOff x="8906845" y="2249720"/>
                <a:chExt cx="3272199" cy="810661"/>
              </a:xfrm>
            </p:grpSpPr>
            <p:grpSp>
              <p:nvGrpSpPr>
                <p:cNvPr id="32" name="Группа 31"/>
                <p:cNvGrpSpPr/>
                <p:nvPr/>
              </p:nvGrpSpPr>
              <p:grpSpPr>
                <a:xfrm>
                  <a:off x="8906845" y="2249720"/>
                  <a:ext cx="3272199" cy="810661"/>
                  <a:chOff x="8906845" y="2249720"/>
                  <a:chExt cx="3272199" cy="810661"/>
                </a:xfrm>
              </p:grpSpPr>
              <p:graphicFrame>
                <p:nvGraphicFramePr>
                  <p:cNvPr id="36" name="Схема 35"/>
                  <p:cNvGraphicFramePr/>
                  <p:nvPr>
                    <p:extLst>
                      <p:ext uri="{D42A27DB-BD31-4B8C-83A1-F6EECF244321}">
                        <p14:modId xmlns:p14="http://schemas.microsoft.com/office/powerpoint/2010/main" val="1269268451"/>
                      </p:ext>
                    </p:extLst>
                  </p:nvPr>
                </p:nvGraphicFramePr>
                <p:xfrm>
                  <a:off x="8906845" y="2355137"/>
                  <a:ext cx="3272199" cy="705244"/>
                </p:xfrm>
                <a:graphic>
                  <a:graphicData uri="http://schemas.openxmlformats.org/drawingml/2006/diagram">
                    <dgm:relIds xmlns:dgm="http://schemas.openxmlformats.org/drawingml/2006/diagram" xmlns:r="http://schemas.openxmlformats.org/officeDocument/2006/relationships" r:dm="rId10" r:lo="rId11" r:qs="rId12" r:cs="rId13"/>
                  </a:graphicData>
                </a:graphic>
              </p:graphicFrame>
              <p:sp>
                <p:nvSpPr>
                  <p:cNvPr id="37" name="TextBox 36"/>
                  <p:cNvSpPr txBox="1"/>
                  <p:nvPr/>
                </p:nvSpPr>
                <p:spPr>
                  <a:xfrm>
                    <a:off x="9698398" y="2251507"/>
                    <a:ext cx="522900" cy="253916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r>
                      <a:rPr lang="ru-RU" sz="1050" b="1" dirty="0" smtClean="0">
                        <a:solidFill>
                          <a:schemeClr val="accent6">
                            <a:lumMod val="75000"/>
                          </a:schemeClr>
                        </a:solidFill>
                      </a:rPr>
                      <a:t>+2,4%</a:t>
                    </a:r>
                    <a:endParaRPr lang="ru-RU" sz="1050" b="1" dirty="0">
                      <a:solidFill>
                        <a:schemeClr val="accent6">
                          <a:lumMod val="75000"/>
                        </a:schemeClr>
                      </a:solidFill>
                    </a:endParaRPr>
                  </a:p>
                </p:txBody>
              </p:sp>
              <p:sp>
                <p:nvSpPr>
                  <p:cNvPr id="38" name="Выгнутая вверх стрелка 37"/>
                  <p:cNvSpPr/>
                  <p:nvPr/>
                </p:nvSpPr>
                <p:spPr>
                  <a:xfrm>
                    <a:off x="9548179" y="2249720"/>
                    <a:ext cx="757346" cy="162545"/>
                  </a:xfrm>
                  <a:prstGeom prst="curvedDownArrow">
                    <a:avLst/>
                  </a:prstGeom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ru-RU">
                      <a:solidFill>
                        <a:schemeClr val="tx1"/>
                      </a:solidFill>
                    </a:endParaRPr>
                  </a:p>
                </p:txBody>
              </p:sp>
            </p:grpSp>
            <p:sp>
              <p:nvSpPr>
                <p:cNvPr id="33" name="TextBox 32"/>
                <p:cNvSpPr txBox="1"/>
                <p:nvPr/>
              </p:nvSpPr>
              <p:spPr>
                <a:xfrm>
                  <a:off x="10824566" y="2251507"/>
                  <a:ext cx="591829" cy="253916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ru-RU" sz="1050" b="1" dirty="0" smtClean="0">
                      <a:solidFill>
                        <a:schemeClr val="accent6">
                          <a:lumMod val="75000"/>
                        </a:schemeClr>
                      </a:solidFill>
                    </a:rPr>
                    <a:t>+17,6%</a:t>
                  </a:r>
                  <a:endParaRPr lang="ru-RU" sz="1050" b="1" dirty="0">
                    <a:solidFill>
                      <a:schemeClr val="accent6">
                        <a:lumMod val="75000"/>
                      </a:schemeClr>
                    </a:solidFill>
                  </a:endParaRPr>
                </a:p>
              </p:txBody>
            </p:sp>
            <p:sp>
              <p:nvSpPr>
                <p:cNvPr id="34" name="Выгнутая вверх стрелка 33"/>
                <p:cNvSpPr/>
                <p:nvPr/>
              </p:nvSpPr>
              <p:spPr>
                <a:xfrm>
                  <a:off x="10683118" y="2254869"/>
                  <a:ext cx="757346" cy="162545"/>
                </a:xfrm>
                <a:prstGeom prst="curvedDownArrow">
                  <a:avLst/>
                </a:prstGeom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35" name="TextBox 34"/>
                <p:cNvSpPr txBox="1"/>
                <p:nvPr/>
              </p:nvSpPr>
              <p:spPr>
                <a:xfrm>
                  <a:off x="11488390" y="2783846"/>
                  <a:ext cx="622286" cy="156710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>
                    <a:lnSpc>
                      <a:spcPts val="300"/>
                    </a:lnSpc>
                  </a:pPr>
                  <a:r>
                    <a:rPr lang="ru-RU" sz="900" dirty="0" err="1" smtClean="0"/>
                    <a:t>млн.руб</a:t>
                  </a:r>
                  <a:r>
                    <a:rPr lang="ru-RU" sz="1050" b="1" dirty="0" smtClean="0"/>
                    <a:t>.</a:t>
                  </a:r>
                  <a:endParaRPr lang="ru-RU" sz="1050" b="1" dirty="0"/>
                </a:p>
              </p:txBody>
            </p:sp>
          </p:grpSp>
          <p:sp>
            <p:nvSpPr>
              <p:cNvPr id="31" name="TextBox 30"/>
              <p:cNvSpPr txBox="1"/>
              <p:nvPr/>
            </p:nvSpPr>
            <p:spPr>
              <a:xfrm>
                <a:off x="9271586" y="2783846"/>
                <a:ext cx="622286" cy="1567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>
                  <a:lnSpc>
                    <a:spcPts val="300"/>
                  </a:lnSpc>
                </a:pPr>
                <a:r>
                  <a:rPr lang="ru-RU" sz="900" dirty="0" err="1" smtClean="0"/>
                  <a:t>млн.руб</a:t>
                </a:r>
                <a:r>
                  <a:rPr lang="ru-RU" sz="1050" b="1" dirty="0" smtClean="0"/>
                  <a:t>.</a:t>
                </a:r>
                <a:endParaRPr lang="ru-RU" sz="1050" b="1" dirty="0"/>
              </a:p>
            </p:txBody>
          </p:sp>
        </p:grpSp>
        <p:sp>
          <p:nvSpPr>
            <p:cNvPr id="29" name="TextBox 28"/>
            <p:cNvSpPr txBox="1"/>
            <p:nvPr/>
          </p:nvSpPr>
          <p:spPr>
            <a:xfrm>
              <a:off x="10361457" y="2783846"/>
              <a:ext cx="622286" cy="1567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lnSpc>
                  <a:spcPts val="300"/>
                </a:lnSpc>
              </a:pPr>
              <a:r>
                <a:rPr lang="ru-RU" sz="900" dirty="0" err="1" smtClean="0"/>
                <a:t>млн.руб</a:t>
              </a:r>
              <a:r>
                <a:rPr lang="ru-RU" sz="1050" b="1" dirty="0" smtClean="0"/>
                <a:t>.</a:t>
              </a:r>
              <a:endParaRPr lang="ru-RU" sz="1050" b="1" dirty="0"/>
            </a:p>
          </p:txBody>
        </p:sp>
      </p:grpSp>
      <p:pic>
        <p:nvPicPr>
          <p:cNvPr id="17410" name="Picture 2" descr="http://gifok.net/images/2015/10/23/Flowers-in-the-Garden_140.png"/>
          <p:cNvPicPr>
            <a:picLocks noChangeAspect="1" noChangeArrowheads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42440" y="4885639"/>
            <a:ext cx="1277956" cy="8604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7425" name="Группа 17424"/>
          <p:cNvGrpSpPr/>
          <p:nvPr/>
        </p:nvGrpSpPr>
        <p:grpSpPr>
          <a:xfrm>
            <a:off x="-23616" y="3774773"/>
            <a:ext cx="2015495" cy="2124000"/>
            <a:chOff x="1879350" y="3669279"/>
            <a:chExt cx="2015495" cy="2124000"/>
          </a:xfrm>
        </p:grpSpPr>
        <p:pic>
          <p:nvPicPr>
            <p:cNvPr id="17423" name="Рисунок 17422"/>
            <p:cNvPicPr>
              <a:picLocks noChangeAspect="1"/>
            </p:cNvPicPr>
            <p:nvPr/>
          </p:nvPicPr>
          <p:blipFill>
            <a:blip r:embed="rId16" cstate="print">
              <a:clrChange>
                <a:clrFrom>
                  <a:srgbClr val="F6F6F6"/>
                </a:clrFrom>
                <a:clrTo>
                  <a:srgbClr val="F6F6F6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879350" y="3669279"/>
              <a:ext cx="2015495" cy="2124000"/>
            </a:xfrm>
            <a:prstGeom prst="rect">
              <a:avLst/>
            </a:prstGeom>
          </p:spPr>
        </p:pic>
        <p:sp>
          <p:nvSpPr>
            <p:cNvPr id="41" name="Скругленная прямоугольная выноска 40"/>
            <p:cNvSpPr/>
            <p:nvPr/>
          </p:nvSpPr>
          <p:spPr>
            <a:xfrm>
              <a:off x="2383333" y="4236732"/>
              <a:ext cx="791078" cy="391365"/>
            </a:xfrm>
            <a:prstGeom prst="wedgeRoundRectCallout">
              <a:avLst>
                <a:gd name="adj1" fmla="val 84557"/>
                <a:gd name="adj2" fmla="val 69372"/>
                <a:gd name="adj3" fmla="val 16667"/>
              </a:avLst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800" dirty="0" smtClean="0"/>
                <a:t>Вывезено более 400 тонн мусора</a:t>
              </a:r>
              <a:endParaRPr lang="ru-RU" sz="800" dirty="0"/>
            </a:p>
          </p:txBody>
        </p:sp>
      </p:grpSp>
      <p:sp>
        <p:nvSpPr>
          <p:cNvPr id="44" name="Скругленная прямоугольная выноска 43"/>
          <p:cNvSpPr/>
          <p:nvPr/>
        </p:nvSpPr>
        <p:spPr>
          <a:xfrm>
            <a:off x="10602014" y="5096386"/>
            <a:ext cx="1479606" cy="594144"/>
          </a:xfrm>
          <a:prstGeom prst="wedgeRoundRectCallout">
            <a:avLst>
              <a:gd name="adj1" fmla="val -68698"/>
              <a:gd name="adj2" fmla="val -23504"/>
              <a:gd name="adj3" fmla="val 16667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800" dirty="0" smtClean="0"/>
              <a:t>Высажено 666480 шт. цветов на площади 4100 м2</a:t>
            </a:r>
          </a:p>
          <a:p>
            <a:pPr algn="ctr"/>
            <a:r>
              <a:rPr lang="ru-RU" sz="800" dirty="0" smtClean="0"/>
              <a:t>на сумму 2746 </a:t>
            </a:r>
            <a:r>
              <a:rPr lang="ru-RU" sz="800" dirty="0" err="1" smtClean="0"/>
              <a:t>тыс.руб</a:t>
            </a:r>
            <a:r>
              <a:rPr lang="ru-RU" sz="800" dirty="0" smtClean="0"/>
              <a:t>. </a:t>
            </a:r>
            <a:endParaRPr lang="ru-RU" sz="800" dirty="0"/>
          </a:p>
        </p:txBody>
      </p:sp>
      <p:grpSp>
        <p:nvGrpSpPr>
          <p:cNvPr id="3" name="Группа 2"/>
          <p:cNvGrpSpPr/>
          <p:nvPr/>
        </p:nvGrpSpPr>
        <p:grpSpPr>
          <a:xfrm>
            <a:off x="8550311" y="1400373"/>
            <a:ext cx="3488376" cy="3465315"/>
            <a:chOff x="8473462" y="1400646"/>
            <a:chExt cx="3488376" cy="3465315"/>
          </a:xfrm>
        </p:grpSpPr>
        <p:sp>
          <p:nvSpPr>
            <p:cNvPr id="6" name="Блок-схема: альтернативный процесс 5"/>
            <p:cNvSpPr/>
            <p:nvPr/>
          </p:nvSpPr>
          <p:spPr>
            <a:xfrm>
              <a:off x="8510583" y="1416616"/>
              <a:ext cx="3451255" cy="3449345"/>
            </a:xfrm>
            <a:prstGeom prst="flowChartAlternateProcess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7" name="TextBox 56"/>
            <p:cNvSpPr txBox="1"/>
            <p:nvPr/>
          </p:nvSpPr>
          <p:spPr>
            <a:xfrm>
              <a:off x="8473462" y="1400646"/>
              <a:ext cx="3451255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1000" dirty="0" smtClean="0">
                  <a:solidFill>
                    <a:schemeClr val="bg1"/>
                  </a:solidFill>
                </a:rPr>
                <a:t>Наиболее значимые расходы по разделу </a:t>
              </a:r>
            </a:p>
            <a:p>
              <a:pPr algn="ctr"/>
              <a:r>
                <a:rPr lang="ru-RU" sz="1000" dirty="0" smtClean="0">
                  <a:solidFill>
                    <a:schemeClr val="bg1"/>
                  </a:solidFill>
                </a:rPr>
                <a:t>«Благоустройство»</a:t>
              </a:r>
            </a:p>
          </p:txBody>
        </p:sp>
        <p:pic>
          <p:nvPicPr>
            <p:cNvPr id="80" name="Picture 2" descr="ÐÐ¾ÑÐ¾Ð´ÑÐºÐ°Ñ ÑÑÐµÐ´Ð°"/>
            <p:cNvPicPr>
              <a:picLocks noChangeAspect="1" noChangeArrowheads="1"/>
            </p:cNvPicPr>
            <p:nvPr/>
          </p:nvPicPr>
          <p:blipFill>
            <a:blip r:embed="rId1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609978" y="1796465"/>
              <a:ext cx="698498" cy="372311"/>
            </a:xfrm>
            <a:prstGeom prst="rect">
              <a:avLst/>
            </a:prstGeom>
            <a:solidFill>
              <a:srgbClr val="FFFF00"/>
            </a:solidFill>
            <a:ln>
              <a:noFill/>
            </a:ln>
            <a:extLst/>
          </p:spPr>
        </p:pic>
        <p:sp>
          <p:nvSpPr>
            <p:cNvPr id="7" name="Прямоугольник 6"/>
            <p:cNvSpPr/>
            <p:nvPr/>
          </p:nvSpPr>
          <p:spPr>
            <a:xfrm>
              <a:off x="9275291" y="1683678"/>
              <a:ext cx="2171538" cy="55399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ru-RU" sz="1000" b="1" dirty="0">
                  <a:solidFill>
                    <a:schemeClr val="accent4">
                      <a:lumMod val="60000"/>
                      <a:lumOff val="40000"/>
                    </a:schemeClr>
                  </a:solidFill>
                </a:rPr>
                <a:t>Формирование современной городской </a:t>
              </a:r>
              <a:r>
                <a:rPr lang="ru-RU" sz="1000" b="1" dirty="0" smtClean="0">
                  <a:solidFill>
                    <a:schemeClr val="accent4">
                      <a:lumMod val="60000"/>
                      <a:lumOff val="40000"/>
                    </a:schemeClr>
                  </a:solidFill>
                </a:rPr>
                <a:t>среды</a:t>
              </a:r>
            </a:p>
            <a:p>
              <a:r>
                <a:rPr lang="ru-RU" sz="1000" b="1" dirty="0" smtClean="0">
                  <a:solidFill>
                    <a:schemeClr val="accent4">
                      <a:lumMod val="60000"/>
                      <a:lumOff val="40000"/>
                    </a:schemeClr>
                  </a:solidFill>
                </a:rPr>
                <a:t> (спортплощадки)</a:t>
              </a:r>
              <a:endParaRPr lang="ru-RU" sz="1000" b="1" dirty="0">
                <a:solidFill>
                  <a:schemeClr val="accent4">
                    <a:lumMod val="60000"/>
                    <a:lumOff val="40000"/>
                  </a:schemeClr>
                </a:solidFill>
              </a:endParaRPr>
            </a:p>
          </p:txBody>
        </p:sp>
        <p:sp>
          <p:nvSpPr>
            <p:cNvPr id="2" name="TextBox 1"/>
            <p:cNvSpPr txBox="1"/>
            <p:nvPr/>
          </p:nvSpPr>
          <p:spPr>
            <a:xfrm>
              <a:off x="9299773" y="2715760"/>
              <a:ext cx="1680912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1000" b="1" dirty="0" smtClean="0">
                  <a:solidFill>
                    <a:schemeClr val="accent4">
                      <a:lumMod val="60000"/>
                      <a:lumOff val="40000"/>
                    </a:schemeClr>
                  </a:solidFill>
                </a:rPr>
                <a:t>Содержание в чистоте общественных территорий</a:t>
              </a:r>
              <a:endParaRPr lang="ru-RU" sz="1000" b="1" dirty="0">
                <a:solidFill>
                  <a:schemeClr val="accent4">
                    <a:lumMod val="60000"/>
                    <a:lumOff val="40000"/>
                  </a:schemeClr>
                </a:solidFill>
              </a:endParaRPr>
            </a:p>
          </p:txBody>
        </p:sp>
        <p:pic>
          <p:nvPicPr>
            <p:cNvPr id="59" name="Рисунок 58"/>
            <p:cNvPicPr>
              <a:picLocks noChangeAspect="1"/>
            </p:cNvPicPr>
            <p:nvPr/>
          </p:nvPicPr>
          <p:blipFill>
            <a:blip r:embed="rId18" cstate="print">
              <a:clrChange>
                <a:clrFrom>
                  <a:srgbClr val="F6F6F6"/>
                </a:clrFrom>
                <a:clrTo>
                  <a:srgbClr val="F6F6F6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666594" y="2519354"/>
              <a:ext cx="608697" cy="641466"/>
            </a:xfrm>
            <a:prstGeom prst="rect">
              <a:avLst/>
            </a:prstGeom>
          </p:spPr>
        </p:pic>
        <p:sp>
          <p:nvSpPr>
            <p:cNvPr id="8" name="Блок-схема: альтернативный процесс 7"/>
            <p:cNvSpPr/>
            <p:nvPr/>
          </p:nvSpPr>
          <p:spPr>
            <a:xfrm>
              <a:off x="11054795" y="1751716"/>
              <a:ext cx="869922" cy="361904"/>
            </a:xfrm>
            <a:prstGeom prst="flowChartAlternateProcess">
              <a:avLst/>
            </a:prstGeom>
            <a:solidFill>
              <a:schemeClr val="accent4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1200" dirty="0" smtClean="0">
                  <a:solidFill>
                    <a:schemeClr val="tx1"/>
                  </a:solidFill>
                </a:rPr>
                <a:t>5,3 </a:t>
              </a:r>
              <a:r>
                <a:rPr lang="ru-RU" sz="1200" dirty="0" err="1" smtClean="0">
                  <a:solidFill>
                    <a:schemeClr val="tx1"/>
                  </a:solidFill>
                </a:rPr>
                <a:t>млн.руб</a:t>
              </a:r>
              <a:r>
                <a:rPr lang="ru-RU" sz="1200" dirty="0" smtClean="0">
                  <a:solidFill>
                    <a:schemeClr val="tx1"/>
                  </a:solidFill>
                </a:rPr>
                <a:t>.</a:t>
              </a:r>
              <a:endParaRPr lang="ru-RU" sz="1200" dirty="0">
                <a:solidFill>
                  <a:schemeClr val="tx1"/>
                </a:solidFill>
              </a:endParaRPr>
            </a:p>
          </p:txBody>
        </p:sp>
        <p:pic>
          <p:nvPicPr>
            <p:cNvPr id="17412" name="Picture 4" descr="https://media.istockphoto.com/vectors/park-vector-id183944219?k=6&amp;m=183944219&amp;s=612x612&amp;w=0&amp;h=whmAWAjRs_sgVnljWoiZD-Q3-BM1JUQ2_TtV1DJZ5LQ="/>
            <p:cNvPicPr>
              <a:picLocks noChangeAspect="1" noChangeArrowheads="1"/>
            </p:cNvPicPr>
            <p:nvPr/>
          </p:nvPicPr>
          <p:blipFill>
            <a:blip r:embed="rId1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714385" y="3041221"/>
              <a:ext cx="468000" cy="468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9" name="TextBox 18"/>
            <p:cNvSpPr txBox="1"/>
            <p:nvPr/>
          </p:nvSpPr>
          <p:spPr>
            <a:xfrm>
              <a:off x="9313269" y="3148942"/>
              <a:ext cx="1614587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1000" b="1" dirty="0" smtClean="0">
                  <a:solidFill>
                    <a:schemeClr val="bg1"/>
                  </a:solidFill>
                </a:rPr>
                <a:t>Благоустройство набережной </a:t>
              </a:r>
              <a:r>
                <a:rPr lang="ru-RU" sz="1000" b="1" dirty="0" err="1" smtClean="0">
                  <a:solidFill>
                    <a:schemeClr val="bg1"/>
                  </a:solidFill>
                </a:rPr>
                <a:t>р.Мелеузка</a:t>
              </a:r>
              <a:endParaRPr lang="ru-RU" sz="1000" b="1" dirty="0">
                <a:solidFill>
                  <a:schemeClr val="bg1"/>
                </a:solidFill>
              </a:endParaRPr>
            </a:p>
          </p:txBody>
        </p:sp>
        <p:sp>
          <p:nvSpPr>
            <p:cNvPr id="65" name="Блок-схема: альтернативный процесс 64"/>
            <p:cNvSpPr/>
            <p:nvPr/>
          </p:nvSpPr>
          <p:spPr>
            <a:xfrm>
              <a:off x="11069456" y="3132110"/>
              <a:ext cx="869922" cy="361904"/>
            </a:xfrm>
            <a:prstGeom prst="flowChartAlternateProcess">
              <a:avLst/>
            </a:prstGeom>
            <a:solidFill>
              <a:schemeClr val="accent4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1200" dirty="0" smtClean="0">
                  <a:solidFill>
                    <a:schemeClr val="tx1"/>
                  </a:solidFill>
                </a:rPr>
                <a:t>2,4</a:t>
              </a:r>
            </a:p>
            <a:p>
              <a:pPr algn="ctr"/>
              <a:r>
                <a:rPr lang="ru-RU" sz="1200" dirty="0" err="1" smtClean="0">
                  <a:solidFill>
                    <a:schemeClr val="tx1"/>
                  </a:solidFill>
                </a:rPr>
                <a:t>млн.руб</a:t>
              </a:r>
              <a:r>
                <a:rPr lang="ru-RU" sz="1200" dirty="0" smtClean="0">
                  <a:solidFill>
                    <a:schemeClr val="tx1"/>
                  </a:solidFill>
                </a:rPr>
                <a:t>.</a:t>
              </a:r>
              <a:endParaRPr lang="ru-RU" sz="1200" dirty="0">
                <a:solidFill>
                  <a:schemeClr val="tx1"/>
                </a:solidFill>
              </a:endParaRPr>
            </a:p>
          </p:txBody>
        </p:sp>
        <p:sp>
          <p:nvSpPr>
            <p:cNvPr id="66" name="Блок-схема: альтернативный процесс 65"/>
            <p:cNvSpPr/>
            <p:nvPr/>
          </p:nvSpPr>
          <p:spPr>
            <a:xfrm>
              <a:off x="11072107" y="2738122"/>
              <a:ext cx="869922" cy="361904"/>
            </a:xfrm>
            <a:prstGeom prst="flowChartAlternateProcess">
              <a:avLst/>
            </a:prstGeom>
            <a:solidFill>
              <a:schemeClr val="accent4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1200" dirty="0" smtClean="0">
                  <a:solidFill>
                    <a:schemeClr val="tx1"/>
                  </a:solidFill>
                </a:rPr>
                <a:t>20,0</a:t>
              </a:r>
            </a:p>
            <a:p>
              <a:pPr algn="ctr"/>
              <a:r>
                <a:rPr lang="ru-RU" sz="1200" dirty="0" err="1" smtClean="0">
                  <a:solidFill>
                    <a:schemeClr val="tx1"/>
                  </a:solidFill>
                </a:rPr>
                <a:t>млн.руб</a:t>
              </a:r>
              <a:r>
                <a:rPr lang="ru-RU" sz="1200" dirty="0" smtClean="0">
                  <a:solidFill>
                    <a:schemeClr val="tx1"/>
                  </a:solidFill>
                </a:rPr>
                <a:t>.</a:t>
              </a:r>
              <a:endParaRPr lang="ru-RU" sz="1200" dirty="0">
                <a:solidFill>
                  <a:schemeClr val="tx1"/>
                </a:solidFill>
              </a:endParaRPr>
            </a:p>
          </p:txBody>
        </p:sp>
        <p:sp>
          <p:nvSpPr>
            <p:cNvPr id="17411" name="TextBox 17410"/>
            <p:cNvSpPr txBox="1"/>
            <p:nvPr/>
          </p:nvSpPr>
          <p:spPr>
            <a:xfrm>
              <a:off x="9281600" y="2157035"/>
              <a:ext cx="1980976" cy="6001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1050" b="1" dirty="0">
                  <a:solidFill>
                    <a:schemeClr val="bg1"/>
                  </a:solidFill>
                </a:rPr>
                <a:t>Формирование современной городской </a:t>
              </a:r>
              <a:r>
                <a:rPr lang="ru-RU" sz="1050" b="1" dirty="0" smtClean="0">
                  <a:solidFill>
                    <a:schemeClr val="bg1"/>
                  </a:solidFill>
                </a:rPr>
                <a:t>среды</a:t>
              </a:r>
            </a:p>
            <a:p>
              <a:r>
                <a:rPr lang="ru-RU" sz="1100" b="1" dirty="0" smtClean="0">
                  <a:solidFill>
                    <a:schemeClr val="bg1"/>
                  </a:solidFill>
                </a:rPr>
                <a:t>(</a:t>
              </a:r>
              <a:r>
                <a:rPr lang="ru-RU" sz="1100" dirty="0" smtClean="0">
                  <a:solidFill>
                    <a:schemeClr val="bg1"/>
                  </a:solidFill>
                </a:rPr>
                <a:t>парк </a:t>
              </a:r>
              <a:r>
                <a:rPr lang="ru-RU" sz="1100" dirty="0" err="1" smtClean="0">
                  <a:solidFill>
                    <a:schemeClr val="bg1"/>
                  </a:solidFill>
                </a:rPr>
                <a:t>им.Гагарина</a:t>
              </a:r>
              <a:r>
                <a:rPr lang="ru-RU" sz="1100" dirty="0" smtClean="0">
                  <a:solidFill>
                    <a:schemeClr val="bg1"/>
                  </a:solidFill>
                </a:rPr>
                <a:t>)</a:t>
              </a:r>
              <a:endParaRPr lang="ru-RU" sz="1100" dirty="0">
                <a:solidFill>
                  <a:schemeClr val="bg1"/>
                </a:solidFill>
              </a:endParaRPr>
            </a:p>
          </p:txBody>
        </p:sp>
        <p:sp>
          <p:nvSpPr>
            <p:cNvPr id="108" name="Блок-схема: альтернативный процесс 107"/>
            <p:cNvSpPr/>
            <p:nvPr/>
          </p:nvSpPr>
          <p:spPr>
            <a:xfrm>
              <a:off x="11072806" y="2203714"/>
              <a:ext cx="808514" cy="407182"/>
            </a:xfrm>
            <a:prstGeom prst="flowChartAlternateProcess">
              <a:avLst/>
            </a:prstGeom>
            <a:solidFill>
              <a:schemeClr val="accent4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1200" dirty="0" smtClean="0">
                  <a:solidFill>
                    <a:schemeClr val="tx1"/>
                  </a:solidFill>
                </a:rPr>
                <a:t>13,4 </a:t>
              </a:r>
              <a:r>
                <a:rPr lang="ru-RU" sz="1200" dirty="0" err="1" smtClean="0">
                  <a:solidFill>
                    <a:schemeClr val="tx1"/>
                  </a:solidFill>
                </a:rPr>
                <a:t>млн.руб</a:t>
              </a:r>
              <a:r>
                <a:rPr lang="ru-RU" sz="1200" dirty="0" smtClean="0">
                  <a:solidFill>
                    <a:schemeClr val="tx1"/>
                  </a:solidFill>
                </a:rPr>
                <a:t>.</a:t>
              </a:r>
              <a:endParaRPr lang="ru-RU" sz="1200" dirty="0">
                <a:solidFill>
                  <a:schemeClr val="tx1"/>
                </a:solidFill>
              </a:endParaRPr>
            </a:p>
          </p:txBody>
        </p:sp>
        <p:pic>
          <p:nvPicPr>
            <p:cNvPr id="114" name="Picture 2" descr="ÐÐ¾ÑÐ¾Ð´ÑÐºÐ°Ñ ÑÑÐµÐ´Ð°"/>
            <p:cNvPicPr>
              <a:picLocks noChangeAspect="1" noChangeArrowheads="1"/>
            </p:cNvPicPr>
            <p:nvPr/>
          </p:nvPicPr>
          <p:blipFill>
            <a:blip r:embed="rId1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609978" y="2231013"/>
              <a:ext cx="698498" cy="372311"/>
            </a:xfrm>
            <a:prstGeom prst="rect">
              <a:avLst/>
            </a:prstGeom>
            <a:solidFill>
              <a:srgbClr val="FFFF00"/>
            </a:solidFill>
            <a:ln>
              <a:noFill/>
            </a:ln>
            <a:extLst/>
          </p:spPr>
        </p:pic>
        <p:sp>
          <p:nvSpPr>
            <p:cNvPr id="17426" name="TextBox 17425"/>
            <p:cNvSpPr txBox="1"/>
            <p:nvPr/>
          </p:nvSpPr>
          <p:spPr>
            <a:xfrm>
              <a:off x="9308476" y="3565477"/>
              <a:ext cx="1415234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1050" dirty="0" smtClean="0">
                  <a:solidFill>
                    <a:srgbClr val="FFC000"/>
                  </a:solidFill>
                </a:rPr>
                <a:t>Уличное освещение</a:t>
              </a:r>
              <a:endParaRPr lang="ru-RU" sz="1050" dirty="0">
                <a:solidFill>
                  <a:srgbClr val="FFC000"/>
                </a:solidFill>
              </a:endParaRPr>
            </a:p>
          </p:txBody>
        </p:sp>
        <p:sp>
          <p:nvSpPr>
            <p:cNvPr id="121" name="Блок-схема: альтернативный процесс 120"/>
            <p:cNvSpPr/>
            <p:nvPr/>
          </p:nvSpPr>
          <p:spPr>
            <a:xfrm>
              <a:off x="11050765" y="3558183"/>
              <a:ext cx="869922" cy="361904"/>
            </a:xfrm>
            <a:prstGeom prst="flowChartAlternateProcess">
              <a:avLst/>
            </a:prstGeom>
            <a:solidFill>
              <a:schemeClr val="accent4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1200" dirty="0" smtClean="0">
                  <a:solidFill>
                    <a:schemeClr val="tx1"/>
                  </a:solidFill>
                </a:rPr>
                <a:t>16,3</a:t>
              </a:r>
            </a:p>
            <a:p>
              <a:pPr algn="ctr"/>
              <a:r>
                <a:rPr lang="ru-RU" sz="1200" dirty="0" err="1" smtClean="0">
                  <a:solidFill>
                    <a:schemeClr val="tx1"/>
                  </a:solidFill>
                </a:rPr>
                <a:t>млн.руб</a:t>
              </a:r>
              <a:r>
                <a:rPr lang="ru-RU" sz="1200" dirty="0" smtClean="0">
                  <a:solidFill>
                    <a:schemeClr val="tx1"/>
                  </a:solidFill>
                </a:rPr>
                <a:t>.</a:t>
              </a:r>
              <a:endParaRPr lang="ru-RU" sz="1200" dirty="0">
                <a:solidFill>
                  <a:schemeClr val="tx1"/>
                </a:solidFill>
              </a:endParaRPr>
            </a:p>
          </p:txBody>
        </p:sp>
        <p:pic>
          <p:nvPicPr>
            <p:cNvPr id="17427" name="Picture 8" descr="https://cdn.vectorstock.com/i/1000x1000/55/97/old-lantern-silhouette-vector-1045597.jpg"/>
            <p:cNvPicPr>
              <a:picLocks noChangeAspect="1" noChangeArrowheads="1"/>
            </p:cNvPicPr>
            <p:nvPr/>
          </p:nvPicPr>
          <p:blipFill>
            <a:blip r:embed="rId20" cstate="print">
              <a:duotone>
                <a:prstClr val="black"/>
                <a:schemeClr val="accent4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831717" y="3587118"/>
              <a:ext cx="313287" cy="48335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7428" name="Picture 10" descr="http://albasinka.ru/wp-content/uploads/2018/02/ppmi.png"/>
            <p:cNvPicPr>
              <a:picLocks noChangeAspect="1" noChangeArrowheads="1"/>
            </p:cNvPicPr>
            <p:nvPr/>
          </p:nvPicPr>
          <p:blipFill>
            <a:blip r:embed="rId2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105096" y="4148369"/>
              <a:ext cx="1512000" cy="504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24" name="Блок-схема: альтернативный процесс 123"/>
            <p:cNvSpPr/>
            <p:nvPr/>
          </p:nvSpPr>
          <p:spPr>
            <a:xfrm>
              <a:off x="10996204" y="4114046"/>
              <a:ext cx="869922" cy="361904"/>
            </a:xfrm>
            <a:prstGeom prst="flowChartAlternateProcess">
              <a:avLst/>
            </a:prstGeom>
            <a:solidFill>
              <a:schemeClr val="accent4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1200" dirty="0" smtClean="0">
                  <a:solidFill>
                    <a:schemeClr val="tx1"/>
                  </a:solidFill>
                </a:rPr>
                <a:t>1,6</a:t>
              </a:r>
            </a:p>
            <a:p>
              <a:pPr algn="ctr"/>
              <a:r>
                <a:rPr lang="ru-RU" sz="1200" dirty="0" err="1" smtClean="0">
                  <a:solidFill>
                    <a:schemeClr val="tx1"/>
                  </a:solidFill>
                </a:rPr>
                <a:t>млн.руб</a:t>
              </a:r>
              <a:r>
                <a:rPr lang="ru-RU" sz="1200" dirty="0" smtClean="0">
                  <a:solidFill>
                    <a:schemeClr val="tx1"/>
                  </a:solidFill>
                </a:rPr>
                <a:t>.</a:t>
              </a:r>
              <a:endParaRPr lang="ru-RU" sz="1200" dirty="0">
                <a:solidFill>
                  <a:schemeClr val="tx1"/>
                </a:solidFill>
              </a:endParaRPr>
            </a:p>
          </p:txBody>
        </p:sp>
      </p:grpSp>
      <p:sp>
        <p:nvSpPr>
          <p:cNvPr id="17429" name="Скругленная прямоугольная выноска 17428"/>
          <p:cNvSpPr/>
          <p:nvPr/>
        </p:nvSpPr>
        <p:spPr>
          <a:xfrm>
            <a:off x="475112" y="4280431"/>
            <a:ext cx="1853039" cy="408623"/>
          </a:xfrm>
          <a:prstGeom prst="wedgeRoundRectCallout">
            <a:avLst>
              <a:gd name="adj1" fmla="val -1020"/>
              <a:gd name="adj2" fmla="val 171845"/>
              <a:gd name="adj3" fmla="val 16667"/>
            </a:avLst>
          </a:prstGeom>
          <a:solidFill>
            <a:srgbClr val="5A9BD5"/>
          </a:solidFill>
        </p:spPr>
        <p:txBody>
          <a:bodyPr wrap="square">
            <a:spAutoFit/>
          </a:bodyPr>
          <a:lstStyle/>
          <a:p>
            <a:r>
              <a:rPr lang="ru-RU" altLang="ru-RU" sz="900" dirty="0">
                <a:solidFill>
                  <a:schemeClr val="bg1"/>
                </a:solidFill>
              </a:rPr>
              <a:t>Установлено во дворах 11 детских спортивных площадок</a:t>
            </a:r>
          </a:p>
        </p:txBody>
      </p:sp>
      <p:pic>
        <p:nvPicPr>
          <p:cNvPr id="17" name="Рисунок 16"/>
          <p:cNvPicPr>
            <a:picLocks noChangeAspect="1"/>
          </p:cNvPicPr>
          <p:nvPr/>
        </p:nvPicPr>
        <p:blipFill>
          <a:blip r:embed="rId22"/>
          <a:stretch>
            <a:fillRect/>
          </a:stretch>
        </p:blipFill>
        <p:spPr>
          <a:xfrm>
            <a:off x="24555" y="6143964"/>
            <a:ext cx="4767485" cy="11888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18181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9355"/>
    </mc:Choice>
    <mc:Fallback xmlns="">
      <p:transition spd="slow" advTm="39355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7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7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7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750"/>
                            </p:stCondLst>
                            <p:childTnLst>
                              <p:par>
                                <p:cTn id="1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500"/>
                            </p:stCondLst>
                            <p:childTnLst>
                              <p:par>
                                <p:cTn id="17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22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22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225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225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225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4" dur="225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225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0" dur="225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3" dur="225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5750"/>
                            </p:stCondLst>
                            <p:childTnLst>
                              <p:par>
                                <p:cTn id="4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7" dur="2750"/>
                                        <p:tgtEl>
                                          <p:spTgt spid="174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8500"/>
                            </p:stCondLst>
                            <p:childTnLst>
                              <p:par>
                                <p:cTn id="49" presetID="22" presetClass="entr" presetSubtype="4" fill="hold" nodeType="after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1" dur="32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12500"/>
                            </p:stCondLst>
                            <p:childTnLst>
                              <p:par>
                                <p:cTn id="53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8906 -0.00254 L 0.6556 0.00047 L 0.6556 0.0007 " pathEditMode="relative" rAng="0" ptsTypes="AAA">
                                      <p:cBhvr>
                                        <p:cTn id="54" dur="6750" fill="hold"/>
                                        <p:tgtEl>
                                          <p:spTgt spid="1742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8320" y="16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19250"/>
                            </p:stCondLst>
                            <p:childTnLst>
                              <p:par>
                                <p:cTn id="56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8" dur="125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20500"/>
                            </p:stCondLst>
                            <p:childTnLst>
                              <p:par>
                                <p:cTn id="60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2" dur="3000"/>
                                        <p:tgtEl>
                                          <p:spTgt spid="174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23500"/>
                            </p:stCondLst>
                            <p:childTnLst>
                              <p:par>
                                <p:cTn id="64" presetID="22" presetClass="entr" presetSubtype="1" fill="hold" nodeType="after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6" dur="2750"/>
                                        <p:tgtEl>
                                          <p:spTgt spid="174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23" grpId="0"/>
      <p:bldP spid="24" grpId="0"/>
      <p:bldP spid="25" grpId="0"/>
      <p:bldP spid="26" grpId="0"/>
      <p:bldP spid="11" grpId="0"/>
      <p:bldP spid="42" grpId="0"/>
      <p:bldP spid="43" grpId="0"/>
      <p:bldP spid="56" grpId="0"/>
      <p:bldP spid="44" grpId="0" animBg="1"/>
      <p:bldP spid="17429" grpId="0" animBg="1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2" name="Picture 2" descr="https://thumbs.dreamstime.com/t/blank-paper-label-tag-10972185.jpg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533659">
            <a:off x="1096846" y="1160764"/>
            <a:ext cx="2552977" cy="15099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Объект 3"/>
          <p:cNvPicPr>
            <a:picLocks noGrp="1" noChangeAspect="1"/>
          </p:cNvPicPr>
          <p:nvPr>
            <p:ph sz="quarter" idx="4294967295"/>
          </p:nvPr>
        </p:nvPicPr>
        <p:blipFill rotWithShape="1">
          <a:blip r:embed="rId4" cstate="print"/>
          <a:srcRect l="1" r="536" b="25402"/>
          <a:stretch/>
        </p:blipFill>
        <p:spPr>
          <a:xfrm>
            <a:off x="3695517" y="4762426"/>
            <a:ext cx="2783196" cy="1564844"/>
          </a:xfrm>
          <a:prstGeom prst="rect">
            <a:avLst/>
          </a:prstGeom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27653" name="TextBox 6"/>
          <p:cNvSpPr txBox="1">
            <a:spLocks noChangeArrowheads="1"/>
          </p:cNvSpPr>
          <p:nvPr/>
        </p:nvSpPr>
        <p:spPr bwMode="auto">
          <a:xfrm>
            <a:off x="3770023" y="6220343"/>
            <a:ext cx="3041145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endParaRPr lang="ru-RU" altLang="ru-RU" sz="1200" dirty="0"/>
          </a:p>
          <a:p>
            <a:r>
              <a:rPr lang="ru-RU" altLang="ru-RU" sz="1200" dirty="0"/>
              <a:t>Установлено во дворах 11 детских спортивных площадок</a:t>
            </a:r>
          </a:p>
        </p:txBody>
      </p:sp>
      <p:pic>
        <p:nvPicPr>
          <p:cNvPr id="27655" name="Picture 2" descr="ÐÐ¾ÑÐ¾Ð´ÑÐºÐ°Ñ ÑÑÐµÐ´Ð°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92301" y="597280"/>
            <a:ext cx="2953976" cy="15745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" name="Блок-схема: магнитный диск 13"/>
          <p:cNvSpPr/>
          <p:nvPr/>
        </p:nvSpPr>
        <p:spPr>
          <a:xfrm>
            <a:off x="3687055" y="3018893"/>
            <a:ext cx="1156708" cy="557261"/>
          </a:xfrm>
          <a:prstGeom prst="flowChartMagneticDisk">
            <a:avLst/>
          </a:prstGeom>
          <a:solidFill>
            <a:srgbClr val="FFFF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dirty="0" smtClean="0">
                <a:solidFill>
                  <a:schemeClr val="tx1"/>
                </a:solidFill>
                <a:latin typeface="Arial Black" panose="020B0A04020102020204" pitchFamily="34" charset="0"/>
              </a:rPr>
              <a:t>24,4</a:t>
            </a:r>
          </a:p>
          <a:p>
            <a:pPr algn="ctr">
              <a:defRPr/>
            </a:pPr>
            <a:r>
              <a:rPr lang="ru-RU" sz="1050" dirty="0" err="1" smtClean="0">
                <a:solidFill>
                  <a:schemeClr val="tx1"/>
                </a:solidFill>
                <a:latin typeface="Arial Black" panose="020B0A04020102020204" pitchFamily="34" charset="0"/>
              </a:rPr>
              <a:t>млн.руб</a:t>
            </a:r>
            <a:r>
              <a:rPr lang="ru-RU" sz="1050" dirty="0">
                <a:solidFill>
                  <a:schemeClr val="tx1"/>
                </a:solidFill>
                <a:latin typeface="Arial Black" panose="020B0A04020102020204" pitchFamily="34" charset="0"/>
              </a:rPr>
              <a:t>.</a:t>
            </a:r>
            <a:endParaRPr lang="ru-RU" dirty="0">
              <a:solidFill>
                <a:schemeClr val="tx1"/>
              </a:solidFill>
              <a:latin typeface="Arial Black" panose="020B0A04020102020204" pitchFamily="34" charset="0"/>
            </a:endParaRPr>
          </a:p>
        </p:txBody>
      </p:sp>
      <p:grpSp>
        <p:nvGrpSpPr>
          <p:cNvPr id="2" name="Группа 1"/>
          <p:cNvGrpSpPr/>
          <p:nvPr/>
        </p:nvGrpSpPr>
        <p:grpSpPr>
          <a:xfrm>
            <a:off x="1309198" y="2571896"/>
            <a:ext cx="5070378" cy="1784859"/>
            <a:chOff x="5627794" y="604912"/>
            <a:chExt cx="5070378" cy="1784859"/>
          </a:xfrm>
        </p:grpSpPr>
        <p:pic>
          <p:nvPicPr>
            <p:cNvPr id="27658" name="Рисунок 11"/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915534" y="855365"/>
              <a:ext cx="782638" cy="8556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7656" name="Рисунок 9"/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627794" y="942554"/>
              <a:ext cx="708680" cy="70868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7657" name="Рисунок 10"/>
            <p:cNvPicPr>
              <a:picLocks noChangeAspect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060" t="14091" r="26060" b="10310"/>
            <a:stretch>
              <a:fillRect/>
            </a:stretch>
          </p:blipFill>
          <p:spPr bwMode="auto">
            <a:xfrm>
              <a:off x="6404915" y="978814"/>
              <a:ext cx="655714" cy="6908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7660" name="TextBox 14"/>
            <p:cNvSpPr txBox="1">
              <a:spLocks noChangeArrowheads="1"/>
            </p:cNvSpPr>
            <p:nvPr/>
          </p:nvSpPr>
          <p:spPr bwMode="auto">
            <a:xfrm>
              <a:off x="5627794" y="1807871"/>
              <a:ext cx="2157413" cy="400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algn="ctr"/>
              <a:r>
                <a:rPr lang="ru-RU" altLang="ru-RU" sz="1000" dirty="0"/>
                <a:t>Средства федерального и республиканского бюджетов</a:t>
              </a:r>
            </a:p>
          </p:txBody>
        </p:sp>
        <p:sp>
          <p:nvSpPr>
            <p:cNvPr id="27661" name="TextBox 16"/>
            <p:cNvSpPr txBox="1">
              <a:spLocks noChangeArrowheads="1"/>
            </p:cNvSpPr>
            <p:nvPr/>
          </p:nvSpPr>
          <p:spPr bwMode="auto">
            <a:xfrm>
              <a:off x="8388905" y="1835773"/>
              <a:ext cx="2268856" cy="55399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algn="ctr"/>
              <a:r>
                <a:rPr lang="ru-RU" altLang="ru-RU" sz="1000" dirty="0"/>
                <a:t>Средства граждан </a:t>
              </a:r>
            </a:p>
            <a:p>
              <a:pPr algn="ctr"/>
              <a:r>
                <a:rPr lang="ru-RU" altLang="ru-RU" sz="1000" dirty="0" smtClean="0"/>
                <a:t>(5% </a:t>
              </a:r>
              <a:r>
                <a:rPr lang="ru-RU" altLang="ru-RU" sz="1000" dirty="0"/>
                <a:t>в общем объеме расходов по программе)</a:t>
              </a:r>
            </a:p>
          </p:txBody>
        </p:sp>
        <p:sp>
          <p:nvSpPr>
            <p:cNvPr id="27664" name="TextBox 17"/>
            <p:cNvSpPr txBox="1">
              <a:spLocks noChangeArrowheads="1"/>
            </p:cNvSpPr>
            <p:nvPr/>
          </p:nvSpPr>
          <p:spPr bwMode="auto">
            <a:xfrm>
              <a:off x="7461180" y="604912"/>
              <a:ext cx="2455863" cy="3079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r>
                <a:rPr lang="ru-RU" altLang="ru-RU" sz="1400" dirty="0"/>
                <a:t>Израсходовано всего:</a:t>
              </a:r>
            </a:p>
          </p:txBody>
        </p:sp>
      </p:grpSp>
      <p:sp>
        <p:nvSpPr>
          <p:cNvPr id="16" name="Стрелка вниз 15"/>
          <p:cNvSpPr/>
          <p:nvPr/>
        </p:nvSpPr>
        <p:spPr>
          <a:xfrm rot="17245032">
            <a:off x="2960237" y="2547277"/>
            <a:ext cx="672397" cy="1175125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" anchor="ctr"/>
          <a:lstStyle/>
          <a:p>
            <a:pPr algn="ctr">
              <a:defRPr/>
            </a:pPr>
            <a:r>
              <a:rPr lang="ru-RU" sz="1400" dirty="0" smtClean="0"/>
              <a:t>23,2</a:t>
            </a:r>
            <a:r>
              <a:rPr lang="ru-RU" sz="1050" dirty="0" smtClean="0"/>
              <a:t> </a:t>
            </a:r>
            <a:r>
              <a:rPr lang="ru-RU" sz="1050" dirty="0" err="1"/>
              <a:t>млн.руб</a:t>
            </a:r>
            <a:r>
              <a:rPr lang="ru-RU" sz="1050" dirty="0"/>
              <a:t>.</a:t>
            </a:r>
            <a:endParaRPr lang="ru-RU" sz="1400" dirty="0"/>
          </a:p>
        </p:txBody>
      </p:sp>
      <p:pic>
        <p:nvPicPr>
          <p:cNvPr id="106500" name="Picture 4" descr="http://delovoysaratov.ru/wp-content/uploads/2016/09/dvory.jpg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634427" y="4733549"/>
            <a:ext cx="2374833" cy="1578014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7666" name="Прямоугольник 19"/>
          <p:cNvSpPr>
            <a:spLocks noChangeArrowheads="1"/>
          </p:cNvSpPr>
          <p:nvPr/>
        </p:nvSpPr>
        <p:spPr bwMode="auto">
          <a:xfrm>
            <a:off x="457889" y="6427113"/>
            <a:ext cx="2914650" cy="430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r>
              <a:rPr lang="ru-RU" altLang="ru-RU" sz="1100" dirty="0"/>
              <a:t>Отремонтировано 24 дворовых территории у 33 многоквартирных домов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2718557" y="251509"/>
            <a:ext cx="958373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b="1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Расходы на реализацию федеральной программы </a:t>
            </a:r>
          </a:p>
          <a:p>
            <a:pPr algn="r"/>
            <a:r>
              <a:rPr lang="ru-RU" b="1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«Формирование современной городской среды» в 2017г.</a:t>
            </a:r>
            <a:endParaRPr lang="ru-RU" b="1" dirty="0">
              <a:ln w="9525">
                <a:solidFill>
                  <a:schemeClr val="bg1"/>
                </a:solidFill>
                <a:prstDash val="solid"/>
              </a:ln>
              <a:solidFill>
                <a:schemeClr val="accent5"/>
              </a:solidFill>
              <a:effectLst>
                <a:glow rad="228600">
                  <a:schemeClr val="accent2">
                    <a:satMod val="175000"/>
                    <a:alpha val="40000"/>
                  </a:schemeClr>
                </a:glow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  <a:latin typeface="Segoe UI" panose="020B0502040204020203" pitchFamily="34" charset="0"/>
              <a:ea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-16965" y="42518"/>
            <a:ext cx="12192001" cy="261610"/>
          </a:xfrm>
          <a:prstGeom prst="rect">
            <a:avLst/>
          </a:prstGeom>
          <a:solidFill>
            <a:srgbClr val="009999"/>
          </a:solidFill>
        </p:spPr>
        <p:txBody>
          <a:bodyPr wrap="square" rtlCol="0">
            <a:spAutoFit/>
          </a:bodyPr>
          <a:lstStyle/>
          <a:p>
            <a:pPr algn="ctr"/>
            <a:r>
              <a:rPr lang="ru-RU" sz="1100" i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Консолидированный бюджет муниципального района Мелеузовский район Республики Башкортостан </a:t>
            </a:r>
            <a:endParaRPr lang="ru-RU" sz="1100" i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2" name="Picture 2" descr="http://polinamay.ru/wp-content/uploads/2015/01/%D0%BE%D1%82%D0%BA%D1%80%D1%8B%D1%82%D1%8B%D0%B9-%D0%B7%D0%B0%D0%BC%D0%BE%D0%BA.png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6965" y="-86879"/>
            <a:ext cx="808097" cy="72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3" name="TextBox 22"/>
          <p:cNvSpPr txBox="1"/>
          <p:nvPr/>
        </p:nvSpPr>
        <p:spPr>
          <a:xfrm>
            <a:off x="767186" y="196337"/>
            <a:ext cx="1537398" cy="369332"/>
          </a:xfrm>
          <a:prstGeom prst="rect">
            <a:avLst/>
          </a:prstGeom>
          <a:solidFill>
            <a:srgbClr val="0070C0"/>
          </a:solidFill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>
                <a:solidFill>
                  <a:schemeClr val="bg1"/>
                </a:solidFill>
              </a:rPr>
              <a:t>2017 год</a:t>
            </a:r>
            <a:endParaRPr lang="ru-RU" dirty="0">
              <a:solidFill>
                <a:schemeClr val="bg1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2731302" y="2278520"/>
            <a:ext cx="3037528" cy="276999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ru-RU" sz="1200" dirty="0" smtClean="0"/>
              <a:t>Благоустройство городских дворов</a:t>
            </a:r>
            <a:endParaRPr lang="ru-RU" sz="1200" dirty="0"/>
          </a:p>
        </p:txBody>
      </p:sp>
      <p:sp>
        <p:nvSpPr>
          <p:cNvPr id="19" name="Стрелка вниз 18"/>
          <p:cNvSpPr/>
          <p:nvPr/>
        </p:nvSpPr>
        <p:spPr>
          <a:xfrm rot="4150794">
            <a:off x="4788826" y="2550562"/>
            <a:ext cx="720420" cy="1154643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anchor="ctr"/>
          <a:lstStyle/>
          <a:p>
            <a:pPr algn="ctr">
              <a:defRPr/>
            </a:pPr>
            <a:r>
              <a:rPr lang="ru-RU" sz="1200" dirty="0"/>
              <a:t>1,2</a:t>
            </a:r>
            <a:r>
              <a:rPr lang="ru-RU" sz="1100" dirty="0"/>
              <a:t> </a:t>
            </a:r>
            <a:r>
              <a:rPr lang="ru-RU" sz="1100" dirty="0" err="1"/>
              <a:t>млн.руб</a:t>
            </a:r>
            <a:r>
              <a:rPr lang="ru-RU" sz="1100" dirty="0"/>
              <a:t>.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8400072" y="2278520"/>
            <a:ext cx="3037528" cy="276999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ru-RU" sz="1200" dirty="0" smtClean="0"/>
              <a:t>Благоустройство парка </a:t>
            </a:r>
            <a:r>
              <a:rPr lang="ru-RU" sz="1200" dirty="0" err="1" smtClean="0"/>
              <a:t>им.Гагарина</a:t>
            </a:r>
            <a:endParaRPr lang="ru-RU" sz="1200" dirty="0"/>
          </a:p>
        </p:txBody>
      </p:sp>
      <p:grpSp>
        <p:nvGrpSpPr>
          <p:cNvPr id="35" name="Группа 34"/>
          <p:cNvGrpSpPr/>
          <p:nvPr/>
        </p:nvGrpSpPr>
        <p:grpSpPr>
          <a:xfrm>
            <a:off x="7616594" y="2832636"/>
            <a:ext cx="4472582" cy="1677760"/>
            <a:chOff x="2879285" y="1088190"/>
            <a:chExt cx="5839264" cy="1677760"/>
          </a:xfrm>
        </p:grpSpPr>
        <p:grpSp>
          <p:nvGrpSpPr>
            <p:cNvPr id="36" name="Группа 35"/>
            <p:cNvGrpSpPr/>
            <p:nvPr/>
          </p:nvGrpSpPr>
          <p:grpSpPr>
            <a:xfrm>
              <a:off x="2879285" y="1088190"/>
              <a:ext cx="5839264" cy="1677760"/>
              <a:chOff x="75399" y="822372"/>
              <a:chExt cx="5839264" cy="1677760"/>
            </a:xfrm>
          </p:grpSpPr>
          <p:graphicFrame>
            <p:nvGraphicFramePr>
              <p:cNvPr id="38" name="Диаграмма 37"/>
              <p:cNvGraphicFramePr/>
              <p:nvPr>
                <p:extLst>
                  <p:ext uri="{D42A27DB-BD31-4B8C-83A1-F6EECF244321}">
                    <p14:modId xmlns:p14="http://schemas.microsoft.com/office/powerpoint/2010/main" val="3487214234"/>
                  </p:ext>
                </p:extLst>
              </p:nvPr>
            </p:nvGraphicFramePr>
            <p:xfrm>
              <a:off x="214889" y="822372"/>
              <a:ext cx="5302798" cy="1677760"/>
            </p:xfrm>
            <a:graphic>
              <a:graphicData uri="http://schemas.openxmlformats.org/drawingml/2006/chart">
                <c:chart xmlns:c="http://schemas.openxmlformats.org/drawingml/2006/chart" xmlns:r="http://schemas.openxmlformats.org/officeDocument/2006/relationships" r:id="rId11"/>
              </a:graphicData>
            </a:graphic>
          </p:graphicFrame>
          <p:sp>
            <p:nvSpPr>
              <p:cNvPr id="39" name="TextBox 38"/>
              <p:cNvSpPr txBox="1"/>
              <p:nvPr/>
            </p:nvSpPr>
            <p:spPr>
              <a:xfrm>
                <a:off x="75399" y="1824325"/>
                <a:ext cx="1905543" cy="2616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ru-RU" sz="1100" dirty="0" smtClean="0">
                    <a:solidFill>
                      <a:srgbClr val="128027"/>
                    </a:solidFill>
                  </a:rPr>
                  <a:t>За счет средств РБ</a:t>
                </a:r>
                <a:endParaRPr lang="ru-RU" sz="1100" dirty="0">
                  <a:solidFill>
                    <a:srgbClr val="128027"/>
                  </a:solidFill>
                </a:endParaRPr>
              </a:p>
            </p:txBody>
          </p:sp>
          <p:sp>
            <p:nvSpPr>
              <p:cNvPr id="40" name="TextBox 39"/>
              <p:cNvSpPr txBox="1"/>
              <p:nvPr/>
            </p:nvSpPr>
            <p:spPr>
              <a:xfrm>
                <a:off x="4439466" y="961061"/>
                <a:ext cx="1475197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ru-RU" sz="1200" dirty="0" err="1" smtClean="0"/>
                  <a:t>млн.руб</a:t>
                </a:r>
                <a:r>
                  <a:rPr lang="ru-RU" sz="1200" dirty="0" smtClean="0"/>
                  <a:t>.</a:t>
                </a:r>
                <a:endParaRPr lang="ru-RU" sz="1200" dirty="0"/>
              </a:p>
            </p:txBody>
          </p:sp>
        </p:grpSp>
        <p:sp>
          <p:nvSpPr>
            <p:cNvPr id="37" name="TextBox 36"/>
            <p:cNvSpPr txBox="1"/>
            <p:nvPr/>
          </p:nvSpPr>
          <p:spPr>
            <a:xfrm>
              <a:off x="5102281" y="2068424"/>
              <a:ext cx="1660144" cy="2539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1050" dirty="0" smtClean="0">
                  <a:solidFill>
                    <a:schemeClr val="accent2">
                      <a:lumMod val="75000"/>
                    </a:schemeClr>
                  </a:solidFill>
                </a:rPr>
                <a:t>За счет средств РФ</a:t>
              </a:r>
              <a:endParaRPr lang="ru-RU" sz="1050" dirty="0">
                <a:solidFill>
                  <a:schemeClr val="accent2">
                    <a:lumMod val="75000"/>
                  </a:schemeClr>
                </a:solidFill>
              </a:endParaRPr>
            </a:p>
          </p:txBody>
        </p:sp>
      </p:grpSp>
      <p:sp>
        <p:nvSpPr>
          <p:cNvPr id="41" name="Блок-схема: магнитный диск 40"/>
          <p:cNvSpPr/>
          <p:nvPr/>
        </p:nvSpPr>
        <p:spPr>
          <a:xfrm>
            <a:off x="9346627" y="2667167"/>
            <a:ext cx="1156708" cy="557261"/>
          </a:xfrm>
          <a:prstGeom prst="flowChartMagneticDisk">
            <a:avLst/>
          </a:prstGeom>
          <a:solidFill>
            <a:srgbClr val="FFFF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dirty="0" smtClean="0">
                <a:solidFill>
                  <a:schemeClr val="tx1"/>
                </a:solidFill>
                <a:latin typeface="Arial Black" panose="020B0A04020102020204" pitchFamily="34" charset="0"/>
              </a:rPr>
              <a:t>13,4 </a:t>
            </a:r>
            <a:r>
              <a:rPr lang="ru-RU" sz="1050" dirty="0" err="1">
                <a:solidFill>
                  <a:schemeClr val="tx1"/>
                </a:solidFill>
                <a:latin typeface="Arial Black" panose="020B0A04020102020204" pitchFamily="34" charset="0"/>
              </a:rPr>
              <a:t>млн.руб</a:t>
            </a:r>
            <a:r>
              <a:rPr lang="ru-RU" sz="1050" dirty="0">
                <a:solidFill>
                  <a:schemeClr val="tx1"/>
                </a:solidFill>
                <a:latin typeface="Arial Black" panose="020B0A04020102020204" pitchFamily="34" charset="0"/>
              </a:rPr>
              <a:t>.</a:t>
            </a:r>
            <a:endParaRPr lang="ru-RU" dirty="0">
              <a:solidFill>
                <a:schemeClr val="tx1"/>
              </a:solidFill>
              <a:latin typeface="Arial Black" panose="020B0A04020102020204" pitchFamily="34" charset="0"/>
            </a:endParaRPr>
          </a:p>
        </p:txBody>
      </p:sp>
      <p:pic>
        <p:nvPicPr>
          <p:cNvPr id="13" name="Рисунок 12"/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42053" y="4756056"/>
            <a:ext cx="2808447" cy="1577584"/>
          </a:xfrm>
          <a:prstGeom prst="rect">
            <a:avLst/>
          </a:prstGeom>
        </p:spPr>
      </p:pic>
      <p:pic>
        <p:nvPicPr>
          <p:cNvPr id="15" name="Рисунок 14"/>
          <p:cNvPicPr>
            <a:picLocks noChangeAspect="1"/>
          </p:cNvPicPr>
          <p:nvPr/>
        </p:nvPicPr>
        <p:blipFill rotWithShape="1"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2817" t="8732" r="11286" b="-1808"/>
          <a:stretch/>
        </p:blipFill>
        <p:spPr>
          <a:xfrm>
            <a:off x="10417424" y="4697326"/>
            <a:ext cx="1436458" cy="1636314"/>
          </a:xfrm>
          <a:prstGeom prst="rect">
            <a:avLst/>
          </a:prstGeom>
        </p:spPr>
      </p:pic>
      <p:sp>
        <p:nvSpPr>
          <p:cNvPr id="43" name="TextBox 42"/>
          <p:cNvSpPr txBox="1"/>
          <p:nvPr/>
        </p:nvSpPr>
        <p:spPr>
          <a:xfrm rot="19643776">
            <a:off x="2340437" y="1565808"/>
            <a:ext cx="1059855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900" b="1" i="1" dirty="0" smtClean="0"/>
              <a:t>Джон Рокфеллер</a:t>
            </a:r>
          </a:p>
          <a:p>
            <a:pPr algn="ctr"/>
            <a:r>
              <a:rPr lang="ru-RU" sz="900" dirty="0" smtClean="0"/>
              <a:t>бизнесмен</a:t>
            </a:r>
            <a:endParaRPr lang="ru-RU" sz="900" dirty="0"/>
          </a:p>
          <a:p>
            <a:endParaRPr lang="ru-RU" sz="900" dirty="0"/>
          </a:p>
        </p:txBody>
      </p:sp>
      <p:cxnSp>
        <p:nvCxnSpPr>
          <p:cNvPr id="18" name="Соединительная линия уступом 17"/>
          <p:cNvCxnSpPr>
            <a:endCxn id="12" idx="0"/>
          </p:cNvCxnSpPr>
          <p:nvPr/>
        </p:nvCxnSpPr>
        <p:spPr>
          <a:xfrm rot="10800000" flipV="1">
            <a:off x="4250066" y="1785776"/>
            <a:ext cx="1346872" cy="492744"/>
          </a:xfrm>
          <a:prstGeom prst="bentConnector2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Соединительная линия уступом 24"/>
          <p:cNvCxnSpPr>
            <a:endCxn id="34" idx="0"/>
          </p:cNvCxnSpPr>
          <p:nvPr/>
        </p:nvCxnSpPr>
        <p:spPr>
          <a:xfrm>
            <a:off x="8572500" y="1723853"/>
            <a:ext cx="1346336" cy="554667"/>
          </a:xfrm>
          <a:prstGeom prst="bentConnector2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7" name="Рисунок 26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68399" y="428506"/>
            <a:ext cx="1956986" cy="25361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134667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3000"/>
    </mc:Choice>
    <mc:Fallback xmlns="">
      <p:transition spd="slow" advTm="13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500"/>
                            </p:stCondLst>
                            <p:childTnLst>
                              <p:par>
                                <p:cTn id="12" presetID="21" presetClass="emph" presetSubtype="0" fill="hold" grpId="0" nodeType="afterEffect">
                                  <p:stCondLst>
                                    <p:cond delay="75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13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14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15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16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3250"/>
                            </p:stCondLst>
                            <p:childTnLst>
                              <p:par>
                                <p:cTn id="18" presetID="21" presetClass="emph" presetSubtype="0" fill="hold" grpId="0" nodeType="afterEffect">
                                  <p:stCondLst>
                                    <p:cond delay="75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19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20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21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22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5000"/>
                            </p:stCondLst>
                            <p:childTnLst>
                              <p:par>
                                <p:cTn id="24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6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  <p:bldP spid="19" grpId="0" animBg="1"/>
    </p:bld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3545317" y="287509"/>
            <a:ext cx="958373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Структура расходов по разделу «Социальная политика» в 2017г.</a:t>
            </a:r>
            <a:endParaRPr lang="ru-RU" b="1" dirty="0">
              <a:ln w="9525">
                <a:solidFill>
                  <a:schemeClr val="bg1"/>
                </a:solidFill>
                <a:prstDash val="solid"/>
              </a:ln>
              <a:solidFill>
                <a:schemeClr val="accent5"/>
              </a:solidFill>
              <a:effectLst>
                <a:glow rad="228600">
                  <a:schemeClr val="accent2">
                    <a:satMod val="175000"/>
                    <a:alpha val="40000"/>
                  </a:schemeClr>
                </a:glow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  <a:latin typeface="Segoe UI" panose="020B0502040204020203" pitchFamily="34" charset="0"/>
              <a:ea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-16965" y="42518"/>
            <a:ext cx="12192001" cy="307777"/>
          </a:xfrm>
          <a:prstGeom prst="rect">
            <a:avLst/>
          </a:prstGeom>
          <a:solidFill>
            <a:srgbClr val="009999"/>
          </a:solidFill>
        </p:spPr>
        <p:txBody>
          <a:bodyPr wrap="square" rtlCol="0">
            <a:spAutoFit/>
          </a:bodyPr>
          <a:lstStyle/>
          <a:p>
            <a:pPr algn="ctr"/>
            <a:r>
              <a:rPr lang="ru-RU" sz="1400" i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Консолидированный бюджет муниципального района Мелеузовский район Республики Башкортостан </a:t>
            </a:r>
            <a:endParaRPr lang="ru-RU" sz="1400" i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76407" y="0"/>
            <a:ext cx="1537398" cy="369332"/>
          </a:xfrm>
          <a:prstGeom prst="rect">
            <a:avLst/>
          </a:prstGeom>
          <a:solidFill>
            <a:srgbClr val="0070C0"/>
          </a:solidFill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>
                <a:solidFill>
                  <a:schemeClr val="bg1"/>
                </a:solidFill>
              </a:rPr>
              <a:t>2017 год</a:t>
            </a:r>
            <a:endParaRPr lang="ru-RU" dirty="0">
              <a:solidFill>
                <a:schemeClr val="bg1"/>
              </a:solidFill>
            </a:endParaRPr>
          </a:p>
        </p:txBody>
      </p:sp>
      <p:grpSp>
        <p:nvGrpSpPr>
          <p:cNvPr id="12" name="Группа 11"/>
          <p:cNvGrpSpPr/>
          <p:nvPr/>
        </p:nvGrpSpPr>
        <p:grpSpPr>
          <a:xfrm>
            <a:off x="8886856" y="770575"/>
            <a:ext cx="3272199" cy="810661"/>
            <a:chOff x="8906845" y="2249720"/>
            <a:chExt cx="3272199" cy="810661"/>
          </a:xfrm>
        </p:grpSpPr>
        <p:grpSp>
          <p:nvGrpSpPr>
            <p:cNvPr id="14" name="Группа 13"/>
            <p:cNvGrpSpPr/>
            <p:nvPr/>
          </p:nvGrpSpPr>
          <p:grpSpPr>
            <a:xfrm>
              <a:off x="8906845" y="2249720"/>
              <a:ext cx="3272199" cy="810661"/>
              <a:chOff x="8906845" y="2249720"/>
              <a:chExt cx="3272199" cy="810661"/>
            </a:xfrm>
          </p:grpSpPr>
          <p:graphicFrame>
            <p:nvGraphicFramePr>
              <p:cNvPr id="18" name="Схема 17"/>
              <p:cNvGraphicFramePr/>
              <p:nvPr>
                <p:extLst>
                  <p:ext uri="{D42A27DB-BD31-4B8C-83A1-F6EECF244321}">
                    <p14:modId xmlns:p14="http://schemas.microsoft.com/office/powerpoint/2010/main" val="426645072"/>
                  </p:ext>
                </p:extLst>
              </p:nvPr>
            </p:nvGraphicFramePr>
            <p:xfrm>
              <a:off x="8906845" y="2355137"/>
              <a:ext cx="3272199" cy="705244"/>
            </p:xfrm>
            <a:graphic>
              <a:graphicData uri="http://schemas.openxmlformats.org/drawingml/2006/diagram">
                <dgm:relIds xmlns:dgm="http://schemas.openxmlformats.org/drawingml/2006/diagram" xmlns:r="http://schemas.openxmlformats.org/officeDocument/2006/relationships" r:dm="rId2" r:lo="rId3" r:qs="rId4" r:cs="rId5"/>
              </a:graphicData>
            </a:graphic>
          </p:graphicFrame>
          <p:sp>
            <p:nvSpPr>
              <p:cNvPr id="19" name="TextBox 18"/>
              <p:cNvSpPr txBox="1"/>
              <p:nvPr/>
            </p:nvSpPr>
            <p:spPr>
              <a:xfrm>
                <a:off x="9698398" y="2251507"/>
                <a:ext cx="522900" cy="25391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ru-RU" sz="1050" b="1" dirty="0" smtClean="0">
                    <a:solidFill>
                      <a:schemeClr val="accent6">
                        <a:lumMod val="75000"/>
                      </a:schemeClr>
                    </a:solidFill>
                  </a:rPr>
                  <a:t>+9,0%</a:t>
                </a:r>
                <a:endParaRPr lang="ru-RU" sz="1050" b="1" dirty="0">
                  <a:solidFill>
                    <a:schemeClr val="accent6">
                      <a:lumMod val="75000"/>
                    </a:schemeClr>
                  </a:solidFill>
                </a:endParaRPr>
              </a:p>
            </p:txBody>
          </p:sp>
          <p:sp>
            <p:nvSpPr>
              <p:cNvPr id="20" name="Выгнутая вверх стрелка 19"/>
              <p:cNvSpPr/>
              <p:nvPr/>
            </p:nvSpPr>
            <p:spPr>
              <a:xfrm>
                <a:off x="9548179" y="2249720"/>
                <a:ext cx="757346" cy="162545"/>
              </a:xfrm>
              <a:prstGeom prst="curvedDownArrow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>
                  <a:solidFill>
                    <a:schemeClr val="tx1"/>
                  </a:solidFill>
                </a:endParaRPr>
              </a:p>
            </p:txBody>
          </p:sp>
        </p:grpSp>
        <p:sp>
          <p:nvSpPr>
            <p:cNvPr id="15" name="TextBox 14"/>
            <p:cNvSpPr txBox="1"/>
            <p:nvPr/>
          </p:nvSpPr>
          <p:spPr>
            <a:xfrm>
              <a:off x="10824566" y="2251507"/>
              <a:ext cx="522900" cy="25391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sz="1050" b="1" dirty="0" smtClean="0">
                  <a:solidFill>
                    <a:schemeClr val="accent6">
                      <a:lumMod val="75000"/>
                    </a:schemeClr>
                  </a:solidFill>
                </a:rPr>
                <a:t>+2,7%</a:t>
              </a:r>
              <a:endParaRPr lang="ru-RU" sz="1050" b="1" dirty="0">
                <a:solidFill>
                  <a:schemeClr val="accent6">
                    <a:lumMod val="75000"/>
                  </a:schemeClr>
                </a:solidFill>
              </a:endParaRPr>
            </a:p>
          </p:txBody>
        </p:sp>
        <p:sp>
          <p:nvSpPr>
            <p:cNvPr id="16" name="Выгнутая вверх стрелка 15"/>
            <p:cNvSpPr/>
            <p:nvPr/>
          </p:nvSpPr>
          <p:spPr>
            <a:xfrm>
              <a:off x="10683118" y="2254869"/>
              <a:ext cx="757346" cy="162545"/>
            </a:xfrm>
            <a:prstGeom prst="curvedDown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tx1"/>
                </a:solidFill>
              </a:endParaRPr>
            </a:p>
          </p:txBody>
        </p:sp>
        <p:sp>
          <p:nvSpPr>
            <p:cNvPr id="17" name="TextBox 16"/>
            <p:cNvSpPr txBox="1"/>
            <p:nvPr/>
          </p:nvSpPr>
          <p:spPr>
            <a:xfrm>
              <a:off x="11488390" y="2783846"/>
              <a:ext cx="622286" cy="1567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lnSpc>
                  <a:spcPts val="300"/>
                </a:lnSpc>
              </a:pPr>
              <a:r>
                <a:rPr lang="ru-RU" sz="900" dirty="0" err="1" smtClean="0"/>
                <a:t>млн.руб</a:t>
              </a:r>
              <a:r>
                <a:rPr lang="ru-RU" sz="1050" b="1" dirty="0" smtClean="0"/>
                <a:t>.</a:t>
              </a:r>
              <a:endParaRPr lang="ru-RU" sz="1050" b="1" dirty="0"/>
            </a:p>
          </p:txBody>
        </p:sp>
      </p:grpSp>
      <p:sp>
        <p:nvSpPr>
          <p:cNvPr id="13" name="TextBox 12"/>
          <p:cNvSpPr txBox="1"/>
          <p:nvPr/>
        </p:nvSpPr>
        <p:spPr>
          <a:xfrm>
            <a:off x="9251597" y="1304701"/>
            <a:ext cx="622286" cy="1567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ts val="300"/>
              </a:lnSpc>
            </a:pPr>
            <a:r>
              <a:rPr lang="ru-RU" sz="900" dirty="0" err="1" smtClean="0"/>
              <a:t>млн.руб</a:t>
            </a:r>
            <a:r>
              <a:rPr lang="ru-RU" sz="1050" b="1" dirty="0" smtClean="0"/>
              <a:t>.</a:t>
            </a:r>
            <a:endParaRPr lang="ru-RU" sz="1050" b="1" dirty="0"/>
          </a:p>
        </p:txBody>
      </p:sp>
      <p:sp>
        <p:nvSpPr>
          <p:cNvPr id="11" name="TextBox 10"/>
          <p:cNvSpPr txBox="1"/>
          <p:nvPr/>
        </p:nvSpPr>
        <p:spPr>
          <a:xfrm>
            <a:off x="10341468" y="1304701"/>
            <a:ext cx="622286" cy="1567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ts val="300"/>
              </a:lnSpc>
            </a:pPr>
            <a:r>
              <a:rPr lang="ru-RU" sz="900" dirty="0" err="1" smtClean="0"/>
              <a:t>млн.руб</a:t>
            </a:r>
            <a:r>
              <a:rPr lang="ru-RU" sz="1050" b="1" dirty="0" smtClean="0"/>
              <a:t>.</a:t>
            </a:r>
            <a:endParaRPr lang="ru-RU" sz="1050" b="1" dirty="0"/>
          </a:p>
        </p:txBody>
      </p:sp>
      <p:sp>
        <p:nvSpPr>
          <p:cNvPr id="131" name="Прямоугольник 130"/>
          <p:cNvSpPr/>
          <p:nvPr/>
        </p:nvSpPr>
        <p:spPr>
          <a:xfrm>
            <a:off x="9520397" y="3046631"/>
            <a:ext cx="2485417" cy="1236766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pSp>
        <p:nvGrpSpPr>
          <p:cNvPr id="55" name="Группа 54"/>
          <p:cNvGrpSpPr/>
          <p:nvPr/>
        </p:nvGrpSpPr>
        <p:grpSpPr>
          <a:xfrm>
            <a:off x="9538907" y="3050565"/>
            <a:ext cx="2635450" cy="1223963"/>
            <a:chOff x="9538907" y="3050565"/>
            <a:chExt cx="2635450" cy="1223963"/>
          </a:xfrm>
        </p:grpSpPr>
        <p:sp>
          <p:nvSpPr>
            <p:cNvPr id="76" name="TextBox 75"/>
            <p:cNvSpPr txBox="1"/>
            <p:nvPr/>
          </p:nvSpPr>
          <p:spPr>
            <a:xfrm>
              <a:off x="9538907" y="3050565"/>
              <a:ext cx="2466908" cy="536108"/>
            </a:xfrm>
            <a:prstGeom prst="rect">
              <a:avLst/>
            </a:prstGeom>
            <a:solidFill>
              <a:srgbClr val="EEEEEE"/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1000" dirty="0" smtClean="0">
                  <a:solidFill>
                    <a:srgbClr val="002060"/>
                  </a:solidFill>
                </a:rPr>
                <a:t>Обеспечение детей из малоимущих семей бесплатным питанием и школьной формой</a:t>
              </a:r>
              <a:endParaRPr lang="ru-RU" sz="1000" dirty="0">
                <a:solidFill>
                  <a:srgbClr val="002060"/>
                </a:solidFill>
              </a:endParaRPr>
            </a:p>
          </p:txBody>
        </p:sp>
        <p:sp>
          <p:nvSpPr>
            <p:cNvPr id="128" name="TextBox 127"/>
            <p:cNvSpPr txBox="1"/>
            <p:nvPr/>
          </p:nvSpPr>
          <p:spPr>
            <a:xfrm>
              <a:off x="10082429" y="3591522"/>
              <a:ext cx="1830140" cy="2084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800" dirty="0" smtClean="0"/>
                <a:t>Поддержку получили  2307 детей</a:t>
              </a:r>
            </a:p>
          </p:txBody>
        </p:sp>
        <p:pic>
          <p:nvPicPr>
            <p:cNvPr id="129" name="Рисунок 128"/>
            <p:cNvPicPr>
              <a:picLocks noChangeAspect="1"/>
            </p:cNvPicPr>
            <p:nvPr/>
          </p:nvPicPr>
          <p:blipFill>
            <a:blip r:embed="rId7" cstate="print">
              <a:duotone>
                <a:schemeClr val="accent2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66207" y="3868970"/>
              <a:ext cx="487549" cy="405558"/>
            </a:xfrm>
            <a:prstGeom prst="rect">
              <a:avLst/>
            </a:prstGeom>
          </p:spPr>
        </p:pic>
        <p:sp>
          <p:nvSpPr>
            <p:cNvPr id="130" name="TextBox 129"/>
            <p:cNvSpPr txBox="1"/>
            <p:nvPr/>
          </p:nvSpPr>
          <p:spPr>
            <a:xfrm>
              <a:off x="10087548" y="3861285"/>
              <a:ext cx="2086809" cy="35740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900" dirty="0" smtClean="0">
                  <a:solidFill>
                    <a:schemeClr val="bg1">
                      <a:lumMod val="50000"/>
                    </a:schemeClr>
                  </a:solidFill>
                </a:rPr>
                <a:t>В среднем на 1 ребенка израсходовано 4452,6 руб.</a:t>
              </a:r>
              <a:endParaRPr lang="ru-RU" sz="900" dirty="0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pic>
          <p:nvPicPr>
            <p:cNvPr id="17422" name="Picture 14" descr="http://cdn.onlinewebfonts.com/svg/download_534586.png"/>
            <p:cNvPicPr>
              <a:picLocks noChangeAspect="1" noChangeArrowheads="1"/>
            </p:cNvPicPr>
            <p:nvPr/>
          </p:nvPicPr>
          <p:blipFill>
            <a:blip r:embed="rId8" cstate="print">
              <a:duotone>
                <a:schemeClr val="accent3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707449" y="3521578"/>
              <a:ext cx="394018" cy="34837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137" name="Прямоугольник 136"/>
          <p:cNvSpPr/>
          <p:nvPr/>
        </p:nvSpPr>
        <p:spPr>
          <a:xfrm>
            <a:off x="9507105" y="4400835"/>
            <a:ext cx="2481756" cy="110098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aphicFrame>
        <p:nvGraphicFramePr>
          <p:cNvPr id="165" name="Диаграмма 164"/>
          <p:cNvGraphicFramePr/>
          <p:nvPr>
            <p:extLst>
              <p:ext uri="{D42A27DB-BD31-4B8C-83A1-F6EECF244321}">
                <p14:modId xmlns:p14="http://schemas.microsoft.com/office/powerpoint/2010/main" val="1042936897"/>
              </p:ext>
            </p:extLst>
          </p:nvPr>
        </p:nvGraphicFramePr>
        <p:xfrm>
          <a:off x="3846970" y="953335"/>
          <a:ext cx="4627358" cy="972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9"/>
          </a:graphicData>
        </a:graphic>
      </p:graphicFrame>
      <p:sp>
        <p:nvSpPr>
          <p:cNvPr id="166" name="TextBox 165"/>
          <p:cNvSpPr txBox="1"/>
          <p:nvPr/>
        </p:nvSpPr>
        <p:spPr>
          <a:xfrm>
            <a:off x="5395783" y="1401546"/>
            <a:ext cx="157209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dirty="0" smtClean="0">
                <a:solidFill>
                  <a:srgbClr val="117925"/>
                </a:solidFill>
              </a:rPr>
              <a:t>За счет средств РБ</a:t>
            </a:r>
            <a:endParaRPr lang="ru-RU" sz="1200" dirty="0">
              <a:solidFill>
                <a:srgbClr val="117925"/>
              </a:solidFill>
            </a:endParaRPr>
          </a:p>
        </p:txBody>
      </p:sp>
      <p:sp>
        <p:nvSpPr>
          <p:cNvPr id="167" name="TextBox 166"/>
          <p:cNvSpPr txBox="1"/>
          <p:nvPr/>
        </p:nvSpPr>
        <p:spPr>
          <a:xfrm>
            <a:off x="3885110" y="752131"/>
            <a:ext cx="1287295" cy="1604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dirty="0" err="1" smtClean="0"/>
              <a:t>тыс.руб</a:t>
            </a:r>
            <a:r>
              <a:rPr lang="ru-RU" sz="1200" dirty="0" smtClean="0"/>
              <a:t>.</a:t>
            </a:r>
            <a:endParaRPr lang="ru-RU" sz="1200" dirty="0"/>
          </a:p>
        </p:txBody>
      </p:sp>
      <p:sp>
        <p:nvSpPr>
          <p:cNvPr id="168" name="TextBox 1"/>
          <p:cNvSpPr txBox="1"/>
          <p:nvPr/>
        </p:nvSpPr>
        <p:spPr>
          <a:xfrm>
            <a:off x="6857814" y="1392016"/>
            <a:ext cx="2330289" cy="278994"/>
          </a:xfrm>
          <a:prstGeom prst="rect">
            <a:avLst/>
          </a:prstGeom>
        </p:spPr>
        <p:txBody>
          <a:bodyPr wrap="squar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r>
              <a:rPr lang="ru-RU" sz="1100" dirty="0" smtClean="0">
                <a:solidFill>
                  <a:srgbClr val="15972E"/>
                </a:solidFill>
              </a:rPr>
              <a:t>За счет средств местного бюджета</a:t>
            </a:r>
            <a:endParaRPr lang="ru-RU" sz="1100" dirty="0">
              <a:solidFill>
                <a:srgbClr val="15972E"/>
              </a:solidFill>
            </a:endParaRPr>
          </a:p>
        </p:txBody>
      </p:sp>
      <p:sp>
        <p:nvSpPr>
          <p:cNvPr id="169" name="TextBox 168"/>
          <p:cNvSpPr txBox="1"/>
          <p:nvPr/>
        </p:nvSpPr>
        <p:spPr>
          <a:xfrm>
            <a:off x="3681451" y="1401545"/>
            <a:ext cx="146808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dirty="0" smtClean="0">
                <a:solidFill>
                  <a:srgbClr val="0B5118"/>
                </a:solidFill>
              </a:rPr>
              <a:t>За счет средств РФ</a:t>
            </a:r>
            <a:endParaRPr lang="ru-RU" sz="1200" dirty="0">
              <a:solidFill>
                <a:srgbClr val="0B5118"/>
              </a:solidFill>
            </a:endParaRPr>
          </a:p>
        </p:txBody>
      </p:sp>
      <p:sp>
        <p:nvSpPr>
          <p:cNvPr id="181" name="Прямоугольник 180"/>
          <p:cNvSpPr/>
          <p:nvPr/>
        </p:nvSpPr>
        <p:spPr>
          <a:xfrm>
            <a:off x="9523367" y="5558166"/>
            <a:ext cx="2453936" cy="1124667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pSp>
        <p:nvGrpSpPr>
          <p:cNvPr id="39" name="Группа 38"/>
          <p:cNvGrpSpPr/>
          <p:nvPr/>
        </p:nvGrpSpPr>
        <p:grpSpPr>
          <a:xfrm>
            <a:off x="9537606" y="5579478"/>
            <a:ext cx="2501987" cy="1045449"/>
            <a:chOff x="9537606" y="5579478"/>
            <a:chExt cx="2501987" cy="1045449"/>
          </a:xfrm>
        </p:grpSpPr>
        <p:sp>
          <p:nvSpPr>
            <p:cNvPr id="177" name="TextBox 176"/>
            <p:cNvSpPr txBox="1"/>
            <p:nvPr/>
          </p:nvSpPr>
          <p:spPr>
            <a:xfrm>
              <a:off x="9553776" y="5579478"/>
              <a:ext cx="2417243" cy="534455"/>
            </a:xfrm>
            <a:prstGeom prst="rect">
              <a:avLst/>
            </a:prstGeom>
            <a:solidFill>
              <a:srgbClr val="EEEEEE"/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1000" dirty="0" smtClean="0">
                  <a:solidFill>
                    <a:srgbClr val="002060"/>
                  </a:solidFill>
                </a:rPr>
                <a:t>Компенсация части родительской платы в дошкольных учреждениях</a:t>
              </a:r>
              <a:endParaRPr lang="ru-RU" sz="1000" dirty="0">
                <a:solidFill>
                  <a:srgbClr val="002060"/>
                </a:solidFill>
              </a:endParaRPr>
            </a:p>
          </p:txBody>
        </p:sp>
        <p:sp>
          <p:nvSpPr>
            <p:cNvPr id="178" name="TextBox 177"/>
            <p:cNvSpPr txBox="1"/>
            <p:nvPr/>
          </p:nvSpPr>
          <p:spPr>
            <a:xfrm>
              <a:off x="9934390" y="5953456"/>
              <a:ext cx="1840103" cy="32661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800" dirty="0" smtClean="0"/>
                <a:t>Поддержку получили  5080 детей</a:t>
              </a:r>
            </a:p>
          </p:txBody>
        </p:sp>
        <p:pic>
          <p:nvPicPr>
            <p:cNvPr id="179" name="Рисунок 178"/>
            <p:cNvPicPr>
              <a:picLocks noChangeAspect="1"/>
            </p:cNvPicPr>
            <p:nvPr/>
          </p:nvPicPr>
          <p:blipFill>
            <a:blip r:embed="rId10" cstate="print">
              <a:duotone>
                <a:schemeClr val="accent2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537606" y="6220619"/>
              <a:ext cx="490204" cy="404308"/>
            </a:xfrm>
            <a:prstGeom prst="rect">
              <a:avLst/>
            </a:prstGeom>
          </p:spPr>
        </p:pic>
        <p:sp>
          <p:nvSpPr>
            <p:cNvPr id="180" name="TextBox 179"/>
            <p:cNvSpPr txBox="1"/>
            <p:nvPr/>
          </p:nvSpPr>
          <p:spPr>
            <a:xfrm>
              <a:off x="9941424" y="6244622"/>
              <a:ext cx="2098169" cy="35630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900" dirty="0" smtClean="0">
                  <a:solidFill>
                    <a:schemeClr val="bg1">
                      <a:lumMod val="50000"/>
                    </a:schemeClr>
                  </a:solidFill>
                </a:rPr>
                <a:t>В среднем на 1 ребенка израсходовано 3400,7 руб.</a:t>
              </a:r>
              <a:endParaRPr lang="ru-RU" sz="900" dirty="0">
                <a:solidFill>
                  <a:schemeClr val="bg1">
                    <a:lumMod val="50000"/>
                  </a:schemeClr>
                </a:solidFill>
              </a:endParaRPr>
            </a:p>
          </p:txBody>
        </p:sp>
      </p:grpSp>
      <p:sp>
        <p:nvSpPr>
          <p:cNvPr id="74" name="Прямоугольник 73"/>
          <p:cNvSpPr/>
          <p:nvPr/>
        </p:nvSpPr>
        <p:spPr>
          <a:xfrm>
            <a:off x="245060" y="3426922"/>
            <a:ext cx="2451553" cy="145935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1" name="Рисунок 20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35344" y="2066925"/>
            <a:ext cx="6029708" cy="4265607"/>
          </a:xfrm>
          <a:prstGeom prst="rect">
            <a:avLst/>
          </a:prstGeom>
          <a:solidFill>
            <a:srgbClr val="000000">
              <a:alpha val="38039"/>
            </a:srgbClr>
          </a:solidFill>
        </p:spPr>
      </p:pic>
      <p:sp>
        <p:nvSpPr>
          <p:cNvPr id="25" name="Овал 24"/>
          <p:cNvSpPr/>
          <p:nvPr/>
        </p:nvSpPr>
        <p:spPr>
          <a:xfrm rot="16200000">
            <a:off x="4236183" y="3668119"/>
            <a:ext cx="1137992" cy="1123483"/>
          </a:xfrm>
          <a:prstGeom prst="ellipse">
            <a:avLst/>
          </a:prstGeom>
          <a:solidFill>
            <a:srgbClr val="FFF2CC">
              <a:alpha val="54118"/>
            </a:srgbClr>
          </a:solidFill>
          <a:ln w="28575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3" name="Рисунок 22"/>
          <p:cNvPicPr>
            <a:picLocks noChangeAspect="1"/>
          </p:cNvPicPr>
          <p:nvPr/>
        </p:nvPicPr>
        <p:blipFill>
          <a:blip r:embed="rId1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87867" y="3862373"/>
            <a:ext cx="634791" cy="76598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32" name="Группа 31"/>
          <p:cNvGrpSpPr/>
          <p:nvPr/>
        </p:nvGrpSpPr>
        <p:grpSpPr>
          <a:xfrm>
            <a:off x="3965127" y="3189283"/>
            <a:ext cx="919080" cy="678428"/>
            <a:chOff x="3808312" y="2088278"/>
            <a:chExt cx="919080" cy="678428"/>
          </a:xfrm>
        </p:grpSpPr>
        <p:sp>
          <p:nvSpPr>
            <p:cNvPr id="30" name="Сердце 29"/>
            <p:cNvSpPr/>
            <p:nvPr/>
          </p:nvSpPr>
          <p:spPr>
            <a:xfrm>
              <a:off x="3891061" y="2088278"/>
              <a:ext cx="729575" cy="678428"/>
            </a:xfrm>
            <a:prstGeom prst="hear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1" name="TextBox 30"/>
            <p:cNvSpPr txBox="1"/>
            <p:nvPr/>
          </p:nvSpPr>
          <p:spPr>
            <a:xfrm>
              <a:off x="3808312" y="2164444"/>
              <a:ext cx="91908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1200" b="1" dirty="0" smtClean="0"/>
                <a:t>5 555,3</a:t>
              </a:r>
              <a:r>
                <a:rPr lang="ru-RU" sz="1200" dirty="0" smtClean="0"/>
                <a:t> </a:t>
              </a:r>
              <a:r>
                <a:rPr lang="ru-RU" sz="1200" dirty="0" err="1" smtClean="0"/>
                <a:t>тыс.руб</a:t>
              </a:r>
              <a:r>
                <a:rPr lang="ru-RU" sz="1200" dirty="0" smtClean="0"/>
                <a:t>.</a:t>
              </a:r>
              <a:endParaRPr lang="ru-RU" sz="1200" dirty="0"/>
            </a:p>
          </p:txBody>
        </p:sp>
      </p:grpSp>
      <p:sp>
        <p:nvSpPr>
          <p:cNvPr id="36" name="Овал 24"/>
          <p:cNvSpPr/>
          <p:nvPr/>
        </p:nvSpPr>
        <p:spPr>
          <a:xfrm rot="16200000">
            <a:off x="4268085" y="4911519"/>
            <a:ext cx="1458370" cy="1841839"/>
          </a:xfrm>
          <a:prstGeom prst="ellipse">
            <a:avLst/>
          </a:prstGeom>
          <a:solidFill>
            <a:srgbClr val="FFF2CC">
              <a:alpha val="54118"/>
            </a:srgbClr>
          </a:solidFill>
          <a:ln w="28575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4" name="Рисунок 23"/>
          <p:cNvPicPr>
            <a:picLocks noChangeAspect="1"/>
          </p:cNvPicPr>
          <p:nvPr/>
        </p:nvPicPr>
        <p:blipFill>
          <a:blip r:embed="rId1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23137" y="5161231"/>
            <a:ext cx="1439694" cy="1439694"/>
          </a:xfrm>
          <a:prstGeom prst="rect">
            <a:avLst/>
          </a:prstGeom>
        </p:spPr>
      </p:pic>
      <p:grpSp>
        <p:nvGrpSpPr>
          <p:cNvPr id="33" name="Группа 32"/>
          <p:cNvGrpSpPr/>
          <p:nvPr/>
        </p:nvGrpSpPr>
        <p:grpSpPr>
          <a:xfrm>
            <a:off x="4055003" y="4856886"/>
            <a:ext cx="919080" cy="678428"/>
            <a:chOff x="3910192" y="2076279"/>
            <a:chExt cx="919080" cy="678428"/>
          </a:xfrm>
        </p:grpSpPr>
        <p:sp>
          <p:nvSpPr>
            <p:cNvPr id="34" name="Сердце 33"/>
            <p:cNvSpPr/>
            <p:nvPr/>
          </p:nvSpPr>
          <p:spPr>
            <a:xfrm>
              <a:off x="3992941" y="2076279"/>
              <a:ext cx="729575" cy="678428"/>
            </a:xfrm>
            <a:prstGeom prst="hear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5" name="TextBox 34"/>
            <p:cNvSpPr txBox="1"/>
            <p:nvPr/>
          </p:nvSpPr>
          <p:spPr>
            <a:xfrm>
              <a:off x="3910192" y="2152445"/>
              <a:ext cx="91908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1200" b="1" dirty="0" smtClean="0"/>
                <a:t>10371,0</a:t>
              </a:r>
            </a:p>
            <a:p>
              <a:pPr algn="ctr"/>
              <a:r>
                <a:rPr lang="ru-RU" sz="1200" dirty="0" err="1" smtClean="0"/>
                <a:t>тыс.руб</a:t>
              </a:r>
              <a:r>
                <a:rPr lang="ru-RU" sz="1200" dirty="0" smtClean="0"/>
                <a:t>.</a:t>
              </a:r>
              <a:endParaRPr lang="ru-RU" sz="1200" dirty="0"/>
            </a:p>
          </p:txBody>
        </p:sp>
      </p:grpSp>
      <p:sp>
        <p:nvSpPr>
          <p:cNvPr id="42" name="Овал 24"/>
          <p:cNvSpPr/>
          <p:nvPr/>
        </p:nvSpPr>
        <p:spPr>
          <a:xfrm rot="16200000">
            <a:off x="5890106" y="3624182"/>
            <a:ext cx="1111759" cy="1047471"/>
          </a:xfrm>
          <a:prstGeom prst="ellipse">
            <a:avLst/>
          </a:prstGeom>
          <a:solidFill>
            <a:srgbClr val="FFF2CC">
              <a:alpha val="54118"/>
            </a:srgbClr>
          </a:solidFill>
          <a:ln w="28575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ln>
                <a:solidFill>
                  <a:srgbClr val="2AAC32"/>
                </a:solidFill>
              </a:ln>
            </a:endParaRPr>
          </a:p>
        </p:txBody>
      </p:sp>
      <p:pic>
        <p:nvPicPr>
          <p:cNvPr id="17410" name="Picture 2" descr="https://thumbs.dreamstime.com/b/%D0%B8-%D1%8E%D1%81%D1%82%D1%80%D0%B0%D1%86%D0%B8%D1%8F-%D1%88%D0%B0%D1%80%D0%B6%D0%B0-%D1%81%D1%87%D0%B0%D1%81%D1%82-%D0%B8%D0%B2%D0%BE%D0%B9-%D0%BC%D0%BE-%D0%BE-%D0%BE%D0%B9-%D1%81%D0%B5%D0%BC%D1%8C%D0%B8-66293355.jpg"/>
          <p:cNvPicPr>
            <a:picLocks noChangeAspect="1" noChangeArrowheads="1"/>
          </p:cNvPicPr>
          <p:nvPr/>
        </p:nvPicPr>
        <p:blipFill>
          <a:blip r:embed="rId1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28049" y="3690204"/>
            <a:ext cx="714466" cy="9742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43" name="Группа 42"/>
          <p:cNvGrpSpPr/>
          <p:nvPr/>
        </p:nvGrpSpPr>
        <p:grpSpPr>
          <a:xfrm>
            <a:off x="6359339" y="3278948"/>
            <a:ext cx="919080" cy="678428"/>
            <a:chOff x="2734173" y="2143598"/>
            <a:chExt cx="919080" cy="678428"/>
          </a:xfrm>
        </p:grpSpPr>
        <p:sp>
          <p:nvSpPr>
            <p:cNvPr id="44" name="Сердце 43"/>
            <p:cNvSpPr/>
            <p:nvPr/>
          </p:nvSpPr>
          <p:spPr>
            <a:xfrm>
              <a:off x="2816922" y="2143598"/>
              <a:ext cx="729575" cy="678428"/>
            </a:xfrm>
            <a:prstGeom prst="hear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5" name="TextBox 44"/>
            <p:cNvSpPr txBox="1"/>
            <p:nvPr/>
          </p:nvSpPr>
          <p:spPr>
            <a:xfrm>
              <a:off x="2734173" y="2219764"/>
              <a:ext cx="91908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1200" b="1" dirty="0" smtClean="0"/>
                <a:t>11 354,5</a:t>
              </a:r>
              <a:r>
                <a:rPr lang="ru-RU" sz="1200" dirty="0" smtClean="0"/>
                <a:t> </a:t>
              </a:r>
              <a:r>
                <a:rPr lang="ru-RU" sz="1200" dirty="0" err="1" smtClean="0"/>
                <a:t>тыс.руб</a:t>
              </a:r>
              <a:r>
                <a:rPr lang="ru-RU" sz="1200" dirty="0" smtClean="0"/>
                <a:t>.</a:t>
              </a:r>
              <a:endParaRPr lang="ru-RU" sz="1200" dirty="0"/>
            </a:p>
          </p:txBody>
        </p:sp>
      </p:grpSp>
      <p:sp>
        <p:nvSpPr>
          <p:cNvPr id="50" name="Овал 49"/>
          <p:cNvSpPr/>
          <p:nvPr/>
        </p:nvSpPr>
        <p:spPr>
          <a:xfrm rot="16200000">
            <a:off x="7084269" y="5094129"/>
            <a:ext cx="1438819" cy="1574771"/>
          </a:xfrm>
          <a:prstGeom prst="ellipse">
            <a:avLst/>
          </a:prstGeom>
          <a:solidFill>
            <a:srgbClr val="FFF2CC">
              <a:alpha val="74118"/>
            </a:srgbClr>
          </a:solidFill>
          <a:ln w="28575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7412" name="Picture 4" descr="https://cdn.vectorstock.com/i/1000x1000/26/84/family-vector-962684.jpg"/>
          <p:cNvPicPr>
            <a:picLocks noChangeAspect="1" noChangeArrowheads="1"/>
          </p:cNvPicPr>
          <p:nvPr/>
        </p:nvPicPr>
        <p:blipFill rotWithShape="1">
          <a:blip r:embed="rId1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911" b="16405"/>
          <a:stretch/>
        </p:blipFill>
        <p:spPr bwMode="auto">
          <a:xfrm>
            <a:off x="7016293" y="5306190"/>
            <a:ext cx="1344746" cy="12093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52" name="Группа 51"/>
          <p:cNvGrpSpPr/>
          <p:nvPr/>
        </p:nvGrpSpPr>
        <p:grpSpPr>
          <a:xfrm>
            <a:off x="7599091" y="4798858"/>
            <a:ext cx="919080" cy="678428"/>
            <a:chOff x="3934773" y="2074500"/>
            <a:chExt cx="919080" cy="678428"/>
          </a:xfrm>
        </p:grpSpPr>
        <p:sp>
          <p:nvSpPr>
            <p:cNvPr id="53" name="Сердце 52"/>
            <p:cNvSpPr/>
            <p:nvPr/>
          </p:nvSpPr>
          <p:spPr>
            <a:xfrm>
              <a:off x="4017522" y="2074500"/>
              <a:ext cx="729575" cy="678428"/>
            </a:xfrm>
            <a:prstGeom prst="hear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4" name="TextBox 53"/>
            <p:cNvSpPr txBox="1"/>
            <p:nvPr/>
          </p:nvSpPr>
          <p:spPr>
            <a:xfrm>
              <a:off x="3934773" y="2150666"/>
              <a:ext cx="91908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1200" b="1" dirty="0" smtClean="0"/>
                <a:t>34 120,4</a:t>
              </a:r>
            </a:p>
            <a:p>
              <a:pPr algn="ctr"/>
              <a:r>
                <a:rPr lang="ru-RU" sz="1200" dirty="0" err="1" smtClean="0"/>
                <a:t>тыс.руб</a:t>
              </a:r>
              <a:r>
                <a:rPr lang="ru-RU" sz="1200" dirty="0" smtClean="0"/>
                <a:t>.</a:t>
              </a:r>
              <a:endParaRPr lang="ru-RU" sz="1200" dirty="0"/>
            </a:p>
          </p:txBody>
        </p:sp>
      </p:grpSp>
      <p:cxnSp>
        <p:nvCxnSpPr>
          <p:cNvPr id="60" name="Прямая соединительная линия 59"/>
          <p:cNvCxnSpPr/>
          <p:nvPr/>
        </p:nvCxnSpPr>
        <p:spPr>
          <a:xfrm flipV="1">
            <a:off x="8632792" y="5364774"/>
            <a:ext cx="508129" cy="549115"/>
          </a:xfrm>
          <a:prstGeom prst="line">
            <a:avLst/>
          </a:prstGeom>
          <a:ln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7" name="Овал 66"/>
          <p:cNvSpPr/>
          <p:nvPr/>
        </p:nvSpPr>
        <p:spPr>
          <a:xfrm rot="16200000">
            <a:off x="2730792" y="5332414"/>
            <a:ext cx="1186774" cy="1311382"/>
          </a:xfrm>
          <a:prstGeom prst="ellipse">
            <a:avLst/>
          </a:prstGeom>
          <a:solidFill>
            <a:srgbClr val="FFF2CC">
              <a:alpha val="54118"/>
            </a:srgbClr>
          </a:solidFill>
          <a:ln w="28575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1" name="Сердце 70"/>
          <p:cNvSpPr/>
          <p:nvPr/>
        </p:nvSpPr>
        <p:spPr>
          <a:xfrm>
            <a:off x="2723685" y="4924683"/>
            <a:ext cx="729575" cy="678428"/>
          </a:xfrm>
          <a:prstGeom prst="hear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5" name="TextBox 64"/>
          <p:cNvSpPr txBox="1"/>
          <p:nvPr/>
        </p:nvSpPr>
        <p:spPr>
          <a:xfrm>
            <a:off x="2738016" y="5045296"/>
            <a:ext cx="652366" cy="4078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050" b="1" dirty="0" smtClean="0"/>
              <a:t>6 010,2 </a:t>
            </a:r>
            <a:r>
              <a:rPr lang="ru-RU" sz="1000" dirty="0" err="1" smtClean="0"/>
              <a:t>тыс.руб</a:t>
            </a:r>
            <a:r>
              <a:rPr lang="ru-RU" sz="1000" dirty="0" smtClean="0"/>
              <a:t>.</a:t>
            </a:r>
            <a:endParaRPr lang="ru-RU" sz="1000" dirty="0"/>
          </a:p>
        </p:txBody>
      </p:sp>
      <p:pic>
        <p:nvPicPr>
          <p:cNvPr id="17416" name="Picture 8" descr="http://img1.liveinternet.ru/images/attach/c/0/121/170/121170495_35.png"/>
          <p:cNvPicPr>
            <a:picLocks noChangeAspect="1" noChangeArrowheads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73484" y="5416645"/>
            <a:ext cx="1235548" cy="108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2" name="Прямоугольник 161"/>
          <p:cNvSpPr/>
          <p:nvPr/>
        </p:nvSpPr>
        <p:spPr>
          <a:xfrm>
            <a:off x="268176" y="2143221"/>
            <a:ext cx="2447389" cy="1196846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pSp>
        <p:nvGrpSpPr>
          <p:cNvPr id="57" name="Группа 56"/>
          <p:cNvGrpSpPr/>
          <p:nvPr/>
        </p:nvGrpSpPr>
        <p:grpSpPr>
          <a:xfrm>
            <a:off x="303916" y="2190718"/>
            <a:ext cx="2428043" cy="1064790"/>
            <a:chOff x="303916" y="2190718"/>
            <a:chExt cx="2428043" cy="1064790"/>
          </a:xfrm>
        </p:grpSpPr>
        <p:sp>
          <p:nvSpPr>
            <p:cNvPr id="29" name="TextBox 28"/>
            <p:cNvSpPr txBox="1"/>
            <p:nvPr/>
          </p:nvSpPr>
          <p:spPr>
            <a:xfrm>
              <a:off x="303916" y="2190718"/>
              <a:ext cx="2428043" cy="400110"/>
            </a:xfrm>
            <a:prstGeom prst="rect">
              <a:avLst/>
            </a:prstGeom>
            <a:solidFill>
              <a:srgbClr val="EEEEEE"/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1000" dirty="0" smtClean="0">
                  <a:solidFill>
                    <a:srgbClr val="002060"/>
                  </a:solidFill>
                </a:rPr>
                <a:t>Субсидии молодым семьям при рождении (усыновлении ребенка)</a:t>
              </a:r>
              <a:endParaRPr lang="ru-RU" sz="1000" dirty="0">
                <a:solidFill>
                  <a:srgbClr val="002060"/>
                </a:solidFill>
              </a:endParaRPr>
            </a:p>
          </p:txBody>
        </p:sp>
        <p:sp>
          <p:nvSpPr>
            <p:cNvPr id="159" name="TextBox 158"/>
            <p:cNvSpPr txBox="1"/>
            <p:nvPr/>
          </p:nvSpPr>
          <p:spPr>
            <a:xfrm>
              <a:off x="660164" y="2502769"/>
              <a:ext cx="1664455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endParaRPr lang="ru-RU" sz="800" dirty="0" smtClean="0"/>
            </a:p>
            <a:p>
              <a:r>
                <a:rPr lang="ru-RU" sz="800" dirty="0" smtClean="0"/>
                <a:t>Поддержку получили    24 семьи</a:t>
              </a:r>
            </a:p>
          </p:txBody>
        </p:sp>
        <p:pic>
          <p:nvPicPr>
            <p:cNvPr id="160" name="Рисунок 159"/>
            <p:cNvPicPr>
              <a:picLocks noChangeAspect="1"/>
            </p:cNvPicPr>
            <p:nvPr/>
          </p:nvPicPr>
          <p:blipFill>
            <a:blip r:embed="rId17" cstate="print">
              <a:duotone>
                <a:schemeClr val="accent2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23222" y="2836416"/>
              <a:ext cx="419092" cy="419092"/>
            </a:xfrm>
            <a:prstGeom prst="rect">
              <a:avLst/>
            </a:prstGeom>
          </p:spPr>
        </p:pic>
        <p:sp>
          <p:nvSpPr>
            <p:cNvPr id="161" name="TextBox 160"/>
            <p:cNvSpPr txBox="1"/>
            <p:nvPr/>
          </p:nvSpPr>
          <p:spPr>
            <a:xfrm>
              <a:off x="720759" y="2856670"/>
              <a:ext cx="1793797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900" dirty="0" smtClean="0">
                  <a:solidFill>
                    <a:schemeClr val="bg1">
                      <a:lumMod val="50000"/>
                    </a:schemeClr>
                  </a:solidFill>
                </a:rPr>
                <a:t>В среднем на 1 семью израсходовано  231,5 </a:t>
              </a:r>
              <a:r>
                <a:rPr lang="ru-RU" sz="900" dirty="0" err="1" smtClean="0">
                  <a:solidFill>
                    <a:schemeClr val="bg1">
                      <a:lumMod val="50000"/>
                    </a:schemeClr>
                  </a:solidFill>
                </a:rPr>
                <a:t>тыс.руб</a:t>
              </a:r>
              <a:r>
                <a:rPr lang="ru-RU" sz="900" dirty="0" smtClean="0">
                  <a:solidFill>
                    <a:schemeClr val="bg1">
                      <a:lumMod val="50000"/>
                    </a:schemeClr>
                  </a:solidFill>
                </a:rPr>
                <a:t>.</a:t>
              </a:r>
              <a:endParaRPr lang="ru-RU" sz="900" dirty="0">
                <a:solidFill>
                  <a:schemeClr val="bg1">
                    <a:lumMod val="50000"/>
                  </a:schemeClr>
                </a:solidFill>
              </a:endParaRPr>
            </a:p>
          </p:txBody>
        </p:sp>
      </p:grpSp>
      <p:grpSp>
        <p:nvGrpSpPr>
          <p:cNvPr id="47" name="Группа 46"/>
          <p:cNvGrpSpPr/>
          <p:nvPr/>
        </p:nvGrpSpPr>
        <p:grpSpPr>
          <a:xfrm>
            <a:off x="265566" y="3434117"/>
            <a:ext cx="2430651" cy="1444353"/>
            <a:chOff x="265566" y="3434117"/>
            <a:chExt cx="2430651" cy="1444353"/>
          </a:xfrm>
        </p:grpSpPr>
        <p:sp>
          <p:nvSpPr>
            <p:cNvPr id="72" name="TextBox 71"/>
            <p:cNvSpPr txBox="1"/>
            <p:nvPr/>
          </p:nvSpPr>
          <p:spPr>
            <a:xfrm>
              <a:off x="858299" y="4016551"/>
              <a:ext cx="1820342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800" dirty="0" smtClean="0"/>
                <a:t>Выделено 9 новых квартир, </a:t>
              </a:r>
            </a:p>
            <a:p>
              <a:r>
                <a:rPr lang="ru-RU" sz="800" dirty="0" smtClean="0"/>
                <a:t>10 квартир были отремонтированы</a:t>
              </a:r>
              <a:endParaRPr lang="ru-RU" sz="800" dirty="0"/>
            </a:p>
          </p:txBody>
        </p:sp>
        <p:pic>
          <p:nvPicPr>
            <p:cNvPr id="82" name="Рисунок 81"/>
            <p:cNvPicPr>
              <a:picLocks noChangeAspect="1"/>
            </p:cNvPicPr>
            <p:nvPr/>
          </p:nvPicPr>
          <p:blipFill>
            <a:blip r:embed="rId18" cstate="print">
              <a:duotone>
                <a:schemeClr val="accent2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26550" y="4302470"/>
              <a:ext cx="576000" cy="576000"/>
            </a:xfrm>
            <a:prstGeom prst="rect">
              <a:avLst/>
            </a:prstGeom>
          </p:spPr>
        </p:pic>
        <p:sp>
          <p:nvSpPr>
            <p:cNvPr id="73" name="TextBox 72"/>
            <p:cNvSpPr txBox="1"/>
            <p:nvPr/>
          </p:nvSpPr>
          <p:spPr>
            <a:xfrm>
              <a:off x="844261" y="4372575"/>
              <a:ext cx="1793797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900" dirty="0" smtClean="0">
                  <a:solidFill>
                    <a:schemeClr val="bg1">
                      <a:lumMod val="50000"/>
                    </a:schemeClr>
                  </a:solidFill>
                </a:rPr>
                <a:t>В среднем на 1 ребенка-сироту израсходовано 545,8 </a:t>
              </a:r>
              <a:r>
                <a:rPr lang="ru-RU" sz="900" dirty="0" err="1" smtClean="0">
                  <a:solidFill>
                    <a:schemeClr val="bg1">
                      <a:lumMod val="50000"/>
                    </a:schemeClr>
                  </a:solidFill>
                </a:rPr>
                <a:t>тыс.руб</a:t>
              </a:r>
              <a:r>
                <a:rPr lang="ru-RU" sz="900" dirty="0" smtClean="0">
                  <a:solidFill>
                    <a:schemeClr val="bg1">
                      <a:lumMod val="50000"/>
                    </a:schemeClr>
                  </a:solidFill>
                </a:rPr>
                <a:t>.</a:t>
              </a:r>
              <a:endParaRPr lang="ru-RU" sz="900" dirty="0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37" name="TextBox 36"/>
            <p:cNvSpPr txBox="1"/>
            <p:nvPr/>
          </p:nvSpPr>
          <p:spPr>
            <a:xfrm>
              <a:off x="265566" y="3434117"/>
              <a:ext cx="2430651" cy="553998"/>
            </a:xfrm>
            <a:prstGeom prst="rect">
              <a:avLst/>
            </a:prstGeom>
            <a:solidFill>
              <a:srgbClr val="EEEEEE"/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1000" dirty="0" smtClean="0">
                  <a:solidFill>
                    <a:srgbClr val="002060"/>
                  </a:solidFill>
                </a:rPr>
                <a:t>Обеспечение жильем </a:t>
              </a:r>
            </a:p>
            <a:p>
              <a:pPr algn="ctr"/>
              <a:r>
                <a:rPr lang="ru-RU" sz="1000" dirty="0" smtClean="0">
                  <a:solidFill>
                    <a:srgbClr val="002060"/>
                  </a:solidFill>
                </a:rPr>
                <a:t>детей-сирот, в </a:t>
              </a:r>
              <a:r>
                <a:rPr lang="ru-RU" sz="1000" dirty="0" err="1" smtClean="0">
                  <a:solidFill>
                    <a:srgbClr val="002060"/>
                  </a:solidFill>
                </a:rPr>
                <a:t>т.ч</a:t>
              </a:r>
              <a:r>
                <a:rPr lang="ru-RU" sz="1000" dirty="0" smtClean="0">
                  <a:solidFill>
                    <a:srgbClr val="002060"/>
                  </a:solidFill>
                </a:rPr>
                <a:t> ремонт квартир для детей сирот</a:t>
              </a:r>
              <a:endParaRPr lang="ru-RU" sz="1000" dirty="0">
                <a:solidFill>
                  <a:srgbClr val="002060"/>
                </a:solidFill>
              </a:endParaRPr>
            </a:p>
          </p:txBody>
        </p:sp>
        <p:pic>
          <p:nvPicPr>
            <p:cNvPr id="17420" name="Picture 12" descr="https://im0-tub-ru.yandex.net/i?id=147d60f1578106a53be9562ab2a5b787&amp;n=13"/>
            <p:cNvPicPr>
              <a:picLocks noChangeAspect="1" noChangeArrowheads="1"/>
            </p:cNvPicPr>
            <p:nvPr/>
          </p:nvPicPr>
          <p:blipFill>
            <a:blip r:embed="rId1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31819" y="3931662"/>
              <a:ext cx="362250" cy="360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86" name="Прямоугольник 85"/>
          <p:cNvSpPr/>
          <p:nvPr/>
        </p:nvSpPr>
        <p:spPr>
          <a:xfrm>
            <a:off x="227483" y="5115367"/>
            <a:ext cx="2451553" cy="145935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pSp>
        <p:nvGrpSpPr>
          <p:cNvPr id="56" name="Группа 55"/>
          <p:cNvGrpSpPr/>
          <p:nvPr/>
        </p:nvGrpSpPr>
        <p:grpSpPr>
          <a:xfrm>
            <a:off x="243998" y="5173413"/>
            <a:ext cx="2475352" cy="1306054"/>
            <a:chOff x="243998" y="5173413"/>
            <a:chExt cx="2475352" cy="1306054"/>
          </a:xfrm>
        </p:grpSpPr>
        <p:sp>
          <p:nvSpPr>
            <p:cNvPr id="70" name="TextBox 69"/>
            <p:cNvSpPr txBox="1"/>
            <p:nvPr/>
          </p:nvSpPr>
          <p:spPr>
            <a:xfrm>
              <a:off x="307002" y="5173413"/>
              <a:ext cx="2412348" cy="400110"/>
            </a:xfrm>
            <a:prstGeom prst="rect">
              <a:avLst/>
            </a:prstGeom>
            <a:solidFill>
              <a:srgbClr val="EEEEEE"/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1000" dirty="0" smtClean="0">
                  <a:solidFill>
                    <a:srgbClr val="002060"/>
                  </a:solidFill>
                </a:rPr>
                <a:t>Улучшение жилищных условий молодых семей и молодых специалистов на селе</a:t>
              </a:r>
              <a:endParaRPr lang="ru-RU" sz="1000" dirty="0">
                <a:solidFill>
                  <a:srgbClr val="002060"/>
                </a:solidFill>
              </a:endParaRPr>
            </a:p>
          </p:txBody>
        </p:sp>
        <p:sp>
          <p:nvSpPr>
            <p:cNvPr id="138" name="TextBox 137"/>
            <p:cNvSpPr txBox="1"/>
            <p:nvPr/>
          </p:nvSpPr>
          <p:spPr>
            <a:xfrm>
              <a:off x="775747" y="5617548"/>
              <a:ext cx="1820342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800" dirty="0" smtClean="0"/>
                <a:t>Поддержку получили 6 семей</a:t>
              </a:r>
              <a:endParaRPr lang="ru-RU" sz="800" dirty="0"/>
            </a:p>
          </p:txBody>
        </p:sp>
        <p:pic>
          <p:nvPicPr>
            <p:cNvPr id="139" name="Рисунок 138"/>
            <p:cNvPicPr>
              <a:picLocks noChangeAspect="1"/>
            </p:cNvPicPr>
            <p:nvPr/>
          </p:nvPicPr>
          <p:blipFill>
            <a:blip r:embed="rId18" cstate="print">
              <a:duotone>
                <a:schemeClr val="accent2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43998" y="5903467"/>
              <a:ext cx="576000" cy="576000"/>
            </a:xfrm>
            <a:prstGeom prst="rect">
              <a:avLst/>
            </a:prstGeom>
          </p:spPr>
        </p:pic>
        <p:sp>
          <p:nvSpPr>
            <p:cNvPr id="140" name="TextBox 139"/>
            <p:cNvSpPr txBox="1"/>
            <p:nvPr/>
          </p:nvSpPr>
          <p:spPr>
            <a:xfrm>
              <a:off x="761709" y="5973572"/>
              <a:ext cx="1793797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900" dirty="0" smtClean="0">
                  <a:solidFill>
                    <a:schemeClr val="bg1">
                      <a:lumMod val="50000"/>
                    </a:schemeClr>
                  </a:solidFill>
                </a:rPr>
                <a:t>В среднем на 1 семью израсходовано 1001,7 </a:t>
              </a:r>
              <a:r>
                <a:rPr lang="ru-RU" sz="900" dirty="0" err="1" smtClean="0">
                  <a:solidFill>
                    <a:schemeClr val="bg1">
                      <a:lumMod val="50000"/>
                    </a:schemeClr>
                  </a:solidFill>
                </a:rPr>
                <a:t>тыс.руб</a:t>
              </a:r>
              <a:r>
                <a:rPr lang="ru-RU" sz="900" dirty="0" smtClean="0">
                  <a:solidFill>
                    <a:schemeClr val="bg1">
                      <a:lumMod val="50000"/>
                    </a:schemeClr>
                  </a:solidFill>
                </a:rPr>
                <a:t>.</a:t>
              </a:r>
              <a:endParaRPr lang="ru-RU" sz="900" dirty="0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pic>
          <p:nvPicPr>
            <p:cNvPr id="141" name="Picture 12" descr="https://im0-tub-ru.yandex.net/i?id=147d60f1578106a53be9562ab2a5b787&amp;n=13"/>
            <p:cNvPicPr>
              <a:picLocks noChangeAspect="1" noChangeArrowheads="1"/>
            </p:cNvPicPr>
            <p:nvPr/>
          </p:nvPicPr>
          <p:blipFill>
            <a:blip r:embed="rId1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49267" y="5532659"/>
              <a:ext cx="362250" cy="360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77" name="Овал 76"/>
          <p:cNvSpPr/>
          <p:nvPr/>
        </p:nvSpPr>
        <p:spPr>
          <a:xfrm rot="16200000">
            <a:off x="7328103" y="3588002"/>
            <a:ext cx="963399" cy="986158"/>
          </a:xfrm>
          <a:prstGeom prst="ellipse">
            <a:avLst/>
          </a:prstGeom>
          <a:solidFill>
            <a:srgbClr val="FFF2CC">
              <a:alpha val="54118"/>
            </a:srgbClr>
          </a:solidFill>
          <a:ln w="28575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7418" name="Picture 10" descr="https://im0-tub-ru.yandex.net/i?id=0b44a3abfcb53d17251be58053ca43c5&amp;n=13"/>
          <p:cNvPicPr>
            <a:picLocks noChangeAspect="1" noChangeArrowheads="1"/>
          </p:cNvPicPr>
          <p:nvPr/>
        </p:nvPicPr>
        <p:blipFill>
          <a:blip r:embed="rId20" cstate="print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73175" y="3745713"/>
            <a:ext cx="481950" cy="75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9" name="Сердце 78"/>
          <p:cNvSpPr/>
          <p:nvPr/>
        </p:nvSpPr>
        <p:spPr>
          <a:xfrm>
            <a:off x="7891014" y="3321564"/>
            <a:ext cx="729575" cy="678428"/>
          </a:xfrm>
          <a:prstGeom prst="hear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0" name="TextBox 79"/>
          <p:cNvSpPr txBox="1"/>
          <p:nvPr/>
        </p:nvSpPr>
        <p:spPr>
          <a:xfrm>
            <a:off x="7766486" y="3398196"/>
            <a:ext cx="91908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200" b="1" dirty="0" smtClean="0"/>
              <a:t>10 272,2</a:t>
            </a:r>
          </a:p>
          <a:p>
            <a:pPr algn="ctr"/>
            <a:r>
              <a:rPr lang="ru-RU" sz="1200" dirty="0" err="1" smtClean="0"/>
              <a:t>тыс.руб</a:t>
            </a:r>
            <a:r>
              <a:rPr lang="ru-RU" sz="1200" dirty="0" smtClean="0"/>
              <a:t>.</a:t>
            </a:r>
            <a:endParaRPr lang="ru-RU" sz="1200" dirty="0"/>
          </a:p>
        </p:txBody>
      </p:sp>
      <p:cxnSp>
        <p:nvCxnSpPr>
          <p:cNvPr id="81" name="Прямая соединительная линия 80"/>
          <p:cNvCxnSpPr>
            <a:stCxn id="77" idx="4"/>
          </p:cNvCxnSpPr>
          <p:nvPr/>
        </p:nvCxnSpPr>
        <p:spPr>
          <a:xfrm flipV="1">
            <a:off x="8302882" y="3599381"/>
            <a:ext cx="1242038" cy="481700"/>
          </a:xfrm>
          <a:prstGeom prst="line">
            <a:avLst/>
          </a:prstGeom>
          <a:ln w="28575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7" name="Прямоугольник 126"/>
          <p:cNvSpPr/>
          <p:nvPr/>
        </p:nvSpPr>
        <p:spPr>
          <a:xfrm>
            <a:off x="9509899" y="2119080"/>
            <a:ext cx="2495915" cy="953019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pSp>
        <p:nvGrpSpPr>
          <p:cNvPr id="40" name="Группа 39"/>
          <p:cNvGrpSpPr/>
          <p:nvPr/>
        </p:nvGrpSpPr>
        <p:grpSpPr>
          <a:xfrm>
            <a:off x="9529610" y="2131467"/>
            <a:ext cx="2466907" cy="882867"/>
            <a:chOff x="9529610" y="2131467"/>
            <a:chExt cx="2466907" cy="882867"/>
          </a:xfrm>
        </p:grpSpPr>
        <p:sp>
          <p:nvSpPr>
            <p:cNvPr id="46" name="TextBox 45"/>
            <p:cNvSpPr txBox="1"/>
            <p:nvPr/>
          </p:nvSpPr>
          <p:spPr>
            <a:xfrm>
              <a:off x="9529610" y="2131467"/>
              <a:ext cx="2466907" cy="246221"/>
            </a:xfrm>
            <a:prstGeom prst="rect">
              <a:avLst/>
            </a:prstGeom>
            <a:solidFill>
              <a:srgbClr val="EEEEEE"/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1000" dirty="0" smtClean="0">
                  <a:solidFill>
                    <a:srgbClr val="002060"/>
                  </a:solidFill>
                </a:rPr>
                <a:t>Обеспечение жильем молодых семей</a:t>
              </a:r>
              <a:endParaRPr lang="ru-RU" sz="1000" dirty="0">
                <a:solidFill>
                  <a:srgbClr val="002060"/>
                </a:solidFill>
              </a:endParaRPr>
            </a:p>
          </p:txBody>
        </p:sp>
        <p:sp>
          <p:nvSpPr>
            <p:cNvPr id="123" name="TextBox 122"/>
            <p:cNvSpPr txBox="1"/>
            <p:nvPr/>
          </p:nvSpPr>
          <p:spPr>
            <a:xfrm>
              <a:off x="10025098" y="2424964"/>
              <a:ext cx="1573167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800" dirty="0" smtClean="0"/>
                <a:t>Поддержку получили  14 семьи</a:t>
              </a:r>
            </a:p>
          </p:txBody>
        </p:sp>
        <p:pic>
          <p:nvPicPr>
            <p:cNvPr id="124" name="Рисунок 123"/>
            <p:cNvPicPr>
              <a:picLocks noChangeAspect="1"/>
            </p:cNvPicPr>
            <p:nvPr/>
          </p:nvPicPr>
          <p:blipFill>
            <a:blip r:embed="rId21" cstate="print">
              <a:duotone>
                <a:schemeClr val="accent2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63030" y="2604558"/>
              <a:ext cx="419092" cy="409776"/>
            </a:xfrm>
            <a:prstGeom prst="rect">
              <a:avLst/>
            </a:prstGeom>
          </p:spPr>
        </p:pic>
        <p:sp>
          <p:nvSpPr>
            <p:cNvPr id="125" name="TextBox 124"/>
            <p:cNvSpPr txBox="1"/>
            <p:nvPr/>
          </p:nvSpPr>
          <p:spPr>
            <a:xfrm>
              <a:off x="10038102" y="2587873"/>
              <a:ext cx="1793797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900" dirty="0" smtClean="0">
                  <a:solidFill>
                    <a:schemeClr val="bg1">
                      <a:lumMod val="50000"/>
                    </a:schemeClr>
                  </a:solidFill>
                </a:rPr>
                <a:t>В среднем на 1 семью израсходовано 811,0 </a:t>
              </a:r>
              <a:r>
                <a:rPr lang="ru-RU" sz="900" dirty="0" err="1" smtClean="0">
                  <a:solidFill>
                    <a:schemeClr val="bg1">
                      <a:lumMod val="50000"/>
                    </a:schemeClr>
                  </a:solidFill>
                </a:rPr>
                <a:t>тыс.руб</a:t>
              </a:r>
              <a:r>
                <a:rPr lang="ru-RU" sz="900" dirty="0" smtClean="0">
                  <a:solidFill>
                    <a:schemeClr val="bg1">
                      <a:lumMod val="50000"/>
                    </a:schemeClr>
                  </a:solidFill>
                </a:rPr>
                <a:t>.</a:t>
              </a:r>
              <a:endParaRPr lang="ru-RU" sz="900" dirty="0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pic>
          <p:nvPicPr>
            <p:cNvPr id="126" name="Picture 12" descr="https://im0-tub-ru.yandex.net/i?id=147d60f1578106a53be9562ab2a5b787&amp;n=13"/>
            <p:cNvPicPr>
              <a:picLocks noChangeAspect="1" noChangeArrowheads="1"/>
            </p:cNvPicPr>
            <p:nvPr/>
          </p:nvPicPr>
          <p:blipFill>
            <a:blip r:embed="rId2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697294" y="2341962"/>
              <a:ext cx="302210" cy="29365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185" name="Сердце 184"/>
          <p:cNvSpPr/>
          <p:nvPr/>
        </p:nvSpPr>
        <p:spPr>
          <a:xfrm>
            <a:off x="8350363" y="5564285"/>
            <a:ext cx="729575" cy="678428"/>
          </a:xfrm>
          <a:prstGeom prst="hear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6" name="TextBox 185"/>
          <p:cNvSpPr txBox="1"/>
          <p:nvPr/>
        </p:nvSpPr>
        <p:spPr>
          <a:xfrm>
            <a:off x="8267614" y="5640451"/>
            <a:ext cx="91908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200" b="1" dirty="0" smtClean="0"/>
              <a:t>17 275,8</a:t>
            </a:r>
          </a:p>
          <a:p>
            <a:pPr algn="ctr"/>
            <a:r>
              <a:rPr lang="ru-RU" sz="1200" dirty="0" err="1" smtClean="0"/>
              <a:t>тыс.руб</a:t>
            </a:r>
            <a:r>
              <a:rPr lang="ru-RU" sz="1200" dirty="0" smtClean="0"/>
              <a:t>.</a:t>
            </a:r>
            <a:endParaRPr lang="ru-RU" sz="1200" dirty="0"/>
          </a:p>
        </p:txBody>
      </p:sp>
      <p:sp>
        <p:nvSpPr>
          <p:cNvPr id="8" name="TextBox 7"/>
          <p:cNvSpPr txBox="1"/>
          <p:nvPr/>
        </p:nvSpPr>
        <p:spPr>
          <a:xfrm>
            <a:off x="4348967" y="1945121"/>
            <a:ext cx="131196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ВСЕГО</a:t>
            </a:r>
            <a:endParaRPr lang="ru-RU" dirty="0"/>
          </a:p>
        </p:txBody>
      </p:sp>
      <p:sp>
        <p:nvSpPr>
          <p:cNvPr id="83" name="Солнце 82"/>
          <p:cNvSpPr/>
          <p:nvPr/>
        </p:nvSpPr>
        <p:spPr>
          <a:xfrm>
            <a:off x="2807830" y="1661890"/>
            <a:ext cx="1895001" cy="1550668"/>
          </a:xfrm>
          <a:prstGeom prst="sun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TextBox 5"/>
          <p:cNvSpPr txBox="1"/>
          <p:nvPr/>
        </p:nvSpPr>
        <p:spPr>
          <a:xfrm>
            <a:off x="3001333" y="2143197"/>
            <a:ext cx="147680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/>
              <a:t>96 138,6</a:t>
            </a:r>
            <a:r>
              <a:rPr lang="ru-RU" sz="1400" b="1" dirty="0" smtClean="0"/>
              <a:t> </a:t>
            </a:r>
            <a:r>
              <a:rPr lang="ru-RU" sz="1400" b="1" dirty="0" err="1" smtClean="0"/>
              <a:t>тыс.руб</a:t>
            </a:r>
            <a:r>
              <a:rPr lang="ru-RU" sz="1400" b="1" dirty="0" smtClean="0"/>
              <a:t>.</a:t>
            </a:r>
            <a:endParaRPr lang="ru-RU" sz="1400" b="1" dirty="0"/>
          </a:p>
        </p:txBody>
      </p:sp>
      <p:grpSp>
        <p:nvGrpSpPr>
          <p:cNvPr id="38" name="Группа 37"/>
          <p:cNvGrpSpPr/>
          <p:nvPr/>
        </p:nvGrpSpPr>
        <p:grpSpPr>
          <a:xfrm>
            <a:off x="9517790" y="4483282"/>
            <a:ext cx="2441794" cy="1045642"/>
            <a:chOff x="9517790" y="4483282"/>
            <a:chExt cx="2441794" cy="1045642"/>
          </a:xfrm>
        </p:grpSpPr>
        <p:sp>
          <p:nvSpPr>
            <p:cNvPr id="134" name="TextBox 133"/>
            <p:cNvSpPr txBox="1"/>
            <p:nvPr/>
          </p:nvSpPr>
          <p:spPr>
            <a:xfrm>
              <a:off x="10080432" y="4777712"/>
              <a:ext cx="1664455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endParaRPr lang="ru-RU" sz="800" dirty="0" smtClean="0"/>
            </a:p>
            <a:p>
              <a:r>
                <a:rPr lang="ru-RU" sz="800" dirty="0" smtClean="0"/>
                <a:t>Поддержку получили  151 семья</a:t>
              </a:r>
            </a:p>
          </p:txBody>
        </p:sp>
        <p:pic>
          <p:nvPicPr>
            <p:cNvPr id="135" name="Рисунок 134"/>
            <p:cNvPicPr>
              <a:picLocks noChangeAspect="1"/>
            </p:cNvPicPr>
            <p:nvPr/>
          </p:nvPicPr>
          <p:blipFill>
            <a:blip r:embed="rId17" cstate="print">
              <a:duotone>
                <a:schemeClr val="accent2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701240" y="5109832"/>
              <a:ext cx="419092" cy="419092"/>
            </a:xfrm>
            <a:prstGeom prst="rect">
              <a:avLst/>
            </a:prstGeom>
          </p:spPr>
        </p:pic>
        <p:sp>
          <p:nvSpPr>
            <p:cNvPr id="136" name="TextBox 135"/>
            <p:cNvSpPr txBox="1"/>
            <p:nvPr/>
          </p:nvSpPr>
          <p:spPr>
            <a:xfrm>
              <a:off x="10080008" y="5080315"/>
              <a:ext cx="1793797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900" dirty="0" smtClean="0">
                  <a:solidFill>
                    <a:schemeClr val="bg1">
                      <a:lumMod val="50000"/>
                    </a:schemeClr>
                  </a:solidFill>
                </a:rPr>
                <a:t>В среднем на 1 семью израсходовано 225,9 </a:t>
              </a:r>
              <a:r>
                <a:rPr lang="ru-RU" sz="900" dirty="0" err="1" smtClean="0">
                  <a:solidFill>
                    <a:schemeClr val="bg1">
                      <a:lumMod val="50000"/>
                    </a:schemeClr>
                  </a:solidFill>
                </a:rPr>
                <a:t>тыс.руб</a:t>
              </a:r>
              <a:r>
                <a:rPr lang="ru-RU" sz="900" dirty="0" smtClean="0">
                  <a:solidFill>
                    <a:schemeClr val="bg1">
                      <a:lumMod val="50000"/>
                    </a:schemeClr>
                  </a:solidFill>
                </a:rPr>
                <a:t>.</a:t>
              </a:r>
              <a:endParaRPr lang="ru-RU" sz="900" dirty="0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51" name="TextBox 50"/>
            <p:cNvSpPr txBox="1"/>
            <p:nvPr/>
          </p:nvSpPr>
          <p:spPr>
            <a:xfrm>
              <a:off x="9517790" y="4483282"/>
              <a:ext cx="2441794" cy="461665"/>
            </a:xfrm>
            <a:prstGeom prst="rect">
              <a:avLst/>
            </a:prstGeom>
            <a:solidFill>
              <a:srgbClr val="EEEEEE"/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800" dirty="0" smtClean="0">
                  <a:solidFill>
                    <a:srgbClr val="002060"/>
                  </a:solidFill>
                </a:rPr>
                <a:t>Содержание детей-сирот  и детей , оставшихся без попечения родителей в приемной семье </a:t>
              </a:r>
            </a:p>
            <a:p>
              <a:pPr algn="ctr"/>
              <a:r>
                <a:rPr lang="ru-RU" sz="800" dirty="0" smtClean="0">
                  <a:solidFill>
                    <a:srgbClr val="002060"/>
                  </a:solidFill>
                </a:rPr>
                <a:t>(семье опекуна)</a:t>
              </a:r>
              <a:endParaRPr lang="ru-RU" sz="800" dirty="0">
                <a:solidFill>
                  <a:srgbClr val="002060"/>
                </a:solidFill>
              </a:endParaRPr>
            </a:p>
          </p:txBody>
        </p:sp>
      </p:grpSp>
      <p:cxnSp>
        <p:nvCxnSpPr>
          <p:cNvPr id="63" name="Прямая соединительная линия 62"/>
          <p:cNvCxnSpPr/>
          <p:nvPr/>
        </p:nvCxnSpPr>
        <p:spPr>
          <a:xfrm flipV="1">
            <a:off x="9076343" y="5744831"/>
            <a:ext cx="441447" cy="33019"/>
          </a:xfrm>
          <a:prstGeom prst="line">
            <a:avLst/>
          </a:prstGeom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cxnSp>
        <p:nvCxnSpPr>
          <p:cNvPr id="78" name="Соединительная линия уступом 77"/>
          <p:cNvCxnSpPr>
            <a:stCxn id="127" idx="1"/>
          </p:cNvCxnSpPr>
          <p:nvPr/>
        </p:nvCxnSpPr>
        <p:spPr>
          <a:xfrm rot="10800000" flipV="1">
            <a:off x="7046259" y="2595589"/>
            <a:ext cx="2463640" cy="785575"/>
          </a:xfrm>
          <a:prstGeom prst="bentConnector3">
            <a:avLst>
              <a:gd name="adj1" fmla="val 71105"/>
            </a:avLst>
          </a:prstGeom>
          <a:ln>
            <a:tailEnd type="triangle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cxnSp>
        <p:nvCxnSpPr>
          <p:cNvPr id="88" name="Соединительная линия уступом 87"/>
          <p:cNvCxnSpPr/>
          <p:nvPr/>
        </p:nvCxnSpPr>
        <p:spPr>
          <a:xfrm>
            <a:off x="2737459" y="2992177"/>
            <a:ext cx="1579488" cy="958470"/>
          </a:xfrm>
          <a:prstGeom prst="bentConnector3">
            <a:avLst>
              <a:gd name="adj1" fmla="val 50000"/>
            </a:avLst>
          </a:prstGeom>
          <a:ln>
            <a:tailEnd type="triangle"/>
          </a:ln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cxnSp>
        <p:nvCxnSpPr>
          <p:cNvPr id="90" name="Соединительная линия уступом 89"/>
          <p:cNvCxnSpPr/>
          <p:nvPr/>
        </p:nvCxnSpPr>
        <p:spPr>
          <a:xfrm>
            <a:off x="2680447" y="4039987"/>
            <a:ext cx="1595718" cy="1409660"/>
          </a:xfrm>
          <a:prstGeom prst="bentConnector3">
            <a:avLst>
              <a:gd name="adj1" fmla="val 63483"/>
            </a:avLst>
          </a:prstGeom>
          <a:ln>
            <a:tailEnd type="triangle"/>
          </a:ln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cxnSp>
        <p:nvCxnSpPr>
          <p:cNvPr id="98" name="Соединительная линия уступом 97"/>
          <p:cNvCxnSpPr>
            <a:stCxn id="51" idx="1"/>
          </p:cNvCxnSpPr>
          <p:nvPr/>
        </p:nvCxnSpPr>
        <p:spPr>
          <a:xfrm rot="10800000" flipV="1">
            <a:off x="8411416" y="4714114"/>
            <a:ext cx="1106375" cy="659353"/>
          </a:xfrm>
          <a:prstGeom prst="bentConnector3">
            <a:avLst/>
          </a:prstGeom>
          <a:ln>
            <a:tailEnd type="triangle"/>
          </a:ln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cxnSp>
        <p:nvCxnSpPr>
          <p:cNvPr id="100" name="Соединительная линия уступом 99"/>
          <p:cNvCxnSpPr/>
          <p:nvPr/>
        </p:nvCxnSpPr>
        <p:spPr>
          <a:xfrm>
            <a:off x="2668488" y="5409841"/>
            <a:ext cx="221040" cy="156112"/>
          </a:xfrm>
          <a:prstGeom prst="bentConnector3">
            <a:avLst/>
          </a:prstGeom>
          <a:ln>
            <a:tailEnd type="triangle"/>
          </a:ln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sp>
        <p:nvSpPr>
          <p:cNvPr id="102" name="TextBox 101"/>
          <p:cNvSpPr txBox="1"/>
          <p:nvPr/>
        </p:nvSpPr>
        <p:spPr>
          <a:xfrm>
            <a:off x="11442108" y="1085406"/>
            <a:ext cx="52891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100" b="1" dirty="0" smtClean="0"/>
              <a:t>96,1</a:t>
            </a:r>
            <a:endParaRPr lang="ru-RU" sz="1100" b="1" dirty="0"/>
          </a:p>
        </p:txBody>
      </p:sp>
      <p:pic>
        <p:nvPicPr>
          <p:cNvPr id="28" name="Рисунок 27"/>
          <p:cNvPicPr>
            <a:picLocks noChangeAspect="1"/>
          </p:cNvPicPr>
          <p:nvPr/>
        </p:nvPicPr>
        <p:blipFill>
          <a:blip r:embed="rId23"/>
          <a:stretch>
            <a:fillRect/>
          </a:stretch>
        </p:blipFill>
        <p:spPr>
          <a:xfrm>
            <a:off x="37273" y="258620"/>
            <a:ext cx="3974937" cy="2017951"/>
          </a:xfrm>
          <a:prstGeom prst="rect">
            <a:avLst/>
          </a:prstGeom>
        </p:spPr>
      </p:pic>
      <p:pic>
        <p:nvPicPr>
          <p:cNvPr id="113" name="Рисунок 112"/>
          <p:cNvPicPr>
            <a:picLocks noChangeAspect="1"/>
          </p:cNvPicPr>
          <p:nvPr/>
        </p:nvPicPr>
        <p:blipFill>
          <a:blip r:embed="rId2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12890" y="4789895"/>
            <a:ext cx="348177" cy="348177"/>
          </a:xfrm>
          <a:prstGeom prst="rect">
            <a:avLst/>
          </a:prstGeom>
        </p:spPr>
      </p:pic>
      <p:pic>
        <p:nvPicPr>
          <p:cNvPr id="114" name="Рисунок 113"/>
          <p:cNvPicPr>
            <a:picLocks noChangeAspect="1"/>
          </p:cNvPicPr>
          <p:nvPr/>
        </p:nvPicPr>
        <p:blipFill>
          <a:blip r:embed="rId2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45284" y="5848440"/>
            <a:ext cx="348177" cy="348177"/>
          </a:xfrm>
          <a:prstGeom prst="rect">
            <a:avLst/>
          </a:prstGeom>
        </p:spPr>
      </p:pic>
      <p:pic>
        <p:nvPicPr>
          <p:cNvPr id="115" name="Рисунок 114"/>
          <p:cNvPicPr>
            <a:picLocks noChangeAspect="1"/>
          </p:cNvPicPr>
          <p:nvPr/>
        </p:nvPicPr>
        <p:blipFill>
          <a:blip r:embed="rId2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0688" y="2547780"/>
            <a:ext cx="348177" cy="3481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39919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6000"/>
    </mc:Choice>
    <mc:Fallback xmlns="">
      <p:transition spd="slow" advTm="46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75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250"/>
                            </p:stCondLst>
                            <p:childTnLst>
                              <p:par>
                                <p:cTn id="9" presetID="22" presetClass="entr" presetSubtype="4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750"/>
                                        <p:tgtEl>
                                          <p:spTgt spid="174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500"/>
                            </p:stCondLst>
                            <p:childTnLst>
                              <p:par>
                                <p:cTn id="13" presetID="22" presetClass="entr" presetSubtype="4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75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3750"/>
                            </p:stCondLst>
                            <p:childTnLst>
                              <p:par>
                                <p:cTn id="22" presetID="1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5000"/>
                            </p:stCondLst>
                            <p:childTnLst>
                              <p:par>
                                <p:cTn id="25" presetID="22" presetClass="entr" presetSubtype="4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750"/>
                                        <p:tgtEl>
                                          <p:spTgt spid="1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6250"/>
                            </p:stCondLst>
                            <p:childTnLst>
                              <p:par>
                                <p:cTn id="29" presetID="22" presetClass="entr" presetSubtype="4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750"/>
                                        <p:tgtEl>
                                          <p:spTgt spid="1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7500"/>
                            </p:stCondLst>
                            <p:childTnLst>
                              <p:par>
                                <p:cTn id="33" presetID="1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53" presetClass="entr" presetSubtype="16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8750"/>
                            </p:stCondLst>
                            <p:childTnLst>
                              <p:par>
                                <p:cTn id="41" presetID="22" presetClass="entr" presetSubtype="4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3" dur="75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10000"/>
                            </p:stCondLst>
                            <p:childTnLst>
                              <p:par>
                                <p:cTn id="45" presetID="22" presetClass="entr" presetSubtype="4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7" dur="750"/>
                                        <p:tgtEl>
                                          <p:spTgt spid="174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11250"/>
                            </p:stCondLst>
                            <p:childTnLst>
                              <p:par>
                                <p:cTn id="49" presetID="22" presetClass="entr" presetSubtype="4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1" dur="75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12500"/>
                            </p:stCondLst>
                            <p:childTnLst>
                              <p:par>
                                <p:cTn id="53" presetID="1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13750"/>
                            </p:stCondLst>
                            <p:childTnLst>
                              <p:par>
                                <p:cTn id="56" presetID="22" presetClass="entr" presetSubtype="4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8" dur="75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15000"/>
                            </p:stCondLst>
                            <p:childTnLst>
                              <p:par>
                                <p:cTn id="60" presetID="22" presetClass="entr" presetSubtype="4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2" dur="75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16250"/>
                            </p:stCondLst>
                            <p:childTnLst>
                              <p:par>
                                <p:cTn id="64" presetID="22" presetClass="entr" presetSubtype="4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6" dur="75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17500"/>
                            </p:stCondLst>
                            <p:childTnLst>
                              <p:par>
                                <p:cTn id="68" presetID="1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18750"/>
                            </p:stCondLst>
                            <p:childTnLst>
                              <p:par>
                                <p:cTn id="71" presetID="22" presetClass="entr" presetSubtype="4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3" dur="75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20000"/>
                            </p:stCondLst>
                            <p:childTnLst>
                              <p:par>
                                <p:cTn id="75" presetID="22" presetClass="entr" presetSubtype="4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7" dur="750"/>
                                        <p:tgtEl>
                                          <p:spTgt spid="174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21250"/>
                            </p:stCondLst>
                            <p:childTnLst>
                              <p:par>
                                <p:cTn id="79" presetID="22" presetClass="entr" presetSubtype="4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1" dur="75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22500"/>
                            </p:stCondLst>
                            <p:childTnLst>
                              <p:par>
                                <p:cTn id="83" presetID="22" presetClass="entr" presetSubtype="4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5" dur="75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>
                            <p:stCondLst>
                              <p:cond delay="23750"/>
                            </p:stCondLst>
                            <p:childTnLst>
                              <p:par>
                                <p:cTn id="87" presetID="1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9" fill="hold">
                            <p:stCondLst>
                              <p:cond delay="25000"/>
                            </p:stCondLst>
                            <p:childTnLst>
                              <p:par>
                                <p:cTn id="90" presetID="22" presetClass="entr" presetSubtype="4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2" dur="75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3" fill="hold">
                            <p:stCondLst>
                              <p:cond delay="26250"/>
                            </p:stCondLst>
                            <p:childTnLst>
                              <p:par>
                                <p:cTn id="94" presetID="22" presetClass="entr" presetSubtype="4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6" dur="750"/>
                                        <p:tgtEl>
                                          <p:spTgt spid="174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7" fill="hold">
                            <p:stCondLst>
                              <p:cond delay="27500"/>
                            </p:stCondLst>
                            <p:childTnLst>
                              <p:par>
                                <p:cTn id="98" presetID="22" presetClass="entr" presetSubtype="4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0" dur="75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1" fill="hold">
                            <p:stCondLst>
                              <p:cond delay="28750"/>
                            </p:stCondLst>
                            <p:childTnLst>
                              <p:par>
                                <p:cTn id="102" presetID="22" presetClass="entr" presetSubtype="4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4" dur="75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5" fill="hold">
                            <p:stCondLst>
                              <p:cond delay="30000"/>
                            </p:stCondLst>
                            <p:childTnLst>
                              <p:par>
                                <p:cTn id="106" presetID="1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8" fill="hold">
                            <p:stCondLst>
                              <p:cond delay="31250"/>
                            </p:stCondLst>
                            <p:childTnLst>
                              <p:par>
                                <p:cTn id="109" presetID="22" presetClass="entr" presetSubtype="4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1" dur="75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2" fill="hold">
                            <p:stCondLst>
                              <p:cond delay="32500"/>
                            </p:stCondLst>
                            <p:childTnLst>
                              <p:par>
                                <p:cTn id="113" presetID="22" presetClass="entr" presetSubtype="4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5" dur="75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6" fill="hold">
                            <p:stCondLst>
                              <p:cond delay="33750"/>
                            </p:stCondLst>
                            <p:childTnLst>
                              <p:par>
                                <p:cTn id="117" presetID="22" presetClass="entr" presetSubtype="4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9" dur="75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0" fill="hold">
                            <p:stCondLst>
                              <p:cond delay="35000"/>
                            </p:stCondLst>
                            <p:childTnLst>
                              <p:par>
                                <p:cTn id="121" presetID="1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3" presetID="53" presetClass="entr" presetSubtype="16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5" dur="500" fill="hold"/>
                                        <p:tgtEl>
                                          <p:spTgt spid="1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6" dur="500" fill="hold"/>
                                        <p:tgtEl>
                                          <p:spTgt spid="1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7" dur="500"/>
                                        <p:tgtEl>
                                          <p:spTgt spid="1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 animBg="1"/>
      <p:bldP spid="36" grpId="0" animBg="1"/>
      <p:bldP spid="42" grpId="0" animBg="1"/>
      <p:bldP spid="50" grpId="0" animBg="1"/>
      <p:bldP spid="67" grpId="0" animBg="1"/>
      <p:bldP spid="71" grpId="0" animBg="1"/>
      <p:bldP spid="65" grpId="0"/>
      <p:bldP spid="77" grpId="0" animBg="1"/>
      <p:bldP spid="79" grpId="0" animBg="1"/>
      <p:bldP spid="80" grpId="0"/>
      <p:bldP spid="185" grpId="0" animBg="1"/>
      <p:bldP spid="186" grpId="0"/>
    </p:bld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Объект 8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90150" y="358673"/>
            <a:ext cx="4106233" cy="4930989"/>
          </a:xfrm>
        </p:spPr>
      </p:pic>
      <p:sp>
        <p:nvSpPr>
          <p:cNvPr id="10" name="Овал 9"/>
          <p:cNvSpPr/>
          <p:nvPr/>
        </p:nvSpPr>
        <p:spPr>
          <a:xfrm>
            <a:off x="2377548" y="1755395"/>
            <a:ext cx="1098674" cy="1139284"/>
          </a:xfrm>
          <a:prstGeom prst="ellipse">
            <a:avLst/>
          </a:prstGeom>
          <a:solidFill>
            <a:schemeClr val="bg1"/>
          </a:solidFill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TextBox 10"/>
          <p:cNvSpPr txBox="1"/>
          <p:nvPr/>
        </p:nvSpPr>
        <p:spPr>
          <a:xfrm>
            <a:off x="2269418" y="1947296"/>
            <a:ext cx="1308869" cy="707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 smtClean="0"/>
              <a:t>40011,2</a:t>
            </a:r>
            <a:r>
              <a:rPr lang="ru-RU" sz="2800" dirty="0" smtClean="0"/>
              <a:t> </a:t>
            </a:r>
            <a:r>
              <a:rPr lang="ru-RU" sz="1200" dirty="0" err="1" smtClean="0"/>
              <a:t>тыс.руб</a:t>
            </a:r>
            <a:r>
              <a:rPr lang="ru-RU" sz="1200" dirty="0" smtClean="0"/>
              <a:t>.</a:t>
            </a:r>
            <a:endParaRPr lang="ru-RU" sz="1200" dirty="0"/>
          </a:p>
        </p:txBody>
      </p:sp>
      <p:sp>
        <p:nvSpPr>
          <p:cNvPr id="3" name="TextBox 2"/>
          <p:cNvSpPr txBox="1"/>
          <p:nvPr/>
        </p:nvSpPr>
        <p:spPr>
          <a:xfrm rot="1645126">
            <a:off x="2281677" y="895490"/>
            <a:ext cx="245913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1400" dirty="0" smtClean="0">
                <a:solidFill>
                  <a:schemeClr val="bg1">
                    <a:lumMod val="50000"/>
                  </a:schemeClr>
                </a:solidFill>
              </a:rPr>
              <a:t>Расходы </a:t>
            </a:r>
          </a:p>
          <a:p>
            <a:pPr algn="ctr"/>
            <a:r>
              <a:rPr lang="ru-RU" sz="1400" dirty="0" smtClean="0">
                <a:solidFill>
                  <a:schemeClr val="bg1">
                    <a:lumMod val="50000"/>
                  </a:schemeClr>
                </a:solidFill>
              </a:rPr>
              <a:t>на физкультуру и спорт всего:</a:t>
            </a:r>
            <a:endParaRPr lang="ru-RU" sz="14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782977" y="4560847"/>
            <a:ext cx="88053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200" dirty="0" smtClean="0"/>
              <a:t>ДЮЦСП «Мелеуз»</a:t>
            </a:r>
            <a:endParaRPr lang="ru-RU" sz="1200" dirty="0"/>
          </a:p>
        </p:txBody>
      </p:sp>
      <p:sp>
        <p:nvSpPr>
          <p:cNvPr id="15" name="TextBox 14"/>
          <p:cNvSpPr txBox="1"/>
          <p:nvPr/>
        </p:nvSpPr>
        <p:spPr>
          <a:xfrm>
            <a:off x="4044755" y="4556014"/>
            <a:ext cx="88053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200" dirty="0" smtClean="0"/>
              <a:t>ДЮЦСП «Тулпар»</a:t>
            </a:r>
            <a:endParaRPr lang="ru-RU" sz="1200" dirty="0"/>
          </a:p>
        </p:txBody>
      </p:sp>
      <p:sp>
        <p:nvSpPr>
          <p:cNvPr id="16" name="TextBox 15"/>
          <p:cNvSpPr txBox="1"/>
          <p:nvPr/>
        </p:nvSpPr>
        <p:spPr>
          <a:xfrm>
            <a:off x="5714844" y="4556014"/>
            <a:ext cx="88053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200" dirty="0" smtClean="0"/>
              <a:t>Группа Здоровья</a:t>
            </a:r>
            <a:endParaRPr lang="ru-RU" sz="1200" dirty="0"/>
          </a:p>
        </p:txBody>
      </p:sp>
      <p:sp>
        <p:nvSpPr>
          <p:cNvPr id="17" name="TextBox 16"/>
          <p:cNvSpPr txBox="1"/>
          <p:nvPr/>
        </p:nvSpPr>
        <p:spPr>
          <a:xfrm>
            <a:off x="9142071" y="4556013"/>
            <a:ext cx="88053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200" dirty="0" smtClean="0"/>
              <a:t>Стадион «Химик»</a:t>
            </a:r>
            <a:endParaRPr lang="ru-RU" sz="1200" dirty="0"/>
          </a:p>
        </p:txBody>
      </p:sp>
      <p:sp>
        <p:nvSpPr>
          <p:cNvPr id="8" name="TextBox 7"/>
          <p:cNvSpPr txBox="1"/>
          <p:nvPr/>
        </p:nvSpPr>
        <p:spPr>
          <a:xfrm>
            <a:off x="50768" y="2073199"/>
            <a:ext cx="1523737" cy="369332"/>
          </a:xfrm>
          <a:prstGeom prst="rect">
            <a:avLst/>
          </a:prstGeom>
          <a:solidFill>
            <a:schemeClr val="accent1"/>
          </a:solidFill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>
                <a:solidFill>
                  <a:schemeClr val="bg1"/>
                </a:solidFill>
              </a:rPr>
              <a:t>2017 год</a:t>
            </a:r>
            <a:endParaRPr lang="ru-RU" dirty="0">
              <a:solidFill>
                <a:schemeClr val="bg1"/>
              </a:solidFill>
            </a:endParaRPr>
          </a:p>
        </p:txBody>
      </p:sp>
      <p:sp>
        <p:nvSpPr>
          <p:cNvPr id="2" name="Овал 1"/>
          <p:cNvSpPr/>
          <p:nvPr/>
        </p:nvSpPr>
        <p:spPr>
          <a:xfrm>
            <a:off x="3005035" y="5015839"/>
            <a:ext cx="218209" cy="228855"/>
          </a:xfrm>
          <a:prstGeom prst="ellipse">
            <a:avLst/>
          </a:prstGeom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2" name="Овал 21"/>
          <p:cNvSpPr/>
          <p:nvPr/>
        </p:nvSpPr>
        <p:spPr>
          <a:xfrm>
            <a:off x="6046007" y="5022512"/>
            <a:ext cx="218209" cy="228855"/>
          </a:xfrm>
          <a:prstGeom prst="ellipse">
            <a:avLst/>
          </a:prstGeom>
          <a:solidFill>
            <a:srgbClr val="FFC000"/>
          </a:solidFill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3" name="Овал 22"/>
          <p:cNvSpPr/>
          <p:nvPr/>
        </p:nvSpPr>
        <p:spPr>
          <a:xfrm>
            <a:off x="4410090" y="5022512"/>
            <a:ext cx="218209" cy="228855"/>
          </a:xfrm>
          <a:prstGeom prst="ellipse">
            <a:avLst/>
          </a:prstGeom>
          <a:solidFill>
            <a:srgbClr val="00B050"/>
          </a:solidFill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5" name="Овал 24"/>
          <p:cNvSpPr/>
          <p:nvPr/>
        </p:nvSpPr>
        <p:spPr>
          <a:xfrm>
            <a:off x="7876952" y="5015839"/>
            <a:ext cx="218209" cy="228855"/>
          </a:xfrm>
          <a:prstGeom prst="ellipse">
            <a:avLst/>
          </a:prstGeom>
          <a:solidFill>
            <a:schemeClr val="accent2">
              <a:lumMod val="75000"/>
            </a:schemeClr>
          </a:solidFill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4" name="TextBox 23"/>
          <p:cNvSpPr txBox="1"/>
          <p:nvPr/>
        </p:nvSpPr>
        <p:spPr>
          <a:xfrm>
            <a:off x="3280033" y="345120"/>
            <a:ext cx="958373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Расходы по разделу «Физическая культура и спорт» в 2017г.</a:t>
            </a:r>
            <a:endParaRPr lang="ru-RU" b="1" dirty="0">
              <a:ln w="9525">
                <a:solidFill>
                  <a:schemeClr val="bg1"/>
                </a:solidFill>
                <a:prstDash val="solid"/>
              </a:ln>
              <a:solidFill>
                <a:schemeClr val="accent5"/>
              </a:solidFill>
              <a:effectLst>
                <a:glow rad="228600">
                  <a:schemeClr val="accent2">
                    <a:satMod val="175000"/>
                    <a:alpha val="40000"/>
                  </a:schemeClr>
                </a:glow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  <a:latin typeface="Segoe UI" panose="020B0502040204020203" pitchFamily="34" charset="0"/>
              <a:ea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-16965" y="42518"/>
            <a:ext cx="12192001" cy="307777"/>
          </a:xfrm>
          <a:prstGeom prst="rect">
            <a:avLst/>
          </a:prstGeom>
          <a:solidFill>
            <a:srgbClr val="009999"/>
          </a:solidFill>
        </p:spPr>
        <p:txBody>
          <a:bodyPr wrap="square" rtlCol="0">
            <a:spAutoFit/>
          </a:bodyPr>
          <a:lstStyle/>
          <a:p>
            <a:pPr algn="ctr"/>
            <a:r>
              <a:rPr lang="ru-RU" sz="1400" i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Консолидированный бюджет муниципального района Мелеузовский район Республики Башкортостан </a:t>
            </a:r>
            <a:endParaRPr lang="ru-RU" sz="1400" i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Выгнутая вверх стрелка 11"/>
          <p:cNvSpPr/>
          <p:nvPr/>
        </p:nvSpPr>
        <p:spPr>
          <a:xfrm rot="16200000">
            <a:off x="35707" y="3545785"/>
            <a:ext cx="2970223" cy="626668"/>
          </a:xfrm>
          <a:prstGeom prst="curved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cxnSp>
        <p:nvCxnSpPr>
          <p:cNvPr id="18" name="Прямая соединительная линия 17"/>
          <p:cNvCxnSpPr/>
          <p:nvPr/>
        </p:nvCxnSpPr>
        <p:spPr>
          <a:xfrm>
            <a:off x="1015362" y="5339189"/>
            <a:ext cx="1545212" cy="5043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TextBox 27"/>
          <p:cNvSpPr txBox="1"/>
          <p:nvPr/>
        </p:nvSpPr>
        <p:spPr>
          <a:xfrm>
            <a:off x="49588" y="5337559"/>
            <a:ext cx="965774" cy="369332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r>
              <a:rPr lang="ru-RU" dirty="0" smtClean="0"/>
              <a:t>2016г.</a:t>
            </a:r>
            <a:endParaRPr lang="ru-RU" dirty="0"/>
          </a:p>
        </p:txBody>
      </p:sp>
      <p:sp>
        <p:nvSpPr>
          <p:cNvPr id="29" name="TextBox 28"/>
          <p:cNvSpPr txBox="1"/>
          <p:nvPr/>
        </p:nvSpPr>
        <p:spPr>
          <a:xfrm>
            <a:off x="1254087" y="5383725"/>
            <a:ext cx="148311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>
                <a:solidFill>
                  <a:schemeClr val="bg2">
                    <a:lumMod val="25000"/>
                  </a:schemeClr>
                </a:solidFill>
              </a:rPr>
              <a:t>19 598,6 </a:t>
            </a:r>
            <a:r>
              <a:rPr lang="ru-RU" dirty="0" err="1" smtClean="0">
                <a:solidFill>
                  <a:schemeClr val="bg2">
                    <a:lumMod val="25000"/>
                  </a:schemeClr>
                </a:solidFill>
              </a:rPr>
              <a:t>тыс.руб</a:t>
            </a:r>
            <a:r>
              <a:rPr lang="ru-RU" dirty="0" smtClean="0">
                <a:solidFill>
                  <a:schemeClr val="bg2">
                    <a:lumMod val="25000"/>
                  </a:schemeClr>
                </a:solidFill>
              </a:rPr>
              <a:t>.</a:t>
            </a:r>
            <a:endParaRPr lang="ru-RU" dirty="0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41656" y="3654638"/>
            <a:ext cx="146496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 smtClean="0"/>
              <a:t>+ в 2,0 раза</a:t>
            </a:r>
            <a:endParaRPr lang="ru-RU" sz="1600" dirty="0"/>
          </a:p>
        </p:txBody>
      </p:sp>
      <p:pic>
        <p:nvPicPr>
          <p:cNvPr id="44" name="Picture 2" descr="https://thumbs.dreamstime.com/t/blank-paper-label-tag-10972185.jpg"/>
          <p:cNvPicPr>
            <a:picLocks noChangeAspect="1" noChangeArrowheads="1"/>
          </p:cNvPicPr>
          <p:nvPr/>
        </p:nvPicPr>
        <p:blipFill rotWithShape="1"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710" t="24676"/>
          <a:stretch/>
        </p:blipFill>
        <p:spPr bwMode="auto">
          <a:xfrm rot="3903918">
            <a:off x="10678100" y="3591920"/>
            <a:ext cx="1859955" cy="12269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5" name="TextBox 44"/>
          <p:cNvSpPr txBox="1"/>
          <p:nvPr/>
        </p:nvSpPr>
        <p:spPr>
          <a:xfrm rot="2750285">
            <a:off x="11091049" y="3877081"/>
            <a:ext cx="112304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900" b="1" dirty="0" smtClean="0"/>
              <a:t>Марк Туллий Цицерон</a:t>
            </a:r>
          </a:p>
          <a:p>
            <a:pPr algn="ctr"/>
            <a:r>
              <a:rPr lang="ru-RU" sz="900" dirty="0" smtClean="0"/>
              <a:t>Древнеримский философ</a:t>
            </a:r>
            <a:endParaRPr lang="ru-RU" sz="700" dirty="0"/>
          </a:p>
        </p:txBody>
      </p:sp>
      <p:sp>
        <p:nvSpPr>
          <p:cNvPr id="48" name="Прямоугольник 47"/>
          <p:cNvSpPr/>
          <p:nvPr/>
        </p:nvSpPr>
        <p:spPr>
          <a:xfrm>
            <a:off x="6621401" y="3008074"/>
            <a:ext cx="2637400" cy="1384995"/>
          </a:xfrm>
          <a:prstGeom prst="rect">
            <a:avLst/>
          </a:prstGeom>
          <a:solidFill>
            <a:srgbClr val="2AAC32"/>
          </a:solidFill>
        </p:spPr>
        <p:txBody>
          <a:bodyPr wrap="square">
            <a:spAutoFit/>
          </a:bodyPr>
          <a:lstStyle/>
          <a:p>
            <a:pPr lvl="0" algn="ctr"/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2017 году в муниципальную собственность муниципального района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Мелеузовский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район Республики Башкортостан передано  МАУ «Дворец спорта»</a:t>
            </a:r>
          </a:p>
        </p:txBody>
      </p:sp>
      <p:sp>
        <p:nvSpPr>
          <p:cNvPr id="49" name="Овал 48"/>
          <p:cNvSpPr/>
          <p:nvPr/>
        </p:nvSpPr>
        <p:spPr>
          <a:xfrm>
            <a:off x="4074658" y="1909971"/>
            <a:ext cx="1801964" cy="1777605"/>
          </a:xfrm>
          <a:prstGeom prst="ellipse">
            <a:avLst/>
          </a:prstGeom>
          <a:solidFill>
            <a:srgbClr val="27B0E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7" name="Прямоугольник 1"/>
          <p:cNvSpPr>
            <a:spLocks noChangeArrowheads="1"/>
          </p:cNvSpPr>
          <p:nvPr/>
        </p:nvSpPr>
        <p:spPr bwMode="auto">
          <a:xfrm>
            <a:off x="4261579" y="1892745"/>
            <a:ext cx="1466114" cy="1815882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ru-RU" altLang="ru-RU" sz="1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Наиболее значимые показатели в области </a:t>
            </a:r>
            <a:r>
              <a:rPr lang="ru-RU" altLang="ru-RU" sz="14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физической культуры </a:t>
            </a:r>
            <a:r>
              <a:rPr lang="ru-RU" altLang="ru-RU" sz="1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 спорта в 2017 году</a:t>
            </a:r>
          </a:p>
        </p:txBody>
      </p:sp>
      <p:sp>
        <p:nvSpPr>
          <p:cNvPr id="50" name="Штриховая стрелка вправо 49"/>
          <p:cNvSpPr/>
          <p:nvPr/>
        </p:nvSpPr>
        <p:spPr>
          <a:xfrm rot="997991">
            <a:off x="5734806" y="3194531"/>
            <a:ext cx="887034" cy="678916"/>
          </a:xfrm>
          <a:prstGeom prst="strip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2" name="Прямоугольник 51"/>
          <p:cNvSpPr/>
          <p:nvPr/>
        </p:nvSpPr>
        <p:spPr>
          <a:xfrm>
            <a:off x="2317429" y="5374795"/>
            <a:ext cx="1507668" cy="11772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050" b="1" i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372</a:t>
            </a:r>
            <a:r>
              <a:rPr lang="ru-RU" sz="1000" i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чел. посещали в </a:t>
            </a:r>
            <a:r>
              <a:rPr lang="ru-RU" sz="1000" i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2017г</a:t>
            </a:r>
            <a:r>
              <a:rPr lang="ru-RU" sz="1000" i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</a:p>
          <a:p>
            <a:pPr algn="ctr"/>
            <a:r>
              <a:rPr lang="ru-RU" sz="1000" i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7 секций ДЮЦСП «Мелеуз» физкультурно-спортивной направленности</a:t>
            </a:r>
          </a:p>
        </p:txBody>
      </p:sp>
      <p:sp>
        <p:nvSpPr>
          <p:cNvPr id="53" name="Прямоугольник 52"/>
          <p:cNvSpPr/>
          <p:nvPr/>
        </p:nvSpPr>
        <p:spPr>
          <a:xfrm>
            <a:off x="3803569" y="5379338"/>
            <a:ext cx="1466660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050" b="1" i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68</a:t>
            </a:r>
            <a:r>
              <a:rPr lang="ru-RU" sz="1050" i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человек посещают кружки и секции в КСК «</a:t>
            </a:r>
            <a:r>
              <a:rPr lang="ru-RU" sz="1050" i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Тулпар</a:t>
            </a:r>
            <a:r>
              <a:rPr lang="ru-RU" sz="1050" i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»</a:t>
            </a:r>
          </a:p>
        </p:txBody>
      </p:sp>
      <p:sp>
        <p:nvSpPr>
          <p:cNvPr id="54" name="Прямоугольник 53"/>
          <p:cNvSpPr/>
          <p:nvPr/>
        </p:nvSpPr>
        <p:spPr>
          <a:xfrm>
            <a:off x="5257062" y="5342338"/>
            <a:ext cx="1968627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000" b="1" i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352</a:t>
            </a:r>
            <a:r>
              <a:rPr lang="ru-RU" sz="1000" i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лиц с ограниченными возможностями здоровья, занимаются физической-культурой и спортом на территории МР </a:t>
            </a:r>
            <a:r>
              <a:rPr lang="ru-RU" sz="1000" i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Мелеузовский</a:t>
            </a:r>
            <a:r>
              <a:rPr lang="ru-RU" sz="1000" i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район</a:t>
            </a:r>
          </a:p>
        </p:txBody>
      </p:sp>
      <p:sp>
        <p:nvSpPr>
          <p:cNvPr id="56" name="Прямоугольник 55"/>
          <p:cNvSpPr/>
          <p:nvPr/>
        </p:nvSpPr>
        <p:spPr>
          <a:xfrm>
            <a:off x="7223633" y="5362588"/>
            <a:ext cx="1628597" cy="7848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900" i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 2017 году наш район стал площадкой для проведения чемпионата РБ по спортивному туризму</a:t>
            </a:r>
            <a:endParaRPr lang="ru-RU" sz="900" i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7" name="Прямоугольник 56"/>
          <p:cNvSpPr/>
          <p:nvPr/>
        </p:nvSpPr>
        <p:spPr>
          <a:xfrm>
            <a:off x="8839407" y="5354465"/>
            <a:ext cx="1594210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000" i="1" dirty="0" smtClean="0">
                <a:solidFill>
                  <a:srgbClr val="002060"/>
                </a:solidFill>
              </a:rPr>
              <a:t>Стадион «Химик» превратился в круглогодичную площадку для занятий спортом: с резиновым покрытием для спортивных игр летом и хоккейный корт и каток для зимних развлечений</a:t>
            </a:r>
            <a:endParaRPr lang="ru-RU" sz="600" i="1" dirty="0">
              <a:solidFill>
                <a:srgbClr val="002060"/>
              </a:solidFill>
            </a:endParaRPr>
          </a:p>
        </p:txBody>
      </p:sp>
      <p:sp>
        <p:nvSpPr>
          <p:cNvPr id="58" name="Прямоугольник 57"/>
          <p:cNvSpPr/>
          <p:nvPr/>
        </p:nvSpPr>
        <p:spPr>
          <a:xfrm>
            <a:off x="10634421" y="5337558"/>
            <a:ext cx="1392731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200" b="1" i="1" dirty="0" smtClean="0">
                <a:solidFill>
                  <a:srgbClr val="002060"/>
                </a:solidFill>
              </a:rPr>
              <a:t>92</a:t>
            </a:r>
            <a:r>
              <a:rPr lang="ru-RU" sz="900" i="1" dirty="0" smtClean="0">
                <a:solidFill>
                  <a:srgbClr val="002060"/>
                </a:solidFill>
              </a:rPr>
              <a:t> </a:t>
            </a:r>
            <a:r>
              <a:rPr lang="ru-RU" sz="900" b="1" i="1" dirty="0" err="1">
                <a:solidFill>
                  <a:srgbClr val="002060"/>
                </a:solidFill>
              </a:rPr>
              <a:t>млн.руб</a:t>
            </a:r>
            <a:r>
              <a:rPr lang="ru-RU" sz="900" b="1" i="1" dirty="0">
                <a:solidFill>
                  <a:srgbClr val="002060"/>
                </a:solidFill>
              </a:rPr>
              <a:t>.</a:t>
            </a:r>
            <a:r>
              <a:rPr lang="ru-RU" sz="900" i="1" dirty="0">
                <a:solidFill>
                  <a:srgbClr val="002060"/>
                </a:solidFill>
              </a:rPr>
              <a:t> будет выделено в </a:t>
            </a:r>
            <a:r>
              <a:rPr lang="ru-RU" sz="900" i="1" dirty="0" smtClean="0">
                <a:solidFill>
                  <a:srgbClr val="002060"/>
                </a:solidFill>
              </a:rPr>
              <a:t>2018г</a:t>
            </a:r>
            <a:r>
              <a:rPr lang="ru-RU" sz="900" i="1" dirty="0">
                <a:solidFill>
                  <a:srgbClr val="002060"/>
                </a:solidFill>
              </a:rPr>
              <a:t>. из бюджета </a:t>
            </a:r>
          </a:p>
          <a:p>
            <a:pPr algn="ctr"/>
            <a:r>
              <a:rPr lang="ru-RU" sz="900" i="1" dirty="0">
                <a:solidFill>
                  <a:srgbClr val="002060"/>
                </a:solidFill>
              </a:rPr>
              <a:t>на реконструкцию стадиона «Спартак» -первого юбилейного объекта </a:t>
            </a:r>
          </a:p>
          <a:p>
            <a:pPr algn="ctr"/>
            <a:r>
              <a:rPr lang="ru-RU" sz="900" i="1" dirty="0">
                <a:solidFill>
                  <a:srgbClr val="002060"/>
                </a:solidFill>
              </a:rPr>
              <a:t>«к 100-летию Башкортостана»</a:t>
            </a:r>
          </a:p>
        </p:txBody>
      </p:sp>
      <p:sp>
        <p:nvSpPr>
          <p:cNvPr id="51" name="Овал 50"/>
          <p:cNvSpPr/>
          <p:nvPr/>
        </p:nvSpPr>
        <p:spPr>
          <a:xfrm>
            <a:off x="9498082" y="5020177"/>
            <a:ext cx="218209" cy="227642"/>
          </a:xfrm>
          <a:prstGeom prst="ellipse">
            <a:avLst/>
          </a:prstGeom>
          <a:solidFill>
            <a:schemeClr val="tx1"/>
          </a:solidFill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5" name="TextBox 54"/>
          <p:cNvSpPr txBox="1"/>
          <p:nvPr/>
        </p:nvSpPr>
        <p:spPr>
          <a:xfrm>
            <a:off x="7432826" y="4572201"/>
            <a:ext cx="110854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200" dirty="0" smtClean="0"/>
              <a:t>Спортивный туризм</a:t>
            </a:r>
            <a:endParaRPr lang="ru-RU" sz="1200" dirty="0"/>
          </a:p>
        </p:txBody>
      </p:sp>
      <p:sp>
        <p:nvSpPr>
          <p:cNvPr id="59" name="TextBox 58"/>
          <p:cNvSpPr txBox="1"/>
          <p:nvPr/>
        </p:nvSpPr>
        <p:spPr>
          <a:xfrm>
            <a:off x="10797795" y="4590972"/>
            <a:ext cx="88053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200" dirty="0" smtClean="0"/>
              <a:t>Стадион «Спартак»</a:t>
            </a:r>
            <a:endParaRPr lang="ru-RU" sz="1200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233659" y="687082"/>
            <a:ext cx="3170195" cy="2853175"/>
          </a:xfrm>
          <a:prstGeom prst="rect">
            <a:avLst/>
          </a:prstGeom>
        </p:spPr>
      </p:pic>
      <p:sp>
        <p:nvSpPr>
          <p:cNvPr id="38" name="Овал 37"/>
          <p:cNvSpPr/>
          <p:nvPr/>
        </p:nvSpPr>
        <p:spPr>
          <a:xfrm>
            <a:off x="11105928" y="5033866"/>
            <a:ext cx="218209" cy="227642"/>
          </a:xfrm>
          <a:prstGeom prst="ellipse">
            <a:avLst/>
          </a:prstGeom>
          <a:solidFill>
            <a:schemeClr val="accent6">
              <a:lumMod val="60000"/>
              <a:lumOff val="40000"/>
            </a:schemeClr>
          </a:solidFill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497320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6000"/>
    </mc:Choice>
    <mc:Fallback xmlns="">
      <p:transition spd="slow" advTm="16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000"/>
                            </p:stCondLst>
                            <p:childTnLst>
                              <p:par>
                                <p:cTn id="1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500"/>
                            </p:stCondLst>
                            <p:childTnLst>
                              <p:par>
                                <p:cTn id="2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3000"/>
                            </p:stCondLst>
                            <p:childTnLst>
                              <p:par>
                                <p:cTn id="2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500"/>
                            </p:stCondLst>
                            <p:childTnLst>
                              <p:par>
                                <p:cTn id="3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2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2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20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2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2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20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5500"/>
                            </p:stCondLst>
                            <p:childTnLst>
                              <p:par>
                                <p:cTn id="44" presetID="53" presetClass="entr" presetSubtype="16" fill="hold" grpId="0" nodeType="after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125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25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125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8250"/>
                            </p:stCondLst>
                            <p:childTnLst>
                              <p:par>
                                <p:cTn id="5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125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25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125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9500"/>
                            </p:stCondLst>
                            <p:childTnLst>
                              <p:par>
                                <p:cTn id="56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125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25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0" dur="125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10750"/>
                            </p:stCondLst>
                            <p:childTnLst>
                              <p:par>
                                <p:cTn id="62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4" dur="125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25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6" dur="125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12000"/>
                            </p:stCondLst>
                            <p:childTnLst>
                              <p:par>
                                <p:cTn id="68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125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125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2" dur="125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13250"/>
                            </p:stCondLst>
                            <p:childTnLst>
                              <p:par>
                                <p:cTn id="7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6" dur="125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125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8" dur="125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 animBg="1"/>
      <p:bldP spid="30" grpId="0"/>
      <p:bldP spid="48" grpId="0" animBg="1"/>
      <p:bldP spid="49" grpId="0" animBg="1"/>
      <p:bldP spid="47" grpId="0"/>
      <p:bldP spid="50" grpId="0" animBg="1"/>
      <p:bldP spid="52" grpId="0"/>
      <p:bldP spid="53" grpId="0"/>
      <p:bldP spid="54" grpId="0"/>
      <p:bldP spid="56" grpId="0"/>
      <p:bldP spid="57" grpId="0"/>
      <p:bldP spid="58" grpId="0"/>
    </p:bld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7" name="Рисунок 16386"/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10213" y="1731104"/>
            <a:ext cx="4310200" cy="4210478"/>
          </a:xfrm>
          <a:prstGeom prst="rect">
            <a:avLst/>
          </a:prstGeom>
        </p:spPr>
      </p:pic>
      <p:graphicFrame>
        <p:nvGraphicFramePr>
          <p:cNvPr id="26" name="Диаграмма 25"/>
          <p:cNvGraphicFramePr/>
          <p:nvPr>
            <p:extLst>
              <p:ext uri="{D42A27DB-BD31-4B8C-83A1-F6EECF244321}">
                <p14:modId xmlns:p14="http://schemas.microsoft.com/office/powerpoint/2010/main" val="2935952273"/>
              </p:ext>
            </p:extLst>
          </p:nvPr>
        </p:nvGraphicFramePr>
        <p:xfrm>
          <a:off x="5027475" y="1433565"/>
          <a:ext cx="8128000" cy="541866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32" name="Прямоугольник 31"/>
          <p:cNvSpPr/>
          <p:nvPr/>
        </p:nvSpPr>
        <p:spPr>
          <a:xfrm>
            <a:off x="7427913" y="6168974"/>
            <a:ext cx="4764087" cy="689025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8434" name="Picture 2" descr="http://www.mass-culture.org/user_images/7e5dcc81-3015-42e0-811b-7925e615dd13.jp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r="286" b="28416"/>
          <a:stretch/>
        </p:blipFill>
        <p:spPr bwMode="auto">
          <a:xfrm>
            <a:off x="-93856" y="3224213"/>
            <a:ext cx="4799206" cy="11568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126286" y="2765897"/>
            <a:ext cx="1523737" cy="369332"/>
          </a:xfrm>
          <a:prstGeom prst="rect">
            <a:avLst/>
          </a:prstGeom>
          <a:solidFill>
            <a:schemeClr val="accent1"/>
          </a:solidFill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>
                <a:solidFill>
                  <a:schemeClr val="bg1"/>
                </a:solidFill>
              </a:rPr>
              <a:t>2017 год</a:t>
            </a:r>
            <a:endParaRPr lang="ru-RU" dirty="0">
              <a:solidFill>
                <a:schemeClr val="bg1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788768" y="365039"/>
            <a:ext cx="958373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Расходы по разделу «Культура и кинематография» в 2017г.</a:t>
            </a:r>
            <a:endParaRPr lang="ru-RU" b="1" dirty="0">
              <a:ln w="9525">
                <a:solidFill>
                  <a:schemeClr val="bg1"/>
                </a:solidFill>
                <a:prstDash val="solid"/>
              </a:ln>
              <a:solidFill>
                <a:schemeClr val="accent5"/>
              </a:solidFill>
              <a:effectLst>
                <a:glow rad="228600">
                  <a:schemeClr val="accent2">
                    <a:satMod val="175000"/>
                    <a:alpha val="40000"/>
                  </a:schemeClr>
                </a:glow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  <a:latin typeface="Segoe UI" panose="020B0502040204020203" pitchFamily="34" charset="0"/>
              <a:ea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0" y="0"/>
            <a:ext cx="12192001" cy="338554"/>
          </a:xfrm>
          <a:prstGeom prst="rect">
            <a:avLst/>
          </a:prstGeom>
          <a:solidFill>
            <a:srgbClr val="009999"/>
          </a:solidFill>
        </p:spPr>
        <p:txBody>
          <a:bodyPr wrap="square" rtlCol="0">
            <a:spAutoFit/>
          </a:bodyPr>
          <a:lstStyle/>
          <a:p>
            <a:pPr algn="ctr"/>
            <a:r>
              <a:rPr lang="ru-RU" sz="1600" i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Консолидированный бюджет муниципального района Мелеузовский район Республики Башкортостан </a:t>
            </a:r>
            <a:endParaRPr lang="ru-RU" sz="1600" i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8912565" y="4301166"/>
            <a:ext cx="92834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 smtClean="0">
                <a:solidFill>
                  <a:schemeClr val="bg1"/>
                </a:solidFill>
              </a:rPr>
              <a:t>78,1%</a:t>
            </a:r>
            <a:endParaRPr lang="ru-RU" sz="2000" b="1" dirty="0">
              <a:solidFill>
                <a:schemeClr val="bg1"/>
              </a:solidFill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10404100" y="5386747"/>
            <a:ext cx="1921774" cy="8463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dirty="0">
                <a:solidFill>
                  <a:srgbClr val="0070C0"/>
                </a:solidFill>
              </a:rPr>
              <a:t>56506,5 </a:t>
            </a:r>
            <a:r>
              <a:rPr lang="ru-RU" sz="1600" dirty="0" err="1" smtClean="0">
                <a:solidFill>
                  <a:srgbClr val="0070C0"/>
                </a:solidFill>
              </a:rPr>
              <a:t>тыс.руб</a:t>
            </a:r>
            <a:r>
              <a:rPr lang="ru-RU" sz="1600" dirty="0" smtClean="0">
                <a:solidFill>
                  <a:srgbClr val="0070C0"/>
                </a:solidFill>
              </a:rPr>
              <a:t> </a:t>
            </a:r>
            <a:r>
              <a:rPr lang="ru-RU" sz="1100" dirty="0" smtClean="0">
                <a:solidFill>
                  <a:srgbClr val="0070C0"/>
                </a:solidFill>
              </a:rPr>
              <a:t>Заработная плата работников культуры </a:t>
            </a:r>
          </a:p>
          <a:p>
            <a:pPr algn="ctr"/>
            <a:r>
              <a:rPr lang="ru-RU" sz="1100" dirty="0" smtClean="0">
                <a:solidFill>
                  <a:srgbClr val="0070C0"/>
                </a:solidFill>
              </a:rPr>
              <a:t>. </a:t>
            </a:r>
            <a:endParaRPr lang="ru-RU" sz="1100" dirty="0">
              <a:solidFill>
                <a:srgbClr val="0070C0"/>
              </a:solidFill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6563663" y="936889"/>
            <a:ext cx="5289574" cy="307777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r>
              <a:rPr lang="ru-RU" sz="1400" dirty="0" smtClean="0"/>
              <a:t>Наиболее значимые направления расходов на культуру в 2017г.</a:t>
            </a:r>
            <a:endParaRPr lang="ru-RU" sz="1400" dirty="0"/>
          </a:p>
        </p:txBody>
      </p:sp>
      <p:sp>
        <p:nvSpPr>
          <p:cNvPr id="21" name="TextBox 20"/>
          <p:cNvSpPr txBox="1"/>
          <p:nvPr/>
        </p:nvSpPr>
        <p:spPr>
          <a:xfrm>
            <a:off x="4929463" y="5122214"/>
            <a:ext cx="233307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dirty="0">
                <a:solidFill>
                  <a:srgbClr val="0070C0"/>
                </a:solidFill>
              </a:rPr>
              <a:t>5208,8 </a:t>
            </a:r>
            <a:r>
              <a:rPr lang="ru-RU" sz="1100" dirty="0" err="1">
                <a:solidFill>
                  <a:srgbClr val="0070C0"/>
                </a:solidFill>
              </a:rPr>
              <a:t>тыс.руб</a:t>
            </a:r>
            <a:r>
              <a:rPr lang="ru-RU" sz="1100" dirty="0">
                <a:solidFill>
                  <a:srgbClr val="0070C0"/>
                </a:solidFill>
              </a:rPr>
              <a:t>. </a:t>
            </a:r>
          </a:p>
          <a:p>
            <a:pPr algn="ctr"/>
            <a:r>
              <a:rPr lang="ru-RU" sz="1100" dirty="0" smtClean="0">
                <a:solidFill>
                  <a:srgbClr val="0070C0"/>
                </a:solidFill>
              </a:rPr>
              <a:t>Ремонт и оборудование </a:t>
            </a:r>
            <a:r>
              <a:rPr lang="ru-RU" sz="1100" dirty="0" err="1" smtClean="0">
                <a:solidFill>
                  <a:srgbClr val="0070C0"/>
                </a:solidFill>
              </a:rPr>
              <a:t>Корнеевского</a:t>
            </a:r>
            <a:r>
              <a:rPr lang="ru-RU" sz="1100" dirty="0" smtClean="0">
                <a:solidFill>
                  <a:srgbClr val="0070C0"/>
                </a:solidFill>
              </a:rPr>
              <a:t> Дома культуры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720602" y="2746138"/>
            <a:ext cx="238461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latin typeface="Academy" pitchFamily="2" charset="0"/>
              </a:rPr>
              <a:t>Всего: </a:t>
            </a:r>
            <a:r>
              <a:rPr lang="ru-RU" b="1" dirty="0" smtClean="0">
                <a:latin typeface="Academy" pitchFamily="2" charset="0"/>
              </a:rPr>
              <a:t>96931,7</a:t>
            </a:r>
            <a:r>
              <a:rPr lang="ru-RU" dirty="0" smtClean="0">
                <a:latin typeface="Academy" pitchFamily="2" charset="0"/>
              </a:rPr>
              <a:t> </a:t>
            </a:r>
            <a:r>
              <a:rPr lang="ru-RU" dirty="0" err="1" smtClean="0">
                <a:latin typeface="Academy" pitchFamily="2" charset="0"/>
              </a:rPr>
              <a:t>тыс.руб</a:t>
            </a:r>
            <a:r>
              <a:rPr lang="ru-RU" dirty="0" smtClean="0">
                <a:latin typeface="Academy" pitchFamily="2" charset="0"/>
              </a:rPr>
              <a:t>. </a:t>
            </a:r>
            <a:endParaRPr lang="ru-RU" dirty="0">
              <a:latin typeface="Academy" pitchFamily="2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4549438" y="3709627"/>
            <a:ext cx="191844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dirty="0">
                <a:solidFill>
                  <a:srgbClr val="0070C0"/>
                </a:solidFill>
              </a:rPr>
              <a:t>4404,6 </a:t>
            </a:r>
            <a:r>
              <a:rPr lang="ru-RU" sz="1100" dirty="0" err="1">
                <a:solidFill>
                  <a:srgbClr val="0070C0"/>
                </a:solidFill>
              </a:rPr>
              <a:t>тыс.руб</a:t>
            </a:r>
            <a:r>
              <a:rPr lang="ru-RU" sz="1100" dirty="0" smtClean="0">
                <a:solidFill>
                  <a:srgbClr val="0070C0"/>
                </a:solidFill>
              </a:rPr>
              <a:t>.</a:t>
            </a:r>
          </a:p>
          <a:p>
            <a:pPr algn="ctr"/>
            <a:r>
              <a:rPr lang="ru-RU" sz="1100" dirty="0" smtClean="0">
                <a:solidFill>
                  <a:srgbClr val="0070C0"/>
                </a:solidFill>
              </a:rPr>
              <a:t>Текущий ремонт сельских клубов</a:t>
            </a:r>
            <a:endParaRPr lang="ru-RU" sz="1100" dirty="0">
              <a:solidFill>
                <a:srgbClr val="0070C0"/>
              </a:solidFill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4474035" y="2758715"/>
            <a:ext cx="191844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dirty="0">
                <a:solidFill>
                  <a:srgbClr val="0070C0"/>
                </a:solidFill>
              </a:rPr>
              <a:t>4939,4 </a:t>
            </a:r>
            <a:r>
              <a:rPr lang="ru-RU" sz="1100" dirty="0" err="1">
                <a:solidFill>
                  <a:srgbClr val="0070C0"/>
                </a:solidFill>
              </a:rPr>
              <a:t>тыс.руб</a:t>
            </a:r>
            <a:r>
              <a:rPr lang="ru-RU" sz="1100" b="1" dirty="0">
                <a:solidFill>
                  <a:srgbClr val="0070C0"/>
                </a:solidFill>
              </a:rPr>
              <a:t>. </a:t>
            </a:r>
          </a:p>
          <a:p>
            <a:pPr algn="ctr"/>
            <a:r>
              <a:rPr lang="ru-RU" sz="1100" dirty="0" smtClean="0">
                <a:solidFill>
                  <a:srgbClr val="0070C0"/>
                </a:solidFill>
              </a:rPr>
              <a:t>Оборудование для малого кинозала ГДК</a:t>
            </a:r>
            <a:endParaRPr lang="ru-RU" sz="1100" dirty="0">
              <a:solidFill>
                <a:srgbClr val="0070C0"/>
              </a:solidFill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5143254" y="1991855"/>
            <a:ext cx="203961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>
                <a:solidFill>
                  <a:srgbClr val="0070C0"/>
                </a:solidFill>
              </a:rPr>
              <a:t>452,2</a:t>
            </a:r>
            <a:r>
              <a:rPr lang="ru-RU" sz="1100" dirty="0">
                <a:solidFill>
                  <a:srgbClr val="0070C0"/>
                </a:solidFill>
              </a:rPr>
              <a:t> </a:t>
            </a:r>
            <a:r>
              <a:rPr lang="ru-RU" sz="1100" dirty="0" err="1">
                <a:solidFill>
                  <a:srgbClr val="0070C0"/>
                </a:solidFill>
              </a:rPr>
              <a:t>тыс.руб</a:t>
            </a:r>
            <a:r>
              <a:rPr lang="ru-RU" sz="1100" dirty="0">
                <a:solidFill>
                  <a:srgbClr val="0070C0"/>
                </a:solidFill>
              </a:rPr>
              <a:t>. </a:t>
            </a:r>
            <a:endParaRPr lang="ru-RU" sz="1100" dirty="0" smtClean="0">
              <a:solidFill>
                <a:srgbClr val="0070C0"/>
              </a:solidFill>
            </a:endParaRPr>
          </a:p>
          <a:p>
            <a:r>
              <a:rPr lang="ru-RU" sz="1100" dirty="0" smtClean="0">
                <a:solidFill>
                  <a:srgbClr val="0070C0"/>
                </a:solidFill>
              </a:rPr>
              <a:t>Текущий ремонт </a:t>
            </a:r>
            <a:r>
              <a:rPr lang="ru-RU" sz="1100" dirty="0" err="1" smtClean="0">
                <a:solidFill>
                  <a:srgbClr val="0070C0"/>
                </a:solidFill>
              </a:rPr>
              <a:t>конференц.зала</a:t>
            </a:r>
            <a:r>
              <a:rPr lang="ru-RU" sz="1100" dirty="0" smtClean="0">
                <a:solidFill>
                  <a:srgbClr val="0070C0"/>
                </a:solidFill>
              </a:rPr>
              <a:t> ГДК</a:t>
            </a:r>
            <a:endParaRPr lang="ru-RU" sz="1100" dirty="0">
              <a:solidFill>
                <a:srgbClr val="0070C0"/>
              </a:solidFill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5891425" y="1380702"/>
            <a:ext cx="176604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dirty="0">
                <a:solidFill>
                  <a:srgbClr val="0070C0"/>
                </a:solidFill>
              </a:rPr>
              <a:t>870,8</a:t>
            </a:r>
            <a:r>
              <a:rPr lang="ru-RU" sz="1400" b="1" dirty="0">
                <a:solidFill>
                  <a:srgbClr val="0070C0"/>
                </a:solidFill>
              </a:rPr>
              <a:t> </a:t>
            </a:r>
            <a:r>
              <a:rPr lang="ru-RU" sz="1100" dirty="0" err="1">
                <a:solidFill>
                  <a:srgbClr val="0070C0"/>
                </a:solidFill>
              </a:rPr>
              <a:t>тыс.руб</a:t>
            </a:r>
            <a:r>
              <a:rPr lang="ru-RU" sz="1100" dirty="0">
                <a:solidFill>
                  <a:srgbClr val="0070C0"/>
                </a:solidFill>
              </a:rPr>
              <a:t>. </a:t>
            </a:r>
          </a:p>
          <a:p>
            <a:pPr algn="ctr"/>
            <a:r>
              <a:rPr lang="ru-RU" sz="1100" dirty="0" smtClean="0">
                <a:solidFill>
                  <a:srgbClr val="0070C0"/>
                </a:solidFill>
              </a:rPr>
              <a:t>Текущий ремонт здания музея</a:t>
            </a:r>
            <a:endParaRPr lang="ru-RU" sz="1100" dirty="0">
              <a:solidFill>
                <a:srgbClr val="0070C0"/>
              </a:solidFill>
            </a:endParaRPr>
          </a:p>
        </p:txBody>
      </p:sp>
      <p:sp>
        <p:nvSpPr>
          <p:cNvPr id="37" name="TextBox 1"/>
          <p:cNvSpPr txBox="1"/>
          <p:nvPr/>
        </p:nvSpPr>
        <p:spPr>
          <a:xfrm>
            <a:off x="7570778" y="2469160"/>
            <a:ext cx="621300" cy="296737"/>
          </a:xfrm>
          <a:prstGeom prst="rect">
            <a:avLst/>
          </a:prstGeom>
        </p:spPr>
        <p:txBody>
          <a:bodyPr wrap="squar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r>
              <a:rPr lang="ru-RU" sz="1600" b="1" dirty="0" smtClean="0"/>
              <a:t>6,8%</a:t>
            </a:r>
            <a:endParaRPr lang="ru-RU" sz="1600" b="1" dirty="0"/>
          </a:p>
        </p:txBody>
      </p:sp>
      <p:cxnSp>
        <p:nvCxnSpPr>
          <p:cNvPr id="16389" name="Прямая соединительная линия 16388"/>
          <p:cNvCxnSpPr/>
          <p:nvPr/>
        </p:nvCxnSpPr>
        <p:spPr>
          <a:xfrm>
            <a:off x="10538085" y="5209107"/>
            <a:ext cx="524656" cy="23627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391" name="Прямая соединительная линия 16390"/>
          <p:cNvCxnSpPr/>
          <p:nvPr/>
        </p:nvCxnSpPr>
        <p:spPr>
          <a:xfrm flipH="1">
            <a:off x="6514204" y="4795886"/>
            <a:ext cx="396263" cy="32632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393" name="Прямая соединительная линия 16392"/>
          <p:cNvCxnSpPr/>
          <p:nvPr/>
        </p:nvCxnSpPr>
        <p:spPr>
          <a:xfrm flipH="1" flipV="1">
            <a:off x="6253959" y="3836343"/>
            <a:ext cx="520490" cy="863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396" name="Прямая соединительная линия 16395"/>
          <p:cNvCxnSpPr>
            <a:endCxn id="23" idx="3"/>
          </p:cNvCxnSpPr>
          <p:nvPr/>
        </p:nvCxnSpPr>
        <p:spPr>
          <a:xfrm flipH="1" flipV="1">
            <a:off x="6392482" y="3081881"/>
            <a:ext cx="342363" cy="77149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398" name="Прямая соединительная линия 16397"/>
          <p:cNvCxnSpPr/>
          <p:nvPr/>
        </p:nvCxnSpPr>
        <p:spPr>
          <a:xfrm flipH="1" flipV="1">
            <a:off x="6655890" y="2468909"/>
            <a:ext cx="307745" cy="11966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400" name="Прямая соединительная линия 16399"/>
          <p:cNvCxnSpPr/>
          <p:nvPr/>
        </p:nvCxnSpPr>
        <p:spPr>
          <a:xfrm flipH="1" flipV="1">
            <a:off x="6910466" y="2131215"/>
            <a:ext cx="272400" cy="38483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6407" name="Группа 16406"/>
          <p:cNvGrpSpPr/>
          <p:nvPr/>
        </p:nvGrpSpPr>
        <p:grpSpPr>
          <a:xfrm>
            <a:off x="3033976" y="2109607"/>
            <a:ext cx="1174085" cy="789382"/>
            <a:chOff x="3969169" y="684464"/>
            <a:chExt cx="1174085" cy="789382"/>
          </a:xfrm>
        </p:grpSpPr>
        <p:sp>
          <p:nvSpPr>
            <p:cNvPr id="16403" name="Стрелка вверх 16402"/>
            <p:cNvSpPr/>
            <p:nvPr/>
          </p:nvSpPr>
          <p:spPr>
            <a:xfrm>
              <a:off x="3969169" y="684464"/>
              <a:ext cx="1174085" cy="544754"/>
            </a:xfrm>
            <a:prstGeom prst="upArrow">
              <a:avLst>
                <a:gd name="adj1" fmla="val 75535"/>
                <a:gd name="adj2" fmla="val 50000"/>
              </a:avLst>
            </a:prstGeom>
            <a:solidFill>
              <a:schemeClr val="accent4">
                <a:lumMod val="40000"/>
                <a:lumOff val="6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000" b="1" dirty="0">
                <a:solidFill>
                  <a:srgbClr val="0070C0"/>
                </a:solidFill>
              </a:endParaRPr>
            </a:p>
          </p:txBody>
        </p:sp>
        <p:sp>
          <p:nvSpPr>
            <p:cNvPr id="16404" name="TextBox 16403"/>
            <p:cNvSpPr txBox="1"/>
            <p:nvPr/>
          </p:nvSpPr>
          <p:spPr>
            <a:xfrm>
              <a:off x="4095872" y="827515"/>
              <a:ext cx="994183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b="1" dirty="0">
                  <a:solidFill>
                    <a:srgbClr val="0070C0"/>
                  </a:solidFill>
                </a:rPr>
                <a:t>+16,8%*</a:t>
              </a:r>
            </a:p>
            <a:p>
              <a:endParaRPr lang="ru-RU" dirty="0"/>
            </a:p>
          </p:txBody>
        </p:sp>
      </p:grpSp>
      <p:sp>
        <p:nvSpPr>
          <p:cNvPr id="16405" name="TextBox 16404"/>
          <p:cNvSpPr txBox="1"/>
          <p:nvPr/>
        </p:nvSpPr>
        <p:spPr>
          <a:xfrm>
            <a:off x="96694" y="6404945"/>
            <a:ext cx="194026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000" dirty="0" smtClean="0"/>
              <a:t>* К уровню 2016г.</a:t>
            </a:r>
          </a:p>
          <a:p>
            <a:r>
              <a:rPr lang="ru-RU" sz="1000" dirty="0" smtClean="0"/>
              <a:t>**  Источник данных Росстат </a:t>
            </a:r>
            <a:endParaRPr lang="ru-RU" sz="1000" dirty="0"/>
          </a:p>
        </p:txBody>
      </p:sp>
      <p:sp>
        <p:nvSpPr>
          <p:cNvPr id="16408" name="TextBox 16407"/>
          <p:cNvSpPr txBox="1"/>
          <p:nvPr/>
        </p:nvSpPr>
        <p:spPr>
          <a:xfrm>
            <a:off x="1907326" y="4381079"/>
            <a:ext cx="852402" cy="1754326"/>
          </a:xfrm>
          <a:prstGeom prst="rect">
            <a:avLst/>
          </a:prstGeom>
          <a:gradFill flip="none" rotWithShape="1">
            <a:gsLst>
              <a:gs pos="0">
                <a:srgbClr val="FBB017">
                  <a:tint val="66000"/>
                  <a:satMod val="160000"/>
                </a:srgbClr>
              </a:gs>
              <a:gs pos="50000">
                <a:srgbClr val="FBB017">
                  <a:tint val="44500"/>
                  <a:satMod val="160000"/>
                </a:srgbClr>
              </a:gs>
              <a:gs pos="100000">
                <a:srgbClr val="FBB017">
                  <a:tint val="23500"/>
                  <a:satMod val="160000"/>
                </a:srgbClr>
              </a:gs>
            </a:gsLst>
            <a:lin ang="18900000" scaled="1"/>
            <a:tileRect/>
          </a:gradFill>
        </p:spPr>
        <p:txBody>
          <a:bodyPr wrap="square" rtlCol="0">
            <a:spAutoFit/>
          </a:bodyPr>
          <a:lstStyle/>
          <a:p>
            <a:pPr algn="ctr"/>
            <a:r>
              <a:rPr lang="ru-RU" sz="900" dirty="0" smtClean="0"/>
              <a:t>В ГДК открылся малый кинозал на 65 зрителей</a:t>
            </a:r>
          </a:p>
          <a:p>
            <a:pPr algn="ctr"/>
            <a:r>
              <a:rPr lang="ru-RU" sz="900" dirty="0" smtClean="0"/>
              <a:t>и конференц-зал</a:t>
            </a:r>
          </a:p>
          <a:p>
            <a:pPr algn="ctr"/>
            <a:endParaRPr lang="ru-RU" sz="900" dirty="0"/>
          </a:p>
          <a:p>
            <a:pPr algn="ctr"/>
            <a:endParaRPr lang="ru-RU" sz="900" dirty="0" smtClean="0"/>
          </a:p>
          <a:p>
            <a:pPr algn="ctr"/>
            <a:endParaRPr lang="ru-RU" sz="900" dirty="0"/>
          </a:p>
          <a:p>
            <a:pPr algn="ctr"/>
            <a:endParaRPr lang="ru-RU" sz="900" dirty="0" smtClean="0"/>
          </a:p>
          <a:p>
            <a:pPr algn="ctr"/>
            <a:endParaRPr lang="ru-RU" sz="900" dirty="0"/>
          </a:p>
        </p:txBody>
      </p:sp>
      <p:sp>
        <p:nvSpPr>
          <p:cNvPr id="16409" name="TextBox 16408"/>
          <p:cNvSpPr txBox="1"/>
          <p:nvPr/>
        </p:nvSpPr>
        <p:spPr>
          <a:xfrm>
            <a:off x="3669064" y="4381079"/>
            <a:ext cx="968038" cy="1692771"/>
          </a:xfrm>
          <a:prstGeom prst="rect">
            <a:avLst/>
          </a:prstGeom>
          <a:gradFill flip="none" rotWithShape="1">
            <a:gsLst>
              <a:gs pos="0">
                <a:srgbClr val="05BAA9">
                  <a:tint val="66000"/>
                  <a:satMod val="160000"/>
                </a:srgbClr>
              </a:gs>
              <a:gs pos="50000">
                <a:srgbClr val="05BAA9">
                  <a:tint val="44500"/>
                  <a:satMod val="160000"/>
                </a:srgbClr>
              </a:gs>
              <a:gs pos="100000">
                <a:srgbClr val="05BAA9">
                  <a:tint val="23500"/>
                  <a:satMod val="160000"/>
                </a:srgbClr>
              </a:gs>
            </a:gsLst>
            <a:path path="circle">
              <a:fillToRect t="100000" r="100000"/>
            </a:path>
            <a:tileRect l="-100000" b="-100000"/>
          </a:gradFill>
        </p:spPr>
        <p:txBody>
          <a:bodyPr wrap="square" rtlCol="0">
            <a:spAutoFit/>
          </a:bodyPr>
          <a:lstStyle/>
          <a:p>
            <a:pPr algn="ctr"/>
            <a:r>
              <a:rPr lang="ru-RU" sz="800" dirty="0" smtClean="0"/>
              <a:t>Культурно досуговым центром района проведено 600 мероприятий и концертов в 286 клубных формированиях сельской местности</a:t>
            </a:r>
          </a:p>
          <a:p>
            <a:pPr algn="ctr"/>
            <a:endParaRPr lang="ru-RU" sz="800" dirty="0"/>
          </a:p>
          <a:p>
            <a:pPr algn="ctr"/>
            <a:endParaRPr lang="ru-RU" sz="800" dirty="0" smtClean="0"/>
          </a:p>
          <a:p>
            <a:pPr algn="ctr"/>
            <a:endParaRPr lang="ru-RU" sz="800" dirty="0"/>
          </a:p>
        </p:txBody>
      </p:sp>
      <p:sp>
        <p:nvSpPr>
          <p:cNvPr id="62" name="TextBox 61"/>
          <p:cNvSpPr txBox="1"/>
          <p:nvPr/>
        </p:nvSpPr>
        <p:spPr>
          <a:xfrm>
            <a:off x="2689588" y="4381079"/>
            <a:ext cx="944683" cy="1754326"/>
          </a:xfrm>
          <a:prstGeom prst="rect">
            <a:avLst/>
          </a:prstGeom>
          <a:gradFill flip="none" rotWithShape="1">
            <a:gsLst>
              <a:gs pos="0">
                <a:srgbClr val="B2D231">
                  <a:tint val="66000"/>
                  <a:satMod val="160000"/>
                </a:srgbClr>
              </a:gs>
              <a:gs pos="50000">
                <a:srgbClr val="B2D231">
                  <a:tint val="44500"/>
                  <a:satMod val="160000"/>
                </a:srgbClr>
              </a:gs>
              <a:gs pos="100000">
                <a:srgbClr val="B2D231">
                  <a:tint val="23500"/>
                  <a:satMod val="160000"/>
                </a:srgbClr>
              </a:gs>
            </a:gsLst>
            <a:lin ang="18900000" scaled="1"/>
            <a:tileRect/>
          </a:gradFill>
        </p:spPr>
        <p:txBody>
          <a:bodyPr wrap="square" rtlCol="0">
            <a:spAutoFit/>
          </a:bodyPr>
          <a:lstStyle/>
          <a:p>
            <a:pPr algn="ctr"/>
            <a:r>
              <a:rPr lang="ru-RU" sz="900" dirty="0" smtClean="0"/>
              <a:t>В ГДК проведено 80 мероприятий и концертов, организована работа 17 клубных формирований</a:t>
            </a:r>
          </a:p>
          <a:p>
            <a:pPr algn="ctr"/>
            <a:endParaRPr lang="ru-RU" sz="900" dirty="0"/>
          </a:p>
          <a:p>
            <a:pPr algn="ctr"/>
            <a:endParaRPr lang="ru-RU" sz="900" dirty="0" smtClean="0"/>
          </a:p>
          <a:p>
            <a:pPr algn="ctr"/>
            <a:endParaRPr lang="ru-RU" sz="900" dirty="0"/>
          </a:p>
          <a:p>
            <a:pPr algn="ctr"/>
            <a:endParaRPr lang="ru-RU" sz="900" dirty="0"/>
          </a:p>
        </p:txBody>
      </p:sp>
      <p:sp>
        <p:nvSpPr>
          <p:cNvPr id="16410" name="TextBox 16409"/>
          <p:cNvSpPr txBox="1"/>
          <p:nvPr/>
        </p:nvSpPr>
        <p:spPr>
          <a:xfrm>
            <a:off x="78907" y="4393637"/>
            <a:ext cx="840610" cy="1569660"/>
          </a:xfrm>
          <a:prstGeom prst="rect">
            <a:avLst/>
          </a:prstGeom>
          <a:gradFill flip="none" rotWithShape="1">
            <a:gsLst>
              <a:gs pos="0">
                <a:srgbClr val="942B6D">
                  <a:tint val="66000"/>
                  <a:satMod val="160000"/>
                </a:srgbClr>
              </a:gs>
              <a:gs pos="50000">
                <a:srgbClr val="942B6D">
                  <a:tint val="44500"/>
                  <a:satMod val="160000"/>
                </a:srgbClr>
              </a:gs>
              <a:gs pos="100000">
                <a:srgbClr val="942B6D">
                  <a:tint val="23500"/>
                  <a:satMod val="160000"/>
                </a:srgbClr>
              </a:gs>
            </a:gsLst>
            <a:lin ang="18900000" scaled="1"/>
            <a:tileRect/>
          </a:gradFill>
        </p:spPr>
        <p:txBody>
          <a:bodyPr wrap="square" rtlCol="0">
            <a:spAutoFit/>
          </a:bodyPr>
          <a:lstStyle/>
          <a:p>
            <a:r>
              <a:rPr lang="ru-RU" sz="800" b="1" dirty="0" smtClean="0"/>
              <a:t>48,8% </a:t>
            </a:r>
            <a:r>
              <a:rPr lang="ru-RU" sz="800" dirty="0" smtClean="0"/>
              <a:t>- Доля лауреатов, дипломантов конкурсов, фестивалей, смотров, художествен-</a:t>
            </a:r>
            <a:r>
              <a:rPr lang="ru-RU" sz="800" dirty="0" err="1" smtClean="0"/>
              <a:t>ных</a:t>
            </a:r>
            <a:r>
              <a:rPr lang="ru-RU" sz="800" dirty="0" smtClean="0"/>
              <a:t> выставках различного уровня</a:t>
            </a:r>
            <a:endParaRPr lang="ru-RU" sz="700" dirty="0" smtClean="0"/>
          </a:p>
          <a:p>
            <a:endParaRPr lang="ru-RU" sz="800" dirty="0"/>
          </a:p>
          <a:p>
            <a:endParaRPr lang="ru-RU" sz="800" dirty="0"/>
          </a:p>
        </p:txBody>
      </p:sp>
      <p:sp>
        <p:nvSpPr>
          <p:cNvPr id="61" name="TextBox 60"/>
          <p:cNvSpPr txBox="1"/>
          <p:nvPr/>
        </p:nvSpPr>
        <p:spPr>
          <a:xfrm>
            <a:off x="812486" y="4381079"/>
            <a:ext cx="1172938" cy="1754326"/>
          </a:xfrm>
          <a:prstGeom prst="rect">
            <a:avLst/>
          </a:prstGeom>
          <a:gradFill flip="none" rotWithShape="1">
            <a:gsLst>
              <a:gs pos="0">
                <a:srgbClr val="E41F28">
                  <a:tint val="66000"/>
                  <a:satMod val="160000"/>
                </a:srgbClr>
              </a:gs>
              <a:gs pos="50000">
                <a:srgbClr val="E41F28">
                  <a:tint val="44500"/>
                  <a:satMod val="160000"/>
                </a:srgbClr>
              </a:gs>
              <a:gs pos="100000">
                <a:srgbClr val="E41F28">
                  <a:tint val="23500"/>
                  <a:satMod val="160000"/>
                </a:srgbClr>
              </a:gs>
            </a:gsLst>
            <a:lin ang="18900000" scaled="1"/>
            <a:tileRect/>
          </a:gradFill>
        </p:spPr>
        <p:txBody>
          <a:bodyPr wrap="square" rtlCol="0">
            <a:spAutoFit/>
          </a:bodyPr>
          <a:lstStyle/>
          <a:p>
            <a:pPr algn="ctr"/>
            <a:r>
              <a:rPr lang="ru-RU" sz="900" b="1" dirty="0"/>
              <a:t>34400</a:t>
            </a:r>
            <a:r>
              <a:rPr lang="ru-RU" sz="900" dirty="0"/>
              <a:t> пользователей (40% жителей</a:t>
            </a:r>
            <a:r>
              <a:rPr lang="ru-RU" sz="900" dirty="0" smtClean="0"/>
              <a:t>) </a:t>
            </a:r>
            <a:r>
              <a:rPr lang="ru-RU" sz="900" dirty="0"/>
              <a:t>зарегистрировано </a:t>
            </a:r>
            <a:r>
              <a:rPr lang="ru-RU" sz="900" dirty="0" smtClean="0"/>
              <a:t> в </a:t>
            </a:r>
            <a:r>
              <a:rPr lang="ru-RU" sz="900" dirty="0" err="1" smtClean="0"/>
              <a:t>Мелеузовской</a:t>
            </a:r>
            <a:r>
              <a:rPr lang="ru-RU" sz="900" dirty="0" smtClean="0"/>
              <a:t> централизованной библиотечной системе </a:t>
            </a:r>
          </a:p>
          <a:p>
            <a:pPr algn="ctr"/>
            <a:r>
              <a:rPr lang="ru-RU" sz="900" dirty="0" smtClean="0"/>
              <a:t>Количество посещений составило </a:t>
            </a:r>
            <a:r>
              <a:rPr lang="ru-RU" sz="900" b="1" dirty="0" smtClean="0"/>
              <a:t>414,8</a:t>
            </a:r>
            <a:r>
              <a:rPr lang="ru-RU" sz="900" dirty="0" smtClean="0"/>
              <a:t> </a:t>
            </a:r>
            <a:r>
              <a:rPr lang="ru-RU" sz="900" dirty="0"/>
              <a:t>тыс</a:t>
            </a:r>
            <a:r>
              <a:rPr lang="ru-RU" sz="900" dirty="0" smtClean="0"/>
              <a:t>. </a:t>
            </a:r>
            <a:endParaRPr lang="ru-RU" sz="900" dirty="0"/>
          </a:p>
        </p:txBody>
      </p:sp>
      <p:cxnSp>
        <p:nvCxnSpPr>
          <p:cNvPr id="16412" name="Прямая соединительная линия 16411"/>
          <p:cNvCxnSpPr/>
          <p:nvPr/>
        </p:nvCxnSpPr>
        <p:spPr>
          <a:xfrm>
            <a:off x="68423" y="6349779"/>
            <a:ext cx="2155904" cy="952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413" name="TextBox 16412"/>
          <p:cNvSpPr txBox="1"/>
          <p:nvPr/>
        </p:nvSpPr>
        <p:spPr>
          <a:xfrm rot="10800000" flipH="1" flipV="1">
            <a:off x="8218200" y="6116905"/>
            <a:ext cx="3856308" cy="26161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ru-RU" sz="1100" dirty="0" smtClean="0"/>
              <a:t>Средняя заработная плата работников учреждений культуры </a:t>
            </a:r>
            <a:endParaRPr lang="ru-RU" sz="1100" dirty="0"/>
          </a:p>
        </p:txBody>
      </p:sp>
      <p:sp>
        <p:nvSpPr>
          <p:cNvPr id="16414" name="TextBox 16413"/>
          <p:cNvSpPr txBox="1"/>
          <p:nvPr/>
        </p:nvSpPr>
        <p:spPr>
          <a:xfrm>
            <a:off x="8501362" y="6460526"/>
            <a:ext cx="242887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dirty="0" smtClean="0"/>
              <a:t>2017г. – 18 520 руб.</a:t>
            </a:r>
          </a:p>
          <a:p>
            <a:r>
              <a:rPr lang="ru-RU" sz="1200" dirty="0" smtClean="0"/>
              <a:t>2016г. – 15 877 руб.</a:t>
            </a:r>
            <a:endParaRPr lang="ru-RU" sz="1200" dirty="0"/>
          </a:p>
        </p:txBody>
      </p:sp>
      <p:sp>
        <p:nvSpPr>
          <p:cNvPr id="16415" name="TextBox 16414"/>
          <p:cNvSpPr txBox="1"/>
          <p:nvPr/>
        </p:nvSpPr>
        <p:spPr>
          <a:xfrm>
            <a:off x="8554648" y="6289965"/>
            <a:ext cx="1529779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800" dirty="0" smtClean="0"/>
              <a:t>В муниципальном районе</a:t>
            </a:r>
            <a:endParaRPr lang="ru-RU" sz="800" dirty="0"/>
          </a:p>
        </p:txBody>
      </p:sp>
      <p:sp>
        <p:nvSpPr>
          <p:cNvPr id="69" name="TextBox 68"/>
          <p:cNvSpPr txBox="1"/>
          <p:nvPr/>
        </p:nvSpPr>
        <p:spPr>
          <a:xfrm>
            <a:off x="10404100" y="6289965"/>
            <a:ext cx="1529779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800" dirty="0" smtClean="0"/>
              <a:t>В Республике Башкортостан</a:t>
            </a:r>
            <a:endParaRPr lang="ru-RU" sz="800" dirty="0"/>
          </a:p>
        </p:txBody>
      </p:sp>
      <p:sp>
        <p:nvSpPr>
          <p:cNvPr id="70" name="TextBox 69"/>
          <p:cNvSpPr txBox="1"/>
          <p:nvPr/>
        </p:nvSpPr>
        <p:spPr>
          <a:xfrm>
            <a:off x="10404100" y="6460526"/>
            <a:ext cx="242887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dirty="0" smtClean="0"/>
              <a:t>2017г. – 24 500,6 руб.</a:t>
            </a:r>
          </a:p>
          <a:p>
            <a:r>
              <a:rPr lang="ru-RU" sz="1200" dirty="0" smtClean="0"/>
              <a:t>2016г. – </a:t>
            </a:r>
            <a:r>
              <a:rPr lang="ru-RU" sz="1200" dirty="0"/>
              <a:t>18 693,41</a:t>
            </a:r>
            <a:r>
              <a:rPr lang="ru-RU" sz="1200" dirty="0" smtClean="0"/>
              <a:t> руб.</a:t>
            </a:r>
            <a:endParaRPr lang="ru-RU" sz="1200" dirty="0"/>
          </a:p>
        </p:txBody>
      </p:sp>
      <p:sp>
        <p:nvSpPr>
          <p:cNvPr id="71" name="TextBox 16"/>
          <p:cNvSpPr txBox="1">
            <a:spLocks noChangeArrowheads="1"/>
          </p:cNvSpPr>
          <p:nvPr/>
        </p:nvSpPr>
        <p:spPr bwMode="auto">
          <a:xfrm>
            <a:off x="1667684" y="6605000"/>
            <a:ext cx="3656012" cy="1698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r>
              <a:rPr lang="ru-RU" altLang="ru-RU" sz="500" dirty="0"/>
              <a:t>* Статистические данные </a:t>
            </a:r>
            <a:r>
              <a:rPr lang="en-US" altLang="ru-RU" sz="500" dirty="0"/>
              <a:t>http://mintrudrb.ru/upload/docs/analiz_zp_4_2017.pdf</a:t>
            </a:r>
            <a:endParaRPr lang="ru-RU" altLang="ru-RU" sz="500" dirty="0"/>
          </a:p>
        </p:txBody>
      </p:sp>
      <p:pic>
        <p:nvPicPr>
          <p:cNvPr id="20" name="Рисунок 19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95" y="-42861"/>
            <a:ext cx="2962913" cy="25117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816843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7000"/>
    </mc:Choice>
    <mc:Fallback xmlns="">
      <p:transition spd="slow" advTm="17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64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4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1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500"/>
                            </p:stCondLst>
                            <p:childTnLst>
                              <p:par>
                                <p:cTn id="13" presetID="22" presetClass="entr" presetSubtype="4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1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4500"/>
                            </p:stCondLst>
                            <p:childTnLst>
                              <p:par>
                                <p:cTn id="17" presetID="22" presetClass="entr" presetSubtype="4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1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6500"/>
                            </p:stCondLst>
                            <p:childTnLst>
                              <p:par>
                                <p:cTn id="21" presetID="22" presetClass="entr" presetSubtype="4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1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8500"/>
                            </p:stCondLst>
                            <p:childTnLst>
                              <p:par>
                                <p:cTn id="25" presetID="22" presetClass="entr" presetSubtype="4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1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0500"/>
                            </p:stCondLst>
                            <p:childTnLst>
                              <p:par>
                                <p:cTn id="29" presetID="22" presetClass="entr" presetSubtype="4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1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  <p:bldP spid="21" grpId="0"/>
      <p:bldP spid="18" grpId="0"/>
      <p:bldP spid="23" grpId="0"/>
      <p:bldP spid="19" grpId="0"/>
      <p:bldP spid="25" grpId="0"/>
    </p:bld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Овальная выноска 7"/>
          <p:cNvSpPr/>
          <p:nvPr/>
        </p:nvSpPr>
        <p:spPr>
          <a:xfrm>
            <a:off x="2292514" y="605172"/>
            <a:ext cx="5135399" cy="2061972"/>
          </a:xfrm>
          <a:prstGeom prst="wedgeEllipseCallout">
            <a:avLst>
              <a:gd name="adj1" fmla="val 58131"/>
              <a:gd name="adj2" fmla="val 41539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ru-RU" sz="1400" b="1" dirty="0">
              <a:solidFill>
                <a:srgbClr val="002060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0" y="22157"/>
            <a:ext cx="12192001" cy="261610"/>
          </a:xfrm>
          <a:prstGeom prst="rect">
            <a:avLst/>
          </a:prstGeom>
          <a:solidFill>
            <a:srgbClr val="009999"/>
          </a:solidFill>
        </p:spPr>
        <p:txBody>
          <a:bodyPr wrap="square" rtlCol="0">
            <a:spAutoFit/>
          </a:bodyPr>
          <a:lstStyle/>
          <a:p>
            <a:pPr algn="ctr"/>
            <a:endParaRPr lang="ru-RU" sz="1100" i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067" y="4589311"/>
            <a:ext cx="554328" cy="689165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3146788" y="923171"/>
            <a:ext cx="3888500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600" b="1" dirty="0"/>
              <a:t>Бюджет – это труд и о людях забота, </a:t>
            </a:r>
            <a:br>
              <a:rPr lang="ru-RU" sz="1600" b="1" dirty="0"/>
            </a:br>
            <a:r>
              <a:rPr lang="ru-RU" sz="1600" b="1" dirty="0"/>
              <a:t>Бюджет – это много рутинной работы. </a:t>
            </a:r>
            <a:br>
              <a:rPr lang="ru-RU" sz="1600" b="1" dirty="0"/>
            </a:br>
            <a:r>
              <a:rPr lang="ru-RU" sz="1600" b="1" dirty="0"/>
              <a:t>Бюджет – это важно! </a:t>
            </a:r>
            <a:br>
              <a:rPr lang="ru-RU" sz="1600" b="1" dirty="0"/>
            </a:br>
            <a:r>
              <a:rPr lang="ru-RU" sz="1600" b="1" dirty="0"/>
              <a:t>Бюджет – это сложно! </a:t>
            </a:r>
            <a:br>
              <a:rPr lang="ru-RU" sz="1600" b="1" dirty="0"/>
            </a:br>
            <a:r>
              <a:rPr lang="ru-RU" sz="1600" b="1" dirty="0"/>
              <a:t>Но счастливо жить без него невозможно!</a:t>
            </a:r>
            <a:endParaRPr lang="ru-RU" sz="1700" b="1" dirty="0"/>
          </a:p>
        </p:txBody>
      </p:sp>
      <p:sp>
        <p:nvSpPr>
          <p:cNvPr id="13" name="TextBox 12"/>
          <p:cNvSpPr txBox="1"/>
          <p:nvPr/>
        </p:nvSpPr>
        <p:spPr>
          <a:xfrm>
            <a:off x="671395" y="4516776"/>
            <a:ext cx="9659379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defRPr/>
            </a:pPr>
            <a:r>
              <a:rPr lang="ru-RU" alt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Финансовое </a:t>
            </a:r>
            <a:r>
              <a:rPr lang="ru-RU" alt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управление Администрации муниципального района Мелеузовский </a:t>
            </a:r>
            <a:r>
              <a:rPr lang="ru-RU" alt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район Республики Башкортостан  </a:t>
            </a:r>
          </a:p>
          <a:p>
            <a:pPr algn="just">
              <a:defRPr/>
            </a:pPr>
            <a:endParaRPr lang="ru-RU" alt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defRPr/>
            </a:pPr>
            <a:r>
              <a:rPr lang="ru-RU" alt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Контактная информация Финансового управления</a:t>
            </a:r>
            <a:r>
              <a:rPr lang="ru-RU" alt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 algn="just">
              <a:defRPr/>
            </a:pPr>
            <a:r>
              <a:rPr lang="ru-RU" alt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Адрес: 453850, Республика Башкортостан, </a:t>
            </a:r>
            <a:r>
              <a:rPr lang="ru-RU" alt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г.Мелеуз</a:t>
            </a:r>
            <a:r>
              <a:rPr lang="ru-RU" alt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ул.Воровского,4. </a:t>
            </a:r>
          </a:p>
          <a:p>
            <a:pPr algn="just">
              <a:defRPr/>
            </a:pPr>
            <a:r>
              <a:rPr lang="ru-RU" alt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тел. (34764) 3-50-12 факс. (34764) 3-50-29 </a:t>
            </a:r>
            <a:endParaRPr lang="ru-RU" altLang="ru-RU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defRPr/>
            </a:pPr>
            <a:r>
              <a:rPr lang="ru-RU" alt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эл.почта</a:t>
            </a:r>
            <a:r>
              <a:rPr lang="ru-RU" alt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ru-RU" altLang="ru-RU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meleuz_gfu@ufamts.ru</a:t>
            </a:r>
          </a:p>
          <a:p>
            <a:pPr algn="just">
              <a:defRPr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Сайт</a:t>
            </a:r>
            <a:r>
              <a:rPr lang="ru-RU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en-US" sz="1400" i="1" dirty="0" smtClean="0">
                <a:hlinkClick r:id="rId3"/>
              </a:rPr>
              <a:t>http</a:t>
            </a:r>
            <a:r>
              <a:rPr lang="en-US" sz="1400" i="1" dirty="0">
                <a:hlinkClick r:id="rId3"/>
              </a:rPr>
              <a:t>://</a:t>
            </a:r>
            <a:r>
              <a:rPr lang="en-US" sz="1400" i="1" dirty="0" smtClean="0">
                <a:hlinkClick r:id="rId3"/>
              </a:rPr>
              <a:t>finance.admmeleuz.ru</a:t>
            </a:r>
            <a:endParaRPr lang="ru-RU" alt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035148" y="2591911"/>
            <a:ext cx="4541914" cy="2310584"/>
          </a:xfrm>
          <a:prstGeom prst="rect">
            <a:avLst/>
          </a:prstGeom>
        </p:spPr>
      </p:pic>
      <p:pic>
        <p:nvPicPr>
          <p:cNvPr id="14" name="Picture 8" descr="http://belosnezhka110.ru/images/logoped/n_02.pn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6577062" y="863259"/>
            <a:ext cx="2853600" cy="30740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197570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9000"/>
    </mc:Choice>
    <mc:Fallback xmlns="">
      <p:transition spd="slow" advTm="9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.1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.4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3.9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3.3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.5|7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6.8"/>
</p:tagLst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16168</TotalTime>
  <Words>5515</Words>
  <Application>Microsoft Office PowerPoint</Application>
  <PresentationFormat>Произвольный</PresentationFormat>
  <Paragraphs>1381</Paragraphs>
  <Slides>49</Slides>
  <Notes>3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49</vt:i4>
      </vt:variant>
    </vt:vector>
  </HeadingPairs>
  <TitlesOfParts>
    <vt:vector size="50" baseType="lpstr"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Наиболее значимые субвенции из федерального бюджета и бюджета республики в 2017г.:</vt:lpstr>
      <vt:lpstr>Наиболее значимые субсидии из бюджета федерального бюджета и бюджета республики в 2017г.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SPecialiST RePack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Ольга</dc:creator>
  <cp:lastModifiedBy>Библиотека - Угрюмова Елена Борисовна</cp:lastModifiedBy>
  <cp:revision>555</cp:revision>
  <cp:lastPrinted>2018-05-03T01:54:56Z</cp:lastPrinted>
  <dcterms:created xsi:type="dcterms:W3CDTF">2018-04-16T02:07:59Z</dcterms:created>
  <dcterms:modified xsi:type="dcterms:W3CDTF">2018-11-15T11:17:51Z</dcterms:modified>
</cp:coreProperties>
</file>