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drawings/drawing6.xml" ContentType="application/vnd.openxmlformats-officedocument.drawingml.chartshapes+xml"/>
  <Override PartName="/ppt/charts/chart7.xml" ContentType="application/vnd.openxmlformats-officedocument.drawingml.chart+xml"/>
  <Override PartName="/ppt/drawings/drawing7.xml" ContentType="application/vnd.openxmlformats-officedocument.drawingml.chartshapes+xml"/>
  <Override PartName="/ppt/charts/chart8.xml" ContentType="application/vnd.openxmlformats-officedocument.drawingml.chart+xml"/>
  <Override PartName="/ppt/drawings/drawing8.xml" ContentType="application/vnd.openxmlformats-officedocument.drawingml.chartshapes+xml"/>
  <Override PartName="/ppt/charts/chart9.xml" ContentType="application/vnd.openxmlformats-officedocument.drawingml.chart+xml"/>
  <Override PartName="/ppt/drawings/drawing9.xml" ContentType="application/vnd.openxmlformats-officedocument.drawingml.chartshapes+xml"/>
  <Override PartName="/ppt/charts/chart10.xml" ContentType="application/vnd.openxmlformats-officedocument.drawingml.chart+xml"/>
  <Override PartName="/ppt/drawings/drawing10.xml" ContentType="application/vnd.openxmlformats-officedocument.drawingml.chartshapes+xml"/>
  <Override PartName="/ppt/charts/chart11.xml" ContentType="application/vnd.openxmlformats-officedocument.drawingml.chart+xml"/>
  <Override PartName="/ppt/drawings/drawing1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0" r:id="rId2"/>
  </p:sldMasterIdLst>
  <p:notesMasterIdLst>
    <p:notesMasterId r:id="rId27"/>
  </p:notesMasterIdLst>
  <p:handoutMasterIdLst>
    <p:handoutMasterId r:id="rId28"/>
  </p:handoutMasterIdLst>
  <p:sldIdLst>
    <p:sldId id="256" r:id="rId3"/>
    <p:sldId id="277" r:id="rId4"/>
    <p:sldId id="267" r:id="rId5"/>
    <p:sldId id="282" r:id="rId6"/>
    <p:sldId id="264" r:id="rId7"/>
    <p:sldId id="278" r:id="rId8"/>
    <p:sldId id="261" r:id="rId9"/>
    <p:sldId id="279" r:id="rId10"/>
    <p:sldId id="280" r:id="rId11"/>
    <p:sldId id="281" r:id="rId12"/>
    <p:sldId id="291" r:id="rId13"/>
    <p:sldId id="262" r:id="rId14"/>
    <p:sldId id="292" r:id="rId15"/>
    <p:sldId id="283" r:id="rId16"/>
    <p:sldId id="269" r:id="rId17"/>
    <p:sldId id="285" r:id="rId18"/>
    <p:sldId id="270" r:id="rId19"/>
    <p:sldId id="286" r:id="rId20"/>
    <p:sldId id="271" r:id="rId21"/>
    <p:sldId id="287" r:id="rId22"/>
    <p:sldId id="272" r:id="rId23"/>
    <p:sldId id="288" r:id="rId24"/>
    <p:sldId id="289" r:id="rId25"/>
    <p:sldId id="259" r:id="rId26"/>
  </p:sldIdLst>
  <p:sldSz cx="12192000" cy="6858000"/>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2476"/>
    <a:srgbClr val="E5E5FF"/>
    <a:srgbClr val="CCCCFF"/>
    <a:srgbClr val="EBEBFF"/>
    <a:srgbClr val="5A2781"/>
    <a:srgbClr val="421C5E"/>
    <a:srgbClr val="3E1B59"/>
    <a:srgbClr val="FEF0FD"/>
    <a:srgbClr val="FEF4FE"/>
    <a:srgbClr val="FDE7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8" autoAdjust="0"/>
    <p:restoredTop sz="98029" autoAdjust="0"/>
  </p:normalViewPr>
  <p:slideViewPr>
    <p:cSldViewPr snapToGrid="0">
      <p:cViewPr varScale="1">
        <p:scale>
          <a:sx n="76" d="100"/>
          <a:sy n="76" d="100"/>
        </p:scale>
        <p:origin x="-90" y="-8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2.056782491127129E-3"/>
          <c:y val="3.1602001859868433E-3"/>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cat>
            <c:strRef>
              <c:f>Лист1!$A$2</c:f>
              <c:strCache>
                <c:ptCount val="1"/>
                <c:pt idx="0">
                  <c:v>Количество предоставленных  услуг</c:v>
                </c:pt>
              </c:strCache>
            </c:strRef>
          </c:cat>
          <c:val>
            <c:numRef>
              <c:f>Лист1!$B$2</c:f>
              <c:numCache>
                <c:formatCode>General</c:formatCode>
                <c:ptCount val="1"/>
                <c:pt idx="0">
                  <c:v>5350</c:v>
                </c:pt>
              </c:numCache>
            </c:numRef>
          </c:val>
        </c:ser>
        <c:ser>
          <c:idx val="1"/>
          <c:order val="1"/>
          <c:tx>
            <c:strRef>
              <c:f>Лист1!$C$1</c:f>
              <c:strCache>
                <c:ptCount val="1"/>
                <c:pt idx="0">
                  <c:v>2016г</c:v>
                </c:pt>
              </c:strCache>
            </c:strRef>
          </c:tx>
          <c:spPr>
            <a:solidFill>
              <a:srgbClr val="00B050"/>
            </a:solidFill>
          </c:spPr>
          <c:invertIfNegative val="0"/>
          <c:cat>
            <c:strRef>
              <c:f>Лист1!$A$2</c:f>
              <c:strCache>
                <c:ptCount val="1"/>
                <c:pt idx="0">
                  <c:v>Количество предоставленных  услуг</c:v>
                </c:pt>
              </c:strCache>
            </c:strRef>
          </c:cat>
          <c:val>
            <c:numRef>
              <c:f>Лист1!$C$2</c:f>
              <c:numCache>
                <c:formatCode>General</c:formatCode>
                <c:ptCount val="1"/>
                <c:pt idx="0">
                  <c:v>5500</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1.3096679452088826E-2"/>
                  <c:y val="0.3560962773163894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5409</c:v>
                </c:pt>
              </c:numCache>
            </c:numRef>
          </c:val>
        </c:ser>
        <c:dLbls>
          <c:showLegendKey val="0"/>
          <c:showVal val="0"/>
          <c:showCatName val="0"/>
          <c:showSerName val="0"/>
          <c:showPercent val="0"/>
          <c:showBubbleSize val="0"/>
        </c:dLbls>
        <c:gapWidth val="150"/>
        <c:shape val="cylinder"/>
        <c:axId val="91228032"/>
        <c:axId val="91229568"/>
        <c:axId val="0"/>
      </c:bar3DChart>
      <c:catAx>
        <c:axId val="91228032"/>
        <c:scaling>
          <c:orientation val="minMax"/>
        </c:scaling>
        <c:delete val="1"/>
        <c:axPos val="b"/>
        <c:numFmt formatCode="General" sourceLinked="0"/>
        <c:majorTickMark val="out"/>
        <c:minorTickMark val="none"/>
        <c:tickLblPos val="nextTo"/>
        <c:crossAx val="91229568"/>
        <c:crosses val="autoZero"/>
        <c:auto val="1"/>
        <c:lblAlgn val="ctr"/>
        <c:lblOffset val="100"/>
        <c:noMultiLvlLbl val="0"/>
      </c:catAx>
      <c:valAx>
        <c:axId val="91229568"/>
        <c:scaling>
          <c:orientation val="minMax"/>
        </c:scaling>
        <c:delete val="1"/>
        <c:axPos val="l"/>
        <c:numFmt formatCode="General" sourceLinked="1"/>
        <c:majorTickMark val="out"/>
        <c:minorTickMark val="none"/>
        <c:tickLblPos val="nextTo"/>
        <c:crossAx val="91228032"/>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3.3120662544401325E-2"/>
                  <c:y val="0.3451412018183515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59</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3.3639051906582236E-2"/>
                  <c:y val="0.4041138321506551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72</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5421641698377177E-2"/>
                  <c:y val="0.3476417042987931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62</c:v>
                </c:pt>
              </c:numCache>
            </c:numRef>
          </c:val>
        </c:ser>
        <c:dLbls>
          <c:showLegendKey val="0"/>
          <c:showVal val="0"/>
          <c:showCatName val="0"/>
          <c:showSerName val="0"/>
          <c:showPercent val="0"/>
          <c:showBubbleSize val="0"/>
        </c:dLbls>
        <c:gapWidth val="150"/>
        <c:shape val="cylinder"/>
        <c:axId val="91970944"/>
        <c:axId val="91980928"/>
        <c:axId val="0"/>
      </c:bar3DChart>
      <c:catAx>
        <c:axId val="91970944"/>
        <c:scaling>
          <c:orientation val="minMax"/>
        </c:scaling>
        <c:delete val="1"/>
        <c:axPos val="b"/>
        <c:numFmt formatCode="General" sourceLinked="0"/>
        <c:majorTickMark val="out"/>
        <c:minorTickMark val="none"/>
        <c:tickLblPos val="nextTo"/>
        <c:crossAx val="91980928"/>
        <c:crosses val="autoZero"/>
        <c:auto val="1"/>
        <c:lblAlgn val="ctr"/>
        <c:lblOffset val="100"/>
        <c:noMultiLvlLbl val="0"/>
      </c:catAx>
      <c:valAx>
        <c:axId val="91980928"/>
        <c:scaling>
          <c:orientation val="minMax"/>
        </c:scaling>
        <c:delete val="1"/>
        <c:axPos val="l"/>
        <c:numFmt formatCode="General" sourceLinked="1"/>
        <c:majorTickMark val="out"/>
        <c:minorTickMark val="none"/>
        <c:tickLblPos val="nextTo"/>
        <c:crossAx val="91970944"/>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35705246615E-2"/>
                  <c:y val="0.1846046933608771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380</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391176098838E-2"/>
                  <c:y val="0.3503002020818276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389</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cat>
            <c:strRef>
              <c:f>Лист1!$A$2</c:f>
              <c:strCache>
                <c:ptCount val="1"/>
                <c:pt idx="0">
                  <c:v>Количество предоставленных  услуг</c:v>
                </c:pt>
              </c:strCache>
            </c:strRef>
          </c:cat>
          <c:val>
            <c:numRef>
              <c:f>Лист1!$D$2</c:f>
              <c:numCache>
                <c:formatCode>General</c:formatCode>
                <c:ptCount val="1"/>
                <c:pt idx="0">
                  <c:v>395</c:v>
                </c:pt>
              </c:numCache>
            </c:numRef>
          </c:val>
        </c:ser>
        <c:dLbls>
          <c:showLegendKey val="0"/>
          <c:showVal val="0"/>
          <c:showCatName val="0"/>
          <c:showSerName val="0"/>
          <c:showPercent val="0"/>
          <c:showBubbleSize val="0"/>
        </c:dLbls>
        <c:gapWidth val="150"/>
        <c:shape val="cylinder"/>
        <c:axId val="92074368"/>
        <c:axId val="92075904"/>
        <c:axId val="0"/>
      </c:bar3DChart>
      <c:catAx>
        <c:axId val="92074368"/>
        <c:scaling>
          <c:orientation val="minMax"/>
        </c:scaling>
        <c:delete val="1"/>
        <c:axPos val="b"/>
        <c:numFmt formatCode="General" sourceLinked="0"/>
        <c:majorTickMark val="out"/>
        <c:minorTickMark val="none"/>
        <c:tickLblPos val="nextTo"/>
        <c:crossAx val="92075904"/>
        <c:crosses val="autoZero"/>
        <c:auto val="1"/>
        <c:lblAlgn val="ctr"/>
        <c:lblOffset val="100"/>
        <c:noMultiLvlLbl val="0"/>
      </c:catAx>
      <c:valAx>
        <c:axId val="92075904"/>
        <c:scaling>
          <c:orientation val="minMax"/>
        </c:scaling>
        <c:delete val="1"/>
        <c:axPos val="l"/>
        <c:numFmt formatCode="General" sourceLinked="1"/>
        <c:majorTickMark val="out"/>
        <c:minorTickMark val="none"/>
        <c:tickLblPos val="nextTo"/>
        <c:crossAx val="92074368"/>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264965113948E-2"/>
                  <c:y val="0.1551663270232124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127</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431489280811E-2"/>
                  <c:y val="0.2796479254725220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168</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5421641698377177E-2"/>
                  <c:y val="0.3476417042987931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183</c:v>
                </c:pt>
              </c:numCache>
            </c:numRef>
          </c:val>
        </c:ser>
        <c:dLbls>
          <c:showLegendKey val="0"/>
          <c:showVal val="0"/>
          <c:showCatName val="0"/>
          <c:showSerName val="0"/>
          <c:showPercent val="0"/>
          <c:showBubbleSize val="0"/>
        </c:dLbls>
        <c:gapWidth val="150"/>
        <c:shape val="cylinder"/>
        <c:axId val="92190208"/>
        <c:axId val="92191744"/>
        <c:axId val="0"/>
      </c:bar3DChart>
      <c:catAx>
        <c:axId val="92190208"/>
        <c:scaling>
          <c:orientation val="minMax"/>
        </c:scaling>
        <c:delete val="1"/>
        <c:axPos val="b"/>
        <c:numFmt formatCode="General" sourceLinked="0"/>
        <c:majorTickMark val="out"/>
        <c:minorTickMark val="none"/>
        <c:tickLblPos val="nextTo"/>
        <c:crossAx val="92191744"/>
        <c:crosses val="autoZero"/>
        <c:auto val="1"/>
        <c:lblAlgn val="ctr"/>
        <c:lblOffset val="100"/>
        <c:noMultiLvlLbl val="0"/>
      </c:catAx>
      <c:valAx>
        <c:axId val="92191744"/>
        <c:scaling>
          <c:orientation val="minMax"/>
        </c:scaling>
        <c:delete val="1"/>
        <c:axPos val="l"/>
        <c:numFmt formatCode="General" sourceLinked="1"/>
        <c:majorTickMark val="out"/>
        <c:minorTickMark val="none"/>
        <c:tickLblPos val="nextTo"/>
        <c:crossAx val="92190208"/>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1051697962445097E-2"/>
          <c:y val="0.11588584494140913"/>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1.5580428295970105E-2"/>
                  <c:y val="0.2704582195167795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77</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2.4682598515879919E-2"/>
                  <c:y val="0.2451612994573264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60</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4.2969497539477854E-2"/>
                  <c:y val="0.33865080969187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103</c:v>
                </c:pt>
              </c:numCache>
            </c:numRef>
          </c:val>
        </c:ser>
        <c:dLbls>
          <c:showLegendKey val="0"/>
          <c:showVal val="0"/>
          <c:showCatName val="0"/>
          <c:showSerName val="0"/>
          <c:showPercent val="0"/>
          <c:showBubbleSize val="0"/>
        </c:dLbls>
        <c:gapWidth val="150"/>
        <c:shape val="cylinder"/>
        <c:axId val="105267968"/>
        <c:axId val="105269504"/>
        <c:axId val="0"/>
      </c:bar3DChart>
      <c:catAx>
        <c:axId val="105267968"/>
        <c:scaling>
          <c:orientation val="minMax"/>
        </c:scaling>
        <c:delete val="1"/>
        <c:axPos val="b"/>
        <c:numFmt formatCode="General" sourceLinked="0"/>
        <c:majorTickMark val="out"/>
        <c:minorTickMark val="none"/>
        <c:tickLblPos val="nextTo"/>
        <c:crossAx val="105269504"/>
        <c:crosses val="autoZero"/>
        <c:auto val="1"/>
        <c:lblAlgn val="ctr"/>
        <c:lblOffset val="100"/>
        <c:noMultiLvlLbl val="0"/>
      </c:catAx>
      <c:valAx>
        <c:axId val="105269504"/>
        <c:scaling>
          <c:orientation val="minMax"/>
        </c:scaling>
        <c:delete val="1"/>
        <c:axPos val="l"/>
        <c:numFmt formatCode="General" sourceLinked="1"/>
        <c:majorTickMark val="out"/>
        <c:minorTickMark val="none"/>
        <c:tickLblPos val="nextTo"/>
        <c:crossAx val="105267968"/>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4.078099105945935E-2"/>
          <c:y val="0.10718852607024539"/>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3.2732723223239071E-2"/>
                  <c:y val="7.560500141876379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4</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2.5546249860645034E-2"/>
                  <c:y val="0.1954061533812642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20</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5421641698377177E-2"/>
                  <c:y val="0.3476417042987931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46</c:v>
                </c:pt>
              </c:numCache>
            </c:numRef>
          </c:val>
        </c:ser>
        <c:dLbls>
          <c:showLegendKey val="0"/>
          <c:showVal val="0"/>
          <c:showCatName val="0"/>
          <c:showSerName val="0"/>
          <c:showPercent val="0"/>
          <c:showBubbleSize val="0"/>
        </c:dLbls>
        <c:gapWidth val="150"/>
        <c:shape val="cylinder"/>
        <c:axId val="213063552"/>
        <c:axId val="213065088"/>
        <c:axId val="0"/>
      </c:bar3DChart>
      <c:catAx>
        <c:axId val="213063552"/>
        <c:scaling>
          <c:orientation val="minMax"/>
        </c:scaling>
        <c:delete val="1"/>
        <c:axPos val="b"/>
        <c:numFmt formatCode="General" sourceLinked="0"/>
        <c:majorTickMark val="out"/>
        <c:minorTickMark val="none"/>
        <c:tickLblPos val="nextTo"/>
        <c:crossAx val="213065088"/>
        <c:crosses val="autoZero"/>
        <c:auto val="1"/>
        <c:lblAlgn val="ctr"/>
        <c:lblOffset val="100"/>
        <c:noMultiLvlLbl val="0"/>
      </c:catAx>
      <c:valAx>
        <c:axId val="213065088"/>
        <c:scaling>
          <c:orientation val="minMax"/>
        </c:scaling>
        <c:delete val="1"/>
        <c:axPos val="l"/>
        <c:numFmt formatCode="General" sourceLinked="1"/>
        <c:majorTickMark val="out"/>
        <c:minorTickMark val="none"/>
        <c:tickLblPos val="nextTo"/>
        <c:crossAx val="213063552"/>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264965113948E-2"/>
                  <c:y val="0.1551663270232124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514</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431489280811E-2"/>
                  <c:y val="0.2796479254725220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544</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5421641698377177E-2"/>
                  <c:y val="0.3476417042987931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534</c:v>
                </c:pt>
              </c:numCache>
            </c:numRef>
          </c:val>
        </c:ser>
        <c:dLbls>
          <c:showLegendKey val="0"/>
          <c:showVal val="0"/>
          <c:showCatName val="0"/>
          <c:showSerName val="0"/>
          <c:showPercent val="0"/>
          <c:showBubbleSize val="0"/>
        </c:dLbls>
        <c:gapWidth val="150"/>
        <c:shape val="cylinder"/>
        <c:axId val="214129664"/>
        <c:axId val="214147840"/>
        <c:axId val="0"/>
      </c:bar3DChart>
      <c:catAx>
        <c:axId val="214129664"/>
        <c:scaling>
          <c:orientation val="minMax"/>
        </c:scaling>
        <c:delete val="1"/>
        <c:axPos val="b"/>
        <c:numFmt formatCode="General" sourceLinked="0"/>
        <c:majorTickMark val="out"/>
        <c:minorTickMark val="none"/>
        <c:tickLblPos val="nextTo"/>
        <c:crossAx val="214147840"/>
        <c:crosses val="autoZero"/>
        <c:auto val="1"/>
        <c:lblAlgn val="ctr"/>
        <c:lblOffset val="100"/>
        <c:noMultiLvlLbl val="0"/>
      </c:catAx>
      <c:valAx>
        <c:axId val="214147840"/>
        <c:scaling>
          <c:orientation val="minMax"/>
        </c:scaling>
        <c:delete val="1"/>
        <c:axPos val="l"/>
        <c:numFmt formatCode="General" sourceLinked="1"/>
        <c:majorTickMark val="out"/>
        <c:minorTickMark val="none"/>
        <c:tickLblPos val="nextTo"/>
        <c:crossAx val="214129664"/>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423110579147E-2"/>
                  <c:y val="0.3389636617505211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26</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391176098838E-2"/>
                  <c:y val="0.2560973404844678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19</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869465457412558E-2"/>
                  <c:y val="0.4375437552506300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31</c:v>
                </c:pt>
              </c:numCache>
            </c:numRef>
          </c:val>
        </c:ser>
        <c:dLbls>
          <c:showLegendKey val="0"/>
          <c:showVal val="0"/>
          <c:showCatName val="0"/>
          <c:showSerName val="0"/>
          <c:showPercent val="0"/>
          <c:showBubbleSize val="0"/>
        </c:dLbls>
        <c:gapWidth val="150"/>
        <c:shape val="cylinder"/>
        <c:axId val="93669632"/>
        <c:axId val="93683712"/>
        <c:axId val="0"/>
      </c:bar3DChart>
      <c:catAx>
        <c:axId val="93669632"/>
        <c:scaling>
          <c:orientation val="minMax"/>
        </c:scaling>
        <c:delete val="1"/>
        <c:axPos val="b"/>
        <c:numFmt formatCode="General" sourceLinked="0"/>
        <c:majorTickMark val="out"/>
        <c:minorTickMark val="none"/>
        <c:tickLblPos val="nextTo"/>
        <c:crossAx val="93683712"/>
        <c:crosses val="autoZero"/>
        <c:auto val="1"/>
        <c:lblAlgn val="ctr"/>
        <c:lblOffset val="100"/>
        <c:noMultiLvlLbl val="0"/>
      </c:catAx>
      <c:valAx>
        <c:axId val="93683712"/>
        <c:scaling>
          <c:orientation val="minMax"/>
        </c:scaling>
        <c:delete val="1"/>
        <c:axPos val="l"/>
        <c:numFmt formatCode="General" sourceLinked="1"/>
        <c:majorTickMark val="out"/>
        <c:minorTickMark val="none"/>
        <c:tickLblPos val="nextTo"/>
        <c:crossAx val="93669632"/>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1.0398101963421696E-2"/>
                  <c:y val="0.2203283376250132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30</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497522508464E-2"/>
                  <c:y val="0.3683720066738033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45</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2630283969217346E-2"/>
                  <c:y val="0.4280910543387758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52</c:v>
                </c:pt>
              </c:numCache>
            </c:numRef>
          </c:val>
        </c:ser>
        <c:dLbls>
          <c:showLegendKey val="0"/>
          <c:showVal val="0"/>
          <c:showCatName val="0"/>
          <c:showSerName val="0"/>
          <c:showPercent val="0"/>
          <c:showBubbleSize val="0"/>
        </c:dLbls>
        <c:gapWidth val="150"/>
        <c:shape val="cylinder"/>
        <c:axId val="105163008"/>
        <c:axId val="93851648"/>
        <c:axId val="0"/>
      </c:bar3DChart>
      <c:catAx>
        <c:axId val="105163008"/>
        <c:scaling>
          <c:orientation val="minMax"/>
        </c:scaling>
        <c:delete val="1"/>
        <c:axPos val="b"/>
        <c:numFmt formatCode="General" sourceLinked="0"/>
        <c:majorTickMark val="out"/>
        <c:minorTickMark val="none"/>
        <c:tickLblPos val="nextTo"/>
        <c:crossAx val="93851648"/>
        <c:crosses val="autoZero"/>
        <c:auto val="1"/>
        <c:lblAlgn val="ctr"/>
        <c:lblOffset val="100"/>
        <c:noMultiLvlLbl val="0"/>
      </c:catAx>
      <c:valAx>
        <c:axId val="93851648"/>
        <c:scaling>
          <c:orientation val="minMax"/>
        </c:scaling>
        <c:delete val="1"/>
        <c:axPos val="l"/>
        <c:numFmt formatCode="General" sourceLinked="1"/>
        <c:majorTickMark val="out"/>
        <c:minorTickMark val="none"/>
        <c:tickLblPos val="nextTo"/>
        <c:crossAx val="105163008"/>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35705246615E-2"/>
                  <c:y val="0.1846046933608771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1102</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9526724111463088E-2"/>
                  <c:y val="0.3561878809316625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1194</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8842067387841855E-2"/>
                  <c:y val="0.4182931572654652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1220</c:v>
                </c:pt>
              </c:numCache>
            </c:numRef>
          </c:val>
        </c:ser>
        <c:dLbls>
          <c:showLegendKey val="0"/>
          <c:showVal val="0"/>
          <c:showCatName val="0"/>
          <c:showSerName val="0"/>
          <c:showPercent val="0"/>
          <c:showBubbleSize val="0"/>
        </c:dLbls>
        <c:gapWidth val="150"/>
        <c:shape val="cylinder"/>
        <c:axId val="105351040"/>
        <c:axId val="105352576"/>
        <c:axId val="0"/>
      </c:bar3DChart>
      <c:catAx>
        <c:axId val="105351040"/>
        <c:scaling>
          <c:orientation val="minMax"/>
        </c:scaling>
        <c:delete val="1"/>
        <c:axPos val="b"/>
        <c:numFmt formatCode="General" sourceLinked="0"/>
        <c:majorTickMark val="out"/>
        <c:minorTickMark val="none"/>
        <c:tickLblPos val="nextTo"/>
        <c:crossAx val="105352576"/>
        <c:crosses val="autoZero"/>
        <c:auto val="1"/>
        <c:lblAlgn val="ctr"/>
        <c:lblOffset val="100"/>
        <c:noMultiLvlLbl val="0"/>
      </c:catAx>
      <c:valAx>
        <c:axId val="105352576"/>
        <c:scaling>
          <c:orientation val="minMax"/>
        </c:scaling>
        <c:delete val="1"/>
        <c:axPos val="l"/>
        <c:numFmt formatCode="General" sourceLinked="1"/>
        <c:majorTickMark val="out"/>
        <c:minorTickMark val="none"/>
        <c:tickLblPos val="nextTo"/>
        <c:crossAx val="105351040"/>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15985110708613E-3"/>
          <c:y val="5.1027590349458106E-2"/>
          <c:w val="0.77483647465895511"/>
          <c:h val="0.86176713396073734"/>
        </c:manualLayout>
      </c:layout>
      <c:bar3DChart>
        <c:barDir val="col"/>
        <c:grouping val="clustered"/>
        <c:varyColors val="0"/>
        <c:ser>
          <c:idx val="0"/>
          <c:order val="0"/>
          <c:tx>
            <c:strRef>
              <c:f>Лист1!$B$1</c:f>
              <c:strCache>
                <c:ptCount val="1"/>
                <c:pt idx="0">
                  <c:v>2015г</c:v>
                </c:pt>
              </c:strCache>
            </c:strRef>
          </c:tx>
          <c:spPr>
            <a:solidFill>
              <a:srgbClr val="FFFF00"/>
            </a:solidFill>
          </c:spPr>
          <c:invertIfNegative val="0"/>
          <c:dLbls>
            <c:dLbl>
              <c:idx val="0"/>
              <c:layout>
                <c:manualLayout>
                  <c:x val="2.4354364469990137E-2"/>
                  <c:y val="0.4624437597359237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Лист1!$B$2</c:f>
              <c:numCache>
                <c:formatCode>General</c:formatCode>
                <c:ptCount val="1"/>
                <c:pt idx="0">
                  <c:v>3237</c:v>
                </c:pt>
              </c:numCache>
            </c:numRef>
          </c:val>
        </c:ser>
        <c:ser>
          <c:idx val="1"/>
          <c:order val="1"/>
          <c:tx>
            <c:strRef>
              <c:f>Лист1!$C$1</c:f>
              <c:strCache>
                <c:ptCount val="1"/>
                <c:pt idx="0">
                  <c:v>2016г</c:v>
                </c:pt>
              </c:strCache>
            </c:strRef>
          </c:tx>
          <c:spPr>
            <a:solidFill>
              <a:srgbClr val="00B050"/>
            </a:solidFill>
          </c:spPr>
          <c:invertIfNegative val="0"/>
          <c:dLbls>
            <c:dLbl>
              <c:idx val="0"/>
              <c:layout>
                <c:manualLayout>
                  <c:x val="1.610639608156781E-2"/>
                  <c:y val="0.2055809434691187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Лист1!$C$2</c:f>
              <c:numCache>
                <c:formatCode>General</c:formatCode>
                <c:ptCount val="1"/>
                <c:pt idx="0">
                  <c:v>1468</c:v>
                </c:pt>
              </c:numCache>
            </c:numRef>
          </c:val>
        </c:ser>
        <c:ser>
          <c:idx val="2"/>
          <c:order val="2"/>
          <c:tx>
            <c:strRef>
              <c:f>Лист1!$D$1</c:f>
              <c:strCache>
                <c:ptCount val="1"/>
                <c:pt idx="0">
                  <c:v>2017г</c:v>
                </c:pt>
              </c:strCache>
            </c:strRef>
          </c:tx>
          <c:spPr>
            <a:solidFill>
              <a:srgbClr val="B686DA"/>
            </a:solidFill>
          </c:spPr>
          <c:invertIfNegative val="0"/>
          <c:dPt>
            <c:idx val="0"/>
            <c:invertIfNegative val="0"/>
            <c:bubble3D val="0"/>
            <c:spPr>
              <a:solidFill>
                <a:srgbClr val="B686DA"/>
              </a:solidFill>
              <a:ln>
                <a:solidFill>
                  <a:srgbClr val="00B0F0"/>
                </a:solidFill>
              </a:ln>
            </c:spPr>
          </c:dPt>
          <c:dLbls>
            <c:dLbl>
              <c:idx val="0"/>
              <c:layout>
                <c:manualLayout>
                  <c:x val="2.5421565874407696E-2"/>
                  <c:y val="0.372296253499711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a:solidFill>
                      <a:schemeClr val="tx1"/>
                    </a:solidFill>
                    <a:latin typeface="Times New Roman" panose="02020603050405020304" pitchFamily="18" charset="0"/>
                    <a:ea typeface="BatangChe" panose="02030609000101010101" pitchFamily="49" charset="-127"/>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Количество предоставленных  услуг</c:v>
                </c:pt>
              </c:strCache>
            </c:strRef>
          </c:cat>
          <c:val>
            <c:numRef>
              <c:f>Лист1!$D$2</c:f>
              <c:numCache>
                <c:formatCode>General</c:formatCode>
                <c:ptCount val="1"/>
                <c:pt idx="0">
                  <c:v>2533</c:v>
                </c:pt>
              </c:numCache>
            </c:numRef>
          </c:val>
        </c:ser>
        <c:dLbls>
          <c:showLegendKey val="0"/>
          <c:showVal val="0"/>
          <c:showCatName val="0"/>
          <c:showSerName val="0"/>
          <c:showPercent val="0"/>
          <c:showBubbleSize val="0"/>
        </c:dLbls>
        <c:gapWidth val="150"/>
        <c:shape val="cylinder"/>
        <c:axId val="109562880"/>
        <c:axId val="213459712"/>
        <c:axId val="0"/>
      </c:bar3DChart>
      <c:catAx>
        <c:axId val="109562880"/>
        <c:scaling>
          <c:orientation val="minMax"/>
        </c:scaling>
        <c:delete val="1"/>
        <c:axPos val="b"/>
        <c:numFmt formatCode="General" sourceLinked="0"/>
        <c:majorTickMark val="out"/>
        <c:minorTickMark val="none"/>
        <c:tickLblPos val="nextTo"/>
        <c:crossAx val="213459712"/>
        <c:crosses val="autoZero"/>
        <c:auto val="1"/>
        <c:lblAlgn val="ctr"/>
        <c:lblOffset val="100"/>
        <c:noMultiLvlLbl val="0"/>
      </c:catAx>
      <c:valAx>
        <c:axId val="213459712"/>
        <c:scaling>
          <c:orientation val="minMax"/>
        </c:scaling>
        <c:delete val="1"/>
        <c:axPos val="l"/>
        <c:numFmt formatCode="General" sourceLinked="1"/>
        <c:majorTickMark val="out"/>
        <c:minorTickMark val="none"/>
        <c:tickLblPos val="nextTo"/>
        <c:crossAx val="109562880"/>
        <c:crosses val="autoZero"/>
        <c:crossBetween val="between"/>
      </c:valAx>
    </c:plotArea>
    <c:legend>
      <c:legendPos val="r"/>
      <c:layout>
        <c:manualLayout>
          <c:xMode val="edge"/>
          <c:yMode val="edge"/>
          <c:x val="0.80651186576108658"/>
          <c:y val="0.63204094936968969"/>
          <c:w val="0.19029612465041951"/>
          <c:h val="0.22798682465831727"/>
        </c:manualLayout>
      </c:layout>
      <c:overlay val="0"/>
      <c:txPr>
        <a:bodyPr/>
        <a:lstStyle/>
        <a:p>
          <a:pPr>
            <a:defRPr sz="12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0EA38-B75A-4187-9775-75CFBE44667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7260A3F-EB7A-4D99-A8AE-B75BEBCCC9D2}">
      <dgm:prSet phldrT="[Текст]"/>
      <dgm:spPr/>
      <dgm:t>
        <a:bodyPr/>
        <a:lstStyle/>
        <a:p>
          <a:r>
            <a:rPr lang="ru-RU" dirty="0" smtClean="0">
              <a:latin typeface="Times New Roman" panose="02020603050405020304" pitchFamily="18" charset="0"/>
              <a:cs typeface="Times New Roman" panose="02020603050405020304" pitchFamily="18" charset="0"/>
            </a:rPr>
            <a:t>1</a:t>
          </a:r>
          <a:endParaRPr lang="ru-RU" dirty="0">
            <a:latin typeface="Times New Roman" panose="02020603050405020304" pitchFamily="18" charset="0"/>
            <a:cs typeface="Times New Roman" panose="02020603050405020304" pitchFamily="18" charset="0"/>
          </a:endParaRPr>
        </a:p>
      </dgm:t>
    </dgm:pt>
    <dgm:pt modelId="{488DCAA5-C1BF-4104-BFFC-C83C1DA52064}" type="parTrans" cxnId="{DCF23A46-FA42-40FA-B81C-85ECE89383B6}">
      <dgm:prSet/>
      <dgm:spPr/>
      <dgm:t>
        <a:bodyPr/>
        <a:lstStyle/>
        <a:p>
          <a:endParaRPr lang="ru-RU"/>
        </a:p>
      </dgm:t>
    </dgm:pt>
    <dgm:pt modelId="{7814B4AE-83FA-485E-BC9B-D868CB684FA5}" type="sibTrans" cxnId="{DCF23A46-FA42-40FA-B81C-85ECE89383B6}">
      <dgm:prSet/>
      <dgm:spPr/>
      <dgm:t>
        <a:bodyPr/>
        <a:lstStyle/>
        <a:p>
          <a:endParaRPr lang="ru-RU"/>
        </a:p>
      </dgm:t>
    </dgm:pt>
    <dgm:pt modelId="{B9DE3CBD-A6B6-4846-9C28-CFFF9F8A2614}">
      <dgm:prSet phldrT="[Текст]"/>
      <dgm:spPr/>
      <dgm:t>
        <a:bodyPr/>
        <a:lstStyle/>
        <a:p>
          <a:r>
            <a:rPr lang="ru-RU" dirty="0" smtClean="0">
              <a:latin typeface="Times New Roman" panose="02020603050405020304" pitchFamily="18" charset="0"/>
              <a:cs typeface="Times New Roman" panose="02020603050405020304" pitchFamily="18" charset="0"/>
            </a:rPr>
            <a:t>Выбрать вкладку «Деятельность»</a:t>
          </a:r>
          <a:endParaRPr lang="ru-RU" dirty="0">
            <a:latin typeface="Times New Roman" panose="02020603050405020304" pitchFamily="18" charset="0"/>
            <a:cs typeface="Times New Roman" panose="02020603050405020304" pitchFamily="18" charset="0"/>
          </a:endParaRPr>
        </a:p>
      </dgm:t>
    </dgm:pt>
    <dgm:pt modelId="{02AB0239-038B-4925-B1BA-08FB59C2BD68}" type="parTrans" cxnId="{3A1BE329-0221-4C27-9A78-1CACE45945E4}">
      <dgm:prSet/>
      <dgm:spPr/>
      <dgm:t>
        <a:bodyPr/>
        <a:lstStyle/>
        <a:p>
          <a:endParaRPr lang="ru-RU"/>
        </a:p>
      </dgm:t>
    </dgm:pt>
    <dgm:pt modelId="{E4BF30B0-46FF-4D82-8165-06B6A7E991A7}" type="sibTrans" cxnId="{3A1BE329-0221-4C27-9A78-1CACE45945E4}">
      <dgm:prSet/>
      <dgm:spPr/>
      <dgm:t>
        <a:bodyPr/>
        <a:lstStyle/>
        <a:p>
          <a:endParaRPr lang="ru-RU"/>
        </a:p>
      </dgm:t>
    </dgm:pt>
    <dgm:pt modelId="{FC703677-17A6-4FF6-B60D-8A79B3DBB409}">
      <dgm:prSet phldrT="[Текст]"/>
      <dgm:spPr/>
      <dgm:t>
        <a:bodyPr/>
        <a:lstStyle/>
        <a:p>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dgm:t>
    </dgm:pt>
    <dgm:pt modelId="{FA68D184-9A06-4E2A-A5D3-3EE05C849B2A}" type="parTrans" cxnId="{A460B939-A8E9-4F1C-BF50-9FFBAE001E80}">
      <dgm:prSet/>
      <dgm:spPr/>
      <dgm:t>
        <a:bodyPr/>
        <a:lstStyle/>
        <a:p>
          <a:endParaRPr lang="ru-RU"/>
        </a:p>
      </dgm:t>
    </dgm:pt>
    <dgm:pt modelId="{CA2C7CC5-90CC-4632-98B7-2F2CB35FB932}" type="sibTrans" cxnId="{A460B939-A8E9-4F1C-BF50-9FFBAE001E80}">
      <dgm:prSet/>
      <dgm:spPr/>
      <dgm:t>
        <a:bodyPr/>
        <a:lstStyle/>
        <a:p>
          <a:endParaRPr lang="ru-RU"/>
        </a:p>
      </dgm:t>
    </dgm:pt>
    <dgm:pt modelId="{C53E2B6E-920A-4D2B-815B-0EF130C3B23C}">
      <dgm:prSet phldrT="[Текст]"/>
      <dgm:spPr/>
      <dgm:t>
        <a:bodyPr/>
        <a:lstStyle/>
        <a:p>
          <a:r>
            <a:rPr lang="ru-RU" dirty="0" smtClean="0">
              <a:latin typeface="Times New Roman" panose="02020603050405020304" pitchFamily="18" charset="0"/>
              <a:cs typeface="Times New Roman" panose="02020603050405020304" pitchFamily="18" charset="0"/>
            </a:rPr>
            <a:t>Выбрать вкладку «Оказание муниципальных услуг и  (или ) функций»</a:t>
          </a:r>
          <a:endParaRPr lang="ru-RU" dirty="0">
            <a:latin typeface="Times New Roman" panose="02020603050405020304" pitchFamily="18" charset="0"/>
            <a:cs typeface="Times New Roman" panose="02020603050405020304" pitchFamily="18" charset="0"/>
          </a:endParaRPr>
        </a:p>
      </dgm:t>
    </dgm:pt>
    <dgm:pt modelId="{5FB80239-C901-4FB8-BBD9-D59018645C48}" type="parTrans" cxnId="{A0876892-F738-4548-9C30-70FE3A51DC5A}">
      <dgm:prSet/>
      <dgm:spPr/>
      <dgm:t>
        <a:bodyPr/>
        <a:lstStyle/>
        <a:p>
          <a:endParaRPr lang="ru-RU"/>
        </a:p>
      </dgm:t>
    </dgm:pt>
    <dgm:pt modelId="{C8395128-5612-4027-92ED-141C05DD80A0}" type="sibTrans" cxnId="{A0876892-F738-4548-9C30-70FE3A51DC5A}">
      <dgm:prSet/>
      <dgm:spPr/>
      <dgm:t>
        <a:bodyPr/>
        <a:lstStyle/>
        <a:p>
          <a:endParaRPr lang="ru-RU"/>
        </a:p>
      </dgm:t>
    </dgm:pt>
    <dgm:pt modelId="{36100003-A825-4208-9E82-2C2CCCBB9FE4}">
      <dgm:prSet phldrT="[Текст]"/>
      <dgm:spPr/>
      <dgm:t>
        <a:bodyPr/>
        <a:lstStyle/>
        <a:p>
          <a:r>
            <a:rPr lang="ru-RU" dirty="0" smtClean="0">
              <a:latin typeface="Times New Roman" panose="02020603050405020304" pitchFamily="18" charset="0"/>
              <a:cs typeface="Times New Roman" panose="02020603050405020304" pitchFamily="18" charset="0"/>
            </a:rPr>
            <a:t>3</a:t>
          </a:r>
          <a:endParaRPr lang="ru-RU" dirty="0">
            <a:latin typeface="Times New Roman" panose="02020603050405020304" pitchFamily="18" charset="0"/>
            <a:cs typeface="Times New Roman" panose="02020603050405020304" pitchFamily="18" charset="0"/>
          </a:endParaRPr>
        </a:p>
      </dgm:t>
    </dgm:pt>
    <dgm:pt modelId="{EEEC42E2-F128-46EA-B938-C6681B4DB6AD}" type="parTrans" cxnId="{0FEDBA4F-FAAE-40F3-9A6C-296D3D58CDA3}">
      <dgm:prSet/>
      <dgm:spPr/>
      <dgm:t>
        <a:bodyPr/>
        <a:lstStyle/>
        <a:p>
          <a:endParaRPr lang="ru-RU"/>
        </a:p>
      </dgm:t>
    </dgm:pt>
    <dgm:pt modelId="{DD53F8A0-F533-4FE7-9AF2-5E1C8711041B}" type="sibTrans" cxnId="{0FEDBA4F-FAAE-40F3-9A6C-296D3D58CDA3}">
      <dgm:prSet/>
      <dgm:spPr/>
      <dgm:t>
        <a:bodyPr/>
        <a:lstStyle/>
        <a:p>
          <a:endParaRPr lang="ru-RU"/>
        </a:p>
      </dgm:t>
    </dgm:pt>
    <dgm:pt modelId="{25948AF9-5385-4D77-AE4D-207E98D1209B}">
      <dgm:prSet phldrT="[Текст]"/>
      <dgm:spPr/>
      <dgm:t>
        <a:bodyPr/>
        <a:lstStyle/>
        <a:p>
          <a:r>
            <a:rPr lang="ru-RU" dirty="0" smtClean="0">
              <a:latin typeface="Times New Roman" panose="02020603050405020304" pitchFamily="18" charset="0"/>
              <a:cs typeface="Times New Roman" panose="02020603050405020304" pitchFamily="18" charset="0"/>
            </a:rPr>
            <a:t>Выбрать вкладку «Услуги (функции), предоставляемые (исполняемые) Администрацией МР Мелеузовский район Республики Башкортостан»</a:t>
          </a:r>
          <a:endParaRPr lang="ru-RU" dirty="0">
            <a:latin typeface="Times New Roman" panose="02020603050405020304" pitchFamily="18" charset="0"/>
            <a:cs typeface="Times New Roman" panose="02020603050405020304" pitchFamily="18" charset="0"/>
          </a:endParaRPr>
        </a:p>
      </dgm:t>
    </dgm:pt>
    <dgm:pt modelId="{3BDF7E3A-C940-45DF-AA91-931C7F1BBCDD}" type="parTrans" cxnId="{975FFF7B-5DF8-47D3-A34B-745FF2C622E2}">
      <dgm:prSet/>
      <dgm:spPr/>
      <dgm:t>
        <a:bodyPr/>
        <a:lstStyle/>
        <a:p>
          <a:endParaRPr lang="ru-RU"/>
        </a:p>
      </dgm:t>
    </dgm:pt>
    <dgm:pt modelId="{36C862F4-3C72-4043-81F2-541BD4C51617}" type="sibTrans" cxnId="{975FFF7B-5DF8-47D3-A34B-745FF2C622E2}">
      <dgm:prSet/>
      <dgm:spPr/>
      <dgm:t>
        <a:bodyPr/>
        <a:lstStyle/>
        <a:p>
          <a:endParaRPr lang="ru-RU"/>
        </a:p>
      </dgm:t>
    </dgm:pt>
    <dgm:pt modelId="{1F55F9D1-599C-4AFB-A991-584D0EA82ECA}">
      <dgm:prSet phldrT="[Текст]"/>
      <dgm:spPr/>
      <dgm:t>
        <a:bodyPr/>
        <a:lstStyle/>
        <a:p>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dgm:t>
    </dgm:pt>
    <dgm:pt modelId="{758919B3-0658-420B-B1F9-B8B468BD2A29}" type="parTrans" cxnId="{D49F24C1-D669-441A-B9FB-FE87552E25E8}">
      <dgm:prSet/>
      <dgm:spPr/>
      <dgm:t>
        <a:bodyPr/>
        <a:lstStyle/>
        <a:p>
          <a:endParaRPr lang="ru-RU"/>
        </a:p>
      </dgm:t>
    </dgm:pt>
    <dgm:pt modelId="{2C7F9DCC-1FDD-448D-B09A-19C47DF25326}" type="sibTrans" cxnId="{D49F24C1-D669-441A-B9FB-FE87552E25E8}">
      <dgm:prSet/>
      <dgm:spPr/>
      <dgm:t>
        <a:bodyPr/>
        <a:lstStyle/>
        <a:p>
          <a:endParaRPr lang="ru-RU"/>
        </a:p>
      </dgm:t>
    </dgm:pt>
    <dgm:pt modelId="{E02F78BB-6E8D-4D0F-9D96-5F75E9D740F2}">
      <dgm:prSet/>
      <dgm:spPr/>
      <dgm:t>
        <a:bodyPr/>
        <a:lstStyle/>
        <a:p>
          <a:r>
            <a:rPr lang="ru-RU" dirty="0" smtClean="0">
              <a:latin typeface="Times New Roman" panose="02020603050405020304" pitchFamily="18" charset="0"/>
              <a:cs typeface="Times New Roman" panose="02020603050405020304" pitchFamily="18" charset="0"/>
            </a:rPr>
            <a:t>Ознакомиться с административным регламентом по предоставлению выбранной муниципальной услуги</a:t>
          </a:r>
          <a:endParaRPr lang="ru-RU" dirty="0">
            <a:latin typeface="Times New Roman" panose="02020603050405020304" pitchFamily="18" charset="0"/>
            <a:cs typeface="Times New Roman" panose="02020603050405020304" pitchFamily="18" charset="0"/>
          </a:endParaRPr>
        </a:p>
      </dgm:t>
    </dgm:pt>
    <dgm:pt modelId="{3A549BD5-5BDC-4F4B-89DB-D0214BE1188A}" type="parTrans" cxnId="{6D91A463-4ADA-443A-84BA-A23E32F59C01}">
      <dgm:prSet/>
      <dgm:spPr/>
      <dgm:t>
        <a:bodyPr/>
        <a:lstStyle/>
        <a:p>
          <a:endParaRPr lang="ru-RU"/>
        </a:p>
      </dgm:t>
    </dgm:pt>
    <dgm:pt modelId="{820CDF91-9B23-4B41-9544-761A5A4C5B55}" type="sibTrans" cxnId="{6D91A463-4ADA-443A-84BA-A23E32F59C01}">
      <dgm:prSet/>
      <dgm:spPr/>
      <dgm:t>
        <a:bodyPr/>
        <a:lstStyle/>
        <a:p>
          <a:endParaRPr lang="ru-RU"/>
        </a:p>
      </dgm:t>
    </dgm:pt>
    <dgm:pt modelId="{ED0500DE-3A09-4081-92C7-8568EE9D95B6}">
      <dgm:prSet/>
      <dgm:spPr/>
      <dgm:t>
        <a:bodyPr/>
        <a:lstStyle/>
        <a:p>
          <a:r>
            <a:rPr lang="ru-RU" dirty="0" smtClean="0">
              <a:latin typeface="Times New Roman" panose="02020603050405020304" pitchFamily="18" charset="0"/>
              <a:cs typeface="Times New Roman" panose="02020603050405020304" pitchFamily="18" charset="0"/>
            </a:rPr>
            <a:t>Выбрать вкладку «Услуги, являющиеся необходимыми и обязательными для предоставления в МР Мелеузовский район Республики Башкортостан</a:t>
          </a:r>
          <a:endParaRPr lang="ru-RU" dirty="0">
            <a:latin typeface="Times New Roman" panose="02020603050405020304" pitchFamily="18" charset="0"/>
            <a:cs typeface="Times New Roman" panose="02020603050405020304" pitchFamily="18" charset="0"/>
          </a:endParaRPr>
        </a:p>
      </dgm:t>
    </dgm:pt>
    <dgm:pt modelId="{C889B913-93CA-4496-B930-DE95925CEAEE}" type="parTrans" cxnId="{37336B5E-74DC-48FF-B8C2-6A1E4B84D112}">
      <dgm:prSet/>
      <dgm:spPr/>
      <dgm:t>
        <a:bodyPr/>
        <a:lstStyle/>
        <a:p>
          <a:endParaRPr lang="ru-RU"/>
        </a:p>
      </dgm:t>
    </dgm:pt>
    <dgm:pt modelId="{E3C7574D-26DF-40B8-997E-D3CD4E030B5C}" type="sibTrans" cxnId="{37336B5E-74DC-48FF-B8C2-6A1E4B84D112}">
      <dgm:prSet/>
      <dgm:spPr/>
      <dgm:t>
        <a:bodyPr/>
        <a:lstStyle/>
        <a:p>
          <a:endParaRPr lang="ru-RU"/>
        </a:p>
      </dgm:t>
    </dgm:pt>
    <dgm:pt modelId="{25242F7C-2E49-4F33-BA8F-981AF100855A}">
      <dgm:prSet/>
      <dgm:spPr/>
      <dgm:t>
        <a:bodyPr/>
        <a:lstStyle/>
        <a:p>
          <a:r>
            <a:rPr lang="ru-RU" dirty="0" smtClean="0">
              <a:latin typeface="Times New Roman" panose="02020603050405020304" pitchFamily="18" charset="0"/>
              <a:cs typeface="Times New Roman" panose="02020603050405020304" pitchFamily="18" charset="0"/>
            </a:rPr>
            <a:t>Ознакомиться с административным регламентом по предоставлению выбранной муниципальной услуги</a:t>
          </a:r>
          <a:endParaRPr lang="ru-RU" dirty="0">
            <a:latin typeface="Times New Roman" panose="02020603050405020304" pitchFamily="18" charset="0"/>
            <a:cs typeface="Times New Roman" panose="02020603050405020304" pitchFamily="18" charset="0"/>
          </a:endParaRPr>
        </a:p>
      </dgm:t>
    </dgm:pt>
    <dgm:pt modelId="{D624B54F-8543-4667-BC30-8C887F462831}" type="parTrans" cxnId="{E6029125-2500-4D46-B549-C111916C891A}">
      <dgm:prSet/>
      <dgm:spPr/>
      <dgm:t>
        <a:bodyPr/>
        <a:lstStyle/>
        <a:p>
          <a:endParaRPr lang="ru-RU"/>
        </a:p>
      </dgm:t>
    </dgm:pt>
    <dgm:pt modelId="{E46F5390-0D87-450E-A811-F1C403525140}" type="sibTrans" cxnId="{E6029125-2500-4D46-B549-C111916C891A}">
      <dgm:prSet/>
      <dgm:spPr/>
      <dgm:t>
        <a:bodyPr/>
        <a:lstStyle/>
        <a:p>
          <a:endParaRPr lang="ru-RU"/>
        </a:p>
      </dgm:t>
    </dgm:pt>
    <dgm:pt modelId="{189780EE-9785-468C-BC10-8EC56FAB769A}" type="pres">
      <dgm:prSet presAssocID="{4E00EA38-B75A-4187-9775-75CFBE446670}" presName="linearFlow" presStyleCnt="0">
        <dgm:presLayoutVars>
          <dgm:dir/>
          <dgm:animLvl val="lvl"/>
          <dgm:resizeHandles val="exact"/>
        </dgm:presLayoutVars>
      </dgm:prSet>
      <dgm:spPr/>
      <dgm:t>
        <a:bodyPr/>
        <a:lstStyle/>
        <a:p>
          <a:endParaRPr lang="ru-RU"/>
        </a:p>
      </dgm:t>
    </dgm:pt>
    <dgm:pt modelId="{595B6739-03AB-438C-94CC-1DF4271F726B}" type="pres">
      <dgm:prSet presAssocID="{67260A3F-EB7A-4D99-A8AE-B75BEBCCC9D2}" presName="composite" presStyleCnt="0"/>
      <dgm:spPr/>
    </dgm:pt>
    <dgm:pt modelId="{E4500169-FB0F-4E4D-905C-5D00EA8C8A1B}" type="pres">
      <dgm:prSet presAssocID="{67260A3F-EB7A-4D99-A8AE-B75BEBCCC9D2}" presName="parentText" presStyleLbl="alignNode1" presStyleIdx="0" presStyleCnt="4">
        <dgm:presLayoutVars>
          <dgm:chMax val="1"/>
          <dgm:bulletEnabled val="1"/>
        </dgm:presLayoutVars>
      </dgm:prSet>
      <dgm:spPr/>
      <dgm:t>
        <a:bodyPr/>
        <a:lstStyle/>
        <a:p>
          <a:endParaRPr lang="ru-RU"/>
        </a:p>
      </dgm:t>
    </dgm:pt>
    <dgm:pt modelId="{FB22A929-558D-4C3C-AFD6-89ACBA71F782}" type="pres">
      <dgm:prSet presAssocID="{67260A3F-EB7A-4D99-A8AE-B75BEBCCC9D2}" presName="descendantText" presStyleLbl="alignAcc1" presStyleIdx="0" presStyleCnt="4">
        <dgm:presLayoutVars>
          <dgm:bulletEnabled val="1"/>
        </dgm:presLayoutVars>
      </dgm:prSet>
      <dgm:spPr/>
      <dgm:t>
        <a:bodyPr/>
        <a:lstStyle/>
        <a:p>
          <a:endParaRPr lang="ru-RU"/>
        </a:p>
      </dgm:t>
    </dgm:pt>
    <dgm:pt modelId="{BF468E98-84E8-4BD7-8D6D-0BF066E219FB}" type="pres">
      <dgm:prSet presAssocID="{7814B4AE-83FA-485E-BC9B-D868CB684FA5}" presName="sp" presStyleCnt="0"/>
      <dgm:spPr/>
    </dgm:pt>
    <dgm:pt modelId="{ABEC4F9D-78ED-49A0-BEB3-D030B2A5E84B}" type="pres">
      <dgm:prSet presAssocID="{FC703677-17A6-4FF6-B60D-8A79B3DBB409}" presName="composite" presStyleCnt="0"/>
      <dgm:spPr/>
    </dgm:pt>
    <dgm:pt modelId="{C2503A5D-687B-44F3-8416-6B21E255B2D3}" type="pres">
      <dgm:prSet presAssocID="{FC703677-17A6-4FF6-B60D-8A79B3DBB409}" presName="parentText" presStyleLbl="alignNode1" presStyleIdx="1" presStyleCnt="4">
        <dgm:presLayoutVars>
          <dgm:chMax val="1"/>
          <dgm:bulletEnabled val="1"/>
        </dgm:presLayoutVars>
      </dgm:prSet>
      <dgm:spPr/>
      <dgm:t>
        <a:bodyPr/>
        <a:lstStyle/>
        <a:p>
          <a:endParaRPr lang="ru-RU"/>
        </a:p>
      </dgm:t>
    </dgm:pt>
    <dgm:pt modelId="{9ABB3EA6-0CB3-49EB-808F-08DC5669D456}" type="pres">
      <dgm:prSet presAssocID="{FC703677-17A6-4FF6-B60D-8A79B3DBB409}" presName="descendantText" presStyleLbl="alignAcc1" presStyleIdx="1" presStyleCnt="4" custLinFactNeighborX="18" custLinFactNeighborY="-9355">
        <dgm:presLayoutVars>
          <dgm:bulletEnabled val="1"/>
        </dgm:presLayoutVars>
      </dgm:prSet>
      <dgm:spPr/>
      <dgm:t>
        <a:bodyPr/>
        <a:lstStyle/>
        <a:p>
          <a:endParaRPr lang="ru-RU"/>
        </a:p>
      </dgm:t>
    </dgm:pt>
    <dgm:pt modelId="{40B26425-D719-4D7B-AC34-18062F990F10}" type="pres">
      <dgm:prSet presAssocID="{CA2C7CC5-90CC-4632-98B7-2F2CB35FB932}" presName="sp" presStyleCnt="0"/>
      <dgm:spPr/>
    </dgm:pt>
    <dgm:pt modelId="{A0A823EA-0EE9-431D-80E8-B10151D9A03C}" type="pres">
      <dgm:prSet presAssocID="{36100003-A825-4208-9E82-2C2CCCBB9FE4}" presName="composite" presStyleCnt="0"/>
      <dgm:spPr/>
    </dgm:pt>
    <dgm:pt modelId="{152DD47A-CDBE-438C-8E3B-34F7644241C3}" type="pres">
      <dgm:prSet presAssocID="{36100003-A825-4208-9E82-2C2CCCBB9FE4}" presName="parentText" presStyleLbl="alignNode1" presStyleIdx="2" presStyleCnt="4">
        <dgm:presLayoutVars>
          <dgm:chMax val="1"/>
          <dgm:bulletEnabled val="1"/>
        </dgm:presLayoutVars>
      </dgm:prSet>
      <dgm:spPr/>
      <dgm:t>
        <a:bodyPr/>
        <a:lstStyle/>
        <a:p>
          <a:endParaRPr lang="ru-RU"/>
        </a:p>
      </dgm:t>
    </dgm:pt>
    <dgm:pt modelId="{9728869A-0993-448D-9376-9532992E8452}" type="pres">
      <dgm:prSet presAssocID="{36100003-A825-4208-9E82-2C2CCCBB9FE4}" presName="descendantText" presStyleLbl="alignAcc1" presStyleIdx="2" presStyleCnt="4">
        <dgm:presLayoutVars>
          <dgm:bulletEnabled val="1"/>
        </dgm:presLayoutVars>
      </dgm:prSet>
      <dgm:spPr/>
      <dgm:t>
        <a:bodyPr/>
        <a:lstStyle/>
        <a:p>
          <a:endParaRPr lang="ru-RU"/>
        </a:p>
      </dgm:t>
    </dgm:pt>
    <dgm:pt modelId="{4561853D-68FF-4D50-ABE1-E93C3D917424}" type="pres">
      <dgm:prSet presAssocID="{DD53F8A0-F533-4FE7-9AF2-5E1C8711041B}" presName="sp" presStyleCnt="0"/>
      <dgm:spPr/>
    </dgm:pt>
    <dgm:pt modelId="{2D9E1AB2-28C1-49DF-AB55-BB8BBECFFFEE}" type="pres">
      <dgm:prSet presAssocID="{1F55F9D1-599C-4AFB-A991-584D0EA82ECA}" presName="composite" presStyleCnt="0"/>
      <dgm:spPr/>
    </dgm:pt>
    <dgm:pt modelId="{3AFB720D-62F0-4103-9F78-9E861C5AB2D6}" type="pres">
      <dgm:prSet presAssocID="{1F55F9D1-599C-4AFB-A991-584D0EA82ECA}" presName="parentText" presStyleLbl="alignNode1" presStyleIdx="3" presStyleCnt="4">
        <dgm:presLayoutVars>
          <dgm:chMax val="1"/>
          <dgm:bulletEnabled val="1"/>
        </dgm:presLayoutVars>
      </dgm:prSet>
      <dgm:spPr/>
      <dgm:t>
        <a:bodyPr/>
        <a:lstStyle/>
        <a:p>
          <a:endParaRPr lang="ru-RU"/>
        </a:p>
      </dgm:t>
    </dgm:pt>
    <dgm:pt modelId="{C0983BDA-13B4-4082-B0B2-88443D7D197B}" type="pres">
      <dgm:prSet presAssocID="{1F55F9D1-599C-4AFB-A991-584D0EA82ECA}" presName="descendantText" presStyleLbl="alignAcc1" presStyleIdx="3" presStyleCnt="4">
        <dgm:presLayoutVars>
          <dgm:bulletEnabled val="1"/>
        </dgm:presLayoutVars>
      </dgm:prSet>
      <dgm:spPr/>
      <dgm:t>
        <a:bodyPr/>
        <a:lstStyle/>
        <a:p>
          <a:endParaRPr lang="ru-RU"/>
        </a:p>
      </dgm:t>
    </dgm:pt>
  </dgm:ptLst>
  <dgm:cxnLst>
    <dgm:cxn modelId="{5EF41C32-4B92-465D-BAF1-88922570F409}" type="presOf" srcId="{FC703677-17A6-4FF6-B60D-8A79B3DBB409}" destId="{C2503A5D-687B-44F3-8416-6B21E255B2D3}" srcOrd="0" destOrd="0" presId="urn:microsoft.com/office/officeart/2005/8/layout/chevron2"/>
    <dgm:cxn modelId="{3A1BE329-0221-4C27-9A78-1CACE45945E4}" srcId="{67260A3F-EB7A-4D99-A8AE-B75BEBCCC9D2}" destId="{B9DE3CBD-A6B6-4846-9C28-CFFF9F8A2614}" srcOrd="0" destOrd="0" parTransId="{02AB0239-038B-4925-B1BA-08FB59C2BD68}" sibTransId="{E4BF30B0-46FF-4D82-8165-06B6A7E991A7}"/>
    <dgm:cxn modelId="{4950907F-CC57-4BEA-87CC-E6520D3ABAD0}" type="presOf" srcId="{25948AF9-5385-4D77-AE4D-207E98D1209B}" destId="{9728869A-0993-448D-9376-9532992E8452}" srcOrd="0" destOrd="0" presId="urn:microsoft.com/office/officeart/2005/8/layout/chevron2"/>
    <dgm:cxn modelId="{A460B939-A8E9-4F1C-BF50-9FFBAE001E80}" srcId="{4E00EA38-B75A-4187-9775-75CFBE446670}" destId="{FC703677-17A6-4FF6-B60D-8A79B3DBB409}" srcOrd="1" destOrd="0" parTransId="{FA68D184-9A06-4E2A-A5D3-3EE05C849B2A}" sibTransId="{CA2C7CC5-90CC-4632-98B7-2F2CB35FB932}"/>
    <dgm:cxn modelId="{D49F24C1-D669-441A-B9FB-FE87552E25E8}" srcId="{4E00EA38-B75A-4187-9775-75CFBE446670}" destId="{1F55F9D1-599C-4AFB-A991-584D0EA82ECA}" srcOrd="3" destOrd="0" parTransId="{758919B3-0658-420B-B1F9-B8B468BD2A29}" sibTransId="{2C7F9DCC-1FDD-448D-B09A-19C47DF25326}"/>
    <dgm:cxn modelId="{A229199E-2B20-4900-827F-B6E9D5FB4859}" type="presOf" srcId="{4E00EA38-B75A-4187-9775-75CFBE446670}" destId="{189780EE-9785-468C-BC10-8EC56FAB769A}" srcOrd="0" destOrd="0" presId="urn:microsoft.com/office/officeart/2005/8/layout/chevron2"/>
    <dgm:cxn modelId="{A0876892-F738-4548-9C30-70FE3A51DC5A}" srcId="{FC703677-17A6-4FF6-B60D-8A79B3DBB409}" destId="{C53E2B6E-920A-4D2B-815B-0EF130C3B23C}" srcOrd="0" destOrd="0" parTransId="{5FB80239-C901-4FB8-BBD9-D59018645C48}" sibTransId="{C8395128-5612-4027-92ED-141C05DD80A0}"/>
    <dgm:cxn modelId="{7E00519A-F21F-45AC-9CB2-82189F9DBBFB}" type="presOf" srcId="{C53E2B6E-920A-4D2B-815B-0EF130C3B23C}" destId="{9ABB3EA6-0CB3-49EB-808F-08DC5669D456}" srcOrd="0" destOrd="0" presId="urn:microsoft.com/office/officeart/2005/8/layout/chevron2"/>
    <dgm:cxn modelId="{0FEDBA4F-FAAE-40F3-9A6C-296D3D58CDA3}" srcId="{4E00EA38-B75A-4187-9775-75CFBE446670}" destId="{36100003-A825-4208-9E82-2C2CCCBB9FE4}" srcOrd="2" destOrd="0" parTransId="{EEEC42E2-F128-46EA-B938-C6681B4DB6AD}" sibTransId="{DD53F8A0-F533-4FE7-9AF2-5E1C8711041B}"/>
    <dgm:cxn modelId="{E6029125-2500-4D46-B549-C111916C891A}" srcId="{1F55F9D1-599C-4AFB-A991-584D0EA82ECA}" destId="{25242F7C-2E49-4F33-BA8F-981AF100855A}" srcOrd="1" destOrd="0" parTransId="{D624B54F-8543-4667-BC30-8C887F462831}" sibTransId="{E46F5390-0D87-450E-A811-F1C403525140}"/>
    <dgm:cxn modelId="{DCF23A46-FA42-40FA-B81C-85ECE89383B6}" srcId="{4E00EA38-B75A-4187-9775-75CFBE446670}" destId="{67260A3F-EB7A-4D99-A8AE-B75BEBCCC9D2}" srcOrd="0" destOrd="0" parTransId="{488DCAA5-C1BF-4104-BFFC-C83C1DA52064}" sibTransId="{7814B4AE-83FA-485E-BC9B-D868CB684FA5}"/>
    <dgm:cxn modelId="{2393C9F6-7D12-4288-8530-9CD25B1ED342}" type="presOf" srcId="{B9DE3CBD-A6B6-4846-9C28-CFFF9F8A2614}" destId="{FB22A929-558D-4C3C-AFD6-89ACBA71F782}" srcOrd="0" destOrd="0" presId="urn:microsoft.com/office/officeart/2005/8/layout/chevron2"/>
    <dgm:cxn modelId="{F0A6E81C-97A2-4A50-820B-D55B275C3281}" type="presOf" srcId="{36100003-A825-4208-9E82-2C2CCCBB9FE4}" destId="{152DD47A-CDBE-438C-8E3B-34F7644241C3}" srcOrd="0" destOrd="0" presId="urn:microsoft.com/office/officeart/2005/8/layout/chevron2"/>
    <dgm:cxn modelId="{4EE36420-EAAC-4735-A42E-5C91E0613EEE}" type="presOf" srcId="{67260A3F-EB7A-4D99-A8AE-B75BEBCCC9D2}" destId="{E4500169-FB0F-4E4D-905C-5D00EA8C8A1B}" srcOrd="0" destOrd="0" presId="urn:microsoft.com/office/officeart/2005/8/layout/chevron2"/>
    <dgm:cxn modelId="{561AAEBD-88A7-43D8-85A9-BCCA4EE0E132}" type="presOf" srcId="{E02F78BB-6E8D-4D0F-9D96-5F75E9D740F2}" destId="{9728869A-0993-448D-9376-9532992E8452}" srcOrd="0" destOrd="1" presId="urn:microsoft.com/office/officeart/2005/8/layout/chevron2"/>
    <dgm:cxn modelId="{37336B5E-74DC-48FF-B8C2-6A1E4B84D112}" srcId="{1F55F9D1-599C-4AFB-A991-584D0EA82ECA}" destId="{ED0500DE-3A09-4081-92C7-8568EE9D95B6}" srcOrd="0" destOrd="0" parTransId="{C889B913-93CA-4496-B930-DE95925CEAEE}" sibTransId="{E3C7574D-26DF-40B8-997E-D3CD4E030B5C}"/>
    <dgm:cxn modelId="{8302855B-B958-46B7-BFCB-8FBF49F58A53}" type="presOf" srcId="{ED0500DE-3A09-4081-92C7-8568EE9D95B6}" destId="{C0983BDA-13B4-4082-B0B2-88443D7D197B}" srcOrd="0" destOrd="0" presId="urn:microsoft.com/office/officeart/2005/8/layout/chevron2"/>
    <dgm:cxn modelId="{975FFF7B-5DF8-47D3-A34B-745FF2C622E2}" srcId="{36100003-A825-4208-9E82-2C2CCCBB9FE4}" destId="{25948AF9-5385-4D77-AE4D-207E98D1209B}" srcOrd="0" destOrd="0" parTransId="{3BDF7E3A-C940-45DF-AA91-931C7F1BBCDD}" sibTransId="{36C862F4-3C72-4043-81F2-541BD4C51617}"/>
    <dgm:cxn modelId="{D12F8392-3987-40CC-BFF0-D3EA0C42CB6F}" type="presOf" srcId="{1F55F9D1-599C-4AFB-A991-584D0EA82ECA}" destId="{3AFB720D-62F0-4103-9F78-9E861C5AB2D6}" srcOrd="0" destOrd="0" presId="urn:microsoft.com/office/officeart/2005/8/layout/chevron2"/>
    <dgm:cxn modelId="{6D91A463-4ADA-443A-84BA-A23E32F59C01}" srcId="{36100003-A825-4208-9E82-2C2CCCBB9FE4}" destId="{E02F78BB-6E8D-4D0F-9D96-5F75E9D740F2}" srcOrd="1" destOrd="0" parTransId="{3A549BD5-5BDC-4F4B-89DB-D0214BE1188A}" sibTransId="{820CDF91-9B23-4B41-9544-761A5A4C5B55}"/>
    <dgm:cxn modelId="{BED7B823-C24C-4E14-BEFD-6732E010400E}" type="presOf" srcId="{25242F7C-2E49-4F33-BA8F-981AF100855A}" destId="{C0983BDA-13B4-4082-B0B2-88443D7D197B}" srcOrd="0" destOrd="1" presId="urn:microsoft.com/office/officeart/2005/8/layout/chevron2"/>
    <dgm:cxn modelId="{86B8CF9B-5052-404E-8F68-FC7305A392F7}" type="presParOf" srcId="{189780EE-9785-468C-BC10-8EC56FAB769A}" destId="{595B6739-03AB-438C-94CC-1DF4271F726B}" srcOrd="0" destOrd="0" presId="urn:microsoft.com/office/officeart/2005/8/layout/chevron2"/>
    <dgm:cxn modelId="{AF95D34F-49AA-4C97-8DAC-6AC0D30A092A}" type="presParOf" srcId="{595B6739-03AB-438C-94CC-1DF4271F726B}" destId="{E4500169-FB0F-4E4D-905C-5D00EA8C8A1B}" srcOrd="0" destOrd="0" presId="urn:microsoft.com/office/officeart/2005/8/layout/chevron2"/>
    <dgm:cxn modelId="{3A255372-8C21-4ED5-9C4F-198D21687568}" type="presParOf" srcId="{595B6739-03AB-438C-94CC-1DF4271F726B}" destId="{FB22A929-558D-4C3C-AFD6-89ACBA71F782}" srcOrd="1" destOrd="0" presId="urn:microsoft.com/office/officeart/2005/8/layout/chevron2"/>
    <dgm:cxn modelId="{81ADAA53-0A28-422A-9B9C-E289D5051C1B}" type="presParOf" srcId="{189780EE-9785-468C-BC10-8EC56FAB769A}" destId="{BF468E98-84E8-4BD7-8D6D-0BF066E219FB}" srcOrd="1" destOrd="0" presId="urn:microsoft.com/office/officeart/2005/8/layout/chevron2"/>
    <dgm:cxn modelId="{C4204EFE-4DEB-4AA2-8B38-FA2B6EC4FD4D}" type="presParOf" srcId="{189780EE-9785-468C-BC10-8EC56FAB769A}" destId="{ABEC4F9D-78ED-49A0-BEB3-D030B2A5E84B}" srcOrd="2" destOrd="0" presId="urn:microsoft.com/office/officeart/2005/8/layout/chevron2"/>
    <dgm:cxn modelId="{23C27FB3-977F-4DB3-89A5-F819D4189EF9}" type="presParOf" srcId="{ABEC4F9D-78ED-49A0-BEB3-D030B2A5E84B}" destId="{C2503A5D-687B-44F3-8416-6B21E255B2D3}" srcOrd="0" destOrd="0" presId="urn:microsoft.com/office/officeart/2005/8/layout/chevron2"/>
    <dgm:cxn modelId="{3AA8A30B-E5D6-4045-8AEE-5E4E2AA6BD29}" type="presParOf" srcId="{ABEC4F9D-78ED-49A0-BEB3-D030B2A5E84B}" destId="{9ABB3EA6-0CB3-49EB-808F-08DC5669D456}" srcOrd="1" destOrd="0" presId="urn:microsoft.com/office/officeart/2005/8/layout/chevron2"/>
    <dgm:cxn modelId="{4E2E6718-29C0-4E72-B0CB-45CCF3B33A58}" type="presParOf" srcId="{189780EE-9785-468C-BC10-8EC56FAB769A}" destId="{40B26425-D719-4D7B-AC34-18062F990F10}" srcOrd="3" destOrd="0" presId="urn:microsoft.com/office/officeart/2005/8/layout/chevron2"/>
    <dgm:cxn modelId="{CD458BFE-0770-4621-8EC0-EB38CF6CE980}" type="presParOf" srcId="{189780EE-9785-468C-BC10-8EC56FAB769A}" destId="{A0A823EA-0EE9-431D-80E8-B10151D9A03C}" srcOrd="4" destOrd="0" presId="urn:microsoft.com/office/officeart/2005/8/layout/chevron2"/>
    <dgm:cxn modelId="{1BF9BA3F-1BF6-48C3-BAF5-64565997188C}" type="presParOf" srcId="{A0A823EA-0EE9-431D-80E8-B10151D9A03C}" destId="{152DD47A-CDBE-438C-8E3B-34F7644241C3}" srcOrd="0" destOrd="0" presId="urn:microsoft.com/office/officeart/2005/8/layout/chevron2"/>
    <dgm:cxn modelId="{E00915D1-78CA-4918-A004-EDDD516B8BF3}" type="presParOf" srcId="{A0A823EA-0EE9-431D-80E8-B10151D9A03C}" destId="{9728869A-0993-448D-9376-9532992E8452}" srcOrd="1" destOrd="0" presId="urn:microsoft.com/office/officeart/2005/8/layout/chevron2"/>
    <dgm:cxn modelId="{49E9B426-C49D-4F8D-B2C7-2720FFCB9724}" type="presParOf" srcId="{189780EE-9785-468C-BC10-8EC56FAB769A}" destId="{4561853D-68FF-4D50-ABE1-E93C3D917424}" srcOrd="5" destOrd="0" presId="urn:microsoft.com/office/officeart/2005/8/layout/chevron2"/>
    <dgm:cxn modelId="{D1A74E36-E9AD-4E0D-825F-79E1D7EDC784}" type="presParOf" srcId="{189780EE-9785-468C-BC10-8EC56FAB769A}" destId="{2D9E1AB2-28C1-49DF-AB55-BB8BBECFFFEE}" srcOrd="6" destOrd="0" presId="urn:microsoft.com/office/officeart/2005/8/layout/chevron2"/>
    <dgm:cxn modelId="{53B98B31-339E-44AF-8BAE-842587DDEE35}" type="presParOf" srcId="{2D9E1AB2-28C1-49DF-AB55-BB8BBECFFFEE}" destId="{3AFB720D-62F0-4103-9F78-9E861C5AB2D6}" srcOrd="0" destOrd="0" presId="urn:microsoft.com/office/officeart/2005/8/layout/chevron2"/>
    <dgm:cxn modelId="{1F3EB3CD-FA6A-49DE-9D6E-0E37EBA4E87E}" type="presParOf" srcId="{2D9E1AB2-28C1-49DF-AB55-BB8BBECFFFEE}" destId="{C0983BDA-13B4-4082-B0B2-88443D7D197B}"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00169-FB0F-4E4D-905C-5D00EA8C8A1B}">
      <dsp:nvSpPr>
        <dsp:cNvPr id="0" name=""/>
        <dsp:cNvSpPr/>
      </dsp:nvSpPr>
      <dsp:spPr>
        <a:xfrm rot="5400000">
          <a:off x="-85969" y="87107"/>
          <a:ext cx="573128" cy="40119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ru-RU" sz="1100" kern="1200" dirty="0" smtClean="0">
              <a:latin typeface="Times New Roman" panose="02020603050405020304" pitchFamily="18" charset="0"/>
              <a:cs typeface="Times New Roman" panose="02020603050405020304" pitchFamily="18" charset="0"/>
            </a:rPr>
            <a:t>1</a:t>
          </a:r>
          <a:endParaRPr lang="ru-RU" sz="1100" kern="1200" dirty="0">
            <a:latin typeface="Times New Roman" panose="02020603050405020304" pitchFamily="18" charset="0"/>
            <a:cs typeface="Times New Roman" panose="02020603050405020304" pitchFamily="18" charset="0"/>
          </a:endParaRPr>
        </a:p>
      </dsp:txBody>
      <dsp:txXfrm rot="-5400000">
        <a:off x="0" y="201733"/>
        <a:ext cx="401190" cy="171938"/>
      </dsp:txXfrm>
    </dsp:sp>
    <dsp:sp modelId="{FB22A929-558D-4C3C-AFD6-89ACBA71F782}">
      <dsp:nvSpPr>
        <dsp:cNvPr id="0" name=""/>
        <dsp:cNvSpPr/>
      </dsp:nvSpPr>
      <dsp:spPr>
        <a:xfrm rot="5400000">
          <a:off x="3175309" y="-2772981"/>
          <a:ext cx="372533" cy="592077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Выбрать вкладку «Деятельность»</a:t>
          </a:r>
          <a:endParaRPr lang="ru-RU" sz="700" kern="1200" dirty="0">
            <a:latin typeface="Times New Roman" panose="02020603050405020304" pitchFamily="18" charset="0"/>
            <a:cs typeface="Times New Roman" panose="02020603050405020304" pitchFamily="18" charset="0"/>
          </a:endParaRPr>
        </a:p>
      </dsp:txBody>
      <dsp:txXfrm rot="-5400000">
        <a:off x="401190" y="19324"/>
        <a:ext cx="5902586" cy="336161"/>
      </dsp:txXfrm>
    </dsp:sp>
    <dsp:sp modelId="{C2503A5D-687B-44F3-8416-6B21E255B2D3}">
      <dsp:nvSpPr>
        <dsp:cNvPr id="0" name=""/>
        <dsp:cNvSpPr/>
      </dsp:nvSpPr>
      <dsp:spPr>
        <a:xfrm rot="5400000">
          <a:off x="-85969" y="539878"/>
          <a:ext cx="573128" cy="40119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ru-RU" sz="1100" kern="1200" dirty="0" smtClean="0">
              <a:latin typeface="Times New Roman" panose="02020603050405020304" pitchFamily="18" charset="0"/>
              <a:cs typeface="Times New Roman" panose="02020603050405020304" pitchFamily="18" charset="0"/>
            </a:rPr>
            <a:t>2</a:t>
          </a:r>
          <a:endParaRPr lang="ru-RU" sz="1100" kern="1200" dirty="0">
            <a:latin typeface="Times New Roman" panose="02020603050405020304" pitchFamily="18" charset="0"/>
            <a:cs typeface="Times New Roman" panose="02020603050405020304" pitchFamily="18" charset="0"/>
          </a:endParaRPr>
        </a:p>
      </dsp:txBody>
      <dsp:txXfrm rot="-5400000">
        <a:off x="0" y="654504"/>
        <a:ext cx="401190" cy="171938"/>
      </dsp:txXfrm>
    </dsp:sp>
    <dsp:sp modelId="{9ABB3EA6-0CB3-49EB-808F-08DC5669D456}">
      <dsp:nvSpPr>
        <dsp:cNvPr id="0" name=""/>
        <dsp:cNvSpPr/>
      </dsp:nvSpPr>
      <dsp:spPr>
        <a:xfrm rot="5400000">
          <a:off x="3175309" y="-2355060"/>
          <a:ext cx="372533" cy="592077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Выбрать вкладку «Оказание муниципальных услуг и  (или ) функций»</a:t>
          </a:r>
          <a:endParaRPr lang="ru-RU" sz="700" kern="1200" dirty="0">
            <a:latin typeface="Times New Roman" panose="02020603050405020304" pitchFamily="18" charset="0"/>
            <a:cs typeface="Times New Roman" panose="02020603050405020304" pitchFamily="18" charset="0"/>
          </a:endParaRPr>
        </a:p>
      </dsp:txBody>
      <dsp:txXfrm rot="-5400000">
        <a:off x="401190" y="437245"/>
        <a:ext cx="5902586" cy="336161"/>
      </dsp:txXfrm>
    </dsp:sp>
    <dsp:sp modelId="{152DD47A-CDBE-438C-8E3B-34F7644241C3}">
      <dsp:nvSpPr>
        <dsp:cNvPr id="0" name=""/>
        <dsp:cNvSpPr/>
      </dsp:nvSpPr>
      <dsp:spPr>
        <a:xfrm rot="5400000">
          <a:off x="-85969" y="992650"/>
          <a:ext cx="573128" cy="40119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ru-RU" sz="1100" kern="1200" dirty="0" smtClean="0">
              <a:latin typeface="Times New Roman" panose="02020603050405020304" pitchFamily="18" charset="0"/>
              <a:cs typeface="Times New Roman" panose="02020603050405020304" pitchFamily="18" charset="0"/>
            </a:rPr>
            <a:t>3</a:t>
          </a:r>
          <a:endParaRPr lang="ru-RU" sz="1100" kern="1200" dirty="0">
            <a:latin typeface="Times New Roman" panose="02020603050405020304" pitchFamily="18" charset="0"/>
            <a:cs typeface="Times New Roman" panose="02020603050405020304" pitchFamily="18" charset="0"/>
          </a:endParaRPr>
        </a:p>
      </dsp:txBody>
      <dsp:txXfrm rot="-5400000">
        <a:off x="0" y="1107276"/>
        <a:ext cx="401190" cy="171938"/>
      </dsp:txXfrm>
    </dsp:sp>
    <dsp:sp modelId="{9728869A-0993-448D-9376-9532992E8452}">
      <dsp:nvSpPr>
        <dsp:cNvPr id="0" name=""/>
        <dsp:cNvSpPr/>
      </dsp:nvSpPr>
      <dsp:spPr>
        <a:xfrm rot="5400000">
          <a:off x="3175309" y="-1867438"/>
          <a:ext cx="372533" cy="592077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Выбрать вкладку «Услуги (функции), предоставляемые (исполняемые) Администрацией МР Мелеузовский район Республики Башкортостан»</a:t>
          </a:r>
          <a:endParaRPr lang="ru-RU" sz="700" kern="1200" dirty="0">
            <a:latin typeface="Times New Roman" panose="02020603050405020304" pitchFamily="18" charset="0"/>
            <a:cs typeface="Times New Roman" panose="02020603050405020304" pitchFamily="18" charset="0"/>
          </a:endParaRPr>
        </a:p>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Ознакомиться с административным регламентом по предоставлению выбранной муниципальной услуги</a:t>
          </a:r>
          <a:endParaRPr lang="ru-RU" sz="700" kern="1200" dirty="0">
            <a:latin typeface="Times New Roman" panose="02020603050405020304" pitchFamily="18" charset="0"/>
            <a:cs typeface="Times New Roman" panose="02020603050405020304" pitchFamily="18" charset="0"/>
          </a:endParaRPr>
        </a:p>
      </dsp:txBody>
      <dsp:txXfrm rot="-5400000">
        <a:off x="401190" y="924867"/>
        <a:ext cx="5902586" cy="336161"/>
      </dsp:txXfrm>
    </dsp:sp>
    <dsp:sp modelId="{3AFB720D-62F0-4103-9F78-9E861C5AB2D6}">
      <dsp:nvSpPr>
        <dsp:cNvPr id="0" name=""/>
        <dsp:cNvSpPr/>
      </dsp:nvSpPr>
      <dsp:spPr>
        <a:xfrm rot="5400000">
          <a:off x="-85969" y="1445422"/>
          <a:ext cx="573128" cy="40119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ru-RU" sz="1100" kern="1200" dirty="0" smtClean="0">
              <a:latin typeface="Times New Roman" panose="02020603050405020304" pitchFamily="18" charset="0"/>
              <a:cs typeface="Times New Roman" panose="02020603050405020304" pitchFamily="18" charset="0"/>
            </a:rPr>
            <a:t>4</a:t>
          </a:r>
          <a:endParaRPr lang="ru-RU" sz="1100" kern="1200" dirty="0">
            <a:latin typeface="Times New Roman" panose="02020603050405020304" pitchFamily="18" charset="0"/>
            <a:cs typeface="Times New Roman" panose="02020603050405020304" pitchFamily="18" charset="0"/>
          </a:endParaRPr>
        </a:p>
      </dsp:txBody>
      <dsp:txXfrm rot="-5400000">
        <a:off x="0" y="1560048"/>
        <a:ext cx="401190" cy="171938"/>
      </dsp:txXfrm>
    </dsp:sp>
    <dsp:sp modelId="{C0983BDA-13B4-4082-B0B2-88443D7D197B}">
      <dsp:nvSpPr>
        <dsp:cNvPr id="0" name=""/>
        <dsp:cNvSpPr/>
      </dsp:nvSpPr>
      <dsp:spPr>
        <a:xfrm rot="5400000">
          <a:off x="3175309" y="-1414666"/>
          <a:ext cx="372533" cy="592077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Выбрать вкладку «Услуги, являющиеся необходимыми и обязательными для предоставления в МР Мелеузовский район Республики Башкортостан</a:t>
          </a:r>
          <a:endParaRPr lang="ru-RU" sz="700" kern="1200" dirty="0">
            <a:latin typeface="Times New Roman" panose="02020603050405020304" pitchFamily="18" charset="0"/>
            <a:cs typeface="Times New Roman" panose="02020603050405020304" pitchFamily="18" charset="0"/>
          </a:endParaRPr>
        </a:p>
        <a:p>
          <a:pPr marL="57150" lvl="1" indent="-57150" algn="l" defTabSz="311150">
            <a:lnSpc>
              <a:spcPct val="90000"/>
            </a:lnSpc>
            <a:spcBef>
              <a:spcPct val="0"/>
            </a:spcBef>
            <a:spcAft>
              <a:spcPct val="15000"/>
            </a:spcAft>
            <a:buChar char="••"/>
          </a:pPr>
          <a:r>
            <a:rPr lang="ru-RU" sz="700" kern="1200" dirty="0" smtClean="0">
              <a:latin typeface="Times New Roman" panose="02020603050405020304" pitchFamily="18" charset="0"/>
              <a:cs typeface="Times New Roman" panose="02020603050405020304" pitchFamily="18" charset="0"/>
            </a:rPr>
            <a:t>Ознакомиться с административным регламентом по предоставлению выбранной муниципальной услуги</a:t>
          </a:r>
          <a:endParaRPr lang="ru-RU" sz="700" kern="1200" dirty="0">
            <a:latin typeface="Times New Roman" panose="02020603050405020304" pitchFamily="18" charset="0"/>
            <a:cs typeface="Times New Roman" panose="02020603050405020304" pitchFamily="18" charset="0"/>
          </a:endParaRPr>
        </a:p>
      </dsp:txBody>
      <dsp:txXfrm rot="-5400000">
        <a:off x="401190" y="1377639"/>
        <a:ext cx="5902586" cy="3361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0.16654</cdr:x>
      <cdr:y>0.15237</cdr:y>
    </cdr:from>
    <cdr:to>
      <cdr:x>0.85823</cdr:x>
      <cdr:y>0.27848</cdr:y>
    </cdr:to>
    <cdr:sp macro="" textlink="">
      <cdr:nvSpPr>
        <cdr:cNvPr id="2" name="TextBox 1"/>
        <cdr:cNvSpPr txBox="1"/>
      </cdr:nvSpPr>
      <cdr:spPr>
        <a:xfrm xmlns:a="http://schemas.openxmlformats.org/drawingml/2006/main">
          <a:off x="858049" y="444694"/>
          <a:ext cx="3563740" cy="36805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0.34617</cdr:x>
      <cdr:y>0.55834</cdr:y>
    </cdr:from>
    <cdr:to>
      <cdr:x>0.4526</cdr:x>
      <cdr:y>0.64894</cdr:y>
    </cdr:to>
    <cdr:sp macro="" textlink="">
      <cdr:nvSpPr>
        <cdr:cNvPr id="3" name="Прямоугольник 2"/>
        <cdr:cNvSpPr/>
      </cdr:nvSpPr>
      <cdr:spPr>
        <a:xfrm xmlns:a="http://schemas.openxmlformats.org/drawingml/2006/main">
          <a:off x="1783536" y="1629514"/>
          <a:ext cx="548368" cy="26440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1200" dirty="0" smtClean="0">
              <a:solidFill>
                <a:schemeClr val="tx1"/>
              </a:solidFill>
              <a:latin typeface="Times New Roman" panose="02020603050405020304" pitchFamily="18" charset="0"/>
              <a:cs typeface="Times New Roman" panose="02020603050405020304" pitchFamily="18" charset="0"/>
            </a:rPr>
            <a:t>5941</a:t>
          </a:r>
        </a:p>
      </cdr:txBody>
    </cdr:sp>
  </cdr:relSizeAnchor>
  <cdr:relSizeAnchor xmlns:cdr="http://schemas.openxmlformats.org/drawingml/2006/chartDrawing">
    <cdr:from>
      <cdr:x>0.23842</cdr:x>
      <cdr:y>0.5531</cdr:y>
    </cdr:from>
    <cdr:to>
      <cdr:x>0.34486</cdr:x>
      <cdr:y>0.6437</cdr:y>
    </cdr:to>
    <cdr:sp macro="" textlink="">
      <cdr:nvSpPr>
        <cdr:cNvPr id="4" name="Прямоугольник 3"/>
        <cdr:cNvSpPr/>
      </cdr:nvSpPr>
      <cdr:spPr>
        <a:xfrm xmlns:a="http://schemas.openxmlformats.org/drawingml/2006/main">
          <a:off x="1228408" y="1614212"/>
          <a:ext cx="548368" cy="26440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ru-RU" sz="1200" dirty="0" smtClean="0">
              <a:solidFill>
                <a:schemeClr val="tx1"/>
              </a:solidFill>
              <a:latin typeface="Times New Roman" panose="02020603050405020304" pitchFamily="18" charset="0"/>
              <a:cs typeface="Times New Roman" panose="02020603050405020304" pitchFamily="18" charset="0"/>
            </a:rPr>
            <a:t>5202</a:t>
          </a:r>
        </a:p>
      </cdr:txBody>
    </cdr:sp>
  </cdr:relSizeAnchor>
</c:userShapes>
</file>

<file path=ppt/drawings/drawing2.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6.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7.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8.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9.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10.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drawings/drawing11.xml><?xml version="1.0" encoding="utf-8"?>
<c:userShapes xmlns:c="http://schemas.openxmlformats.org/drawingml/2006/chart">
  <cdr:relSizeAnchor xmlns:cdr="http://schemas.openxmlformats.org/drawingml/2006/chartDrawing">
    <cdr:from>
      <cdr:x>0.15371</cdr:x>
      <cdr:y>0.05045</cdr:y>
    </cdr:from>
    <cdr:to>
      <cdr:x>0.8454</cdr:x>
      <cdr:y>0.17656</cdr:y>
    </cdr:to>
    <cdr:sp macro="" textlink="">
      <cdr:nvSpPr>
        <cdr:cNvPr id="2" name="TextBox 1"/>
        <cdr:cNvSpPr txBox="1"/>
      </cdr:nvSpPr>
      <cdr:spPr>
        <a:xfrm xmlns:a="http://schemas.openxmlformats.org/drawingml/2006/main">
          <a:off x="428628" y="142876"/>
          <a:ext cx="192882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ru-RU"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30525" cy="49688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051" y="1"/>
            <a:ext cx="2930525" cy="496889"/>
          </a:xfrm>
          <a:prstGeom prst="rect">
            <a:avLst/>
          </a:prstGeom>
        </p:spPr>
        <p:txBody>
          <a:bodyPr vert="horz" lIns="91440" tIns="45720" rIns="91440" bIns="45720" rtlCol="0"/>
          <a:lstStyle>
            <a:lvl1pPr algn="r">
              <a:defRPr sz="1200"/>
            </a:lvl1pPr>
          </a:lstStyle>
          <a:p>
            <a:fld id="{0F33F326-3CD0-4789-91F0-37DA10A27701}" type="datetimeFigureOut">
              <a:rPr lang="ru-RU" smtClean="0"/>
              <a:pPr/>
              <a:t>15.11.2018</a:t>
            </a:fld>
            <a:endParaRPr lang="ru-RU"/>
          </a:p>
        </p:txBody>
      </p:sp>
      <p:sp>
        <p:nvSpPr>
          <p:cNvPr id="4" name="Нижний колонтитул 3"/>
          <p:cNvSpPr>
            <a:spLocks noGrp="1"/>
          </p:cNvSpPr>
          <p:nvPr>
            <p:ph type="ftr" sz="quarter" idx="2"/>
          </p:nvPr>
        </p:nvSpPr>
        <p:spPr>
          <a:xfrm>
            <a:off x="1" y="9444039"/>
            <a:ext cx="2930525" cy="4968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051" y="9444039"/>
            <a:ext cx="2930525" cy="496887"/>
          </a:xfrm>
          <a:prstGeom prst="rect">
            <a:avLst/>
          </a:prstGeom>
        </p:spPr>
        <p:txBody>
          <a:bodyPr vert="horz" lIns="91440" tIns="45720" rIns="91440" bIns="45720" rtlCol="0" anchor="b"/>
          <a:lstStyle>
            <a:lvl1pPr algn="r">
              <a:defRPr sz="1200"/>
            </a:lvl1pPr>
          </a:lstStyle>
          <a:p>
            <a:fld id="{D0A46CD0-13AB-47D8-B6FB-A5B8CFF62DE7}" type="slidenum">
              <a:rPr lang="ru-RU" smtClean="0"/>
              <a:pPr/>
              <a:t>‹#›</a:t>
            </a:fld>
            <a:endParaRPr lang="ru-RU"/>
          </a:p>
        </p:txBody>
      </p:sp>
    </p:spTree>
    <p:extLst>
      <p:ext uri="{BB962C8B-B14F-4D97-AF65-F5344CB8AC3E}">
        <p14:creationId xmlns:p14="http://schemas.microsoft.com/office/powerpoint/2010/main" val="3697237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30525" cy="496889"/>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051" y="1"/>
            <a:ext cx="2930525" cy="496889"/>
          </a:xfrm>
          <a:prstGeom prst="rect">
            <a:avLst/>
          </a:prstGeom>
        </p:spPr>
        <p:txBody>
          <a:bodyPr vert="horz" lIns="91440" tIns="45720" rIns="91440" bIns="45720" rtlCol="0"/>
          <a:lstStyle>
            <a:lvl1pPr algn="r">
              <a:defRPr sz="1200"/>
            </a:lvl1pPr>
          </a:lstStyle>
          <a:p>
            <a:fld id="{CB89A8B6-EFF7-48AA-81FB-1FD93E0F24BB}" type="datetimeFigureOut">
              <a:rPr lang="ru-RU" smtClean="0"/>
              <a:pPr/>
              <a:t>15.11.2018</a:t>
            </a:fld>
            <a:endParaRPr lang="ru-RU"/>
          </a:p>
        </p:txBody>
      </p:sp>
      <p:sp>
        <p:nvSpPr>
          <p:cNvPr id="4" name="Образ слайда 3"/>
          <p:cNvSpPr>
            <a:spLocks noGrp="1" noRot="1" noChangeAspect="1"/>
          </p:cNvSpPr>
          <p:nvPr>
            <p:ph type="sldImg" idx="2"/>
          </p:nvPr>
        </p:nvSpPr>
        <p:spPr>
          <a:xfrm>
            <a:off x="69850" y="747713"/>
            <a:ext cx="6621463" cy="37258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275" y="4722815"/>
            <a:ext cx="5408613" cy="447357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444039"/>
            <a:ext cx="2930525"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051" y="9444039"/>
            <a:ext cx="2930525" cy="496887"/>
          </a:xfrm>
          <a:prstGeom prst="rect">
            <a:avLst/>
          </a:prstGeom>
        </p:spPr>
        <p:txBody>
          <a:bodyPr vert="horz" lIns="91440" tIns="45720" rIns="91440" bIns="45720" rtlCol="0" anchor="b"/>
          <a:lstStyle>
            <a:lvl1pPr algn="r">
              <a:defRPr sz="1200"/>
            </a:lvl1pPr>
          </a:lstStyle>
          <a:p>
            <a:fld id="{81BCA86B-4F00-4390-B1EA-89571C95459C}" type="slidenum">
              <a:rPr lang="ru-RU" smtClean="0"/>
              <a:pPr/>
              <a:t>‹#›</a:t>
            </a:fld>
            <a:endParaRPr lang="ru-RU"/>
          </a:p>
        </p:txBody>
      </p:sp>
    </p:spTree>
    <p:extLst>
      <p:ext uri="{BB962C8B-B14F-4D97-AF65-F5344CB8AC3E}">
        <p14:creationId xmlns:p14="http://schemas.microsoft.com/office/powerpoint/2010/main" val="203634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Внутри">
    <p:spTree>
      <p:nvGrpSpPr>
        <p:cNvPr id="1" name=""/>
        <p:cNvGrpSpPr/>
        <p:nvPr/>
      </p:nvGrpSpPr>
      <p:grpSpPr>
        <a:xfrm>
          <a:off x="0" y="0"/>
          <a:ext cx="0" cy="0"/>
          <a:chOff x="0" y="0"/>
          <a:chExt cx="0" cy="0"/>
        </a:xfrm>
      </p:grpSpPr>
      <p:sp>
        <p:nvSpPr>
          <p:cNvPr id="38" name="Инструкции"/>
          <p:cNvSpPr/>
          <p:nvPr/>
        </p:nvSpPr>
        <p:spPr>
          <a:xfrm>
            <a:off x="12469091" y="4014"/>
            <a:ext cx="2032000" cy="6853986"/>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spcBef>
                <a:spcPts val="1200"/>
              </a:spcBef>
              <a:buNone/>
            </a:pPr>
            <a:r>
              <a:rPr lang="ru-RU" sz="950" b="1" i="1" baseline="0" dirty="0">
                <a:latin typeface="Arial"/>
                <a:ea typeface="+mn-ea"/>
                <a:cs typeface="Arial"/>
              </a:rPr>
              <a:t>Примечание. </a:t>
            </a:r>
          </a:p>
          <a:p>
            <a:pPr algn="l" defTabSz="914400">
              <a:spcBef>
                <a:spcPts val="1200"/>
              </a:spcBef>
              <a:buNone/>
            </a:pPr>
            <a:r>
              <a:rPr lang="ru-RU" sz="950" b="1" i="1" baseline="0" dirty="0">
                <a:latin typeface="Arial"/>
                <a:ea typeface="+mn-ea"/>
                <a:cs typeface="Arial"/>
              </a:rPr>
              <a:t>Эта брошюра </a:t>
            </a:r>
            <a:r>
              <a:rPr lang="ru-RU" sz="950" b="1" i="1" dirty="0">
                <a:latin typeface="Arial"/>
                <a:ea typeface="+mn-ea"/>
                <a:cs typeface="Arial"/>
              </a:rPr>
              <a:t>создана для печати.  </a:t>
            </a:r>
            <a:r>
              <a:rPr lang="ru-RU" sz="950" b="1" i="1" baseline="0" dirty="0">
                <a:latin typeface="Arial"/>
                <a:ea typeface="+mn-ea"/>
                <a:cs typeface="Arial"/>
              </a:rPr>
              <a:t>Убедитесь в правильности печати на карточке, проведя пробную печать на обычной бумаге.</a:t>
            </a:r>
          </a:p>
          <a:p>
            <a:pPr algn="l" defTabSz="914400">
              <a:spcBef>
                <a:spcPts val="1200"/>
              </a:spcBef>
              <a:buNone/>
            </a:pPr>
            <a:r>
              <a:rPr lang="ru-RU" sz="950" b="1" i="1" baseline="0" dirty="0">
                <a:latin typeface="Arial"/>
                <a:ea typeface="+mn-ea"/>
                <a:cs typeface="Arial"/>
              </a:rPr>
              <a:t>Возможно, вам придется убрать флажок напротив параметра "Вместить в размер листа" в диалоговом окне "Печать" (в раскрывающемся меню "Слайды размером во всю страницу").</a:t>
            </a:r>
          </a:p>
          <a:p>
            <a:pPr algn="l" defTabSz="914400">
              <a:spcBef>
                <a:spcPts val="1200"/>
              </a:spcBef>
              <a:buNone/>
            </a:pPr>
            <a:r>
              <a:rPr lang="ru-RU" sz="950" b="1" i="1" dirty="0">
                <a:latin typeface="Arial"/>
                <a:ea typeface="+mn-ea"/>
                <a:cs typeface="Arial"/>
              </a:rPr>
              <a:t>Убедитесь, что принтер настроен на печать двусторонних страниц.</a:t>
            </a:r>
          </a:p>
          <a:p>
            <a:pPr algn="l" defTabSz="914400">
              <a:spcBef>
                <a:spcPts val="1200"/>
              </a:spcBef>
              <a:buNone/>
            </a:pPr>
            <a:r>
              <a:rPr lang="ru-RU" sz="950" b="1" i="1" baseline="0" dirty="0">
                <a:latin typeface="Arial"/>
                <a:ea typeface="+mn-ea"/>
                <a:cs typeface="Arial"/>
              </a:rPr>
              <a:t>Чтобы сменить изображения на этом слайде, выберите рисунок и удалите его. Затем щелкните значок "Вставить изображение"</a:t>
            </a:r>
          </a:p>
          <a:p>
            <a:pPr algn="l" defTabSz="914400">
              <a:spcBef>
                <a:spcPts val="1200"/>
              </a:spcBef>
              <a:buNone/>
            </a:pPr>
            <a:r>
              <a:rPr lang="ru-RU" sz="950" b="1" i="1" baseline="0" dirty="0">
                <a:latin typeface="Arial"/>
                <a:ea typeface="+mn-ea"/>
                <a:cs typeface="Arial"/>
              </a:rPr>
              <a:t>и вставьте собственное изображение в заполнитель.</a:t>
            </a:r>
          </a:p>
          <a:p>
            <a:pPr algn="l" defTabSz="914400">
              <a:spcBef>
                <a:spcPts val="1200"/>
              </a:spcBef>
              <a:buNone/>
            </a:pPr>
            <a:r>
              <a:rPr lang="ru-RU" sz="950" b="1" i="1" dirty="0">
                <a:latin typeface="Arial"/>
                <a:ea typeface="+mn-ea"/>
                <a:cs typeface="Arial"/>
              </a:rPr>
              <a:t>Чтобы сменить эмблему, щелкните правой клавишей мыши рисунок "заменить эмблемой" и выберите пункт "Изменить изображение".</a:t>
            </a:r>
          </a:p>
        </p:txBody>
      </p:sp>
      <p:pic>
        <p:nvPicPr>
          <p:cNvPr id="41" name="Рисунок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3669819" y="4418882"/>
            <a:ext cx="351861" cy="252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Прямая соединительная линия 18"/>
          <p:cNvCxnSpPr/>
          <p:nvPr/>
        </p:nvCxnSpPr>
        <p:spPr>
          <a:xfrm>
            <a:off x="4621877" y="1703393"/>
            <a:ext cx="2948247"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4621877" y="3121019"/>
            <a:ext cx="2948247"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Текст 25"/>
          <p:cNvSpPr>
            <a:spLocks noGrp="1"/>
          </p:cNvSpPr>
          <p:nvPr>
            <p:ph type="body" sz="quarter" idx="14" hasCustomPrompt="1"/>
          </p:nvPr>
        </p:nvSpPr>
        <p:spPr>
          <a:xfrm>
            <a:off x="554182" y="4545349"/>
            <a:ext cx="2944091" cy="218957"/>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Используйте их в брошюре.</a:t>
            </a:r>
          </a:p>
        </p:txBody>
      </p:sp>
      <p:sp>
        <p:nvSpPr>
          <p:cNvPr id="29" name="Текст 25"/>
          <p:cNvSpPr>
            <a:spLocks noGrp="1"/>
          </p:cNvSpPr>
          <p:nvPr>
            <p:ph type="body" sz="quarter" idx="16" hasCustomPrompt="1"/>
          </p:nvPr>
        </p:nvSpPr>
        <p:spPr>
          <a:xfrm>
            <a:off x="554182" y="3870219"/>
            <a:ext cx="2944091" cy="537592"/>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Что включить в брошюру?</a:t>
            </a:r>
          </a:p>
        </p:txBody>
      </p:sp>
      <p:sp>
        <p:nvSpPr>
          <p:cNvPr id="13" name="Рисунок 11"/>
          <p:cNvSpPr>
            <a:spLocks noGrp="1"/>
          </p:cNvSpPr>
          <p:nvPr>
            <p:ph type="pic" sz="quarter" idx="11"/>
          </p:nvPr>
        </p:nvSpPr>
        <p:spPr>
          <a:xfrm>
            <a:off x="554182" y="403412"/>
            <a:ext cx="2944091" cy="3227294"/>
          </a:xfrm>
          <a:solidFill>
            <a:schemeClr val="bg2"/>
          </a:solidFill>
        </p:spPr>
        <p:txBody>
          <a:bodyPr tIns="274320">
            <a:normAutofit/>
          </a:bodyPr>
          <a:lstStyle>
            <a:lvl1pPr marL="0" indent="0" algn="ctr">
              <a:buNone/>
              <a:defRPr sz="1400"/>
            </a:lvl1pPr>
          </a:lstStyle>
          <a:p>
            <a:r>
              <a:rPr lang="ru-RU" smtClean="0"/>
              <a:t>Вставка рисунка</a:t>
            </a:r>
            <a:endParaRPr lang="ru-RU" dirty="0"/>
          </a:p>
        </p:txBody>
      </p:sp>
      <p:sp>
        <p:nvSpPr>
          <p:cNvPr id="26" name="Текст 25"/>
          <p:cNvSpPr>
            <a:spLocks noGrp="1"/>
          </p:cNvSpPr>
          <p:nvPr>
            <p:ph type="body" sz="quarter" idx="13" hasCustomPrompt="1"/>
          </p:nvPr>
        </p:nvSpPr>
        <p:spPr>
          <a:xfrm>
            <a:off x="554181" y="4764306"/>
            <a:ext cx="2944091" cy="169028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Это место отлично подойдет для постановки задач. Справа можно написать о том, что выделяет вас среди конкурентов, а в центре — коротко описать историю успеха компании.</a:t>
            </a:r>
            <a:br>
              <a:rPr lang="ru-RU" dirty="0"/>
            </a:br>
            <a:r>
              <a:rPr lang="ru-RU" dirty="0"/>
              <a:t>(Не забудьте выбрать фотографии, которые покажут вашу компанию в наилучшем свете. Изображения всегда должны производить хорошее впечатление.)</a:t>
            </a:r>
          </a:p>
        </p:txBody>
      </p:sp>
      <p:sp>
        <p:nvSpPr>
          <p:cNvPr id="30" name="Текст 25"/>
          <p:cNvSpPr>
            <a:spLocks noGrp="1"/>
          </p:cNvSpPr>
          <p:nvPr>
            <p:ph type="body" sz="quarter" idx="17" hasCustomPrompt="1"/>
          </p:nvPr>
        </p:nvSpPr>
        <p:spPr>
          <a:xfrm>
            <a:off x="4622813" y="540572"/>
            <a:ext cx="2944091" cy="40072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Все красивые документы сложно форматировать?</a:t>
            </a:r>
          </a:p>
        </p:txBody>
      </p:sp>
      <p:sp>
        <p:nvSpPr>
          <p:cNvPr id="31" name="Текст 25"/>
          <p:cNvSpPr>
            <a:spLocks noGrp="1"/>
          </p:cNvSpPr>
          <p:nvPr>
            <p:ph type="body" sz="quarter" idx="18" hasCustomPrompt="1"/>
          </p:nvPr>
        </p:nvSpPr>
        <p:spPr>
          <a:xfrm>
            <a:off x="4622813" y="941294"/>
            <a:ext cx="2944091" cy="605118"/>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Нет. Заполнители в этой брошюре уже отформатированы. Просто вводите собственный текст.</a:t>
            </a:r>
          </a:p>
        </p:txBody>
      </p:sp>
      <p:sp>
        <p:nvSpPr>
          <p:cNvPr id="18" name="Текст 25"/>
          <p:cNvSpPr>
            <a:spLocks noGrp="1"/>
          </p:cNvSpPr>
          <p:nvPr>
            <p:ph type="body" sz="quarter" idx="23" hasCustomPrompt="1"/>
          </p:nvPr>
        </p:nvSpPr>
        <p:spPr>
          <a:xfrm>
            <a:off x="4622813" y="1760127"/>
            <a:ext cx="2944091" cy="1221621"/>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Это место отлично подходит для важных элементов брошюры.</a:t>
            </a:r>
          </a:p>
        </p:txBody>
      </p:sp>
      <p:sp>
        <p:nvSpPr>
          <p:cNvPr id="32" name="Текст 25"/>
          <p:cNvSpPr>
            <a:spLocks noGrp="1"/>
          </p:cNvSpPr>
          <p:nvPr>
            <p:ph type="body" sz="quarter" idx="19" hasCustomPrompt="1"/>
          </p:nvPr>
        </p:nvSpPr>
        <p:spPr>
          <a:xfrm>
            <a:off x="4622813" y="3249715"/>
            <a:ext cx="2944091" cy="351581"/>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dirty="0"/>
              <a:t>Добивайтесь необходимых результатов</a:t>
            </a:r>
          </a:p>
        </p:txBody>
      </p:sp>
      <p:sp>
        <p:nvSpPr>
          <p:cNvPr id="21" name="Текст 25"/>
          <p:cNvSpPr>
            <a:spLocks noGrp="1"/>
          </p:cNvSpPr>
          <p:nvPr>
            <p:ph type="body" sz="quarter" idx="24" hasCustomPrompt="1"/>
          </p:nvPr>
        </p:nvSpPr>
        <p:spPr>
          <a:xfrm>
            <a:off x="4622813" y="3623806"/>
            <a:ext cx="2944091" cy="745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Чтобы упростить настройку внешнего вида этой брошюры, на вкладке ленты "Макет страницы" просмотрите галереи тем, цветов и шрифтов.</a:t>
            </a:r>
          </a:p>
        </p:txBody>
      </p:sp>
      <p:sp>
        <p:nvSpPr>
          <p:cNvPr id="22" name="Текст 25"/>
          <p:cNvSpPr>
            <a:spLocks noGrp="1"/>
          </p:cNvSpPr>
          <p:nvPr>
            <p:ph type="body" sz="quarter" idx="25" hasCustomPrompt="1"/>
          </p:nvPr>
        </p:nvSpPr>
        <p:spPr>
          <a:xfrm>
            <a:off x="4622813" y="4461808"/>
            <a:ext cx="2944091" cy="36382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У вашей компании есть корпоративные цвета или шрифты?</a:t>
            </a:r>
          </a:p>
        </p:txBody>
      </p:sp>
      <p:sp>
        <p:nvSpPr>
          <p:cNvPr id="24" name="Текст 25"/>
          <p:cNvSpPr>
            <a:spLocks noGrp="1"/>
          </p:cNvSpPr>
          <p:nvPr>
            <p:ph type="body" sz="quarter" idx="26" hasCustomPrompt="1"/>
          </p:nvPr>
        </p:nvSpPr>
        <p:spPr>
          <a:xfrm>
            <a:off x="4622813" y="4848148"/>
            <a:ext cx="2944091" cy="680781"/>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Нет проблем! Вы можете добавлять собственные темы, цвета и шрифты в соответствующие галереи.</a:t>
            </a:r>
          </a:p>
        </p:txBody>
      </p:sp>
      <p:sp>
        <p:nvSpPr>
          <p:cNvPr id="12" name="Рисунок 11"/>
          <p:cNvSpPr>
            <a:spLocks noGrp="1"/>
          </p:cNvSpPr>
          <p:nvPr>
            <p:ph type="pic" sz="quarter" idx="10"/>
          </p:nvPr>
        </p:nvSpPr>
        <p:spPr>
          <a:xfrm>
            <a:off x="8686031" y="403412"/>
            <a:ext cx="2944091" cy="1411941"/>
          </a:xfrm>
          <a:solidFill>
            <a:schemeClr val="bg2"/>
          </a:solidFill>
        </p:spPr>
        <p:txBody>
          <a:bodyPr tIns="274320">
            <a:normAutofit/>
          </a:bodyPr>
          <a:lstStyle>
            <a:lvl1pPr marL="0" indent="0" algn="ctr">
              <a:buNone/>
              <a:defRPr sz="1400"/>
            </a:lvl1pPr>
          </a:lstStyle>
          <a:p>
            <a:r>
              <a:rPr lang="ru-RU" smtClean="0"/>
              <a:t>Вставка рисунка</a:t>
            </a:r>
            <a:endParaRPr lang="ru-RU" dirty="0"/>
          </a:p>
        </p:txBody>
      </p:sp>
      <p:sp>
        <p:nvSpPr>
          <p:cNvPr id="28" name="Текст 25"/>
          <p:cNvSpPr>
            <a:spLocks noGrp="1"/>
          </p:cNvSpPr>
          <p:nvPr>
            <p:ph type="body" sz="quarter" idx="15" hasCustomPrompt="1"/>
          </p:nvPr>
        </p:nvSpPr>
        <p:spPr>
          <a:xfrm>
            <a:off x="8686031" y="1960495"/>
            <a:ext cx="2944091" cy="242047"/>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[Введите заголовок вашей фотографии]</a:t>
            </a:r>
          </a:p>
        </p:txBody>
      </p:sp>
      <p:sp>
        <p:nvSpPr>
          <p:cNvPr id="25" name="Текст 25"/>
          <p:cNvSpPr>
            <a:spLocks noGrp="1"/>
          </p:cNvSpPr>
          <p:nvPr>
            <p:ph type="body" sz="quarter" idx="27" hasCustomPrompt="1"/>
          </p:nvPr>
        </p:nvSpPr>
        <p:spPr>
          <a:xfrm>
            <a:off x="8693728" y="2232894"/>
            <a:ext cx="2944091" cy="646794"/>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 забудьте указать некоторые особенности вашего предложения и то, чем вы отличаетесь от конкурентов.</a:t>
            </a:r>
          </a:p>
        </p:txBody>
      </p:sp>
      <p:sp>
        <p:nvSpPr>
          <p:cNvPr id="35" name="Текст 25"/>
          <p:cNvSpPr>
            <a:spLocks noGrp="1"/>
          </p:cNvSpPr>
          <p:nvPr>
            <p:ph type="body" sz="quarter" idx="28" hasCustomPrompt="1"/>
          </p:nvPr>
        </p:nvSpPr>
        <p:spPr>
          <a:xfrm>
            <a:off x="8693728" y="2935552"/>
            <a:ext cx="2944091" cy="186087"/>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Наши товары и услуги</a:t>
            </a:r>
          </a:p>
        </p:txBody>
      </p:sp>
      <p:sp>
        <p:nvSpPr>
          <p:cNvPr id="36" name="Текст 25"/>
          <p:cNvSpPr>
            <a:spLocks noGrp="1"/>
          </p:cNvSpPr>
          <p:nvPr>
            <p:ph type="body" sz="quarter" idx="29" hasCustomPrompt="1"/>
          </p:nvPr>
        </p:nvSpPr>
        <p:spPr>
          <a:xfrm>
            <a:off x="8693728" y="3134532"/>
            <a:ext cx="2944091" cy="3320056"/>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Например, вы бы могли включить список продуктов и услуг вашей компании, или указать основные преимущества работы именно с вашей организацией. Или же просто указать ваши преимущества в паре абзацев.</a:t>
            </a:r>
            <a:br>
              <a:rPr lang="ru-RU" dirty="0"/>
            </a:br>
            <a:r>
              <a:rPr lang="ru-RU" dirty="0"/>
              <a:t>Старайтесь не писать слишком пространно. Просто помните, что в маркетинговых документах следует писать лаконично, дружелюбно и понятно, чтобы удержать внимание потенциального клиента.</a:t>
            </a:r>
          </a:p>
        </p:txBody>
      </p:sp>
    </p:spTree>
    <p:extLst>
      <p:ext uri="{BB962C8B-B14F-4D97-AF65-F5344CB8AC3E}">
        <p14:creationId xmlns:p14="http://schemas.microsoft.com/office/powerpoint/2010/main" val="3455168491"/>
      </p:ext>
    </p:extLst>
  </p:cSld>
  <p:clrMapOvr>
    <a:masterClrMapping/>
  </p:clrMapOvr>
  <p:extLst mod="1">
    <p:ext uri="{DCECCB84-F9BA-43D5-87BE-67443E8EF086}">
      <p15:sldGuideLst xmlns:p15="http://schemas.microsoft.com/office/powerpoint/2012/main" xmlns="">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Внутренняя страница">
    <p:spTree>
      <p:nvGrpSpPr>
        <p:cNvPr id="1" name=""/>
        <p:cNvGrpSpPr/>
        <p:nvPr/>
      </p:nvGrpSpPr>
      <p:grpSpPr>
        <a:xfrm>
          <a:off x="0" y="0"/>
          <a:ext cx="0" cy="0"/>
          <a:chOff x="0" y="0"/>
          <a:chExt cx="0" cy="0"/>
        </a:xfrm>
      </p:grpSpPr>
      <p:sp>
        <p:nvSpPr>
          <p:cNvPr id="10" name="Текст 9"/>
          <p:cNvSpPr>
            <a:spLocks noGrp="1"/>
          </p:cNvSpPr>
          <p:nvPr>
            <p:ph type="body" sz="quarter" idx="10" hasCustomPrompt="1"/>
          </p:nvPr>
        </p:nvSpPr>
        <p:spPr>
          <a:xfrm>
            <a:off x="554180" y="2924653"/>
            <a:ext cx="3435928" cy="209732"/>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11" name="Текст 9"/>
          <p:cNvSpPr>
            <a:spLocks noGrp="1"/>
          </p:cNvSpPr>
          <p:nvPr>
            <p:ph type="body" sz="quarter" idx="11"/>
          </p:nvPr>
        </p:nvSpPr>
        <p:spPr>
          <a:xfrm>
            <a:off x="554181" y="3197706"/>
            <a:ext cx="3435927" cy="75504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13" name="Прямоугольник 12"/>
          <p:cNvSpPr/>
          <p:nvPr/>
        </p:nvSpPr>
        <p:spPr>
          <a:xfrm>
            <a:off x="554182" y="6333564"/>
            <a:ext cx="11083636" cy="121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Рисунок 21"/>
          <p:cNvSpPr>
            <a:spLocks noGrp="1"/>
          </p:cNvSpPr>
          <p:nvPr>
            <p:ph type="pic" sz="quarter" idx="19"/>
          </p:nvPr>
        </p:nvSpPr>
        <p:spPr>
          <a:xfrm>
            <a:off x="554180" y="403412"/>
            <a:ext cx="3879273" cy="2299447"/>
          </a:xfrm>
        </p:spPr>
        <p:txBody>
          <a:bodyPr>
            <a:normAutofit/>
          </a:bodyPr>
          <a:lstStyle>
            <a:lvl1pPr marL="0" indent="0">
              <a:buNone/>
              <a:defRPr sz="1600">
                <a:solidFill>
                  <a:schemeClr val="tx1">
                    <a:lumMod val="65000"/>
                    <a:lumOff val="35000"/>
                  </a:schemeClr>
                </a:solidFill>
              </a:defRPr>
            </a:lvl1pPr>
          </a:lstStyle>
          <a:p>
            <a:r>
              <a:rPr lang="ru-RU" smtClean="0"/>
              <a:t>Вставка рисунка</a:t>
            </a:r>
            <a:endParaRPr lang="ru-RU" dirty="0"/>
          </a:p>
        </p:txBody>
      </p:sp>
      <p:sp>
        <p:nvSpPr>
          <p:cNvPr id="21" name="Текст 9"/>
          <p:cNvSpPr>
            <a:spLocks noGrp="1"/>
          </p:cNvSpPr>
          <p:nvPr>
            <p:ph type="body" sz="quarter" idx="20"/>
          </p:nvPr>
        </p:nvSpPr>
        <p:spPr>
          <a:xfrm>
            <a:off x="554181" y="4014548"/>
            <a:ext cx="343592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23" name="Текст 9"/>
          <p:cNvSpPr>
            <a:spLocks noGrp="1"/>
          </p:cNvSpPr>
          <p:nvPr>
            <p:ph type="body" sz="quarter" idx="21"/>
          </p:nvPr>
        </p:nvSpPr>
        <p:spPr>
          <a:xfrm>
            <a:off x="554181" y="4167347"/>
            <a:ext cx="3435927" cy="1891691"/>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25" name="Прямоугольник 24"/>
          <p:cNvSpPr/>
          <p:nvPr/>
        </p:nvSpPr>
        <p:spPr>
          <a:xfrm>
            <a:off x="4433453" y="403411"/>
            <a:ext cx="3435931" cy="22994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Текст 9"/>
          <p:cNvSpPr>
            <a:spLocks noGrp="1"/>
          </p:cNvSpPr>
          <p:nvPr>
            <p:ph type="body" sz="quarter" idx="22"/>
          </p:nvPr>
        </p:nvSpPr>
        <p:spPr>
          <a:xfrm>
            <a:off x="4821378" y="685799"/>
            <a:ext cx="2660078" cy="1732571"/>
          </a:xfrm>
        </p:spPr>
        <p:txBody>
          <a:bodyPr lIns="0" tIns="0" rIns="0" bIns="0" anchor="ctr">
            <a:noAutofit/>
          </a:bodyPr>
          <a:lstStyle>
            <a:lvl1pPr marL="0" indent="0">
              <a:lnSpc>
                <a:spcPct val="114000"/>
              </a:lnSpc>
              <a:spcBef>
                <a:spcPts val="900"/>
              </a:spcBef>
              <a:buNone/>
              <a:defRPr sz="1100">
                <a:solidFill>
                  <a:schemeClr val="bg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5" name="Текст 9"/>
          <p:cNvSpPr>
            <a:spLocks noGrp="1"/>
          </p:cNvSpPr>
          <p:nvPr>
            <p:ph type="body" sz="quarter" idx="23"/>
          </p:nvPr>
        </p:nvSpPr>
        <p:spPr>
          <a:xfrm>
            <a:off x="4443418" y="3197707"/>
            <a:ext cx="3435927" cy="1257563"/>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6" name="Текст 9"/>
          <p:cNvSpPr>
            <a:spLocks noGrp="1"/>
          </p:cNvSpPr>
          <p:nvPr>
            <p:ph type="body" sz="quarter" idx="24"/>
          </p:nvPr>
        </p:nvSpPr>
        <p:spPr>
          <a:xfrm>
            <a:off x="4443418" y="4794591"/>
            <a:ext cx="3435927" cy="126444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7" name="Текст 9"/>
          <p:cNvSpPr>
            <a:spLocks noGrp="1"/>
          </p:cNvSpPr>
          <p:nvPr>
            <p:ph type="body" sz="quarter" idx="25" hasCustomPrompt="1"/>
          </p:nvPr>
        </p:nvSpPr>
        <p:spPr>
          <a:xfrm>
            <a:off x="4443419" y="4520065"/>
            <a:ext cx="3435928" cy="209732"/>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38" name="Текст 9"/>
          <p:cNvSpPr>
            <a:spLocks noGrp="1"/>
          </p:cNvSpPr>
          <p:nvPr>
            <p:ph type="body" sz="quarter" idx="26"/>
          </p:nvPr>
        </p:nvSpPr>
        <p:spPr>
          <a:xfrm>
            <a:off x="8519212" y="484094"/>
            <a:ext cx="311860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9" name="Текст 9"/>
          <p:cNvSpPr>
            <a:spLocks noGrp="1"/>
          </p:cNvSpPr>
          <p:nvPr>
            <p:ph type="body" sz="quarter" idx="27"/>
          </p:nvPr>
        </p:nvSpPr>
        <p:spPr>
          <a:xfrm>
            <a:off x="8519212" y="642401"/>
            <a:ext cx="3118607" cy="977080"/>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0" name="Текст 9"/>
          <p:cNvSpPr>
            <a:spLocks noGrp="1"/>
          </p:cNvSpPr>
          <p:nvPr>
            <p:ph type="body" sz="quarter" idx="28"/>
          </p:nvPr>
        </p:nvSpPr>
        <p:spPr>
          <a:xfrm>
            <a:off x="8519212" y="1814637"/>
            <a:ext cx="311860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1" name="Текст 9"/>
          <p:cNvSpPr>
            <a:spLocks noGrp="1"/>
          </p:cNvSpPr>
          <p:nvPr>
            <p:ph type="body" sz="quarter" idx="29"/>
          </p:nvPr>
        </p:nvSpPr>
        <p:spPr>
          <a:xfrm>
            <a:off x="8519212" y="1972943"/>
            <a:ext cx="3118607" cy="24487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2" name="Текст 9"/>
          <p:cNvSpPr>
            <a:spLocks noGrp="1"/>
          </p:cNvSpPr>
          <p:nvPr>
            <p:ph type="body" sz="quarter" idx="30" hasCustomPrompt="1"/>
          </p:nvPr>
        </p:nvSpPr>
        <p:spPr>
          <a:xfrm>
            <a:off x="8519211" y="2989306"/>
            <a:ext cx="3118608" cy="341173"/>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43" name="Текст 9"/>
          <p:cNvSpPr>
            <a:spLocks noGrp="1"/>
          </p:cNvSpPr>
          <p:nvPr>
            <p:ph type="body" sz="quarter" idx="31"/>
          </p:nvPr>
        </p:nvSpPr>
        <p:spPr>
          <a:xfrm>
            <a:off x="8519212" y="2306289"/>
            <a:ext cx="3118607" cy="618364"/>
          </a:xfrm>
        </p:spPr>
        <p:txBody>
          <a:bodyPr lIns="0" tIns="0" rIns="0" bIns="0" anchor="t">
            <a:noAutofit/>
          </a:bodyPr>
          <a:lstStyle>
            <a:lvl1pPr marL="137160" indent="-137160">
              <a:lnSpc>
                <a:spcPct val="114000"/>
              </a:lnSpc>
              <a:spcBef>
                <a:spcPts val="600"/>
              </a:spcBef>
              <a:buClr>
                <a:schemeClr val="accent1"/>
              </a:buClr>
              <a:buSzPct val="130000"/>
              <a:buFont typeface="Arial" panose="020B0604020202020204" pitchFamily="34" charset="0"/>
              <a:buChar char="•"/>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4" name="Инструкции"/>
          <p:cNvSpPr/>
          <p:nvPr/>
        </p:nvSpPr>
        <p:spPr>
          <a:xfrm>
            <a:off x="12469091" y="1"/>
            <a:ext cx="2032000" cy="6853986"/>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spcBef>
                <a:spcPts val="1200"/>
              </a:spcBef>
              <a:buNone/>
            </a:pPr>
            <a:r>
              <a:rPr lang="ru-RU" sz="1100" b="1" i="1" baseline="0" dirty="0" smtClean="0">
                <a:solidFill>
                  <a:schemeClr val="lt1"/>
                </a:solidFill>
                <a:latin typeface="Arial"/>
                <a:ea typeface="+mn-ea"/>
                <a:cs typeface="Arial"/>
              </a:rPr>
              <a:t>Примечание. </a:t>
            </a:r>
          </a:p>
          <a:p>
            <a:pPr algn="l" defTabSz="914400">
              <a:spcBef>
                <a:spcPts val="1200"/>
              </a:spcBef>
              <a:buNone/>
            </a:pPr>
            <a:r>
              <a:rPr lang="ru-RU" sz="1100" b="1" i="1" baseline="0" dirty="0" smtClean="0">
                <a:solidFill>
                  <a:schemeClr val="lt1"/>
                </a:solidFill>
                <a:latin typeface="Arial"/>
                <a:ea typeface="+mn-ea"/>
                <a:cs typeface="Arial"/>
              </a:rPr>
              <a:t>Этот буклет </a:t>
            </a:r>
            <a:r>
              <a:rPr lang="ru-RU" sz="1100" b="1" i="1" dirty="0" smtClean="0">
                <a:solidFill>
                  <a:schemeClr val="lt1"/>
                </a:solidFill>
                <a:latin typeface="Arial"/>
                <a:ea typeface="+mn-ea"/>
                <a:cs typeface="Arial"/>
              </a:rPr>
              <a:t>предназначен для печати. </a:t>
            </a:r>
            <a:r>
              <a:rPr lang="ru-RU" sz="1100" b="1" i="1" baseline="0" dirty="0" smtClean="0">
                <a:solidFill>
                  <a:schemeClr val="lt1"/>
                </a:solidFill>
                <a:latin typeface="Arial"/>
                <a:ea typeface="+mn-ea"/>
                <a:cs typeface="Arial"/>
              </a:rPr>
              <a:t>Чтобы проверить правильность расположения, напечатайте пробный экземпляр на обычной бумаге, прежде чем печатать буклет на</a:t>
            </a:r>
            <a:r>
              <a:rPr lang="ru-RU" sz="1100" b="1" i="1" dirty="0" smtClean="0">
                <a:solidFill>
                  <a:schemeClr val="lt1"/>
                </a:solidFill>
                <a:latin typeface="Arial"/>
                <a:ea typeface="+mn-ea"/>
                <a:cs typeface="Arial"/>
              </a:rPr>
              <a:t> карточках.</a:t>
            </a:r>
          </a:p>
          <a:p>
            <a:pPr algn="l" defTabSz="914400">
              <a:spcBef>
                <a:spcPts val="1200"/>
              </a:spcBef>
              <a:buNone/>
            </a:pPr>
            <a:r>
              <a:rPr lang="ru-RU" sz="1100" b="1" i="1" baseline="0" dirty="0" smtClean="0">
                <a:solidFill>
                  <a:schemeClr val="lt1"/>
                </a:solidFill>
                <a:latin typeface="Arial"/>
                <a:ea typeface="+mn-ea"/>
                <a:cs typeface="Arial"/>
              </a:rPr>
              <a:t>Вам может понадобиться снять флажок в пункте "Вместить в размер листа" в диалоговом окне "Печать" (в раскрывающемся списке "Слайды размером во всю страницу").</a:t>
            </a:r>
          </a:p>
          <a:p>
            <a:pPr algn="l" defTabSz="914400">
              <a:spcBef>
                <a:spcPts val="1200"/>
              </a:spcBef>
              <a:buNone/>
            </a:pPr>
            <a:r>
              <a:rPr lang="ru-RU" sz="1100" b="1" i="1" dirty="0" smtClean="0">
                <a:solidFill>
                  <a:schemeClr val="lt1"/>
                </a:solidFill>
                <a:latin typeface="Arial"/>
                <a:ea typeface="+mn-ea"/>
                <a:cs typeface="Arial"/>
              </a:rPr>
              <a:t>См. инструкцию к принтеру для двусторонней печати.</a:t>
            </a:r>
          </a:p>
          <a:p>
            <a:pPr algn="l" defTabSz="914400">
              <a:spcBef>
                <a:spcPts val="1200"/>
              </a:spcBef>
              <a:buNone/>
            </a:pPr>
            <a:r>
              <a:rPr lang="ru-RU" sz="1100" b="1" i="1" baseline="0" dirty="0" smtClean="0">
                <a:solidFill>
                  <a:schemeClr val="lt1"/>
                </a:solidFill>
                <a:latin typeface="Arial"/>
                <a:ea typeface="+mn-ea"/>
                <a:cs typeface="Arial"/>
              </a:rPr>
              <a:t>Чтобы изменить изображения на этом слайде, выделите рисунок и удалите его. Затем щелкните значок "Рисунки" в заполнителе и вставьте свое изображение.</a:t>
            </a:r>
            <a:endParaRPr lang="ru-RU" sz="1100" b="1" i="1" baseline="0" dirty="0">
              <a:solidFill>
                <a:schemeClr val="lt1"/>
              </a:solidFill>
              <a:latin typeface="Arial"/>
              <a:ea typeface="+mn-ea"/>
              <a:cs typeface="Arial"/>
            </a:endParaRPr>
          </a:p>
        </p:txBody>
      </p:sp>
      <p:sp>
        <p:nvSpPr>
          <p:cNvPr id="45" name="Текст 9"/>
          <p:cNvSpPr>
            <a:spLocks noGrp="1"/>
          </p:cNvSpPr>
          <p:nvPr>
            <p:ph type="body" sz="quarter" idx="32" hasCustomPrompt="1"/>
          </p:nvPr>
        </p:nvSpPr>
        <p:spPr>
          <a:xfrm>
            <a:off x="8519212" y="3379901"/>
            <a:ext cx="3118607" cy="121024"/>
          </a:xfrm>
        </p:spPr>
        <p:txBody>
          <a:bodyPr lIns="0" tIns="0" rIns="0" bIns="0" anchor="t">
            <a:noAutofit/>
          </a:bodyPr>
          <a:lstStyle>
            <a:lvl1pPr marL="0" indent="0" algn="l" defTabSz="1005840">
              <a:lnSpc>
                <a:spcPct val="114000"/>
              </a:lnSpc>
              <a:spcBef>
                <a:spcPts val="11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1" i="0" dirty="0" smtClean="0">
                <a:solidFill>
                  <a:schemeClr val="tx1">
                    <a:lumMod val="65000"/>
                  </a:schemeClr>
                </a:solidFill>
                <a:latin typeface="+mn-lt"/>
                <a:ea typeface="+mn-ea"/>
                <a:cs typeface="+mn-cs"/>
              </a:rPr>
              <a:t>[Название компании]</a:t>
            </a:r>
            <a:endParaRPr lang="ru-RU" sz="800" b="1" i="0" dirty="0">
              <a:solidFill>
                <a:schemeClr val="tx1">
                  <a:lumMod val="65000"/>
                </a:schemeClr>
              </a:solidFill>
              <a:latin typeface="+mn-lt"/>
              <a:ea typeface="+mn-ea"/>
              <a:cs typeface="+mn-cs"/>
            </a:endParaRPr>
          </a:p>
        </p:txBody>
      </p:sp>
      <p:sp>
        <p:nvSpPr>
          <p:cNvPr id="46" name="Текст 9"/>
          <p:cNvSpPr>
            <a:spLocks noGrp="1"/>
          </p:cNvSpPr>
          <p:nvPr>
            <p:ph type="body" sz="quarter" idx="33" hasCustomPrompt="1"/>
          </p:nvPr>
        </p:nvSpPr>
        <p:spPr>
          <a:xfrm>
            <a:off x="8519212" y="3507566"/>
            <a:ext cx="3118607" cy="121024"/>
          </a:xfrm>
        </p:spPr>
        <p:txBody>
          <a:bodyPr lIns="0" tIns="0" rIns="0" bIns="0" anchor="t">
            <a:noAutofit/>
          </a:bodyPr>
          <a:lstStyle>
            <a:lvl1pPr marL="0" indent="0">
              <a:lnSpc>
                <a:spcPct val="114000"/>
              </a:lnSpc>
              <a:spcBef>
                <a:spcPts val="8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[Адрес]</a:t>
            </a:r>
            <a:endParaRPr lang="ru-RU" dirty="0"/>
          </a:p>
        </p:txBody>
      </p:sp>
      <p:sp>
        <p:nvSpPr>
          <p:cNvPr id="47" name="Текст 9"/>
          <p:cNvSpPr>
            <a:spLocks noGrp="1"/>
          </p:cNvSpPr>
          <p:nvPr>
            <p:ph type="body" sz="quarter" idx="34" hasCustomPrompt="1"/>
          </p:nvPr>
        </p:nvSpPr>
        <p:spPr>
          <a:xfrm>
            <a:off x="8519212" y="3626827"/>
            <a:ext cx="3118607" cy="121024"/>
          </a:xfrm>
        </p:spPr>
        <p:txBody>
          <a:bodyPr lIns="0" tIns="0" rIns="0" bIns="0" anchor="t">
            <a:noAutofit/>
          </a:bodyPr>
          <a:lstStyle>
            <a:lvl1pPr marL="0" indent="0" algn="l" defTabSz="1005840">
              <a:lnSpc>
                <a:spcPct val="114000"/>
              </a:lnSpc>
              <a:spcBef>
                <a:spcPts val="11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dirty="0" smtClean="0">
                <a:solidFill>
                  <a:schemeClr val="tx1">
                    <a:lumMod val="65000"/>
                  </a:schemeClr>
                </a:solidFill>
                <a:latin typeface="+mn-lt"/>
                <a:ea typeface="+mn-ea"/>
                <a:cs typeface="+mn-cs"/>
              </a:rPr>
              <a:t>[Город, регион, почтовый индекс]</a:t>
            </a:r>
            <a:endParaRPr lang="ru-RU" sz="800" b="0" i="0" dirty="0">
              <a:solidFill>
                <a:schemeClr val="tx1">
                  <a:lumMod val="65000"/>
                </a:schemeClr>
              </a:solidFill>
              <a:latin typeface="+mn-lt"/>
              <a:ea typeface="+mn-ea"/>
              <a:cs typeface="+mn-cs"/>
            </a:endParaRPr>
          </a:p>
        </p:txBody>
      </p:sp>
      <p:sp>
        <p:nvSpPr>
          <p:cNvPr id="48" name="Текст 9"/>
          <p:cNvSpPr>
            <a:spLocks noGrp="1"/>
          </p:cNvSpPr>
          <p:nvPr>
            <p:ph type="body" sz="quarter" idx="35" hasCustomPrompt="1"/>
          </p:nvPr>
        </p:nvSpPr>
        <p:spPr>
          <a:xfrm>
            <a:off x="8519212" y="3813323"/>
            <a:ext cx="3118607" cy="121024"/>
          </a:xfrm>
        </p:spPr>
        <p:txBody>
          <a:bodyPr lIns="0" tIns="0" rIns="0" bIns="0" anchor="t">
            <a:noAutofit/>
          </a:bodyPr>
          <a:lstStyle>
            <a:lvl1pPr marL="0" indent="0" algn="l" defTabSz="1005840">
              <a:lnSpc>
                <a:spcPct val="114000"/>
              </a:lnSpc>
              <a:spcBef>
                <a:spcPts val="11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dirty="0" smtClean="0">
                <a:solidFill>
                  <a:schemeClr val="tx1">
                    <a:lumMod val="65000"/>
                  </a:schemeClr>
                </a:solidFill>
                <a:latin typeface="+mn-lt"/>
                <a:ea typeface="+mn-ea"/>
                <a:cs typeface="+mn-cs"/>
              </a:rPr>
              <a:t>[Телефон]</a:t>
            </a:r>
            <a:endParaRPr lang="ru-RU" sz="800" b="0" i="0" dirty="0">
              <a:solidFill>
                <a:schemeClr val="tx1">
                  <a:lumMod val="65000"/>
                </a:schemeClr>
              </a:solidFill>
              <a:latin typeface="+mn-lt"/>
              <a:ea typeface="+mn-ea"/>
              <a:cs typeface="+mn-cs"/>
            </a:endParaRPr>
          </a:p>
        </p:txBody>
      </p:sp>
      <p:sp>
        <p:nvSpPr>
          <p:cNvPr id="49" name="Текст 9"/>
          <p:cNvSpPr>
            <a:spLocks noGrp="1"/>
          </p:cNvSpPr>
          <p:nvPr>
            <p:ph type="body" sz="quarter" idx="36" hasCustomPrompt="1"/>
          </p:nvPr>
        </p:nvSpPr>
        <p:spPr>
          <a:xfrm>
            <a:off x="8519212" y="3940987"/>
            <a:ext cx="3118607" cy="121024"/>
          </a:xfrm>
        </p:spPr>
        <p:txBody>
          <a:bodyPr lIns="0" tIns="0" rIns="0" bIns="0" anchor="t">
            <a:noAutofit/>
          </a:bodyPr>
          <a:lstStyle>
            <a:lvl1pPr marL="0" indent="0" algn="l" defTabSz="1005840">
              <a:lnSpc>
                <a:spcPct val="114000"/>
              </a:lnSpc>
              <a:spcBef>
                <a:spcPts val="1100"/>
              </a:spcBef>
              <a:buNone/>
              <a:defRPr sz="800" b="0" baseline="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baseline="0" dirty="0" smtClean="0">
                <a:solidFill>
                  <a:schemeClr val="tx1">
                    <a:lumMod val="65000"/>
                  </a:schemeClr>
                </a:solidFill>
                <a:latin typeface="+mn-lt"/>
                <a:ea typeface="+mn-ea"/>
                <a:cs typeface="+mn-cs"/>
              </a:rPr>
              <a:t>[Электронный адрес]</a:t>
            </a:r>
            <a:endParaRPr lang="ru-RU" sz="800" b="0" i="0" baseline="0" dirty="0">
              <a:solidFill>
                <a:schemeClr val="tx1">
                  <a:lumMod val="65000"/>
                </a:schemeClr>
              </a:solidFill>
              <a:latin typeface="+mn-lt"/>
              <a:ea typeface="+mn-ea"/>
              <a:cs typeface="+mn-cs"/>
            </a:endParaRPr>
          </a:p>
        </p:txBody>
      </p:sp>
      <p:sp>
        <p:nvSpPr>
          <p:cNvPr id="50" name="Текст 9"/>
          <p:cNvSpPr>
            <a:spLocks noGrp="1"/>
          </p:cNvSpPr>
          <p:nvPr>
            <p:ph type="body" sz="quarter" idx="37" hasCustomPrompt="1"/>
          </p:nvPr>
        </p:nvSpPr>
        <p:spPr>
          <a:xfrm>
            <a:off x="8519212" y="4126663"/>
            <a:ext cx="3118607" cy="121024"/>
          </a:xfrm>
        </p:spPr>
        <p:txBody>
          <a:bodyPr lIns="0" tIns="0" rIns="0" bIns="0" anchor="t">
            <a:noAutofit/>
          </a:bodyPr>
          <a:lstStyle>
            <a:lvl1pPr marL="0" indent="0">
              <a:lnSpc>
                <a:spcPct val="114000"/>
              </a:lnSpc>
              <a:spcBef>
                <a:spcPts val="800"/>
              </a:spcBef>
              <a:buNone/>
              <a:defRPr sz="800" b="0" baseline="0">
                <a:solidFill>
                  <a:schemeClr val="accent1"/>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[Веб-адрес]</a:t>
            </a:r>
            <a:endParaRPr lang="ru-RU" dirty="0"/>
          </a:p>
        </p:txBody>
      </p:sp>
    </p:spTree>
    <p:extLst>
      <p:ext uri="{BB962C8B-B14F-4D97-AF65-F5344CB8AC3E}">
        <p14:creationId xmlns:p14="http://schemas.microsoft.com/office/powerpoint/2010/main" val="1603580419"/>
      </p:ext>
    </p:extLst>
  </p:cSld>
  <p:clrMapOvr>
    <a:masterClrMapping/>
  </p:clrMapOvr>
  <p:extLst mod="1">
    <p:ext uri="{DCECCB84-F9BA-43D5-87BE-67443E8EF086}">
      <p15:sldGuideLst xmlns:p15="http://schemas.microsoft.com/office/powerpoint/2012/main" xmlns="">
        <p15:guide id="1" orient="horz" pos="4608">
          <p15:clr>
            <a:srgbClr val="FBAE40"/>
          </p15:clr>
        </p15:guide>
        <p15:guide id="2" orient="horz" pos="288">
          <p15:clr>
            <a:srgbClr val="FBAE40"/>
          </p15:clr>
        </p15:guide>
        <p15:guide id="0" pos="288">
          <p15:clr>
            <a:srgbClr val="FBAE40"/>
          </p15:clr>
        </p15:guide>
        <p15:guide id="3" pos="6048">
          <p15:clr>
            <a:srgbClr val="FBAE40"/>
          </p15:clr>
        </p15:guide>
        <p15:guide id="4" pos="2136">
          <p15:clr>
            <a:srgbClr val="A4A3A4"/>
          </p15:clr>
        </p15:guide>
        <p15:guide id="5" pos="4272">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Внутренняя страница">
    <p:spTree>
      <p:nvGrpSpPr>
        <p:cNvPr id="1" name=""/>
        <p:cNvGrpSpPr/>
        <p:nvPr/>
      </p:nvGrpSpPr>
      <p:grpSpPr>
        <a:xfrm>
          <a:off x="0" y="0"/>
          <a:ext cx="0" cy="0"/>
          <a:chOff x="0" y="0"/>
          <a:chExt cx="0" cy="0"/>
        </a:xfrm>
      </p:grpSpPr>
      <p:sp>
        <p:nvSpPr>
          <p:cNvPr id="10" name="Текст 9"/>
          <p:cNvSpPr>
            <a:spLocks noGrp="1"/>
          </p:cNvSpPr>
          <p:nvPr>
            <p:ph type="body" sz="quarter" idx="10" hasCustomPrompt="1"/>
          </p:nvPr>
        </p:nvSpPr>
        <p:spPr>
          <a:xfrm>
            <a:off x="554180" y="2924653"/>
            <a:ext cx="3435928" cy="209732"/>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11" name="Текст 9"/>
          <p:cNvSpPr>
            <a:spLocks noGrp="1"/>
          </p:cNvSpPr>
          <p:nvPr>
            <p:ph type="body" sz="quarter" idx="11"/>
          </p:nvPr>
        </p:nvSpPr>
        <p:spPr>
          <a:xfrm>
            <a:off x="554181" y="3197706"/>
            <a:ext cx="3435927" cy="75504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19" name="Рисунок 21"/>
          <p:cNvSpPr>
            <a:spLocks noGrp="1"/>
          </p:cNvSpPr>
          <p:nvPr>
            <p:ph type="pic" sz="quarter" idx="19"/>
          </p:nvPr>
        </p:nvSpPr>
        <p:spPr>
          <a:xfrm>
            <a:off x="554180" y="403412"/>
            <a:ext cx="3879273" cy="2299447"/>
          </a:xfrm>
        </p:spPr>
        <p:txBody>
          <a:bodyPr>
            <a:normAutofit/>
          </a:bodyPr>
          <a:lstStyle>
            <a:lvl1pPr marL="0" indent="0">
              <a:buNone/>
              <a:defRPr sz="1600">
                <a:solidFill>
                  <a:schemeClr val="tx1">
                    <a:lumMod val="65000"/>
                    <a:lumOff val="35000"/>
                  </a:schemeClr>
                </a:solidFill>
              </a:defRPr>
            </a:lvl1pPr>
          </a:lstStyle>
          <a:p>
            <a:r>
              <a:rPr lang="ru-RU" smtClean="0"/>
              <a:t>Вставка рисунка</a:t>
            </a:r>
            <a:endParaRPr lang="ru-RU" dirty="0"/>
          </a:p>
        </p:txBody>
      </p:sp>
      <p:sp>
        <p:nvSpPr>
          <p:cNvPr id="21" name="Текст 9"/>
          <p:cNvSpPr>
            <a:spLocks noGrp="1"/>
          </p:cNvSpPr>
          <p:nvPr>
            <p:ph type="body" sz="quarter" idx="20"/>
          </p:nvPr>
        </p:nvSpPr>
        <p:spPr>
          <a:xfrm>
            <a:off x="554181" y="4014548"/>
            <a:ext cx="343592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23" name="Текст 9"/>
          <p:cNvSpPr>
            <a:spLocks noGrp="1"/>
          </p:cNvSpPr>
          <p:nvPr>
            <p:ph type="body" sz="quarter" idx="21"/>
          </p:nvPr>
        </p:nvSpPr>
        <p:spPr>
          <a:xfrm>
            <a:off x="554181" y="4167347"/>
            <a:ext cx="3435927" cy="1891691"/>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0" name="Текст 9"/>
          <p:cNvSpPr>
            <a:spLocks noGrp="1"/>
          </p:cNvSpPr>
          <p:nvPr>
            <p:ph type="body" sz="quarter" idx="22"/>
          </p:nvPr>
        </p:nvSpPr>
        <p:spPr>
          <a:xfrm>
            <a:off x="4821378" y="685799"/>
            <a:ext cx="2660078" cy="1732571"/>
          </a:xfrm>
        </p:spPr>
        <p:txBody>
          <a:bodyPr lIns="0" tIns="0" rIns="0" bIns="0" anchor="ctr">
            <a:noAutofit/>
          </a:bodyPr>
          <a:lstStyle>
            <a:lvl1pPr marL="0" indent="0">
              <a:lnSpc>
                <a:spcPct val="114000"/>
              </a:lnSpc>
              <a:spcBef>
                <a:spcPts val="900"/>
              </a:spcBef>
              <a:buNone/>
              <a:defRPr sz="1100">
                <a:solidFill>
                  <a:schemeClr val="bg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5" name="Текст 9"/>
          <p:cNvSpPr>
            <a:spLocks noGrp="1"/>
          </p:cNvSpPr>
          <p:nvPr>
            <p:ph type="body" sz="quarter" idx="23"/>
          </p:nvPr>
        </p:nvSpPr>
        <p:spPr>
          <a:xfrm>
            <a:off x="4443418" y="3197707"/>
            <a:ext cx="3435927" cy="1257563"/>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6" name="Текст 9"/>
          <p:cNvSpPr>
            <a:spLocks noGrp="1"/>
          </p:cNvSpPr>
          <p:nvPr>
            <p:ph type="body" sz="quarter" idx="24"/>
          </p:nvPr>
        </p:nvSpPr>
        <p:spPr>
          <a:xfrm>
            <a:off x="4443418" y="4794591"/>
            <a:ext cx="3435927" cy="126444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7" name="Текст 9"/>
          <p:cNvSpPr>
            <a:spLocks noGrp="1"/>
          </p:cNvSpPr>
          <p:nvPr>
            <p:ph type="body" sz="quarter" idx="25" hasCustomPrompt="1"/>
          </p:nvPr>
        </p:nvSpPr>
        <p:spPr>
          <a:xfrm>
            <a:off x="4443419" y="4520065"/>
            <a:ext cx="3435928" cy="209732"/>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38" name="Текст 9"/>
          <p:cNvSpPr>
            <a:spLocks noGrp="1"/>
          </p:cNvSpPr>
          <p:nvPr>
            <p:ph type="body" sz="quarter" idx="26"/>
          </p:nvPr>
        </p:nvSpPr>
        <p:spPr>
          <a:xfrm>
            <a:off x="8519212" y="484094"/>
            <a:ext cx="311860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39" name="Текст 9"/>
          <p:cNvSpPr>
            <a:spLocks noGrp="1"/>
          </p:cNvSpPr>
          <p:nvPr>
            <p:ph type="body" sz="quarter" idx="27"/>
          </p:nvPr>
        </p:nvSpPr>
        <p:spPr>
          <a:xfrm>
            <a:off x="8519212" y="642401"/>
            <a:ext cx="3118607" cy="977080"/>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0" name="Текст 9"/>
          <p:cNvSpPr>
            <a:spLocks noGrp="1"/>
          </p:cNvSpPr>
          <p:nvPr>
            <p:ph type="body" sz="quarter" idx="28"/>
          </p:nvPr>
        </p:nvSpPr>
        <p:spPr>
          <a:xfrm>
            <a:off x="8519212" y="1814637"/>
            <a:ext cx="3118607" cy="128657"/>
          </a:xfrm>
        </p:spPr>
        <p:txBody>
          <a:bodyPr lIns="0" tIns="0" rIns="0" bIns="0" anchor="t">
            <a:noAutofit/>
          </a:bodyPr>
          <a:lstStyle>
            <a:lvl1pPr marL="0" indent="0">
              <a:lnSpc>
                <a:spcPct val="114000"/>
              </a:lnSpc>
              <a:spcBef>
                <a:spcPts val="8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1" name="Текст 9"/>
          <p:cNvSpPr>
            <a:spLocks noGrp="1"/>
          </p:cNvSpPr>
          <p:nvPr>
            <p:ph type="body" sz="quarter" idx="29"/>
          </p:nvPr>
        </p:nvSpPr>
        <p:spPr>
          <a:xfrm>
            <a:off x="8519212" y="1972943"/>
            <a:ext cx="3118607" cy="244877"/>
          </a:xfrm>
        </p:spPr>
        <p:txBody>
          <a:bodyPr lIns="0" tIns="0" rIns="0" bIns="0" anchor="t">
            <a:noAutofit/>
          </a:bodyPr>
          <a:lstStyle>
            <a:lvl1pPr marL="0" indent="0">
              <a:lnSpc>
                <a:spcPct val="114000"/>
              </a:lnSpc>
              <a:spcBef>
                <a:spcPts val="800"/>
              </a:spcBef>
              <a:buNone/>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2" name="Текст 9"/>
          <p:cNvSpPr>
            <a:spLocks noGrp="1"/>
          </p:cNvSpPr>
          <p:nvPr>
            <p:ph type="body" sz="quarter" idx="30" hasCustomPrompt="1"/>
          </p:nvPr>
        </p:nvSpPr>
        <p:spPr>
          <a:xfrm>
            <a:off x="8519211" y="2989306"/>
            <a:ext cx="3118608" cy="341173"/>
          </a:xfrm>
        </p:spPr>
        <p:txBody>
          <a:bodyPr lIns="0" tIns="0" rIns="0" bIns="0" anchor="t">
            <a:noAutofit/>
          </a:bodyPr>
          <a:lstStyle>
            <a:lvl1pPr marL="0" indent="0">
              <a:lnSpc>
                <a:spcPct val="100000"/>
              </a:lnSpc>
              <a:spcBef>
                <a:spcPts val="0"/>
              </a:spcBef>
              <a:buNone/>
              <a:defRPr sz="1200">
                <a:solidFill>
                  <a:schemeClr val="accent1"/>
                </a:solidFill>
                <a:latin typeface="+mj-lt"/>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Щелкните, чтобы изменить текст</a:t>
            </a:r>
            <a:endParaRPr lang="ru-RU" dirty="0"/>
          </a:p>
        </p:txBody>
      </p:sp>
      <p:sp>
        <p:nvSpPr>
          <p:cNvPr id="43" name="Текст 9"/>
          <p:cNvSpPr>
            <a:spLocks noGrp="1"/>
          </p:cNvSpPr>
          <p:nvPr>
            <p:ph type="body" sz="quarter" idx="31"/>
          </p:nvPr>
        </p:nvSpPr>
        <p:spPr>
          <a:xfrm>
            <a:off x="8519212" y="2306289"/>
            <a:ext cx="3118607" cy="618364"/>
          </a:xfrm>
        </p:spPr>
        <p:txBody>
          <a:bodyPr lIns="0" tIns="0" rIns="0" bIns="0" anchor="t">
            <a:noAutofit/>
          </a:bodyPr>
          <a:lstStyle>
            <a:lvl1pPr marL="137160" indent="-137160">
              <a:lnSpc>
                <a:spcPct val="114000"/>
              </a:lnSpc>
              <a:spcBef>
                <a:spcPts val="600"/>
              </a:spcBef>
              <a:buClr>
                <a:schemeClr val="accent1"/>
              </a:buClr>
              <a:buSzPct val="130000"/>
              <a:buFont typeface="Arial" panose="020B0604020202020204" pitchFamily="34" charset="0"/>
              <a:buChar char="•"/>
              <a:defRPr sz="80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smtClean="0"/>
              <a:t>Образец текста</a:t>
            </a:r>
          </a:p>
        </p:txBody>
      </p:sp>
      <p:sp>
        <p:nvSpPr>
          <p:cNvPr id="45" name="Текст 9"/>
          <p:cNvSpPr>
            <a:spLocks noGrp="1"/>
          </p:cNvSpPr>
          <p:nvPr>
            <p:ph type="body" sz="quarter" idx="32" hasCustomPrompt="1"/>
          </p:nvPr>
        </p:nvSpPr>
        <p:spPr>
          <a:xfrm>
            <a:off x="8519212" y="3379901"/>
            <a:ext cx="3118607" cy="121024"/>
          </a:xfrm>
        </p:spPr>
        <p:txBody>
          <a:bodyPr lIns="0" tIns="0" rIns="0" bIns="0" anchor="t">
            <a:noAutofit/>
          </a:bodyPr>
          <a:lstStyle>
            <a:lvl1pPr marL="0" indent="0" algn="l" defTabSz="1005840">
              <a:lnSpc>
                <a:spcPct val="114000"/>
              </a:lnSpc>
              <a:spcBef>
                <a:spcPts val="1100"/>
              </a:spcBef>
              <a:buNone/>
              <a:defRPr sz="800" b="1">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1" i="0" dirty="0" smtClean="0">
                <a:solidFill>
                  <a:schemeClr val="tx1">
                    <a:lumMod val="65000"/>
                  </a:schemeClr>
                </a:solidFill>
                <a:latin typeface="+mn-lt"/>
                <a:ea typeface="+mn-ea"/>
                <a:cs typeface="+mn-cs"/>
              </a:rPr>
              <a:t>[Название компании]</a:t>
            </a:r>
            <a:endParaRPr lang="ru-RU" sz="800" b="1" i="0" dirty="0">
              <a:solidFill>
                <a:schemeClr val="tx1">
                  <a:lumMod val="65000"/>
                </a:schemeClr>
              </a:solidFill>
              <a:latin typeface="+mn-lt"/>
              <a:ea typeface="+mn-ea"/>
              <a:cs typeface="+mn-cs"/>
            </a:endParaRPr>
          </a:p>
        </p:txBody>
      </p:sp>
      <p:sp>
        <p:nvSpPr>
          <p:cNvPr id="46" name="Текст 9"/>
          <p:cNvSpPr>
            <a:spLocks noGrp="1"/>
          </p:cNvSpPr>
          <p:nvPr>
            <p:ph type="body" sz="quarter" idx="33" hasCustomPrompt="1"/>
          </p:nvPr>
        </p:nvSpPr>
        <p:spPr>
          <a:xfrm>
            <a:off x="8519212" y="3507566"/>
            <a:ext cx="3118607" cy="121024"/>
          </a:xfrm>
        </p:spPr>
        <p:txBody>
          <a:bodyPr lIns="0" tIns="0" rIns="0" bIns="0" anchor="t">
            <a:noAutofit/>
          </a:bodyPr>
          <a:lstStyle>
            <a:lvl1pPr marL="0" indent="0">
              <a:lnSpc>
                <a:spcPct val="114000"/>
              </a:lnSpc>
              <a:spcBef>
                <a:spcPts val="8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[Адрес]</a:t>
            </a:r>
            <a:endParaRPr lang="ru-RU" dirty="0"/>
          </a:p>
        </p:txBody>
      </p:sp>
      <p:sp>
        <p:nvSpPr>
          <p:cNvPr id="47" name="Текст 9"/>
          <p:cNvSpPr>
            <a:spLocks noGrp="1"/>
          </p:cNvSpPr>
          <p:nvPr>
            <p:ph type="body" sz="quarter" idx="34" hasCustomPrompt="1"/>
          </p:nvPr>
        </p:nvSpPr>
        <p:spPr>
          <a:xfrm>
            <a:off x="8519212" y="3626827"/>
            <a:ext cx="3118607" cy="121024"/>
          </a:xfrm>
        </p:spPr>
        <p:txBody>
          <a:bodyPr lIns="0" tIns="0" rIns="0" bIns="0" anchor="t">
            <a:noAutofit/>
          </a:bodyPr>
          <a:lstStyle>
            <a:lvl1pPr marL="0" indent="0" algn="l" defTabSz="1005840">
              <a:lnSpc>
                <a:spcPct val="114000"/>
              </a:lnSpc>
              <a:spcBef>
                <a:spcPts val="11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dirty="0" smtClean="0">
                <a:solidFill>
                  <a:schemeClr val="tx1">
                    <a:lumMod val="65000"/>
                  </a:schemeClr>
                </a:solidFill>
                <a:latin typeface="+mn-lt"/>
                <a:ea typeface="+mn-ea"/>
                <a:cs typeface="+mn-cs"/>
              </a:rPr>
              <a:t>[Город, регион, почтовый индекс]</a:t>
            </a:r>
            <a:endParaRPr lang="ru-RU" sz="800" b="0" i="0" dirty="0">
              <a:solidFill>
                <a:schemeClr val="tx1">
                  <a:lumMod val="65000"/>
                </a:schemeClr>
              </a:solidFill>
              <a:latin typeface="+mn-lt"/>
              <a:ea typeface="+mn-ea"/>
              <a:cs typeface="+mn-cs"/>
            </a:endParaRPr>
          </a:p>
        </p:txBody>
      </p:sp>
      <p:sp>
        <p:nvSpPr>
          <p:cNvPr id="48" name="Текст 9"/>
          <p:cNvSpPr>
            <a:spLocks noGrp="1"/>
          </p:cNvSpPr>
          <p:nvPr>
            <p:ph type="body" sz="quarter" idx="35" hasCustomPrompt="1"/>
          </p:nvPr>
        </p:nvSpPr>
        <p:spPr>
          <a:xfrm>
            <a:off x="8519212" y="3813323"/>
            <a:ext cx="3118607" cy="121024"/>
          </a:xfrm>
        </p:spPr>
        <p:txBody>
          <a:bodyPr lIns="0" tIns="0" rIns="0" bIns="0" anchor="t">
            <a:noAutofit/>
          </a:bodyPr>
          <a:lstStyle>
            <a:lvl1pPr marL="0" indent="0" algn="l" defTabSz="1005840">
              <a:lnSpc>
                <a:spcPct val="114000"/>
              </a:lnSpc>
              <a:spcBef>
                <a:spcPts val="1100"/>
              </a:spcBef>
              <a:buNone/>
              <a:defRPr sz="800" b="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dirty="0" smtClean="0">
                <a:solidFill>
                  <a:schemeClr val="tx1">
                    <a:lumMod val="65000"/>
                  </a:schemeClr>
                </a:solidFill>
                <a:latin typeface="+mn-lt"/>
                <a:ea typeface="+mn-ea"/>
                <a:cs typeface="+mn-cs"/>
              </a:rPr>
              <a:t>[Телефон]</a:t>
            </a:r>
            <a:endParaRPr lang="ru-RU" sz="800" b="0" i="0" dirty="0">
              <a:solidFill>
                <a:schemeClr val="tx1">
                  <a:lumMod val="65000"/>
                </a:schemeClr>
              </a:solidFill>
              <a:latin typeface="+mn-lt"/>
              <a:ea typeface="+mn-ea"/>
              <a:cs typeface="+mn-cs"/>
            </a:endParaRPr>
          </a:p>
        </p:txBody>
      </p:sp>
      <p:sp>
        <p:nvSpPr>
          <p:cNvPr id="49" name="Текст 9"/>
          <p:cNvSpPr>
            <a:spLocks noGrp="1"/>
          </p:cNvSpPr>
          <p:nvPr>
            <p:ph type="body" sz="quarter" idx="36" hasCustomPrompt="1"/>
          </p:nvPr>
        </p:nvSpPr>
        <p:spPr>
          <a:xfrm>
            <a:off x="8519212" y="3940987"/>
            <a:ext cx="3118607" cy="121024"/>
          </a:xfrm>
        </p:spPr>
        <p:txBody>
          <a:bodyPr lIns="0" tIns="0" rIns="0" bIns="0" anchor="t">
            <a:noAutofit/>
          </a:bodyPr>
          <a:lstStyle>
            <a:lvl1pPr marL="0" indent="0" algn="l" defTabSz="1005840">
              <a:lnSpc>
                <a:spcPct val="114000"/>
              </a:lnSpc>
              <a:spcBef>
                <a:spcPts val="1100"/>
              </a:spcBef>
              <a:buNone/>
              <a:defRPr sz="800" b="0" baseline="0">
                <a:solidFill>
                  <a:schemeClr val="tx1">
                    <a:lumMod val="65000"/>
                    <a:lumOff val="35000"/>
                  </a:schemeClr>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marL="0" indent="0" algn="l" defTabSz="1005840">
              <a:lnSpc>
                <a:spcPct val="114000"/>
              </a:lnSpc>
              <a:spcBef>
                <a:spcPts val="1100"/>
              </a:spcBef>
              <a:buNone/>
            </a:pPr>
            <a:r>
              <a:rPr lang="ru-RU" sz="800" b="0" i="0" baseline="0" dirty="0" smtClean="0">
                <a:solidFill>
                  <a:schemeClr val="tx1">
                    <a:lumMod val="65000"/>
                  </a:schemeClr>
                </a:solidFill>
                <a:latin typeface="+mn-lt"/>
                <a:ea typeface="+mn-ea"/>
                <a:cs typeface="+mn-cs"/>
              </a:rPr>
              <a:t>[Электронный адрес]</a:t>
            </a:r>
            <a:endParaRPr lang="ru-RU" sz="800" b="0" i="0" baseline="0" dirty="0">
              <a:solidFill>
                <a:schemeClr val="tx1">
                  <a:lumMod val="65000"/>
                </a:schemeClr>
              </a:solidFill>
              <a:latin typeface="+mn-lt"/>
              <a:ea typeface="+mn-ea"/>
              <a:cs typeface="+mn-cs"/>
            </a:endParaRPr>
          </a:p>
        </p:txBody>
      </p:sp>
      <p:sp>
        <p:nvSpPr>
          <p:cNvPr id="50" name="Текст 9"/>
          <p:cNvSpPr>
            <a:spLocks noGrp="1"/>
          </p:cNvSpPr>
          <p:nvPr>
            <p:ph type="body" sz="quarter" idx="37" hasCustomPrompt="1"/>
          </p:nvPr>
        </p:nvSpPr>
        <p:spPr>
          <a:xfrm>
            <a:off x="8519212" y="4126663"/>
            <a:ext cx="3118607" cy="121024"/>
          </a:xfrm>
        </p:spPr>
        <p:txBody>
          <a:bodyPr lIns="0" tIns="0" rIns="0" bIns="0" anchor="t">
            <a:noAutofit/>
          </a:bodyPr>
          <a:lstStyle>
            <a:lvl1pPr marL="0" indent="0">
              <a:lnSpc>
                <a:spcPct val="114000"/>
              </a:lnSpc>
              <a:spcBef>
                <a:spcPts val="800"/>
              </a:spcBef>
              <a:buNone/>
              <a:defRPr sz="800" b="0" baseline="0">
                <a:solidFill>
                  <a:schemeClr val="accent1"/>
                </a:solidFill>
              </a:defRPr>
            </a:lvl1pPr>
            <a:lvl2pPr marL="0" indent="0">
              <a:spcBef>
                <a:spcPts val="0"/>
              </a:spcBef>
              <a:buNone/>
              <a:defRPr sz="1800"/>
            </a:lvl2pPr>
            <a:lvl3pPr marL="0" indent="0">
              <a:spcBef>
                <a:spcPts val="0"/>
              </a:spcBef>
              <a:buNone/>
              <a:defRPr sz="1800"/>
            </a:lvl3pPr>
            <a:lvl4pPr marL="0" indent="0">
              <a:spcBef>
                <a:spcPts val="0"/>
              </a:spcBef>
              <a:buNone/>
              <a:defRPr sz="1800"/>
            </a:lvl4pPr>
            <a:lvl5pPr marL="0" indent="0">
              <a:spcBef>
                <a:spcPts val="0"/>
              </a:spcBef>
              <a:buNone/>
              <a:defRPr sz="1800"/>
            </a:lvl5pPr>
          </a:lstStyle>
          <a:p>
            <a:pPr lvl="0"/>
            <a:r>
              <a:rPr lang="ru-RU" dirty="0" smtClean="0"/>
              <a:t>[Веб-адрес]</a:t>
            </a:r>
            <a:endParaRPr lang="ru-RU" dirty="0"/>
          </a:p>
        </p:txBody>
      </p:sp>
    </p:spTree>
    <p:extLst>
      <p:ext uri="{BB962C8B-B14F-4D97-AF65-F5344CB8AC3E}">
        <p14:creationId xmlns:p14="http://schemas.microsoft.com/office/powerpoint/2010/main" val="1603580419"/>
      </p:ext>
    </p:extLst>
  </p:cSld>
  <p:clrMapOvr>
    <a:masterClrMapping/>
  </p:clrMapOvr>
  <p:extLst mod="1">
    <p:ext uri="{DCECCB84-F9BA-43D5-87BE-67443E8EF086}">
      <p15:sldGuideLst xmlns:p15="http://schemas.microsoft.com/office/powerpoint/2012/main" xmlns="">
        <p15:guide id="1" orient="horz" pos="4608">
          <p15:clr>
            <a:srgbClr val="FBAE40"/>
          </p15:clr>
        </p15:guide>
        <p15:guide id="2" orient="horz" pos="288">
          <p15:clr>
            <a:srgbClr val="FBAE40"/>
          </p15:clr>
        </p15:guide>
        <p15:guide id="0" pos="288">
          <p15:clr>
            <a:srgbClr val="FBAE40"/>
          </p15:clr>
        </p15:guide>
        <p15:guide id="3" pos="6048">
          <p15:clr>
            <a:srgbClr val="FBAE40"/>
          </p15:clr>
        </p15:guide>
        <p15:guide id="4" pos="2136">
          <p15:clr>
            <a:srgbClr val="A4A3A4"/>
          </p15:clr>
        </p15:guide>
        <p15:guide id="5" pos="4272">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Внутри">
    <p:spTree>
      <p:nvGrpSpPr>
        <p:cNvPr id="1" name=""/>
        <p:cNvGrpSpPr/>
        <p:nvPr/>
      </p:nvGrpSpPr>
      <p:grpSpPr>
        <a:xfrm>
          <a:off x="0" y="0"/>
          <a:ext cx="0" cy="0"/>
          <a:chOff x="0" y="0"/>
          <a:chExt cx="0" cy="0"/>
        </a:xfrm>
      </p:grpSpPr>
      <p:sp>
        <p:nvSpPr>
          <p:cNvPr id="38" name="Инструкции"/>
          <p:cNvSpPr/>
          <p:nvPr/>
        </p:nvSpPr>
        <p:spPr>
          <a:xfrm>
            <a:off x="12469091" y="4014"/>
            <a:ext cx="2032000" cy="6853986"/>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spcBef>
                <a:spcPts val="1200"/>
              </a:spcBef>
              <a:buNone/>
            </a:pPr>
            <a:r>
              <a:rPr lang="ru-RU" sz="950" b="1" i="1" baseline="0" dirty="0">
                <a:latin typeface="Arial"/>
                <a:ea typeface="+mn-ea"/>
                <a:cs typeface="Arial"/>
              </a:rPr>
              <a:t>Примечание. </a:t>
            </a:r>
          </a:p>
          <a:p>
            <a:pPr algn="l" defTabSz="914400">
              <a:spcBef>
                <a:spcPts val="1200"/>
              </a:spcBef>
              <a:buNone/>
            </a:pPr>
            <a:r>
              <a:rPr lang="ru-RU" sz="950" b="1" i="1" baseline="0" dirty="0">
                <a:latin typeface="Arial"/>
                <a:ea typeface="+mn-ea"/>
                <a:cs typeface="Arial"/>
              </a:rPr>
              <a:t>Эта брошюра </a:t>
            </a:r>
            <a:r>
              <a:rPr lang="ru-RU" sz="950" b="1" i="1" dirty="0">
                <a:latin typeface="Arial"/>
                <a:ea typeface="+mn-ea"/>
                <a:cs typeface="Arial"/>
              </a:rPr>
              <a:t>создана для печати.  </a:t>
            </a:r>
            <a:r>
              <a:rPr lang="ru-RU" sz="950" b="1" i="1" baseline="0" dirty="0">
                <a:latin typeface="Arial"/>
                <a:ea typeface="+mn-ea"/>
                <a:cs typeface="Arial"/>
              </a:rPr>
              <a:t>Убедитесь в правильности печати на карточке, проведя пробную печать на обычной бумаге.</a:t>
            </a:r>
          </a:p>
          <a:p>
            <a:pPr algn="l" defTabSz="914400">
              <a:spcBef>
                <a:spcPts val="1200"/>
              </a:spcBef>
              <a:buNone/>
            </a:pPr>
            <a:r>
              <a:rPr lang="ru-RU" sz="950" b="1" i="1" baseline="0" dirty="0">
                <a:latin typeface="Arial"/>
                <a:ea typeface="+mn-ea"/>
                <a:cs typeface="Arial"/>
              </a:rPr>
              <a:t>Возможно, вам придется убрать флажок напротив параметра "Вместить в размер листа" в диалоговом окне "Печать" (в раскрывающемся меню "Слайды размером во всю страницу").</a:t>
            </a:r>
          </a:p>
          <a:p>
            <a:pPr algn="l" defTabSz="914400">
              <a:spcBef>
                <a:spcPts val="1200"/>
              </a:spcBef>
              <a:buNone/>
            </a:pPr>
            <a:r>
              <a:rPr lang="ru-RU" sz="950" b="1" i="1" dirty="0">
                <a:latin typeface="Arial"/>
                <a:ea typeface="+mn-ea"/>
                <a:cs typeface="Arial"/>
              </a:rPr>
              <a:t>Убедитесь, что принтер настроен на печать двусторонних страниц.</a:t>
            </a:r>
          </a:p>
          <a:p>
            <a:pPr algn="l" defTabSz="914400">
              <a:spcBef>
                <a:spcPts val="1200"/>
              </a:spcBef>
              <a:buNone/>
            </a:pPr>
            <a:r>
              <a:rPr lang="ru-RU" sz="950" b="1" i="1" baseline="0" dirty="0">
                <a:latin typeface="Arial"/>
                <a:ea typeface="+mn-ea"/>
                <a:cs typeface="Arial"/>
              </a:rPr>
              <a:t>Чтобы сменить изображения на этом слайде, выберите рисунок и удалите его. Затем щелкните значок "Вставить изображение"</a:t>
            </a:r>
          </a:p>
          <a:p>
            <a:pPr algn="l" defTabSz="914400">
              <a:spcBef>
                <a:spcPts val="1200"/>
              </a:spcBef>
              <a:buNone/>
            </a:pPr>
            <a:r>
              <a:rPr lang="ru-RU" sz="950" b="1" i="1" baseline="0" dirty="0">
                <a:latin typeface="Arial"/>
                <a:ea typeface="+mn-ea"/>
                <a:cs typeface="Arial"/>
              </a:rPr>
              <a:t>и вставьте собственное изображение в заполнитель.</a:t>
            </a:r>
          </a:p>
          <a:p>
            <a:pPr algn="l" defTabSz="914400">
              <a:spcBef>
                <a:spcPts val="1200"/>
              </a:spcBef>
              <a:buNone/>
            </a:pPr>
            <a:r>
              <a:rPr lang="ru-RU" sz="950" b="1" i="1" dirty="0">
                <a:latin typeface="Arial"/>
                <a:ea typeface="+mn-ea"/>
                <a:cs typeface="Arial"/>
              </a:rPr>
              <a:t>Чтобы сменить эмблему, щелкните правой клавишей мыши рисунок "заменить эмблемой" и выберите пункт "Изменить изображение".</a:t>
            </a:r>
          </a:p>
        </p:txBody>
      </p:sp>
      <p:pic>
        <p:nvPicPr>
          <p:cNvPr id="41" name="Рисунок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3669819" y="4418882"/>
            <a:ext cx="351861" cy="252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Прямая соединительная линия 18"/>
          <p:cNvCxnSpPr/>
          <p:nvPr/>
        </p:nvCxnSpPr>
        <p:spPr>
          <a:xfrm>
            <a:off x="4621877" y="1703393"/>
            <a:ext cx="2948247"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4621877" y="3121019"/>
            <a:ext cx="2948247"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Текст 25"/>
          <p:cNvSpPr>
            <a:spLocks noGrp="1"/>
          </p:cNvSpPr>
          <p:nvPr>
            <p:ph type="body" sz="quarter" idx="14" hasCustomPrompt="1"/>
          </p:nvPr>
        </p:nvSpPr>
        <p:spPr>
          <a:xfrm>
            <a:off x="554182" y="4545349"/>
            <a:ext cx="2944091" cy="218957"/>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Используйте их в брошюре.</a:t>
            </a:r>
          </a:p>
        </p:txBody>
      </p:sp>
      <p:sp>
        <p:nvSpPr>
          <p:cNvPr id="29" name="Текст 25"/>
          <p:cNvSpPr>
            <a:spLocks noGrp="1"/>
          </p:cNvSpPr>
          <p:nvPr>
            <p:ph type="body" sz="quarter" idx="16" hasCustomPrompt="1"/>
          </p:nvPr>
        </p:nvSpPr>
        <p:spPr>
          <a:xfrm>
            <a:off x="554182" y="3870219"/>
            <a:ext cx="2944091" cy="537592"/>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Что включить в брошюру?</a:t>
            </a:r>
          </a:p>
        </p:txBody>
      </p:sp>
      <p:sp>
        <p:nvSpPr>
          <p:cNvPr id="13" name="Рисунок 11"/>
          <p:cNvSpPr>
            <a:spLocks noGrp="1"/>
          </p:cNvSpPr>
          <p:nvPr>
            <p:ph type="pic" sz="quarter" idx="11"/>
          </p:nvPr>
        </p:nvSpPr>
        <p:spPr>
          <a:xfrm>
            <a:off x="554182" y="403412"/>
            <a:ext cx="2944091" cy="3227294"/>
          </a:xfrm>
          <a:solidFill>
            <a:schemeClr val="bg2"/>
          </a:solidFill>
        </p:spPr>
        <p:txBody>
          <a:bodyPr tIns="274320">
            <a:normAutofit/>
          </a:bodyPr>
          <a:lstStyle>
            <a:lvl1pPr marL="0" indent="0" algn="ctr">
              <a:buNone/>
              <a:defRPr sz="1400"/>
            </a:lvl1pPr>
          </a:lstStyle>
          <a:p>
            <a:r>
              <a:rPr lang="ru-RU" smtClean="0"/>
              <a:t>Вставка рисунка</a:t>
            </a:r>
            <a:endParaRPr lang="ru-RU" dirty="0"/>
          </a:p>
        </p:txBody>
      </p:sp>
      <p:sp>
        <p:nvSpPr>
          <p:cNvPr id="26" name="Текст 25"/>
          <p:cNvSpPr>
            <a:spLocks noGrp="1"/>
          </p:cNvSpPr>
          <p:nvPr>
            <p:ph type="body" sz="quarter" idx="13" hasCustomPrompt="1"/>
          </p:nvPr>
        </p:nvSpPr>
        <p:spPr>
          <a:xfrm>
            <a:off x="554181" y="4764306"/>
            <a:ext cx="2944091" cy="169028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Это место отлично подойдет для постановки задач. Справа можно написать о том, что выделяет вас среди конкурентов, а в центре — коротко описать историю успеха компании.</a:t>
            </a:r>
            <a:br>
              <a:rPr lang="ru-RU" dirty="0"/>
            </a:br>
            <a:r>
              <a:rPr lang="ru-RU" dirty="0"/>
              <a:t>(Не забудьте выбрать фотографии, которые покажут вашу компанию в наилучшем свете. Изображения всегда должны производить хорошее впечатление.)</a:t>
            </a:r>
          </a:p>
        </p:txBody>
      </p:sp>
      <p:sp>
        <p:nvSpPr>
          <p:cNvPr id="30" name="Текст 25"/>
          <p:cNvSpPr>
            <a:spLocks noGrp="1"/>
          </p:cNvSpPr>
          <p:nvPr>
            <p:ph type="body" sz="quarter" idx="17" hasCustomPrompt="1"/>
          </p:nvPr>
        </p:nvSpPr>
        <p:spPr>
          <a:xfrm>
            <a:off x="4622813" y="540572"/>
            <a:ext cx="2944091" cy="40072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Все красивые документы сложно форматировать?</a:t>
            </a:r>
          </a:p>
        </p:txBody>
      </p:sp>
      <p:sp>
        <p:nvSpPr>
          <p:cNvPr id="31" name="Текст 25"/>
          <p:cNvSpPr>
            <a:spLocks noGrp="1"/>
          </p:cNvSpPr>
          <p:nvPr>
            <p:ph type="body" sz="quarter" idx="18" hasCustomPrompt="1"/>
          </p:nvPr>
        </p:nvSpPr>
        <p:spPr>
          <a:xfrm>
            <a:off x="4622813" y="941294"/>
            <a:ext cx="2944091" cy="605118"/>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Нет. Заполнители в этой брошюре уже отформатированы. Просто вводите собственный текст.</a:t>
            </a:r>
          </a:p>
        </p:txBody>
      </p:sp>
      <p:sp>
        <p:nvSpPr>
          <p:cNvPr id="18" name="Текст 25"/>
          <p:cNvSpPr>
            <a:spLocks noGrp="1"/>
          </p:cNvSpPr>
          <p:nvPr>
            <p:ph type="body" sz="quarter" idx="23" hasCustomPrompt="1"/>
          </p:nvPr>
        </p:nvSpPr>
        <p:spPr>
          <a:xfrm>
            <a:off x="4622813" y="1760127"/>
            <a:ext cx="2944091" cy="1221621"/>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Это место отлично подходит для важных элементов брошюры.</a:t>
            </a:r>
          </a:p>
        </p:txBody>
      </p:sp>
      <p:sp>
        <p:nvSpPr>
          <p:cNvPr id="32" name="Текст 25"/>
          <p:cNvSpPr>
            <a:spLocks noGrp="1"/>
          </p:cNvSpPr>
          <p:nvPr>
            <p:ph type="body" sz="quarter" idx="19" hasCustomPrompt="1"/>
          </p:nvPr>
        </p:nvSpPr>
        <p:spPr>
          <a:xfrm>
            <a:off x="4622813" y="3249715"/>
            <a:ext cx="2944091" cy="351581"/>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dirty="0"/>
              <a:t>Добивайтесь необходимых результатов</a:t>
            </a:r>
          </a:p>
        </p:txBody>
      </p:sp>
      <p:sp>
        <p:nvSpPr>
          <p:cNvPr id="21" name="Текст 25"/>
          <p:cNvSpPr>
            <a:spLocks noGrp="1"/>
          </p:cNvSpPr>
          <p:nvPr>
            <p:ph type="body" sz="quarter" idx="24" hasCustomPrompt="1"/>
          </p:nvPr>
        </p:nvSpPr>
        <p:spPr>
          <a:xfrm>
            <a:off x="4622813" y="3623806"/>
            <a:ext cx="2944091" cy="745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Чтобы упростить настройку внешнего вида этой брошюры, на вкладке ленты "Макет страницы" просмотрите галереи тем, цветов и шрифтов.</a:t>
            </a:r>
          </a:p>
        </p:txBody>
      </p:sp>
      <p:sp>
        <p:nvSpPr>
          <p:cNvPr id="22" name="Текст 25"/>
          <p:cNvSpPr>
            <a:spLocks noGrp="1"/>
          </p:cNvSpPr>
          <p:nvPr>
            <p:ph type="body" sz="quarter" idx="25" hasCustomPrompt="1"/>
          </p:nvPr>
        </p:nvSpPr>
        <p:spPr>
          <a:xfrm>
            <a:off x="4622813" y="4461808"/>
            <a:ext cx="2944091" cy="36382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У вашей компании есть корпоративные цвета или шрифты?</a:t>
            </a:r>
          </a:p>
        </p:txBody>
      </p:sp>
      <p:sp>
        <p:nvSpPr>
          <p:cNvPr id="24" name="Текст 25"/>
          <p:cNvSpPr>
            <a:spLocks noGrp="1"/>
          </p:cNvSpPr>
          <p:nvPr>
            <p:ph type="body" sz="quarter" idx="26" hasCustomPrompt="1"/>
          </p:nvPr>
        </p:nvSpPr>
        <p:spPr>
          <a:xfrm>
            <a:off x="4622813" y="4848148"/>
            <a:ext cx="2944091" cy="680781"/>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Нет проблем! Вы можете добавлять собственные темы, цвета и шрифты в соответствующие галереи.</a:t>
            </a:r>
          </a:p>
        </p:txBody>
      </p:sp>
      <p:sp>
        <p:nvSpPr>
          <p:cNvPr id="12" name="Рисунок 11"/>
          <p:cNvSpPr>
            <a:spLocks noGrp="1"/>
          </p:cNvSpPr>
          <p:nvPr>
            <p:ph type="pic" sz="quarter" idx="10"/>
          </p:nvPr>
        </p:nvSpPr>
        <p:spPr>
          <a:xfrm>
            <a:off x="8686031" y="403412"/>
            <a:ext cx="2944091" cy="1411941"/>
          </a:xfrm>
          <a:solidFill>
            <a:schemeClr val="bg2"/>
          </a:solidFill>
        </p:spPr>
        <p:txBody>
          <a:bodyPr tIns="274320">
            <a:normAutofit/>
          </a:bodyPr>
          <a:lstStyle>
            <a:lvl1pPr marL="0" indent="0" algn="ctr">
              <a:buNone/>
              <a:defRPr sz="1400"/>
            </a:lvl1pPr>
          </a:lstStyle>
          <a:p>
            <a:r>
              <a:rPr lang="ru-RU" smtClean="0"/>
              <a:t>Вставка рисунка</a:t>
            </a:r>
            <a:endParaRPr lang="ru-RU" dirty="0"/>
          </a:p>
        </p:txBody>
      </p:sp>
      <p:sp>
        <p:nvSpPr>
          <p:cNvPr id="28" name="Текст 25"/>
          <p:cNvSpPr>
            <a:spLocks noGrp="1"/>
          </p:cNvSpPr>
          <p:nvPr>
            <p:ph type="body" sz="quarter" idx="15" hasCustomPrompt="1"/>
          </p:nvPr>
        </p:nvSpPr>
        <p:spPr>
          <a:xfrm>
            <a:off x="8686031" y="1960495"/>
            <a:ext cx="2944091" cy="242047"/>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[Введите заголовок вашей фотографии]</a:t>
            </a:r>
          </a:p>
        </p:txBody>
      </p:sp>
      <p:sp>
        <p:nvSpPr>
          <p:cNvPr id="25" name="Текст 25"/>
          <p:cNvSpPr>
            <a:spLocks noGrp="1"/>
          </p:cNvSpPr>
          <p:nvPr>
            <p:ph type="body" sz="quarter" idx="27" hasCustomPrompt="1"/>
          </p:nvPr>
        </p:nvSpPr>
        <p:spPr>
          <a:xfrm>
            <a:off x="8693728" y="2232894"/>
            <a:ext cx="2944091" cy="646794"/>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Не забудьте указать некоторые особенности вашего предложения и то, чем вы отличаетесь от конкурентов.</a:t>
            </a:r>
          </a:p>
        </p:txBody>
      </p:sp>
      <p:sp>
        <p:nvSpPr>
          <p:cNvPr id="35" name="Текст 25"/>
          <p:cNvSpPr>
            <a:spLocks noGrp="1"/>
          </p:cNvSpPr>
          <p:nvPr>
            <p:ph type="body" sz="quarter" idx="28" hasCustomPrompt="1"/>
          </p:nvPr>
        </p:nvSpPr>
        <p:spPr>
          <a:xfrm>
            <a:off x="8693728" y="2935552"/>
            <a:ext cx="2944091" cy="186087"/>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Наши товары и услуги</a:t>
            </a:r>
          </a:p>
        </p:txBody>
      </p:sp>
      <p:sp>
        <p:nvSpPr>
          <p:cNvPr id="36" name="Текст 25"/>
          <p:cNvSpPr>
            <a:spLocks noGrp="1"/>
          </p:cNvSpPr>
          <p:nvPr>
            <p:ph type="body" sz="quarter" idx="29" hasCustomPrompt="1"/>
          </p:nvPr>
        </p:nvSpPr>
        <p:spPr>
          <a:xfrm>
            <a:off x="8693728" y="3134532"/>
            <a:ext cx="2944091" cy="3320056"/>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ru-RU" dirty="0"/>
              <a:t>Например, вы бы могли включить список продуктов и услуг вашей компании, или указать основные преимущества работы именно с вашей организацией. Или же просто указать ваши преимущества в паре абзацев.</a:t>
            </a:r>
            <a:br>
              <a:rPr lang="ru-RU" dirty="0"/>
            </a:br>
            <a:r>
              <a:rPr lang="ru-RU" dirty="0"/>
              <a:t>Старайтесь не писать слишком пространно. Просто помните, что в маркетинговых документах следует писать лаконично, дружелюбно и понятно, чтобы удержать внимание потенциального клиента.</a:t>
            </a:r>
          </a:p>
        </p:txBody>
      </p:sp>
    </p:spTree>
    <p:extLst>
      <p:ext uri="{BB962C8B-B14F-4D97-AF65-F5344CB8AC3E}">
        <p14:creationId xmlns:p14="http://schemas.microsoft.com/office/powerpoint/2010/main" val="4109961473"/>
      </p:ext>
    </p:extLst>
  </p:cSld>
  <p:clrMapOvr>
    <a:masterClrMapping/>
  </p:clrMapOvr>
  <p:extLst mod="1">
    <p:ext uri="{DCECCB84-F9BA-43D5-87BE-67443E8EF086}">
      <p15:sldGuideLst xmlns:p15="http://schemas.microsoft.com/office/powerpoint/2012/main" xmlns="">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11/15/2018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6" r:id="rId17"/>
    <p:sldLayoutId id="2147483667"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61BEF0D-F0BB-DE4B-95CE-6DB70DBA9567}" type="datetimeFigureOut">
              <a:rPr lang="en-US" smtClean="0"/>
              <a:pPr/>
              <a:t>11/15/2018</a:t>
            </a:fld>
            <a:endParaRPr lang="en-US" dirty="0"/>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3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5.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5.xml"/><Relationship Id="rId6" Type="http://schemas.openxmlformats.org/officeDocument/2006/relationships/image" Target="../media/image15.jpe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5.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5.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8.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5.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microsoft.com/office/2007/relationships/hdphoto" Target="../media/hdphoto1.wdp"/><Relationship Id="rId7" Type="http://schemas.openxmlformats.org/officeDocument/2006/relationships/diagramLayout" Target="../diagrams/layout1.xml"/><Relationship Id="rId2" Type="http://schemas.openxmlformats.org/officeDocument/2006/relationships/image" Target="../media/image32.png"/><Relationship Id="rId1" Type="http://schemas.openxmlformats.org/officeDocument/2006/relationships/slideLayout" Target="../slideLayouts/slideLayout25.xml"/><Relationship Id="rId6" Type="http://schemas.openxmlformats.org/officeDocument/2006/relationships/diagramData" Target="../diagrams/data1.xml"/><Relationship Id="rId5" Type="http://schemas.openxmlformats.org/officeDocument/2006/relationships/image" Target="../media/image33.png"/><Relationship Id="rId10" Type="http://schemas.microsoft.com/office/2007/relationships/diagramDrawing" Target="../diagrams/drawing1.xml"/><Relationship Id="rId4" Type="http://schemas.openxmlformats.org/officeDocument/2006/relationships/hyperlink" Target="http://www.gosuslugi.ru/" TargetMode="External"/><Relationship Id="rId9"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mailto:%3ca%20hre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3448" y="1899745"/>
            <a:ext cx="8915399" cy="2262781"/>
          </a:xfrm>
        </p:spPr>
        <p:txBody>
          <a:bodyPr>
            <a:normAutofit/>
          </a:bodyPr>
          <a:lstStyle/>
          <a:p>
            <a:pPr algn="ctr"/>
            <a:r>
              <a:rPr lang="ru-RU" sz="3600" dirty="0" smtClean="0">
                <a:solidFill>
                  <a:schemeClr val="accent2">
                    <a:lumMod val="50000"/>
                  </a:schemeClr>
                </a:solidFill>
                <a:latin typeface="Times New Roman" panose="02020603050405020304" pitchFamily="18" charset="0"/>
                <a:cs typeface="Times New Roman" panose="02020603050405020304" pitchFamily="18" charset="0"/>
              </a:rPr>
              <a:t>Муниципальные услуги в муниципальном районе Мелеузовский район Республики Башкортостан</a:t>
            </a:r>
            <a:endParaRPr lang="en-US" sz="36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77672" y="40456"/>
            <a:ext cx="11491415" cy="400110"/>
          </a:xfrm>
          <a:prstGeom prst="rect">
            <a:avLst/>
          </a:prstGeom>
          <a:noFill/>
        </p:spPr>
        <p:txBody>
          <a:bodyPr wrap="square">
            <a:spAutoFit/>
          </a:bodyPr>
          <a:lstStyle/>
          <a:p>
            <a:pPr lvl="0" algn="ctr" defTabSz="914400" fontAlgn="base">
              <a:spcBef>
                <a:spcPct val="0"/>
              </a:spcBef>
              <a:spcAft>
                <a:spcPct val="0"/>
              </a:spcAft>
            </a:pPr>
            <a:r>
              <a:rPr lang="ru-RU" altLang="ru-RU" sz="2000" dirty="0" smtClean="0">
                <a:solidFill>
                  <a:schemeClr val="accent1">
                    <a:lumMod val="50000"/>
                  </a:schemeClr>
                </a:solidFill>
                <a:latin typeface="Times New Roman" panose="02020603050405020304" pitchFamily="18" charset="0"/>
                <a:cs typeface="Times New Roman" panose="02020603050405020304" pitchFamily="18" charset="0"/>
              </a:rPr>
              <a:t>Информационный</a:t>
            </a:r>
            <a:r>
              <a:rPr lang="ru-RU" altLang="ru-RU" dirty="0" smtClean="0">
                <a:solidFill>
                  <a:schemeClr val="accent1">
                    <a:lumMod val="50000"/>
                  </a:schemeClr>
                </a:solidFill>
                <a:latin typeface="Times New Roman" panose="02020603050405020304" pitchFamily="18" charset="0"/>
                <a:cs typeface="Times New Roman" panose="02020603050405020304" pitchFamily="18" charset="0"/>
              </a:rPr>
              <a:t> буклет</a:t>
            </a:r>
            <a:endParaRPr lang="ru-RU" altLang="ru-RU"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699680" y="6302438"/>
            <a:ext cx="5047397" cy="338554"/>
          </a:xfrm>
          <a:prstGeom prst="rect">
            <a:avLst/>
          </a:prstGeom>
          <a:noFill/>
        </p:spPr>
        <p:txBody>
          <a:bodyPr wrap="square">
            <a:spAutoFit/>
          </a:bodyPr>
          <a:lstStyle/>
          <a:p>
            <a:pPr lvl="0" algn="ctr" defTabSz="914400" fontAlgn="base">
              <a:spcBef>
                <a:spcPct val="0"/>
              </a:spcBef>
              <a:spcAft>
                <a:spcPct val="0"/>
              </a:spcAft>
            </a:pPr>
            <a:r>
              <a:rPr lang="ru-RU" altLang="ru-RU" sz="1600" dirty="0" smtClean="0">
                <a:solidFill>
                  <a:schemeClr val="accent1">
                    <a:lumMod val="50000"/>
                  </a:schemeClr>
                </a:solidFill>
                <a:latin typeface="Times New Roman" panose="02020603050405020304" pitchFamily="18" charset="0"/>
                <a:cs typeface="Times New Roman" panose="02020603050405020304" pitchFamily="18" charset="0"/>
              </a:rPr>
              <a:t>2018 год</a:t>
            </a:r>
            <a:endParaRPr lang="ru-RU" altLang="ru-RU" sz="1600"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2625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4" descr="http://mou145.chel-edu.ru/images/p271_administraciyar-n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6" name="AutoShape 6" descr="http://mou145.chel-edu.ru/images/p271_administraciyar-n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 name="Блок-схема: альтернативный процесс 4"/>
          <p:cNvSpPr/>
          <p:nvPr/>
        </p:nvSpPr>
        <p:spPr>
          <a:xfrm>
            <a:off x="1" y="525015"/>
            <a:ext cx="12146504" cy="1891814"/>
          </a:xfrm>
          <a:prstGeom prst="flowChartAlternateProcess">
            <a:avLst/>
          </a:prstGeom>
          <a:solidFill>
            <a:srgbClr val="E7F4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9808">
              <a:spcBef>
                <a:spcPts val="540"/>
              </a:spcBef>
            </a:pPr>
            <a:r>
              <a:rPr lang="ru-RU" sz="2000" b="1" i="1" dirty="0">
                <a:solidFill>
                  <a:srgbClr val="FF0000"/>
                </a:solidFill>
                <a:latin typeface="Times New Roman" panose="02020603050405020304" pitchFamily="18" charset="0"/>
                <a:cs typeface="Times New Roman" panose="02020603050405020304" pitchFamily="18" charset="0"/>
              </a:rPr>
              <a:t>Муниципальная услуга </a:t>
            </a:r>
            <a:r>
              <a:rPr lang="ru-RU" b="1" i="1" dirty="0">
                <a:solidFill>
                  <a:schemeClr val="tx1"/>
                </a:solidFill>
                <a:latin typeface="Times New Roman" panose="02020603050405020304" pitchFamily="18" charset="0"/>
                <a:cs typeface="Times New Roman" panose="02020603050405020304" pitchFamily="18" charset="0"/>
              </a:rPr>
              <a:t>— деятельность, предоставляемая органом местного самоуправления, по реализации функций органа местного самоуправления, которая осуществляется по запросам заявителей в пределах полномочий органа, предоставляющего муниципальные услуги, по решению вопросов местного значения, установленных в соответствии с Федеральным законом от 6 октября 2003 года № 131-ФЗ «Об общих принципах организации местного самоуправления в Российской Федерации» и уставами муниципальных образований</a:t>
            </a:r>
            <a:r>
              <a:rPr lang="ru-RU" i="1" dirty="0">
                <a:solidFill>
                  <a:schemeClr val="tx1"/>
                </a:solidFill>
                <a:latin typeface="Times New Roman" panose="02020603050405020304" pitchFamily="18" charset="0"/>
                <a:cs typeface="Times New Roman" panose="02020603050405020304" pitchFamily="18" charset="0"/>
              </a:rPr>
              <a:t>.</a:t>
            </a:r>
            <a:r>
              <a:rPr lang="ru-RU" b="1" dirty="0">
                <a:solidFill>
                  <a:schemeClr val="tx1"/>
                </a:solidFill>
              </a:rPr>
              <a:t> </a:t>
            </a:r>
            <a:r>
              <a:rPr lang="ru-RU" sz="1400" b="1" i="1" dirty="0">
                <a:solidFill>
                  <a:schemeClr val="tx1"/>
                </a:solidFill>
                <a:latin typeface="Times New Roman" panose="02020603050405020304" pitchFamily="18" charset="0"/>
                <a:cs typeface="Times New Roman" panose="02020603050405020304" pitchFamily="18" charset="0"/>
              </a:rPr>
              <a:t>(Федеральный закон от 27 июля 2010 г. N 210-ФЗ "Об организации предоставления государственных и муниципальных услуг«)</a:t>
            </a:r>
          </a:p>
        </p:txBody>
      </p:sp>
      <p:sp>
        <p:nvSpPr>
          <p:cNvPr id="14" name="Двойная волна 13"/>
          <p:cNvSpPr/>
          <p:nvPr/>
        </p:nvSpPr>
        <p:spPr>
          <a:xfrm>
            <a:off x="155575" y="2814700"/>
            <a:ext cx="2679063" cy="382782"/>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ru-RU" sz="1200" b="1" i="1" dirty="0">
                <a:solidFill>
                  <a:schemeClr val="tx1"/>
                </a:solidFill>
                <a:latin typeface="Times New Roman" panose="02020603050405020304" pitchFamily="18" charset="0"/>
                <a:cs typeface="Times New Roman" panose="02020603050405020304" pitchFamily="18" charset="0"/>
              </a:rPr>
              <a:t>Кто оказывает</a:t>
            </a:r>
          </a:p>
        </p:txBody>
      </p:sp>
      <p:sp>
        <p:nvSpPr>
          <p:cNvPr id="15" name="Двойная волна 14"/>
          <p:cNvSpPr/>
          <p:nvPr/>
        </p:nvSpPr>
        <p:spPr>
          <a:xfrm>
            <a:off x="4412033" y="2708623"/>
            <a:ext cx="2415654" cy="251989"/>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ru-RU" sz="1200" b="1" i="1" dirty="0">
                <a:solidFill>
                  <a:schemeClr val="tx1"/>
                </a:solidFill>
                <a:latin typeface="Times New Roman" panose="02020603050405020304" pitchFamily="18" charset="0"/>
                <a:cs typeface="Times New Roman" panose="02020603050405020304" pitchFamily="18" charset="0"/>
              </a:rPr>
              <a:t>Кому оказывают</a:t>
            </a:r>
          </a:p>
        </p:txBody>
      </p:sp>
      <p:sp>
        <p:nvSpPr>
          <p:cNvPr id="16" name="Двойная волна 15"/>
          <p:cNvSpPr/>
          <p:nvPr/>
        </p:nvSpPr>
        <p:spPr>
          <a:xfrm>
            <a:off x="8067711" y="2635898"/>
            <a:ext cx="1923296" cy="603616"/>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ru-RU" sz="1200" b="1" i="1" dirty="0" smtClean="0">
                <a:solidFill>
                  <a:schemeClr val="tx1"/>
                </a:solidFill>
                <a:latin typeface="Times New Roman" panose="02020603050405020304" pitchFamily="18" charset="0"/>
                <a:cs typeface="Times New Roman" panose="02020603050405020304" pitchFamily="18" charset="0"/>
              </a:rPr>
              <a:t>Основания для оказания услуги</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19" name="Двойная волна 18"/>
          <p:cNvSpPr/>
          <p:nvPr/>
        </p:nvSpPr>
        <p:spPr>
          <a:xfrm>
            <a:off x="1562495" y="3480945"/>
            <a:ext cx="2905192" cy="460248"/>
          </a:xfrm>
          <a:prstGeom prst="doubleWave">
            <a:avLst>
              <a:gd name="adj1" fmla="val 6250"/>
              <a:gd name="adj2" fmla="val 1204"/>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a:solidFill>
                  <a:schemeClr val="tx1"/>
                </a:solidFill>
                <a:latin typeface="Times New Roman" panose="02020603050405020304" pitchFamily="18" charset="0"/>
                <a:cs typeface="Times New Roman" panose="02020603050405020304" pitchFamily="18" charset="0"/>
              </a:rPr>
              <a:t>Орган местного </a:t>
            </a:r>
            <a:r>
              <a:rPr lang="ru-RU" sz="1200" b="1" i="1" dirty="0" smtClean="0">
                <a:solidFill>
                  <a:schemeClr val="tx1"/>
                </a:solidFill>
                <a:latin typeface="Times New Roman" panose="02020603050405020304" pitchFamily="18" charset="0"/>
                <a:cs typeface="Times New Roman" panose="02020603050405020304" pitchFamily="18" charset="0"/>
              </a:rPr>
              <a:t>самоуправления;</a:t>
            </a:r>
          </a:p>
          <a:p>
            <a:pPr algn="ctr"/>
            <a:r>
              <a:rPr lang="ru-RU" sz="1200" b="1" i="1" dirty="0" smtClean="0">
                <a:solidFill>
                  <a:schemeClr val="tx1"/>
                </a:solidFill>
                <a:latin typeface="Times New Roman" panose="02020603050405020304" pitchFamily="18" charset="0"/>
                <a:cs typeface="Times New Roman" panose="02020603050405020304" pitchFamily="18" charset="0"/>
              </a:rPr>
              <a:t>Муниципальные учреждения;</a:t>
            </a:r>
          </a:p>
        </p:txBody>
      </p:sp>
      <p:sp>
        <p:nvSpPr>
          <p:cNvPr id="20" name="Двойная волна 19"/>
          <p:cNvSpPr/>
          <p:nvPr/>
        </p:nvSpPr>
        <p:spPr>
          <a:xfrm>
            <a:off x="5462199" y="4431013"/>
            <a:ext cx="2213787" cy="478259"/>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a:solidFill>
                  <a:schemeClr val="tx1"/>
                </a:solidFill>
                <a:latin typeface="Times New Roman" panose="02020603050405020304" pitchFamily="18" charset="0"/>
                <a:cs typeface="Times New Roman" panose="02020603050405020304" pitchFamily="18" charset="0"/>
              </a:rPr>
              <a:t>Физическим, юридическим лицам</a:t>
            </a:r>
          </a:p>
        </p:txBody>
      </p:sp>
      <p:sp>
        <p:nvSpPr>
          <p:cNvPr id="21" name="Двойная волна 20"/>
          <p:cNvSpPr/>
          <p:nvPr/>
        </p:nvSpPr>
        <p:spPr>
          <a:xfrm>
            <a:off x="10106271" y="4123024"/>
            <a:ext cx="1897039" cy="385362"/>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pPr>
            <a:r>
              <a:rPr lang="ru-RU" sz="1200" b="1" i="1" dirty="0" smtClean="0">
                <a:solidFill>
                  <a:schemeClr val="tx1"/>
                </a:solidFill>
                <a:latin typeface="Times New Roman" panose="02020603050405020304" pitchFamily="18" charset="0"/>
                <a:cs typeface="Times New Roman" panose="02020603050405020304" pitchFamily="18" charset="0"/>
              </a:rPr>
              <a:t>Запрос заявителей</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25" name="Двойная волна 24"/>
          <p:cNvSpPr/>
          <p:nvPr/>
        </p:nvSpPr>
        <p:spPr>
          <a:xfrm>
            <a:off x="9911023" y="6162939"/>
            <a:ext cx="2139410" cy="423080"/>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Услуга предоставляется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0" y="7937"/>
            <a:ext cx="12192000" cy="513461"/>
          </a:xfrm>
          <a:prstGeom prst="rect">
            <a:avLst/>
          </a:prstGeom>
          <a:solidFill>
            <a:schemeClr val="accent3">
              <a:lumMod val="20000"/>
              <a:lumOff val="80000"/>
            </a:schemeClr>
          </a:solidFill>
          <a:ln w="76200">
            <a:solidFill>
              <a:schemeClr val="bg2">
                <a:lumMod val="5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dirty="0">
                <a:solidFill>
                  <a:schemeClr val="accent2">
                    <a:lumMod val="50000"/>
                  </a:schemeClr>
                </a:solidFill>
                <a:latin typeface="Times New Roman" panose="02020603050405020304" pitchFamily="18" charset="0"/>
                <a:cs typeface="Times New Roman" panose="02020603050405020304" pitchFamily="18" charset="0"/>
              </a:rPr>
              <a:t>Муниципальные услуги в муниципальном районе Мелеузовский район Республики Башкортостан</a:t>
            </a:r>
            <a:endParaRPr lang="ru-RU" altLang="ru-RU" i="1" dirty="0">
              <a:solidFill>
                <a:srgbClr val="000000"/>
              </a:solidFill>
              <a:latin typeface="Times New Roman" pitchFamily="18" charset="0"/>
              <a:cs typeface="Times New Roman" pitchFamily="18" charset="0"/>
            </a:endParaRPr>
          </a:p>
        </p:txBody>
      </p:sp>
      <p:pic>
        <p:nvPicPr>
          <p:cNvPr id="27" name="Рисунок 26" descr="dress_kod.jpg"/>
          <p:cNvPicPr>
            <a:picLocks noChangeAspect="1"/>
          </p:cNvPicPr>
          <p:nvPr/>
        </p:nvPicPr>
        <p:blipFill>
          <a:blip r:embed="rId2">
            <a:clrChange>
              <a:clrFrom>
                <a:srgbClr val="FEFEFE"/>
              </a:clrFrom>
              <a:clrTo>
                <a:srgbClr val="FEFEFE">
                  <a:alpha val="0"/>
                </a:srgbClr>
              </a:clrTo>
            </a:clrChange>
          </a:blip>
          <a:stretch>
            <a:fillRect/>
          </a:stretch>
        </p:blipFill>
        <p:spPr>
          <a:xfrm>
            <a:off x="5291859" y="2890019"/>
            <a:ext cx="2276785" cy="1710942"/>
          </a:xfrm>
          <a:prstGeom prst="rect">
            <a:avLst/>
          </a:prstGeom>
        </p:spPr>
      </p:pic>
      <p:pic>
        <p:nvPicPr>
          <p:cNvPr id="28" name="Picture 2" descr="http://inpromen.ru/news/2015/images/uslugi-3D.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825754" y="2639795"/>
            <a:ext cx="2224679" cy="1158198"/>
          </a:xfrm>
          <a:prstGeom prst="rect">
            <a:avLst/>
          </a:prstGeom>
          <a:noFill/>
        </p:spPr>
      </p:pic>
      <p:pic>
        <p:nvPicPr>
          <p:cNvPr id="30" name="Рисунок 29" descr="NBF7609FF3F4B.jpg"/>
          <p:cNvPicPr>
            <a:picLocks noChangeAspect="1"/>
          </p:cNvPicPr>
          <p:nvPr/>
        </p:nvPicPr>
        <p:blipFill>
          <a:blip r:embed="rId4">
            <a:clrChange>
              <a:clrFrom>
                <a:srgbClr val="FFFFFF"/>
              </a:clrFrom>
              <a:clrTo>
                <a:srgbClr val="FFFFFF">
                  <a:alpha val="0"/>
                </a:srgbClr>
              </a:clrTo>
            </a:clrChange>
          </a:blip>
          <a:stretch>
            <a:fillRect/>
          </a:stretch>
        </p:blipFill>
        <p:spPr>
          <a:xfrm>
            <a:off x="29538" y="3326794"/>
            <a:ext cx="1435365" cy="768550"/>
          </a:xfrm>
          <a:prstGeom prst="rect">
            <a:avLst/>
          </a:prstGeom>
        </p:spPr>
      </p:pic>
      <p:pic>
        <p:nvPicPr>
          <p:cNvPr id="31" name="Picture 4" descr="http://biblioteka29.ru/upload/iblock/353/353dc98de3df9bbb67c15eb1c94b6ff7.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831056" y="5972663"/>
            <a:ext cx="1433607" cy="826967"/>
          </a:xfrm>
          <a:prstGeom prst="rect">
            <a:avLst/>
          </a:prstGeom>
          <a:noFill/>
        </p:spPr>
      </p:pic>
      <p:sp>
        <p:nvSpPr>
          <p:cNvPr id="39" name="Стрелка вправо 38"/>
          <p:cNvSpPr/>
          <p:nvPr/>
        </p:nvSpPr>
        <p:spPr>
          <a:xfrm>
            <a:off x="3336520" y="2776990"/>
            <a:ext cx="452425" cy="22605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Стрелка вправо 39"/>
          <p:cNvSpPr/>
          <p:nvPr/>
        </p:nvSpPr>
        <p:spPr>
          <a:xfrm>
            <a:off x="7223561" y="2837555"/>
            <a:ext cx="452425" cy="22605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5602" name="Picture 2" descr="http://www.50plus.ru/engine/upload/images/pan/besplatnaya-usluga.jpg"/>
          <p:cNvPicPr>
            <a:picLocks noChangeAspect="1" noChangeArrowheads="1"/>
          </p:cNvPicPr>
          <p:nvPr/>
        </p:nvPicPr>
        <p:blipFill>
          <a:blip r:embed="rId6">
            <a:clrChange>
              <a:clrFrom>
                <a:srgbClr val="FEFEFE"/>
              </a:clrFrom>
              <a:clrTo>
                <a:srgbClr val="FEFEFE">
                  <a:alpha val="0"/>
                </a:srgbClr>
              </a:clrTo>
            </a:clrChange>
          </a:blip>
          <a:srcRect/>
          <a:stretch>
            <a:fillRect/>
          </a:stretch>
        </p:blipFill>
        <p:spPr bwMode="auto">
          <a:xfrm>
            <a:off x="10106271" y="4734561"/>
            <a:ext cx="1420434" cy="1192304"/>
          </a:xfrm>
          <a:prstGeom prst="rect">
            <a:avLst/>
          </a:prstGeom>
          <a:noFill/>
        </p:spPr>
      </p:pic>
      <p:sp>
        <p:nvSpPr>
          <p:cNvPr id="23" name="Двойная волна 22"/>
          <p:cNvSpPr/>
          <p:nvPr/>
        </p:nvSpPr>
        <p:spPr>
          <a:xfrm>
            <a:off x="307975" y="4316995"/>
            <a:ext cx="3195846" cy="382782"/>
          </a:xfrm>
          <a:prstGeom prst="doubleWav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r>
              <a:rPr lang="ru-RU" sz="1200" b="1" i="1" dirty="0" smtClean="0">
                <a:solidFill>
                  <a:schemeClr val="tx1"/>
                </a:solidFill>
                <a:latin typeface="Times New Roman" panose="02020603050405020304" pitchFamily="18" charset="0"/>
                <a:cs typeface="Times New Roman" panose="02020603050405020304" pitchFamily="18" charset="0"/>
              </a:rPr>
              <a:t>Как получить</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24" name="Стрелка вниз 23"/>
          <p:cNvSpPr/>
          <p:nvPr/>
        </p:nvSpPr>
        <p:spPr>
          <a:xfrm>
            <a:off x="1836616" y="3962104"/>
            <a:ext cx="182332" cy="35360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2">
                  <a:lumMod val="40000"/>
                  <a:lumOff val="60000"/>
                </a:schemeClr>
              </a:solidFill>
            </a:endParaRPr>
          </a:p>
        </p:txBody>
      </p:sp>
      <p:sp>
        <p:nvSpPr>
          <p:cNvPr id="33" name="Стрелка вниз 32"/>
          <p:cNvSpPr/>
          <p:nvPr/>
        </p:nvSpPr>
        <p:spPr>
          <a:xfrm rot="1114371">
            <a:off x="457007" y="4719105"/>
            <a:ext cx="192905" cy="43755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2">
                  <a:lumMod val="40000"/>
                  <a:lumOff val="60000"/>
                </a:schemeClr>
              </a:solidFill>
            </a:endParaRPr>
          </a:p>
        </p:txBody>
      </p:sp>
      <p:sp>
        <p:nvSpPr>
          <p:cNvPr id="35" name="Стрелка вниз 34"/>
          <p:cNvSpPr/>
          <p:nvPr/>
        </p:nvSpPr>
        <p:spPr>
          <a:xfrm>
            <a:off x="1167120" y="2416829"/>
            <a:ext cx="182332" cy="35360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2">
                  <a:lumMod val="40000"/>
                  <a:lumOff val="60000"/>
                </a:schemeClr>
              </a:solidFill>
            </a:endParaRPr>
          </a:p>
        </p:txBody>
      </p:sp>
      <p:sp>
        <p:nvSpPr>
          <p:cNvPr id="36" name="Двойная волна 35"/>
          <p:cNvSpPr/>
          <p:nvPr/>
        </p:nvSpPr>
        <p:spPr>
          <a:xfrm>
            <a:off x="3042619" y="5069084"/>
            <a:ext cx="1661583" cy="872727"/>
          </a:xfrm>
          <a:prstGeom prst="doubleWave">
            <a:avLst>
              <a:gd name="adj1" fmla="val 6250"/>
              <a:gd name="adj2" fmla="val -55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000" b="1" i="1" dirty="0" smtClean="0">
                <a:solidFill>
                  <a:schemeClr val="tx1"/>
                </a:solidFill>
                <a:latin typeface="Times New Roman" panose="02020603050405020304" pitchFamily="18" charset="0"/>
                <a:cs typeface="Times New Roman" panose="02020603050405020304" pitchFamily="18" charset="0"/>
              </a:rPr>
              <a:t>Путем непосредственного обращения в МФЦ</a:t>
            </a:r>
          </a:p>
        </p:txBody>
      </p:sp>
      <p:pic>
        <p:nvPicPr>
          <p:cNvPr id="37" name="Picture 6" descr="http://old.zauralonline.ru/images/photos/big/0ce596afa57bf16a461b60bd7bbefd5a.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301864" y="5016834"/>
            <a:ext cx="1515042" cy="765695"/>
          </a:xfrm>
          <a:prstGeom prst="rect">
            <a:avLst/>
          </a:prstGeom>
          <a:noFill/>
        </p:spPr>
      </p:pic>
      <p:sp>
        <p:nvSpPr>
          <p:cNvPr id="38" name="Стрелка вниз 37"/>
          <p:cNvSpPr/>
          <p:nvPr/>
        </p:nvSpPr>
        <p:spPr>
          <a:xfrm rot="18982660">
            <a:off x="3521887" y="4670114"/>
            <a:ext cx="180862" cy="44434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2">
                  <a:lumMod val="40000"/>
                  <a:lumOff val="60000"/>
                </a:schemeClr>
              </a:solidFill>
            </a:endParaRPr>
          </a:p>
        </p:txBody>
      </p:sp>
      <p:sp>
        <p:nvSpPr>
          <p:cNvPr id="41" name="Стрелка вниз 40"/>
          <p:cNvSpPr/>
          <p:nvPr/>
        </p:nvSpPr>
        <p:spPr>
          <a:xfrm>
            <a:off x="2063416" y="4739113"/>
            <a:ext cx="182332" cy="123355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2">
                  <a:lumMod val="40000"/>
                  <a:lumOff val="60000"/>
                </a:schemeClr>
              </a:solidFill>
            </a:endParaRPr>
          </a:p>
        </p:txBody>
      </p:sp>
      <p:sp>
        <p:nvSpPr>
          <p:cNvPr id="42" name="Двойная волна 41"/>
          <p:cNvSpPr/>
          <p:nvPr/>
        </p:nvSpPr>
        <p:spPr>
          <a:xfrm>
            <a:off x="1361513" y="6050244"/>
            <a:ext cx="2785177" cy="648470"/>
          </a:xfrm>
          <a:prstGeom prst="doubleWave">
            <a:avLst>
              <a:gd name="adj1" fmla="val 6250"/>
              <a:gd name="adj2" fmla="val 1000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000" b="1" i="1" dirty="0" smtClean="0">
                <a:solidFill>
                  <a:schemeClr val="tx1"/>
                </a:solidFill>
                <a:latin typeface="Times New Roman" panose="02020603050405020304" pitchFamily="18" charset="0"/>
                <a:cs typeface="Times New Roman" panose="02020603050405020304" pitchFamily="18" charset="0"/>
              </a:rPr>
              <a:t>В электронном виде </a:t>
            </a:r>
            <a:r>
              <a:rPr lang="ru-RU" sz="1000" b="1" i="1" dirty="0">
                <a:solidFill>
                  <a:schemeClr val="tx1"/>
                </a:solidFill>
                <a:latin typeface="Times New Roman" panose="02020603050405020304" pitchFamily="18" charset="0"/>
                <a:cs typeface="Times New Roman" panose="02020603050405020304" pitchFamily="18" charset="0"/>
              </a:rPr>
              <a:t>на Едином портале государственных услуг</a:t>
            </a:r>
            <a:endParaRPr lang="ru-RU" sz="1000" b="1" i="1" dirty="0" smtClean="0">
              <a:solidFill>
                <a:schemeClr val="tx1"/>
              </a:solidFill>
              <a:latin typeface="Times New Roman" panose="02020603050405020304" pitchFamily="18" charset="0"/>
              <a:cs typeface="Times New Roman" panose="02020603050405020304" pitchFamily="18" charset="0"/>
            </a:endParaRPr>
          </a:p>
        </p:txBody>
      </p:sp>
      <p:sp>
        <p:nvSpPr>
          <p:cNvPr id="43" name="Двойная волна 42"/>
          <p:cNvSpPr/>
          <p:nvPr/>
        </p:nvSpPr>
        <p:spPr>
          <a:xfrm>
            <a:off x="29537" y="5190580"/>
            <a:ext cx="1876361" cy="1183899"/>
          </a:xfrm>
          <a:prstGeom prst="doubleWave">
            <a:avLst>
              <a:gd name="adj1" fmla="val 6250"/>
              <a:gd name="adj2" fmla="val -55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100" b="1" i="1" dirty="0" smtClean="0">
                <a:solidFill>
                  <a:schemeClr val="tx1"/>
                </a:solidFill>
                <a:latin typeface="Times New Roman" panose="02020603050405020304" pitchFamily="18" charset="0"/>
                <a:cs typeface="Times New Roman" panose="02020603050405020304" pitchFamily="18" charset="0"/>
              </a:rPr>
              <a:t>Путем непосредственного обращения в органы местного самоуправления</a:t>
            </a:r>
          </a:p>
        </p:txBody>
      </p:sp>
    </p:spTree>
    <p:extLst>
      <p:ext uri="{BB962C8B-B14F-4D97-AF65-F5344CB8AC3E}">
        <p14:creationId xmlns:p14="http://schemas.microsoft.com/office/powerpoint/2010/main" val="905900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6773709" y="1603168"/>
            <a:ext cx="5281683" cy="5254832"/>
          </a:xfrm>
          <a:prstGeom prst="rect">
            <a:avLst/>
          </a:prstGeom>
          <a:solidFill>
            <a:srgbClr val="E7F4D8"/>
          </a:solidFill>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a:buNone/>
            </a:pPr>
            <a:r>
              <a:rPr lang="ru-RU" altLang="ru-RU" sz="1200" b="1" i="1" dirty="0" smtClean="0">
                <a:solidFill>
                  <a:schemeClr val="tx1">
                    <a:lumMod val="85000"/>
                    <a:lumOff val="15000"/>
                  </a:schemeClr>
                </a:solidFill>
                <a:latin typeface="Times New Roman" pitchFamily="18" charset="0"/>
                <a:cs typeface="Times New Roman" pitchFamily="18" charset="0"/>
              </a:rPr>
              <a:t>Федеральный закон от 27 июля 2010 года № 210-ФЗ (в редакции от 28 декабря 2016 года) «Об организации предоставления государственных и муниципальных услуг»;</a:t>
            </a:r>
          </a:p>
          <a:p>
            <a:pPr marL="45720" indent="0" algn="just">
              <a:buNone/>
            </a:pPr>
            <a:r>
              <a:rPr lang="ru-RU" altLang="ru-RU" sz="1200" b="1" i="1" dirty="0" smtClean="0">
                <a:solidFill>
                  <a:schemeClr val="tx1">
                    <a:lumMod val="85000"/>
                    <a:lumOff val="15000"/>
                  </a:schemeClr>
                </a:solidFill>
                <a:latin typeface="Times New Roman" pitchFamily="18" charset="0"/>
                <a:cs typeface="Times New Roman" pitchFamily="18" charset="0"/>
              </a:rPr>
              <a:t>Постановление </a:t>
            </a:r>
            <a:r>
              <a:rPr lang="ru-RU" altLang="ru-RU" sz="1200" b="1" i="1" dirty="0">
                <a:solidFill>
                  <a:schemeClr val="tx1">
                    <a:lumMod val="85000"/>
                    <a:lumOff val="15000"/>
                  </a:schemeClr>
                </a:solidFill>
                <a:latin typeface="Times New Roman" pitchFamily="18" charset="0"/>
                <a:cs typeface="Times New Roman" pitchFamily="18" charset="0"/>
              </a:rPr>
              <a:t>главы Администрации муниципального района Мелеузовский район Республики Башкортостан от 3 апреля 2012 года № 642 «Об утверждении единых требований к предоставлению муниципальных услуг в муниципальном районе Мелеузовский район Республики Башкортостан»;</a:t>
            </a:r>
          </a:p>
          <a:p>
            <a:pPr marL="45720" indent="0" algn="just">
              <a:buNone/>
            </a:pPr>
            <a:r>
              <a:rPr lang="ru-RU" altLang="ru-RU" sz="1200" b="1" i="1" dirty="0">
                <a:solidFill>
                  <a:schemeClr val="tx1">
                    <a:lumMod val="85000"/>
                    <a:lumOff val="15000"/>
                  </a:schemeClr>
                </a:solidFill>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от 23 августа 2016 года № 1306 «Об утверждении перечня муниципальных услуг (функций)»;</a:t>
            </a:r>
          </a:p>
          <a:p>
            <a:pPr marL="45720" indent="0" algn="just">
              <a:buNone/>
            </a:pPr>
            <a:r>
              <a:rPr lang="ru-RU" altLang="ru-RU" sz="1200" b="1" i="1" dirty="0">
                <a:solidFill>
                  <a:schemeClr val="tx1">
                    <a:lumMod val="85000"/>
                    <a:lumOff val="15000"/>
                  </a:schemeClr>
                </a:solidFill>
                <a:latin typeface="Times New Roman" pitchFamily="18" charset="0"/>
                <a:cs typeface="Times New Roman" pitchFamily="18" charset="0"/>
              </a:rPr>
              <a:t>Решение Совета муниципального района Мелеузовский район Республики Башкортостан от 20 января 2015 года № 188 «Об утверждении перечня услуг, которые являются необходимыми и обязательными для  предоставления муниципальных услуг муниципального района Мелеузовский район Республики Башкортостан»;</a:t>
            </a:r>
          </a:p>
          <a:p>
            <a:pPr marL="45720" indent="0" algn="just">
              <a:buNone/>
            </a:pPr>
            <a:r>
              <a:rPr lang="ru-RU" altLang="ru-RU" sz="1200" b="1" i="1" dirty="0" smtClean="0">
                <a:solidFill>
                  <a:schemeClr val="tx1">
                    <a:lumMod val="85000"/>
                    <a:lumOff val="15000"/>
                  </a:schemeClr>
                </a:solidFill>
                <a:latin typeface="Times New Roman" pitchFamily="18" charset="0"/>
                <a:cs typeface="Times New Roman" pitchFamily="18" charset="0"/>
              </a:rPr>
              <a:t>Постановление Правительства Республики Башкортостан от 22 ноября 2017 года № 544 «О формировании, ведении и утверждении регионального перечня (классификатора) государственных (муниципальных) услуг, не включенных в общероссийские базовые (отраслевые) перечни (классификаторы) государственных и муниципальных услуг, оказываемых физическим лицам, и работ Республики Башкортостан»;</a:t>
            </a:r>
          </a:p>
          <a:p>
            <a:pPr marL="45720" indent="0" algn="just">
              <a:buNone/>
            </a:pPr>
            <a:r>
              <a:rPr lang="ru-RU" altLang="ru-RU" sz="1200" b="1" i="1" dirty="0" smtClean="0">
                <a:solidFill>
                  <a:schemeClr val="tx1">
                    <a:lumMod val="85000"/>
                    <a:lumOff val="15000"/>
                  </a:schemeClr>
                </a:solidFill>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от 05 апреля 2017 года № 538 «Об утверждении перечня муниципальных услуг, предоставление которых возможно через многофункциональный центр».</a:t>
            </a:r>
          </a:p>
          <a:p>
            <a:pPr algn="just">
              <a:buFont typeface="Wingdings" pitchFamily="2" charset="2"/>
              <a:buChar char="v"/>
            </a:pPr>
            <a:endParaRPr lang="ru-RU" altLang="ru-RU" sz="1600" dirty="0" smtClean="0">
              <a:solidFill>
                <a:srgbClr val="C00000"/>
              </a:solidFill>
              <a:latin typeface="Times New Roman" pitchFamily="18" charset="0"/>
              <a:cs typeface="Times New Roman" pitchFamily="18" charset="0"/>
            </a:endParaRPr>
          </a:p>
          <a:p>
            <a:pPr algn="just">
              <a:buFont typeface="Wingdings" pitchFamily="2" charset="2"/>
              <a:buChar char="v"/>
            </a:pPr>
            <a:endParaRPr lang="ru-RU" altLang="ru-RU" sz="1600" dirty="0" smtClean="0">
              <a:solidFill>
                <a:srgbClr val="C00000"/>
              </a:solidFill>
              <a:latin typeface="Times New Roman" pitchFamily="18" charset="0"/>
              <a:cs typeface="Times New Roman" pitchFamily="18" charset="0"/>
            </a:endParaRPr>
          </a:p>
        </p:txBody>
      </p:sp>
      <p:sp>
        <p:nvSpPr>
          <p:cNvPr id="5" name="Текст 17"/>
          <p:cNvSpPr txBox="1">
            <a:spLocks/>
          </p:cNvSpPr>
          <p:nvPr/>
        </p:nvSpPr>
        <p:spPr>
          <a:xfrm>
            <a:off x="144648" y="2240543"/>
            <a:ext cx="3409477" cy="4617457"/>
          </a:xfrm>
          <a:prstGeom prst="rect">
            <a:avLst/>
          </a:prstGeom>
          <a:solidFill>
            <a:schemeClr val="accent3">
              <a:lumMod val="20000"/>
              <a:lumOff val="80000"/>
            </a:schemeClr>
          </a:solidFill>
        </p:spPr>
        <p:txBody>
          <a:bodyPr vert="horz" lIns="91440" tIns="45720" rIns="91440" bIns="45720" rtlCol="0" anchor="ctr"/>
          <a:lstStyle/>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простота и ясность изложения информационных документов;</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наличие различных каналов получения информации о предоставлении услуги;</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 доступность работы с представителями лиц, получающих услугу;</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короткое время ожидания услуги;</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точность исполнения муниципальной услуги;</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профессиональная подготовка сотрудников, осуществляющих предоставление муниципальной услуги;</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 высокая культура обслуживания заявителей;</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 соблюдение сроков предоставления муниципальной услуги;</a:t>
            </a:r>
          </a:p>
          <a:p>
            <a:pPr lvl="0">
              <a:buFont typeface="Wingdings" pitchFamily="2" charset="2"/>
              <a:buChar char="ü"/>
              <a:defRPr/>
            </a:pPr>
            <a:r>
              <a:rPr lang="ru-RU" sz="1400" b="1" i="1" dirty="0" smtClean="0">
                <a:latin typeface="Times New Roman" panose="02020603050405020304" pitchFamily="18" charset="0"/>
                <a:cs typeface="Times New Roman" panose="02020603050405020304" pitchFamily="18" charset="0"/>
              </a:rPr>
              <a:t> возможность получения муниципальной услуги в многофункциональном центре предоставления муниципальных услуг.</a:t>
            </a:r>
          </a:p>
          <a:p>
            <a:pPr marL="0" marR="0" lvl="0" indent="0" algn="l" defTabSz="457200" rtl="0" eaLnBrk="1" fontAlgn="auto" latinLnBrk="0" hangingPunct="1">
              <a:lnSpc>
                <a:spcPct val="100000"/>
              </a:lnSpc>
              <a:spcBef>
                <a:spcPts val="0"/>
              </a:spcBef>
              <a:spcAft>
                <a:spcPts val="0"/>
              </a:spcAft>
              <a:buClrTx/>
              <a:buSzTx/>
              <a:buFont typeface="Wingdings" pitchFamily="2" charset="2"/>
              <a:buChar char="ü"/>
              <a:tabLst/>
              <a:defRPr/>
            </a:pPr>
            <a:endParaRPr kumimoji="0" lang="ru-RU" sz="1100" b="1"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6" name="Текст 16"/>
          <p:cNvSpPr txBox="1">
            <a:spLocks/>
          </p:cNvSpPr>
          <p:nvPr/>
        </p:nvSpPr>
        <p:spPr>
          <a:xfrm>
            <a:off x="144649" y="1669650"/>
            <a:ext cx="3409478" cy="559557"/>
          </a:xfrm>
          <a:prstGeom prst="rect">
            <a:avLst/>
          </a:prstGeom>
          <a:solidFill>
            <a:schemeClr val="accent3">
              <a:lumMod val="20000"/>
              <a:lumOff val="80000"/>
            </a:schemeClr>
          </a:solidFill>
        </p:spPr>
        <p:txBody>
          <a:bodyPr vert="horz"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smtClean="0">
                <a:ln>
                  <a:noFill/>
                </a:ln>
                <a:effectLst/>
                <a:uLnTx/>
                <a:uFillTx/>
                <a:latin typeface="Times New Roman" pitchFamily="18" charset="0"/>
                <a:cs typeface="Times New Roman" pitchFamily="18" charset="0"/>
              </a:rPr>
              <a:t>Показатели доступности и качества муниципальной услуги:</a:t>
            </a:r>
            <a:r>
              <a:rPr kumimoji="0" lang="ru-RU" sz="11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t/>
            </a:r>
            <a:br>
              <a:rPr kumimoji="0" lang="ru-RU" sz="1100" b="1" i="0" u="none" strike="noStrike" kern="1200" cap="none" spc="0" normalizeH="0" baseline="0" noProof="0" dirty="0" smtClean="0">
                <a:ln>
                  <a:noFill/>
                </a:ln>
                <a:solidFill>
                  <a:schemeClr val="tx1">
                    <a:lumMod val="50000"/>
                    <a:lumOff val="50000"/>
                  </a:schemeClr>
                </a:solidFill>
                <a:effectLst/>
                <a:uLnTx/>
                <a:uFillTx/>
                <a:latin typeface="+mn-lt"/>
                <a:ea typeface="+mn-ea"/>
                <a:cs typeface="+mn-cs"/>
              </a:rPr>
            </a:br>
            <a:endParaRPr kumimoji="0" lang="ru-RU" sz="800" b="1" i="0" u="none" strike="noStrike" kern="1200" cap="none" spc="0" normalizeH="0" baseline="0" noProof="0" dirty="0">
              <a:ln>
                <a:noFill/>
              </a:ln>
              <a:solidFill>
                <a:schemeClr val="tx1">
                  <a:lumMod val="65000"/>
                </a:schemeClr>
              </a:solidFill>
              <a:effectLst/>
              <a:uLnTx/>
              <a:uFillTx/>
              <a:latin typeface="Verdana"/>
              <a:ea typeface="+mn-ea"/>
              <a:cs typeface="+mn-cs"/>
            </a:endParaRPr>
          </a:p>
        </p:txBody>
      </p:sp>
      <p:pic>
        <p:nvPicPr>
          <p:cNvPr id="1030" name="Picture 6" descr="http://uniklinik-nsk.ru/upload/medialibrary/fcf/fcf1c8137c245ea5b0e0eae329b8d7c0.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68744" y="571098"/>
            <a:ext cx="2361283" cy="1047209"/>
          </a:xfrm>
          <a:prstGeom prst="rect">
            <a:avLst/>
          </a:prstGeom>
          <a:solidFill>
            <a:schemeClr val="accent3">
              <a:lumMod val="20000"/>
              <a:lumOff val="80000"/>
            </a:schemeClr>
          </a:solidFill>
        </p:spPr>
      </p:pic>
      <p:pic>
        <p:nvPicPr>
          <p:cNvPr id="1032" name="Picture 8" descr="http://metodist.edu54.ru/sites/default/files/metodist/nprb11.png"/>
          <p:cNvPicPr>
            <a:picLocks noChangeAspect="1" noChangeArrowheads="1"/>
          </p:cNvPicPr>
          <p:nvPr/>
        </p:nvPicPr>
        <p:blipFill>
          <a:blip r:embed="rId3"/>
          <a:srcRect/>
          <a:stretch>
            <a:fillRect/>
          </a:stretch>
        </p:blipFill>
        <p:spPr bwMode="auto">
          <a:xfrm>
            <a:off x="6951129" y="606009"/>
            <a:ext cx="4926842" cy="913140"/>
          </a:xfrm>
          <a:prstGeom prst="rect">
            <a:avLst/>
          </a:prstGeom>
          <a:solidFill>
            <a:srgbClr val="E7F4D8"/>
          </a:solidFill>
        </p:spPr>
      </p:pic>
      <p:sp>
        <p:nvSpPr>
          <p:cNvPr id="7" name="TextBox 6"/>
          <p:cNvSpPr txBox="1"/>
          <p:nvPr/>
        </p:nvSpPr>
        <p:spPr>
          <a:xfrm>
            <a:off x="3616655" y="1379577"/>
            <a:ext cx="3111689" cy="5478423"/>
          </a:xfrm>
          <a:prstGeom prst="rect">
            <a:avLst/>
          </a:prstGeom>
          <a:solidFill>
            <a:srgbClr val="D9F5FF"/>
          </a:solidFill>
        </p:spPr>
        <p:txBody>
          <a:bodyPr wrap="square" rtlCol="0">
            <a:spAutoFit/>
          </a:bodyPr>
          <a:lstStyle/>
          <a:p>
            <a:pPr>
              <a:buFont typeface="Wingdings" pitchFamily="2" charset="2"/>
              <a:buChar char="ü"/>
            </a:pPr>
            <a:r>
              <a:rPr lang="ba-RU" sz="1400" dirty="0" smtClean="0"/>
              <a:t> </a:t>
            </a:r>
            <a:r>
              <a:rPr lang="ru-RU" sz="1400" dirty="0" smtClean="0"/>
              <a:t> </a:t>
            </a:r>
            <a:r>
              <a:rPr lang="ru-RU" sz="1400" b="1" i="1" dirty="0" smtClean="0">
                <a:latin typeface="Times New Roman" pitchFamily="18" charset="0"/>
                <a:cs typeface="Times New Roman" pitchFamily="18" charset="0"/>
              </a:rPr>
              <a:t>заявление (запрос) </a:t>
            </a:r>
          </a:p>
          <a:p>
            <a:pPr>
              <a:buFont typeface="Wingdings" pitchFamily="2" charset="2"/>
              <a:buChar char="ü"/>
            </a:pPr>
            <a:r>
              <a:rPr lang="ru-RU" sz="1400" b="1" i="1" dirty="0" smtClean="0">
                <a:latin typeface="Times New Roman" pitchFamily="18" charset="0"/>
                <a:cs typeface="Times New Roman" pitchFamily="18" charset="0"/>
              </a:rPr>
              <a:t>к заявлению представляются документы:</a:t>
            </a:r>
          </a:p>
          <a:p>
            <a:pPr>
              <a:buFont typeface="Wingdings" pitchFamily="2" charset="2"/>
              <a:buChar char="ü"/>
            </a:pPr>
            <a:r>
              <a:rPr lang="ru-RU" sz="1400" b="1" i="1" dirty="0" smtClean="0">
                <a:latin typeface="Times New Roman" pitchFamily="18" charset="0"/>
                <a:cs typeface="Times New Roman" pitchFamily="18" charset="0"/>
              </a:rPr>
              <a:t> копия паспорта (если заявителем является физическое лицо);</a:t>
            </a:r>
          </a:p>
          <a:p>
            <a:pPr>
              <a:buFont typeface="Wingdings" pitchFamily="2" charset="2"/>
              <a:buChar char="ü"/>
            </a:pPr>
            <a:r>
              <a:rPr lang="ru-RU" sz="1400" b="1" i="1" dirty="0" smtClean="0">
                <a:latin typeface="Times New Roman" pitchFamily="18" charset="0"/>
                <a:cs typeface="Times New Roman" pitchFamily="18" charset="0"/>
              </a:rPr>
              <a:t> копия документа о государственной регистрации юридического лица (если заявителем является юридическое лицо);</a:t>
            </a:r>
          </a:p>
          <a:p>
            <a:pPr>
              <a:buFont typeface="Wingdings" pitchFamily="2" charset="2"/>
              <a:buChar char="ü"/>
            </a:pPr>
            <a:r>
              <a:rPr lang="ru-RU" sz="1400" b="1" i="1" dirty="0" smtClean="0">
                <a:latin typeface="Times New Roman" pitchFamily="18" charset="0"/>
                <a:cs typeface="Times New Roman" pitchFamily="18" charset="0"/>
              </a:rPr>
              <a:t> документ, подтверждающий полномочия лица действовать без доверенности от имени юридического лица (если заявителем является юридическое лицо);</a:t>
            </a:r>
          </a:p>
          <a:p>
            <a:pPr>
              <a:buFont typeface="Wingdings" pitchFamily="2" charset="2"/>
              <a:buChar char="ü"/>
            </a:pPr>
            <a:r>
              <a:rPr lang="ru-RU" sz="1400" b="1" i="1" dirty="0" smtClean="0">
                <a:latin typeface="Times New Roman" pitchFamily="18" charset="0"/>
                <a:cs typeface="Times New Roman" pitchFamily="18" charset="0"/>
              </a:rPr>
              <a:t>выписка из ЕГРЮЛ;</a:t>
            </a:r>
          </a:p>
          <a:p>
            <a:pPr>
              <a:buFont typeface="Wingdings" pitchFamily="2" charset="2"/>
              <a:buChar char="ü"/>
            </a:pPr>
            <a:r>
              <a:rPr lang="ru-RU" sz="1400" b="1" i="1" dirty="0" smtClean="0">
                <a:latin typeface="Times New Roman" pitchFamily="18" charset="0"/>
                <a:cs typeface="Times New Roman" pitchFamily="18" charset="0"/>
              </a:rPr>
              <a:t> доверенность на право представлять интересы физического лица, юридического лица, индивидуального предпринимателя (при обращении представителя физического лица, юридического лица, индивидуального предпринимателя с точным указанием полномочий) с копией паспорта.</a:t>
            </a:r>
          </a:p>
        </p:txBody>
      </p:sp>
      <p:sp>
        <p:nvSpPr>
          <p:cNvPr id="8" name="TextBox 7"/>
          <p:cNvSpPr txBox="1"/>
          <p:nvPr/>
        </p:nvSpPr>
        <p:spPr>
          <a:xfrm>
            <a:off x="3671246" y="419158"/>
            <a:ext cx="3057098" cy="954107"/>
          </a:xfrm>
          <a:prstGeom prst="rect">
            <a:avLst/>
          </a:prstGeom>
          <a:solidFill>
            <a:srgbClr val="D9F5FF"/>
          </a:solidFill>
        </p:spPr>
        <p:txBody>
          <a:bodyPr wrap="square" rtlCol="0">
            <a:spAutoFit/>
          </a:bodyPr>
          <a:lstStyle/>
          <a:p>
            <a:pPr algn="r"/>
            <a:r>
              <a:rPr lang="ru-RU" sz="1400" b="1" i="1" dirty="0" smtClean="0">
                <a:latin typeface="Times New Roman" pitchFamily="18" charset="0"/>
                <a:cs typeface="Times New Roman" pitchFamily="18" charset="0"/>
              </a:rPr>
              <a:t>                      </a:t>
            </a:r>
            <a:endParaRPr lang="ru-RU" sz="1400" b="1" i="1" dirty="0">
              <a:latin typeface="Times New Roman" pitchFamily="18" charset="0"/>
              <a:cs typeface="Times New Roman" pitchFamily="18" charset="0"/>
            </a:endParaRPr>
          </a:p>
          <a:p>
            <a:pPr algn="ctr"/>
            <a:r>
              <a:rPr lang="ru-RU" sz="1400" b="1" i="1" dirty="0" smtClean="0">
                <a:latin typeface="Times New Roman" pitchFamily="18" charset="0"/>
                <a:cs typeface="Times New Roman" pitchFamily="18" charset="0"/>
              </a:rPr>
              <a:t>Перечень </a:t>
            </a:r>
          </a:p>
          <a:p>
            <a:pPr algn="ctr"/>
            <a:r>
              <a:rPr lang="ru-RU" sz="1400" b="1" i="1" dirty="0" smtClean="0">
                <a:latin typeface="Times New Roman" pitchFamily="18" charset="0"/>
                <a:cs typeface="Times New Roman" pitchFamily="18" charset="0"/>
              </a:rPr>
              <a:t> документов для получения </a:t>
            </a:r>
            <a:r>
              <a:rPr lang="ru-RU" sz="1400" b="1" i="1" dirty="0">
                <a:latin typeface="Times New Roman" pitchFamily="18" charset="0"/>
                <a:cs typeface="Times New Roman" pitchFamily="18" charset="0"/>
              </a:rPr>
              <a:t>муниципальной услуги </a:t>
            </a:r>
            <a:r>
              <a:rPr lang="ru-RU" sz="1400" b="1" i="1" dirty="0" smtClean="0">
                <a:latin typeface="Times New Roman" pitchFamily="18" charset="0"/>
                <a:cs typeface="Times New Roman" pitchFamily="18" charset="0"/>
              </a:rPr>
              <a:t>:</a:t>
            </a:r>
          </a:p>
        </p:txBody>
      </p:sp>
      <p:pic>
        <p:nvPicPr>
          <p:cNvPr id="9" name="Рисунок 8" descr="i.jpg"/>
          <p:cNvPicPr>
            <a:picLocks noChangeAspect="1"/>
          </p:cNvPicPr>
          <p:nvPr/>
        </p:nvPicPr>
        <p:blipFill>
          <a:blip r:embed="rId4" cstate="print">
            <a:clrChange>
              <a:clrFrom>
                <a:srgbClr val="FFFFFF"/>
              </a:clrFrom>
              <a:clrTo>
                <a:srgbClr val="FFFFFF">
                  <a:alpha val="0"/>
                </a:srgbClr>
              </a:clrTo>
            </a:clrChange>
          </a:blip>
          <a:stretch>
            <a:fillRect/>
          </a:stretch>
        </p:blipFill>
        <p:spPr>
          <a:xfrm>
            <a:off x="3554125" y="480123"/>
            <a:ext cx="568239" cy="614580"/>
          </a:xfrm>
          <a:prstGeom prst="rect">
            <a:avLst/>
          </a:prstGeom>
        </p:spPr>
      </p:pic>
      <p:sp>
        <p:nvSpPr>
          <p:cNvPr id="10" name="Прямоугольник 9"/>
          <p:cNvSpPr/>
          <p:nvPr/>
        </p:nvSpPr>
        <p:spPr>
          <a:xfrm>
            <a:off x="0" y="-33338"/>
            <a:ext cx="12192000" cy="513461"/>
          </a:xfrm>
          <a:prstGeom prst="rect">
            <a:avLst/>
          </a:prstGeom>
          <a:solidFill>
            <a:schemeClr val="accent3">
              <a:lumMod val="20000"/>
              <a:lumOff val="80000"/>
            </a:schemeClr>
          </a:solidFill>
          <a:ln w="76200">
            <a:solidFill>
              <a:schemeClr val="bg2">
                <a:lumMod val="5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dirty="0">
                <a:solidFill>
                  <a:schemeClr val="accent2">
                    <a:lumMod val="50000"/>
                  </a:schemeClr>
                </a:solidFill>
                <a:latin typeface="Times New Roman" panose="02020603050405020304" pitchFamily="18" charset="0"/>
                <a:cs typeface="Times New Roman" panose="02020603050405020304" pitchFamily="18" charset="0"/>
              </a:rPr>
              <a:t>Муниципальные услуги в муниципальном районе Мелеузовский район Республики Башкортостан</a:t>
            </a:r>
            <a:endParaRPr lang="ru-RU" altLang="ru-RU" i="1" dirty="0">
              <a:solidFill>
                <a:srgbClr val="000000"/>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Таблица 27"/>
          <p:cNvGraphicFramePr>
            <a:graphicFrameLocks noGrp="1"/>
          </p:cNvGraphicFramePr>
          <p:nvPr>
            <p:extLst>
              <p:ext uri="{D42A27DB-BD31-4B8C-83A1-F6EECF244321}">
                <p14:modId xmlns:p14="http://schemas.microsoft.com/office/powerpoint/2010/main" val="4085862340"/>
              </p:ext>
            </p:extLst>
          </p:nvPr>
        </p:nvGraphicFramePr>
        <p:xfrm>
          <a:off x="6819857" y="1062993"/>
          <a:ext cx="5238245" cy="5280507"/>
        </p:xfrm>
        <a:graphic>
          <a:graphicData uri="http://schemas.openxmlformats.org/drawingml/2006/table">
            <a:tbl>
              <a:tblPr firstRow="1" bandRow="1">
                <a:tableStyleId>{5C22544A-7EE6-4342-B048-85BDC9FD1C3A}</a:tableStyleId>
              </a:tblPr>
              <a:tblGrid>
                <a:gridCol w="456926"/>
                <a:gridCol w="4781319"/>
              </a:tblGrid>
              <a:tr h="608214">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1.</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algn="just"/>
                      <a:r>
                        <a:rPr lang="ru-RU" sz="1150" b="1" i="1" dirty="0" smtClean="0">
                          <a:solidFill>
                            <a:srgbClr val="421C5E"/>
                          </a:solidFill>
                          <a:latin typeface="Times New Roman" panose="02020603050405020304" pitchFamily="18" charset="0"/>
                          <a:cs typeface="Times New Roman" panose="02020603050405020304" pitchFamily="18" charset="0"/>
                        </a:rPr>
                        <a:t>Выдача разрешений на строительство, реконструкцию объектов капитального строительства</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496780">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2.</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50" b="1" i="1" dirty="0" smtClean="0">
                          <a:solidFill>
                            <a:srgbClr val="421C5E"/>
                          </a:solidFill>
                          <a:latin typeface="Times New Roman" panose="02020603050405020304" pitchFamily="18" charset="0"/>
                          <a:cs typeface="Times New Roman" panose="02020603050405020304" pitchFamily="18" charset="0"/>
                        </a:rPr>
                        <a:t>Выдача разрешений на установку и эксплуатацию</a:t>
                      </a:r>
                      <a:r>
                        <a:rPr lang="ru-RU" sz="1150" b="1" i="1" baseline="0" dirty="0" smtClean="0">
                          <a:solidFill>
                            <a:srgbClr val="421C5E"/>
                          </a:solidFill>
                          <a:latin typeface="Times New Roman" panose="02020603050405020304" pitchFamily="18" charset="0"/>
                          <a:cs typeface="Times New Roman" panose="02020603050405020304" pitchFamily="18" charset="0"/>
                        </a:rPr>
                        <a:t> рекламной конструкции на территории муниципального образования</a:t>
                      </a:r>
                      <a:endParaRPr lang="ru-RU" sz="1150" b="1" i="1" dirty="0" smtClean="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890767">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3.</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algn="just"/>
                      <a:r>
                        <a:rPr lang="ru-RU" sz="1150" b="1" i="1" dirty="0" smtClean="0">
                          <a:solidFill>
                            <a:srgbClr val="421C5E"/>
                          </a:solidFill>
                          <a:latin typeface="Times New Roman" panose="02020603050405020304" pitchFamily="18" charset="0"/>
                          <a:cs typeface="Times New Roman" panose="02020603050405020304" pitchFamily="18" charset="0"/>
                        </a:rPr>
                        <a:t>Прием заявлений, постановка на учет и зачисление детей в образовательные учреждения, реализующие основную образовательную программу дошкольного</a:t>
                      </a:r>
                      <a:r>
                        <a:rPr lang="ru-RU" sz="1150" b="1" i="1" baseline="0" dirty="0" smtClean="0">
                          <a:solidFill>
                            <a:srgbClr val="421C5E"/>
                          </a:solidFill>
                          <a:latin typeface="Times New Roman" panose="02020603050405020304" pitchFamily="18" charset="0"/>
                          <a:cs typeface="Times New Roman" panose="02020603050405020304" pitchFamily="18" charset="0"/>
                        </a:rPr>
                        <a:t> образования (детские сады)</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671351">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4.</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algn="just"/>
                      <a:r>
                        <a:rPr lang="ru-RU" sz="1150" b="1" i="1" dirty="0" smtClean="0">
                          <a:solidFill>
                            <a:srgbClr val="421C5E"/>
                          </a:solidFill>
                          <a:latin typeface="Times New Roman" panose="02020603050405020304" pitchFamily="18" charset="0"/>
                          <a:cs typeface="Times New Roman" panose="02020603050405020304" pitchFamily="18" charset="0"/>
                        </a:rPr>
                        <a:t>Зачисление детей в муниципальные общеобразовательные учреждения</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890767">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5.</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algn="just"/>
                      <a:r>
                        <a:rPr lang="ru-RU" sz="1150" b="1" i="1" dirty="0" smtClean="0">
                          <a:solidFill>
                            <a:srgbClr val="421C5E"/>
                          </a:solidFill>
                          <a:latin typeface="Times New Roman" panose="02020603050405020304" pitchFamily="18" charset="0"/>
                          <a:cs typeface="Times New Roman" panose="02020603050405020304" pitchFamily="18" charset="0"/>
                        </a:rPr>
                        <a:t>Прием документов, необходимых для согласования перевода жилого помещения в нежилое или нежилого помещения в жилое, а также выдача соответствующих решений о переводе или отказе в переводе</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861314">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6.</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algn="just"/>
                      <a:r>
                        <a:rPr lang="ru-RU" sz="1150" b="1" i="1" dirty="0" smtClean="0">
                          <a:solidFill>
                            <a:srgbClr val="421C5E"/>
                          </a:solidFill>
                          <a:latin typeface="Times New Roman" panose="02020603050405020304" pitchFamily="18" charset="0"/>
                          <a:cs typeface="Times New Roman" panose="02020603050405020304" pitchFamily="18" charset="0"/>
                        </a:rPr>
                        <a:t>Прием документов, необходимых для согласования перепланировки и (или) переустройства жилого (нежилого) помещения, а также выдача соответствующих решений о согласовании или об отказе</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r h="861314">
                <a:tc>
                  <a:txBody>
                    <a:bodyPr/>
                    <a:lstStyle/>
                    <a:p>
                      <a:pPr algn="ctr"/>
                      <a:r>
                        <a:rPr lang="ru-RU" sz="1150" b="1" i="1" dirty="0" smtClean="0">
                          <a:solidFill>
                            <a:srgbClr val="421C5E"/>
                          </a:solidFill>
                          <a:latin typeface="Times New Roman" panose="02020603050405020304" pitchFamily="18" charset="0"/>
                          <a:cs typeface="Times New Roman" panose="02020603050405020304" pitchFamily="18" charset="0"/>
                        </a:rPr>
                        <a:t>7.</a:t>
                      </a:r>
                      <a:endParaRPr lang="ru-RU" sz="1150" b="1" i="1" dirty="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50" b="1" i="1" dirty="0" smtClean="0">
                          <a:solidFill>
                            <a:srgbClr val="421C5E"/>
                          </a:solidFill>
                          <a:latin typeface="Times New Roman" panose="02020603050405020304" pitchFamily="18" charset="0"/>
                          <a:cs typeface="Times New Roman" panose="02020603050405020304" pitchFamily="18" charset="0"/>
                        </a:rPr>
                        <a:t>Принятие на учет граждан в качестве</a:t>
                      </a:r>
                      <a:r>
                        <a:rPr lang="ru-RU" sz="1150" b="1" i="1" baseline="0" dirty="0" smtClean="0">
                          <a:solidFill>
                            <a:srgbClr val="421C5E"/>
                          </a:solidFill>
                          <a:latin typeface="Times New Roman" panose="02020603050405020304" pitchFamily="18" charset="0"/>
                          <a:cs typeface="Times New Roman" panose="02020603050405020304" pitchFamily="18" charset="0"/>
                        </a:rPr>
                        <a:t> нуждающихся в жилых помещениях, предоставляемых по договорам социального найма</a:t>
                      </a:r>
                      <a:endParaRPr lang="ru-RU" sz="1150" b="1" i="1" dirty="0" smtClean="0">
                        <a:solidFill>
                          <a:srgbClr val="421C5E"/>
                        </a:solidFill>
                        <a:latin typeface="Times New Roman" panose="02020603050405020304" pitchFamily="18" charset="0"/>
                        <a:cs typeface="Times New Roman" panose="02020603050405020304" pitchFamily="18" charset="0"/>
                      </a:endParaRPr>
                    </a:p>
                  </a:txBody>
                  <a:tcPr marL="91438" marR="91438" marT="45726" marB="45726" anchor="ctr">
                    <a:lnL w="12700" cap="flat" cmpd="sng" algn="ctr">
                      <a:solidFill>
                        <a:srgbClr val="8577ED"/>
                      </a:solidFill>
                      <a:prstDash val="solid"/>
                      <a:round/>
                      <a:headEnd type="none" w="med" len="med"/>
                      <a:tailEnd type="none" w="med" len="med"/>
                    </a:lnL>
                    <a:lnR w="12700" cap="flat" cmpd="sng" algn="ctr">
                      <a:solidFill>
                        <a:srgbClr val="8577ED"/>
                      </a:solidFill>
                      <a:prstDash val="solid"/>
                      <a:round/>
                      <a:headEnd type="none" w="med" len="med"/>
                      <a:tailEnd type="none" w="med" len="med"/>
                    </a:lnR>
                    <a:lnT w="12700" cap="flat" cmpd="sng" algn="ctr">
                      <a:solidFill>
                        <a:srgbClr val="8577ED"/>
                      </a:solidFill>
                      <a:prstDash val="solid"/>
                      <a:round/>
                      <a:headEnd type="none" w="med" len="med"/>
                      <a:tailEnd type="none" w="med" len="med"/>
                    </a:lnT>
                    <a:lnB w="12700" cap="flat" cmpd="sng" algn="ctr">
                      <a:solidFill>
                        <a:srgbClr val="8577ED"/>
                      </a:solidFill>
                      <a:prstDash val="solid"/>
                      <a:round/>
                      <a:headEnd type="none" w="med" len="med"/>
                      <a:tailEnd type="none" w="med" len="med"/>
                    </a:lnB>
                    <a:solidFill>
                      <a:schemeClr val="accent6">
                        <a:lumMod val="20000"/>
                        <a:lumOff val="80000"/>
                      </a:schemeClr>
                    </a:solidFill>
                  </a:tcPr>
                </a:tc>
              </a:tr>
            </a:tbl>
          </a:graphicData>
        </a:graphic>
      </p:graphicFrame>
      <p:sp>
        <p:nvSpPr>
          <p:cNvPr id="6" name="Прямоугольник 5"/>
          <p:cNvSpPr/>
          <p:nvPr/>
        </p:nvSpPr>
        <p:spPr>
          <a:xfrm>
            <a:off x="1146413" y="1183356"/>
            <a:ext cx="3088283" cy="321397"/>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itchFamily="18" charset="0"/>
                <a:cs typeface="Times New Roman" pitchFamily="18" charset="0"/>
              </a:rPr>
              <a:t>Архивный фонд</a:t>
            </a:r>
            <a:endParaRPr lang="ru-RU" altLang="ru-RU" sz="1400" dirty="0">
              <a:solidFill>
                <a:srgbClr val="532476"/>
              </a:solidFill>
              <a:latin typeface="Times New Roman" pitchFamily="18" charset="0"/>
              <a:cs typeface="Times New Roman" pitchFamily="18" charset="0"/>
            </a:endParaRPr>
          </a:p>
        </p:txBody>
      </p:sp>
      <p:sp>
        <p:nvSpPr>
          <p:cNvPr id="7" name="Прямоугольник 6"/>
          <p:cNvSpPr/>
          <p:nvPr/>
        </p:nvSpPr>
        <p:spPr>
          <a:xfrm>
            <a:off x="1329914" y="1857488"/>
            <a:ext cx="4321772" cy="323852"/>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anose="02020603050405020304" pitchFamily="18" charset="0"/>
                <a:cs typeface="Times New Roman" panose="02020603050405020304" pitchFamily="18" charset="0"/>
              </a:rPr>
              <a:t>Земельные и имущественные отношения</a:t>
            </a:r>
            <a:endParaRPr lang="ru-RU" altLang="ru-RU" sz="1400" dirty="0">
              <a:solidFill>
                <a:srgbClr val="532476"/>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039506" y="2462988"/>
            <a:ext cx="4509931" cy="331273"/>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anose="02020603050405020304" pitchFamily="18" charset="0"/>
                <a:cs typeface="Times New Roman" pitchFamily="18" charset="0"/>
              </a:rPr>
              <a:t>Строительство и архитектура</a:t>
            </a:r>
            <a:endParaRPr lang="ru-RU" altLang="ru-RU" sz="1400" dirty="0">
              <a:solidFill>
                <a:srgbClr val="532476"/>
              </a:solidFill>
              <a:latin typeface="Times New Roman" pitchFamily="18" charset="0"/>
              <a:cs typeface="Times New Roman" pitchFamily="18" charset="0"/>
            </a:endParaRPr>
          </a:p>
        </p:txBody>
      </p:sp>
      <p:sp>
        <p:nvSpPr>
          <p:cNvPr id="12" name="Прямоугольник 11"/>
          <p:cNvSpPr/>
          <p:nvPr/>
        </p:nvSpPr>
        <p:spPr>
          <a:xfrm>
            <a:off x="1211853" y="3112501"/>
            <a:ext cx="4693187" cy="398528"/>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itchFamily="18" charset="0"/>
                <a:cs typeface="Times New Roman" pitchFamily="18" charset="0"/>
              </a:rPr>
              <a:t>Автотранспорт и дороги</a:t>
            </a:r>
            <a:endParaRPr lang="ru-RU" altLang="ru-RU" sz="1400" dirty="0">
              <a:solidFill>
                <a:srgbClr val="532476"/>
              </a:solidFill>
              <a:latin typeface="Times New Roman" pitchFamily="18" charset="0"/>
              <a:cs typeface="Times New Roman" pitchFamily="18" charset="0"/>
            </a:endParaRPr>
          </a:p>
        </p:txBody>
      </p:sp>
      <p:sp>
        <p:nvSpPr>
          <p:cNvPr id="13" name="Прямоугольник 12"/>
          <p:cNvSpPr/>
          <p:nvPr/>
        </p:nvSpPr>
        <p:spPr>
          <a:xfrm>
            <a:off x="1039506" y="3892493"/>
            <a:ext cx="4535030" cy="466440"/>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itchFamily="18" charset="0"/>
                <a:cs typeface="Times New Roman" pitchFamily="18" charset="0"/>
              </a:rPr>
              <a:t>Социальное обслуживание и социальная защита населения</a:t>
            </a:r>
            <a:endParaRPr lang="ru-RU" altLang="ru-RU" sz="1400" dirty="0">
              <a:solidFill>
                <a:srgbClr val="532476"/>
              </a:solidFill>
              <a:latin typeface="Times New Roman" pitchFamily="18" charset="0"/>
              <a:cs typeface="Times New Roman" pitchFamily="18" charset="0"/>
            </a:endParaRPr>
          </a:p>
        </p:txBody>
      </p:sp>
      <p:sp>
        <p:nvSpPr>
          <p:cNvPr id="14" name="Прямоугольник 13"/>
          <p:cNvSpPr/>
          <p:nvPr/>
        </p:nvSpPr>
        <p:spPr>
          <a:xfrm>
            <a:off x="1191990" y="5588444"/>
            <a:ext cx="4459696" cy="418779"/>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sz="1400" b="1" dirty="0">
                <a:solidFill>
                  <a:srgbClr val="532476"/>
                </a:solidFill>
                <a:latin typeface="Times New Roman" pitchFamily="18" charset="0"/>
                <a:cs typeface="Times New Roman" pitchFamily="18" charset="0"/>
              </a:rPr>
              <a:t>Образование</a:t>
            </a:r>
            <a:endParaRPr lang="ru-RU" altLang="ru-RU" sz="1400" dirty="0">
              <a:solidFill>
                <a:srgbClr val="532476"/>
              </a:solidFill>
              <a:latin typeface="Times New Roman" pitchFamily="18" charset="0"/>
              <a:cs typeface="Times New Roman" pitchFamily="18" charset="0"/>
            </a:endParaRPr>
          </a:p>
        </p:txBody>
      </p:sp>
      <p:sp>
        <p:nvSpPr>
          <p:cNvPr id="15" name="Прямоугольник 14"/>
          <p:cNvSpPr/>
          <p:nvPr/>
        </p:nvSpPr>
        <p:spPr>
          <a:xfrm>
            <a:off x="23991" y="607718"/>
            <a:ext cx="6050105" cy="406672"/>
          </a:xfrm>
          <a:prstGeom prst="rect">
            <a:avLst/>
          </a:prstGeom>
          <a:solidFill>
            <a:schemeClr val="accent3">
              <a:lumMod val="20000"/>
              <a:lumOff val="80000"/>
            </a:schemeClr>
          </a:solidFill>
          <a:ln w="28575">
            <a:solidFill>
              <a:srgbClr val="8D42C6"/>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altLang="ru-RU" b="1" i="1" dirty="0" smtClean="0">
                <a:solidFill>
                  <a:srgbClr val="532476"/>
                </a:solidFill>
                <a:latin typeface="Times New Roman" pitchFamily="18" charset="0"/>
                <a:cs typeface="Times New Roman" pitchFamily="18" charset="0"/>
              </a:rPr>
              <a:t>Сферы оказания муниципальных услуг</a:t>
            </a:r>
            <a:endParaRPr lang="ru-RU" altLang="ru-RU" i="1" dirty="0">
              <a:solidFill>
                <a:srgbClr val="532476"/>
              </a:solidFill>
              <a:latin typeface="Times New Roman" pitchFamily="18" charset="0"/>
              <a:cs typeface="Times New Roman" pitchFamily="18" charset="0"/>
            </a:endParaRPr>
          </a:p>
        </p:txBody>
      </p:sp>
      <p:sp>
        <p:nvSpPr>
          <p:cNvPr id="18" name="Пятно 2 17"/>
          <p:cNvSpPr/>
          <p:nvPr/>
        </p:nvSpPr>
        <p:spPr>
          <a:xfrm>
            <a:off x="5122843" y="1401758"/>
            <a:ext cx="1665027" cy="858069"/>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rgbClr val="29018D"/>
                </a:solidFill>
              </a:rPr>
              <a:t>14 услуг</a:t>
            </a:r>
            <a:endParaRPr lang="ru-RU" sz="1200" b="1" dirty="0">
              <a:solidFill>
                <a:srgbClr val="29018D"/>
              </a:solidFill>
            </a:endParaRPr>
          </a:p>
        </p:txBody>
      </p:sp>
      <p:pic>
        <p:nvPicPr>
          <p:cNvPr id="20" name="Объект 3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036" y="2253368"/>
            <a:ext cx="1119377" cy="750514"/>
          </a:xfrm>
          <a:prstGeom prst="rect">
            <a:avLst/>
          </a:prstGeom>
        </p:spPr>
      </p:pic>
      <p:sp>
        <p:nvSpPr>
          <p:cNvPr id="22" name="Прямоугольник 21"/>
          <p:cNvSpPr/>
          <p:nvPr/>
        </p:nvSpPr>
        <p:spPr>
          <a:xfrm>
            <a:off x="1445344" y="4756667"/>
            <a:ext cx="4294444" cy="491244"/>
          </a:xfrm>
          <a:prstGeom prst="rect">
            <a:avLst/>
          </a:prstGeom>
          <a:gradFill>
            <a:gsLst>
              <a:gs pos="12501">
                <a:schemeClr val="accent5">
                  <a:lumMod val="20000"/>
                  <a:lumOff val="80000"/>
                </a:schemeClr>
              </a:gs>
              <a:gs pos="0">
                <a:srgbClr val="CCCCFF"/>
              </a:gs>
              <a:gs pos="80000">
                <a:schemeClr val="accent4">
                  <a:lumMod val="40000"/>
                  <a:lumOff val="6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tx2">
                  <a:lumMod val="20000"/>
                  <a:lumOff val="80000"/>
                </a:schemeClr>
              </a:gs>
            </a:gsLst>
            <a:lin ang="5400000" scaled="0"/>
          </a:gra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defRPr/>
            </a:pPr>
            <a:r>
              <a:rPr lang="ru-RU" sz="1400" b="1" dirty="0">
                <a:solidFill>
                  <a:srgbClr val="532476"/>
                </a:solidFill>
                <a:latin typeface="Times New Roman" panose="02020603050405020304" pitchFamily="18" charset="0"/>
                <a:cs typeface="Times New Roman" panose="02020603050405020304" pitchFamily="18" charset="0"/>
              </a:rPr>
              <a:t>Торговля, малый и средний бизнес, инвестиционные проекты</a:t>
            </a:r>
          </a:p>
        </p:txBody>
      </p:sp>
      <p:sp>
        <p:nvSpPr>
          <p:cNvPr id="24" name="Пятно 2 23"/>
          <p:cNvSpPr/>
          <p:nvPr/>
        </p:nvSpPr>
        <p:spPr>
          <a:xfrm>
            <a:off x="3922005" y="1032819"/>
            <a:ext cx="2074458" cy="748976"/>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rgbClr val="29018D"/>
                </a:solidFill>
              </a:rPr>
              <a:t>1 услуга</a:t>
            </a:r>
            <a:endParaRPr lang="ru-RU" sz="1200" b="1" dirty="0">
              <a:solidFill>
                <a:srgbClr val="29018D"/>
              </a:solidFill>
            </a:endParaRPr>
          </a:p>
        </p:txBody>
      </p:sp>
      <p:pic>
        <p:nvPicPr>
          <p:cNvPr id="25" name="Picture 46" descr="C:\Users\User\Pictures\img_7825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3" y="1021722"/>
            <a:ext cx="1140110" cy="76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4" descr="C:\Users\User\Pictures\images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03" y="1677846"/>
            <a:ext cx="1287651" cy="57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Пятно 2 26"/>
          <p:cNvSpPr/>
          <p:nvPr/>
        </p:nvSpPr>
        <p:spPr>
          <a:xfrm>
            <a:off x="5334429" y="2253368"/>
            <a:ext cx="1485428" cy="759814"/>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29018D"/>
                </a:solidFill>
              </a:rPr>
              <a:t>6</a:t>
            </a:r>
            <a:r>
              <a:rPr lang="ru-RU" sz="1200" b="1" dirty="0" smtClean="0">
                <a:solidFill>
                  <a:srgbClr val="29018D"/>
                </a:solidFill>
              </a:rPr>
              <a:t> услуг</a:t>
            </a:r>
            <a:endParaRPr lang="ru-RU" sz="1200" b="1" dirty="0">
              <a:solidFill>
                <a:srgbClr val="29018D"/>
              </a:solidFill>
            </a:endParaRPr>
          </a:p>
        </p:txBody>
      </p:sp>
      <p:sp>
        <p:nvSpPr>
          <p:cNvPr id="30" name="Пятно 2 29"/>
          <p:cNvSpPr/>
          <p:nvPr/>
        </p:nvSpPr>
        <p:spPr>
          <a:xfrm>
            <a:off x="5020015" y="2925778"/>
            <a:ext cx="1878273" cy="818598"/>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rgbClr val="29018D"/>
                </a:solidFill>
              </a:rPr>
              <a:t>1 услуга</a:t>
            </a:r>
            <a:endParaRPr lang="ru-RU" sz="1200" b="1" dirty="0">
              <a:solidFill>
                <a:srgbClr val="29018D"/>
              </a:solidFill>
            </a:endParaRPr>
          </a:p>
        </p:txBody>
      </p:sp>
      <p:pic>
        <p:nvPicPr>
          <p:cNvPr id="31" name="Рисунок 1228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8071" y="3030786"/>
            <a:ext cx="1217557" cy="68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Пятно 2 32"/>
          <p:cNvSpPr/>
          <p:nvPr/>
        </p:nvSpPr>
        <p:spPr>
          <a:xfrm rot="21272859">
            <a:off x="4744815" y="5503654"/>
            <a:ext cx="1888688" cy="989113"/>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rgbClr val="29018D"/>
                </a:solidFill>
              </a:rPr>
              <a:t>4 услуги</a:t>
            </a:r>
            <a:endParaRPr lang="ru-RU" sz="1200" b="1" dirty="0">
              <a:solidFill>
                <a:srgbClr val="29018D"/>
              </a:solidFill>
            </a:endParaRPr>
          </a:p>
        </p:txBody>
      </p:sp>
      <p:pic>
        <p:nvPicPr>
          <p:cNvPr id="34" name="Picture 3" descr="C:\Users\User\Pictures\7dc430121cb3c5b92af43d040f611972-200x2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36" y="3744376"/>
            <a:ext cx="1012704" cy="83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Пятно 2 34"/>
          <p:cNvSpPr/>
          <p:nvPr/>
        </p:nvSpPr>
        <p:spPr>
          <a:xfrm rot="21311636">
            <a:off x="5155271" y="4499766"/>
            <a:ext cx="1799244" cy="849576"/>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29018D"/>
                </a:solidFill>
              </a:rPr>
              <a:t>2</a:t>
            </a:r>
            <a:r>
              <a:rPr lang="ru-RU" sz="1200" b="1" dirty="0" smtClean="0">
                <a:solidFill>
                  <a:srgbClr val="29018D"/>
                </a:solidFill>
              </a:rPr>
              <a:t> услуги</a:t>
            </a:r>
            <a:endParaRPr lang="ru-RU" sz="1200" b="1" dirty="0">
              <a:solidFill>
                <a:srgbClr val="29018D"/>
              </a:solidFill>
            </a:endParaRPr>
          </a:p>
        </p:txBody>
      </p:sp>
      <p:pic>
        <p:nvPicPr>
          <p:cNvPr id="36" name="Picture 4" descr="C:\Users\User\Pictures\biznes-torgovlya-ovoshham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640" y="4588764"/>
            <a:ext cx="1198007" cy="8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 descr="C:\Users\User\Pictures\kakim-dolzhno-byt-obrazovani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29" y="5442039"/>
            <a:ext cx="1395299" cy="86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Пятно 2 37"/>
          <p:cNvSpPr/>
          <p:nvPr/>
        </p:nvSpPr>
        <p:spPr>
          <a:xfrm>
            <a:off x="5255998" y="3713434"/>
            <a:ext cx="1642290" cy="876080"/>
          </a:xfrm>
          <a:prstGeom prst="irregularSeal2">
            <a:avLst/>
          </a:prstGeom>
          <a:solidFill>
            <a:schemeClr val="accent2">
              <a:lumMod val="40000"/>
              <a:lumOff val="60000"/>
            </a:schemeClr>
          </a:solidFill>
          <a:ln>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29018D"/>
                </a:solidFill>
              </a:rPr>
              <a:t>2</a:t>
            </a:r>
            <a:r>
              <a:rPr lang="ru-RU" sz="1200" b="1" dirty="0" smtClean="0">
                <a:solidFill>
                  <a:srgbClr val="29018D"/>
                </a:solidFill>
              </a:rPr>
              <a:t> услуги</a:t>
            </a:r>
            <a:endParaRPr lang="ru-RU" sz="1200" b="1" dirty="0">
              <a:solidFill>
                <a:srgbClr val="29018D"/>
              </a:solidFill>
            </a:endParaRPr>
          </a:p>
        </p:txBody>
      </p:sp>
      <p:sp>
        <p:nvSpPr>
          <p:cNvPr id="32" name="Прямоугольник 31"/>
          <p:cNvSpPr/>
          <p:nvPr/>
        </p:nvSpPr>
        <p:spPr>
          <a:xfrm>
            <a:off x="0" y="7937"/>
            <a:ext cx="12192000" cy="513461"/>
          </a:xfrm>
          <a:prstGeom prst="rect">
            <a:avLst/>
          </a:prstGeom>
          <a:solidFill>
            <a:schemeClr val="accent3">
              <a:lumMod val="20000"/>
              <a:lumOff val="80000"/>
            </a:schemeClr>
          </a:solidFill>
          <a:ln w="76200">
            <a:solidFill>
              <a:schemeClr val="bg2">
                <a:lumMod val="5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dirty="0">
                <a:solidFill>
                  <a:schemeClr val="accent2">
                    <a:lumMod val="50000"/>
                  </a:schemeClr>
                </a:solidFill>
                <a:latin typeface="Times New Roman" panose="02020603050405020304" pitchFamily="18" charset="0"/>
                <a:cs typeface="Times New Roman" panose="02020603050405020304" pitchFamily="18" charset="0"/>
              </a:rPr>
              <a:t>Муниципальные услуги в муниципальном районе Мелеузовский район Республики Башкортостан</a:t>
            </a:r>
            <a:endParaRPr lang="ru-RU" altLang="ru-RU" i="1" dirty="0">
              <a:solidFill>
                <a:srgbClr val="000000"/>
              </a:solidFill>
              <a:latin typeface="Times New Roman" pitchFamily="18" charset="0"/>
              <a:cs typeface="Times New Roman" pitchFamily="18" charset="0"/>
            </a:endParaRPr>
          </a:p>
        </p:txBody>
      </p:sp>
      <p:pic>
        <p:nvPicPr>
          <p:cNvPr id="39" name="Picture 4" descr="http://sis-company.ru/img/site/digital-document.jpg"/>
          <p:cNvPicPr>
            <a:picLocks noChangeAspect="1" noChangeArrowheads="1"/>
          </p:cNvPicPr>
          <p:nvPr/>
        </p:nvPicPr>
        <p:blipFill>
          <a:blip r:embed="rId9">
            <a:clrChange>
              <a:clrFrom>
                <a:srgbClr val="F2F3F5"/>
              </a:clrFrom>
              <a:clrTo>
                <a:srgbClr val="F2F3F5">
                  <a:alpha val="0"/>
                </a:srgbClr>
              </a:clrTo>
            </a:clrChange>
          </a:blip>
          <a:srcRect/>
          <a:stretch>
            <a:fillRect/>
          </a:stretch>
        </p:blipFill>
        <p:spPr bwMode="auto">
          <a:xfrm>
            <a:off x="10966370" y="6187879"/>
            <a:ext cx="1211856" cy="670121"/>
          </a:xfrm>
          <a:prstGeom prst="rect">
            <a:avLst/>
          </a:prstGeom>
          <a:noFill/>
        </p:spPr>
      </p:pic>
      <p:sp>
        <p:nvSpPr>
          <p:cNvPr id="40" name="Прямоугольник 39"/>
          <p:cNvSpPr/>
          <p:nvPr/>
        </p:nvSpPr>
        <p:spPr>
          <a:xfrm>
            <a:off x="6819857" y="615050"/>
            <a:ext cx="5264590" cy="417769"/>
          </a:xfrm>
          <a:prstGeom prst="rect">
            <a:avLst/>
          </a:prstGeom>
          <a:solidFill>
            <a:schemeClr val="accent3">
              <a:lumMod val="20000"/>
              <a:lumOff val="80000"/>
            </a:schemeClr>
          </a:solidFill>
          <a:ln w="28575">
            <a:solidFill>
              <a:srgbClr val="8D42C6"/>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r>
              <a:rPr lang="ru-RU" altLang="ru-RU" b="1" i="1" dirty="0">
                <a:solidFill>
                  <a:srgbClr val="5A2781"/>
                </a:solidFill>
                <a:latin typeface="Times New Roman" pitchFamily="18" charset="0"/>
                <a:cs typeface="Times New Roman" pitchFamily="18" charset="0"/>
              </a:rPr>
              <a:t>Оказание услуг в электронном виде</a:t>
            </a:r>
          </a:p>
        </p:txBody>
      </p:sp>
      <p:pic>
        <p:nvPicPr>
          <p:cNvPr id="41" name="Picture 2" descr="http://www.luccaconsultores.com/site/datafiles/consultorias/Consultoria%202.jpg"/>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6293982" y="497033"/>
            <a:ext cx="1051749" cy="931338"/>
          </a:xfrm>
          <a:prstGeom prst="rect">
            <a:avLst/>
          </a:prstGeom>
          <a:noFill/>
        </p:spPr>
      </p:pic>
    </p:spTree>
    <p:extLst>
      <p:ext uri="{BB962C8B-B14F-4D97-AF65-F5344CB8AC3E}">
        <p14:creationId xmlns:p14="http://schemas.microsoft.com/office/powerpoint/2010/main" val="388169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Текст 22"/>
          <p:cNvSpPr>
            <a:spLocks noGrp="1"/>
          </p:cNvSpPr>
          <p:nvPr>
            <p:ph type="body" sz="quarter" idx="23"/>
          </p:nvPr>
        </p:nvSpPr>
        <p:spPr>
          <a:xfrm>
            <a:off x="1019507" y="2456598"/>
            <a:ext cx="3006583" cy="1474227"/>
          </a:xfrm>
        </p:spPr>
        <p:txBody>
          <a:bodyPr/>
          <a:lstStyle/>
          <a:p>
            <a:pPr lvl="0" algn="ctr" fontAlgn="base">
              <a:spcBef>
                <a:spcPct val="0"/>
              </a:spcBef>
              <a:spcAft>
                <a:spcPct val="0"/>
              </a:spcAft>
              <a:buClrTx/>
            </a:pPr>
            <a:r>
              <a:rPr lang="ru-RU" sz="1200" b="1" i="1" dirty="0">
                <a:solidFill>
                  <a:schemeClr val="tx1">
                    <a:lumMod val="85000"/>
                    <a:lumOff val="15000"/>
                  </a:schemeClr>
                </a:solidFill>
                <a:latin typeface="Cambria"/>
              </a:rPr>
              <a:t>Структурное подразделение ответственное за предоставление услуги: </a:t>
            </a:r>
            <a:r>
              <a:rPr lang="ru-RU" sz="1200" b="1" i="1" dirty="0">
                <a:solidFill>
                  <a:schemeClr val="tx1">
                    <a:lumMod val="85000"/>
                    <a:lumOff val="15000"/>
                  </a:schemeClr>
                </a:solidFill>
                <a:latin typeface="Times New Roman" pitchFamily="18" charset="0"/>
              </a:rPr>
              <a:t>а</a:t>
            </a:r>
            <a:r>
              <a:rPr lang="ru-RU" altLang="ru-RU" sz="1200" b="1" i="1" dirty="0">
                <a:solidFill>
                  <a:schemeClr val="tx1">
                    <a:lumMod val="85000"/>
                    <a:lumOff val="15000"/>
                  </a:schemeClr>
                </a:solidFill>
                <a:latin typeface="Times New Roman" pitchFamily="18" charset="0"/>
                <a:ea typeface="DejaVu Sans"/>
                <a:cs typeface="DejaVu Sans"/>
              </a:rPr>
              <a:t>рхивный отдел Администрации муниципального района Мелеузовский район Республики </a:t>
            </a:r>
            <a:r>
              <a:rPr lang="ru-RU" altLang="ru-RU" sz="1200" b="1" i="1" dirty="0" smtClean="0">
                <a:solidFill>
                  <a:schemeClr val="tx1">
                    <a:lumMod val="85000"/>
                    <a:lumOff val="15000"/>
                  </a:schemeClr>
                </a:solidFill>
                <a:latin typeface="Times New Roman" pitchFamily="18" charset="0"/>
                <a:ea typeface="DejaVu Sans"/>
                <a:cs typeface="DejaVu Sans"/>
              </a:rPr>
              <a:t>Башкортостан </a:t>
            </a:r>
            <a:r>
              <a:rPr lang="ru-RU" sz="1200" dirty="0" smtClean="0">
                <a:solidFill>
                  <a:schemeClr val="tx1"/>
                </a:solidFill>
                <a:latin typeface="Times New Roman" panose="02020603050405020304" pitchFamily="18" charset="0"/>
                <a:cs typeface="Times New Roman" panose="02020603050405020304" pitchFamily="18" charset="0"/>
              </a:rPr>
              <a:t>официальный сайт: </a:t>
            </a:r>
            <a:endParaRPr lang="ru-RU" altLang="ru-RU" sz="1200" b="1" i="1" dirty="0" smtClean="0">
              <a:solidFill>
                <a:schemeClr val="tx1"/>
              </a:solidFill>
              <a:latin typeface="Times New Roman" pitchFamily="18" charset="0"/>
              <a:ea typeface="DejaVu Sans"/>
              <a:cs typeface="Times New Roman" panose="02020603050405020304" pitchFamily="18" charset="0"/>
            </a:endParaRPr>
          </a:p>
          <a:p>
            <a:pPr algn="ctr" fontAlgn="base">
              <a:spcBef>
                <a:spcPct val="0"/>
              </a:spcBef>
              <a:spcAft>
                <a:spcPct val="0"/>
              </a:spcAft>
              <a:buClrTx/>
            </a:pPr>
            <a:r>
              <a:rPr lang="en-US" sz="1200" dirty="0" smtClean="0">
                <a:solidFill>
                  <a:schemeClr val="tx1"/>
                </a:solidFill>
                <a:latin typeface="Times New Roman" panose="02020603050405020304" pitchFamily="18" charset="0"/>
                <a:cs typeface="Times New Roman" panose="02020603050405020304" pitchFamily="18" charset="0"/>
              </a:rPr>
              <a:t>https</a:t>
            </a:r>
            <a:r>
              <a:rPr lang="en-US" sz="1200" dirty="0">
                <a:solidFill>
                  <a:schemeClr val="tx1"/>
                </a:solidFill>
                <a:latin typeface="Times New Roman" panose="02020603050405020304" pitchFamily="18" charset="0"/>
                <a:cs typeface="Times New Roman" panose="02020603050405020304" pitchFamily="18" charset="0"/>
              </a:rPr>
              <a:t>://</a:t>
            </a:r>
            <a:r>
              <a:rPr lang="en-US" sz="1200" dirty="0" smtClean="0">
                <a:solidFill>
                  <a:schemeClr val="tx1"/>
                </a:solidFill>
                <a:latin typeface="Times New Roman" panose="02020603050405020304" pitchFamily="18" charset="0"/>
                <a:cs typeface="Times New Roman" panose="02020603050405020304" pitchFamily="18" charset="0"/>
              </a:rPr>
              <a:t>meleuz.bashkortostan.ru</a:t>
            </a:r>
            <a:endParaRPr lang="ru-RU" dirty="0" smtClean="0"/>
          </a:p>
        </p:txBody>
      </p:sp>
      <p:sp>
        <p:nvSpPr>
          <p:cNvPr id="22" name="Вертикальный свиток 21"/>
          <p:cNvSpPr/>
          <p:nvPr/>
        </p:nvSpPr>
        <p:spPr>
          <a:xfrm>
            <a:off x="3680643" y="629616"/>
            <a:ext cx="4435522" cy="4856784"/>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Triangle">
              <a:avLst/>
            </a:prstTxWarp>
          </a:bodyPr>
          <a:lstStyle/>
          <a:p>
            <a:pPr algn="ctr"/>
            <a:endParaRPr lang="ru-RU" dirty="0"/>
          </a:p>
        </p:txBody>
      </p:sp>
      <p:sp>
        <p:nvSpPr>
          <p:cNvPr id="24" name="TextBox 23"/>
          <p:cNvSpPr txBox="1"/>
          <p:nvPr/>
        </p:nvSpPr>
        <p:spPr>
          <a:xfrm>
            <a:off x="4358778" y="1422704"/>
            <a:ext cx="3133843" cy="4539704"/>
          </a:xfrm>
          <a:prstGeom prst="rect">
            <a:avLst/>
          </a:prstGeom>
          <a:noFill/>
        </p:spPr>
        <p:txBody>
          <a:bodyPr wrap="square" rtlCol="0">
            <a:spAutoFit/>
          </a:bodyPr>
          <a:lstStyle/>
          <a:p>
            <a:pPr lvl="0"/>
            <a:r>
              <a:rPr lang="ru-RU" sz="2000" b="1" i="1" dirty="0" smtClean="0">
                <a:latin typeface="Times New Roman" panose="02020603050405020304" pitchFamily="18" charset="0"/>
                <a:cs typeface="Times New Roman" panose="02020603050405020304" pitchFamily="18" charset="0"/>
              </a:rPr>
              <a:t>Предоставление архивных справок и копий архивных документов, находящихся в муниципальной собственности Администрации муниципального района Мелеузовский район Республики Башкортостан</a:t>
            </a:r>
          </a:p>
          <a:p>
            <a:pPr lvl="0"/>
            <a:endParaRPr lang="ru-RU" sz="2000" b="1" i="1" dirty="0" smtClean="0">
              <a:latin typeface="Times New Roman" panose="02020603050405020304" pitchFamily="18" charset="0"/>
              <a:cs typeface="Times New Roman" panose="02020603050405020304" pitchFamily="18" charset="0"/>
            </a:endParaRPr>
          </a:p>
          <a:p>
            <a:pPr lvl="0"/>
            <a:endParaRPr lang="ru-RU" sz="2000" b="1" i="1" dirty="0" smtClean="0">
              <a:latin typeface="Times New Roman" panose="02020603050405020304" pitchFamily="18" charset="0"/>
              <a:cs typeface="Times New Roman" panose="02020603050405020304" pitchFamily="18" charset="0"/>
            </a:endParaRPr>
          </a:p>
          <a:p>
            <a:pPr lvl="0"/>
            <a:endParaRPr lang="ru-RU" altLang="ru-RU" sz="2000" b="1" i="1" dirty="0" smtClean="0">
              <a:latin typeface="Times New Roman" pitchFamily="18" charset="0"/>
              <a:ea typeface="DejaVu Sans"/>
              <a:cs typeface="Times New Roman" pitchFamily="18" charset="0"/>
            </a:endParaRPr>
          </a:p>
          <a:p>
            <a:endParaRPr lang="ru-RU" sz="900" dirty="0">
              <a:latin typeface="Times New Roman" pitchFamily="18" charset="0"/>
              <a:cs typeface="Times New Roman" pitchFamily="18" charset="0"/>
            </a:endParaRPr>
          </a:p>
        </p:txBody>
      </p:sp>
      <p:pic>
        <p:nvPicPr>
          <p:cNvPr id="9218" name="Picture 2" descr="https://im0-tub-ru.yandex.net/i?id=119a92dc273addda04d7931530ce75ee-sr&amp;n=13"/>
          <p:cNvPicPr>
            <a:picLocks noChangeAspect="1" noChangeArrowheads="1"/>
          </p:cNvPicPr>
          <p:nvPr/>
        </p:nvPicPr>
        <p:blipFill>
          <a:blip r:embed="rId2"/>
          <a:srcRect/>
          <a:stretch>
            <a:fillRect/>
          </a:stretch>
        </p:blipFill>
        <p:spPr bwMode="auto">
          <a:xfrm>
            <a:off x="237506" y="273133"/>
            <a:ext cx="3336967" cy="2030680"/>
          </a:xfrm>
          <a:prstGeom prst="rect">
            <a:avLst/>
          </a:prstGeom>
          <a:noFill/>
        </p:spPr>
      </p:pic>
      <p:pic>
        <p:nvPicPr>
          <p:cNvPr id="7"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2456598"/>
            <a:ext cx="928048" cy="1218837"/>
          </a:xfrm>
          <a:prstGeom prst="rect">
            <a:avLst/>
          </a:prstGeom>
          <a:noFill/>
        </p:spPr>
      </p:pic>
      <p:sp>
        <p:nvSpPr>
          <p:cNvPr id="8" name="Текст 23"/>
          <p:cNvSpPr txBox="1">
            <a:spLocks/>
          </p:cNvSpPr>
          <p:nvPr/>
        </p:nvSpPr>
        <p:spPr>
          <a:xfrm>
            <a:off x="8264131" y="789974"/>
            <a:ext cx="3513888" cy="1666624"/>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fontAlgn="base">
              <a:spcBef>
                <a:spcPct val="0"/>
              </a:spcBef>
              <a:spcAft>
                <a:spcPct val="0"/>
              </a:spcAft>
              <a:buClrTx/>
              <a:buNone/>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и получателями настоящей муниципальной услуги являются: </a:t>
            </a:r>
          </a:p>
          <a:p>
            <a:pPr marL="45720" indent="0" algn="ctr" fontAlgn="base">
              <a:spcBef>
                <a:spcPct val="0"/>
              </a:spcBef>
              <a:spcAft>
                <a:spcPct val="0"/>
              </a:spcAft>
              <a:buClrTx/>
              <a:buNone/>
            </a:pPr>
            <a:endParaRPr lang="ru-RU" sz="1500" b="1" i="1" dirty="0" smtClean="0">
              <a:solidFill>
                <a:srgbClr val="29018D"/>
              </a:solidFill>
              <a:latin typeface="Times New Roman" panose="02020603050405020304" pitchFamily="18" charset="0"/>
              <a:cs typeface="Times New Roman" panose="02020603050405020304" pitchFamily="18" charset="0"/>
            </a:endParaRPr>
          </a:p>
          <a:p>
            <a:pPr marL="45720" indent="0" algn="just" fontAlgn="base">
              <a:spcBef>
                <a:spcPct val="0"/>
              </a:spcBef>
              <a:spcAft>
                <a:spcPct val="0"/>
              </a:spcAft>
              <a:buClrTx/>
              <a:buNone/>
            </a:pPr>
            <a:r>
              <a:rPr lang="ru-RU" sz="1500" b="1" i="1" dirty="0">
                <a:solidFill>
                  <a:srgbClr val="29018D"/>
                </a:solidFill>
                <a:latin typeface="Times New Roman" panose="02020603050405020304" pitchFamily="18" charset="0"/>
                <a:cs typeface="Times New Roman" panose="02020603050405020304" pitchFamily="18" charset="0"/>
              </a:rPr>
              <a:t>-</a:t>
            </a:r>
            <a:r>
              <a:rPr lang="ru-RU" sz="1500" b="1" i="1" dirty="0" smtClean="0">
                <a:solidFill>
                  <a:srgbClr val="29018D"/>
                </a:solidFill>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физические лица (граждане Российской Федерации, иностранные граждане, лица без гражданства), юридические лица, либо их уполномоченные представители</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0628" y="3934122"/>
            <a:ext cx="3550722" cy="2923877"/>
          </a:xfrm>
          <a:prstGeom prst="rect">
            <a:avLst/>
          </a:prstGeom>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Нормативно-правовые акты:</a:t>
            </a:r>
            <a:endParaRPr lang="ru-RU" sz="1500" b="1" dirty="0">
              <a:solidFill>
                <a:srgbClr val="29018D"/>
              </a:solidFill>
              <a:latin typeface="Times New Roman" panose="02020603050405020304" pitchFamily="18" charset="0"/>
              <a:cs typeface="Times New Roman" panose="02020603050405020304" pitchFamily="18" charset="0"/>
            </a:endParaRPr>
          </a:p>
          <a:p>
            <a:pPr algn="just"/>
            <a:r>
              <a:rPr lang="ru-RU" altLang="ru-RU" sz="1300" b="1" dirty="0">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от </a:t>
            </a:r>
            <a:r>
              <a:rPr lang="ru-RU" altLang="ru-RU" sz="1300" b="1" dirty="0" smtClean="0">
                <a:latin typeface="Times New Roman" pitchFamily="18" charset="0"/>
                <a:cs typeface="Times New Roman" pitchFamily="18" charset="0"/>
              </a:rPr>
              <a:t>26 сентября 2016 </a:t>
            </a:r>
            <a:r>
              <a:rPr lang="ru-RU" altLang="ru-RU" sz="1300" b="1" dirty="0">
                <a:latin typeface="Times New Roman" pitchFamily="18" charset="0"/>
                <a:cs typeface="Times New Roman" pitchFamily="18" charset="0"/>
              </a:rPr>
              <a:t>года № </a:t>
            </a:r>
            <a:r>
              <a:rPr lang="ru-RU" altLang="ru-RU" sz="1300" b="1" dirty="0" smtClean="0">
                <a:latin typeface="Times New Roman" pitchFamily="18" charset="0"/>
                <a:cs typeface="Times New Roman" pitchFamily="18" charset="0"/>
              </a:rPr>
              <a:t>1516 «</a:t>
            </a:r>
            <a:r>
              <a:rPr lang="ru-RU" sz="1300" b="1" dirty="0">
                <a:latin typeface="Times New Roman" panose="02020603050405020304" pitchFamily="18" charset="0"/>
                <a:cs typeface="Times New Roman" panose="02020603050405020304" pitchFamily="18" charset="0"/>
              </a:rPr>
              <a:t>Об </a:t>
            </a:r>
            <a:r>
              <a:rPr lang="ru-RU" sz="1300" b="1" dirty="0" smtClean="0">
                <a:latin typeface="Times New Roman" panose="02020603050405020304" pitchFamily="18" charset="0"/>
                <a:cs typeface="Times New Roman" panose="02020603050405020304" pitchFamily="18" charset="0"/>
              </a:rPr>
              <a:t>утверждении административного регламента предоставления </a:t>
            </a:r>
            <a:r>
              <a:rPr lang="ru-RU" sz="1300" b="1" dirty="0">
                <a:latin typeface="Times New Roman" panose="02020603050405020304" pitchFamily="18" charset="0"/>
                <a:cs typeface="Times New Roman" panose="02020603050405020304" pitchFamily="18" charset="0"/>
              </a:rPr>
              <a:t>муниципальной услуги </a:t>
            </a:r>
            <a:r>
              <a:rPr lang="ru-RU" sz="1300" b="1" dirty="0" smtClean="0">
                <a:latin typeface="Times New Roman" panose="02020603050405020304" pitchFamily="18" charset="0"/>
                <a:cs typeface="Times New Roman" panose="02020603050405020304" pitchFamily="18" charset="0"/>
              </a:rPr>
              <a:t>«</a:t>
            </a:r>
            <a:r>
              <a:rPr lang="ru-RU" sz="1300" b="1" dirty="0">
                <a:latin typeface="Times New Roman" panose="02020603050405020304" pitchFamily="18" charset="0"/>
                <a:cs typeface="Times New Roman" panose="02020603050405020304" pitchFamily="18" charset="0"/>
              </a:rPr>
              <a:t>Предоставление архивных </a:t>
            </a:r>
            <a:r>
              <a:rPr lang="ru-RU" sz="1300" b="1" dirty="0" smtClean="0">
                <a:latin typeface="Times New Roman" panose="02020603050405020304" pitchFamily="18" charset="0"/>
                <a:cs typeface="Times New Roman" panose="02020603050405020304" pitchFamily="18" charset="0"/>
              </a:rPr>
              <a:t>справок и </a:t>
            </a:r>
            <a:r>
              <a:rPr lang="ru-RU" sz="1300" b="1" dirty="0">
                <a:latin typeface="Times New Roman" panose="02020603050405020304" pitchFamily="18" charset="0"/>
                <a:cs typeface="Times New Roman" panose="02020603050405020304" pitchFamily="18" charset="0"/>
              </a:rPr>
              <a:t>копий архивных документов, </a:t>
            </a:r>
            <a:r>
              <a:rPr lang="ru-RU" sz="1300" b="1" dirty="0" smtClean="0">
                <a:latin typeface="Times New Roman" panose="02020603050405020304" pitchFamily="18" charset="0"/>
                <a:cs typeface="Times New Roman" panose="02020603050405020304" pitchFamily="18" charset="0"/>
              </a:rPr>
              <a:t>находящихся в </a:t>
            </a:r>
            <a:r>
              <a:rPr lang="ru-RU" sz="1300" b="1" dirty="0">
                <a:latin typeface="Times New Roman" panose="02020603050405020304" pitchFamily="18" charset="0"/>
                <a:cs typeface="Times New Roman" panose="02020603050405020304" pitchFamily="18" charset="0"/>
              </a:rPr>
              <a:t>муниципальной собственности </a:t>
            </a:r>
            <a:r>
              <a:rPr lang="ru-RU" sz="1300" b="1" dirty="0" smtClean="0">
                <a:latin typeface="Times New Roman" panose="02020603050405020304" pitchFamily="18" charset="0"/>
                <a:cs typeface="Times New Roman" panose="02020603050405020304" pitchFamily="18" charset="0"/>
              </a:rPr>
              <a:t>Администрации муниципального </a:t>
            </a:r>
            <a:r>
              <a:rPr lang="ru-RU" sz="1300" b="1" dirty="0">
                <a:latin typeface="Times New Roman" panose="02020603050405020304" pitchFamily="18" charset="0"/>
                <a:cs typeface="Times New Roman" panose="02020603050405020304" pitchFamily="18" charset="0"/>
              </a:rPr>
              <a:t>района Мелеузовский </a:t>
            </a:r>
            <a:r>
              <a:rPr lang="ru-RU" sz="1300" b="1" dirty="0" smtClean="0">
                <a:latin typeface="Times New Roman" panose="02020603050405020304" pitchFamily="18" charset="0"/>
                <a:cs typeface="Times New Roman" panose="02020603050405020304" pitchFamily="18" charset="0"/>
              </a:rPr>
              <a:t>район Республики Башкортостан</a:t>
            </a:r>
            <a:r>
              <a:rPr lang="ru-RU" altLang="ru-RU" sz="1300" b="1" dirty="0" smtClean="0">
                <a:latin typeface="Times New Roman" pitchFamily="18" charset="0"/>
                <a:cs typeface="Times New Roman" pitchFamily="18" charset="0"/>
              </a:rPr>
              <a:t>» </a:t>
            </a:r>
            <a:r>
              <a:rPr lang="ru-RU" sz="1300" b="1" dirty="0" smtClean="0">
                <a:latin typeface="Times New Roman" panose="02020603050405020304" pitchFamily="18" charset="0"/>
                <a:cs typeface="Times New Roman" panose="02020603050405020304" pitchFamily="18" charset="0"/>
              </a:rPr>
              <a:t>( с изменениями </a:t>
            </a:r>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466 </a:t>
            </a:r>
            <a:r>
              <a:rPr lang="ru-RU" sz="1300" b="1" dirty="0">
                <a:latin typeface="Times New Roman" panose="02020603050405020304" pitchFamily="18" charset="0"/>
                <a:cs typeface="Times New Roman" panose="02020603050405020304" pitchFamily="18" charset="0"/>
              </a:rPr>
              <a:t>от </a:t>
            </a:r>
            <a:r>
              <a:rPr lang="ru-RU" sz="1300" b="1" dirty="0" smtClean="0">
                <a:latin typeface="Times New Roman" panose="02020603050405020304" pitchFamily="18" charset="0"/>
                <a:cs typeface="Times New Roman" panose="02020603050405020304" pitchFamily="18" charset="0"/>
              </a:rPr>
              <a:t>30.03.2018г.).</a:t>
            </a:r>
            <a:endParaRPr lang="ru-RU" altLang="ru-RU" sz="1300" b="1" dirty="0">
              <a:latin typeface="Times New Roman" pitchFamily="18" charset="0"/>
              <a:cs typeface="Times New Roman" pitchFamily="18" charset="0"/>
            </a:endParaRPr>
          </a:p>
        </p:txBody>
      </p:sp>
      <p:sp>
        <p:nvSpPr>
          <p:cNvPr id="3" name="Прямоугольник 2"/>
          <p:cNvSpPr/>
          <p:nvPr/>
        </p:nvSpPr>
        <p:spPr>
          <a:xfrm>
            <a:off x="7792872" y="2693252"/>
            <a:ext cx="4244453" cy="4201150"/>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Предоставление муниципальной услуги заключается в организации исполнения следующих видов запросов</a:t>
            </a:r>
            <a:r>
              <a:rPr lang="ru-RU" sz="1500" b="1" i="1" dirty="0" smtClean="0">
                <a:solidFill>
                  <a:srgbClr val="29018D"/>
                </a:solidFill>
                <a:latin typeface="Times New Roman" panose="02020603050405020304" pitchFamily="18" charset="0"/>
                <a:cs typeface="Times New Roman" panose="02020603050405020304" pitchFamily="18" charset="0"/>
              </a:rPr>
              <a:t>:</a:t>
            </a:r>
          </a:p>
          <a:p>
            <a:pPr algn="ctr"/>
            <a:endParaRPr lang="ru-RU" sz="1500" b="1" i="1" dirty="0" smtClean="0">
              <a:solidFill>
                <a:srgbClr val="29018D"/>
              </a:solidFill>
              <a:latin typeface="Times New Roman" panose="02020603050405020304" pitchFamily="18" charset="0"/>
              <a:cs typeface="Times New Roman" panose="02020603050405020304" pitchFamily="18" charset="0"/>
            </a:endParaRPr>
          </a:p>
          <a:p>
            <a:pPr algn="just"/>
            <a:r>
              <a:rPr lang="ru-RU" sz="1300" b="1" dirty="0" smtClean="0">
                <a:latin typeface="Times New Roman" panose="02020603050405020304" pitchFamily="18" charset="0"/>
                <a:cs typeface="Times New Roman" panose="02020603050405020304" pitchFamily="18" charset="0"/>
              </a:rPr>
              <a:t>       - социально-правовые </a:t>
            </a:r>
            <a:r>
              <a:rPr lang="ru-RU" sz="1300" b="1" dirty="0">
                <a:latin typeface="Times New Roman" panose="02020603050405020304" pitchFamily="18" charset="0"/>
                <a:cs typeface="Times New Roman" panose="02020603050405020304" pitchFamily="18" charset="0"/>
              </a:rPr>
              <a:t>запросы – запросы, связанные с социальной защитой граждан, предусматривающие их пенсионное обеспечение, а также получение льгот и компенсаций в соответствии с законодательством Российской Федерации и международными обязательствами Российской </a:t>
            </a:r>
            <a:r>
              <a:rPr lang="ru-RU" sz="1300" b="1" dirty="0" smtClean="0">
                <a:latin typeface="Times New Roman" panose="02020603050405020304" pitchFamily="18" charset="0"/>
                <a:cs typeface="Times New Roman" panose="02020603050405020304" pitchFamily="18" charset="0"/>
              </a:rPr>
              <a:t>Федерации;</a:t>
            </a:r>
          </a:p>
          <a:p>
            <a:pPr marL="0" lvl="2" algn="just"/>
            <a:r>
              <a:rPr lang="ru-RU" sz="1300" b="1" dirty="0" smtClean="0">
                <a:latin typeface="Times New Roman" panose="02020603050405020304" pitchFamily="18" charset="0"/>
                <a:cs typeface="Times New Roman" panose="02020603050405020304" pitchFamily="18" charset="0"/>
              </a:rPr>
              <a:t>    - тематические </a:t>
            </a:r>
            <a:r>
              <a:rPr lang="ru-RU" sz="1300" b="1" dirty="0">
                <a:latin typeface="Times New Roman" panose="02020603050405020304" pitchFamily="18" charset="0"/>
                <a:cs typeface="Times New Roman" panose="02020603050405020304" pitchFamily="18" charset="0"/>
              </a:rPr>
              <a:t>запросы – запросы о предоставлении информации по определенной проблеме, теме, событию, факту</a:t>
            </a:r>
            <a:r>
              <a:rPr lang="ru-RU" sz="1300" b="1" dirty="0" smtClean="0">
                <a:latin typeface="Times New Roman" panose="02020603050405020304" pitchFamily="18" charset="0"/>
                <a:cs typeface="Times New Roman" panose="02020603050405020304" pitchFamily="18" charset="0"/>
              </a:rPr>
              <a:t>;</a:t>
            </a:r>
          </a:p>
          <a:p>
            <a:pPr marL="0" lvl="2" algn="just"/>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генеалогические запросы – запросы о предоставлении информации, необходимой для установления родства, родственных связей двух или более лиц, истории семьи, рода.</a:t>
            </a:r>
          </a:p>
          <a:p>
            <a:pPr marL="0" lvl="2"/>
            <a:endParaRPr lang="ru-RU" sz="1250" dirty="0">
              <a:latin typeface="Times New Roman" panose="02020603050405020304" pitchFamily="18" charset="0"/>
              <a:cs typeface="Times New Roman" panose="02020603050405020304" pitchFamily="18" charset="0"/>
            </a:endParaRPr>
          </a:p>
          <a:p>
            <a:endParaRPr lang="ru-RU" sz="1250" b="1" i="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itchFamily="18" charset="0"/>
                <a:cs typeface="Times New Roman" pitchFamily="18" charset="0"/>
              </a:rPr>
              <a:t>Архивный фонд</a:t>
            </a:r>
            <a:endParaRPr lang="ru-RU" altLang="ru-RU" dirty="0">
              <a:solidFill>
                <a:srgbClr val="000000"/>
              </a:solidFill>
              <a:latin typeface="Times New Roman" pitchFamily="18" charset="0"/>
              <a:cs typeface="Times New Roman" pitchFamily="18" charset="0"/>
            </a:endParaRPr>
          </a:p>
        </p:txBody>
      </p:sp>
      <p:sp>
        <p:nvSpPr>
          <p:cNvPr id="11" name="Прямоугольник 10"/>
          <p:cNvSpPr/>
          <p:nvPr/>
        </p:nvSpPr>
        <p:spPr>
          <a:xfrm>
            <a:off x="4967785" y="774908"/>
            <a:ext cx="2374711"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000000"/>
                </a:solidFill>
                <a:latin typeface="Times New Roman" pitchFamily="18" charset="0"/>
                <a:cs typeface="Times New Roman" pitchFamily="18" charset="0"/>
              </a:rPr>
              <a:t>наименование услуги</a:t>
            </a:r>
            <a:endParaRPr lang="ru-RU" altLang="ru-RU" sz="1600" dirty="0">
              <a:solidFill>
                <a:srgbClr val="000000"/>
              </a:solidFill>
              <a:latin typeface="Times New Roman" pitchFamily="18" charset="0"/>
              <a:cs typeface="Times New Roman" pitchFamily="18" charset="0"/>
            </a:endParaRPr>
          </a:p>
        </p:txBody>
      </p:sp>
      <p:sp>
        <p:nvSpPr>
          <p:cNvPr id="12" name="Двойная волна 11"/>
          <p:cNvSpPr/>
          <p:nvPr/>
        </p:nvSpPr>
        <p:spPr>
          <a:xfrm>
            <a:off x="4009238" y="5791862"/>
            <a:ext cx="3483383"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Услуга предоставляется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78221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817" y="423614"/>
            <a:ext cx="5254390" cy="6155531"/>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sz="1500" b="1" dirty="0">
                <a:solidFill>
                  <a:srgbClr val="29018D"/>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муниципальной </a:t>
            </a:r>
            <a:r>
              <a:rPr lang="ru-RU" sz="1500" b="1" i="1" dirty="0" smtClean="0">
                <a:solidFill>
                  <a:srgbClr val="29018D"/>
                </a:solidFill>
                <a:latin typeface="Times New Roman" panose="02020603050405020304" pitchFamily="18" charset="0"/>
                <a:cs typeface="Times New Roman" panose="02020603050405020304" pitchFamily="18" charset="0"/>
              </a:rPr>
              <a:t>услуги:</a:t>
            </a:r>
            <a:endParaRPr lang="ru-RU" sz="1500" b="1" dirty="0">
              <a:solidFill>
                <a:srgbClr val="29018D"/>
              </a:solidFill>
              <a:latin typeface="Times New Roman" panose="02020603050405020304" pitchFamily="18" charset="0"/>
              <a:cs typeface="Times New Roman" panose="02020603050405020304" pitchFamily="18" charset="0"/>
            </a:endParaRPr>
          </a:p>
          <a:p>
            <a:pPr algn="just">
              <a:spcBef>
                <a:spcPts val="0"/>
              </a:spcBef>
              <a:spcAft>
                <a:spcPts val="0"/>
              </a:spcAft>
              <a:buFont typeface="Wingdings" pitchFamily="2" charset="2"/>
              <a:buChar char="ü"/>
            </a:pPr>
            <a:r>
              <a:rPr lang="ru-RU" sz="1300" dirty="0" smtClean="0">
                <a:latin typeface="Times New Roman" panose="02020603050405020304" pitchFamily="18" charset="0"/>
                <a:cs typeface="Times New Roman" panose="02020603050405020304" pitchFamily="18" charset="0"/>
              </a:rPr>
              <a:t>заявление </a:t>
            </a:r>
            <a:r>
              <a:rPr lang="ru-RU" sz="1300" dirty="0">
                <a:latin typeface="Times New Roman" panose="02020603050405020304" pitchFamily="18" charset="0"/>
                <a:cs typeface="Times New Roman" panose="02020603050405020304" pitchFamily="18" charset="0"/>
              </a:rPr>
              <a:t>о </a:t>
            </a:r>
            <a:r>
              <a:rPr lang="ru-RU" sz="1300" dirty="0" smtClean="0">
                <a:latin typeface="Times New Roman" panose="02020603050405020304" pitchFamily="18" charset="0"/>
                <a:cs typeface="Times New Roman" panose="02020603050405020304" pitchFamily="18" charset="0"/>
              </a:rPr>
              <a:t>предоставлении муниципальной </a:t>
            </a:r>
            <a:r>
              <a:rPr lang="ru-RU" sz="1300" dirty="0">
                <a:latin typeface="Times New Roman" panose="02020603050405020304" pitchFamily="18" charset="0"/>
                <a:cs typeface="Times New Roman" panose="02020603050405020304" pitchFamily="18" charset="0"/>
              </a:rPr>
              <a:t>услуги, оформленное согласно </a:t>
            </a:r>
            <a:r>
              <a:rPr lang="ru-RU" sz="1300" dirty="0" smtClean="0">
                <a:latin typeface="Times New Roman" panose="02020603050405020304" pitchFamily="18" charset="0"/>
                <a:cs typeface="Times New Roman" panose="02020603050405020304" pitchFamily="18" charset="0"/>
              </a:rPr>
              <a:t>Приложению </a:t>
            </a:r>
            <a:r>
              <a:rPr lang="ru-RU" sz="1300" dirty="0">
                <a:latin typeface="Times New Roman" panose="02020603050405020304" pitchFamily="18" charset="0"/>
                <a:cs typeface="Times New Roman" panose="02020603050405020304" pitchFamily="18" charset="0"/>
              </a:rPr>
              <a:t>к Административному </a:t>
            </a:r>
            <a:r>
              <a:rPr lang="ru-RU" sz="1300" dirty="0" smtClean="0">
                <a:latin typeface="Times New Roman" panose="02020603050405020304" pitchFamily="18" charset="0"/>
                <a:cs typeface="Times New Roman" panose="02020603050405020304" pitchFamily="18" charset="0"/>
              </a:rPr>
              <a:t>регламенту;</a:t>
            </a:r>
            <a:r>
              <a:rPr lang="ru-RU" sz="1300"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 один из:</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паспорт </a:t>
            </a:r>
            <a:r>
              <a:rPr lang="ru-RU" sz="1300" dirty="0">
                <a:latin typeface="Times New Roman" panose="02020603050405020304" pitchFamily="18" charset="0"/>
                <a:cs typeface="Times New Roman" panose="02020603050405020304" pitchFamily="18" charset="0"/>
              </a:rPr>
              <a:t>гражданина Российской Федерации (для граждан Российской Федерации старше 14 лет);</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временное </a:t>
            </a:r>
            <a:r>
              <a:rPr lang="ru-RU" sz="1300" dirty="0">
                <a:latin typeface="Times New Roman" panose="02020603050405020304" pitchFamily="18" charset="0"/>
                <a:cs typeface="Times New Roman" panose="02020603050405020304" pitchFamily="18" charset="0"/>
              </a:rPr>
              <a:t>удостоверение личности гражданина Российской Федерации по форме № 2П (для граждан, утративших паспорт, а также для граждан, в отношении которых до выдачи паспорта проводится дополнительная проверка);</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документ</a:t>
            </a:r>
            <a:r>
              <a:rPr lang="ru-RU" sz="1300" dirty="0">
                <a:latin typeface="Times New Roman" panose="02020603050405020304" pitchFamily="18" charset="0"/>
                <a:cs typeface="Times New Roman" panose="02020603050405020304" pitchFamily="18" charset="0"/>
              </a:rPr>
              <a:t>, удостоверяющий личность военнослужащего (удостоверение личности/военный билет</a:t>
            </a:r>
            <a:r>
              <a:rPr lang="ru-RU" sz="1300" dirty="0" smtClean="0">
                <a:latin typeface="Times New Roman" panose="02020603050405020304" pitchFamily="18" charset="0"/>
                <a:cs typeface="Times New Roman" panose="02020603050405020304" pitchFamily="18" charset="0"/>
              </a:rPr>
              <a:t>);</a:t>
            </a:r>
            <a:endParaRPr lang="ru-RU" sz="1300" dirty="0">
              <a:latin typeface="Times New Roman" panose="02020603050405020304" pitchFamily="18" charset="0"/>
              <a:cs typeface="Times New Roman" panose="02020603050405020304" pitchFamily="18" charset="0"/>
            </a:endParaRP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паспорт </a:t>
            </a:r>
            <a:r>
              <a:rPr lang="ru-RU" sz="1300" dirty="0">
                <a:latin typeface="Times New Roman" panose="02020603050405020304" pitchFamily="18" charset="0"/>
                <a:cs typeface="Times New Roman" panose="02020603050405020304" pitchFamily="18" charset="0"/>
              </a:rPr>
              <a:t>иностранного гражданина либо иной документ, установленный федеральным законом или признаваемый в соответствии с международным договором Российской Федерации в качестве документа, удостоверяющего личность иностранного гражданина (для иностранных граждан постоянно проживающих на территории Российской Федерации);</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вид </a:t>
            </a:r>
            <a:r>
              <a:rPr lang="ru-RU" sz="1300" dirty="0">
                <a:latin typeface="Times New Roman" panose="02020603050405020304" pitchFamily="18" charset="0"/>
                <a:cs typeface="Times New Roman" panose="02020603050405020304" pitchFamily="18" charset="0"/>
              </a:rPr>
              <a:t>на жительство (для лиц без гражданства);</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разрешение </a:t>
            </a:r>
            <a:r>
              <a:rPr lang="ru-RU" sz="1300" dirty="0">
                <a:latin typeface="Times New Roman" panose="02020603050405020304" pitchFamily="18" charset="0"/>
                <a:cs typeface="Times New Roman" panose="02020603050405020304" pitchFamily="18" charset="0"/>
              </a:rPr>
              <a:t>на временное проживание (для лиц без гражданства, временно проживающих на территории Российской Федерации);</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иные </a:t>
            </a:r>
            <a:r>
              <a:rPr lang="ru-RU" sz="1300" dirty="0">
                <a:latin typeface="Times New Roman" panose="02020603050405020304" pitchFamily="18" charset="0"/>
                <a:cs typeface="Times New Roman" panose="02020603050405020304" pitchFamily="18" charset="0"/>
              </a:rPr>
              <a:t>документы, предусмотренные федеральным законом или признаваемые в соответствии с международным договором Российской Федерации в качестве документов, удостоверяющих личность лица без гражданства (для лиц без гражданства);</a:t>
            </a:r>
          </a:p>
          <a:p>
            <a:pPr algn="just">
              <a:buFont typeface="Wingdings" pitchFamily="2" charset="2"/>
              <a:buChar char="ü"/>
            </a:pPr>
            <a:r>
              <a:rPr lang="ru-RU" sz="1300" dirty="0" smtClean="0">
                <a:latin typeface="Times New Roman" panose="02020603050405020304" pitchFamily="18" charset="0"/>
                <a:cs typeface="Times New Roman" panose="02020603050405020304" pitchFamily="18" charset="0"/>
              </a:rPr>
              <a:t>удостоверение </a:t>
            </a:r>
            <a:r>
              <a:rPr lang="ru-RU" sz="1300" dirty="0">
                <a:latin typeface="Times New Roman" panose="02020603050405020304" pitchFamily="18" charset="0"/>
                <a:cs typeface="Times New Roman" panose="02020603050405020304" pitchFamily="18" charset="0"/>
              </a:rPr>
              <a:t>беженца (для беженцев).</a:t>
            </a:r>
            <a:endParaRPr lang="ru-RU" sz="1300" dirty="0">
              <a:effectLst/>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6096000" y="423614"/>
            <a:ext cx="5677469" cy="1715854"/>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Результатом предоставления муниципальной услуги </a:t>
            </a:r>
            <a:r>
              <a:rPr lang="ru-RU" sz="1500" b="1" i="1" dirty="0" smtClean="0">
                <a:solidFill>
                  <a:srgbClr val="29018D"/>
                </a:solidFill>
                <a:latin typeface="Times New Roman" panose="02020603050405020304" pitchFamily="18" charset="0"/>
                <a:cs typeface="Times New Roman" panose="02020603050405020304" pitchFamily="18" charset="0"/>
              </a:rPr>
              <a:t>являются:</a:t>
            </a:r>
          </a:p>
          <a:p>
            <a:pPr algn="just"/>
            <a:r>
              <a:rPr lang="ru-RU" sz="1300" b="1" dirty="0" smtClean="0">
                <a:latin typeface="Times New Roman" panose="02020603050405020304" pitchFamily="18" charset="0"/>
                <a:cs typeface="Times New Roman" panose="02020603050405020304" pitchFamily="18" charset="0"/>
              </a:rPr>
              <a:t>       </a:t>
            </a:r>
          </a:p>
          <a:p>
            <a:pPr algn="just"/>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      - </a:t>
            </a:r>
            <a:r>
              <a:rPr lang="ru-RU" sz="1300" dirty="0">
                <a:latin typeface="Times New Roman" panose="02020603050405020304" pitchFamily="18" charset="0"/>
                <a:cs typeface="Times New Roman" panose="02020603050405020304" pitchFamily="18" charset="0"/>
              </a:rPr>
              <a:t>предоставление архивных справок и копий архивных </a:t>
            </a:r>
            <a:r>
              <a:rPr lang="ru-RU" sz="1300" dirty="0" smtClean="0">
                <a:latin typeface="Times New Roman" panose="02020603050405020304" pitchFamily="18" charset="0"/>
                <a:cs typeface="Times New Roman" panose="02020603050405020304" pitchFamily="18" charset="0"/>
              </a:rPr>
              <a:t>документов;</a:t>
            </a:r>
          </a:p>
          <a:p>
            <a:pPr marL="0" lvl="2" algn="just"/>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      - </a:t>
            </a:r>
            <a:r>
              <a:rPr lang="ru-RU" sz="1300" dirty="0">
                <a:latin typeface="Times New Roman" panose="02020603050405020304" pitchFamily="18" charset="0"/>
                <a:cs typeface="Times New Roman" panose="02020603050405020304" pitchFamily="18" charset="0"/>
              </a:rPr>
              <a:t>информация об отсутствии запрашиваемых сведений</a:t>
            </a:r>
            <a:r>
              <a:rPr lang="ru-RU" sz="1300" dirty="0" smtClean="0">
                <a:latin typeface="Times New Roman" panose="02020603050405020304" pitchFamily="18" charset="0"/>
                <a:cs typeface="Times New Roman" panose="02020603050405020304" pitchFamily="18" charset="0"/>
              </a:rPr>
              <a:t>;</a:t>
            </a:r>
          </a:p>
          <a:p>
            <a:pPr marL="0" lvl="2" algn="just"/>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      - </a:t>
            </a:r>
            <a:r>
              <a:rPr lang="ru-RU" sz="1300" dirty="0">
                <a:latin typeface="Times New Roman" panose="02020603050405020304" pitchFamily="18" charset="0"/>
                <a:cs typeface="Times New Roman" panose="02020603050405020304" pitchFamily="18" charset="0"/>
              </a:rPr>
              <a:t>рекомендации о дальнейших путях поиска необходимой информации;</a:t>
            </a:r>
          </a:p>
          <a:p>
            <a:pPr marL="0" lvl="2" algn="just"/>
            <a:r>
              <a:rPr lang="ru-RU" sz="1300" dirty="0" smtClean="0">
                <a:latin typeface="Times New Roman" panose="02020603050405020304" pitchFamily="18" charset="0"/>
                <a:cs typeface="Times New Roman" panose="02020603050405020304" pitchFamily="18" charset="0"/>
              </a:rPr>
              <a:t>       - </a:t>
            </a:r>
            <a:r>
              <a:rPr lang="ru-RU" sz="1300" dirty="0">
                <a:latin typeface="Times New Roman" panose="02020603050405020304" pitchFamily="18" charset="0"/>
                <a:cs typeface="Times New Roman" panose="02020603050405020304" pitchFamily="18" charset="0"/>
              </a:rPr>
              <a:t>уведомление о направлении соответствующих запросов на исполнение по принадлежности в другие органы и организации.</a:t>
            </a:r>
          </a:p>
          <a:p>
            <a:pPr algn="just"/>
            <a:endParaRPr lang="ru-RU" sz="1250" b="1" i="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itchFamily="18" charset="0"/>
                <a:cs typeface="Times New Roman" pitchFamily="18" charset="0"/>
              </a:rPr>
              <a:t>Архивный фонд</a:t>
            </a:r>
            <a:endParaRPr lang="ru-RU" altLang="ru-RU" dirty="0">
              <a:solidFill>
                <a:srgbClr val="000000"/>
              </a:solidFill>
              <a:latin typeface="Times New Roman" pitchFamily="18" charset="0"/>
              <a:cs typeface="Times New Roman" pitchFamily="18" charset="0"/>
            </a:endParaRPr>
          </a:p>
        </p:txBody>
      </p:sp>
      <p:sp>
        <p:nvSpPr>
          <p:cNvPr id="4" name="Прямоугольник 3"/>
          <p:cNvSpPr/>
          <p:nvPr/>
        </p:nvSpPr>
        <p:spPr>
          <a:xfrm>
            <a:off x="6227005" y="2502385"/>
            <a:ext cx="5415457" cy="338554"/>
          </a:xfrm>
          <a:prstGeom prst="rect">
            <a:avLst/>
          </a:prstGeom>
        </p:spPr>
        <p:txBody>
          <a:bodyPr wrap="none">
            <a:spAutoFit/>
          </a:bodyPr>
          <a:lstStyle/>
          <a:p>
            <a:pPr algn="ctr"/>
            <a:r>
              <a:rPr lang="ba-RU" sz="1500" b="1" i="1" dirty="0">
                <a:solidFill>
                  <a:srgbClr val="29018D"/>
                </a:solidFill>
                <a:latin typeface="Times New Roman" pitchFamily="18" charset="0"/>
                <a:cs typeface="Times New Roman" pitchFamily="18" charset="0"/>
              </a:rPr>
              <a:t>Информация о </a:t>
            </a:r>
            <a:r>
              <a:rPr lang="ba-RU" sz="1600" b="1" i="1" dirty="0">
                <a:solidFill>
                  <a:srgbClr val="29018D"/>
                </a:solidFill>
                <a:latin typeface="Times New Roman" pitchFamily="18" charset="0"/>
                <a:cs typeface="Times New Roman" pitchFamily="18" charset="0"/>
              </a:rPr>
              <a:t> количестве </a:t>
            </a:r>
            <a:r>
              <a:rPr lang="ba-RU" sz="1500" b="1" i="1" dirty="0" smtClean="0">
                <a:solidFill>
                  <a:srgbClr val="29018D"/>
                </a:solidFill>
                <a:latin typeface="Times New Roman" pitchFamily="18" charset="0"/>
                <a:cs typeface="Times New Roman" pitchFamily="18" charset="0"/>
              </a:rPr>
              <a:t>предоставленных услуг, </a:t>
            </a:r>
            <a:r>
              <a:rPr lang="ba-RU" sz="1500" b="1" i="1" dirty="0">
                <a:solidFill>
                  <a:srgbClr val="29018D"/>
                </a:solidFill>
                <a:latin typeface="Times New Roman" pitchFamily="18" charset="0"/>
                <a:cs typeface="Times New Roman" pitchFamily="18" charset="0"/>
              </a:rPr>
              <a:t>единиц</a:t>
            </a:r>
            <a:endParaRPr lang="ru-RU" sz="1500" b="1" i="1" dirty="0">
              <a:solidFill>
                <a:srgbClr val="29018D"/>
              </a:solidFill>
              <a:latin typeface="Times New Roman" pitchFamily="18" charset="0"/>
              <a:cs typeface="Times New Roman" pitchFamily="18" charset="0"/>
            </a:endParaRPr>
          </a:p>
        </p:txBody>
      </p:sp>
      <p:graphicFrame>
        <p:nvGraphicFramePr>
          <p:cNvPr id="8" name="Диаграмма 7"/>
          <p:cNvGraphicFramePr/>
          <p:nvPr>
            <p:extLst>
              <p:ext uri="{D42A27DB-BD31-4B8C-83A1-F6EECF244321}">
                <p14:modId xmlns:p14="http://schemas.microsoft.com/office/powerpoint/2010/main" val="358292464"/>
              </p:ext>
            </p:extLst>
          </p:nvPr>
        </p:nvGraphicFramePr>
        <p:xfrm>
          <a:off x="6096000" y="3250959"/>
          <a:ext cx="5152222" cy="29184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0473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DDEBCF"/>
            </a:gs>
            <a:gs pos="50000">
              <a:srgbClr val="9CB86E"/>
            </a:gs>
            <a:gs pos="75000">
              <a:srgbClr val="156B13"/>
            </a:gs>
          </a:gsLst>
          <a:lin ang="5400000" scaled="0"/>
          <a:tileRect l="-100000" b="-100000"/>
        </a:gradFill>
        <a:effectLst/>
      </p:bgPr>
    </p:bg>
    <p:spTree>
      <p:nvGrpSpPr>
        <p:cNvPr id="1" name=""/>
        <p:cNvGrpSpPr/>
        <p:nvPr/>
      </p:nvGrpSpPr>
      <p:grpSpPr>
        <a:xfrm>
          <a:off x="0" y="0"/>
          <a:ext cx="0" cy="0"/>
          <a:chOff x="0" y="0"/>
          <a:chExt cx="0" cy="0"/>
        </a:xfrm>
      </p:grpSpPr>
      <p:sp>
        <p:nvSpPr>
          <p:cNvPr id="20" name="Текст 23"/>
          <p:cNvSpPr txBox="1">
            <a:spLocks/>
          </p:cNvSpPr>
          <p:nvPr/>
        </p:nvSpPr>
        <p:spPr>
          <a:xfrm>
            <a:off x="466297" y="3032768"/>
            <a:ext cx="2541434" cy="224741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lvl="0" indent="0" algn="ctr" fontAlgn="base">
              <a:spcBef>
                <a:spcPct val="0"/>
              </a:spcBef>
              <a:spcAft>
                <a:spcPct val="0"/>
              </a:spcAft>
              <a:buClrTx/>
              <a:buNone/>
            </a:pPr>
            <a:r>
              <a:rPr lang="ru-RU" sz="1200" b="1" i="1" dirty="0" smtClean="0">
                <a:solidFill>
                  <a:schemeClr val="tx1">
                    <a:lumMod val="85000"/>
                    <a:lumOff val="15000"/>
                  </a:schemeClr>
                </a:solidFill>
                <a:latin typeface="Times New Roman" pitchFamily="18" charset="0"/>
                <a:cs typeface="Times New Roman" pitchFamily="18" charset="0"/>
              </a:rPr>
              <a:t>Структурное подразделение ответственное за предоставление услуги:  </a:t>
            </a:r>
            <a:r>
              <a:rPr lang="ru-RU" altLang="ru-RU" sz="1200" b="1" i="1" dirty="0" smtClean="0">
                <a:solidFill>
                  <a:schemeClr val="tx1">
                    <a:lumMod val="85000"/>
                    <a:lumOff val="15000"/>
                  </a:schemeClr>
                </a:solidFill>
                <a:latin typeface="Times New Roman" pitchFamily="18" charset="0"/>
                <a:ea typeface="DejaVu Sans"/>
                <a:cs typeface="Times New Roman" pitchFamily="18" charset="0"/>
              </a:rPr>
              <a:t>Комитет </a:t>
            </a:r>
            <a:r>
              <a:rPr lang="ru-RU" altLang="ru-RU" sz="1200" b="1" i="1" dirty="0">
                <a:solidFill>
                  <a:schemeClr val="tx1">
                    <a:lumMod val="85000"/>
                    <a:lumOff val="15000"/>
                  </a:schemeClr>
                </a:solidFill>
                <a:latin typeface="Times New Roman" pitchFamily="18" charset="0"/>
                <a:ea typeface="DejaVu Sans"/>
                <a:cs typeface="Times New Roman" pitchFamily="18" charset="0"/>
              </a:rPr>
              <a:t>по </a:t>
            </a:r>
            <a:r>
              <a:rPr lang="ru-RU" altLang="ru-RU" sz="1200" b="1" i="1" dirty="0" smtClean="0">
                <a:solidFill>
                  <a:schemeClr val="tx1">
                    <a:lumMod val="85000"/>
                    <a:lumOff val="15000"/>
                  </a:schemeClr>
                </a:solidFill>
                <a:latin typeface="Times New Roman" pitchFamily="18" charset="0"/>
                <a:ea typeface="DejaVu Sans"/>
                <a:cs typeface="Times New Roman" pitchFamily="18" charset="0"/>
              </a:rPr>
              <a:t>управлению собственностью  Министерства </a:t>
            </a:r>
            <a:r>
              <a:rPr lang="ru-RU" altLang="ru-RU" sz="1200" b="1" i="1" dirty="0">
                <a:solidFill>
                  <a:schemeClr val="tx1">
                    <a:lumMod val="85000"/>
                    <a:lumOff val="15000"/>
                  </a:schemeClr>
                </a:solidFill>
                <a:latin typeface="Times New Roman" pitchFamily="18" charset="0"/>
                <a:ea typeface="DejaVu Sans"/>
                <a:cs typeface="Times New Roman" pitchFamily="18" charset="0"/>
              </a:rPr>
              <a:t>земельных и имущественных </a:t>
            </a:r>
            <a:r>
              <a:rPr lang="ru-RU" altLang="ru-RU" sz="1200" b="1" i="1" dirty="0" smtClean="0">
                <a:solidFill>
                  <a:schemeClr val="tx1">
                    <a:lumMod val="85000"/>
                    <a:lumOff val="15000"/>
                  </a:schemeClr>
                </a:solidFill>
                <a:latin typeface="Times New Roman" pitchFamily="18" charset="0"/>
                <a:ea typeface="DejaVu Sans"/>
                <a:cs typeface="Times New Roman" pitchFamily="18" charset="0"/>
              </a:rPr>
              <a:t>отношений </a:t>
            </a:r>
            <a:r>
              <a:rPr lang="ru-RU" altLang="ru-RU" sz="1200" b="1" i="1" dirty="0">
                <a:solidFill>
                  <a:schemeClr val="tx1">
                    <a:lumMod val="85000"/>
                    <a:lumOff val="15000"/>
                  </a:schemeClr>
                </a:solidFill>
                <a:latin typeface="Times New Roman" pitchFamily="18" charset="0"/>
                <a:ea typeface="DejaVu Sans"/>
                <a:cs typeface="Times New Roman" pitchFamily="18" charset="0"/>
              </a:rPr>
              <a:t>по </a:t>
            </a:r>
            <a:r>
              <a:rPr lang="ru-RU" altLang="ru-RU" sz="1200" b="1" i="1" dirty="0" err="1">
                <a:solidFill>
                  <a:schemeClr val="tx1">
                    <a:lumMod val="85000"/>
                    <a:lumOff val="15000"/>
                  </a:schemeClr>
                </a:solidFill>
                <a:latin typeface="Times New Roman" pitchFamily="18" charset="0"/>
                <a:ea typeface="DejaVu Sans"/>
                <a:cs typeface="Times New Roman" pitchFamily="18" charset="0"/>
              </a:rPr>
              <a:t>Мелеузовскому</a:t>
            </a:r>
            <a:r>
              <a:rPr lang="ru-RU" altLang="ru-RU" sz="1200" b="1" i="1" dirty="0">
                <a:solidFill>
                  <a:schemeClr val="tx1">
                    <a:lumMod val="85000"/>
                    <a:lumOff val="15000"/>
                  </a:schemeClr>
                </a:solidFill>
                <a:latin typeface="Times New Roman" pitchFamily="18" charset="0"/>
                <a:ea typeface="DejaVu Sans"/>
                <a:cs typeface="Times New Roman" pitchFamily="18" charset="0"/>
              </a:rPr>
              <a:t> району и </a:t>
            </a:r>
            <a:r>
              <a:rPr lang="ru-RU" altLang="ru-RU" sz="1200" b="1" i="1" dirty="0" smtClean="0">
                <a:solidFill>
                  <a:schemeClr val="tx1">
                    <a:lumMod val="85000"/>
                    <a:lumOff val="15000"/>
                  </a:schemeClr>
                </a:solidFill>
                <a:latin typeface="Times New Roman" pitchFamily="18" charset="0"/>
                <a:ea typeface="DejaVu Sans"/>
                <a:cs typeface="Times New Roman" pitchFamily="18" charset="0"/>
              </a:rPr>
              <a:t>городу Мелеузу </a:t>
            </a:r>
            <a:r>
              <a:rPr lang="ru-RU" sz="1200" dirty="0" smtClean="0">
                <a:solidFill>
                  <a:schemeClr val="tx1"/>
                </a:solidFill>
                <a:latin typeface="Times New Roman" panose="02020603050405020304" pitchFamily="18" charset="0"/>
                <a:cs typeface="Times New Roman" panose="02020603050405020304" pitchFamily="18" charset="0"/>
              </a:rPr>
              <a:t>официальный </a:t>
            </a:r>
            <a:r>
              <a:rPr lang="ru-RU" sz="1200" dirty="0">
                <a:solidFill>
                  <a:schemeClr val="tx1"/>
                </a:solidFill>
                <a:latin typeface="Times New Roman" panose="02020603050405020304" pitchFamily="18" charset="0"/>
                <a:cs typeface="Times New Roman" panose="02020603050405020304" pitchFamily="18" charset="0"/>
              </a:rPr>
              <a:t>сайт: </a:t>
            </a:r>
            <a:endParaRPr lang="ru-RU" altLang="ru-RU" sz="1200" b="1" i="1" dirty="0">
              <a:solidFill>
                <a:schemeClr val="tx1"/>
              </a:solidFill>
              <a:latin typeface="Times New Roman" pitchFamily="18" charset="0"/>
              <a:ea typeface="DejaVu Sans"/>
              <a:cs typeface="Times New Roman" panose="02020603050405020304" pitchFamily="18" charset="0"/>
            </a:endParaRPr>
          </a:p>
          <a:p>
            <a:pPr marL="45720" indent="0" fontAlgn="base">
              <a:spcBef>
                <a:spcPct val="0"/>
              </a:spcBef>
              <a:spcAft>
                <a:spcPct val="0"/>
              </a:spcAft>
              <a:buClrTx/>
              <a:buNone/>
            </a:pPr>
            <a:r>
              <a:rPr lang="en-US" sz="1200" dirty="0">
                <a:solidFill>
                  <a:schemeClr val="tx1"/>
                </a:solidFill>
                <a:latin typeface="Times New Roman" panose="02020603050405020304" pitchFamily="18" charset="0"/>
                <a:cs typeface="Times New Roman" panose="02020603050405020304" pitchFamily="18" charset="0"/>
              </a:rPr>
              <a:t>https://</a:t>
            </a:r>
            <a:r>
              <a:rPr lang="en-US" sz="1200" dirty="0" smtClean="0">
                <a:solidFill>
                  <a:schemeClr val="tx1"/>
                </a:solidFill>
                <a:latin typeface="Times New Roman" panose="02020603050405020304" pitchFamily="18" charset="0"/>
                <a:cs typeface="Times New Roman" panose="02020603050405020304" pitchFamily="18" charset="0"/>
              </a:rPr>
              <a:t>meleuz.bashkortostan.ru</a:t>
            </a:r>
            <a:endParaRPr lang="ru-RU" altLang="ru-RU" sz="1100" b="1" i="1" u="sng" dirty="0">
              <a:latin typeface="Times New Roman" pitchFamily="18" charset="0"/>
              <a:ea typeface="DejaVu Sans"/>
              <a:cs typeface="Times New Roman" panose="02020603050405020304" pitchFamily="18" charset="0"/>
            </a:endParaRPr>
          </a:p>
          <a:p>
            <a:pPr defTabSz="749808">
              <a:spcBef>
                <a:spcPts val="324"/>
              </a:spcBef>
            </a:pPr>
            <a:endParaRPr lang="ru-RU" sz="900" i="1" dirty="0">
              <a:solidFill>
                <a:schemeClr val="tx1"/>
              </a:solidFill>
              <a:latin typeface="Cambria"/>
            </a:endParaRPr>
          </a:p>
        </p:txBody>
      </p:sp>
      <p:pic>
        <p:nvPicPr>
          <p:cNvPr id="8194" name="Picture 2" descr="http://podves.com/uploads/posts/podves/Stavki_po_kreditam_na_jile_v_malix_gorodax_snijeni_do_1.jpg"/>
          <p:cNvPicPr>
            <a:picLocks noChangeAspect="1" noChangeArrowheads="1"/>
          </p:cNvPicPr>
          <p:nvPr/>
        </p:nvPicPr>
        <p:blipFill>
          <a:blip r:embed="rId2"/>
          <a:srcRect/>
          <a:stretch>
            <a:fillRect/>
          </a:stretch>
        </p:blipFill>
        <p:spPr bwMode="auto">
          <a:xfrm>
            <a:off x="262453" y="178130"/>
            <a:ext cx="2535338" cy="2315688"/>
          </a:xfrm>
          <a:prstGeom prst="rect">
            <a:avLst/>
          </a:prstGeom>
          <a:noFill/>
        </p:spPr>
      </p:pic>
      <p:pic>
        <p:nvPicPr>
          <p:cNvPr id="8"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4150" y="3397949"/>
            <a:ext cx="928048" cy="1218837"/>
          </a:xfrm>
          <a:prstGeom prst="rect">
            <a:avLst/>
          </a:prstGeom>
          <a:noFill/>
        </p:spPr>
      </p:pic>
      <p:sp>
        <p:nvSpPr>
          <p:cNvPr id="5" name="Прямоугольник 4"/>
          <p:cNvSpPr/>
          <p:nvPr/>
        </p:nvSpPr>
        <p:spPr>
          <a:xfrm>
            <a:off x="7652980" y="1177072"/>
            <a:ext cx="4539019" cy="1168839"/>
          </a:xfrm>
          <a:prstGeom prst="rect">
            <a:avLst/>
          </a:prstGeom>
          <a:solidFill>
            <a:srgbClr val="D9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215 «</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«Выдача разрешения на использование земель или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предоставления земельных участков и установления сервитута»</a:t>
            </a:r>
          </a:p>
        </p:txBody>
      </p:sp>
      <p:sp>
        <p:nvSpPr>
          <p:cNvPr id="14" name="Прямоугольник 13"/>
          <p:cNvSpPr/>
          <p:nvPr/>
        </p:nvSpPr>
        <p:spPr>
          <a:xfrm>
            <a:off x="7652980" y="2345911"/>
            <a:ext cx="4539019" cy="1132766"/>
          </a:xfrm>
          <a:prstGeom prst="rect">
            <a:avLst/>
          </a:prstGeom>
          <a:solidFill>
            <a:srgbClr val="E7F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217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solidFill>
                <a:latin typeface="Times New Roman" pitchFamily="18" charset="0"/>
                <a:cs typeface="Times New Roman" pitchFamily="18" charset="0"/>
              </a:rPr>
              <a:t>Заключение соглашений о перераспределении земель и (или)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и земельных участков, находящихся в частной </a:t>
            </a:r>
            <a:r>
              <a:rPr lang="ru-RU" sz="1000" dirty="0" smtClean="0">
                <a:solidFill>
                  <a:schemeClr val="tx1"/>
                </a:solidFill>
                <a:latin typeface="Times New Roman" pitchFamily="18" charset="0"/>
                <a:cs typeface="Times New Roman" pitchFamily="18" charset="0"/>
              </a:rPr>
              <a:t>собственности»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7652981" y="3478677"/>
            <a:ext cx="4539018" cy="1057382"/>
          </a:xfrm>
          <a:prstGeom prst="rect">
            <a:avLst/>
          </a:prstGeom>
          <a:solidFill>
            <a:srgbClr val="D9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212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Заключение соглашения об установлении сервитута в отношении земельных участков, находящихся в муниципальной собственности муниципального образования или государственная собственность на которые не </a:t>
            </a:r>
            <a:r>
              <a:rPr lang="ru-RU" sz="1000" dirty="0" smtClean="0">
                <a:solidFill>
                  <a:schemeClr val="tx1">
                    <a:lumMod val="85000"/>
                    <a:lumOff val="15000"/>
                  </a:schemeClr>
                </a:solidFill>
                <a:latin typeface="Times New Roman" pitchFamily="18" charset="0"/>
                <a:cs typeface="Times New Roman" pitchFamily="18" charset="0"/>
              </a:rPr>
              <a:t>разграничена</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7652981" y="4527414"/>
            <a:ext cx="4539018" cy="1132766"/>
          </a:xfrm>
          <a:prstGeom prst="rect">
            <a:avLst/>
          </a:prstGeom>
          <a:solidFill>
            <a:srgbClr val="E7F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a:t>
            </a:r>
            <a:r>
              <a:rPr lang="ru-RU" altLang="ru-RU" sz="1000" dirty="0" smtClean="0">
                <a:solidFill>
                  <a:schemeClr val="tx1"/>
                </a:solidFill>
                <a:latin typeface="Times New Roman" pitchFamily="18" charset="0"/>
                <a:cs typeface="Times New Roman" pitchFamily="18" charset="0"/>
              </a:rPr>
              <a:t>03.02.2017 </a:t>
            </a:r>
            <a:r>
              <a:rPr lang="ru-RU" altLang="ru-RU" sz="1000" dirty="0">
                <a:solidFill>
                  <a:schemeClr val="tx1"/>
                </a:solidFill>
                <a:latin typeface="Times New Roman" pitchFamily="18" charset="0"/>
                <a:cs typeface="Times New Roman" pitchFamily="18" charset="0"/>
              </a:rPr>
              <a:t>г. № </a:t>
            </a:r>
            <a:r>
              <a:rPr lang="ru-RU" altLang="ru-RU" sz="1000" dirty="0" smtClean="0">
                <a:solidFill>
                  <a:schemeClr val="tx1"/>
                </a:solidFill>
                <a:latin typeface="Times New Roman" pitchFamily="18" charset="0"/>
                <a:cs typeface="Times New Roman" pitchFamily="18" charset="0"/>
              </a:rPr>
              <a:t>135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Продажа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на которых расположены здания, сооружения, собственникам таких зданий, сооружений либо помещений в </a:t>
            </a:r>
            <a:r>
              <a:rPr lang="ru-RU" sz="1000" dirty="0" smtClean="0">
                <a:solidFill>
                  <a:schemeClr val="tx1">
                    <a:lumMod val="85000"/>
                    <a:lumOff val="15000"/>
                  </a:schemeClr>
                </a:solidFill>
                <a:latin typeface="Times New Roman" pitchFamily="18" charset="0"/>
                <a:cs typeface="Times New Roman" pitchFamily="18" charset="0"/>
              </a:rPr>
              <a:t>них</a:t>
            </a:r>
            <a:r>
              <a:rPr lang="ru-RU" sz="1000" dirty="0" smtClean="0">
                <a:solidFill>
                  <a:schemeClr val="tx1"/>
                </a:solidFill>
                <a:latin typeface="Times New Roman" pitchFamily="18" charset="0"/>
                <a:cs typeface="Times New Roman"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7652981" y="5660180"/>
            <a:ext cx="4539018" cy="1005380"/>
          </a:xfrm>
          <a:prstGeom prst="rect">
            <a:avLst/>
          </a:prstGeom>
          <a:solidFill>
            <a:srgbClr val="D9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a:t>
            </a:r>
            <a:r>
              <a:rPr lang="ru-RU" altLang="ru-RU" sz="1000" dirty="0" smtClean="0">
                <a:solidFill>
                  <a:schemeClr val="tx1"/>
                </a:solidFill>
                <a:latin typeface="Times New Roman" pitchFamily="18" charset="0"/>
                <a:cs typeface="Times New Roman" pitchFamily="18" charset="0"/>
              </a:rPr>
              <a:t>03.02.2017 </a:t>
            </a:r>
            <a:r>
              <a:rPr lang="ru-RU" altLang="ru-RU" sz="1000" dirty="0">
                <a:solidFill>
                  <a:schemeClr val="tx1"/>
                </a:solidFill>
                <a:latin typeface="Times New Roman" pitchFamily="18" charset="0"/>
                <a:cs typeface="Times New Roman" pitchFamily="18" charset="0"/>
              </a:rPr>
              <a:t>г. № </a:t>
            </a:r>
            <a:r>
              <a:rPr lang="ru-RU" altLang="ru-RU" sz="1000" dirty="0" smtClean="0">
                <a:solidFill>
                  <a:schemeClr val="tx1"/>
                </a:solidFill>
                <a:latin typeface="Times New Roman" pitchFamily="18" charset="0"/>
                <a:cs typeface="Times New Roman" pitchFamily="18" charset="0"/>
              </a:rPr>
              <a:t>134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Утверждение схемы расположения земельного участка или земельных участков на кадастровом плане </a:t>
            </a:r>
            <a:r>
              <a:rPr lang="ru-RU" sz="1000" dirty="0" smtClean="0">
                <a:solidFill>
                  <a:schemeClr val="tx1">
                    <a:lumMod val="85000"/>
                    <a:lumOff val="15000"/>
                  </a:schemeClr>
                </a:solidFill>
                <a:latin typeface="Times New Roman" pitchFamily="18" charset="0"/>
                <a:cs typeface="Times New Roman" pitchFamily="18" charset="0"/>
              </a:rPr>
              <a:t>территории</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9689910" y="515160"/>
            <a:ext cx="184731" cy="369332"/>
          </a:xfrm>
          <a:prstGeom prst="rect">
            <a:avLst/>
          </a:prstGeom>
          <a:noFill/>
        </p:spPr>
        <p:txBody>
          <a:bodyPr wrap="none" rtlCol="0">
            <a:spAutoFit/>
          </a:bodyPr>
          <a:lstStyle/>
          <a:p>
            <a:endParaRPr lang="ru-RU"/>
          </a:p>
        </p:txBody>
      </p:sp>
      <p:sp>
        <p:nvSpPr>
          <p:cNvPr id="21" name="Прямоугольник 20"/>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Arial" pitchFamily="34" charset="0"/>
              </a:rPr>
              <a:t>Земельные и имущественные отношения</a:t>
            </a:r>
            <a:endParaRPr lang="ru-RU" altLang="ru-RU" dirty="0">
              <a:solidFill>
                <a:srgbClr val="000000"/>
              </a:solidFill>
              <a:latin typeface="Arial" pitchFamily="34" charset="0"/>
            </a:endParaRPr>
          </a:p>
        </p:txBody>
      </p:sp>
      <p:sp>
        <p:nvSpPr>
          <p:cNvPr id="22" name="Вертикальный свиток 21"/>
          <p:cNvSpPr/>
          <p:nvPr/>
        </p:nvSpPr>
        <p:spPr>
          <a:xfrm>
            <a:off x="2142769" y="409789"/>
            <a:ext cx="6271147" cy="6255772"/>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3932830" y="626482"/>
            <a:ext cx="3234519"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29018D"/>
                </a:solidFill>
                <a:latin typeface="Times New Roman" pitchFamily="18" charset="0"/>
                <a:cs typeface="Times New Roman" pitchFamily="18" charset="0"/>
              </a:rPr>
              <a:t>наименование услуг</a:t>
            </a:r>
            <a:endParaRPr lang="ru-RU" altLang="ru-RU" sz="1600" dirty="0">
              <a:solidFill>
                <a:srgbClr val="29018D"/>
              </a:solidFill>
              <a:latin typeface="Times New Roman" pitchFamily="18" charset="0"/>
              <a:cs typeface="Times New Roman" pitchFamily="18" charset="0"/>
            </a:endParaRPr>
          </a:p>
        </p:txBody>
      </p:sp>
      <p:sp>
        <p:nvSpPr>
          <p:cNvPr id="24" name="Текст 23"/>
          <p:cNvSpPr txBox="1">
            <a:spLocks/>
          </p:cNvSpPr>
          <p:nvPr/>
        </p:nvSpPr>
        <p:spPr>
          <a:xfrm>
            <a:off x="3007731" y="1311757"/>
            <a:ext cx="4541222" cy="5689434"/>
          </a:xfrm>
          <a:prstGeom prst="rect">
            <a:avLst/>
          </a:prstGeom>
          <a:ln w="19050">
            <a:noFill/>
          </a:ln>
        </p:spPr>
        <p:txBody>
          <a:bodyPr vert="horz" lIns="91440" tIns="45720" rIns="91440" bIns="45720" rtlCol="0">
            <a:noAutofit/>
          </a:bodyPr>
          <a:lstStyle/>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Выдача разрешения на использование земель или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предоставления земельных участков и установления сервитута</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Заключение соглашений о перераспределении земель и (или)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и земельных участков, находящихся в частной собственности</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Заключение соглашения об установлении сервитута в отношении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Продажа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на которых расположены здания, сооружения, собственникам таких зданий, сооружений либо помещений в них</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Утверждение схемы расположения земельного участка или земельных участков на кадастровом плане территории</a:t>
            </a:r>
          </a:p>
        </p:txBody>
      </p:sp>
      <p:sp>
        <p:nvSpPr>
          <p:cNvPr id="16" name="Прямоугольник 15"/>
          <p:cNvSpPr/>
          <p:nvPr/>
        </p:nvSpPr>
        <p:spPr>
          <a:xfrm>
            <a:off x="8534401" y="626482"/>
            <a:ext cx="3234519" cy="338554"/>
          </a:xfrm>
          <a:prstGeom prst="rect">
            <a:avLst/>
          </a:prstGeom>
          <a:noFill/>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Нормативно-правовые</a:t>
            </a:r>
            <a:r>
              <a:rPr lang="ru-RU" sz="1600" b="1" i="1" dirty="0">
                <a:solidFill>
                  <a:srgbClr val="29018D"/>
                </a:solidFill>
                <a:latin typeface="Times New Roman" panose="02020603050405020304" pitchFamily="18" charset="0"/>
                <a:cs typeface="Times New Roman" panose="02020603050405020304" pitchFamily="18" charset="0"/>
              </a:rPr>
              <a:t> </a:t>
            </a:r>
            <a:r>
              <a:rPr lang="ru-RU" sz="1600" b="1" i="1" dirty="0" smtClean="0">
                <a:solidFill>
                  <a:srgbClr val="29018D"/>
                </a:solidFill>
                <a:latin typeface="Times New Roman" panose="02020603050405020304" pitchFamily="18" charset="0"/>
                <a:cs typeface="Times New Roman" panose="02020603050405020304" pitchFamily="18" charset="0"/>
              </a:rPr>
              <a:t>акты:</a:t>
            </a:r>
            <a:endParaRPr lang="ru-RU" sz="1600" b="1" dirty="0">
              <a:solidFill>
                <a:srgbClr val="29018D"/>
              </a:solidFill>
              <a:latin typeface="Times New Roman" panose="02020603050405020304" pitchFamily="18" charset="0"/>
              <a:cs typeface="Times New Roman" panose="02020603050405020304" pitchFamily="18" charset="0"/>
            </a:endParaRPr>
          </a:p>
        </p:txBody>
      </p:sp>
      <p:sp>
        <p:nvSpPr>
          <p:cNvPr id="25" name="Двойная волна 24"/>
          <p:cNvSpPr/>
          <p:nvPr/>
        </p:nvSpPr>
        <p:spPr>
          <a:xfrm>
            <a:off x="133273" y="5230800"/>
            <a:ext cx="2268733"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Услуги предоставляются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0416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ертикальный свиток 2"/>
          <p:cNvSpPr/>
          <p:nvPr/>
        </p:nvSpPr>
        <p:spPr>
          <a:xfrm>
            <a:off x="0" y="409788"/>
            <a:ext cx="6455392" cy="6345854"/>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Текст 23"/>
          <p:cNvSpPr txBox="1">
            <a:spLocks/>
          </p:cNvSpPr>
          <p:nvPr/>
        </p:nvSpPr>
        <p:spPr>
          <a:xfrm>
            <a:off x="921221" y="1288186"/>
            <a:ext cx="4612945" cy="5189527"/>
          </a:xfrm>
          <a:prstGeom prst="rect">
            <a:avLst/>
          </a:prstGeom>
          <a:ln w="19050">
            <a:noFill/>
          </a:ln>
        </p:spPr>
        <p:txBody>
          <a:bodyPr vert="horz" lIns="91440" tIns="45720" rIns="91440" bIns="45720" rtlCol="0">
            <a:noAutofit/>
          </a:bodyPr>
          <a:lstStyle/>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в собственность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торгов</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в аренду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торгов</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в постоянное (бессрочное) пользование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торгов</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в безвозмездное пользование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торгов</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гражданам для индивидуального жилищного строительства, ведения личного подсобного хозяйства в границах населенного пункта, садоводства, дачного хозяйства, гражданам и крестьянским (фермерским) хозяйствам для осуществления крестьянским (фермерским) хозяйством его деятельности</a:t>
            </a:r>
          </a:p>
        </p:txBody>
      </p:sp>
      <p:sp>
        <p:nvSpPr>
          <p:cNvPr id="6" name="Прямоугольник 5"/>
          <p:cNvSpPr/>
          <p:nvPr/>
        </p:nvSpPr>
        <p:spPr>
          <a:xfrm>
            <a:off x="5677469" y="1320778"/>
            <a:ext cx="6514531" cy="925068"/>
          </a:xfrm>
          <a:prstGeom prst="rect">
            <a:avLst/>
          </a:prstGeom>
          <a:solidFill>
            <a:srgbClr val="E1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214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Предоставление в собственность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a:t>
            </a:r>
            <a:r>
              <a:rPr lang="ru-RU" sz="1000" dirty="0" smtClean="0">
                <a:solidFill>
                  <a:schemeClr val="tx1">
                    <a:lumMod val="85000"/>
                    <a:lumOff val="15000"/>
                  </a:schemeClr>
                </a:solidFill>
                <a:latin typeface="Times New Roman" pitchFamily="18" charset="0"/>
                <a:cs typeface="Times New Roman" pitchFamily="18" charset="0"/>
              </a:rPr>
              <a:t>торгов</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677468" y="2239811"/>
            <a:ext cx="6514531" cy="626679"/>
          </a:xfrm>
          <a:prstGeom prst="rect">
            <a:avLst/>
          </a:prstGeom>
          <a:solidFill>
            <a:srgbClr val="DDF0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a:t>
            </a:r>
            <a:r>
              <a:rPr lang="ru-RU" altLang="ru-RU" sz="1000" dirty="0" smtClean="0">
                <a:solidFill>
                  <a:schemeClr val="tx1"/>
                </a:solidFill>
                <a:latin typeface="Times New Roman" pitchFamily="18" charset="0"/>
                <a:cs typeface="Times New Roman" pitchFamily="18" charset="0"/>
              </a:rPr>
              <a:t>06.02.2017 </a:t>
            </a:r>
            <a:r>
              <a:rPr lang="ru-RU" altLang="ru-RU" sz="1000" dirty="0">
                <a:solidFill>
                  <a:schemeClr val="tx1"/>
                </a:solidFill>
                <a:latin typeface="Times New Roman" pitchFamily="18" charset="0"/>
                <a:cs typeface="Times New Roman" pitchFamily="18" charset="0"/>
              </a:rPr>
              <a:t>г. № </a:t>
            </a:r>
            <a:r>
              <a:rPr lang="ru-RU" altLang="ru-RU" sz="1000" dirty="0" smtClean="0">
                <a:solidFill>
                  <a:schemeClr val="tx1"/>
                </a:solidFill>
                <a:latin typeface="Times New Roman" pitchFamily="18" charset="0"/>
                <a:cs typeface="Times New Roman" pitchFamily="18" charset="0"/>
              </a:rPr>
              <a:t>165  «</a:t>
            </a:r>
            <a:r>
              <a:rPr lang="ru-RU" sz="1000" dirty="0">
                <a:solidFill>
                  <a:schemeClr val="tx1">
                    <a:lumMod val="85000"/>
                    <a:lumOff val="15000"/>
                  </a:schemeClr>
                </a:solidFill>
                <a:latin typeface="Times New Roman" pitchFamily="18" charset="0"/>
                <a:cs typeface="Times New Roman" pitchFamily="18" charset="0"/>
              </a:rPr>
              <a:t>Предоставление в аренду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a:t>
            </a:r>
            <a:r>
              <a:rPr lang="ru-RU" sz="1000" dirty="0" smtClean="0">
                <a:solidFill>
                  <a:schemeClr val="tx1">
                    <a:lumMod val="85000"/>
                    <a:lumOff val="15000"/>
                  </a:schemeClr>
                </a:solidFill>
                <a:latin typeface="Times New Roman" pitchFamily="18" charset="0"/>
                <a:cs typeface="Times New Roman" pitchFamily="18" charset="0"/>
              </a:rPr>
              <a:t>торгов</a:t>
            </a:r>
            <a:r>
              <a:rPr lang="ru-RU" sz="1000" dirty="0" smtClean="0">
                <a:solidFill>
                  <a:schemeClr val="tx1"/>
                </a:solidFill>
                <a:latin typeface="Times New Roman" pitchFamily="18" charset="0"/>
                <a:cs typeface="Times New Roman"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5677469" y="2866490"/>
            <a:ext cx="6514530" cy="914401"/>
          </a:xfrm>
          <a:prstGeom prst="rect">
            <a:avLst/>
          </a:prstGeom>
          <a:solidFill>
            <a:srgbClr val="E1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a:t>
            </a:r>
            <a:r>
              <a:rPr lang="ru-RU" altLang="ru-RU" sz="1000" dirty="0" smtClean="0">
                <a:solidFill>
                  <a:schemeClr val="tx1"/>
                </a:solidFill>
                <a:latin typeface="Times New Roman" pitchFamily="18" charset="0"/>
                <a:cs typeface="Times New Roman" pitchFamily="18" charset="0"/>
              </a:rPr>
              <a:t>06.02.2017 </a:t>
            </a:r>
            <a:r>
              <a:rPr lang="ru-RU" altLang="ru-RU" sz="1000" dirty="0">
                <a:solidFill>
                  <a:schemeClr val="tx1"/>
                </a:solidFill>
                <a:latin typeface="Times New Roman" pitchFamily="18" charset="0"/>
                <a:cs typeface="Times New Roman" pitchFamily="18" charset="0"/>
              </a:rPr>
              <a:t>г. № </a:t>
            </a:r>
            <a:r>
              <a:rPr lang="ru-RU" altLang="ru-RU" sz="1000" dirty="0" smtClean="0">
                <a:solidFill>
                  <a:schemeClr val="tx1"/>
                </a:solidFill>
                <a:latin typeface="Times New Roman" pitchFamily="18" charset="0"/>
                <a:cs typeface="Times New Roman" pitchFamily="18" charset="0"/>
              </a:rPr>
              <a:t>164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Предоставление в постоянное (бессрочное) пользование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a:t>
            </a:r>
            <a:r>
              <a:rPr lang="ru-RU" sz="1000" dirty="0" smtClean="0">
                <a:solidFill>
                  <a:schemeClr val="tx1">
                    <a:lumMod val="85000"/>
                    <a:lumOff val="15000"/>
                  </a:schemeClr>
                </a:solidFill>
                <a:latin typeface="Times New Roman" pitchFamily="18" charset="0"/>
                <a:cs typeface="Times New Roman" pitchFamily="18" charset="0"/>
              </a:rPr>
              <a:t>торгов</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677469" y="3780892"/>
            <a:ext cx="4299046" cy="1037685"/>
          </a:xfrm>
          <a:prstGeom prst="rect">
            <a:avLst/>
          </a:prstGeom>
          <a:solidFill>
            <a:srgbClr val="DDF0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211 «</a:t>
            </a:r>
            <a:r>
              <a:rPr lang="ru-RU" sz="1000" dirty="0">
                <a:solidFill>
                  <a:schemeClr val="tx1">
                    <a:lumMod val="85000"/>
                    <a:lumOff val="15000"/>
                  </a:schemeClr>
                </a:solidFill>
                <a:latin typeface="Times New Roman" pitchFamily="18" charset="0"/>
                <a:cs typeface="Times New Roman" pitchFamily="18" charset="0"/>
              </a:rPr>
              <a:t>Предоставление в безвозмездное пользование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a:t>
            </a:r>
            <a:r>
              <a:rPr lang="ru-RU" sz="1000" dirty="0" smtClean="0">
                <a:solidFill>
                  <a:schemeClr val="tx1">
                    <a:lumMod val="85000"/>
                    <a:lumOff val="15000"/>
                  </a:schemeClr>
                </a:solidFill>
                <a:latin typeface="Times New Roman" pitchFamily="18" charset="0"/>
                <a:cs typeface="Times New Roman" pitchFamily="18" charset="0"/>
              </a:rPr>
              <a:t>торгов</a:t>
            </a:r>
            <a:r>
              <a:rPr lang="ru-RU" sz="1000" dirty="0" smtClean="0">
                <a:solidFill>
                  <a:schemeClr val="tx1"/>
                </a:solidFill>
                <a:latin typeface="Times New Roman" pitchFamily="18" charset="0"/>
                <a:cs typeface="Times New Roman"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677469" y="4818577"/>
            <a:ext cx="4299046" cy="1659136"/>
          </a:xfrm>
          <a:prstGeom prst="rect">
            <a:avLst/>
          </a:prstGeom>
          <a:solidFill>
            <a:srgbClr val="E1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213 </a:t>
            </a:r>
            <a:r>
              <a:rPr lang="ru-RU" altLang="ru-RU" sz="1000" dirty="0">
                <a:solidFill>
                  <a:schemeClr val="tx1"/>
                </a:solidFill>
                <a:latin typeface="Times New Roman" pitchFamily="18" charset="0"/>
                <a:cs typeface="Times New Roman" pitchFamily="18" charset="0"/>
              </a:rPr>
              <a:t>«</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Предоставление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гражданам для индивидуального жилищного строительства, ведения личного подсобного хозяйства в границах населенного пункта, садоводства, дачного хозяйства, гражданам и крестьянским (фермерским) хозяйствам для осуществления крестьянским (фермерским) хозяйством его </a:t>
            </a:r>
            <a:r>
              <a:rPr lang="ru-RU" sz="1000" dirty="0" smtClean="0">
                <a:solidFill>
                  <a:schemeClr val="tx1">
                    <a:lumMod val="85000"/>
                    <a:lumOff val="15000"/>
                  </a:schemeClr>
                </a:solidFill>
                <a:latin typeface="Times New Roman" pitchFamily="18" charset="0"/>
                <a:cs typeface="Times New Roman" pitchFamily="18" charset="0"/>
              </a:rPr>
              <a:t>деятельности</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pic>
        <p:nvPicPr>
          <p:cNvPr id="2" name="Picture 2" descr="ÐÐ¾ÑÐ¾Ð¶ÐµÐµ Ð¸Ð·Ð¾Ð±ÑÐ°Ð¶ÐµÐ½Ð¸Ðµ"/>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67188" y="3944431"/>
            <a:ext cx="2447641" cy="2223882"/>
          </a:xfrm>
          <a:prstGeom prst="rect">
            <a:avLst/>
          </a:prstGeom>
          <a:noFill/>
          <a:ln>
            <a:noFill/>
          </a:ln>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Arial" pitchFamily="34" charset="0"/>
              </a:rPr>
              <a:t>Земельные и имущественные отношения</a:t>
            </a:r>
            <a:endParaRPr lang="ru-RU" altLang="ru-RU" dirty="0">
              <a:solidFill>
                <a:srgbClr val="000000"/>
              </a:solidFill>
              <a:latin typeface="Arial" pitchFamily="34" charset="0"/>
            </a:endParaRPr>
          </a:p>
        </p:txBody>
      </p:sp>
      <p:sp>
        <p:nvSpPr>
          <p:cNvPr id="13" name="Прямоугольник 12"/>
          <p:cNvSpPr/>
          <p:nvPr/>
        </p:nvSpPr>
        <p:spPr>
          <a:xfrm>
            <a:off x="1869743" y="617915"/>
            <a:ext cx="3234519"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29018D"/>
                </a:solidFill>
                <a:latin typeface="Times New Roman" pitchFamily="18" charset="0"/>
                <a:cs typeface="Times New Roman" pitchFamily="18" charset="0"/>
              </a:rPr>
              <a:t>наименование услуг</a:t>
            </a:r>
            <a:endParaRPr lang="ru-RU" altLang="ru-RU" sz="1600" dirty="0">
              <a:solidFill>
                <a:srgbClr val="29018D"/>
              </a:solidFill>
              <a:latin typeface="Times New Roman" pitchFamily="18" charset="0"/>
              <a:cs typeface="Times New Roman" pitchFamily="18" charset="0"/>
            </a:endParaRPr>
          </a:p>
        </p:txBody>
      </p:sp>
      <p:sp>
        <p:nvSpPr>
          <p:cNvPr id="14" name="Прямоугольник 13"/>
          <p:cNvSpPr/>
          <p:nvPr/>
        </p:nvSpPr>
        <p:spPr>
          <a:xfrm>
            <a:off x="7115034" y="643896"/>
            <a:ext cx="3721288" cy="338554"/>
          </a:xfrm>
          <a:prstGeom prst="rect">
            <a:avLst/>
          </a:prstGeom>
          <a:noFill/>
          <a:ln>
            <a:noFill/>
          </a:ln>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Нормативно-правовые</a:t>
            </a:r>
            <a:r>
              <a:rPr lang="ru-RU" sz="1600" b="1" i="1" dirty="0">
                <a:solidFill>
                  <a:srgbClr val="29018D"/>
                </a:solidFill>
                <a:latin typeface="Times New Roman" panose="02020603050405020304" pitchFamily="18" charset="0"/>
                <a:cs typeface="Times New Roman" panose="02020603050405020304" pitchFamily="18" charset="0"/>
              </a:rPr>
              <a:t> </a:t>
            </a:r>
            <a:r>
              <a:rPr lang="ru-RU" sz="1600" b="1" i="1" dirty="0" smtClean="0">
                <a:solidFill>
                  <a:srgbClr val="29018D"/>
                </a:solidFill>
                <a:latin typeface="Times New Roman" panose="02020603050405020304" pitchFamily="18" charset="0"/>
                <a:cs typeface="Times New Roman" panose="02020603050405020304" pitchFamily="18" charset="0"/>
              </a:rPr>
              <a:t>акты:</a:t>
            </a:r>
            <a:endParaRPr lang="ru-RU" sz="1600" b="1" dirty="0">
              <a:solidFill>
                <a:srgbClr val="29018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193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ертикальный свиток 2"/>
          <p:cNvSpPr/>
          <p:nvPr/>
        </p:nvSpPr>
        <p:spPr>
          <a:xfrm>
            <a:off x="0" y="423435"/>
            <a:ext cx="6102259" cy="3766427"/>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Текст 23"/>
          <p:cNvSpPr txBox="1">
            <a:spLocks/>
          </p:cNvSpPr>
          <p:nvPr/>
        </p:nvSpPr>
        <p:spPr>
          <a:xfrm>
            <a:off x="1116556" y="950757"/>
            <a:ext cx="4126739" cy="3225458"/>
          </a:xfrm>
          <a:prstGeom prst="rect">
            <a:avLst/>
          </a:prstGeom>
          <a:ln w="19050">
            <a:noFill/>
          </a:ln>
        </p:spPr>
        <p:txBody>
          <a:bodyPr vert="horz" lIns="91440" tIns="45720" rIns="91440" bIns="45720" rtlCol="0">
            <a:noAutofit/>
          </a:bodyPr>
          <a:lstStyle/>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однократно бесплатно в собственность граждан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для индивидуального жилищного строительства</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муниципального имущества в аренду, безвозмездное пользование, доверительное управление</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Реализация преимущественного права субъектов малого и среднего предпринимательства при отчуждении недвижимого имущества, находящегося в муниципальной собственности муниципального образования</a:t>
            </a:r>
          </a:p>
          <a:p>
            <a:pPr marL="228600" marR="0" lvl="0" indent="-182880" algn="just" defTabSz="914400" rtl="0" eaLnBrk="1" fontAlgn="base" latinLnBrk="0" hangingPunct="1">
              <a:lnSpc>
                <a:spcPct val="100000"/>
              </a:lnSpc>
              <a:spcBef>
                <a:spcPct val="20000"/>
              </a:spcBef>
              <a:spcAft>
                <a:spcPts val="300"/>
              </a:spcAft>
              <a:buSzPct val="130000"/>
              <a:buFont typeface="Wingdings" pitchFamily="2" charset="2"/>
              <a:buChar char="Ø"/>
              <a:tabLst/>
              <a:defRPr/>
            </a:pPr>
            <a:r>
              <a:rPr kumimoji="0" lang="ru-RU" sz="1200" b="1" i="1" u="none" strike="noStrike" kern="1200" cap="none" spc="0" normalizeH="0" baseline="0" noProof="0" dirty="0" smtClean="0">
                <a:ln>
                  <a:noFill/>
                </a:ln>
                <a:solidFill>
                  <a:schemeClr val="tx1">
                    <a:lumMod val="85000"/>
                    <a:lumOff val="15000"/>
                  </a:schemeClr>
                </a:solidFill>
                <a:effectLst/>
                <a:uLnTx/>
                <a:uFillTx/>
                <a:latin typeface="Times New Roman" pitchFamily="18" charset="0"/>
                <a:cs typeface="Times New Roman" pitchFamily="18" charset="0"/>
              </a:rPr>
              <a:t>Предоставление сведений из реестра муниципального имущества муниципального образования.</a:t>
            </a:r>
            <a:endParaRPr kumimoji="0" lang="ru-RU" sz="1200" b="1" i="1" u="none" strike="noStrike" kern="1200" cap="none" spc="0" normalizeH="0" baseline="0" noProof="0" dirty="0">
              <a:ln>
                <a:noFill/>
              </a:ln>
              <a:solidFill>
                <a:schemeClr val="tx1">
                  <a:lumMod val="85000"/>
                  <a:lumOff val="15000"/>
                </a:schemeClr>
              </a:solidFill>
              <a:effectLst/>
              <a:uLnTx/>
              <a:uFillTx/>
              <a:latin typeface="Times New Roman" pitchFamily="18" charset="0"/>
              <a:cs typeface="Times New Roman" pitchFamily="18" charset="0"/>
            </a:endParaRPr>
          </a:p>
        </p:txBody>
      </p:sp>
      <p:sp>
        <p:nvSpPr>
          <p:cNvPr id="6" name="Прямоугольник 5"/>
          <p:cNvSpPr/>
          <p:nvPr/>
        </p:nvSpPr>
        <p:spPr>
          <a:xfrm>
            <a:off x="5691668" y="950757"/>
            <a:ext cx="6477006" cy="1046011"/>
          </a:xfrm>
          <a:prstGeom prst="rect">
            <a:avLst/>
          </a:prstGeom>
          <a:solidFill>
            <a:srgbClr val="E1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215 «</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Предоставление однократно бесплатно в собственность граждан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для индивидуального жилищного </a:t>
            </a:r>
            <a:r>
              <a:rPr lang="ru-RU" sz="1000" dirty="0" smtClean="0">
                <a:solidFill>
                  <a:schemeClr val="tx1">
                    <a:lumMod val="85000"/>
                    <a:lumOff val="15000"/>
                  </a:schemeClr>
                </a:solidFill>
                <a:latin typeface="Times New Roman" pitchFamily="18" charset="0"/>
                <a:cs typeface="Times New Roman" pitchFamily="18" charset="0"/>
              </a:rPr>
              <a:t>строительства</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691668" y="1996768"/>
            <a:ext cx="6477006" cy="546935"/>
          </a:xfrm>
          <a:prstGeom prst="rect">
            <a:avLst/>
          </a:prstGeom>
          <a:solidFill>
            <a:srgbClr val="DDF0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217 «</a:t>
            </a:r>
            <a:r>
              <a:rPr lang="ru-RU" sz="1000" dirty="0">
                <a:solidFill>
                  <a:schemeClr val="tx1">
                    <a:lumMod val="85000"/>
                    <a:lumOff val="15000"/>
                  </a:schemeClr>
                </a:solidFill>
                <a:latin typeface="Times New Roman" pitchFamily="18" charset="0"/>
                <a:cs typeface="Times New Roman" pitchFamily="18" charset="0"/>
              </a:rPr>
              <a:t>Предоставление муниципального имущества в аренду, безвозмездное пользование, доверительное </a:t>
            </a:r>
            <a:r>
              <a:rPr lang="ru-RU" sz="1000" dirty="0" smtClean="0">
                <a:solidFill>
                  <a:schemeClr val="tx1">
                    <a:lumMod val="85000"/>
                    <a:lumOff val="15000"/>
                  </a:schemeClr>
                </a:solidFill>
                <a:latin typeface="Times New Roman" pitchFamily="18" charset="0"/>
                <a:cs typeface="Times New Roman" pitchFamily="18" charset="0"/>
              </a:rPr>
              <a:t>управление</a:t>
            </a:r>
            <a:r>
              <a:rPr lang="ru-RU" sz="1000" dirty="0" smtClean="0">
                <a:solidFill>
                  <a:schemeClr val="tx1"/>
                </a:solidFill>
                <a:latin typeface="Times New Roman" pitchFamily="18" charset="0"/>
                <a:cs typeface="Times New Roman"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5691668" y="2535275"/>
            <a:ext cx="6477006" cy="945105"/>
          </a:xfrm>
          <a:prstGeom prst="rect">
            <a:avLst/>
          </a:prstGeom>
          <a:solidFill>
            <a:srgbClr val="E1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215 «</a:t>
            </a:r>
            <a:r>
              <a:rPr lang="ru-RU" sz="1000" dirty="0">
                <a:solidFill>
                  <a:schemeClr val="tx1"/>
                </a:solidFill>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000" dirty="0" smtClean="0">
                <a:solidFill>
                  <a:schemeClr val="tx1"/>
                </a:solidFill>
                <a:latin typeface="Times New Roman" panose="02020603050405020304" pitchFamily="18" charset="0"/>
                <a:cs typeface="Times New Roman" panose="02020603050405020304" pitchFamily="18" charset="0"/>
              </a:rPr>
              <a:t>«</a:t>
            </a:r>
            <a:r>
              <a:rPr lang="ru-RU" sz="1000" dirty="0">
                <a:solidFill>
                  <a:schemeClr val="tx1">
                    <a:lumMod val="85000"/>
                    <a:lumOff val="15000"/>
                  </a:schemeClr>
                </a:solidFill>
                <a:latin typeface="Times New Roman" pitchFamily="18" charset="0"/>
                <a:cs typeface="Times New Roman" pitchFamily="18" charset="0"/>
              </a:rPr>
              <a:t>Реализация преимущественного права субъектов малого и среднего предпринимательства при отчуждении недвижимого имущества, находящегося в муниципальной собственности муниципального </a:t>
            </a:r>
            <a:r>
              <a:rPr lang="ru-RU" sz="1000" dirty="0" smtClean="0">
                <a:solidFill>
                  <a:schemeClr val="tx1">
                    <a:lumMod val="85000"/>
                    <a:lumOff val="15000"/>
                  </a:schemeClr>
                </a:solidFill>
                <a:latin typeface="Times New Roman" pitchFamily="18" charset="0"/>
                <a:cs typeface="Times New Roman" pitchFamily="18" charset="0"/>
              </a:rPr>
              <a:t>образования</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702476" y="3474728"/>
            <a:ext cx="6477006" cy="701487"/>
          </a:xfrm>
          <a:prstGeom prst="rect">
            <a:avLst/>
          </a:prstGeom>
          <a:solidFill>
            <a:srgbClr val="DDF0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 lvl="0" algn="just" defTabSz="914400" fontAlgn="base">
              <a:spcBef>
                <a:spcPct val="20000"/>
              </a:spcBef>
              <a:spcAft>
                <a:spcPts val="300"/>
              </a:spcAft>
              <a:buSzPct val="130000"/>
              <a:defRPr/>
            </a:pPr>
            <a:r>
              <a:rPr lang="ru-RU" altLang="ru-RU" sz="1000" dirty="0">
                <a:solidFill>
                  <a:schemeClr val="tx1"/>
                </a:solidFill>
                <a:latin typeface="Times New Roman" pitchFamily="18" charset="0"/>
                <a:cs typeface="Times New Roman" pitchFamily="18" charset="0"/>
              </a:rPr>
              <a:t>Постановление главы Администрации МР Мелеузовский район РБ от 15.02.2017 г. № </a:t>
            </a:r>
            <a:r>
              <a:rPr lang="ru-RU" altLang="ru-RU" sz="1000" dirty="0" smtClean="0">
                <a:solidFill>
                  <a:schemeClr val="tx1"/>
                </a:solidFill>
                <a:latin typeface="Times New Roman" pitchFamily="18" charset="0"/>
                <a:cs typeface="Times New Roman" pitchFamily="18" charset="0"/>
              </a:rPr>
              <a:t>217 «</a:t>
            </a:r>
            <a:r>
              <a:rPr lang="ru-RU" sz="1000" dirty="0">
                <a:solidFill>
                  <a:schemeClr val="tx1">
                    <a:lumMod val="85000"/>
                    <a:lumOff val="15000"/>
                  </a:schemeClr>
                </a:solidFill>
                <a:latin typeface="Times New Roman" pitchFamily="18" charset="0"/>
                <a:cs typeface="Times New Roman" pitchFamily="18" charset="0"/>
              </a:rPr>
              <a:t>Предоставление сведений из реестра муниципального имущества муниципального образования</a:t>
            </a:r>
            <a:r>
              <a:rPr lang="ru-RU" sz="1000" dirty="0" smtClean="0">
                <a:solidFill>
                  <a:schemeClr val="tx1">
                    <a:lumMod val="85000"/>
                    <a:lumOff val="15000"/>
                  </a:schemeClr>
                </a:solidFill>
                <a:latin typeface="Times New Roman" pitchFamily="18" charset="0"/>
                <a:cs typeface="Times New Roman" pitchFamily="18" charset="0"/>
              </a:rPr>
              <a:t>.</a:t>
            </a:r>
            <a:r>
              <a:rPr lang="ru-RU" sz="1000" dirty="0" smtClean="0">
                <a:solidFill>
                  <a:schemeClr val="tx1"/>
                </a:solidFill>
                <a:latin typeface="Times New Roman" pitchFamily="18" charset="0"/>
                <a:cs typeface="Times New Roman"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2518"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Arial" pitchFamily="34" charset="0"/>
              </a:rPr>
              <a:t>Земельные и имущественные отношения</a:t>
            </a:r>
            <a:endParaRPr lang="ru-RU" altLang="ru-RU" dirty="0">
              <a:solidFill>
                <a:srgbClr val="000000"/>
              </a:solidFill>
              <a:latin typeface="Arial" pitchFamily="34" charset="0"/>
            </a:endParaRPr>
          </a:p>
        </p:txBody>
      </p:sp>
      <p:sp>
        <p:nvSpPr>
          <p:cNvPr id="12" name="Прямоугольник 11"/>
          <p:cNvSpPr/>
          <p:nvPr/>
        </p:nvSpPr>
        <p:spPr>
          <a:xfrm>
            <a:off x="0" y="4230805"/>
            <a:ext cx="12179482" cy="2531660"/>
          </a:xfrm>
          <a:prstGeom prst="rect">
            <a:avLst/>
          </a:prstGeom>
          <a:gradFill>
            <a:gsLst>
              <a:gs pos="12501">
                <a:schemeClr val="accent2">
                  <a:lumMod val="20000"/>
                  <a:lumOff val="80000"/>
                </a:schemeClr>
              </a:gs>
              <a:gs pos="0">
                <a:srgbClr val="DDF0C8"/>
              </a:gs>
              <a:gs pos="80000">
                <a:schemeClr val="accent2">
                  <a:lumMod val="20000"/>
                  <a:lumOff val="80000"/>
                </a:schemeClr>
              </a:gs>
              <a:gs pos="60000">
                <a:schemeClr val="bg2">
                  <a:lumMod val="40000"/>
                  <a:lumOff val="60000"/>
                </a:schemeClr>
              </a:gs>
              <a:gs pos="27000">
                <a:schemeClr val="bg2">
                  <a:lumMod val="40000"/>
                  <a:lumOff val="60000"/>
                </a:schemeClr>
              </a:gs>
              <a:gs pos="44160">
                <a:schemeClr val="bg2">
                  <a:lumMod val="40000"/>
                  <a:lumOff val="60000"/>
                </a:schemeClr>
              </a:gs>
              <a:gs pos="100000">
                <a:schemeClr val="accent3">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ru-RU" sz="1500" b="1" i="1" dirty="0" smtClean="0">
              <a:solidFill>
                <a:srgbClr val="29018D"/>
              </a:solidFill>
              <a:latin typeface="Times New Roman" panose="02020603050405020304" pitchFamily="18" charset="0"/>
              <a:cs typeface="Times New Roman" panose="02020603050405020304" pitchFamily="18" charset="0"/>
            </a:endParaRPr>
          </a:p>
          <a:p>
            <a:pPr algn="ctr">
              <a:defRPr/>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a:t>
            </a:r>
            <a:r>
              <a:rPr lang="ru-RU" sz="1500" b="1" i="1" dirty="0">
                <a:solidFill>
                  <a:srgbClr val="29018D"/>
                </a:solidFill>
                <a:latin typeface="Times New Roman" panose="02020603050405020304" pitchFamily="18" charset="0"/>
                <a:cs typeface="Times New Roman" panose="02020603050405020304" pitchFamily="18" charset="0"/>
              </a:rPr>
              <a:t>и получателями </a:t>
            </a:r>
            <a:r>
              <a:rPr lang="ru-RU" sz="1500" b="1" i="1" dirty="0" smtClean="0">
                <a:solidFill>
                  <a:srgbClr val="29018D"/>
                </a:solidFill>
                <a:latin typeface="Times New Roman" panose="02020603050405020304" pitchFamily="18" charset="0"/>
                <a:cs typeface="Times New Roman" panose="02020603050405020304" pitchFamily="18" charset="0"/>
              </a:rPr>
              <a:t>настоящих муниципальных услуг являются:</a:t>
            </a:r>
            <a:r>
              <a:rPr lang="ru-RU" sz="1500" b="1" i="1" dirty="0" smtClean="0">
                <a:latin typeface="Times New Roman" panose="02020603050405020304" pitchFamily="18" charset="0"/>
                <a:cs typeface="Times New Roman" panose="02020603050405020304" pitchFamily="18" charset="0"/>
              </a:rPr>
              <a:t> </a:t>
            </a:r>
            <a:endParaRPr lang="ru-RU" sz="1200" b="1" dirty="0" smtClean="0">
              <a:solidFill>
                <a:schemeClr val="tx1">
                  <a:lumMod val="75000"/>
                  <a:lumOff val="25000"/>
                </a:schemeClr>
              </a:solidFill>
            </a:endParaRPr>
          </a:p>
          <a:p>
            <a:pPr>
              <a:defRPr/>
            </a:pP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собственники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зданий, сооружений либо помещений в них (в случае продажи им земельных участков, на которых расположены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такие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здания, сооружения, в случаях, предусмотренных статьей 39.20 Земельного кодекса Российской Федерации</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a:t>
            </a:r>
          </a:p>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лицо, с которым в соответствии с Градостроительным кодексом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РФ заключен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договор о комплексном освоении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территории;</a:t>
            </a:r>
          </a:p>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некоммерческая организация, созданная гражданами (в случае продажи ей земельных участков, образованных в результате раздела земельного участка, </a:t>
            </a:r>
            <a:endPar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defRPr/>
            </a:pP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предоставленного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этой некоммерческой организации, для комплексного освоения территории в целях индивидуального жилищного строительства и относящегося к имуществу общего пользования</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a:t>
            </a:r>
          </a:p>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крестьянское (фермерское) хозяйство или сельскохозяйственная организация (в случае продажи ему (ей) земельных участков в случаях, установленных Федеральным законом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Об обороте земель сельскохозяйственного назначения</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a:t>
            </a:r>
          </a:p>
          <a:p>
            <a:pPr>
              <a:defRPr/>
            </a:pP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граждане (в случае продажи им земельных участков для индивидуального жилищного строительства, ведения личного подсобного хозяйства в границах населенного пункта, садоводства, дачного хозяйства) граждане или крестьянские (фермерские) хозяйства (в случае продажи земельных участков этим крестьянским (фермерским) хозяйствам для осуществления ими деятельности в соответствии со статьей 39.18 Земельного кодекса Российской Федерации</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a:t>
            </a:r>
          </a:p>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граждане, состоящие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на учете в качестве нуждающихся в жилых помещениях в соответствии со статьей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52 Жилищного кодекса РФ;</a:t>
            </a:r>
          </a:p>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молодые семьи, возраст одного из супругов в которых на дату подачи заявления не превышает 35 лет, имеющих детей, совместно с ними проживающих, нуждающихся </a:t>
            </a:r>
            <a:endPar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defRPr/>
            </a:pP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в </a:t>
            </a: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жилых помещениях, на основаниях, предусмотренных жилищным законодательством, не являющимися собственниками жилых </a:t>
            </a:r>
            <a:r>
              <a:rPr 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помещений.</a:t>
            </a:r>
            <a:endParaRPr lang="ru-RU" sz="1100" dirty="0">
              <a:solidFill>
                <a:schemeClr val="tx1">
                  <a:lumMod val="75000"/>
                  <a:lumOff val="25000"/>
                </a:schemeClr>
              </a:solidFill>
              <a:latin typeface="Times New Roman" panose="02020603050405020304" pitchFamily="18" charset="0"/>
              <a:cs typeface="Times New Roman" panose="02020603050405020304" pitchFamily="18" charset="0"/>
            </a:endParaRPr>
          </a:p>
          <a:p>
            <a:pPr>
              <a:defRPr/>
            </a:pPr>
            <a:endParaRPr lang="ru-RU" sz="1200" b="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1562667" y="453171"/>
            <a:ext cx="3234519"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29018D"/>
                </a:solidFill>
                <a:latin typeface="Times New Roman" pitchFamily="18" charset="0"/>
                <a:cs typeface="Times New Roman" pitchFamily="18" charset="0"/>
              </a:rPr>
              <a:t>наименование услуг</a:t>
            </a:r>
            <a:endParaRPr lang="ru-RU" altLang="ru-RU" sz="1600" dirty="0">
              <a:solidFill>
                <a:srgbClr val="29018D"/>
              </a:solidFill>
              <a:latin typeface="Times New Roman" pitchFamily="18" charset="0"/>
              <a:cs typeface="Times New Roman" pitchFamily="18" charset="0"/>
            </a:endParaRPr>
          </a:p>
        </p:txBody>
      </p:sp>
      <p:sp>
        <p:nvSpPr>
          <p:cNvPr id="14" name="Прямоугольник 13"/>
          <p:cNvSpPr/>
          <p:nvPr/>
        </p:nvSpPr>
        <p:spPr>
          <a:xfrm>
            <a:off x="7005851" y="510712"/>
            <a:ext cx="4226255" cy="338554"/>
          </a:xfrm>
          <a:prstGeom prst="rect">
            <a:avLst/>
          </a:prstGeom>
          <a:noFill/>
          <a:ln>
            <a:noFill/>
          </a:ln>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Нормативно-правовые</a:t>
            </a:r>
            <a:r>
              <a:rPr lang="ru-RU" sz="1600" b="1" i="1" dirty="0">
                <a:solidFill>
                  <a:srgbClr val="29018D"/>
                </a:solidFill>
                <a:latin typeface="Times New Roman" panose="02020603050405020304" pitchFamily="18" charset="0"/>
                <a:cs typeface="Times New Roman" panose="02020603050405020304" pitchFamily="18" charset="0"/>
              </a:rPr>
              <a:t> </a:t>
            </a:r>
            <a:r>
              <a:rPr lang="ru-RU" sz="1600" b="1" i="1" dirty="0" smtClean="0">
                <a:solidFill>
                  <a:srgbClr val="29018D"/>
                </a:solidFill>
                <a:latin typeface="Times New Roman" panose="02020603050405020304" pitchFamily="18" charset="0"/>
                <a:cs typeface="Times New Roman" panose="02020603050405020304" pitchFamily="18" charset="0"/>
              </a:rPr>
              <a:t>акты:</a:t>
            </a:r>
            <a:endParaRPr lang="ru-RU" sz="1600" b="1" dirty="0">
              <a:solidFill>
                <a:srgbClr val="29018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52114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09006" y="348526"/>
            <a:ext cx="5277394" cy="6263253"/>
          </a:xfrm>
          <a:prstGeom prst="rect">
            <a:avLst/>
          </a:prstGeom>
          <a:solidFill>
            <a:schemeClr val="bg1">
              <a:lumMod val="85000"/>
              <a:alpha val="39000"/>
            </a:schemeClr>
          </a:solidFill>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Результатом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a:t>
            </a:r>
            <a:r>
              <a:rPr lang="ru-RU" sz="1500" b="1" i="1" dirty="0" smtClean="0">
                <a:solidFill>
                  <a:srgbClr val="29018D"/>
                </a:solidFill>
                <a:latin typeface="Times New Roman" panose="02020603050405020304" pitchFamily="18" charset="0"/>
                <a:cs typeface="Times New Roman" panose="02020603050405020304" pitchFamily="18" charset="0"/>
              </a:rPr>
              <a:t>муниципальных услуг являются:</a:t>
            </a:r>
          </a:p>
          <a:p>
            <a:pPr algn="ctr"/>
            <a:endParaRPr lang="ru-RU" sz="1600" b="1" i="1" dirty="0" smtClean="0">
              <a:solidFill>
                <a:srgbClr val="29018D"/>
              </a:solidFill>
              <a:latin typeface="Times New Roman" panose="02020603050405020304" pitchFamily="18" charset="0"/>
              <a:cs typeface="Times New Roman" panose="02020603050405020304" pitchFamily="18" charset="0"/>
            </a:endParaRPr>
          </a:p>
          <a:p>
            <a:pPr algn="just"/>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решение об утверждении схемы расположения земельного участка;</a:t>
            </a:r>
          </a:p>
          <a:p>
            <a:pPr algn="just"/>
            <a:r>
              <a:rPr lang="ru-RU" sz="1300" b="1" dirty="0" smtClean="0">
                <a:latin typeface="Times New Roman" panose="02020603050405020304" pitchFamily="18" charset="0"/>
                <a:cs typeface="Times New Roman" panose="02020603050405020304" pitchFamily="18" charset="0"/>
              </a:rPr>
              <a:t>       - согласие </a:t>
            </a:r>
            <a:r>
              <a:rPr lang="ru-RU" sz="1300" b="1" dirty="0">
                <a:latin typeface="Times New Roman" panose="02020603050405020304" pitchFamily="18" charset="0"/>
                <a:cs typeface="Times New Roman" panose="02020603050405020304" pitchFamily="18" charset="0"/>
              </a:rPr>
              <a:t>на заключение соглашения о перераспределении земельных участков в соответствии с утвержденным проектом межевания территории;</a:t>
            </a:r>
          </a:p>
          <a:p>
            <a:pPr algn="just"/>
            <a:r>
              <a:rPr lang="ru-RU" sz="1300" b="1" dirty="0" smtClean="0">
                <a:latin typeface="Times New Roman" panose="02020603050405020304" pitchFamily="18" charset="0"/>
                <a:cs typeface="Times New Roman" panose="02020603050405020304" pitchFamily="18" charset="0"/>
              </a:rPr>
              <a:t>       - направление </a:t>
            </a:r>
            <a:r>
              <a:rPr lang="ru-RU" sz="1300" b="1" dirty="0">
                <a:latin typeface="Times New Roman" panose="02020603050405020304" pitchFamily="18" charset="0"/>
                <a:cs typeface="Times New Roman" panose="02020603050405020304" pitchFamily="18" charset="0"/>
              </a:rPr>
              <a:t>(выдача) подписанного проекта соглашения о перераспределении земельных участков  Заявителю  для подписания, после предоставления кадастрового паспорта в отношении перераспределяемых земельных </a:t>
            </a:r>
            <a:r>
              <a:rPr lang="ru-RU" sz="1300" b="1" dirty="0" smtClean="0">
                <a:latin typeface="Times New Roman" panose="02020603050405020304" pitchFamily="18" charset="0"/>
                <a:cs typeface="Times New Roman" panose="02020603050405020304" pitchFamily="18" charset="0"/>
              </a:rPr>
              <a:t>участков</a:t>
            </a:r>
            <a:r>
              <a:rPr lang="ru-RU" sz="1300" b="1" dirty="0">
                <a:latin typeface="Times New Roman" panose="02020603050405020304" pitchFamily="18" charset="0"/>
                <a:cs typeface="Times New Roman" panose="02020603050405020304" pitchFamily="18" charset="0"/>
              </a:rPr>
              <a:t>;</a:t>
            </a:r>
            <a:endParaRPr lang="ru-RU" sz="1300" b="1" dirty="0" smtClean="0">
              <a:latin typeface="Times New Roman" panose="02020603050405020304" pitchFamily="18" charset="0"/>
              <a:cs typeface="Times New Roman" panose="02020603050405020304" pitchFamily="18" charset="0"/>
            </a:endParaRPr>
          </a:p>
          <a:p>
            <a:pPr algn="just"/>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      - направление  </a:t>
            </a:r>
            <a:r>
              <a:rPr lang="ru-RU" sz="1300" b="1" dirty="0">
                <a:latin typeface="Times New Roman" panose="02020603050405020304" pitchFamily="18" charset="0"/>
                <a:cs typeface="Times New Roman" panose="02020603050405020304" pitchFamily="18" charset="0"/>
              </a:rPr>
              <a:t>Заявителю договора купли-продажи земельного участка, находящегося в муниципальной собственности муниципального образования или государственная собственность на который не разграничена,  подписанный уполномоченным лицом муниципального образования </a:t>
            </a:r>
            <a:r>
              <a:rPr lang="ru-RU" sz="1300" b="1" dirty="0" smtClean="0">
                <a:latin typeface="Times New Roman" panose="02020603050405020304" pitchFamily="18" charset="0"/>
                <a:cs typeface="Times New Roman" panose="02020603050405020304" pitchFamily="18" charset="0"/>
              </a:rPr>
              <a:t>;</a:t>
            </a:r>
          </a:p>
          <a:p>
            <a:pPr marL="0" lvl="2" algn="just"/>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решение органа местного самоуправления о предоставлении однократно и бесплатно земельного участка для индивидуального жилищного строительства, договор о предоставлении земельного участка в собственность бесплатно и акт приема-передачи земельного участка к указанному договору</a:t>
            </a:r>
            <a:r>
              <a:rPr lang="ru-RU" sz="1300" b="1" dirty="0" smtClean="0">
                <a:latin typeface="Times New Roman" panose="02020603050405020304" pitchFamily="18" charset="0"/>
                <a:cs typeface="Times New Roman" panose="02020603050405020304" pitchFamily="18" charset="0"/>
              </a:rPr>
              <a:t>;</a:t>
            </a:r>
          </a:p>
          <a:p>
            <a:pPr marL="0" lvl="2" algn="just"/>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     - заключение </a:t>
            </a:r>
            <a:r>
              <a:rPr lang="ru-RU" sz="1300" b="1" dirty="0">
                <a:latin typeface="Times New Roman" panose="02020603050405020304" pitchFamily="18" charset="0"/>
                <a:cs typeface="Times New Roman" panose="02020603050405020304" pitchFamily="18" charset="0"/>
              </a:rPr>
              <a:t>договора купли-продажи недвижимого имущества, являющегося  собственностью муниципального района Мелеузовский район Республики </a:t>
            </a:r>
            <a:r>
              <a:rPr lang="ru-RU" sz="1300" b="1" dirty="0" smtClean="0">
                <a:latin typeface="Times New Roman" panose="02020603050405020304" pitchFamily="18" charset="0"/>
                <a:cs typeface="Times New Roman" panose="02020603050405020304" pitchFamily="18" charset="0"/>
              </a:rPr>
              <a:t>Башкортостан.</a:t>
            </a:r>
            <a:endParaRPr lang="ru-RU" sz="1300" dirty="0">
              <a:latin typeface="Times New Roman" panose="02020603050405020304" pitchFamily="18" charset="0"/>
              <a:cs typeface="Times New Roman" panose="02020603050405020304" pitchFamily="18" charset="0"/>
            </a:endParaRPr>
          </a:p>
          <a:p>
            <a:pPr marL="0" lvl="2" algn="just"/>
            <a:endParaRPr lang="ru-RU" sz="1300" dirty="0" smtClean="0">
              <a:latin typeface="Times New Roman" panose="02020603050405020304" pitchFamily="18" charset="0"/>
              <a:cs typeface="Times New Roman" panose="02020603050405020304" pitchFamily="18" charset="0"/>
            </a:endParaRPr>
          </a:p>
          <a:p>
            <a:pPr marL="0" lvl="2" algn="just"/>
            <a:endParaRPr lang="ru-RU" sz="1400" dirty="0">
              <a:latin typeface="Times New Roman" panose="02020603050405020304" pitchFamily="18" charset="0"/>
              <a:cs typeface="Times New Roman" panose="02020603050405020304" pitchFamily="18" charset="0"/>
            </a:endParaRPr>
          </a:p>
          <a:p>
            <a:pPr marL="0" lvl="2" algn="just"/>
            <a:endParaRPr lang="ru-RU" sz="1400" dirty="0" smtClean="0">
              <a:latin typeface="Times New Roman" panose="02020603050405020304" pitchFamily="18" charset="0"/>
              <a:cs typeface="Times New Roman" panose="02020603050405020304" pitchFamily="18" charset="0"/>
            </a:endParaRPr>
          </a:p>
          <a:p>
            <a:pPr marL="0" lvl="2" algn="just"/>
            <a:endParaRPr lang="ru-RU" sz="1400" dirty="0">
              <a:latin typeface="Times New Roman" panose="02020603050405020304" pitchFamily="18" charset="0"/>
              <a:cs typeface="Times New Roman" panose="02020603050405020304" pitchFamily="18" charset="0"/>
            </a:endParaRPr>
          </a:p>
          <a:p>
            <a:pPr marL="0" lvl="2" algn="just"/>
            <a:endParaRPr lang="ru-RU" sz="1400" dirty="0" smtClean="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Arial" pitchFamily="34" charset="0"/>
              </a:rPr>
              <a:t>Земельные и имущественные отношения</a:t>
            </a:r>
            <a:endParaRPr lang="ru-RU" altLang="ru-RU" dirty="0">
              <a:solidFill>
                <a:srgbClr val="000000"/>
              </a:solidFill>
              <a:latin typeface="Arial" pitchFamily="34" charset="0"/>
            </a:endParaRPr>
          </a:p>
        </p:txBody>
      </p:sp>
      <p:sp>
        <p:nvSpPr>
          <p:cNvPr id="25" name="Прямоугольник 24"/>
          <p:cNvSpPr/>
          <p:nvPr/>
        </p:nvSpPr>
        <p:spPr>
          <a:xfrm>
            <a:off x="6096000" y="442368"/>
            <a:ext cx="4705619" cy="553998"/>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sz="1500" b="1" dirty="0">
                <a:solidFill>
                  <a:srgbClr val="29018D"/>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a:t>
            </a:r>
            <a:r>
              <a:rPr lang="ru-RU" sz="1500" b="1" i="1" dirty="0" smtClean="0">
                <a:solidFill>
                  <a:srgbClr val="29018D"/>
                </a:solidFill>
                <a:latin typeface="Times New Roman" panose="02020603050405020304" pitchFamily="18" charset="0"/>
                <a:cs typeface="Times New Roman" panose="02020603050405020304" pitchFamily="18" charset="0"/>
              </a:rPr>
              <a:t>муниципальных  услуг:</a:t>
            </a:r>
            <a:endParaRPr lang="ru-RU" sz="1500" b="1" dirty="0">
              <a:solidFill>
                <a:srgbClr val="29018D"/>
              </a:solidFill>
              <a:latin typeface="Times New Roman" panose="02020603050405020304" pitchFamily="18" charset="0"/>
              <a:cs typeface="Times New Roman" panose="02020603050405020304" pitchFamily="18" charset="0"/>
            </a:endParaRPr>
          </a:p>
        </p:txBody>
      </p:sp>
      <p:sp>
        <p:nvSpPr>
          <p:cNvPr id="28" name="Прямоугольник 27"/>
          <p:cNvSpPr/>
          <p:nvPr/>
        </p:nvSpPr>
        <p:spPr>
          <a:xfrm>
            <a:off x="5827594" y="1297606"/>
            <a:ext cx="5418162" cy="3293209"/>
          </a:xfrm>
          <a:prstGeom prst="rect">
            <a:avLst/>
          </a:prstGeom>
        </p:spPr>
        <p:txBody>
          <a:bodyPr wrap="square">
            <a:spAutoFit/>
          </a:bodyPr>
          <a:lstStyle/>
          <a:p>
            <a:pPr algn="just">
              <a:spcBef>
                <a:spcPts val="0"/>
              </a:spcBef>
              <a:spcAft>
                <a:spcPts val="0"/>
              </a:spcAf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о предоставлении муниципальной услуги, оформленное согласно Приложению  к Административному регламенту;</a:t>
            </a:r>
            <a:r>
              <a:rPr lang="ru-RU" sz="1300" b="1"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документ, подтверждающий полномочие представителя действовать от имени Заявителя (при подаче заявления о предоставлении муниципальной услуги представителем Заявителя)</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правоустанавливающие документы на земельный участок и (или) здания, строения, сооружения, помещения, расположенные на соответствующем земельном участке (при отсутствии в Едином государственном реестре недвижимости сведений о зарегистрированных правах на объект недвижимости, а также в случаях, если в соответствии с законодательством Российской Федерации права на объекты недвижимости не подлежат регистрации в Едином государственном реестре недвижимости).</a:t>
            </a:r>
            <a:endParaRPr lang="ru-RU" sz="1300" b="1" dirty="0">
              <a:latin typeface="Times New Roman" pitchFamily="18" charset="0"/>
              <a:cs typeface="Times New Roman" pitchFamily="18" charset="0"/>
            </a:endParaRPr>
          </a:p>
        </p:txBody>
      </p:sp>
      <p:sp>
        <p:nvSpPr>
          <p:cNvPr id="9" name="Прямоугольная выноска 8"/>
          <p:cNvSpPr/>
          <p:nvPr/>
        </p:nvSpPr>
        <p:spPr>
          <a:xfrm>
            <a:off x="7195428" y="4896558"/>
            <a:ext cx="3217814" cy="903298"/>
          </a:xfrm>
          <a:prstGeom prst="wedgeRectCallout">
            <a:avLst/>
          </a:prstGeom>
          <a:scene3d>
            <a:camera prst="orthographicFront"/>
            <a:lightRig rig="threePt" dir="t"/>
          </a:scene3d>
          <a:sp3d>
            <a:bevelT w="152400" h="50800" prst="softRound"/>
          </a:sp3d>
        </p:spPr>
        <p:style>
          <a:lnRef idx="2">
            <a:schemeClr val="accent1">
              <a:shade val="50000"/>
            </a:schemeClr>
          </a:lnRef>
          <a:fillRef idx="1003">
            <a:schemeClr val="lt1"/>
          </a:fillRef>
          <a:effectRef idx="0">
            <a:schemeClr val="accent1"/>
          </a:effectRef>
          <a:fontRef idx="minor">
            <a:schemeClr val="lt1"/>
          </a:fontRef>
        </p:style>
        <p:txBody>
          <a:bodyPr anchor="ctr"/>
          <a:lstStyle/>
          <a:p>
            <a:pPr algn="ctr">
              <a:defRPr/>
            </a:pPr>
            <a:r>
              <a:rPr lang="ru-RU" sz="1200" b="1" dirty="0">
                <a:solidFill>
                  <a:schemeClr val="bg2">
                    <a:lumMod val="50000"/>
                  </a:schemeClr>
                </a:solidFill>
                <a:latin typeface="Times New Roman" panose="02020603050405020304" pitchFamily="18" charset="0"/>
                <a:cs typeface="Times New Roman" panose="02020603050405020304" pitchFamily="18" charset="0"/>
              </a:rPr>
              <a:t>Количество оказанных услуг всего</a:t>
            </a:r>
          </a:p>
          <a:p>
            <a:pPr algn="ctr">
              <a:defRPr/>
            </a:pPr>
            <a:r>
              <a:rPr lang="ru-RU" sz="1200" b="1" dirty="0">
                <a:solidFill>
                  <a:schemeClr val="bg2">
                    <a:lumMod val="50000"/>
                  </a:schemeClr>
                </a:solidFill>
                <a:latin typeface="Times New Roman" panose="02020603050405020304" pitchFamily="18" charset="0"/>
                <a:cs typeface="Times New Roman" panose="02020603050405020304" pitchFamily="18" charset="0"/>
              </a:rPr>
              <a:t>2015 год     2016 </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год      2017 год</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a:p>
            <a:pPr algn="ctr">
              <a:defRPr/>
            </a:pP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1375ед</a:t>
            </a:r>
            <a:r>
              <a:rPr lang="ru-RU" sz="1200" b="1" dirty="0">
                <a:solidFill>
                  <a:schemeClr val="bg2">
                    <a:lumMod val="50000"/>
                  </a:schemeClr>
                </a:solidFill>
                <a:latin typeface="Times New Roman" panose="02020603050405020304" pitchFamily="18" charset="0"/>
                <a:cs typeface="Times New Roman" panose="02020603050405020304" pitchFamily="18" charset="0"/>
              </a:rPr>
              <a:t>.      </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1567ед.       1688 ед.</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39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0" y="40456"/>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Arial" pitchFamily="34" charset="0"/>
              </a:rPr>
              <a:t>Земельные и имущественные отношения</a:t>
            </a:r>
            <a:endParaRPr lang="ru-RU" altLang="ru-RU" dirty="0">
              <a:solidFill>
                <a:srgbClr val="000000"/>
              </a:solidFill>
              <a:latin typeface="Arial" pitchFamily="34" charset="0"/>
            </a:endParaRPr>
          </a:p>
        </p:txBody>
      </p:sp>
      <p:sp>
        <p:nvSpPr>
          <p:cNvPr id="17" name="TextBox 1"/>
          <p:cNvSpPr txBox="1"/>
          <p:nvPr/>
        </p:nvSpPr>
        <p:spPr>
          <a:xfrm>
            <a:off x="272424" y="1219177"/>
            <a:ext cx="4917755" cy="7831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45720" lvl="0" algn="just" defTabSz="914400" fontAlgn="base">
              <a:spcBef>
                <a:spcPct val="20000"/>
              </a:spcBef>
              <a:spcAft>
                <a:spcPts val="300"/>
              </a:spcAft>
              <a:buSzPct val="130000"/>
              <a:defRPr/>
            </a:pPr>
            <a:r>
              <a:rPr lang="ru-RU" sz="1200" b="1" i="1" dirty="0">
                <a:solidFill>
                  <a:schemeClr val="tx2">
                    <a:lumMod val="50000"/>
                  </a:schemeClr>
                </a:solidFill>
                <a:latin typeface="Times New Roman" pitchFamily="18" charset="0"/>
                <a:cs typeface="Times New Roman" pitchFamily="18" charset="0"/>
              </a:rPr>
              <a:t>Предоставление в постоянное (бессрочное) пользование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без проведения торгов</a:t>
            </a:r>
          </a:p>
        </p:txBody>
      </p:sp>
      <p:sp>
        <p:nvSpPr>
          <p:cNvPr id="9" name="Прямоугольник 8"/>
          <p:cNvSpPr/>
          <p:nvPr/>
        </p:nvSpPr>
        <p:spPr>
          <a:xfrm>
            <a:off x="0" y="409788"/>
            <a:ext cx="12178226" cy="406672"/>
          </a:xfrm>
          <a:prstGeom prst="rect">
            <a:avLst/>
          </a:prstGeom>
          <a:solidFill>
            <a:schemeClr val="accent3">
              <a:lumMod val="20000"/>
              <a:lumOff val="80000"/>
            </a:schemeClr>
          </a:solidFill>
          <a:ln w="76200">
            <a:solidFill>
              <a:schemeClr val="accent3">
                <a:lumMod val="60000"/>
                <a:lumOff val="4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a-RU" b="1" i="1" dirty="0">
                <a:solidFill>
                  <a:srgbClr val="29018D"/>
                </a:solidFill>
                <a:latin typeface="Times New Roman" pitchFamily="18" charset="0"/>
                <a:cs typeface="Times New Roman" pitchFamily="18" charset="0"/>
              </a:rPr>
              <a:t>Информация о  количестве предоставленных </a:t>
            </a:r>
            <a:r>
              <a:rPr lang="ba-RU" b="1" i="1" dirty="0" smtClean="0">
                <a:solidFill>
                  <a:srgbClr val="29018D"/>
                </a:solidFill>
                <a:latin typeface="Times New Roman" pitchFamily="18" charset="0"/>
                <a:cs typeface="Times New Roman" pitchFamily="18" charset="0"/>
              </a:rPr>
              <a:t> услуг</a:t>
            </a:r>
            <a:r>
              <a:rPr lang="ba-RU" b="1" i="1" dirty="0">
                <a:solidFill>
                  <a:srgbClr val="29018D"/>
                </a:solidFill>
                <a:latin typeface="Times New Roman" pitchFamily="18" charset="0"/>
                <a:cs typeface="Times New Roman" pitchFamily="18" charset="0"/>
              </a:rPr>
              <a:t>, единиц</a:t>
            </a:r>
            <a:endParaRPr lang="ru-RU" b="1" i="1" dirty="0">
              <a:solidFill>
                <a:srgbClr val="29018D"/>
              </a:solidFill>
              <a:latin typeface="Times New Roman" pitchFamily="18" charset="0"/>
              <a:cs typeface="Times New Roman" pitchFamily="18" charset="0"/>
            </a:endParaRPr>
          </a:p>
        </p:txBody>
      </p:sp>
      <p:sp>
        <p:nvSpPr>
          <p:cNvPr id="12" name="TextBox 1"/>
          <p:cNvSpPr txBox="1"/>
          <p:nvPr/>
        </p:nvSpPr>
        <p:spPr>
          <a:xfrm>
            <a:off x="988521" y="3668327"/>
            <a:ext cx="5823575" cy="13663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45720" lvl="0" algn="just" defTabSz="914400" fontAlgn="base">
              <a:spcBef>
                <a:spcPct val="20000"/>
              </a:spcBef>
              <a:spcAft>
                <a:spcPts val="300"/>
              </a:spcAft>
              <a:buSzPct val="130000"/>
              <a:defRPr/>
            </a:pPr>
            <a:r>
              <a:rPr lang="ru-RU" sz="1200" b="1" i="1" dirty="0">
                <a:solidFill>
                  <a:schemeClr val="tx2">
                    <a:lumMod val="50000"/>
                  </a:schemeClr>
                </a:solidFill>
                <a:latin typeface="Times New Roman" pitchFamily="18" charset="0"/>
                <a:cs typeface="Times New Roman" pitchFamily="18" charset="0"/>
              </a:rPr>
              <a:t>Предоставление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гражданам для индивидуального жилищного строительства, ведения личного подсобного хозяйства в границах населенного пункта, садоводства, дачного хозяйства, гражданам и крестьянским (фермерским) хозяйствам для осуществления крестьянским (фермерским) хозяйством его деятельности</a:t>
            </a:r>
          </a:p>
        </p:txBody>
      </p:sp>
      <p:sp>
        <p:nvSpPr>
          <p:cNvPr id="13" name="TextBox 1"/>
          <p:cNvSpPr txBox="1"/>
          <p:nvPr/>
        </p:nvSpPr>
        <p:spPr>
          <a:xfrm>
            <a:off x="7017745" y="2002294"/>
            <a:ext cx="4739089" cy="136638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45720" lvl="0" algn="just" defTabSz="914400" fontAlgn="base">
              <a:spcBef>
                <a:spcPct val="20000"/>
              </a:spcBef>
              <a:spcAft>
                <a:spcPts val="300"/>
              </a:spcAft>
              <a:buSzPct val="130000"/>
              <a:defRPr/>
            </a:pPr>
            <a:r>
              <a:rPr lang="ru-RU" sz="1200" b="1" i="1" dirty="0">
                <a:solidFill>
                  <a:schemeClr val="tx2">
                    <a:lumMod val="50000"/>
                  </a:schemeClr>
                </a:solidFill>
                <a:latin typeface="Times New Roman" pitchFamily="18" charset="0"/>
                <a:cs typeface="Times New Roman" pitchFamily="18" charset="0"/>
              </a:rPr>
              <a:t>Предоставление однократно бесплатно в собственность граждан земельных участков, находящихся в муниципальной собственности муниципального образования или государственная собственность на которые не разграничена, для индивидуального жилищного строительства</a:t>
            </a:r>
          </a:p>
        </p:txBody>
      </p:sp>
      <p:graphicFrame>
        <p:nvGraphicFramePr>
          <p:cNvPr id="14" name="Диаграмма 13"/>
          <p:cNvGraphicFramePr/>
          <p:nvPr>
            <p:extLst>
              <p:ext uri="{D42A27DB-BD31-4B8C-83A1-F6EECF244321}">
                <p14:modId xmlns:p14="http://schemas.microsoft.com/office/powerpoint/2010/main" val="1082269783"/>
              </p:ext>
            </p:extLst>
          </p:nvPr>
        </p:nvGraphicFramePr>
        <p:xfrm>
          <a:off x="550844" y="1654802"/>
          <a:ext cx="3349464" cy="19386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266585050"/>
              </p:ext>
            </p:extLst>
          </p:nvPr>
        </p:nvGraphicFramePr>
        <p:xfrm>
          <a:off x="8086051" y="3272993"/>
          <a:ext cx="3283355" cy="2157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p:nvPr>
            <p:extLst>
              <p:ext uri="{D42A27DB-BD31-4B8C-83A1-F6EECF244321}">
                <p14:modId xmlns:p14="http://schemas.microsoft.com/office/powerpoint/2010/main" val="1940820624"/>
              </p:ext>
            </p:extLst>
          </p:nvPr>
        </p:nvGraphicFramePr>
        <p:xfrm>
          <a:off x="3264336" y="4715220"/>
          <a:ext cx="3547760" cy="1980487"/>
        </p:xfrm>
        <a:graphic>
          <a:graphicData uri="http://schemas.openxmlformats.org/drawingml/2006/chart">
            <c:chart xmlns:c="http://schemas.openxmlformats.org/drawingml/2006/chart" xmlns:r="http://schemas.openxmlformats.org/officeDocument/2006/relationships" r:id="rId4"/>
          </a:graphicData>
        </a:graphic>
      </p:graphicFrame>
      <p:sp>
        <p:nvSpPr>
          <p:cNvPr id="10" name="Прямоугольник 9"/>
          <p:cNvSpPr/>
          <p:nvPr/>
        </p:nvSpPr>
        <p:spPr>
          <a:xfrm>
            <a:off x="9633652" y="4522964"/>
            <a:ext cx="526335" cy="2663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1200" dirty="0" smtClean="0">
                <a:solidFill>
                  <a:schemeClr val="tx1"/>
                </a:solidFill>
                <a:latin typeface="Times New Roman" panose="02020603050405020304" pitchFamily="18" charset="0"/>
                <a:cs typeface="Times New Roman" panose="02020603050405020304" pitchFamily="18" charset="0"/>
              </a:rPr>
              <a:t>417</a:t>
            </a:r>
          </a:p>
        </p:txBody>
      </p:sp>
    </p:spTree>
    <p:extLst>
      <p:ext uri="{BB962C8B-B14F-4D97-AF65-F5344CB8AC3E}">
        <p14:creationId xmlns:p14="http://schemas.microsoft.com/office/powerpoint/2010/main" val="3384458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DDEBCF"/>
            </a:gs>
            <a:gs pos="50000">
              <a:srgbClr val="9CB86E"/>
            </a:gs>
            <a:gs pos="75000">
              <a:srgbClr val="156B13"/>
            </a:gs>
          </a:gsLst>
          <a:lin ang="5400000" scaled="0"/>
          <a:tileRect l="-100000" b="-100000"/>
        </a:gradFill>
        <a:effectLst/>
      </p:bgPr>
    </p:bg>
    <p:spTree>
      <p:nvGrpSpPr>
        <p:cNvPr id="1" name=""/>
        <p:cNvGrpSpPr/>
        <p:nvPr/>
      </p:nvGrpSpPr>
      <p:grpSpPr>
        <a:xfrm>
          <a:off x="0" y="0"/>
          <a:ext cx="0" cy="0"/>
          <a:chOff x="0" y="0"/>
          <a:chExt cx="0" cy="0"/>
        </a:xfrm>
      </p:grpSpPr>
      <p:pic>
        <p:nvPicPr>
          <p:cNvPr id="2050" name="Picture 2" descr="http://www.b2b23.ru/download/news/Seminar_28_06_2017_logo.jpg"/>
          <p:cNvPicPr>
            <a:picLocks noChangeAspect="1" noChangeArrowheads="1"/>
          </p:cNvPicPr>
          <p:nvPr/>
        </p:nvPicPr>
        <p:blipFill>
          <a:blip r:embed="rId2"/>
          <a:srcRect/>
          <a:stretch>
            <a:fillRect/>
          </a:stretch>
        </p:blipFill>
        <p:spPr bwMode="auto">
          <a:xfrm>
            <a:off x="0" y="147493"/>
            <a:ext cx="2718254" cy="2047691"/>
          </a:xfrm>
          <a:prstGeom prst="rect">
            <a:avLst/>
          </a:prstGeom>
          <a:noFill/>
        </p:spPr>
      </p:pic>
      <p:sp>
        <p:nvSpPr>
          <p:cNvPr id="21" name="Прямоугольник 20"/>
          <p:cNvSpPr/>
          <p:nvPr/>
        </p:nvSpPr>
        <p:spPr>
          <a:xfrm>
            <a:off x="676738" y="2536664"/>
            <a:ext cx="2286952" cy="1569660"/>
          </a:xfrm>
          <a:prstGeom prst="rect">
            <a:avLst/>
          </a:prstGeom>
        </p:spPr>
        <p:txBody>
          <a:bodyPr wrap="square">
            <a:spAutoFit/>
          </a:bodyPr>
          <a:lstStyle/>
          <a:p>
            <a:pPr lvl="0" algn="ctr" defTabSz="914400" fontAlgn="base">
              <a:spcBef>
                <a:spcPct val="0"/>
              </a:spcBef>
              <a:spcAft>
                <a:spcPct val="0"/>
              </a:spcAft>
            </a:pPr>
            <a:r>
              <a:rPr lang="ru-RU" altLang="ru-RU" sz="1200" b="1" i="1" dirty="0" smtClean="0">
                <a:latin typeface="Times New Roman" pitchFamily="18" charset="0"/>
                <a:cs typeface="Times New Roman" pitchFamily="18" charset="0"/>
              </a:rPr>
              <a:t>Отдел архитектуры и градостроительства Администрации муниципального района Мелеузовский район Республики Башкортостан</a:t>
            </a:r>
          </a:p>
          <a:p>
            <a:pPr marL="45720" lvl="0" indent="0" algn="ctr" fontAlgn="base">
              <a:spcBef>
                <a:spcPct val="0"/>
              </a:spcBef>
              <a:spcAft>
                <a:spcPct val="0"/>
              </a:spcAft>
              <a:buClrTx/>
              <a:buNone/>
            </a:pPr>
            <a:r>
              <a:rPr lang="ru-RU" sz="1200" b="1" i="1" dirty="0">
                <a:latin typeface="Times New Roman" panose="02020603050405020304" pitchFamily="18" charset="0"/>
                <a:cs typeface="Times New Roman" panose="02020603050405020304" pitchFamily="18" charset="0"/>
              </a:rPr>
              <a:t>официальный сайт: </a:t>
            </a:r>
            <a:endParaRPr lang="ru-RU" altLang="ru-RU" sz="1200" b="1" i="1" dirty="0">
              <a:latin typeface="Times New Roman" pitchFamily="18" charset="0"/>
              <a:ea typeface="DejaVu Sans"/>
              <a:cs typeface="Times New Roman" panose="02020603050405020304" pitchFamily="18" charset="0"/>
            </a:endParaRPr>
          </a:p>
          <a:p>
            <a:pPr marL="45720" indent="0" algn="ctr" fontAlgn="base">
              <a:spcBef>
                <a:spcPct val="0"/>
              </a:spcBef>
              <a:spcAft>
                <a:spcPct val="0"/>
              </a:spcAft>
              <a:buClrTx/>
              <a:buNone/>
            </a:pPr>
            <a:r>
              <a:rPr lang="en-US" sz="1200" b="1" i="1" dirty="0">
                <a:latin typeface="Times New Roman" panose="02020603050405020304" pitchFamily="18" charset="0"/>
                <a:cs typeface="Times New Roman" panose="02020603050405020304" pitchFamily="18" charset="0"/>
              </a:rPr>
              <a:t>https://</a:t>
            </a:r>
            <a:r>
              <a:rPr lang="en-US" sz="1200" b="1" i="1" dirty="0" smtClean="0">
                <a:latin typeface="Times New Roman" panose="02020603050405020304" pitchFamily="18" charset="0"/>
                <a:cs typeface="Times New Roman" panose="02020603050405020304" pitchFamily="18" charset="0"/>
              </a:rPr>
              <a:t>meleuz.bashkortostan.ru</a:t>
            </a:r>
            <a:endParaRPr lang="ru-RU" altLang="ru-RU" sz="1100" b="1" i="1" u="sng" dirty="0">
              <a:latin typeface="Times New Roman" pitchFamily="18" charset="0"/>
              <a:ea typeface="DejaVu Sans"/>
              <a:cs typeface="Times New Roman" panose="02020603050405020304" pitchFamily="18" charset="0"/>
            </a:endParaRPr>
          </a:p>
        </p:txBody>
      </p:sp>
      <p:pic>
        <p:nvPicPr>
          <p:cNvPr id="22"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2195184"/>
            <a:ext cx="928048" cy="1218837"/>
          </a:xfrm>
          <a:prstGeom prst="rect">
            <a:avLst/>
          </a:prstGeom>
          <a:noFill/>
        </p:spPr>
      </p:pic>
      <p:sp>
        <p:nvSpPr>
          <p:cNvPr id="7" name="Прямоугольник 6"/>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Times New Roman" panose="02020603050405020304" pitchFamily="18" charset="0"/>
                <a:cs typeface="Times New Roman" pitchFamily="18" charset="0"/>
              </a:rPr>
              <a:t>Строительство и архитектура</a:t>
            </a:r>
            <a:endParaRPr lang="ru-RU" altLang="ru-RU" dirty="0">
              <a:solidFill>
                <a:srgbClr val="000000"/>
              </a:solidFill>
              <a:latin typeface="Times New Roman" pitchFamily="18" charset="0"/>
              <a:cs typeface="Times New Roman" pitchFamily="18" charset="0"/>
            </a:endParaRPr>
          </a:p>
        </p:txBody>
      </p:sp>
      <p:sp>
        <p:nvSpPr>
          <p:cNvPr id="17" name="Прямоугольник 16"/>
          <p:cNvSpPr/>
          <p:nvPr/>
        </p:nvSpPr>
        <p:spPr>
          <a:xfrm>
            <a:off x="7560859" y="1082270"/>
            <a:ext cx="4490114" cy="5693866"/>
          </a:xfrm>
          <a:prstGeom prst="rect">
            <a:avLst/>
          </a:prstGeom>
          <a:ln w="57150">
            <a:noFill/>
          </a:ln>
        </p:spPr>
        <p:txBody>
          <a:bodyPr wrap="square">
            <a:spAutoFit/>
          </a:bodyPr>
          <a:lstStyle/>
          <a:p>
            <a:pPr algn="just"/>
            <a:r>
              <a:rPr lang="ru-RU" altLang="ru-RU" sz="1300" b="1" dirty="0">
                <a:latin typeface="Times New Roman" pitchFamily="18" charset="0"/>
                <a:cs typeface="Times New Roman" pitchFamily="18" charset="0"/>
              </a:rPr>
              <a:t>Постановление главы Администрации </a:t>
            </a:r>
            <a:r>
              <a:rPr lang="ru-RU" altLang="ru-RU" sz="1300" b="1" dirty="0" smtClean="0">
                <a:latin typeface="Times New Roman" pitchFamily="18" charset="0"/>
                <a:cs typeface="Times New Roman" pitchFamily="18" charset="0"/>
              </a:rPr>
              <a:t>МР Мелеузовский </a:t>
            </a:r>
            <a:r>
              <a:rPr lang="ru-RU" altLang="ru-RU" sz="1300" b="1" dirty="0">
                <a:latin typeface="Times New Roman" pitchFamily="18" charset="0"/>
                <a:cs typeface="Times New Roman" pitchFamily="18" charset="0"/>
              </a:rPr>
              <a:t>район </a:t>
            </a:r>
            <a:r>
              <a:rPr lang="ru-RU" altLang="ru-RU" sz="1300" b="1" dirty="0" smtClean="0">
                <a:latin typeface="Times New Roman" pitchFamily="18" charset="0"/>
                <a:cs typeface="Times New Roman" pitchFamily="18" charset="0"/>
              </a:rPr>
              <a:t>РБ от 22.12.2017 </a:t>
            </a:r>
            <a:r>
              <a:rPr lang="ru-RU" altLang="ru-RU" sz="1300" b="1" dirty="0">
                <a:latin typeface="Times New Roman" pitchFamily="18" charset="0"/>
                <a:cs typeface="Times New Roman" pitchFamily="18" charset="0"/>
              </a:rPr>
              <a:t>года № 2276 «</a:t>
            </a:r>
            <a:r>
              <a:rPr lang="ru-RU" sz="1300" b="1" dirty="0">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altLang="ru-RU" sz="1300" b="1" dirty="0">
                <a:solidFill>
                  <a:srgbClr val="000000"/>
                </a:solidFill>
                <a:latin typeface="Times New Roman" pitchFamily="18" charset="0"/>
                <a:ea typeface="DejaVu Sans"/>
                <a:cs typeface="Times New Roman" pitchFamily="18" charset="0"/>
              </a:rPr>
              <a:t>Выдача разрешений на ввод объекта капитального строительства в эксплуатацию»</a:t>
            </a:r>
            <a:r>
              <a:rPr lang="ru-RU" altLang="ru-RU" sz="1300" b="1" dirty="0">
                <a:latin typeface="Times New Roman" pitchFamily="18" charset="0"/>
                <a:cs typeface="Times New Roman" pitchFamily="18" charset="0"/>
              </a:rPr>
              <a:t>; </a:t>
            </a:r>
          </a:p>
          <a:p>
            <a:pPr lvl="0" algn="just"/>
            <a:r>
              <a:rPr lang="ru-RU" altLang="ru-RU" sz="1300" b="1" dirty="0">
                <a:latin typeface="Times New Roman" pitchFamily="18" charset="0"/>
                <a:cs typeface="Times New Roman" pitchFamily="18" charset="0"/>
              </a:rPr>
              <a:t>Постановление главы Администрации МР Мелеузовский район РБ от 22.12.2017 года № </a:t>
            </a:r>
            <a:r>
              <a:rPr lang="ru-RU" altLang="ru-RU" sz="1300" b="1" dirty="0" smtClean="0">
                <a:latin typeface="Times New Roman" pitchFamily="18" charset="0"/>
                <a:cs typeface="Times New Roman" pitchFamily="18" charset="0"/>
              </a:rPr>
              <a:t>2278 «</a:t>
            </a:r>
            <a:r>
              <a:rPr lang="ru-RU" sz="1300" b="1" dirty="0" smtClean="0">
                <a:latin typeface="Times New Roman" panose="02020603050405020304" pitchFamily="18" charset="0"/>
                <a:cs typeface="Times New Roman" panose="02020603050405020304" pitchFamily="18" charset="0"/>
              </a:rPr>
              <a:t>Об </a:t>
            </a:r>
            <a:r>
              <a:rPr lang="ru-RU" sz="1300" b="1" dirty="0">
                <a:latin typeface="Times New Roman" panose="02020603050405020304" pitchFamily="18" charset="0"/>
                <a:cs typeface="Times New Roman" panose="02020603050405020304" pitchFamily="18" charset="0"/>
              </a:rPr>
              <a:t>утверждении административного регламента предоставления муниципальной услуги «</a:t>
            </a:r>
            <a:r>
              <a:rPr lang="ru-RU" altLang="ru-RU" sz="1300" b="1" dirty="0">
                <a:solidFill>
                  <a:srgbClr val="000000"/>
                </a:solidFill>
                <a:latin typeface="Times New Roman" pitchFamily="18" charset="0"/>
                <a:cs typeface="Times New Roman" pitchFamily="18" charset="0"/>
              </a:rPr>
              <a:t>Выдача градостроительных планов земельных участков</a:t>
            </a:r>
            <a:r>
              <a:rPr lang="ru-RU" altLang="ru-RU" sz="1300" b="1" dirty="0">
                <a:latin typeface="Times New Roman" pitchFamily="18" charset="0"/>
                <a:cs typeface="Times New Roman" pitchFamily="18" charset="0"/>
              </a:rPr>
              <a:t>»; </a:t>
            </a:r>
          </a:p>
          <a:p>
            <a:pPr algn="just"/>
            <a:r>
              <a:rPr lang="ru-RU" altLang="ru-RU" sz="1300" b="1" dirty="0" smtClean="0">
                <a:latin typeface="Times New Roman" pitchFamily="18" charset="0"/>
                <a:cs typeface="Times New Roman" pitchFamily="18" charset="0"/>
              </a:rPr>
              <a:t>Постановление </a:t>
            </a:r>
            <a:r>
              <a:rPr lang="ru-RU" altLang="ru-RU" sz="1300" b="1" dirty="0">
                <a:latin typeface="Times New Roman" pitchFamily="18" charset="0"/>
                <a:cs typeface="Times New Roman" pitchFamily="18" charset="0"/>
              </a:rPr>
              <a:t>главы Администрации МР Мелеузовский район РБ от 22.12.2017 года № </a:t>
            </a:r>
            <a:r>
              <a:rPr lang="ru-RU" altLang="ru-RU" sz="1300" b="1" dirty="0" smtClean="0">
                <a:latin typeface="Times New Roman" pitchFamily="18" charset="0"/>
                <a:cs typeface="Times New Roman" pitchFamily="18" charset="0"/>
              </a:rPr>
              <a:t>2280 </a:t>
            </a:r>
            <a:r>
              <a:rPr lang="ru-RU" altLang="ru-RU" sz="1300" b="1" dirty="0">
                <a:latin typeface="Times New Roman" pitchFamily="18" charset="0"/>
                <a:cs typeface="Times New Roman" pitchFamily="18" charset="0"/>
              </a:rPr>
              <a:t>«</a:t>
            </a:r>
            <a:r>
              <a:rPr lang="ru-RU" sz="1300" b="1" dirty="0">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300" b="1" dirty="0" smtClean="0">
                <a:latin typeface="Times New Roman" panose="02020603050405020304" pitchFamily="18" charset="0"/>
                <a:cs typeface="Times New Roman" panose="02020603050405020304" pitchFamily="18" charset="0"/>
              </a:rPr>
              <a:t>«</a:t>
            </a:r>
            <a:r>
              <a:rPr lang="ru-RU" sz="1300" b="1" dirty="0">
                <a:solidFill>
                  <a:srgbClr val="000000"/>
                </a:solidFill>
                <a:latin typeface="Times New Roman"/>
                <a:ea typeface="DejaVu Sans"/>
              </a:rPr>
              <a:t>Присвоение адреса объекту </a:t>
            </a:r>
            <a:r>
              <a:rPr lang="ru-RU" sz="1300" b="1" dirty="0" smtClean="0">
                <a:solidFill>
                  <a:srgbClr val="000000"/>
                </a:solidFill>
                <a:latin typeface="Times New Roman"/>
                <a:ea typeface="DejaVu Sans"/>
              </a:rPr>
              <a:t>недвижимости</a:t>
            </a:r>
            <a:r>
              <a:rPr lang="ru-RU" altLang="ru-RU" sz="1300" b="1" dirty="0" smtClean="0">
                <a:latin typeface="Times New Roman" pitchFamily="18" charset="0"/>
                <a:cs typeface="Times New Roman" pitchFamily="18" charset="0"/>
              </a:rPr>
              <a:t>»; </a:t>
            </a:r>
          </a:p>
          <a:p>
            <a:pPr algn="just"/>
            <a:r>
              <a:rPr lang="ru-RU" altLang="ru-RU" sz="1300" b="1" dirty="0">
                <a:latin typeface="Times New Roman" pitchFamily="18" charset="0"/>
                <a:cs typeface="Times New Roman" pitchFamily="18" charset="0"/>
              </a:rPr>
              <a:t>Постановление главы Администрации МР Мелеузовский район РБ от 22.12.2017 года № </a:t>
            </a:r>
            <a:r>
              <a:rPr lang="ru-RU" altLang="ru-RU" sz="1300" b="1" dirty="0" smtClean="0">
                <a:latin typeface="Times New Roman" pitchFamily="18" charset="0"/>
                <a:cs typeface="Times New Roman" pitchFamily="18" charset="0"/>
              </a:rPr>
              <a:t>2277 </a:t>
            </a:r>
            <a:r>
              <a:rPr lang="ru-RU" altLang="ru-RU" sz="1300" b="1" dirty="0">
                <a:latin typeface="Times New Roman" pitchFamily="18" charset="0"/>
                <a:cs typeface="Times New Roman" pitchFamily="18" charset="0"/>
              </a:rPr>
              <a:t>«</a:t>
            </a:r>
            <a:r>
              <a:rPr lang="ru-RU" sz="1300" b="1" dirty="0">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300" b="1" dirty="0" smtClean="0">
                <a:latin typeface="Times New Roman" panose="02020603050405020304" pitchFamily="18" charset="0"/>
                <a:cs typeface="Times New Roman" panose="02020603050405020304" pitchFamily="18" charset="0"/>
              </a:rPr>
              <a:t>«</a:t>
            </a:r>
            <a:r>
              <a:rPr lang="ru-RU" altLang="ru-RU" sz="1300" b="1" dirty="0">
                <a:solidFill>
                  <a:srgbClr val="000000"/>
                </a:solidFill>
                <a:latin typeface="Times New Roman" pitchFamily="18" charset="0"/>
                <a:ea typeface="DejaVu Sans"/>
                <a:cs typeface="DejaVu Sans"/>
              </a:rPr>
              <a:t>Выдача разрешений на установку рекламной конструкции на соответствующей </a:t>
            </a:r>
            <a:r>
              <a:rPr lang="ru-RU" altLang="ru-RU" sz="1300" b="1" dirty="0" smtClean="0">
                <a:solidFill>
                  <a:srgbClr val="000000"/>
                </a:solidFill>
                <a:latin typeface="Times New Roman" pitchFamily="18" charset="0"/>
                <a:ea typeface="DejaVu Sans"/>
                <a:cs typeface="DejaVu Sans"/>
              </a:rPr>
              <a:t>территории</a:t>
            </a:r>
            <a:r>
              <a:rPr lang="ru-RU" altLang="ru-RU" sz="1300" b="1" dirty="0" smtClean="0">
                <a:latin typeface="Times New Roman" pitchFamily="18" charset="0"/>
                <a:cs typeface="Times New Roman" pitchFamily="18" charset="0"/>
              </a:rPr>
              <a:t>»;</a:t>
            </a:r>
            <a:endParaRPr lang="ru-RU" altLang="ru-RU" sz="1300" b="1" dirty="0">
              <a:latin typeface="Times New Roman" pitchFamily="18" charset="0"/>
              <a:cs typeface="Times New Roman" pitchFamily="18" charset="0"/>
            </a:endParaRPr>
          </a:p>
          <a:p>
            <a:pPr lvl="0" algn="just"/>
            <a:r>
              <a:rPr lang="ru-RU" altLang="ru-RU" sz="1300" b="1" dirty="0">
                <a:latin typeface="Times New Roman" pitchFamily="18" charset="0"/>
                <a:cs typeface="Times New Roman" pitchFamily="18" charset="0"/>
              </a:rPr>
              <a:t>Постановление главы Администрации МР Мелеузовский район РБ от </a:t>
            </a:r>
            <a:r>
              <a:rPr lang="ru-RU" altLang="ru-RU" sz="1300" b="1" dirty="0" smtClean="0">
                <a:latin typeface="Times New Roman" pitchFamily="18" charset="0"/>
                <a:cs typeface="Times New Roman" pitchFamily="18" charset="0"/>
              </a:rPr>
              <a:t>3012.2016 </a:t>
            </a:r>
            <a:r>
              <a:rPr lang="ru-RU" altLang="ru-RU" sz="1300" b="1" dirty="0">
                <a:latin typeface="Times New Roman" pitchFamily="18" charset="0"/>
                <a:cs typeface="Times New Roman" pitchFamily="18" charset="0"/>
              </a:rPr>
              <a:t>года № </a:t>
            </a:r>
            <a:r>
              <a:rPr lang="ru-RU" altLang="ru-RU" sz="1300" b="1" dirty="0" smtClean="0">
                <a:latin typeface="Times New Roman" pitchFamily="18" charset="0"/>
                <a:cs typeface="Times New Roman" pitchFamily="18" charset="0"/>
              </a:rPr>
              <a:t>2030 </a:t>
            </a:r>
            <a:r>
              <a:rPr lang="ru-RU" altLang="ru-RU" sz="1300" b="1" dirty="0">
                <a:latin typeface="Times New Roman" pitchFamily="18" charset="0"/>
                <a:cs typeface="Times New Roman" pitchFamily="18" charset="0"/>
              </a:rPr>
              <a:t>«</a:t>
            </a:r>
            <a:r>
              <a:rPr lang="ru-RU" sz="1300" b="1" dirty="0">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300" b="1" dirty="0" smtClean="0">
                <a:latin typeface="Times New Roman" panose="02020603050405020304" pitchFamily="18" charset="0"/>
                <a:cs typeface="Times New Roman" panose="02020603050405020304" pitchFamily="18" charset="0"/>
              </a:rPr>
              <a:t>«</a:t>
            </a:r>
            <a:r>
              <a:rPr lang="ru-RU" altLang="ru-RU" sz="1300" b="1" dirty="0">
                <a:solidFill>
                  <a:srgbClr val="000000"/>
                </a:solidFill>
                <a:latin typeface="Times New Roman" pitchFamily="18" charset="0"/>
                <a:ea typeface="DejaVu Sans"/>
                <a:cs typeface="DejaVu Sans"/>
              </a:rPr>
              <a:t>Выдача акта освидетельствования  проведения основных работ по строительству объекта индивидуального жилищного </a:t>
            </a:r>
            <a:r>
              <a:rPr lang="ru-RU" altLang="ru-RU" sz="1300" b="1" dirty="0" smtClean="0">
                <a:solidFill>
                  <a:srgbClr val="000000"/>
                </a:solidFill>
                <a:latin typeface="Times New Roman" pitchFamily="18" charset="0"/>
                <a:ea typeface="DejaVu Sans"/>
                <a:cs typeface="DejaVu Sans"/>
              </a:rPr>
              <a:t>строительства».</a:t>
            </a:r>
            <a:endParaRPr lang="ru-RU" altLang="ru-RU" sz="1300" b="1" dirty="0">
              <a:latin typeface="Times New Roman" pitchFamily="18" charset="0"/>
              <a:cs typeface="Times New Roman" pitchFamily="18" charset="0"/>
            </a:endParaRPr>
          </a:p>
        </p:txBody>
      </p:sp>
      <p:sp>
        <p:nvSpPr>
          <p:cNvPr id="23" name="Прямоугольник 22"/>
          <p:cNvSpPr/>
          <p:nvPr/>
        </p:nvSpPr>
        <p:spPr>
          <a:xfrm>
            <a:off x="8079473" y="586630"/>
            <a:ext cx="3234519" cy="338554"/>
          </a:xfrm>
          <a:prstGeom prst="rect">
            <a:avLst/>
          </a:prstGeom>
          <a:noFill/>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Нормативно-правовые</a:t>
            </a:r>
            <a:r>
              <a:rPr lang="ru-RU" sz="1600" b="1" i="1" dirty="0">
                <a:solidFill>
                  <a:srgbClr val="29018D"/>
                </a:solidFill>
                <a:latin typeface="Times New Roman" panose="02020603050405020304" pitchFamily="18" charset="0"/>
                <a:cs typeface="Times New Roman" panose="02020603050405020304" pitchFamily="18" charset="0"/>
              </a:rPr>
              <a:t> </a:t>
            </a:r>
            <a:r>
              <a:rPr lang="ru-RU" sz="1600" b="1" i="1" dirty="0" smtClean="0">
                <a:solidFill>
                  <a:srgbClr val="29018D"/>
                </a:solidFill>
                <a:latin typeface="Times New Roman" panose="02020603050405020304" pitchFamily="18" charset="0"/>
                <a:cs typeface="Times New Roman" panose="02020603050405020304" pitchFamily="18" charset="0"/>
              </a:rPr>
              <a:t>акты:</a:t>
            </a:r>
            <a:endParaRPr lang="ru-RU" sz="1600" b="1" dirty="0">
              <a:solidFill>
                <a:srgbClr val="29018D"/>
              </a:solidFill>
              <a:latin typeface="Times New Roman" panose="02020603050405020304" pitchFamily="18" charset="0"/>
              <a:cs typeface="Times New Roman" panose="02020603050405020304" pitchFamily="18" charset="0"/>
            </a:endParaRPr>
          </a:p>
        </p:txBody>
      </p:sp>
      <p:sp>
        <p:nvSpPr>
          <p:cNvPr id="24" name="Вертикальный свиток 23"/>
          <p:cNvSpPr/>
          <p:nvPr/>
        </p:nvSpPr>
        <p:spPr>
          <a:xfrm>
            <a:off x="2163501" y="378795"/>
            <a:ext cx="5915972" cy="6345854"/>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Triangle">
              <a:avLst/>
            </a:prstTxWarp>
          </a:bodyPr>
          <a:lstStyle/>
          <a:p>
            <a:pPr algn="ctr"/>
            <a:endParaRPr lang="ru-RU" dirty="0"/>
          </a:p>
        </p:txBody>
      </p:sp>
      <p:sp>
        <p:nvSpPr>
          <p:cNvPr id="25" name="Прямоугольник 24"/>
          <p:cNvSpPr/>
          <p:nvPr/>
        </p:nvSpPr>
        <p:spPr>
          <a:xfrm>
            <a:off x="3305299" y="1171338"/>
            <a:ext cx="3632376" cy="5093702"/>
          </a:xfrm>
          <a:prstGeom prst="rect">
            <a:avLst/>
          </a:prstGeom>
        </p:spPr>
        <p:txBody>
          <a:bodyPr wrap="square">
            <a:spAutoFit/>
          </a:bodyPr>
          <a:lstStyle/>
          <a:p>
            <a:pPr algn="just" defTabSz="914400" fontAlgn="base">
              <a:spcBef>
                <a:spcPct val="0"/>
              </a:spcBef>
              <a:spcAft>
                <a:spcPct val="0"/>
              </a:spcAft>
              <a:buFont typeface="Wingdings" pitchFamily="2" charset="2"/>
              <a:buChar char="ü"/>
            </a:pPr>
            <a:r>
              <a:rPr lang="ru-RU" altLang="ru-RU" sz="1300" b="1" i="1" dirty="0" smtClean="0">
                <a:solidFill>
                  <a:srgbClr val="000000"/>
                </a:solidFill>
                <a:latin typeface="Times New Roman" pitchFamily="18" charset="0"/>
                <a:ea typeface="DejaVu Sans"/>
                <a:cs typeface="Times New Roman" pitchFamily="18" charset="0"/>
              </a:rPr>
              <a:t>Выдача разрешений на ввод объекта капитального строительства в эксплуатацию</a:t>
            </a:r>
            <a:endParaRPr lang="ru-RU" altLang="ru-RU" sz="1300" b="1" i="1" dirty="0" smtClean="0">
              <a:solidFill>
                <a:srgbClr val="000000"/>
              </a:solidFill>
              <a:latin typeface="Times New Roman" pitchFamily="18" charset="0"/>
              <a:ea typeface="DejaVu Sans"/>
              <a:cs typeface="DejaVu Sans"/>
            </a:endParaRPr>
          </a:p>
          <a:p>
            <a:pPr lvl="0" algn="just" defTabSz="914400" fontAlgn="base">
              <a:spcBef>
                <a:spcPct val="0"/>
              </a:spcBef>
              <a:spcAft>
                <a:spcPct val="0"/>
              </a:spcAft>
              <a:buFont typeface="Wingdings" pitchFamily="2" charset="2"/>
              <a:buChar char="ü"/>
            </a:pPr>
            <a:r>
              <a:rPr lang="ru-RU" altLang="ru-RU" sz="1300" b="1" i="1" dirty="0" smtClean="0">
                <a:solidFill>
                  <a:srgbClr val="000000"/>
                </a:solidFill>
                <a:latin typeface="Times New Roman" pitchFamily="18" charset="0"/>
                <a:ea typeface="DejaVu Sans"/>
                <a:cs typeface="DejaVu Sans"/>
              </a:rPr>
              <a:t>Подготовка и выдача разрешения на строительство</a:t>
            </a:r>
          </a:p>
          <a:p>
            <a:pPr algn="just" defTabSz="914400" fontAlgn="base">
              <a:spcBef>
                <a:spcPct val="0"/>
              </a:spcBef>
              <a:spcAft>
                <a:spcPct val="0"/>
              </a:spcAft>
              <a:buFont typeface="Wingdings" pitchFamily="2" charset="2"/>
              <a:buChar char="ü"/>
            </a:pPr>
            <a:r>
              <a:rPr lang="ru-RU" altLang="ru-RU" sz="1300" b="1" i="1" dirty="0" smtClean="0">
                <a:solidFill>
                  <a:srgbClr val="000000"/>
                </a:solidFill>
                <a:latin typeface="Times New Roman" pitchFamily="18" charset="0"/>
                <a:ea typeface="DejaVu Sans"/>
                <a:cs typeface="DejaVu Sans"/>
              </a:rPr>
              <a:t>Выдача разрешений на установку рекламной конструкции на соответствующей территории</a:t>
            </a:r>
          </a:p>
          <a:p>
            <a:pPr lvl="0" algn="just" defTabSz="914400" fontAlgn="base">
              <a:spcBef>
                <a:spcPct val="0"/>
              </a:spcBef>
              <a:spcAft>
                <a:spcPct val="0"/>
              </a:spcAft>
              <a:buFont typeface="Wingdings" pitchFamily="2" charset="2"/>
              <a:buChar char="ü"/>
            </a:pPr>
            <a:r>
              <a:rPr lang="ru-RU" altLang="ru-RU" sz="1300" b="1" i="1" dirty="0" smtClean="0">
                <a:solidFill>
                  <a:srgbClr val="000000"/>
                </a:solidFill>
                <a:latin typeface="Times New Roman" pitchFamily="18" charset="0"/>
                <a:cs typeface="Times New Roman" pitchFamily="18" charset="0"/>
              </a:rPr>
              <a:t>Выдача градостроительных планов земельных участков</a:t>
            </a:r>
          </a:p>
          <a:p>
            <a:pPr algn="just" defTabSz="914400" fontAlgn="base">
              <a:spcBef>
                <a:spcPct val="0"/>
              </a:spcBef>
              <a:spcAft>
                <a:spcPct val="0"/>
              </a:spcAft>
              <a:buFont typeface="Wingdings" pitchFamily="2" charset="2"/>
              <a:buChar char="ü"/>
            </a:pPr>
            <a:r>
              <a:rPr lang="ru-RU" sz="1300" b="1" i="1" dirty="0" smtClean="0">
                <a:solidFill>
                  <a:srgbClr val="000000"/>
                </a:solidFill>
                <a:latin typeface="Times New Roman"/>
                <a:ea typeface="DejaVu Sans"/>
              </a:rPr>
              <a:t>Присвоение адреса объекту недвижимости</a:t>
            </a:r>
          </a:p>
          <a:p>
            <a:pPr lvl="0" algn="just" defTabSz="914400" fontAlgn="base">
              <a:spcBef>
                <a:spcPct val="0"/>
              </a:spcBef>
              <a:spcAft>
                <a:spcPct val="0"/>
              </a:spcAft>
              <a:buFont typeface="Wingdings" pitchFamily="2" charset="2"/>
              <a:buChar char="ü"/>
            </a:pPr>
            <a:r>
              <a:rPr lang="ru-RU" altLang="ru-RU" sz="1300" b="1" i="1" dirty="0" smtClean="0">
                <a:solidFill>
                  <a:srgbClr val="000000"/>
                </a:solidFill>
                <a:latin typeface="Times New Roman" pitchFamily="18" charset="0"/>
                <a:ea typeface="DejaVu Sans"/>
                <a:cs typeface="DejaVu Sans"/>
              </a:rPr>
              <a:t>Выдача акта освидетельствования  проведения основных работ по строительству объекта индивидуального жилищного строительства (монтаж фундамента, возведение стен и кровли) или проведение работ по реконструкции объекта индивидуального жилищного строительства, в результате которых общая площадь жилого помещения (жилых помещений) реконструируемого объекта увеличивается не менее чем на учетную норму площади жилого помещения, устанавливаемую в соответствии с жилищным законодательством Российской Федерации</a:t>
            </a:r>
            <a:endParaRPr lang="ru-RU" altLang="ru-RU" sz="1300" b="1" i="1" dirty="0" smtClean="0">
              <a:solidFill>
                <a:srgbClr val="000000"/>
              </a:solidFill>
              <a:latin typeface="DejaVu Sans"/>
              <a:ea typeface="DejaVu Sans"/>
              <a:cs typeface="DejaVu Sans"/>
            </a:endParaRPr>
          </a:p>
        </p:txBody>
      </p:sp>
      <p:sp>
        <p:nvSpPr>
          <p:cNvPr id="26" name="Прямоугольник 25"/>
          <p:cNvSpPr/>
          <p:nvPr/>
        </p:nvSpPr>
        <p:spPr>
          <a:xfrm>
            <a:off x="3830471" y="577662"/>
            <a:ext cx="3234519" cy="323165"/>
          </a:xfrm>
          <a:prstGeom prst="rect">
            <a:avLst/>
          </a:prstGeom>
          <a:noFill/>
        </p:spPr>
        <p:txBody>
          <a:bodyPr wrap="square">
            <a:spAutoFit/>
          </a:bodyPr>
          <a:lstStyle/>
          <a:p>
            <a:pPr algn="ctr" defTabSz="914400" fontAlgn="base">
              <a:spcBef>
                <a:spcPct val="0"/>
              </a:spcBef>
              <a:spcAft>
                <a:spcPct val="0"/>
              </a:spcAft>
            </a:pPr>
            <a:r>
              <a:rPr lang="ru-RU" sz="1500" b="1" i="1" dirty="0" smtClean="0">
                <a:solidFill>
                  <a:srgbClr val="29018D"/>
                </a:solidFill>
                <a:latin typeface="Times New Roman" panose="02020603050405020304" pitchFamily="18" charset="0"/>
                <a:cs typeface="Times New Roman" panose="02020603050405020304" pitchFamily="18" charset="0"/>
              </a:rPr>
              <a:t>Наименование услуг</a:t>
            </a:r>
            <a:endParaRPr lang="ru-RU" sz="1500" b="1" dirty="0">
              <a:solidFill>
                <a:srgbClr val="29018D"/>
              </a:solidFill>
              <a:latin typeface="Times New Roman" panose="02020603050405020304" pitchFamily="18" charset="0"/>
              <a:cs typeface="Times New Roman" panose="02020603050405020304" pitchFamily="18" charset="0"/>
            </a:endParaRPr>
          </a:p>
        </p:txBody>
      </p:sp>
      <p:sp>
        <p:nvSpPr>
          <p:cNvPr id="12" name="Двойная волна 11"/>
          <p:cNvSpPr/>
          <p:nvPr/>
        </p:nvSpPr>
        <p:spPr>
          <a:xfrm>
            <a:off x="78523" y="4604507"/>
            <a:ext cx="2639732"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Услуги предоставляются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16443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DDEBCF"/>
            </a:gs>
            <a:gs pos="50000">
              <a:srgbClr val="9CB86E"/>
            </a:gs>
            <a:gs pos="75000">
              <a:srgbClr val="156B13"/>
            </a:gs>
          </a:gsLst>
          <a:lin ang="5400000" scaled="0"/>
          <a:tileRect l="-100000" b="-100000"/>
        </a:gradFill>
        <a:effectLst/>
      </p:bgPr>
    </p:bg>
    <p:spTree>
      <p:nvGrpSpPr>
        <p:cNvPr id="1" name=""/>
        <p:cNvGrpSpPr/>
        <p:nvPr/>
      </p:nvGrpSpPr>
      <p:grpSpPr>
        <a:xfrm>
          <a:off x="0" y="0"/>
          <a:ext cx="0" cy="0"/>
          <a:chOff x="0" y="0"/>
          <a:chExt cx="0" cy="0"/>
        </a:xfrm>
      </p:grpSpPr>
      <p:sp>
        <p:nvSpPr>
          <p:cNvPr id="7" name="Прямоугольник 6"/>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Times New Roman" panose="02020603050405020304" pitchFamily="18" charset="0"/>
                <a:cs typeface="Times New Roman" pitchFamily="18" charset="0"/>
              </a:rPr>
              <a:t>Строительство и архитектура</a:t>
            </a:r>
            <a:endParaRPr lang="ru-RU" altLang="ru-RU" dirty="0">
              <a:solidFill>
                <a:srgbClr val="000000"/>
              </a:solidFill>
              <a:latin typeface="Times New Roman" pitchFamily="18" charset="0"/>
              <a:cs typeface="Times New Roman" pitchFamily="18" charset="0"/>
            </a:endParaRPr>
          </a:p>
        </p:txBody>
      </p:sp>
      <p:sp>
        <p:nvSpPr>
          <p:cNvPr id="11" name="Прямоугольник 10"/>
          <p:cNvSpPr/>
          <p:nvPr/>
        </p:nvSpPr>
        <p:spPr>
          <a:xfrm>
            <a:off x="163772" y="4212220"/>
            <a:ext cx="5732061" cy="2308324"/>
          </a:xfrm>
          <a:prstGeom prst="rect">
            <a:avLst/>
          </a:prstGeom>
          <a:solidFill>
            <a:schemeClr val="bg1">
              <a:lumMod val="95000"/>
            </a:schemeClr>
          </a:solidFill>
        </p:spPr>
        <p:txBody>
          <a:bodyPr wrap="square">
            <a:spAutoFit/>
          </a:bodyPr>
          <a:lstStyle/>
          <a:p>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a:t>
            </a:r>
            <a:r>
              <a:rPr lang="ru-RU" sz="1400" b="1" i="1" dirty="0">
                <a:solidFill>
                  <a:srgbClr val="29018D"/>
                </a:solidFill>
                <a:latin typeface="Times New Roman" panose="02020603050405020304" pitchFamily="18" charset="0"/>
                <a:cs typeface="Times New Roman" panose="02020603050405020304" pitchFamily="18" charset="0"/>
              </a:rPr>
              <a:t>Результатом предоставления муниципальных  услуг являются</a:t>
            </a:r>
            <a:endParaRPr lang="ru-RU" sz="1400" dirty="0"/>
          </a:p>
          <a:p>
            <a:endParaRPr lang="ru-RU" sz="1300" b="1" dirty="0" smtClean="0">
              <a:solidFill>
                <a:schemeClr val="accent3">
                  <a:lumMod val="50000"/>
                </a:schemeClr>
              </a:solidFill>
              <a:latin typeface="Times New Roman" panose="02020603050405020304" pitchFamily="18" charset="0"/>
              <a:cs typeface="Times New Roman" panose="02020603050405020304" pitchFamily="18" charset="0"/>
            </a:endParaRPr>
          </a:p>
          <a:p>
            <a:r>
              <a:rPr lang="ru-RU" sz="1300" b="1" dirty="0">
                <a:solidFill>
                  <a:schemeClr val="accent3">
                    <a:lumMod val="50000"/>
                  </a:schemeClr>
                </a:solidFill>
                <a:latin typeface="Times New Roman" panose="02020603050405020304" pitchFamily="18" charset="0"/>
                <a:cs typeface="Times New Roman" panose="02020603050405020304" pitchFamily="18" charset="0"/>
              </a:rPr>
              <a:t> </a:t>
            </a:r>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 выдача разрешения на строительство (реконструкцию) объекта капитального строительства (отдельного этапа строительства  объекта капитального строительства);</a:t>
            </a:r>
          </a:p>
          <a:p>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 выдача разрешения на ввод объекта капитального строительства в эксплуатацию;</a:t>
            </a:r>
          </a:p>
          <a:p>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 выдача акта </a:t>
            </a:r>
            <a:r>
              <a:rPr lang="ru-RU" sz="1300" b="1" dirty="0">
                <a:solidFill>
                  <a:schemeClr val="accent3">
                    <a:lumMod val="50000"/>
                  </a:schemeClr>
                </a:solidFill>
                <a:latin typeface="Times New Roman" panose="02020603050405020304" pitchFamily="18" charset="0"/>
                <a:cs typeface="Times New Roman" panose="02020603050405020304" pitchFamily="18" charset="0"/>
              </a:rPr>
              <a:t>освидетельствования объекта капитального строительства ;</a:t>
            </a:r>
            <a:endParaRPr lang="ru-RU" sz="1300" b="1" dirty="0" smtClean="0">
              <a:solidFill>
                <a:schemeClr val="accent3">
                  <a:lumMod val="50000"/>
                </a:schemeClr>
              </a:solidFill>
              <a:latin typeface="Times New Roman" panose="02020603050405020304" pitchFamily="18" charset="0"/>
              <a:cs typeface="Times New Roman" panose="02020603050405020304" pitchFamily="18" charset="0"/>
            </a:endParaRPr>
          </a:p>
          <a:p>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 разрешение на установку и эксплуатацию рекламной конструкции</a:t>
            </a:r>
            <a:r>
              <a:rPr lang="ru-RU" sz="1300" b="1" i="1" dirty="0" smtClean="0">
                <a:solidFill>
                  <a:schemeClr val="accent3">
                    <a:lumMod val="50000"/>
                  </a:schemeClr>
                </a:solidFill>
                <a:latin typeface="Times New Roman" panose="02020603050405020304" pitchFamily="18" charset="0"/>
                <a:cs typeface="Times New Roman" panose="02020603050405020304" pitchFamily="18" charset="0"/>
              </a:rPr>
              <a:t>.</a:t>
            </a:r>
          </a:p>
          <a:p>
            <a:endParaRPr lang="ru-RU" sz="1300" dirty="0">
              <a:effectLst/>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6387152" y="363553"/>
            <a:ext cx="5276764" cy="4755148"/>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Заявителями и получателями </a:t>
            </a:r>
            <a:r>
              <a:rPr lang="ru-RU" sz="1500" b="1" i="1" dirty="0" smtClean="0">
                <a:solidFill>
                  <a:srgbClr val="29018D"/>
                </a:solidFill>
                <a:latin typeface="Times New Roman" panose="02020603050405020304" pitchFamily="18" charset="0"/>
                <a:cs typeface="Times New Roman" panose="02020603050405020304" pitchFamily="18" charset="0"/>
              </a:rPr>
              <a:t>настоящих муниципальных услуг </a:t>
            </a:r>
            <a:r>
              <a:rPr lang="ru-RU" sz="1500" b="1" i="1" dirty="0">
                <a:solidFill>
                  <a:srgbClr val="29018D"/>
                </a:solidFill>
                <a:latin typeface="Times New Roman" panose="02020603050405020304" pitchFamily="18" charset="0"/>
                <a:cs typeface="Times New Roman" panose="02020603050405020304" pitchFamily="18" charset="0"/>
              </a:rPr>
              <a:t>являются: </a:t>
            </a:r>
            <a:endParaRPr lang="ru-RU" sz="1500" b="1" i="1" dirty="0" smtClean="0">
              <a:solidFill>
                <a:srgbClr val="29018D"/>
              </a:solidFill>
              <a:latin typeface="Times New Roman" panose="02020603050405020304" pitchFamily="18" charset="0"/>
              <a:cs typeface="Times New Roman" panose="02020603050405020304" pitchFamily="18" charset="0"/>
            </a:endParaRPr>
          </a:p>
          <a:p>
            <a:pPr algn="just"/>
            <a:endParaRPr lang="ru-RU" sz="1300" b="1" dirty="0">
              <a:solidFill>
                <a:srgbClr val="29018D"/>
              </a:solidFill>
              <a:latin typeface="Times New Roman" panose="02020603050405020304" pitchFamily="18" charset="0"/>
              <a:cs typeface="Times New Roman" panose="02020603050405020304" pitchFamily="18" charset="0"/>
            </a:endParaRPr>
          </a:p>
          <a:p>
            <a:pPr algn="just"/>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 физические лица (граждане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Российской Федерации,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иностранные граждане, лица без гражданства), в том числе индивидуальные предприниматели, юридические лица, либо их уполномоченные представители;</a:t>
            </a:r>
          </a:p>
          <a:p>
            <a:pPr algn="just"/>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 - физические лица, получившие государственный сертификат на материнский (семейный) капитал, являющиеся правообладателями земельных участков и осуществляющие строительство (реконструкцию) объектов индивидуального жилищного строительства на предоставленных им земельных участках, либо их законные представители;</a:t>
            </a:r>
          </a:p>
          <a:p>
            <a:pPr algn="just"/>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 - физические или юридические лица, обеспечивающие на принадлежащих им земельных участках или на земельных участках иных правообладателей (которым при осуществлении бюджетных инвестиций в объекты капитального строительства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муниципальной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собственности органы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местного самоуправления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передали в случаях,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установленных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Бюджетным законодательством Российской Федерации, на основании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соглашений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свои полномочия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муниципального</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заказчика</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 строительство,  </a:t>
            </a:r>
            <a:r>
              <a:rPr lang="ru-RU" sz="1300" b="1" dirty="0" smtClean="0">
                <a:solidFill>
                  <a:schemeClr val="tx1">
                    <a:lumMod val="75000"/>
                    <a:lumOff val="25000"/>
                  </a:schemeClr>
                </a:solidFill>
                <a:latin typeface="Times New Roman" panose="02020603050405020304" pitchFamily="18" charset="0"/>
                <a:cs typeface="Times New Roman" panose="02020603050405020304" pitchFamily="18" charset="0"/>
              </a:rPr>
              <a:t>реконструкцию объектов  капитального </a:t>
            </a:r>
            <a:r>
              <a:rPr lang="ru-RU" sz="1300" b="1" dirty="0">
                <a:solidFill>
                  <a:schemeClr val="tx1">
                    <a:lumMod val="75000"/>
                    <a:lumOff val="25000"/>
                  </a:schemeClr>
                </a:solidFill>
                <a:latin typeface="Times New Roman" panose="02020603050405020304" pitchFamily="18" charset="0"/>
                <a:cs typeface="Times New Roman" panose="02020603050405020304" pitchFamily="18" charset="0"/>
              </a:rPr>
              <a:t>строительства.</a:t>
            </a:r>
          </a:p>
        </p:txBody>
      </p:sp>
      <p:sp>
        <p:nvSpPr>
          <p:cNvPr id="3" name="Прямоугольник 2"/>
          <p:cNvSpPr/>
          <p:nvPr/>
        </p:nvSpPr>
        <p:spPr>
          <a:xfrm>
            <a:off x="163772" y="442368"/>
            <a:ext cx="5581935" cy="646331"/>
          </a:xfrm>
          <a:prstGeom prst="rect">
            <a:avLst/>
          </a:prstGeom>
        </p:spPr>
        <p:txBody>
          <a:bodyPr wrap="square">
            <a:spAutoFit/>
          </a:bodyPr>
          <a:lstStyle/>
          <a:p>
            <a:pPr algn="ctr"/>
            <a:r>
              <a:rPr lang="ru-RU"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b="1" dirty="0">
                <a:solidFill>
                  <a:srgbClr val="29018D"/>
                </a:solidFill>
                <a:latin typeface="Times New Roman" panose="02020603050405020304" pitchFamily="18" charset="0"/>
                <a:cs typeface="Times New Roman" panose="02020603050405020304" pitchFamily="18" charset="0"/>
              </a:rPr>
              <a:t> </a:t>
            </a:r>
            <a:r>
              <a:rPr lang="ru-RU" b="1" i="1" dirty="0">
                <a:solidFill>
                  <a:srgbClr val="29018D"/>
                </a:solidFill>
                <a:latin typeface="Times New Roman" panose="02020603050405020304" pitchFamily="18" charset="0"/>
                <a:cs typeface="Times New Roman" panose="02020603050405020304" pitchFamily="18" charset="0"/>
              </a:rPr>
              <a:t>предоставления </a:t>
            </a:r>
            <a:r>
              <a:rPr lang="ru-RU" b="1" i="1" dirty="0" smtClean="0">
                <a:solidFill>
                  <a:srgbClr val="29018D"/>
                </a:solidFill>
                <a:latin typeface="Times New Roman" panose="02020603050405020304" pitchFamily="18" charset="0"/>
                <a:cs typeface="Times New Roman" panose="02020603050405020304" pitchFamily="18" charset="0"/>
              </a:rPr>
              <a:t>муниципальных услуг:</a:t>
            </a:r>
            <a:endParaRPr lang="ru-RU" b="1" dirty="0">
              <a:solidFill>
                <a:srgbClr val="29018D"/>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6421" y="1129541"/>
            <a:ext cx="5273041" cy="2708434"/>
          </a:xfrm>
          <a:prstGeom prst="rect">
            <a:avLst/>
          </a:prstGeom>
        </p:spPr>
        <p:txBody>
          <a:bodyPr wrap="square">
            <a:spAutoFit/>
          </a:bodyPr>
          <a:lstStyle/>
          <a:p>
            <a:pPr algn="just">
              <a:spcBef>
                <a:spcPts val="0"/>
              </a:spcBef>
              <a:spcAft>
                <a:spcPts val="0"/>
              </a:spcAf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о предоставлении муниципальной услуги, оформленное согласно Приложению  к Административному регламенту;</a:t>
            </a:r>
            <a:r>
              <a:rPr lang="ru-RU" sz="1300" b="1"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документ, подтверждающий полномочие представителя действовать от имени Заявителя (при подаче заявления о предоставлении муниципальной услуги представителем Заявителя)</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правоустанавливающий документ на земельный участок в случае, если указанный документ (его копия или сведения, содержащиеся в нем) отсутствуют в Едином государственном реестре недвижимости</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проектная документация на объект капитального строительства</a:t>
            </a:r>
          </a:p>
        </p:txBody>
      </p:sp>
      <p:sp>
        <p:nvSpPr>
          <p:cNvPr id="10" name="Прямоугольная выноска 9"/>
          <p:cNvSpPr/>
          <p:nvPr/>
        </p:nvSpPr>
        <p:spPr>
          <a:xfrm>
            <a:off x="7714043" y="5348207"/>
            <a:ext cx="3217814" cy="903298"/>
          </a:xfrm>
          <a:prstGeom prst="wedgeRectCallout">
            <a:avLst/>
          </a:prstGeom>
          <a:scene3d>
            <a:camera prst="orthographicFront"/>
            <a:lightRig rig="threePt" dir="t"/>
          </a:scene3d>
          <a:sp3d>
            <a:bevelT w="152400" h="50800" prst="softRound"/>
          </a:sp3d>
        </p:spPr>
        <p:style>
          <a:lnRef idx="2">
            <a:schemeClr val="accent1">
              <a:shade val="50000"/>
            </a:schemeClr>
          </a:lnRef>
          <a:fillRef idx="1003">
            <a:schemeClr val="lt1"/>
          </a:fillRef>
          <a:effectRef idx="0">
            <a:schemeClr val="accent1"/>
          </a:effectRef>
          <a:fontRef idx="minor">
            <a:schemeClr val="lt1"/>
          </a:fontRef>
        </p:style>
        <p:txBody>
          <a:bodyPr anchor="ctr"/>
          <a:lstStyle/>
          <a:p>
            <a:pPr algn="ctr">
              <a:defRPr/>
            </a:pPr>
            <a:r>
              <a:rPr lang="ru-RU" sz="1200" b="1" dirty="0">
                <a:solidFill>
                  <a:schemeClr val="bg2">
                    <a:lumMod val="50000"/>
                  </a:schemeClr>
                </a:solidFill>
                <a:latin typeface="Times New Roman" panose="02020603050405020304" pitchFamily="18" charset="0"/>
                <a:cs typeface="Times New Roman" panose="02020603050405020304" pitchFamily="18" charset="0"/>
              </a:rPr>
              <a:t>Количество оказанных услуг всего</a:t>
            </a:r>
          </a:p>
          <a:p>
            <a:pPr algn="ctr">
              <a:defRPr/>
            </a:pPr>
            <a:r>
              <a:rPr lang="ru-RU" sz="1200" b="1" dirty="0">
                <a:solidFill>
                  <a:schemeClr val="bg2">
                    <a:lumMod val="50000"/>
                  </a:schemeClr>
                </a:solidFill>
                <a:latin typeface="Times New Roman" panose="02020603050405020304" pitchFamily="18" charset="0"/>
                <a:cs typeface="Times New Roman" panose="02020603050405020304" pitchFamily="18" charset="0"/>
              </a:rPr>
              <a:t>2015 год     2016 </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год      2017 год</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a:p>
            <a:pPr algn="ctr">
              <a:defRPr/>
            </a:pPr>
            <a:r>
              <a:rPr lang="ru-RU" sz="1200" b="1" dirty="0">
                <a:solidFill>
                  <a:schemeClr val="bg2">
                    <a:lumMod val="50000"/>
                  </a:schemeClr>
                </a:solidFill>
                <a:latin typeface="Times New Roman" panose="02020603050405020304" pitchFamily="18" charset="0"/>
                <a:cs typeface="Times New Roman" panose="02020603050405020304" pitchFamily="18" charset="0"/>
              </a:rPr>
              <a:t>1 </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608 </a:t>
            </a:r>
            <a:r>
              <a:rPr lang="ru-RU" sz="1200" b="1" dirty="0">
                <a:solidFill>
                  <a:schemeClr val="bg2">
                    <a:lumMod val="50000"/>
                  </a:schemeClr>
                </a:solidFill>
                <a:latin typeface="Times New Roman" panose="02020603050405020304" pitchFamily="18" charset="0"/>
                <a:cs typeface="Times New Roman" panose="02020603050405020304" pitchFamily="18" charset="0"/>
              </a:rPr>
              <a:t>ед.      1 </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136 </a:t>
            </a:r>
            <a:r>
              <a:rPr lang="ru-RU" sz="1200" b="1" dirty="0">
                <a:solidFill>
                  <a:schemeClr val="bg2">
                    <a:lumMod val="50000"/>
                  </a:schemeClr>
                </a:solidFill>
                <a:latin typeface="Times New Roman" panose="02020603050405020304" pitchFamily="18" charset="0"/>
                <a:cs typeface="Times New Roman" panose="02020603050405020304" pitchFamily="18" charset="0"/>
              </a:rPr>
              <a:t>ед</a:t>
            </a:r>
            <a:r>
              <a:rPr lang="ru-RU" sz="1200" b="1" dirty="0" smtClean="0">
                <a:solidFill>
                  <a:schemeClr val="bg2">
                    <a:lumMod val="50000"/>
                  </a:schemeClr>
                </a:solidFill>
                <a:latin typeface="Times New Roman" panose="02020603050405020304" pitchFamily="18" charset="0"/>
                <a:cs typeface="Times New Roman" panose="02020603050405020304" pitchFamily="18" charset="0"/>
              </a:rPr>
              <a:t>.       1206 ед.</a:t>
            </a:r>
            <a:endParaRPr lang="ru-RU" sz="1200" b="1"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1645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DDEBCF"/>
            </a:gs>
            <a:gs pos="50000">
              <a:srgbClr val="9CB86E"/>
            </a:gs>
            <a:gs pos="75000">
              <a:srgbClr val="156B13"/>
            </a:gs>
          </a:gsLst>
          <a:lin ang="5400000" scaled="0"/>
          <a:tileRect l="-100000" b="-100000"/>
        </a:gradFill>
        <a:effectLst/>
      </p:bgPr>
    </p:bg>
    <p:spTree>
      <p:nvGrpSpPr>
        <p:cNvPr id="1" name=""/>
        <p:cNvGrpSpPr/>
        <p:nvPr/>
      </p:nvGrpSpPr>
      <p:grpSpPr>
        <a:xfrm>
          <a:off x="0" y="0"/>
          <a:ext cx="0" cy="0"/>
          <a:chOff x="0" y="0"/>
          <a:chExt cx="0" cy="0"/>
        </a:xfrm>
      </p:grpSpPr>
      <p:sp>
        <p:nvSpPr>
          <p:cNvPr id="7" name="Прямоугольник 6"/>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Times New Roman" panose="02020603050405020304" pitchFamily="18" charset="0"/>
                <a:cs typeface="Times New Roman" pitchFamily="18" charset="0"/>
              </a:rPr>
              <a:t>Строительство и архитектура</a:t>
            </a:r>
            <a:endParaRPr lang="ru-RU" altLang="ru-RU" dirty="0">
              <a:solidFill>
                <a:srgbClr val="000000"/>
              </a:solidFill>
              <a:latin typeface="Times New Roman" pitchFamily="18" charset="0"/>
              <a:cs typeface="Times New Roman" pitchFamily="18" charset="0"/>
            </a:endParaRPr>
          </a:p>
        </p:txBody>
      </p:sp>
      <p:graphicFrame>
        <p:nvGraphicFramePr>
          <p:cNvPr id="25" name="Диаграмма 24"/>
          <p:cNvGraphicFramePr/>
          <p:nvPr>
            <p:extLst>
              <p:ext uri="{D42A27DB-BD31-4B8C-83A1-F6EECF244321}">
                <p14:modId xmlns:p14="http://schemas.microsoft.com/office/powerpoint/2010/main" val="4277201550"/>
              </p:ext>
            </p:extLst>
          </p:nvPr>
        </p:nvGraphicFramePr>
        <p:xfrm>
          <a:off x="109429" y="2316412"/>
          <a:ext cx="3302511" cy="2825087"/>
        </p:xfrm>
        <a:graphic>
          <a:graphicData uri="http://schemas.openxmlformats.org/drawingml/2006/chart">
            <c:chart xmlns:c="http://schemas.openxmlformats.org/drawingml/2006/chart" xmlns:r="http://schemas.openxmlformats.org/officeDocument/2006/relationships" r:id="rId2"/>
          </a:graphicData>
        </a:graphic>
      </p:graphicFrame>
      <p:sp>
        <p:nvSpPr>
          <p:cNvPr id="9" name="Прямоугольник 8"/>
          <p:cNvSpPr/>
          <p:nvPr/>
        </p:nvSpPr>
        <p:spPr>
          <a:xfrm>
            <a:off x="0" y="409788"/>
            <a:ext cx="12178226" cy="406672"/>
          </a:xfrm>
          <a:prstGeom prst="rect">
            <a:avLst/>
          </a:prstGeom>
          <a:solidFill>
            <a:schemeClr val="accent3">
              <a:lumMod val="20000"/>
              <a:lumOff val="80000"/>
            </a:schemeClr>
          </a:solidFill>
          <a:ln w="76200">
            <a:solidFill>
              <a:schemeClr val="accent3">
                <a:lumMod val="60000"/>
                <a:lumOff val="4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a-RU" b="1" i="1" dirty="0">
                <a:solidFill>
                  <a:srgbClr val="29018D"/>
                </a:solidFill>
                <a:latin typeface="Times New Roman" pitchFamily="18" charset="0"/>
                <a:cs typeface="Times New Roman" pitchFamily="18" charset="0"/>
              </a:rPr>
              <a:t>Информация  количестве о предоставленных  </a:t>
            </a:r>
            <a:r>
              <a:rPr lang="ba-RU" b="1" i="1" dirty="0" smtClean="0">
                <a:solidFill>
                  <a:srgbClr val="29018D"/>
                </a:solidFill>
                <a:latin typeface="Times New Roman" pitchFamily="18" charset="0"/>
                <a:cs typeface="Times New Roman" pitchFamily="18" charset="0"/>
              </a:rPr>
              <a:t>услуг, </a:t>
            </a:r>
            <a:r>
              <a:rPr lang="ba-RU" b="1" i="1" dirty="0">
                <a:solidFill>
                  <a:srgbClr val="29018D"/>
                </a:solidFill>
                <a:latin typeface="Times New Roman" pitchFamily="18" charset="0"/>
                <a:cs typeface="Times New Roman" pitchFamily="18" charset="0"/>
              </a:rPr>
              <a:t>единиц</a:t>
            </a:r>
            <a:endParaRPr lang="ru-RU" b="1" i="1" dirty="0">
              <a:solidFill>
                <a:srgbClr val="29018D"/>
              </a:solidFill>
              <a:latin typeface="Times New Roman" pitchFamily="18" charset="0"/>
              <a:cs typeface="Times New Roman" pitchFamily="18" charset="0"/>
            </a:endParaRPr>
          </a:p>
        </p:txBody>
      </p:sp>
      <p:sp>
        <p:nvSpPr>
          <p:cNvPr id="10" name="TextBox 1"/>
          <p:cNvSpPr txBox="1"/>
          <p:nvPr/>
        </p:nvSpPr>
        <p:spPr>
          <a:xfrm>
            <a:off x="214309" y="1306282"/>
            <a:ext cx="2892338" cy="821336"/>
          </a:xfrm>
          <a:prstGeom prst="rect">
            <a:avLst/>
          </a:prstGeom>
          <a:solidFill>
            <a:srgbClr val="E7F4D8"/>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defTabSz="914400" fontAlgn="base">
              <a:spcBef>
                <a:spcPct val="0"/>
              </a:spcBef>
              <a:spcAft>
                <a:spcPct val="0"/>
              </a:spcAft>
            </a:pPr>
            <a:r>
              <a:rPr lang="ru-RU" altLang="ru-RU" sz="1400" b="1" i="1" dirty="0" smtClean="0">
                <a:solidFill>
                  <a:srgbClr val="000000"/>
                </a:solidFill>
                <a:latin typeface="Times New Roman" pitchFamily="18" charset="0"/>
                <a:ea typeface="DejaVu Sans"/>
                <a:cs typeface="Times New Roman" pitchFamily="18" charset="0"/>
              </a:rPr>
              <a:t>Выдача разрешений на ввод объекта капитального строительства в эксплуатацию</a:t>
            </a:r>
            <a:endParaRPr lang="ru-RU" altLang="ru-RU" sz="1400" b="1" i="1" dirty="0" smtClean="0">
              <a:solidFill>
                <a:srgbClr val="000000"/>
              </a:solidFill>
              <a:latin typeface="Times New Roman" pitchFamily="18" charset="0"/>
              <a:ea typeface="DejaVu Sans"/>
              <a:cs typeface="DejaVu Sans"/>
            </a:endParaRPr>
          </a:p>
        </p:txBody>
      </p:sp>
      <p:graphicFrame>
        <p:nvGraphicFramePr>
          <p:cNvPr id="12" name="Диаграмма 11"/>
          <p:cNvGraphicFramePr/>
          <p:nvPr>
            <p:extLst>
              <p:ext uri="{D42A27DB-BD31-4B8C-83A1-F6EECF244321}">
                <p14:modId xmlns:p14="http://schemas.microsoft.com/office/powerpoint/2010/main" val="326122814"/>
              </p:ext>
            </p:extLst>
          </p:nvPr>
        </p:nvGraphicFramePr>
        <p:xfrm>
          <a:off x="8570794" y="2690883"/>
          <a:ext cx="3471351" cy="271363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
          <p:cNvSpPr txBox="1"/>
          <p:nvPr/>
        </p:nvSpPr>
        <p:spPr>
          <a:xfrm>
            <a:off x="9080184" y="1306282"/>
            <a:ext cx="2892338" cy="821336"/>
          </a:xfrm>
          <a:prstGeom prst="rect">
            <a:avLst/>
          </a:prstGeom>
          <a:solidFill>
            <a:srgbClr val="E7F4D8"/>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defTabSz="914400" fontAlgn="base">
              <a:spcBef>
                <a:spcPct val="0"/>
              </a:spcBef>
              <a:spcAft>
                <a:spcPct val="0"/>
              </a:spcAft>
            </a:pPr>
            <a:r>
              <a:rPr lang="ru-RU" altLang="ru-RU" sz="1400" b="1" i="1" dirty="0">
                <a:solidFill>
                  <a:srgbClr val="000000"/>
                </a:solidFill>
                <a:latin typeface="Times New Roman" pitchFamily="18" charset="0"/>
                <a:ea typeface="DejaVu Sans"/>
                <a:cs typeface="DejaVu Sans"/>
              </a:rPr>
              <a:t>Выдача разрешений на установку рекламной конструкции на соответствующей территории</a:t>
            </a:r>
          </a:p>
        </p:txBody>
      </p:sp>
      <p:sp>
        <p:nvSpPr>
          <p:cNvPr id="14" name="TextBox 1"/>
          <p:cNvSpPr txBox="1"/>
          <p:nvPr/>
        </p:nvSpPr>
        <p:spPr>
          <a:xfrm>
            <a:off x="3550629" y="1059584"/>
            <a:ext cx="4665323" cy="2568249"/>
          </a:xfrm>
          <a:prstGeom prst="rect">
            <a:avLst/>
          </a:prstGeom>
          <a:solidFill>
            <a:srgbClr val="E7F4D8"/>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just" defTabSz="914400" fontAlgn="base">
              <a:spcBef>
                <a:spcPct val="0"/>
              </a:spcBef>
              <a:spcAft>
                <a:spcPct val="0"/>
              </a:spcAft>
            </a:pPr>
            <a:r>
              <a:rPr lang="ru-RU" altLang="ru-RU" sz="1400" b="1" i="1" dirty="0">
                <a:solidFill>
                  <a:srgbClr val="000000"/>
                </a:solidFill>
                <a:latin typeface="Times New Roman" pitchFamily="18" charset="0"/>
                <a:ea typeface="DejaVu Sans"/>
                <a:cs typeface="DejaVu Sans"/>
              </a:rPr>
              <a:t>Выдача акта освидетельствования  проведения основных работ по строительству объекта индивидуального жилищного строительства (монтаж фундамента, возведение стен и кровли) или проведение работ по реконструкции объекта индивидуального жилищного строительства, в результате которых общая площадь жилого помещения (жилых помещений) реконструируемого объекта увеличивается не менее чем на учетную норму площади жилого помещения, устанавливаемую в соответствии с жилищным законодательством Российской Федерации</a:t>
            </a:r>
            <a:endParaRPr lang="ru-RU" altLang="ru-RU" sz="1400" b="1" i="1" dirty="0">
              <a:solidFill>
                <a:srgbClr val="000000"/>
              </a:solidFill>
              <a:latin typeface="DejaVu Sans"/>
              <a:ea typeface="DejaVu Sans"/>
              <a:cs typeface="DejaVu Sans"/>
            </a:endParaRPr>
          </a:p>
        </p:txBody>
      </p:sp>
      <p:graphicFrame>
        <p:nvGraphicFramePr>
          <p:cNvPr id="15" name="Диаграмма 14"/>
          <p:cNvGraphicFramePr/>
          <p:nvPr>
            <p:extLst>
              <p:ext uri="{D42A27DB-BD31-4B8C-83A1-F6EECF244321}">
                <p14:modId xmlns:p14="http://schemas.microsoft.com/office/powerpoint/2010/main" val="3073551199"/>
              </p:ext>
            </p:extLst>
          </p:nvPr>
        </p:nvGraphicFramePr>
        <p:xfrm>
          <a:off x="3998794" y="3816824"/>
          <a:ext cx="3985146" cy="27136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28431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g74.ru/deskphoto/56881/0.jpg"/>
          <p:cNvPicPr>
            <a:picLocks noChangeAspect="1" noChangeArrowheads="1"/>
          </p:cNvPicPr>
          <p:nvPr/>
        </p:nvPicPr>
        <p:blipFill>
          <a:blip r:embed="rId2"/>
          <a:srcRect/>
          <a:stretch>
            <a:fillRect/>
          </a:stretch>
        </p:blipFill>
        <p:spPr bwMode="auto">
          <a:xfrm>
            <a:off x="-1" y="0"/>
            <a:ext cx="3343701" cy="2214372"/>
          </a:xfrm>
          <a:prstGeom prst="rect">
            <a:avLst/>
          </a:prstGeom>
          <a:noFill/>
        </p:spPr>
      </p:pic>
      <p:pic>
        <p:nvPicPr>
          <p:cNvPr id="46084"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2436624"/>
            <a:ext cx="928048" cy="1218837"/>
          </a:xfrm>
          <a:prstGeom prst="rect">
            <a:avLst/>
          </a:prstGeom>
          <a:noFill/>
        </p:spPr>
      </p:pic>
      <p:sp>
        <p:nvSpPr>
          <p:cNvPr id="7" name="Прямоугольник 6"/>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Автотранспорт и дороги</a:t>
            </a:r>
            <a:endParaRPr lang="ru-RU" altLang="ru-RU" dirty="0">
              <a:solidFill>
                <a:srgbClr val="000000"/>
              </a:solidFill>
              <a:latin typeface="Times New Roman" pitchFamily="18" charset="0"/>
              <a:cs typeface="Times New Roman" pitchFamily="18" charset="0"/>
            </a:endParaRPr>
          </a:p>
        </p:txBody>
      </p:sp>
      <p:sp>
        <p:nvSpPr>
          <p:cNvPr id="9" name="Вертикальный свиток 8"/>
          <p:cNvSpPr/>
          <p:nvPr/>
        </p:nvSpPr>
        <p:spPr>
          <a:xfrm>
            <a:off x="3521122" y="605630"/>
            <a:ext cx="4421804" cy="5188901"/>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fontAlgn="base">
              <a:spcBef>
                <a:spcPct val="0"/>
              </a:spcBef>
              <a:spcAft>
                <a:spcPct val="0"/>
              </a:spcAft>
            </a:pPr>
            <a:r>
              <a:rPr lang="ru-RU" altLang="ru-RU" b="1" i="1" dirty="0">
                <a:solidFill>
                  <a:srgbClr val="000000"/>
                </a:solidFill>
                <a:latin typeface="Times New Roman" pitchFamily="18" charset="0"/>
                <a:ea typeface="DejaVu Sans"/>
                <a:cs typeface="DejaVu Sans"/>
              </a:rPr>
              <a:t>Выдача специальных разрешений  на движение по автомобильным дорогам транспортных средств, осуществляющих перевозки тяжеловесных и (или) крупногабаритных грузов по маршрутам, проходящим полностью или частично по дорогам местного значения в границах муниципального образования</a:t>
            </a:r>
            <a:endParaRPr lang="ru-RU" altLang="ru-RU" b="1" i="1" dirty="0">
              <a:solidFill>
                <a:srgbClr val="000000"/>
              </a:solidFill>
              <a:latin typeface="DejaVu Sans"/>
              <a:ea typeface="DejaVu Sans"/>
              <a:cs typeface="DejaVu Sans"/>
            </a:endParaRPr>
          </a:p>
        </p:txBody>
      </p:sp>
      <p:sp>
        <p:nvSpPr>
          <p:cNvPr id="10" name="Прямоугольник 9"/>
          <p:cNvSpPr/>
          <p:nvPr/>
        </p:nvSpPr>
        <p:spPr>
          <a:xfrm>
            <a:off x="928048" y="2762275"/>
            <a:ext cx="2593074" cy="1569660"/>
          </a:xfrm>
          <a:prstGeom prst="rect">
            <a:avLst/>
          </a:prstGeom>
        </p:spPr>
        <p:txBody>
          <a:bodyPr wrap="square">
            <a:spAutoFit/>
          </a:bodyPr>
          <a:lstStyle/>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Строительный отдел Администрации  </a:t>
            </a:r>
          </a:p>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муниципального района Мелеузовский</a:t>
            </a:r>
            <a:r>
              <a:rPr lang="ru-RU" altLang="ru-RU" sz="1200" b="1" i="1" dirty="0">
                <a:solidFill>
                  <a:srgbClr val="000000"/>
                </a:solidFill>
                <a:latin typeface="Times New Roman" pitchFamily="18" charset="0"/>
                <a:ea typeface="DejaVu Sans"/>
                <a:cs typeface="Times New Roman" panose="02020603050405020304" pitchFamily="18" charset="0"/>
              </a:rPr>
              <a:t> </a:t>
            </a:r>
            <a:r>
              <a:rPr lang="ru-RU" altLang="ru-RU" sz="1200" b="1" i="1" dirty="0" smtClean="0">
                <a:solidFill>
                  <a:srgbClr val="000000"/>
                </a:solidFill>
                <a:latin typeface="Times New Roman" pitchFamily="18" charset="0"/>
                <a:ea typeface="DejaVu Sans"/>
                <a:cs typeface="Times New Roman" panose="02020603050405020304" pitchFamily="18" charset="0"/>
              </a:rPr>
              <a:t>район </a:t>
            </a:r>
          </a:p>
          <a:p>
            <a:pPr marL="45720" lvl="0" indent="0" algn="ctr" fontAlgn="base">
              <a:spcBef>
                <a:spcPct val="0"/>
              </a:spcBef>
              <a:spcAft>
                <a:spcPct val="0"/>
              </a:spcAft>
              <a:buClrTx/>
              <a:buNone/>
            </a:pPr>
            <a:r>
              <a:rPr lang="ru-RU" altLang="ru-RU" sz="1200" b="1" i="1" dirty="0" smtClean="0">
                <a:solidFill>
                  <a:srgbClr val="000000"/>
                </a:solidFill>
                <a:latin typeface="Times New Roman" pitchFamily="18" charset="0"/>
                <a:ea typeface="DejaVu Sans"/>
                <a:cs typeface="Times New Roman" panose="02020603050405020304" pitchFamily="18" charset="0"/>
              </a:rPr>
              <a:t>Республики Башкортостан </a:t>
            </a:r>
            <a:r>
              <a:rPr lang="ru-RU" sz="1200" b="1" i="1" dirty="0">
                <a:latin typeface="Times New Roman" panose="02020603050405020304" pitchFamily="18" charset="0"/>
                <a:cs typeface="Times New Roman" panose="02020603050405020304" pitchFamily="18" charset="0"/>
              </a:rPr>
              <a:t>официальный сайт: </a:t>
            </a:r>
            <a:endParaRPr lang="ru-RU" altLang="ru-RU" sz="1200" b="1" i="1" dirty="0">
              <a:latin typeface="Times New Roman" pitchFamily="18" charset="0"/>
              <a:ea typeface="DejaVu Sans"/>
              <a:cs typeface="Times New Roman" panose="02020603050405020304" pitchFamily="18" charset="0"/>
            </a:endParaRPr>
          </a:p>
          <a:p>
            <a:pPr marL="45720" indent="0" algn="ctr" fontAlgn="base">
              <a:spcBef>
                <a:spcPct val="0"/>
              </a:spcBef>
              <a:spcAft>
                <a:spcPct val="0"/>
              </a:spcAft>
              <a:buClrTx/>
              <a:buNone/>
            </a:pPr>
            <a:r>
              <a:rPr lang="en-US" sz="1200" b="1" i="1" dirty="0">
                <a:latin typeface="Times New Roman" panose="02020603050405020304" pitchFamily="18" charset="0"/>
                <a:cs typeface="Times New Roman" panose="02020603050405020304" pitchFamily="18" charset="0"/>
              </a:rPr>
              <a:t>https://meleuz.bashkortostan.ru</a:t>
            </a:r>
            <a:endParaRPr lang="ru-RU" altLang="ru-RU" sz="1200" b="1" i="1" u="sng" dirty="0">
              <a:latin typeface="Times New Roman" pitchFamily="18" charset="0"/>
              <a:ea typeface="DejaVu Sans"/>
              <a:cs typeface="Times New Roman" panose="02020603050405020304" pitchFamily="18" charset="0"/>
            </a:endParaRPr>
          </a:p>
          <a:p>
            <a:pPr lvl="0" algn="ctr" defTabSz="914400" fontAlgn="base">
              <a:spcBef>
                <a:spcPct val="0"/>
              </a:spcBef>
              <a:spcAft>
                <a:spcPct val="0"/>
              </a:spcAft>
            </a:pPr>
            <a:endParaRPr lang="ru-RU" altLang="ru-RU" sz="1200" b="1" i="1" dirty="0" smtClean="0">
              <a:solidFill>
                <a:srgbClr val="000000"/>
              </a:solidFill>
              <a:latin typeface="DejaVu Sans"/>
              <a:ea typeface="DejaVu Sans"/>
              <a:cs typeface="DejaVu Sans"/>
            </a:endParaRPr>
          </a:p>
        </p:txBody>
      </p:sp>
      <p:sp>
        <p:nvSpPr>
          <p:cNvPr id="11" name="Двойная волна 10"/>
          <p:cNvSpPr/>
          <p:nvPr/>
        </p:nvSpPr>
        <p:spPr>
          <a:xfrm>
            <a:off x="37739" y="4331935"/>
            <a:ext cx="3483383"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Услуга предоставляется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12" name="Текст 23"/>
          <p:cNvSpPr txBox="1">
            <a:spLocks/>
          </p:cNvSpPr>
          <p:nvPr/>
        </p:nvSpPr>
        <p:spPr>
          <a:xfrm>
            <a:off x="7970221" y="547747"/>
            <a:ext cx="3850569" cy="2703689"/>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fontAlgn="base">
              <a:spcBef>
                <a:spcPct val="0"/>
              </a:spcBef>
              <a:spcAft>
                <a:spcPct val="0"/>
              </a:spcAft>
              <a:buClrTx/>
              <a:buNone/>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и получателями настоящей муниципальной услуги являются: </a:t>
            </a:r>
          </a:p>
          <a:p>
            <a:pPr marL="45720" indent="0" algn="ctr" fontAlgn="base">
              <a:spcBef>
                <a:spcPct val="0"/>
              </a:spcBef>
              <a:spcAft>
                <a:spcPct val="0"/>
              </a:spcAft>
              <a:buClrTx/>
              <a:buNone/>
            </a:pPr>
            <a:endParaRPr lang="ru-RU" sz="1500" b="1" i="1" dirty="0" smtClean="0">
              <a:solidFill>
                <a:srgbClr val="29018D"/>
              </a:solidFill>
              <a:latin typeface="Times New Roman" panose="02020603050405020304" pitchFamily="18" charset="0"/>
              <a:cs typeface="Times New Roman" panose="02020603050405020304" pitchFamily="18" charset="0"/>
            </a:endParaRPr>
          </a:p>
          <a:p>
            <a:pPr marL="45720" indent="0" algn="just" fontAlgn="base">
              <a:spcBef>
                <a:spcPct val="0"/>
              </a:spcBef>
              <a:spcAft>
                <a:spcPct val="0"/>
              </a:spcAft>
              <a:buClrTx/>
              <a:buNone/>
            </a:pPr>
            <a:r>
              <a:rPr lang="ru-RU" sz="1500" b="1" i="1" dirty="0">
                <a:solidFill>
                  <a:srgbClr val="29018D"/>
                </a:solidFill>
                <a:latin typeface="Times New Roman" panose="02020603050405020304" pitchFamily="18" charset="0"/>
                <a:cs typeface="Times New Roman" panose="02020603050405020304" pitchFamily="18" charset="0"/>
              </a:rPr>
              <a:t> </a:t>
            </a:r>
            <a:r>
              <a:rPr lang="ru-RU" sz="1500" b="1" i="1" dirty="0" smtClean="0">
                <a:solidFill>
                  <a:srgbClr val="29018D"/>
                </a:solidFill>
                <a:latin typeface="Times New Roman" panose="02020603050405020304" pitchFamily="18" charset="0"/>
                <a:cs typeface="Times New Roman" panose="02020603050405020304" pitchFamily="18" charset="0"/>
              </a:rPr>
              <a:t> - </a:t>
            </a:r>
            <a:r>
              <a:rPr lang="ru-RU" sz="1300" b="1" dirty="0" smtClean="0">
                <a:solidFill>
                  <a:schemeClr val="tx1"/>
                </a:solidFill>
                <a:latin typeface="Times New Roman" pitchFamily="18" charset="0"/>
                <a:cs typeface="Times New Roman" pitchFamily="18" charset="0"/>
              </a:rPr>
              <a:t>граждане Российской Федерации, а также постоянно или временно проживающие на </a:t>
            </a:r>
            <a:r>
              <a:rPr lang="ru-RU" sz="1300" b="1" dirty="0">
                <a:solidFill>
                  <a:schemeClr val="tx1"/>
                </a:solidFill>
                <a:latin typeface="Times New Roman" pitchFamily="18" charset="0"/>
                <a:cs typeface="Times New Roman" pitchFamily="18" charset="0"/>
              </a:rPr>
              <a:t>территории Российской Федерации </a:t>
            </a:r>
            <a:r>
              <a:rPr lang="ru-RU" sz="1300" b="1" dirty="0" smtClean="0">
                <a:solidFill>
                  <a:schemeClr val="tx1"/>
                </a:solidFill>
                <a:latin typeface="Times New Roman" pitchFamily="18" charset="0"/>
                <a:cs typeface="Times New Roman" pitchFamily="18" charset="0"/>
              </a:rPr>
              <a:t>, иностранные граждане и лица без гражданства; </a:t>
            </a:r>
          </a:p>
          <a:p>
            <a:pPr marL="45720" indent="0" algn="just" fontAlgn="base">
              <a:spcBef>
                <a:spcPct val="0"/>
              </a:spcBef>
              <a:spcAft>
                <a:spcPct val="0"/>
              </a:spcAft>
              <a:buClrTx/>
              <a:buNone/>
            </a:pPr>
            <a:r>
              <a:rPr lang="ru-RU" sz="1300" b="1" dirty="0" smtClean="0">
                <a:solidFill>
                  <a:schemeClr val="tx1"/>
                </a:solidFill>
                <a:latin typeface="Times New Roman" pitchFamily="18" charset="0"/>
                <a:cs typeface="Times New Roman" pitchFamily="18" charset="0"/>
              </a:rPr>
              <a:t>- юридические лица, созданные в соответствии с законодательством </a:t>
            </a:r>
            <a:r>
              <a:rPr lang="ru-RU" sz="1300" b="1" dirty="0">
                <a:solidFill>
                  <a:schemeClr val="tx1"/>
                </a:solidFill>
                <a:latin typeface="Times New Roman" pitchFamily="18" charset="0"/>
                <a:cs typeface="Times New Roman" pitchFamily="18" charset="0"/>
              </a:rPr>
              <a:t>Российской Федерации</a:t>
            </a:r>
            <a:r>
              <a:rPr lang="ru-RU" sz="1300" b="1" dirty="0" smtClean="0">
                <a:solidFill>
                  <a:schemeClr val="tx1"/>
                </a:solidFill>
                <a:latin typeface="Times New Roman" pitchFamily="18" charset="0"/>
                <a:cs typeface="Times New Roman" pitchFamily="18" charset="0"/>
              </a:rPr>
              <a:t> и имеющие место нахождения в </a:t>
            </a:r>
            <a:r>
              <a:rPr lang="ru-RU" sz="1300" b="1" dirty="0">
                <a:solidFill>
                  <a:schemeClr val="tx1"/>
                </a:solidFill>
                <a:latin typeface="Times New Roman" pitchFamily="18" charset="0"/>
                <a:cs typeface="Times New Roman" pitchFamily="18" charset="0"/>
              </a:rPr>
              <a:t>Российской Федерации</a:t>
            </a:r>
            <a:r>
              <a:rPr lang="ru-RU" sz="1300" b="1" dirty="0" smtClean="0">
                <a:solidFill>
                  <a:schemeClr val="tx1"/>
                </a:solidFill>
                <a:latin typeface="Times New Roman" pitchFamily="18" charset="0"/>
                <a:cs typeface="Times New Roman" pitchFamily="18" charset="0"/>
              </a:rPr>
              <a:t>;</a:t>
            </a:r>
          </a:p>
          <a:p>
            <a:pPr marL="45720" indent="0" algn="just" fontAlgn="base">
              <a:spcBef>
                <a:spcPct val="0"/>
              </a:spcBef>
              <a:spcAft>
                <a:spcPct val="0"/>
              </a:spcAft>
              <a:buClrTx/>
              <a:buNone/>
            </a:pPr>
            <a:r>
              <a:rPr lang="ru-RU" sz="1300" b="1" dirty="0">
                <a:solidFill>
                  <a:schemeClr val="tx1"/>
                </a:solidFill>
                <a:latin typeface="Times New Roman" pitchFamily="18" charset="0"/>
                <a:cs typeface="Times New Roman" pitchFamily="18" charset="0"/>
              </a:rPr>
              <a:t> </a:t>
            </a:r>
            <a:r>
              <a:rPr lang="ru-RU" sz="1300" b="1" dirty="0" smtClean="0">
                <a:solidFill>
                  <a:schemeClr val="tx1"/>
                </a:solidFill>
                <a:latin typeface="Times New Roman" pitchFamily="18" charset="0"/>
                <a:cs typeface="Times New Roman" pitchFamily="18" charset="0"/>
              </a:rPr>
              <a:t> - представители действующие в соответствии с действующим законодательством и на основании доверенности</a:t>
            </a:r>
          </a:p>
          <a:p>
            <a:pPr marL="45720" indent="0" algn="just" fontAlgn="base">
              <a:spcBef>
                <a:spcPct val="0"/>
              </a:spcBef>
              <a:spcAft>
                <a:spcPct val="0"/>
              </a:spcAft>
              <a:buClrTx/>
              <a:buNone/>
            </a:pPr>
            <a:endParaRPr lang="ru-RU" sz="1300" b="1" dirty="0">
              <a:solidFill>
                <a:srgbClr val="FFFF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7970221" y="3655461"/>
            <a:ext cx="3829843" cy="2585323"/>
          </a:xfrm>
          <a:prstGeom prst="rect">
            <a:avLst/>
          </a:prstGeom>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Нормативно-правовые акты</a:t>
            </a:r>
          </a:p>
          <a:p>
            <a:pPr algn="ctr"/>
            <a:endParaRPr lang="ru-RU" sz="1500" b="1" dirty="0">
              <a:solidFill>
                <a:srgbClr val="29018D"/>
              </a:solidFill>
              <a:latin typeface="Times New Roman" panose="02020603050405020304" pitchFamily="18" charset="0"/>
              <a:cs typeface="Times New Roman" panose="02020603050405020304" pitchFamily="18" charset="0"/>
            </a:endParaRPr>
          </a:p>
          <a:p>
            <a:pPr algn="just"/>
            <a:r>
              <a:rPr lang="ru-RU" altLang="ru-RU" sz="1200" b="1" dirty="0">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от </a:t>
            </a:r>
            <a:r>
              <a:rPr lang="ru-RU" altLang="ru-RU" sz="1200" b="1" dirty="0" smtClean="0">
                <a:latin typeface="Times New Roman" pitchFamily="18" charset="0"/>
                <a:cs typeface="Times New Roman" pitchFamily="18" charset="0"/>
              </a:rPr>
              <a:t>3 июня 2014 </a:t>
            </a:r>
            <a:r>
              <a:rPr lang="ru-RU" altLang="ru-RU" sz="1200" b="1" dirty="0">
                <a:latin typeface="Times New Roman" pitchFamily="18" charset="0"/>
                <a:cs typeface="Times New Roman" pitchFamily="18" charset="0"/>
              </a:rPr>
              <a:t>года № </a:t>
            </a:r>
            <a:r>
              <a:rPr lang="ru-RU" altLang="ru-RU" sz="1200" b="1" dirty="0" smtClean="0">
                <a:latin typeface="Times New Roman" pitchFamily="18" charset="0"/>
                <a:cs typeface="Times New Roman" pitchFamily="18" charset="0"/>
              </a:rPr>
              <a:t>1148 «</a:t>
            </a:r>
            <a:r>
              <a:rPr lang="ru-RU" sz="1200" b="1" dirty="0">
                <a:latin typeface="Times New Roman" panose="02020603050405020304" pitchFamily="18" charset="0"/>
                <a:cs typeface="Times New Roman" panose="02020603050405020304" pitchFamily="18" charset="0"/>
              </a:rPr>
              <a:t>Об </a:t>
            </a:r>
            <a:r>
              <a:rPr lang="ru-RU" sz="1200" b="1" dirty="0" smtClean="0">
                <a:latin typeface="Times New Roman" panose="02020603050405020304" pitchFamily="18" charset="0"/>
                <a:cs typeface="Times New Roman" panose="02020603050405020304" pitchFamily="18" charset="0"/>
              </a:rPr>
              <a:t>утверждении административного регламента предоставления </a:t>
            </a:r>
            <a:r>
              <a:rPr lang="ru-RU" sz="1200" b="1" dirty="0">
                <a:latin typeface="Times New Roman" panose="02020603050405020304" pitchFamily="18" charset="0"/>
                <a:cs typeface="Times New Roman" panose="02020603050405020304" pitchFamily="18" charset="0"/>
              </a:rPr>
              <a:t>муниципальной услуги </a:t>
            </a:r>
            <a:r>
              <a:rPr lang="ru-RU" sz="1200" b="1" dirty="0" smtClean="0">
                <a:latin typeface="Times New Roman" panose="02020603050405020304" pitchFamily="18" charset="0"/>
                <a:cs typeface="Times New Roman" panose="02020603050405020304" pitchFamily="18" charset="0"/>
              </a:rPr>
              <a:t>«Выдача разрешений и согласований на перевозку крупногабаритного и тяжеловесного груза по дорогам общего пользования муниципального района Мелеузовский район Республики Башкортостан</a:t>
            </a:r>
            <a:r>
              <a:rPr lang="ru-RU" altLang="ru-RU" sz="1200" b="1" dirty="0" smtClean="0">
                <a:latin typeface="Times New Roman" pitchFamily="18" charset="0"/>
                <a:cs typeface="Times New Roman" pitchFamily="18" charset="0"/>
              </a:rPr>
              <a:t>» </a:t>
            </a:r>
            <a:r>
              <a:rPr lang="ru-RU" sz="1200" b="1" dirty="0" smtClean="0">
                <a:latin typeface="Times New Roman" panose="02020603050405020304" pitchFamily="18" charset="0"/>
                <a:cs typeface="Times New Roman" panose="02020603050405020304" pitchFamily="18" charset="0"/>
              </a:rPr>
              <a:t>( с изменениями </a:t>
            </a:r>
            <a:r>
              <a:rPr lang="ru-RU" sz="1200" b="1" dirty="0">
                <a:latin typeface="Times New Roman" panose="02020603050405020304" pitchFamily="18" charset="0"/>
                <a:cs typeface="Times New Roman" panose="02020603050405020304" pitchFamily="18" charset="0"/>
              </a:rPr>
              <a:t>№ </a:t>
            </a:r>
            <a:r>
              <a:rPr lang="ru-RU" sz="1200" b="1" dirty="0" smtClean="0">
                <a:latin typeface="Times New Roman" panose="02020603050405020304" pitchFamily="18" charset="0"/>
                <a:cs typeface="Times New Roman" panose="02020603050405020304" pitchFamily="18" charset="0"/>
              </a:rPr>
              <a:t>1932 </a:t>
            </a:r>
            <a:r>
              <a:rPr lang="ru-RU" sz="1200" b="1" dirty="0">
                <a:latin typeface="Times New Roman" panose="02020603050405020304" pitchFamily="18" charset="0"/>
                <a:cs typeface="Times New Roman" panose="02020603050405020304" pitchFamily="18" charset="0"/>
              </a:rPr>
              <a:t>от </a:t>
            </a:r>
            <a:r>
              <a:rPr lang="ru-RU" sz="1200" b="1" dirty="0" smtClean="0">
                <a:latin typeface="Times New Roman" panose="02020603050405020304" pitchFamily="18" charset="0"/>
                <a:cs typeface="Times New Roman" panose="02020603050405020304" pitchFamily="18" charset="0"/>
              </a:rPr>
              <a:t>15.09.2014г.).</a:t>
            </a:r>
            <a:endParaRPr lang="ru-RU" altLang="ru-RU" sz="1200" b="1" dirty="0">
              <a:latin typeface="Times New Roman" pitchFamily="18" charset="0"/>
              <a:cs typeface="Times New Roman" pitchFamily="18" charset="0"/>
            </a:endParaRPr>
          </a:p>
        </p:txBody>
      </p:sp>
      <p:sp>
        <p:nvSpPr>
          <p:cNvPr id="14" name="Прямоугольник 13"/>
          <p:cNvSpPr/>
          <p:nvPr/>
        </p:nvSpPr>
        <p:spPr>
          <a:xfrm>
            <a:off x="4790364" y="605631"/>
            <a:ext cx="2565779"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000000"/>
                </a:solidFill>
                <a:latin typeface="Times New Roman" pitchFamily="18" charset="0"/>
                <a:cs typeface="Times New Roman" pitchFamily="18" charset="0"/>
              </a:rPr>
              <a:t>наименование услуги</a:t>
            </a:r>
            <a:endParaRPr lang="ru-RU" altLang="ru-RU" sz="1600" dirty="0">
              <a:solidFill>
                <a:srgbClr val="00000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Автотранспорт и дороги</a:t>
            </a:r>
            <a:endParaRPr lang="ru-RU" altLang="ru-RU" dirty="0">
              <a:solidFill>
                <a:srgbClr val="000000"/>
              </a:solidFill>
              <a:latin typeface="Times New Roman" pitchFamily="18" charset="0"/>
              <a:cs typeface="Times New Roman" pitchFamily="18" charset="0"/>
            </a:endParaRPr>
          </a:p>
        </p:txBody>
      </p:sp>
      <p:sp>
        <p:nvSpPr>
          <p:cNvPr id="5" name="Прямоугольник 4"/>
          <p:cNvSpPr/>
          <p:nvPr/>
        </p:nvSpPr>
        <p:spPr>
          <a:xfrm>
            <a:off x="6220188" y="4304194"/>
            <a:ext cx="5732061" cy="2246769"/>
          </a:xfrm>
          <a:prstGeom prst="rect">
            <a:avLst/>
          </a:prstGeom>
          <a:noFill/>
        </p:spPr>
        <p:txBody>
          <a:bodyPr wrap="square">
            <a:spAutoFit/>
          </a:bodyPr>
          <a:lstStyle/>
          <a:p>
            <a:pPr algn="ctr"/>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Результатом предоставления муниципальной  услуги </a:t>
            </a:r>
            <a:r>
              <a:rPr lang="ru-RU" sz="1500" b="1" i="1" dirty="0" smtClean="0">
                <a:solidFill>
                  <a:srgbClr val="29018D"/>
                </a:solidFill>
                <a:latin typeface="Times New Roman" panose="02020603050405020304" pitchFamily="18" charset="0"/>
                <a:cs typeface="Times New Roman" panose="02020603050405020304" pitchFamily="18" charset="0"/>
              </a:rPr>
              <a:t>являются:</a:t>
            </a:r>
          </a:p>
          <a:p>
            <a:endParaRPr lang="ru-RU" sz="1400" dirty="0"/>
          </a:p>
          <a:p>
            <a:pPr lvl="0" algn="just"/>
            <a:r>
              <a:rPr lang="ru-RU" sz="1300" b="1" dirty="0" smtClean="0">
                <a:solidFill>
                  <a:schemeClr val="accent3">
                    <a:lumMod val="50000"/>
                  </a:schemeClr>
                </a:solidFill>
                <a:latin typeface="Times New Roman" panose="02020603050405020304" pitchFamily="18" charset="0"/>
                <a:cs typeface="Times New Roman" panose="02020603050405020304" pitchFamily="18" charset="0"/>
              </a:rPr>
              <a:t>  - </a:t>
            </a:r>
            <a:r>
              <a:rPr lang="ru-RU" sz="1300" b="1" i="1" dirty="0">
                <a:solidFill>
                  <a:srgbClr val="000000"/>
                </a:solidFill>
                <a:latin typeface="Times New Roman" pitchFamily="18" charset="0"/>
                <a:cs typeface="Times New Roman" panose="02020603050405020304" pitchFamily="18" charset="0"/>
              </a:rPr>
              <a:t>в</a:t>
            </a:r>
            <a:r>
              <a:rPr lang="ru-RU" altLang="ru-RU" sz="1300" b="1" i="1" dirty="0" smtClean="0">
                <a:solidFill>
                  <a:srgbClr val="000000"/>
                </a:solidFill>
                <a:latin typeface="Times New Roman" pitchFamily="18" charset="0"/>
                <a:ea typeface="DejaVu Sans"/>
                <a:cs typeface="DejaVu Sans"/>
              </a:rPr>
              <a:t>ыдача разрешений  на </a:t>
            </a:r>
            <a:r>
              <a:rPr lang="ru-RU" altLang="ru-RU" sz="1300" b="1" i="1" dirty="0">
                <a:solidFill>
                  <a:srgbClr val="000000"/>
                </a:solidFill>
                <a:latin typeface="Times New Roman" pitchFamily="18" charset="0"/>
                <a:ea typeface="DejaVu Sans"/>
                <a:cs typeface="DejaVu Sans"/>
              </a:rPr>
              <a:t>движение по автомобильным дорогам транспортных средств, осуществляющих перевозки тяжеловесных и (или) крупногабаритных грузов по маршрутам, проходящим полностью или частично по дорогам местного значения в границах муниципального образования</a:t>
            </a:r>
            <a:endParaRPr lang="ru-RU" altLang="ru-RU" sz="1300" b="1" i="1" dirty="0">
              <a:solidFill>
                <a:srgbClr val="000000"/>
              </a:solidFill>
              <a:latin typeface="DejaVu Sans"/>
              <a:ea typeface="DejaVu Sans"/>
              <a:cs typeface="DejaVu Sans"/>
            </a:endParaRPr>
          </a:p>
          <a:p>
            <a:endParaRPr lang="ru-RU" sz="1300" b="1" dirty="0" smtClean="0">
              <a:solidFill>
                <a:schemeClr val="accent3">
                  <a:lumMod val="50000"/>
                </a:schemeClr>
              </a:solidFill>
              <a:latin typeface="Times New Roman" panose="02020603050405020304" pitchFamily="18" charset="0"/>
              <a:cs typeface="Times New Roman" panose="02020603050405020304" pitchFamily="18" charset="0"/>
            </a:endParaRPr>
          </a:p>
          <a:p>
            <a:endParaRPr lang="ru-RU" sz="1300" dirty="0">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95943" y="397488"/>
            <a:ext cx="5695406" cy="3785652"/>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sz="1500" b="1" dirty="0">
                <a:solidFill>
                  <a:srgbClr val="29018D"/>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муниципальной </a:t>
            </a:r>
            <a:r>
              <a:rPr lang="ru-RU" sz="1500" b="1" i="1" dirty="0" smtClean="0">
                <a:solidFill>
                  <a:srgbClr val="29018D"/>
                </a:solidFill>
                <a:latin typeface="Times New Roman" panose="02020603050405020304" pitchFamily="18" charset="0"/>
                <a:cs typeface="Times New Roman" panose="02020603050405020304" pitchFamily="18" charset="0"/>
              </a:rPr>
              <a:t>услуги:</a:t>
            </a:r>
          </a:p>
          <a:p>
            <a:pPr algn="ctr"/>
            <a:endParaRPr lang="ru-RU" sz="1500" b="1" dirty="0">
              <a:solidFill>
                <a:srgbClr val="29018D"/>
              </a:solidFill>
              <a:latin typeface="Times New Roman" panose="02020603050405020304" pitchFamily="18" charset="0"/>
              <a:cs typeface="Times New Roman" panose="02020603050405020304" pitchFamily="18" charset="0"/>
            </a:endParaRPr>
          </a:p>
          <a:p>
            <a:pPr algn="just">
              <a:spcBef>
                <a:spcPts val="0"/>
              </a:spcBef>
              <a:spcAft>
                <a:spcPts val="0"/>
              </a:spcAf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a:t>
            </a:r>
            <a:r>
              <a:rPr lang="ru-RU" sz="1300" b="1" dirty="0">
                <a:latin typeface="Times New Roman" panose="02020603050405020304" pitchFamily="18" charset="0"/>
                <a:cs typeface="Times New Roman" panose="02020603050405020304" pitchFamily="18" charset="0"/>
              </a:rPr>
              <a:t>о </a:t>
            </a:r>
            <a:r>
              <a:rPr lang="ru-RU" sz="1300" b="1" dirty="0" smtClean="0">
                <a:latin typeface="Times New Roman" panose="02020603050405020304" pitchFamily="18" charset="0"/>
                <a:cs typeface="Times New Roman" panose="02020603050405020304" pitchFamily="18" charset="0"/>
              </a:rPr>
              <a:t>предоставлении муниципальной </a:t>
            </a:r>
            <a:r>
              <a:rPr lang="ru-RU" sz="1300" b="1" dirty="0">
                <a:latin typeface="Times New Roman" panose="02020603050405020304" pitchFamily="18" charset="0"/>
                <a:cs typeface="Times New Roman" panose="02020603050405020304" pitchFamily="18" charset="0"/>
              </a:rPr>
              <a:t>услуги, оформленное согласно </a:t>
            </a:r>
            <a:r>
              <a:rPr lang="ru-RU" sz="1300" b="1" dirty="0" smtClean="0">
                <a:latin typeface="Times New Roman" panose="02020603050405020304" pitchFamily="18" charset="0"/>
                <a:cs typeface="Times New Roman" panose="02020603050405020304" pitchFamily="18" charset="0"/>
              </a:rPr>
              <a:t>Приложению </a:t>
            </a:r>
            <a:r>
              <a:rPr lang="ru-RU" sz="1300" b="1" dirty="0">
                <a:latin typeface="Times New Roman" panose="02020603050405020304" pitchFamily="18" charset="0"/>
                <a:cs typeface="Times New Roman" panose="02020603050405020304" pitchFamily="18" charset="0"/>
              </a:rPr>
              <a:t>к Административному </a:t>
            </a:r>
            <a:r>
              <a:rPr lang="ru-RU" sz="1300" b="1" dirty="0" smtClean="0">
                <a:latin typeface="Times New Roman" panose="02020603050405020304" pitchFamily="18" charset="0"/>
                <a:cs typeface="Times New Roman" panose="02020603050405020304" pitchFamily="18" charset="0"/>
              </a:rPr>
              <a:t>регламенту;</a:t>
            </a:r>
            <a:r>
              <a:rPr lang="ru-RU" sz="1300" b="1"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сведения о транспортном средстве (автопоезде) (марка и модель транспортного средства (тягача, прицепа (полуприцепа)), государственный регистрационный знак транспортного средства (тягача, прицепа (полуприцепа)), параметры транспортного средства (автопоезда) (масса транспортного средства (автопоезда) без груза/с грузом, масса тягача, прицепа (полуприцепа)), расстояние между осями, нагрузки на оси, габариты транспортного средства (автопоезда) (длина, ширина, высота), минимальный радиус поворота с грузом, необходимость автомобиля сопровождения (прикрытия), предполагаемая максимальная скорость движения транспортного средства (автопоезда).</a:t>
            </a:r>
            <a:endParaRPr lang="ru-RU" sz="1300" b="1" dirty="0">
              <a:latin typeface="Times New Roman" panose="02020603050405020304" pitchFamily="18" charset="0"/>
              <a:cs typeface="Times New Roman" panose="02020603050405020304" pitchFamily="18" charset="0"/>
            </a:endParaRPr>
          </a:p>
        </p:txBody>
      </p:sp>
      <p:pic>
        <p:nvPicPr>
          <p:cNvPr id="10242" name="Picture 2" descr="http://ttk-sl.com/wp-content/uploads/2015/05/urid-ttk-sl-doc-0077-urid-ttk-sl-doc-001-urid-ttk-sl-doc-0089745-036.png"/>
          <p:cNvPicPr>
            <a:picLocks noChangeAspect="1" noChangeArrowheads="1"/>
          </p:cNvPicPr>
          <p:nvPr/>
        </p:nvPicPr>
        <p:blipFill>
          <a:blip r:embed="rId2"/>
          <a:srcRect/>
          <a:stretch>
            <a:fillRect/>
          </a:stretch>
        </p:blipFill>
        <p:spPr bwMode="auto">
          <a:xfrm>
            <a:off x="6603876" y="711312"/>
            <a:ext cx="5160046" cy="2257520"/>
          </a:xfrm>
          <a:prstGeom prst="rect">
            <a:avLst/>
          </a:prstGeom>
          <a:noFill/>
        </p:spPr>
      </p:pic>
      <p:pic>
        <p:nvPicPr>
          <p:cNvPr id="10246" name="Picture 6" descr="https://uslugi-kz.webnode.ru/_files/200000000-301063137b/50000000.png?ph=78abefb545"/>
          <p:cNvPicPr>
            <a:picLocks noChangeAspect="1" noChangeArrowheads="1"/>
          </p:cNvPicPr>
          <p:nvPr/>
        </p:nvPicPr>
        <p:blipFill>
          <a:blip r:embed="rId3"/>
          <a:srcRect/>
          <a:stretch>
            <a:fillRect/>
          </a:stretch>
        </p:blipFill>
        <p:spPr bwMode="auto">
          <a:xfrm>
            <a:off x="204716" y="4444207"/>
            <a:ext cx="5743338" cy="1805049"/>
          </a:xfrm>
          <a:prstGeom prst="rect">
            <a:avLst/>
          </a:prstGeom>
          <a:noFill/>
        </p:spPr>
      </p:pic>
    </p:spTree>
    <p:extLst>
      <p:ext uri="{BB962C8B-B14F-4D97-AF65-F5344CB8AC3E}">
        <p14:creationId xmlns:p14="http://schemas.microsoft.com/office/powerpoint/2010/main" val="2921282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chernomorskoe-rk.ru/wp-content/uploads/2016/04/GnYMLvkZySk.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4290" y="89736"/>
            <a:ext cx="3544519" cy="2009743"/>
          </a:xfrm>
          <a:prstGeom prst="rect">
            <a:avLst/>
          </a:prstGeom>
          <a:noFill/>
        </p:spPr>
      </p:pic>
      <p:pic>
        <p:nvPicPr>
          <p:cNvPr id="5"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3647" y="2099479"/>
            <a:ext cx="928048" cy="1218837"/>
          </a:xfrm>
          <a:prstGeom prst="rect">
            <a:avLst/>
          </a:prstGeom>
          <a:noFill/>
        </p:spPr>
      </p:pic>
      <p:sp>
        <p:nvSpPr>
          <p:cNvPr id="6" name="Прямоугольник 5"/>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Социальное обслуживание и социальная защита населения</a:t>
            </a:r>
            <a:endParaRPr lang="ru-RU" altLang="ru-RU" dirty="0">
              <a:solidFill>
                <a:srgbClr val="000000"/>
              </a:solidFill>
              <a:latin typeface="Times New Roman" pitchFamily="18" charset="0"/>
              <a:cs typeface="Times New Roman" pitchFamily="18" charset="0"/>
            </a:endParaRPr>
          </a:p>
        </p:txBody>
      </p:sp>
      <p:sp>
        <p:nvSpPr>
          <p:cNvPr id="7" name="Вертикальный свиток 6"/>
          <p:cNvSpPr/>
          <p:nvPr/>
        </p:nvSpPr>
        <p:spPr>
          <a:xfrm>
            <a:off x="2962621" y="421909"/>
            <a:ext cx="5046261" cy="5792814"/>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ü"/>
            </a:pPr>
            <a:r>
              <a:rPr lang="ru-RU" altLang="ru-RU" b="1" i="1" dirty="0">
                <a:solidFill>
                  <a:srgbClr val="000000"/>
                </a:solidFill>
                <a:latin typeface="Times New Roman" pitchFamily="18" charset="0"/>
                <a:ea typeface="DejaVu Sans"/>
                <a:cs typeface="DejaVu Sans"/>
              </a:rPr>
              <a:t>Признание молодых семей нуждающимися в жилых помещениях, имеющих доходы, позволяющие получить кредит, и включение в состав участников подпрограммы «Обеспечение жильем молодых семей» ФЦП «Жилище»</a:t>
            </a:r>
          </a:p>
          <a:p>
            <a:pPr lvl="0">
              <a:buFont typeface="Wingdings" pitchFamily="2" charset="2"/>
              <a:buChar char="ü"/>
            </a:pPr>
            <a:r>
              <a:rPr lang="ru-RU" altLang="ru-RU" b="1" i="1" dirty="0">
                <a:solidFill>
                  <a:schemeClr val="tx1"/>
                </a:solidFill>
                <a:latin typeface="Times New Roman" pitchFamily="18" charset="0"/>
                <a:cs typeface="Times New Roman" pitchFamily="18" charset="0"/>
              </a:rPr>
              <a:t>Постановка на учет инвалидов и семей, имеющих детей-инвалидов, нуждающихся в жилых помещениях, предоставляемых по договорам социального найма, вставших на учёт после 1 января 2005 года и страдающих тяжелыми формами хронических заболеваний </a:t>
            </a:r>
            <a:endParaRPr lang="ru-RU" altLang="ru-RU" b="1" i="1" dirty="0">
              <a:solidFill>
                <a:srgbClr val="000000"/>
              </a:solidFill>
              <a:latin typeface="Times New Roman" pitchFamily="18" charset="0"/>
              <a:ea typeface="DejaVu Sans"/>
              <a:cs typeface="Times New Roman" pitchFamily="18" charset="0"/>
            </a:endParaRPr>
          </a:p>
        </p:txBody>
      </p:sp>
      <p:sp>
        <p:nvSpPr>
          <p:cNvPr id="8" name="Прямоугольник 7"/>
          <p:cNvSpPr/>
          <p:nvPr/>
        </p:nvSpPr>
        <p:spPr>
          <a:xfrm>
            <a:off x="777922" y="2112470"/>
            <a:ext cx="2593074" cy="1569660"/>
          </a:xfrm>
          <a:prstGeom prst="rect">
            <a:avLst/>
          </a:prstGeom>
        </p:spPr>
        <p:txBody>
          <a:bodyPr wrap="square">
            <a:spAutoFit/>
          </a:bodyPr>
          <a:lstStyle/>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Строительный отдел Администрации  </a:t>
            </a:r>
          </a:p>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муниципального района Мелеузовский</a:t>
            </a:r>
            <a:r>
              <a:rPr lang="ru-RU" altLang="ru-RU" sz="1200" b="1" i="1" dirty="0">
                <a:solidFill>
                  <a:srgbClr val="000000"/>
                </a:solidFill>
                <a:latin typeface="Times New Roman" pitchFamily="18" charset="0"/>
                <a:ea typeface="DejaVu Sans"/>
                <a:cs typeface="Times New Roman" panose="02020603050405020304" pitchFamily="18" charset="0"/>
              </a:rPr>
              <a:t> </a:t>
            </a:r>
            <a:r>
              <a:rPr lang="ru-RU" altLang="ru-RU" sz="1200" b="1" i="1" dirty="0" smtClean="0">
                <a:solidFill>
                  <a:srgbClr val="000000"/>
                </a:solidFill>
                <a:latin typeface="Times New Roman" pitchFamily="18" charset="0"/>
                <a:ea typeface="DejaVu Sans"/>
                <a:cs typeface="Times New Roman" panose="02020603050405020304" pitchFamily="18" charset="0"/>
              </a:rPr>
              <a:t>район </a:t>
            </a:r>
          </a:p>
          <a:p>
            <a:pPr marL="45720" lvl="0" indent="0" algn="ctr" fontAlgn="base">
              <a:spcBef>
                <a:spcPct val="0"/>
              </a:spcBef>
              <a:spcAft>
                <a:spcPct val="0"/>
              </a:spcAft>
              <a:buClrTx/>
              <a:buNone/>
            </a:pPr>
            <a:r>
              <a:rPr lang="ru-RU" altLang="ru-RU" sz="1200" b="1" i="1" dirty="0" smtClean="0">
                <a:solidFill>
                  <a:srgbClr val="000000"/>
                </a:solidFill>
                <a:latin typeface="Times New Roman" pitchFamily="18" charset="0"/>
                <a:ea typeface="DejaVu Sans"/>
                <a:cs typeface="Times New Roman" panose="02020603050405020304" pitchFamily="18" charset="0"/>
              </a:rPr>
              <a:t>Республики Башкортостан </a:t>
            </a:r>
            <a:r>
              <a:rPr lang="ru-RU" sz="1200" b="1" i="1" dirty="0">
                <a:latin typeface="Times New Roman" panose="02020603050405020304" pitchFamily="18" charset="0"/>
                <a:cs typeface="Times New Roman" panose="02020603050405020304" pitchFamily="18" charset="0"/>
              </a:rPr>
              <a:t>официальный сайт: </a:t>
            </a:r>
            <a:endParaRPr lang="ru-RU" altLang="ru-RU" sz="1200" b="1" i="1" dirty="0">
              <a:latin typeface="Times New Roman" pitchFamily="18" charset="0"/>
              <a:ea typeface="DejaVu Sans"/>
              <a:cs typeface="Times New Roman" panose="02020603050405020304" pitchFamily="18" charset="0"/>
            </a:endParaRPr>
          </a:p>
          <a:p>
            <a:pPr marL="45720" indent="0" algn="ctr" fontAlgn="base">
              <a:spcBef>
                <a:spcPct val="0"/>
              </a:spcBef>
              <a:spcAft>
                <a:spcPct val="0"/>
              </a:spcAft>
              <a:buClrTx/>
              <a:buNone/>
            </a:pPr>
            <a:r>
              <a:rPr lang="en-US" sz="1200" b="1" i="1" dirty="0">
                <a:latin typeface="Times New Roman" panose="02020603050405020304" pitchFamily="18" charset="0"/>
                <a:cs typeface="Times New Roman" panose="02020603050405020304" pitchFamily="18" charset="0"/>
              </a:rPr>
              <a:t>https://meleuz.bashkortostan.ru</a:t>
            </a:r>
            <a:endParaRPr lang="ru-RU" altLang="ru-RU" sz="1200" b="1" i="1" u="sng" dirty="0">
              <a:latin typeface="Times New Roman" pitchFamily="18" charset="0"/>
              <a:ea typeface="DejaVu Sans"/>
              <a:cs typeface="Times New Roman" panose="02020603050405020304" pitchFamily="18" charset="0"/>
            </a:endParaRPr>
          </a:p>
          <a:p>
            <a:pPr lvl="0" algn="ctr" defTabSz="914400" fontAlgn="base">
              <a:spcBef>
                <a:spcPct val="0"/>
              </a:spcBef>
              <a:spcAft>
                <a:spcPct val="0"/>
              </a:spcAft>
            </a:pPr>
            <a:endParaRPr lang="ru-RU" altLang="ru-RU" sz="1200" b="1" i="1" dirty="0" smtClean="0">
              <a:solidFill>
                <a:srgbClr val="000000"/>
              </a:solidFill>
              <a:latin typeface="DejaVu Sans"/>
              <a:ea typeface="DejaVu Sans"/>
              <a:cs typeface="DejaVu Sans"/>
            </a:endParaRPr>
          </a:p>
        </p:txBody>
      </p:sp>
      <p:sp>
        <p:nvSpPr>
          <p:cNvPr id="9" name="Двойная волна 8"/>
          <p:cNvSpPr/>
          <p:nvPr/>
        </p:nvSpPr>
        <p:spPr>
          <a:xfrm>
            <a:off x="152881" y="4528595"/>
            <a:ext cx="2800995"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Услуги предоставляются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148919" y="716689"/>
            <a:ext cx="2374711"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000000"/>
                </a:solidFill>
                <a:latin typeface="Times New Roman" pitchFamily="18" charset="0"/>
                <a:cs typeface="Times New Roman" pitchFamily="18" charset="0"/>
              </a:rPr>
              <a:t>наименование услуг</a:t>
            </a:r>
            <a:endParaRPr lang="ru-RU" altLang="ru-RU" sz="1600" dirty="0">
              <a:solidFill>
                <a:srgbClr val="000000"/>
              </a:solidFill>
              <a:latin typeface="Times New Roman" pitchFamily="18" charset="0"/>
              <a:cs typeface="Times New Roman" pitchFamily="18" charset="0"/>
            </a:endParaRPr>
          </a:p>
        </p:txBody>
      </p:sp>
      <p:sp>
        <p:nvSpPr>
          <p:cNvPr id="13" name="Прямоугольник 12"/>
          <p:cNvSpPr/>
          <p:nvPr/>
        </p:nvSpPr>
        <p:spPr>
          <a:xfrm>
            <a:off x="8008882" y="750558"/>
            <a:ext cx="3563007" cy="5324535"/>
          </a:xfrm>
          <a:prstGeom prst="rect">
            <a:avLst/>
          </a:prstGeom>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Нормативно-правовые акты</a:t>
            </a:r>
          </a:p>
          <a:p>
            <a:pPr algn="ctr"/>
            <a:endParaRPr lang="ru-RU" sz="1500" b="1" dirty="0">
              <a:solidFill>
                <a:srgbClr val="29018D"/>
              </a:solidFill>
              <a:latin typeface="Times New Roman" panose="02020603050405020304" pitchFamily="18" charset="0"/>
              <a:cs typeface="Times New Roman" panose="02020603050405020304" pitchFamily="18" charset="0"/>
            </a:endParaRPr>
          </a:p>
          <a:p>
            <a:pPr algn="just"/>
            <a:r>
              <a:rPr lang="ru-RU" altLang="ru-RU" sz="1300" b="1" dirty="0">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от </a:t>
            </a:r>
            <a:r>
              <a:rPr lang="ru-RU" altLang="ru-RU" sz="1300" b="1" dirty="0" smtClean="0">
                <a:latin typeface="Times New Roman" pitchFamily="18" charset="0"/>
                <a:cs typeface="Times New Roman" pitchFamily="18" charset="0"/>
              </a:rPr>
              <a:t>02 мая 2017 </a:t>
            </a:r>
            <a:r>
              <a:rPr lang="ru-RU" altLang="ru-RU" sz="1300" b="1" dirty="0">
                <a:latin typeface="Times New Roman" pitchFamily="18" charset="0"/>
                <a:cs typeface="Times New Roman" pitchFamily="18" charset="0"/>
              </a:rPr>
              <a:t>года № </a:t>
            </a:r>
            <a:r>
              <a:rPr lang="ru-RU" altLang="ru-RU" sz="1300" b="1" dirty="0" smtClean="0">
                <a:latin typeface="Times New Roman" pitchFamily="18" charset="0"/>
                <a:cs typeface="Times New Roman" pitchFamily="18" charset="0"/>
              </a:rPr>
              <a:t>700 «</a:t>
            </a:r>
            <a:r>
              <a:rPr lang="ru-RU" sz="1300" b="1" dirty="0">
                <a:latin typeface="Times New Roman" panose="02020603050405020304" pitchFamily="18" charset="0"/>
                <a:cs typeface="Times New Roman" panose="02020603050405020304" pitchFamily="18" charset="0"/>
              </a:rPr>
              <a:t>Об </a:t>
            </a:r>
            <a:r>
              <a:rPr lang="ru-RU" sz="1300" b="1" dirty="0" smtClean="0">
                <a:latin typeface="Times New Roman" panose="02020603050405020304" pitchFamily="18" charset="0"/>
                <a:cs typeface="Times New Roman" panose="02020603050405020304" pitchFamily="18" charset="0"/>
              </a:rPr>
              <a:t>утверждении административного регламента предоставления </a:t>
            </a:r>
            <a:r>
              <a:rPr lang="ru-RU" sz="1300" b="1" dirty="0">
                <a:latin typeface="Times New Roman" panose="02020603050405020304" pitchFamily="18" charset="0"/>
                <a:cs typeface="Times New Roman" panose="02020603050405020304" pitchFamily="18" charset="0"/>
              </a:rPr>
              <a:t>муниципальной услуги </a:t>
            </a:r>
            <a:r>
              <a:rPr lang="ru-RU" sz="1300" b="1" dirty="0" smtClean="0">
                <a:latin typeface="Times New Roman" panose="02020603050405020304" pitchFamily="18" charset="0"/>
                <a:cs typeface="Times New Roman" panose="02020603050405020304" pitchFamily="18" charset="0"/>
              </a:rPr>
              <a:t>«</a:t>
            </a:r>
            <a:r>
              <a:rPr lang="ru-RU" sz="1300" b="1" dirty="0">
                <a:latin typeface="Times New Roman" panose="02020603050405020304" pitchFamily="18" charset="0"/>
                <a:cs typeface="Times New Roman" panose="02020603050405020304" pitchFamily="18" charset="0"/>
              </a:rPr>
              <a:t>Признание молодых семей нуждающимися в жилых помещениях, имеющих доходы, позволяющие получить кредит, и включение в состав участников подпрограммы «Обеспечение жильем молодых семей</a:t>
            </a:r>
            <a:r>
              <a:rPr lang="ru-RU" altLang="ru-RU" sz="1300" b="1" dirty="0" smtClean="0">
                <a:latin typeface="Times New Roman" pitchFamily="18" charset="0"/>
                <a:cs typeface="Times New Roman" pitchFamily="18" charset="0"/>
              </a:rPr>
              <a:t>». </a:t>
            </a:r>
          </a:p>
          <a:p>
            <a:pPr algn="just"/>
            <a:endParaRPr lang="ru-RU" altLang="ru-RU" sz="1300" b="1" dirty="0" smtClean="0">
              <a:latin typeface="Times New Roman" pitchFamily="18" charset="0"/>
              <a:cs typeface="Times New Roman" pitchFamily="18" charset="0"/>
            </a:endParaRPr>
          </a:p>
          <a:p>
            <a:pPr algn="just"/>
            <a:r>
              <a:rPr lang="ru-RU" altLang="ru-RU" sz="1300" b="1" dirty="0">
                <a:latin typeface="Times New Roman" pitchFamily="18" charset="0"/>
                <a:cs typeface="Times New Roman" pitchFamily="18" charset="0"/>
              </a:rPr>
              <a:t>Постановление главы Администрации муниципального района Мелеузовский район Республики Башкортостан </a:t>
            </a:r>
            <a:r>
              <a:rPr lang="ru-RU" altLang="ru-RU" sz="1300" b="1" dirty="0" smtClean="0">
                <a:latin typeface="Times New Roman" pitchFamily="18" charset="0"/>
                <a:cs typeface="Times New Roman" pitchFamily="18" charset="0"/>
              </a:rPr>
              <a:t>«</a:t>
            </a:r>
            <a:r>
              <a:rPr lang="ru-RU" sz="1300" b="1" dirty="0">
                <a:latin typeface="Times New Roman" panose="02020603050405020304" pitchFamily="18" charset="0"/>
                <a:cs typeface="Times New Roman" panose="02020603050405020304" pitchFamily="18" charset="0"/>
              </a:rPr>
              <a:t>Об утверждении административного регламента предоставления муниципальной услуги </a:t>
            </a:r>
            <a:r>
              <a:rPr lang="ru-RU" sz="1300" b="1" dirty="0" smtClean="0">
                <a:latin typeface="Times New Roman" panose="02020603050405020304" pitchFamily="18" charset="0"/>
                <a:cs typeface="Times New Roman" panose="02020603050405020304" pitchFamily="18" charset="0"/>
              </a:rPr>
              <a:t>«</a:t>
            </a:r>
            <a:r>
              <a:rPr lang="ru-RU" sz="1300" b="1" dirty="0">
                <a:latin typeface="Times New Roman" panose="02020603050405020304" pitchFamily="18" charset="0"/>
                <a:cs typeface="Times New Roman" panose="02020603050405020304" pitchFamily="18" charset="0"/>
              </a:rPr>
              <a:t>Постановка на учет инвалидов и семей, имеющих детей-инвалидов, нуждающихся в жилых помещениях, предоставляемых по договорам социального найма, вставших на учет после 1 января 2005 года и страдающих тяжелыми формами хронических </a:t>
            </a:r>
            <a:r>
              <a:rPr lang="ru-RU" sz="1300" b="1" dirty="0" smtClean="0">
                <a:latin typeface="Times New Roman" panose="02020603050405020304" pitchFamily="18" charset="0"/>
                <a:cs typeface="Times New Roman" panose="02020603050405020304" pitchFamily="18" charset="0"/>
              </a:rPr>
              <a:t>заболеваний».</a:t>
            </a:r>
            <a:endParaRPr lang="ru-RU" altLang="ru-RU" sz="1300"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Социальное обслуживание и социальная защита населения</a:t>
            </a:r>
            <a:endParaRPr lang="ru-RU" altLang="ru-RU" dirty="0">
              <a:solidFill>
                <a:srgbClr val="000000"/>
              </a:solidFill>
              <a:latin typeface="Times New Roman" pitchFamily="18" charset="0"/>
              <a:cs typeface="Times New Roman" pitchFamily="18" charset="0"/>
            </a:endParaRPr>
          </a:p>
        </p:txBody>
      </p:sp>
      <p:sp>
        <p:nvSpPr>
          <p:cNvPr id="5" name="Текст 23"/>
          <p:cNvSpPr txBox="1">
            <a:spLocks/>
          </p:cNvSpPr>
          <p:nvPr/>
        </p:nvSpPr>
        <p:spPr>
          <a:xfrm>
            <a:off x="0" y="576899"/>
            <a:ext cx="3417370" cy="5909484"/>
          </a:xfrm>
          <a:prstGeom prst="rect">
            <a:avLst/>
          </a:prstGeom>
          <a:ln>
            <a:solidFill>
              <a:srgbClr val="E7F4D8"/>
            </a:solidFill>
          </a:ln>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fontAlgn="base">
              <a:spcBef>
                <a:spcPct val="0"/>
              </a:spcBef>
              <a:spcAft>
                <a:spcPct val="0"/>
              </a:spcAft>
              <a:buClrTx/>
              <a:buNone/>
            </a:pPr>
            <a:endParaRPr lang="ru-RU" sz="1500" b="1" i="1" dirty="0" smtClean="0">
              <a:solidFill>
                <a:srgbClr val="29018D"/>
              </a:solidFill>
              <a:latin typeface="Times New Roman" panose="02020603050405020304" pitchFamily="18" charset="0"/>
              <a:cs typeface="Times New Roman" panose="02020603050405020304" pitchFamily="18" charset="0"/>
            </a:endParaRPr>
          </a:p>
          <a:p>
            <a:pPr marL="45720" indent="0" algn="just">
              <a:buNone/>
            </a:pPr>
            <a:r>
              <a:rPr lang="ru-RU" sz="1300" b="1" dirty="0" smtClean="0">
                <a:latin typeface="Times New Roman" panose="02020603050405020304" pitchFamily="18" charset="0"/>
                <a:cs typeface="Times New Roman" panose="02020603050405020304" pitchFamily="18" charset="0"/>
              </a:rPr>
              <a:t>   - молодые </a:t>
            </a:r>
            <a:r>
              <a:rPr lang="ru-RU" sz="1300" b="1" dirty="0">
                <a:latin typeface="Times New Roman" panose="02020603050405020304" pitchFamily="18" charset="0"/>
                <a:cs typeface="Times New Roman" panose="02020603050405020304" pitchFamily="18" charset="0"/>
              </a:rPr>
              <a:t>семьи, в том числе молодая семья, имеющая одного и более детей, где один из супругов не является гражданином Российской Федерации, а также неполная молодая семья (состоящая из одного молодого родителя, являющегося гражданином Российской Федерации, и одного или более детей), соответствующая следующим условиям:</a:t>
            </a:r>
          </a:p>
          <a:p>
            <a:pPr marL="45720" indent="0" algn="just">
              <a:buNone/>
            </a:pP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возраст каждого из супругов либо одного родителя в неполной молодой семье на день принятия органом исполнительной власти Республики Башкортостан решения о включении молодой семьи - участника Подпрограммы в список претендентов на получение социальной выплаты в планируемом году не превышает 35 лет»;</a:t>
            </a:r>
          </a:p>
          <a:p>
            <a:pPr marL="45720" indent="0" algn="just">
              <a:buNone/>
            </a:pP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семья признанная нуждающейся в жилом помещении; </a:t>
            </a:r>
          </a:p>
          <a:p>
            <a:pPr marL="45720" indent="0" algn="just">
              <a:buNone/>
            </a:pP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наличие у молодой семьи доходов, позволяющих получить кредит, либо иных денежных средств, достаточных для оплаты расчетной (средней) стоимости жилья в части, превышающей размер предоставляемой социальной выплаты</a:t>
            </a:r>
            <a:endParaRPr lang="ru-RU" sz="1300" b="1" dirty="0">
              <a:solidFill>
                <a:schemeClr val="tx1"/>
              </a:solidFill>
              <a:latin typeface="Times New Roman" pitchFamily="18" charset="0"/>
              <a:cs typeface="Times New Roman" pitchFamily="18" charset="0"/>
            </a:endParaRPr>
          </a:p>
        </p:txBody>
      </p:sp>
      <p:sp>
        <p:nvSpPr>
          <p:cNvPr id="8" name="Текст 23"/>
          <p:cNvSpPr txBox="1">
            <a:spLocks/>
          </p:cNvSpPr>
          <p:nvPr/>
        </p:nvSpPr>
        <p:spPr>
          <a:xfrm>
            <a:off x="3445439" y="589961"/>
            <a:ext cx="3665873" cy="5909485"/>
          </a:xfrm>
          <a:prstGeom prst="rect">
            <a:avLst/>
          </a:prstGeom>
          <a:ln>
            <a:solidFill>
              <a:srgbClr val="E7F4D8"/>
            </a:solidFill>
          </a:ln>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fontAlgn="base">
              <a:spcBef>
                <a:spcPct val="0"/>
              </a:spcBef>
              <a:spcAft>
                <a:spcPct val="0"/>
              </a:spcAft>
              <a:buClrTx/>
              <a:buNone/>
            </a:pPr>
            <a:endParaRPr lang="ru-RU" sz="1500" b="1" i="1" dirty="0" smtClean="0">
              <a:solidFill>
                <a:srgbClr val="29018D"/>
              </a:solidFill>
              <a:latin typeface="Times New Roman" panose="02020603050405020304" pitchFamily="18" charset="0"/>
              <a:cs typeface="Times New Roman" panose="02020603050405020304" pitchFamily="18" charset="0"/>
            </a:endParaRPr>
          </a:p>
          <a:p>
            <a:pPr marL="45720" indent="0" algn="just">
              <a:buNone/>
            </a:pPr>
            <a:r>
              <a:rPr lang="ru-RU" sz="1300" b="1" dirty="0" smtClean="0">
                <a:latin typeface="Times New Roman" panose="02020603050405020304" pitchFamily="18" charset="0"/>
                <a:cs typeface="Times New Roman" panose="02020603050405020304" pitchFamily="18" charset="0"/>
              </a:rPr>
              <a:t>   -</a:t>
            </a:r>
            <a:r>
              <a:rPr lang="ru-RU" sz="1300" b="1" dirty="0">
                <a:latin typeface="Times New Roman" panose="02020603050405020304" pitchFamily="18" charset="0"/>
                <a:cs typeface="Times New Roman" panose="02020603050405020304" pitchFamily="18" charset="0"/>
              </a:rPr>
              <a:t>граждане, имеющие инвалидность или семьи, имеющие детей-инвалидов, страдающих тяжелыми формами хронических заболеваний, постоянно проживающие на территории муниципального района Мелеузовский район Республики Башкортостан и являющиеся нанимателями жилых помещений по договорам социального найма, договорам найма жилых помещений жилищного фонда социального использования, членами семьи нанимателя жилого помещения по договору социального найма, договору найма жилого помещения жилищного фонда социального использования или собственниками жилых помещений, членами семьи собственника жилого помещения, проживающими в квартире, занятой несколькими семьями, если в составе семьи имеется больной, страдающий тяжелой формой хронического заболевания, при которой совместное проживание с ним в одной квартире невозможно, и не имеющими иного жилого помещения, занимаемого по договору социального найма, договору найма жилого помещения жилищного фонда социального использования или принадлежащего на праве собственности.</a:t>
            </a:r>
            <a:endParaRPr lang="ru-RU" sz="1300" b="1" dirty="0">
              <a:solidFill>
                <a:schemeClr val="tx1"/>
              </a:solidFill>
              <a:latin typeface="Times New Roman" pitchFamily="18" charset="0"/>
              <a:cs typeface="Times New Roman" pitchFamily="18" charset="0"/>
            </a:endParaRPr>
          </a:p>
        </p:txBody>
      </p:sp>
      <p:sp>
        <p:nvSpPr>
          <p:cNvPr id="9" name="Текст 23"/>
          <p:cNvSpPr txBox="1">
            <a:spLocks/>
          </p:cNvSpPr>
          <p:nvPr/>
        </p:nvSpPr>
        <p:spPr>
          <a:xfrm>
            <a:off x="145637" y="516516"/>
            <a:ext cx="6834741" cy="352784"/>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just" fontAlgn="base">
              <a:spcBef>
                <a:spcPct val="0"/>
              </a:spcBef>
              <a:spcAft>
                <a:spcPct val="0"/>
              </a:spcAft>
              <a:buClrTx/>
              <a:buNone/>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и получателями настоящих муниципальных услуг являются: </a:t>
            </a:r>
          </a:p>
          <a:p>
            <a:pPr marL="45720" indent="0" algn="just" fontAlgn="base">
              <a:spcBef>
                <a:spcPct val="0"/>
              </a:spcBef>
              <a:spcAft>
                <a:spcPct val="0"/>
              </a:spcAft>
              <a:buClrTx/>
              <a:buNone/>
            </a:pPr>
            <a:endParaRPr lang="ru-RU" sz="1300" b="1" dirty="0">
              <a:solidFill>
                <a:srgbClr val="FFFF00"/>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7689827" y="415909"/>
            <a:ext cx="4260436" cy="2877711"/>
          </a:xfrm>
          <a:prstGeom prst="rect">
            <a:avLst/>
          </a:prstGeom>
          <a:solidFill>
            <a:schemeClr val="accent6">
              <a:lumMod val="40000"/>
              <a:lumOff val="60000"/>
            </a:schemeClr>
          </a:solidFill>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Результатом предоставления </a:t>
            </a:r>
            <a:r>
              <a:rPr lang="ru-RU" sz="1500" b="1" i="1" dirty="0" smtClean="0">
                <a:solidFill>
                  <a:srgbClr val="29018D"/>
                </a:solidFill>
                <a:latin typeface="Times New Roman" panose="02020603050405020304" pitchFamily="18" charset="0"/>
                <a:cs typeface="Times New Roman" panose="02020603050405020304" pitchFamily="18" charset="0"/>
              </a:rPr>
              <a:t>муниципальных  услуг являются</a:t>
            </a:r>
          </a:p>
          <a:p>
            <a:pPr algn="ctr"/>
            <a:endParaRPr lang="ru-RU" sz="1500" b="1" i="1" dirty="0" smtClean="0">
              <a:solidFill>
                <a:srgbClr val="29018D"/>
              </a:solidFill>
              <a:latin typeface="Times New Roman" panose="02020603050405020304" pitchFamily="18" charset="0"/>
              <a:cs typeface="Times New Roman" panose="02020603050405020304" pitchFamily="18" charset="0"/>
            </a:endParaRPr>
          </a:p>
          <a:p>
            <a:r>
              <a:rPr lang="ru-RU" sz="1300" b="1" dirty="0" smtClean="0">
                <a:latin typeface="Times New Roman" panose="02020603050405020304" pitchFamily="18" charset="0"/>
                <a:cs typeface="Times New Roman" panose="02020603050405020304" pitchFamily="18" charset="0"/>
              </a:rPr>
              <a:t>   -выдача </a:t>
            </a:r>
            <a:r>
              <a:rPr lang="ru-RU" sz="1300" b="1" dirty="0">
                <a:latin typeface="Times New Roman" panose="02020603050405020304" pitchFamily="18" charset="0"/>
                <a:cs typeface="Times New Roman" panose="02020603050405020304" pitchFamily="18" charset="0"/>
              </a:rPr>
              <a:t>или направление заявителю уведомления о признании молодой семьи нуждающейся в жилом помещении, имеющей достаточные доходы и включение в состав участников </a:t>
            </a:r>
            <a:r>
              <a:rPr lang="ru-RU" sz="1300" b="1" dirty="0" smtClean="0">
                <a:latin typeface="Times New Roman" panose="02020603050405020304" pitchFamily="18" charset="0"/>
                <a:cs typeface="Times New Roman" panose="02020603050405020304" pitchFamily="18" charset="0"/>
              </a:rPr>
              <a:t>Подпрограммы;</a:t>
            </a:r>
          </a:p>
          <a:p>
            <a:r>
              <a:rPr lang="ru-RU" sz="1300" b="1" dirty="0">
                <a:latin typeface="Times New Roman" panose="02020603050405020304" pitchFamily="18" charset="0"/>
                <a:cs typeface="Times New Roman" panose="02020603050405020304" pitchFamily="18" charset="0"/>
              </a:rPr>
              <a:t> </a:t>
            </a:r>
            <a:r>
              <a:rPr lang="ru-RU" sz="1300" b="1" dirty="0" smtClean="0">
                <a:latin typeface="Times New Roman" panose="02020603050405020304" pitchFamily="18" charset="0"/>
                <a:cs typeface="Times New Roman" panose="02020603050405020304" pitchFamily="18" charset="0"/>
              </a:rPr>
              <a:t> - </a:t>
            </a:r>
            <a:r>
              <a:rPr lang="ru-RU" sz="1300" b="1" dirty="0">
                <a:latin typeface="Times New Roman" panose="02020603050405020304" pitchFamily="18" charset="0"/>
                <a:cs typeface="Times New Roman" panose="02020603050405020304" pitchFamily="18" charset="0"/>
              </a:rPr>
              <a:t>выдача или направление заявителю уведомления о постановке на учет инвалидов и семей, имеющих детей-инвалидов, нуждающихся в жилых помещениях, предоставляемых по договорам социального найма, страдающих тяжелыми формами хронических заболеваний</a:t>
            </a:r>
          </a:p>
        </p:txBody>
      </p:sp>
      <p:sp>
        <p:nvSpPr>
          <p:cNvPr id="12" name="TextBox 1"/>
          <p:cNvSpPr txBox="1"/>
          <p:nvPr/>
        </p:nvSpPr>
        <p:spPr>
          <a:xfrm>
            <a:off x="7663873" y="3452884"/>
            <a:ext cx="4059554" cy="343568"/>
          </a:xfrm>
          <a:prstGeom prst="rect">
            <a:avLst/>
          </a:prstGeom>
          <a:solidFill>
            <a:srgbClr val="E7F4D8"/>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ba-RU" sz="1500" b="1" i="1" dirty="0">
                <a:solidFill>
                  <a:srgbClr val="29018D"/>
                </a:solidFill>
                <a:latin typeface="Times New Roman" pitchFamily="18" charset="0"/>
                <a:cs typeface="Times New Roman" pitchFamily="18" charset="0"/>
              </a:rPr>
              <a:t>Информация о </a:t>
            </a:r>
            <a:r>
              <a:rPr lang="ba-RU" sz="1600" b="1" i="1" dirty="0">
                <a:solidFill>
                  <a:srgbClr val="29018D"/>
                </a:solidFill>
                <a:latin typeface="Times New Roman" pitchFamily="18" charset="0"/>
                <a:cs typeface="Times New Roman" pitchFamily="18" charset="0"/>
              </a:rPr>
              <a:t> количестве </a:t>
            </a:r>
            <a:r>
              <a:rPr lang="ba-RU" sz="1500" b="1" i="1" dirty="0">
                <a:solidFill>
                  <a:srgbClr val="29018D"/>
                </a:solidFill>
                <a:latin typeface="Times New Roman" pitchFamily="18" charset="0"/>
                <a:cs typeface="Times New Roman" pitchFamily="18" charset="0"/>
              </a:rPr>
              <a:t>предоставленных услуг, единиц</a:t>
            </a:r>
            <a:endParaRPr lang="ru-RU" sz="1500" b="1" i="1" dirty="0">
              <a:solidFill>
                <a:srgbClr val="29018D"/>
              </a:solidFill>
              <a:latin typeface="Times New Roman" pitchFamily="18" charset="0"/>
              <a:cs typeface="Times New Roman" pitchFamily="18" charset="0"/>
            </a:endParaRPr>
          </a:p>
        </p:txBody>
      </p:sp>
      <p:sp>
        <p:nvSpPr>
          <p:cNvPr id="11" name="TextBox 1"/>
          <p:cNvSpPr txBox="1"/>
          <p:nvPr/>
        </p:nvSpPr>
        <p:spPr>
          <a:xfrm>
            <a:off x="7689827" y="4082324"/>
            <a:ext cx="4260436" cy="1105469"/>
          </a:xfrm>
          <a:prstGeom prst="rect">
            <a:avLst/>
          </a:prstGeom>
          <a:solidFill>
            <a:schemeClr val="accent1">
              <a:lumMod val="20000"/>
              <a:lumOff val="80000"/>
            </a:schemeClr>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altLang="ru-RU" sz="1300" b="1" i="1" dirty="0">
                <a:solidFill>
                  <a:srgbClr val="000000"/>
                </a:solidFill>
                <a:latin typeface="Times New Roman" pitchFamily="18" charset="0"/>
                <a:ea typeface="DejaVu Sans"/>
                <a:cs typeface="DejaVu Sans"/>
              </a:rPr>
              <a:t>Признание молодых семей нуждающимися в жилых помещениях, имеющих доходы, позволяющие получить кредит, и включение в состав участников подпрограммы «Обеспечение жильем молодых семей» ФЦП «Жилище»</a:t>
            </a:r>
          </a:p>
        </p:txBody>
      </p:sp>
      <p:graphicFrame>
        <p:nvGraphicFramePr>
          <p:cNvPr id="13" name="Диаграмма 12"/>
          <p:cNvGraphicFramePr/>
          <p:nvPr>
            <p:extLst>
              <p:ext uri="{D42A27DB-BD31-4B8C-83A1-F6EECF244321}">
                <p14:modId xmlns:p14="http://schemas.microsoft.com/office/powerpoint/2010/main" val="3293393895"/>
              </p:ext>
            </p:extLst>
          </p:nvPr>
        </p:nvGraphicFramePr>
        <p:xfrm>
          <a:off x="7899094" y="4801104"/>
          <a:ext cx="3824333" cy="19412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3814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http://bizrating.com.ua/editor/12.jpg"/>
          <p:cNvPicPr>
            <a:picLocks noChangeAspect="1" noChangeArrowheads="1"/>
          </p:cNvPicPr>
          <p:nvPr/>
        </p:nvPicPr>
        <p:blipFill>
          <a:blip r:embed="rId2"/>
          <a:srcRect/>
          <a:stretch>
            <a:fillRect/>
          </a:stretch>
        </p:blipFill>
        <p:spPr bwMode="auto">
          <a:xfrm>
            <a:off x="2161794" y="324083"/>
            <a:ext cx="1864293" cy="2729552"/>
          </a:xfrm>
          <a:prstGeom prst="rect">
            <a:avLst/>
          </a:prstGeom>
          <a:noFill/>
        </p:spPr>
      </p:pic>
      <p:pic>
        <p:nvPicPr>
          <p:cNvPr id="48134" name="Picture 6" descr="http://e.120-bal.ru/pars_docs/refs/38/37131/37131_html_7da4759e.png"/>
          <p:cNvPicPr>
            <a:picLocks noChangeAspect="1" noChangeArrowheads="1"/>
          </p:cNvPicPr>
          <p:nvPr/>
        </p:nvPicPr>
        <p:blipFill>
          <a:blip r:embed="rId3"/>
          <a:srcRect/>
          <a:stretch>
            <a:fillRect/>
          </a:stretch>
        </p:blipFill>
        <p:spPr bwMode="auto">
          <a:xfrm>
            <a:off x="-8199" y="355197"/>
            <a:ext cx="2169994" cy="2698438"/>
          </a:xfrm>
          <a:prstGeom prst="rect">
            <a:avLst/>
          </a:prstGeom>
          <a:noFill/>
        </p:spPr>
      </p:pic>
      <p:sp>
        <p:nvSpPr>
          <p:cNvPr id="7" name="Прямоугольник 6"/>
          <p:cNvSpPr/>
          <p:nvPr/>
        </p:nvSpPr>
        <p:spPr>
          <a:xfrm>
            <a:off x="1214651" y="3116239"/>
            <a:ext cx="2415654" cy="2339102"/>
          </a:xfrm>
          <a:prstGeom prst="rect">
            <a:avLst/>
          </a:prstGeom>
        </p:spPr>
        <p:txBody>
          <a:bodyPr wrap="square">
            <a:spAutoFit/>
          </a:bodyPr>
          <a:lstStyle/>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Отдел экономического развития, промышленности, инвестиций, </a:t>
            </a:r>
          </a:p>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предпринимательства, туризма и  потребительского рынка </a:t>
            </a:r>
          </a:p>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Times New Roman" panose="02020603050405020304" pitchFamily="18" charset="0"/>
              </a:rPr>
              <a:t>Администрации муниципального  района </a:t>
            </a:r>
            <a:r>
              <a:rPr lang="ru-RU" altLang="ru-RU" sz="1200" b="1" i="1" dirty="0" err="1" smtClean="0">
                <a:solidFill>
                  <a:srgbClr val="000000"/>
                </a:solidFill>
                <a:latin typeface="Times New Roman" pitchFamily="18" charset="0"/>
                <a:ea typeface="DejaVu Sans"/>
                <a:cs typeface="Times New Roman" panose="02020603050405020304" pitchFamily="18" charset="0"/>
              </a:rPr>
              <a:t>Мелеузовский</a:t>
            </a:r>
            <a:r>
              <a:rPr lang="ru-RU" altLang="ru-RU" sz="1200" b="1" i="1" dirty="0" smtClean="0">
                <a:solidFill>
                  <a:srgbClr val="000000"/>
                </a:solidFill>
                <a:latin typeface="Times New Roman" pitchFamily="18" charset="0"/>
                <a:ea typeface="DejaVu Sans"/>
                <a:cs typeface="Times New Roman" panose="02020603050405020304" pitchFamily="18" charset="0"/>
              </a:rPr>
              <a:t> район </a:t>
            </a:r>
          </a:p>
          <a:p>
            <a:pPr marL="45720" lvl="0" indent="0" algn="ctr" fontAlgn="base">
              <a:spcBef>
                <a:spcPct val="0"/>
              </a:spcBef>
              <a:spcAft>
                <a:spcPct val="0"/>
              </a:spcAft>
              <a:buClrTx/>
              <a:buNone/>
            </a:pPr>
            <a:r>
              <a:rPr lang="ru-RU" altLang="ru-RU" sz="1200" b="1" i="1" dirty="0" smtClean="0">
                <a:solidFill>
                  <a:srgbClr val="000000"/>
                </a:solidFill>
                <a:latin typeface="Times New Roman" pitchFamily="18" charset="0"/>
                <a:ea typeface="DejaVu Sans"/>
                <a:cs typeface="Times New Roman" panose="02020603050405020304" pitchFamily="18" charset="0"/>
              </a:rPr>
              <a:t>Республики Башкортостан </a:t>
            </a:r>
            <a:r>
              <a:rPr lang="ru-RU" sz="1200" b="1" i="1" dirty="0">
                <a:latin typeface="Times New Roman" panose="02020603050405020304" pitchFamily="18" charset="0"/>
                <a:cs typeface="Times New Roman" panose="02020603050405020304" pitchFamily="18" charset="0"/>
              </a:rPr>
              <a:t>официальный </a:t>
            </a:r>
            <a:r>
              <a:rPr lang="ru-RU" sz="1200" b="1" i="1" dirty="0" smtClean="0">
                <a:latin typeface="Times New Roman" panose="02020603050405020304" pitchFamily="18" charset="0"/>
                <a:cs typeface="Times New Roman" panose="02020603050405020304" pitchFamily="18" charset="0"/>
              </a:rPr>
              <a:t>сайт: </a:t>
            </a:r>
            <a:r>
              <a:rPr lang="en-US" sz="1200" b="1" i="1" dirty="0" smtClean="0">
                <a:latin typeface="Times New Roman" panose="02020603050405020304" pitchFamily="18" charset="0"/>
                <a:cs typeface="Times New Roman" panose="02020603050405020304" pitchFamily="18" charset="0"/>
              </a:rPr>
              <a:t>https</a:t>
            </a:r>
            <a:r>
              <a:rPr lang="en-US" sz="1200" b="1" i="1" dirty="0">
                <a:latin typeface="Times New Roman" panose="02020603050405020304" pitchFamily="18" charset="0"/>
                <a:cs typeface="Times New Roman" panose="02020603050405020304" pitchFamily="18" charset="0"/>
              </a:rPr>
              <a:t>://meleuz.bashkortostan.ru</a:t>
            </a:r>
            <a:endParaRPr lang="ru-RU" altLang="ru-RU" sz="1200" b="1" i="1" u="sng" dirty="0">
              <a:latin typeface="Times New Roman" pitchFamily="18" charset="0"/>
              <a:ea typeface="DejaVu Sans"/>
              <a:cs typeface="Times New Roman" panose="02020603050405020304" pitchFamily="18" charset="0"/>
            </a:endParaRPr>
          </a:p>
          <a:p>
            <a:pPr lvl="0" algn="just" defTabSz="914400" fontAlgn="base">
              <a:spcBef>
                <a:spcPct val="0"/>
              </a:spcBef>
              <a:spcAft>
                <a:spcPct val="0"/>
              </a:spcAft>
            </a:pPr>
            <a:endParaRPr lang="ru-RU" altLang="ru-RU" sz="1400" b="1" i="1" dirty="0" smtClean="0">
              <a:solidFill>
                <a:srgbClr val="000000"/>
              </a:solidFill>
              <a:latin typeface="DejaVu Sans"/>
              <a:ea typeface="DejaVu Sans"/>
              <a:cs typeface="DejaVu Sans"/>
            </a:endParaRPr>
          </a:p>
        </p:txBody>
      </p:sp>
      <p:pic>
        <p:nvPicPr>
          <p:cNvPr id="8" name="Picture 4" descr="https://f1.ds-russia.ru/u_dirs/023/23376/5a0124c8dfe6da1ede00318ee76f3fe7.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61023" y="3073155"/>
            <a:ext cx="928048" cy="1218837"/>
          </a:xfrm>
          <a:prstGeom prst="rect">
            <a:avLst/>
          </a:prstGeom>
          <a:noFill/>
        </p:spPr>
      </p:pic>
      <p:sp>
        <p:nvSpPr>
          <p:cNvPr id="9" name="Прямоугольник 8"/>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Торговля, малый и средний бизнес, инвестиционные  проекты</a:t>
            </a:r>
            <a:endParaRPr lang="ru-RU" altLang="ru-RU" dirty="0">
              <a:solidFill>
                <a:srgbClr val="000000"/>
              </a:solidFill>
              <a:latin typeface="Times New Roman" pitchFamily="18" charset="0"/>
              <a:cs typeface="Times New Roman" pitchFamily="18" charset="0"/>
            </a:endParaRPr>
          </a:p>
        </p:txBody>
      </p:sp>
      <p:sp>
        <p:nvSpPr>
          <p:cNvPr id="10" name="Вертикальный свиток 9"/>
          <p:cNvSpPr/>
          <p:nvPr/>
        </p:nvSpPr>
        <p:spPr>
          <a:xfrm>
            <a:off x="4026087" y="378082"/>
            <a:ext cx="4322928" cy="5718056"/>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fontAlgn="base">
              <a:spcBef>
                <a:spcPct val="0"/>
              </a:spcBef>
              <a:spcAft>
                <a:spcPct val="0"/>
              </a:spcAft>
              <a:buFont typeface="Wingdings" pitchFamily="2" charset="2"/>
              <a:buChar char="ü"/>
            </a:pPr>
            <a:r>
              <a:rPr lang="ru-RU" altLang="ru-RU" b="1" i="1" dirty="0">
                <a:solidFill>
                  <a:srgbClr val="000000"/>
                </a:solidFill>
                <a:latin typeface="Times New Roman" pitchFamily="18" charset="0"/>
                <a:ea typeface="DejaVu Sans"/>
                <a:cs typeface="DejaVu Sans"/>
              </a:rPr>
              <a:t>Выдача разрешения на право организации розничного рынка на территории муниципального образования</a:t>
            </a:r>
          </a:p>
          <a:p>
            <a:pPr defTabSz="914400" fontAlgn="base">
              <a:spcBef>
                <a:spcPct val="0"/>
              </a:spcBef>
              <a:spcAft>
                <a:spcPct val="0"/>
              </a:spcAft>
              <a:buFont typeface="Wingdings" pitchFamily="2" charset="2"/>
              <a:buChar char="ü"/>
            </a:pPr>
            <a:r>
              <a:rPr lang="ru-RU" altLang="ru-RU" b="1" i="1" dirty="0">
                <a:solidFill>
                  <a:schemeClr val="tx1"/>
                </a:solidFill>
                <a:latin typeface="Times New Roman" pitchFamily="18" charset="0"/>
                <a:cs typeface="Times New Roman" pitchFamily="18" charset="0"/>
              </a:rPr>
              <a:t>Предоставление финансовой поддержки субъектам малого и среднего предпринимательства в рамках реализации муниципальной программы развития и поддержки малого и среднего предпринимательства в муниципальном районе Мелеузовский район Республики Башкортостан</a:t>
            </a:r>
            <a:endParaRPr lang="ru-RU" altLang="ru-RU" b="1" i="1" dirty="0">
              <a:solidFill>
                <a:srgbClr val="000000"/>
              </a:solidFill>
              <a:latin typeface="Times New Roman" pitchFamily="18" charset="0"/>
              <a:ea typeface="DejaVu Sans"/>
              <a:cs typeface="Times New Roman" pitchFamily="18" charset="0"/>
            </a:endParaRPr>
          </a:p>
        </p:txBody>
      </p:sp>
      <p:sp>
        <p:nvSpPr>
          <p:cNvPr id="11" name="Прямоугольник 10"/>
          <p:cNvSpPr/>
          <p:nvPr/>
        </p:nvSpPr>
        <p:spPr>
          <a:xfrm>
            <a:off x="5244148" y="436354"/>
            <a:ext cx="2374711"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000000"/>
                </a:solidFill>
                <a:latin typeface="Times New Roman" pitchFamily="18" charset="0"/>
                <a:cs typeface="Times New Roman" pitchFamily="18" charset="0"/>
              </a:rPr>
              <a:t>наименование услуг</a:t>
            </a:r>
            <a:endParaRPr lang="ru-RU" altLang="ru-RU" sz="1600" dirty="0">
              <a:solidFill>
                <a:srgbClr val="000000"/>
              </a:solidFill>
              <a:latin typeface="Times New Roman" pitchFamily="18" charset="0"/>
              <a:cs typeface="Times New Roman" pitchFamily="18" charset="0"/>
            </a:endParaRPr>
          </a:p>
        </p:txBody>
      </p:sp>
      <p:sp>
        <p:nvSpPr>
          <p:cNvPr id="12" name="Двойная волна 11"/>
          <p:cNvSpPr/>
          <p:nvPr/>
        </p:nvSpPr>
        <p:spPr>
          <a:xfrm>
            <a:off x="327546" y="5278817"/>
            <a:ext cx="3550247"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Услуги предоставляются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13" name="Текст 23"/>
          <p:cNvSpPr txBox="1">
            <a:spLocks/>
          </p:cNvSpPr>
          <p:nvPr/>
        </p:nvSpPr>
        <p:spPr>
          <a:xfrm>
            <a:off x="8368634" y="567906"/>
            <a:ext cx="3513888" cy="1666624"/>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и получателями настоящих муниципальных услуг являются:  </a:t>
            </a:r>
          </a:p>
          <a:p>
            <a:pPr marL="45720" indent="0">
              <a:buNone/>
            </a:pPr>
            <a:r>
              <a:rPr lang="ru-RU" sz="1500" b="1" i="1" dirty="0" smtClean="0">
                <a:solidFill>
                  <a:srgbClr val="29018D"/>
                </a:solidFill>
                <a:latin typeface="Times New Roman" panose="02020603050405020304" pitchFamily="18" charset="0"/>
                <a:cs typeface="Times New Roman" panose="02020603050405020304" pitchFamily="18" charset="0"/>
              </a:rPr>
              <a:t>        - </a:t>
            </a:r>
            <a:r>
              <a:rPr lang="ru-RU" sz="1300" b="1" dirty="0" smtClean="0">
                <a:solidFill>
                  <a:schemeClr val="tx1"/>
                </a:solidFill>
                <a:latin typeface="Times New Roman" panose="02020603050405020304" pitchFamily="18" charset="0"/>
                <a:cs typeface="Times New Roman" pitchFamily="18" charset="0"/>
              </a:rPr>
              <a:t>субъекты малого и среднего предпринимательства (юридические лица и индивидуальные предприниматели)</a:t>
            </a:r>
          </a:p>
          <a:p>
            <a:pPr marL="45720" indent="0" algn="just" fontAlgn="base">
              <a:spcBef>
                <a:spcPct val="0"/>
              </a:spcBef>
              <a:spcAft>
                <a:spcPct val="0"/>
              </a:spcAft>
              <a:buClrTx/>
              <a:buNone/>
            </a:pPr>
            <a:endParaRPr lang="ru-RU" sz="1300" b="1" dirty="0">
              <a:solidFill>
                <a:srgbClr val="FFFF0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8476556" y="2623796"/>
            <a:ext cx="3201730" cy="3323987"/>
          </a:xfrm>
          <a:prstGeom prst="rect">
            <a:avLst/>
          </a:prstGeom>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Нормативно-правовые акты:</a:t>
            </a:r>
            <a:endParaRPr lang="ru-RU" sz="1500" b="1" dirty="0">
              <a:solidFill>
                <a:srgbClr val="29018D"/>
              </a:solidFill>
              <a:latin typeface="Times New Roman" panose="02020603050405020304" pitchFamily="18" charset="0"/>
              <a:cs typeface="Times New Roman" panose="02020603050405020304" pitchFamily="18" charset="0"/>
            </a:endParaRPr>
          </a:p>
          <a:p>
            <a:pPr algn="just"/>
            <a:r>
              <a:rPr lang="ru-RU" altLang="ru-RU" sz="1300" b="1" dirty="0" smtClean="0">
                <a:latin typeface="Times New Roman" pitchFamily="18" charset="0"/>
                <a:cs typeface="Times New Roman" pitchFamily="18" charset="0"/>
              </a:rPr>
              <a:t>Постановление главы Администрации муниципального района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Республики Башкортостан от 05.10.2017 г. № 1693 "Об утверждении административного регламента предоставления муниципальной услуги Администрацией МР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РБ "Предоставление финансовой поддержки субъектам малого и среднего предпринимательства в рамках реализации муниципальной программы развития и поддержки малого и среднего предпринимательства в МР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РБ"</a:t>
            </a:r>
            <a:endParaRPr lang="ru-RU" altLang="ru-RU" sz="1300" b="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smtClean="0">
                <a:solidFill>
                  <a:srgbClr val="000000"/>
                </a:solidFill>
                <a:latin typeface="Times New Roman" panose="02020603050405020304" pitchFamily="18" charset="0"/>
                <a:cs typeface="Times New Roman" pitchFamily="18" charset="0"/>
              </a:rPr>
              <a:t>Торговля, малый и средний бизнес, инвестиционные  проекты</a:t>
            </a:r>
            <a:endParaRPr lang="ru-RU" altLang="ru-RU" dirty="0">
              <a:solidFill>
                <a:srgbClr val="000000"/>
              </a:solidFill>
              <a:latin typeface="Times New Roman" pitchFamily="18" charset="0"/>
              <a:cs typeface="Times New Roman" pitchFamily="18" charset="0"/>
            </a:endParaRPr>
          </a:p>
        </p:txBody>
      </p:sp>
      <p:sp>
        <p:nvSpPr>
          <p:cNvPr id="4" name="TextBox 3"/>
          <p:cNvSpPr txBox="1"/>
          <p:nvPr/>
        </p:nvSpPr>
        <p:spPr>
          <a:xfrm>
            <a:off x="232756" y="5214138"/>
            <a:ext cx="5671655" cy="769441"/>
          </a:xfrm>
          <a:prstGeom prst="rect">
            <a:avLst/>
          </a:prstGeom>
          <a:noFill/>
        </p:spPr>
        <p:txBody>
          <a:bodyPr wrap="square" rtlCol="0">
            <a:spAutoFit/>
          </a:bodyPr>
          <a:lstStyle/>
          <a:p>
            <a:r>
              <a:rPr lang="ru-RU" sz="1300" b="1" dirty="0" smtClean="0">
                <a:latin typeface="Times New Roman" pitchFamily="18" charset="0"/>
                <a:cs typeface="Times New Roman" pitchFamily="18" charset="0"/>
              </a:rPr>
              <a:t>- предоставление финансовой поддержки (перечисление денежных средств) субъектам малого и среднего предпринимательства;</a:t>
            </a:r>
          </a:p>
          <a:p>
            <a:endParaRPr lang="ru-RU" dirty="0"/>
          </a:p>
        </p:txBody>
      </p:sp>
      <p:sp>
        <p:nvSpPr>
          <p:cNvPr id="6" name="Прямоугольник 5"/>
          <p:cNvSpPr/>
          <p:nvPr/>
        </p:nvSpPr>
        <p:spPr>
          <a:xfrm>
            <a:off x="209005" y="436676"/>
            <a:ext cx="5695406" cy="4355038"/>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sz="1500" b="1" dirty="0">
                <a:solidFill>
                  <a:srgbClr val="29018D"/>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a:t>
            </a:r>
            <a:r>
              <a:rPr lang="ru-RU" sz="1500" b="1" i="1" dirty="0" smtClean="0">
                <a:solidFill>
                  <a:srgbClr val="29018D"/>
                </a:solidFill>
                <a:latin typeface="Times New Roman" panose="02020603050405020304" pitchFamily="18" charset="0"/>
                <a:cs typeface="Times New Roman" panose="02020603050405020304" pitchFamily="18" charset="0"/>
              </a:rPr>
              <a:t>муниципальных услуг:</a:t>
            </a:r>
            <a:endParaRPr lang="ru-RU" sz="1500" b="1" dirty="0">
              <a:solidFill>
                <a:srgbClr val="29018D"/>
              </a:solidFill>
              <a:latin typeface="Times New Roman" panose="02020603050405020304" pitchFamily="18" charset="0"/>
              <a:cs typeface="Times New Roman" panose="02020603050405020304" pitchFamily="18" charset="0"/>
            </a:endParaRPr>
          </a:p>
          <a:p>
            <a:pPr algn="just">
              <a:spcBef>
                <a:spcPts val="0"/>
              </a:spcBef>
              <a:spcAft>
                <a:spcPts val="0"/>
              </a:spcAf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a:t>
            </a:r>
            <a:r>
              <a:rPr lang="ru-RU" sz="1300" b="1" dirty="0">
                <a:latin typeface="Times New Roman" panose="02020603050405020304" pitchFamily="18" charset="0"/>
                <a:cs typeface="Times New Roman" panose="02020603050405020304" pitchFamily="18" charset="0"/>
              </a:rPr>
              <a:t>о </a:t>
            </a:r>
            <a:r>
              <a:rPr lang="ru-RU" sz="1300" b="1" dirty="0" smtClean="0">
                <a:latin typeface="Times New Roman" panose="02020603050405020304" pitchFamily="18" charset="0"/>
                <a:cs typeface="Times New Roman" panose="02020603050405020304" pitchFamily="18" charset="0"/>
              </a:rPr>
              <a:t>предоставлении муниципальной </a:t>
            </a:r>
            <a:r>
              <a:rPr lang="ru-RU" sz="1300" b="1" dirty="0">
                <a:latin typeface="Times New Roman" panose="02020603050405020304" pitchFamily="18" charset="0"/>
                <a:cs typeface="Times New Roman" panose="02020603050405020304" pitchFamily="18" charset="0"/>
              </a:rPr>
              <a:t>услуги, оформленное согласно </a:t>
            </a:r>
            <a:r>
              <a:rPr lang="ru-RU" sz="1300" b="1" dirty="0" smtClean="0">
                <a:latin typeface="Times New Roman" panose="02020603050405020304" pitchFamily="18" charset="0"/>
                <a:cs typeface="Times New Roman" panose="02020603050405020304" pitchFamily="18" charset="0"/>
              </a:rPr>
              <a:t>Приложению </a:t>
            </a:r>
            <a:r>
              <a:rPr lang="ru-RU" sz="1300" b="1" dirty="0">
                <a:latin typeface="Times New Roman" panose="02020603050405020304" pitchFamily="18" charset="0"/>
                <a:cs typeface="Times New Roman" panose="02020603050405020304" pitchFamily="18" charset="0"/>
              </a:rPr>
              <a:t>к Административному </a:t>
            </a:r>
            <a:r>
              <a:rPr lang="ru-RU" sz="1300" b="1" dirty="0" smtClean="0">
                <a:latin typeface="Times New Roman" panose="02020603050405020304" pitchFamily="18" charset="0"/>
                <a:cs typeface="Times New Roman" panose="02020603050405020304" pitchFamily="18" charset="0"/>
              </a:rPr>
              <a:t>регламенту;</a:t>
            </a:r>
            <a:r>
              <a:rPr lang="ru-RU" sz="1300" b="1"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заверенный заявителем бланк банковских реквизитов;</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план обеспечения финансово-экономической устойчивости на среднесрочную перспективу (для субъектов среднего предпринимательства, относящихся к организациям Республики Башкортостан, определенных согласно распоряжению Правительства Республики Башкортостан от 26 января 2015 года №68-р);</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о соответствии условиям отнесения к субъектам малого и среднего предпринимательства, установленным Федеральным законом «О развитии малого и среднего предпринимательства в Российской Федерации»;</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заверенные заявителем копии документов, подтверждающих количество действующих рабочих мест на момент подачи документов.</a:t>
            </a:r>
          </a:p>
          <a:p>
            <a:pPr algn="just">
              <a:buFont typeface="Wingdings" pitchFamily="2" charset="2"/>
              <a:buChar char="ü"/>
            </a:pPr>
            <a:endParaRPr lang="ru-RU" sz="1300" dirty="0" smtClean="0">
              <a:latin typeface="Times New Roman" panose="02020603050405020304" pitchFamily="18" charset="0"/>
              <a:cs typeface="Times New Roman" panose="02020603050405020304" pitchFamily="18" charset="0"/>
            </a:endParaRPr>
          </a:p>
          <a:p>
            <a:pPr algn="just">
              <a:buFont typeface="Wingdings" pitchFamily="2" charset="2"/>
              <a:buChar char="ü"/>
            </a:pPr>
            <a:endParaRPr lang="ru-RU" sz="1300" dirty="0" smtClean="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43988" y="4652502"/>
            <a:ext cx="6096000" cy="323165"/>
          </a:xfrm>
          <a:prstGeom prst="rect">
            <a:avLst/>
          </a:prstGeom>
        </p:spPr>
        <p:txBody>
          <a:bodyPr>
            <a:spAutoFit/>
          </a:bodyPr>
          <a:lstStyle/>
          <a:p>
            <a:r>
              <a:rPr lang="ru-RU" sz="1500" b="1" i="1" dirty="0" smtClean="0">
                <a:solidFill>
                  <a:srgbClr val="29018D"/>
                </a:solidFill>
                <a:latin typeface="Times New Roman" panose="02020603050405020304" pitchFamily="18" charset="0"/>
                <a:cs typeface="Times New Roman" panose="02020603050405020304" pitchFamily="18" charset="0"/>
              </a:rPr>
              <a:t>Результатом предоставления муниципальных  услуг являются:</a:t>
            </a:r>
            <a:endParaRPr lang="ru-RU" sz="1500" dirty="0"/>
          </a:p>
        </p:txBody>
      </p:sp>
      <p:sp>
        <p:nvSpPr>
          <p:cNvPr id="8" name="TextBox 1"/>
          <p:cNvSpPr txBox="1"/>
          <p:nvPr/>
        </p:nvSpPr>
        <p:spPr>
          <a:xfrm>
            <a:off x="6439988" y="1576205"/>
            <a:ext cx="5458680" cy="102215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altLang="ru-RU" sz="1300" b="1" i="1" dirty="0" smtClean="0">
                <a:solidFill>
                  <a:srgbClr val="4C358D"/>
                </a:solidFill>
                <a:latin typeface="Times New Roman" pitchFamily="18" charset="0"/>
                <a:cs typeface="Times New Roman" pitchFamily="18" charset="0"/>
              </a:rPr>
              <a:t>Предоставление </a:t>
            </a:r>
            <a:r>
              <a:rPr lang="ru-RU" altLang="ru-RU" sz="1300" b="1" i="1" dirty="0">
                <a:solidFill>
                  <a:srgbClr val="4C358D"/>
                </a:solidFill>
                <a:latin typeface="Times New Roman" pitchFamily="18" charset="0"/>
                <a:cs typeface="Times New Roman" pitchFamily="18" charset="0"/>
              </a:rPr>
              <a:t>финансовой поддержки субъектам малого и среднего предпринимательства в рамках реализации муниципальной программы развития и поддержки малого и среднего предпринимательства в муниципальном районе Мелеузовский район Республики </a:t>
            </a:r>
            <a:r>
              <a:rPr lang="ru-RU" altLang="ru-RU" sz="1300" b="1" i="1" dirty="0" smtClean="0">
                <a:solidFill>
                  <a:srgbClr val="4C358D"/>
                </a:solidFill>
                <a:latin typeface="Times New Roman" pitchFamily="18" charset="0"/>
                <a:cs typeface="Times New Roman" pitchFamily="18" charset="0"/>
              </a:rPr>
              <a:t>Башкортостан</a:t>
            </a:r>
            <a:endParaRPr lang="ru-RU" sz="1300" b="1" i="1" dirty="0">
              <a:solidFill>
                <a:srgbClr val="4C358D"/>
              </a:solidFill>
              <a:latin typeface="Times New Roman" pitchFamily="18" charset="0"/>
              <a:cs typeface="Times New Roman" pitchFamily="18" charset="0"/>
            </a:endParaRPr>
          </a:p>
        </p:txBody>
      </p:sp>
      <p:sp>
        <p:nvSpPr>
          <p:cNvPr id="14" name="TextBox 1"/>
          <p:cNvSpPr txBox="1"/>
          <p:nvPr/>
        </p:nvSpPr>
        <p:spPr>
          <a:xfrm>
            <a:off x="6731688" y="818291"/>
            <a:ext cx="4765907" cy="4328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ba-RU" sz="1500" b="1" i="1" dirty="0">
                <a:solidFill>
                  <a:srgbClr val="29018D"/>
                </a:solidFill>
                <a:latin typeface="Times New Roman" pitchFamily="18" charset="0"/>
                <a:cs typeface="Times New Roman" pitchFamily="18" charset="0"/>
              </a:rPr>
              <a:t>Информация о </a:t>
            </a:r>
            <a:r>
              <a:rPr lang="ba-RU" sz="1600" b="1" i="1" dirty="0">
                <a:solidFill>
                  <a:srgbClr val="29018D"/>
                </a:solidFill>
                <a:latin typeface="Times New Roman" pitchFamily="18" charset="0"/>
                <a:cs typeface="Times New Roman" pitchFamily="18" charset="0"/>
              </a:rPr>
              <a:t> количестве </a:t>
            </a:r>
            <a:r>
              <a:rPr lang="ba-RU" sz="1500" b="1" i="1" dirty="0">
                <a:solidFill>
                  <a:srgbClr val="29018D"/>
                </a:solidFill>
                <a:latin typeface="Times New Roman" pitchFamily="18" charset="0"/>
                <a:cs typeface="Times New Roman" pitchFamily="18" charset="0"/>
              </a:rPr>
              <a:t>предоставленных услуг, единиц</a:t>
            </a:r>
            <a:endParaRPr lang="ru-RU" sz="1500" b="1" i="1" dirty="0">
              <a:solidFill>
                <a:srgbClr val="29018D"/>
              </a:solidFill>
              <a:latin typeface="Times New Roman" pitchFamily="18" charset="0"/>
              <a:cs typeface="Times New Roman" pitchFamily="18" charset="0"/>
            </a:endParaRPr>
          </a:p>
        </p:txBody>
      </p:sp>
      <p:graphicFrame>
        <p:nvGraphicFramePr>
          <p:cNvPr id="10" name="Диаграмма 9"/>
          <p:cNvGraphicFramePr/>
          <p:nvPr>
            <p:extLst>
              <p:ext uri="{D42A27DB-BD31-4B8C-83A1-F6EECF244321}">
                <p14:modId xmlns:p14="http://schemas.microsoft.com/office/powerpoint/2010/main" val="1865310201"/>
              </p:ext>
            </p:extLst>
          </p:nvPr>
        </p:nvGraphicFramePr>
        <p:xfrm>
          <a:off x="6819441" y="2941505"/>
          <a:ext cx="4549965" cy="2488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0466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xn--80aaa0cnjd2b0d.xn--p1ai/wp-content/uploads/2016/05/%D0%A3%D1%87%D0%B5%D0%B1%D0%BD%D0%B0%D1%8F-%D1%87%D0%B0%D1%81%D1%82%D1%8C.jpg"/>
          <p:cNvPicPr>
            <a:picLocks noChangeAspect="1" noChangeArrowheads="1"/>
          </p:cNvPicPr>
          <p:nvPr/>
        </p:nvPicPr>
        <p:blipFill>
          <a:blip r:embed="rId2">
            <a:clrChange>
              <a:clrFrom>
                <a:srgbClr val="FEFEFE"/>
              </a:clrFrom>
              <a:clrTo>
                <a:srgbClr val="FEFEFE">
                  <a:alpha val="0"/>
                </a:srgbClr>
              </a:clrTo>
            </a:clrChange>
          </a:blip>
          <a:srcRect/>
          <a:stretch>
            <a:fillRect/>
          </a:stretch>
        </p:blipFill>
        <p:spPr bwMode="auto">
          <a:xfrm>
            <a:off x="0" y="654033"/>
            <a:ext cx="3313217" cy="2156346"/>
          </a:xfrm>
          <a:prstGeom prst="rect">
            <a:avLst/>
          </a:prstGeom>
          <a:noFill/>
        </p:spPr>
      </p:pic>
      <p:pic>
        <p:nvPicPr>
          <p:cNvPr id="4" name="Picture 4" descr="https://f1.ds-russia.ru/u_dirs/023/23376/5a0124c8dfe6da1ede00318ee76f3fe7.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23197"/>
            <a:ext cx="928048" cy="1218837"/>
          </a:xfrm>
          <a:prstGeom prst="rect">
            <a:avLst/>
          </a:prstGeom>
          <a:noFill/>
        </p:spPr>
      </p:pic>
      <p:sp>
        <p:nvSpPr>
          <p:cNvPr id="5" name="Прямоугольник 4"/>
          <p:cNvSpPr/>
          <p:nvPr/>
        </p:nvSpPr>
        <p:spPr>
          <a:xfrm>
            <a:off x="731828" y="3407596"/>
            <a:ext cx="2390195" cy="1785104"/>
          </a:xfrm>
          <a:prstGeom prst="rect">
            <a:avLst/>
          </a:prstGeom>
        </p:spPr>
        <p:txBody>
          <a:bodyPr wrap="square">
            <a:spAutoFit/>
          </a:bodyPr>
          <a:lstStyle/>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DejaVu Sans"/>
              </a:rPr>
              <a:t>Муниципальное казенное  учреждение </a:t>
            </a:r>
          </a:p>
          <a:p>
            <a:pPr lvl="0" algn="ctr" defTabSz="914400" fontAlgn="base">
              <a:spcBef>
                <a:spcPct val="0"/>
              </a:spcBef>
              <a:spcAft>
                <a:spcPct val="0"/>
              </a:spcAft>
            </a:pPr>
            <a:r>
              <a:rPr lang="ru-RU" altLang="ru-RU" sz="1200" b="1" i="1" dirty="0" smtClean="0">
                <a:solidFill>
                  <a:srgbClr val="000000"/>
                </a:solidFill>
                <a:latin typeface="Times New Roman" pitchFamily="18" charset="0"/>
                <a:ea typeface="DejaVu Sans"/>
                <a:cs typeface="DejaVu Sans"/>
              </a:rPr>
              <a:t>Управление образования  муниципального района </a:t>
            </a:r>
          </a:p>
          <a:p>
            <a:pPr marL="45720" lvl="0" indent="0" algn="ctr" fontAlgn="base">
              <a:spcBef>
                <a:spcPct val="0"/>
              </a:spcBef>
              <a:spcAft>
                <a:spcPct val="0"/>
              </a:spcAft>
              <a:buClrTx/>
              <a:buNone/>
            </a:pPr>
            <a:r>
              <a:rPr lang="ru-RU" altLang="ru-RU" sz="1200" b="1" i="1" dirty="0" smtClean="0">
                <a:solidFill>
                  <a:srgbClr val="000000"/>
                </a:solidFill>
                <a:latin typeface="Times New Roman" pitchFamily="18" charset="0"/>
                <a:ea typeface="DejaVu Sans"/>
                <a:cs typeface="DejaVu Sans"/>
              </a:rPr>
              <a:t>Мелеузовский  район Республики Башкортостан </a:t>
            </a:r>
            <a:r>
              <a:rPr lang="ru-RU" sz="1200" b="1" i="1" dirty="0">
                <a:latin typeface="Times New Roman" panose="02020603050405020304" pitchFamily="18" charset="0"/>
                <a:cs typeface="Times New Roman" panose="02020603050405020304" pitchFamily="18" charset="0"/>
              </a:rPr>
              <a:t>официальный сайт: </a:t>
            </a:r>
            <a:r>
              <a:rPr lang="en-US" sz="1200" b="1" i="1" dirty="0" smtClean="0">
                <a:latin typeface="Times New Roman" panose="02020603050405020304" pitchFamily="18" charset="0"/>
                <a:cs typeface="Times New Roman" panose="02020603050405020304" pitchFamily="18" charset="0"/>
              </a:rPr>
              <a:t>https</a:t>
            </a:r>
            <a:r>
              <a:rPr lang="en-US" sz="1200" b="1" i="1" dirty="0">
                <a:latin typeface="Times New Roman" panose="02020603050405020304" pitchFamily="18" charset="0"/>
                <a:cs typeface="Times New Roman" panose="02020603050405020304" pitchFamily="18" charset="0"/>
              </a:rPr>
              <a:t>://meleuz.bashkortostan.ru</a:t>
            </a:r>
            <a:endParaRPr lang="ru-RU" altLang="ru-RU" sz="1200" b="1" i="1" u="sng" dirty="0">
              <a:latin typeface="Times New Roman" pitchFamily="18" charset="0"/>
              <a:ea typeface="DejaVu Sans"/>
              <a:cs typeface="Times New Roman" panose="02020603050405020304" pitchFamily="18" charset="0"/>
            </a:endParaRPr>
          </a:p>
          <a:p>
            <a:pPr lvl="0" defTabSz="914400" fontAlgn="base">
              <a:spcBef>
                <a:spcPct val="0"/>
              </a:spcBef>
              <a:spcAft>
                <a:spcPct val="0"/>
              </a:spcAft>
            </a:pPr>
            <a:endParaRPr lang="ru-RU" altLang="ru-RU" sz="1400" b="1" i="1" dirty="0" smtClean="0">
              <a:solidFill>
                <a:srgbClr val="000000"/>
              </a:solidFill>
              <a:latin typeface="DejaVu Sans"/>
              <a:ea typeface="DejaVu Sans"/>
              <a:cs typeface="DejaVu Sans"/>
            </a:endParaRPr>
          </a:p>
        </p:txBody>
      </p:sp>
      <p:sp>
        <p:nvSpPr>
          <p:cNvPr id="6" name="Прямоугольник 5"/>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Times New Roman" panose="02020603050405020304" pitchFamily="18" charset="0"/>
                <a:cs typeface="Times New Roman" pitchFamily="18" charset="0"/>
              </a:rPr>
              <a:t>О</a:t>
            </a:r>
            <a:r>
              <a:rPr lang="ru-RU" altLang="ru-RU" b="1" dirty="0" smtClean="0">
                <a:solidFill>
                  <a:srgbClr val="000000"/>
                </a:solidFill>
                <a:latin typeface="Times New Roman" panose="02020603050405020304" pitchFamily="18" charset="0"/>
                <a:cs typeface="Times New Roman" pitchFamily="18" charset="0"/>
              </a:rPr>
              <a:t>бразование</a:t>
            </a:r>
            <a:endParaRPr lang="ru-RU" altLang="ru-RU" dirty="0">
              <a:solidFill>
                <a:srgbClr val="000000"/>
              </a:solidFill>
              <a:latin typeface="Times New Roman" pitchFamily="18" charset="0"/>
              <a:cs typeface="Times New Roman" pitchFamily="18" charset="0"/>
            </a:endParaRPr>
          </a:p>
        </p:txBody>
      </p:sp>
      <p:sp>
        <p:nvSpPr>
          <p:cNvPr id="7" name="Вертикальный свиток 6"/>
          <p:cNvSpPr/>
          <p:nvPr/>
        </p:nvSpPr>
        <p:spPr>
          <a:xfrm>
            <a:off x="2690949" y="360486"/>
            <a:ext cx="5507651" cy="6313270"/>
          </a:xfrm>
          <a:prstGeom prst="vertic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fontAlgn="base">
              <a:spcBef>
                <a:spcPct val="0"/>
              </a:spcBef>
              <a:spcAft>
                <a:spcPct val="0"/>
              </a:spcAft>
              <a:buFont typeface="Wingdings" pitchFamily="2" charset="2"/>
              <a:buChar char="ü"/>
            </a:pPr>
            <a:endParaRPr lang="ru-RU" altLang="ru-RU" b="1" i="1" dirty="0" smtClean="0">
              <a:solidFill>
                <a:srgbClr val="000000"/>
              </a:solidFill>
              <a:latin typeface="Times New Roman" pitchFamily="18" charset="0"/>
              <a:ea typeface="DejaVu Sans"/>
              <a:cs typeface="DejaVu Sans"/>
            </a:endParaRPr>
          </a:p>
          <a:p>
            <a:pPr lvl="0" defTabSz="914400" fontAlgn="base">
              <a:spcBef>
                <a:spcPct val="0"/>
              </a:spcBef>
              <a:spcAft>
                <a:spcPct val="0"/>
              </a:spcAft>
              <a:buFont typeface="Wingdings" pitchFamily="2" charset="2"/>
              <a:buChar char="ü"/>
            </a:pPr>
            <a:r>
              <a:rPr lang="ru-RU" altLang="ru-RU" b="1" i="1" dirty="0" smtClean="0">
                <a:solidFill>
                  <a:srgbClr val="000000"/>
                </a:solidFill>
                <a:latin typeface="Times New Roman" pitchFamily="18" charset="0"/>
                <a:ea typeface="DejaVu Sans"/>
                <a:cs typeface="DejaVu Sans"/>
              </a:rPr>
              <a:t>Предоставление </a:t>
            </a:r>
            <a:r>
              <a:rPr lang="ru-RU" altLang="ru-RU" b="1" i="1" dirty="0">
                <a:solidFill>
                  <a:srgbClr val="000000"/>
                </a:solidFill>
                <a:latin typeface="Times New Roman" pitchFamily="18" charset="0"/>
                <a:ea typeface="DejaVu Sans"/>
                <a:cs typeface="DejaVu Sans"/>
              </a:rPr>
              <a:t>информации об организации общедоступного и бесплатного дошкольного, начального общего, основного общего, среднего общего образования, а также дополнительного образования в общеобразовательных организациях, расположенных на территории муниципального образования</a:t>
            </a:r>
          </a:p>
          <a:p>
            <a:pPr lvl="0" defTabSz="914400" fontAlgn="base">
              <a:spcBef>
                <a:spcPct val="0"/>
              </a:spcBef>
              <a:spcAft>
                <a:spcPct val="0"/>
              </a:spcAft>
              <a:buFont typeface="Wingdings" pitchFamily="2" charset="2"/>
              <a:buChar char="ü"/>
            </a:pPr>
            <a:r>
              <a:rPr lang="ru-RU" altLang="ru-RU" b="1" i="1" dirty="0">
                <a:solidFill>
                  <a:srgbClr val="000000"/>
                </a:solidFill>
                <a:latin typeface="Times New Roman" pitchFamily="18" charset="0"/>
                <a:ea typeface="DejaVu Sans"/>
                <a:cs typeface="DejaVu Sans"/>
              </a:rPr>
              <a:t>Прием заявлений, постановка на учет и зачисление детей в образовательные учреждения, реализующие образовательную программу дошкольного образования (детские </a:t>
            </a:r>
            <a:r>
              <a:rPr lang="ru-RU" altLang="ru-RU" b="1" i="1" dirty="0" smtClean="0">
                <a:solidFill>
                  <a:srgbClr val="000000"/>
                </a:solidFill>
                <a:latin typeface="Times New Roman" pitchFamily="18" charset="0"/>
                <a:ea typeface="DejaVu Sans"/>
                <a:cs typeface="DejaVu Sans"/>
              </a:rPr>
              <a:t>сады)</a:t>
            </a:r>
            <a:endParaRPr lang="ru-RU" altLang="ru-RU" b="1" i="1" dirty="0">
              <a:solidFill>
                <a:srgbClr val="000000"/>
              </a:solidFill>
              <a:latin typeface="Times New Roman" pitchFamily="18" charset="0"/>
              <a:ea typeface="DejaVu Sans"/>
              <a:cs typeface="DejaVu Sans"/>
            </a:endParaRPr>
          </a:p>
          <a:p>
            <a:pPr defTabSz="914400" fontAlgn="base">
              <a:spcBef>
                <a:spcPct val="0"/>
              </a:spcBef>
              <a:spcAft>
                <a:spcPct val="0"/>
              </a:spcAft>
              <a:buFont typeface="Wingdings" pitchFamily="2" charset="2"/>
              <a:buChar char="ü"/>
            </a:pPr>
            <a:r>
              <a:rPr lang="ru-RU" altLang="ru-RU" b="1" i="1" dirty="0">
                <a:solidFill>
                  <a:srgbClr val="000000"/>
                </a:solidFill>
                <a:latin typeface="Times New Roman" pitchFamily="18" charset="0"/>
                <a:ea typeface="DejaVu Sans"/>
                <a:cs typeface="DejaVu Sans"/>
              </a:rPr>
              <a:t>Зачисление детей в муниципальные общеобразовательные учреждения</a:t>
            </a:r>
            <a:endParaRPr lang="ru-RU" altLang="ru-RU" b="1" i="1" dirty="0">
              <a:solidFill>
                <a:srgbClr val="000000"/>
              </a:solidFill>
              <a:latin typeface="DejaVu Sans"/>
              <a:ea typeface="DejaVu Sans"/>
              <a:cs typeface="DejaVu Sans"/>
            </a:endParaRPr>
          </a:p>
          <a:p>
            <a:pPr defTabSz="914400" fontAlgn="base">
              <a:spcBef>
                <a:spcPct val="0"/>
              </a:spcBef>
              <a:spcAft>
                <a:spcPct val="0"/>
              </a:spcAft>
              <a:buFont typeface="Wingdings" pitchFamily="2" charset="2"/>
              <a:buChar char="ü"/>
            </a:pPr>
            <a:r>
              <a:rPr lang="ru-RU" altLang="ru-RU" b="1" i="1" dirty="0">
                <a:solidFill>
                  <a:schemeClr val="tx1"/>
                </a:solidFill>
                <a:latin typeface="Times New Roman" pitchFamily="18" charset="0"/>
                <a:cs typeface="Times New Roman" pitchFamily="18" charset="0"/>
              </a:rPr>
              <a:t>Организация отдыха детей</a:t>
            </a:r>
            <a:endParaRPr lang="ru-RU" altLang="ru-RU" b="1" i="1" dirty="0">
              <a:solidFill>
                <a:srgbClr val="000000"/>
              </a:solidFill>
              <a:latin typeface="Times New Roman" pitchFamily="18" charset="0"/>
              <a:ea typeface="DejaVu Sans"/>
              <a:cs typeface="Times New Roman" pitchFamily="18" charset="0"/>
            </a:endParaRPr>
          </a:p>
        </p:txBody>
      </p:sp>
      <p:sp>
        <p:nvSpPr>
          <p:cNvPr id="8" name="Прямоугольник 7"/>
          <p:cNvSpPr/>
          <p:nvPr/>
        </p:nvSpPr>
        <p:spPr>
          <a:xfrm>
            <a:off x="4641943" y="629912"/>
            <a:ext cx="2374711" cy="338554"/>
          </a:xfrm>
          <a:prstGeom prst="rect">
            <a:avLst/>
          </a:prstGeom>
          <a:noFill/>
        </p:spPr>
        <p:txBody>
          <a:bodyPr wrap="square">
            <a:spAutoFit/>
          </a:bodyPr>
          <a:lstStyle/>
          <a:p>
            <a:pPr lvl="0" algn="ctr" defTabSz="914400" fontAlgn="base">
              <a:spcBef>
                <a:spcPct val="0"/>
              </a:spcBef>
              <a:spcAft>
                <a:spcPct val="0"/>
              </a:spcAft>
            </a:pPr>
            <a:r>
              <a:rPr lang="ru-RU" altLang="ru-RU" sz="1600" b="1" dirty="0" smtClean="0">
                <a:solidFill>
                  <a:srgbClr val="000000"/>
                </a:solidFill>
                <a:latin typeface="Times New Roman" pitchFamily="18" charset="0"/>
                <a:cs typeface="Times New Roman" pitchFamily="18" charset="0"/>
              </a:rPr>
              <a:t>наименование услуг</a:t>
            </a:r>
            <a:endParaRPr lang="ru-RU" altLang="ru-RU" sz="1600" dirty="0">
              <a:solidFill>
                <a:srgbClr val="000000"/>
              </a:solidFill>
              <a:latin typeface="Times New Roman" pitchFamily="18" charset="0"/>
              <a:cs typeface="Times New Roman" pitchFamily="18" charset="0"/>
            </a:endParaRPr>
          </a:p>
        </p:txBody>
      </p:sp>
      <p:sp>
        <p:nvSpPr>
          <p:cNvPr id="9" name="Двойная волна 8"/>
          <p:cNvSpPr/>
          <p:nvPr/>
        </p:nvSpPr>
        <p:spPr>
          <a:xfrm>
            <a:off x="414610" y="5220085"/>
            <a:ext cx="2800995" cy="562829"/>
          </a:xfrm>
          <a:prstGeom prst="doubleWav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200" b="1" i="1" dirty="0" smtClean="0">
                <a:solidFill>
                  <a:schemeClr val="tx1"/>
                </a:solidFill>
                <a:latin typeface="Times New Roman" panose="02020603050405020304" pitchFamily="18" charset="0"/>
                <a:cs typeface="Times New Roman" panose="02020603050405020304" pitchFamily="18" charset="0"/>
              </a:rPr>
              <a:t>Услуги предоставляются бесплатно</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198600" y="420238"/>
            <a:ext cx="3771332" cy="6355586"/>
          </a:xfrm>
          <a:prstGeom prst="rect">
            <a:avLst/>
          </a:prstGeom>
        </p:spPr>
        <p:txBody>
          <a:bodyPr wrap="square">
            <a:spAutoFit/>
          </a:bodyPr>
          <a:lstStyle/>
          <a:p>
            <a:pPr algn="ctr"/>
            <a:r>
              <a:rPr lang="ru-RU" sz="1500" b="1" i="1" dirty="0" smtClean="0">
                <a:solidFill>
                  <a:srgbClr val="29018D"/>
                </a:solidFill>
                <a:latin typeface="Times New Roman" panose="02020603050405020304" pitchFamily="18" charset="0"/>
                <a:cs typeface="Times New Roman" panose="02020603050405020304" pitchFamily="18" charset="0"/>
              </a:rPr>
              <a:t>Нормативно-правовые акты</a:t>
            </a:r>
          </a:p>
          <a:p>
            <a:pPr algn="ctr"/>
            <a:endParaRPr lang="ru-RU" sz="1500" b="1" dirty="0">
              <a:solidFill>
                <a:srgbClr val="29018D"/>
              </a:solidFill>
              <a:latin typeface="Times New Roman" panose="02020603050405020304" pitchFamily="18" charset="0"/>
              <a:cs typeface="Times New Roman" panose="02020603050405020304" pitchFamily="18" charset="0"/>
            </a:endParaRPr>
          </a:p>
          <a:p>
            <a:pPr algn="just"/>
            <a:r>
              <a:rPr lang="ru-RU" altLang="ru-RU" sz="1300" b="1" dirty="0" smtClean="0">
                <a:latin typeface="Times New Roman" pitchFamily="18" charset="0"/>
                <a:cs typeface="Times New Roman" pitchFamily="18" charset="0"/>
              </a:rPr>
              <a:t>Постановление главы Администрации муниципального района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Республики Башкортостан от 16. 02.2015 г. №291  Об утверждении Административного регламента по предоставлению муниципальной услуги «Предоставление информации об организации общедоступного и бесплатного дошкольного, начального общего, основного общего, среднего общего образования, а также дополнительного образования в образовательных учреждениях, расположенных на территории муниципального района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Республики Башкортостан»</a:t>
            </a:r>
          </a:p>
          <a:p>
            <a:pPr algn="just"/>
            <a:r>
              <a:rPr lang="ru-RU" altLang="ru-RU" sz="1300" b="1" dirty="0" smtClean="0">
                <a:latin typeface="Times New Roman" pitchFamily="18" charset="0"/>
                <a:cs typeface="Times New Roman" pitchFamily="18" charset="0"/>
              </a:rPr>
              <a:t>Постановление главы Администрации муниципального района </a:t>
            </a:r>
            <a:r>
              <a:rPr lang="ru-RU" altLang="ru-RU" sz="1300" b="1" dirty="0" err="1" smtClean="0">
                <a:latin typeface="Times New Roman" pitchFamily="18" charset="0"/>
                <a:cs typeface="Times New Roman" pitchFamily="18" charset="0"/>
              </a:rPr>
              <a:t>Мелеузовский</a:t>
            </a:r>
            <a:r>
              <a:rPr lang="ru-RU" altLang="ru-RU" sz="1300" b="1" dirty="0" smtClean="0">
                <a:latin typeface="Times New Roman" pitchFamily="18" charset="0"/>
                <a:cs typeface="Times New Roman" pitchFamily="18" charset="0"/>
              </a:rPr>
              <a:t> район Республики Башкортостан от 16. 02.2015 г. №293  Об утверждении Административного регламента по предоставлению муниципальной услуги «Организация отдыха детей   в каникулярное время»</a:t>
            </a:r>
          </a:p>
          <a:p>
            <a:pPr algn="just"/>
            <a:r>
              <a:rPr lang="ru-RU" altLang="ru-RU" sz="1300" b="1" dirty="0" smtClean="0">
                <a:latin typeface="Times New Roman" pitchFamily="18" charset="0"/>
                <a:cs typeface="Times New Roman" pitchFamily="18" charset="0"/>
              </a:rPr>
              <a:t>Постановление от 16. 02.2015 г. №297 Об утверждении Административного регламента по предоставлению муниципальной услуги «Прием заявлений, постановка на учет и зачисление детей в образовательные учреждения, реализующие основную образовательную программу дошкольного образования (детские сады)»</a:t>
            </a:r>
            <a:endParaRPr lang="ru-RU" altLang="ru-RU" sz="13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4135"/>
            <a:ext cx="12192000" cy="369332"/>
          </a:xfrm>
          <a:prstGeom prst="rect">
            <a:avLst/>
          </a:prstGeom>
          <a:solidFill>
            <a:srgbClr val="DDF0C8"/>
          </a:solidFill>
        </p:spPr>
        <p:txBody>
          <a:bodyPr wrap="square">
            <a:spAutoFit/>
          </a:bodyPr>
          <a:lstStyle/>
          <a:p>
            <a:pPr lvl="0" algn="ctr" defTabSz="914400" fontAlgn="base">
              <a:spcBef>
                <a:spcPct val="0"/>
              </a:spcBef>
              <a:spcAft>
                <a:spcPct val="0"/>
              </a:spcAft>
            </a:pPr>
            <a:r>
              <a:rPr lang="ru-RU" altLang="ru-RU" b="1" dirty="0">
                <a:solidFill>
                  <a:srgbClr val="000000"/>
                </a:solidFill>
                <a:latin typeface="Times New Roman" panose="02020603050405020304" pitchFamily="18" charset="0"/>
                <a:cs typeface="Times New Roman" pitchFamily="18" charset="0"/>
              </a:rPr>
              <a:t>О</a:t>
            </a:r>
            <a:r>
              <a:rPr lang="ru-RU" altLang="ru-RU" b="1" dirty="0" smtClean="0">
                <a:solidFill>
                  <a:srgbClr val="000000"/>
                </a:solidFill>
                <a:latin typeface="Times New Roman" panose="02020603050405020304" pitchFamily="18" charset="0"/>
                <a:cs typeface="Times New Roman" pitchFamily="18" charset="0"/>
              </a:rPr>
              <a:t>бразование</a:t>
            </a:r>
            <a:endParaRPr lang="ru-RU" altLang="ru-RU" dirty="0">
              <a:solidFill>
                <a:srgbClr val="000000"/>
              </a:solidFill>
              <a:latin typeface="Times New Roman" pitchFamily="18" charset="0"/>
              <a:cs typeface="Times New Roman" pitchFamily="18" charset="0"/>
            </a:endParaRPr>
          </a:p>
        </p:txBody>
      </p:sp>
      <p:sp>
        <p:nvSpPr>
          <p:cNvPr id="5" name="Текст 23"/>
          <p:cNvSpPr txBox="1">
            <a:spLocks/>
          </p:cNvSpPr>
          <p:nvPr/>
        </p:nvSpPr>
        <p:spPr>
          <a:xfrm>
            <a:off x="220717" y="498920"/>
            <a:ext cx="3632824" cy="3022201"/>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sz="1500" b="1" i="1" dirty="0" smtClean="0">
                <a:solidFill>
                  <a:srgbClr val="29018D"/>
                </a:solidFill>
                <a:latin typeface="Times New Roman" panose="02020603050405020304" pitchFamily="18" charset="0"/>
                <a:cs typeface="Times New Roman" panose="02020603050405020304" pitchFamily="18" charset="0"/>
              </a:rPr>
              <a:t>Заявителями и получателями настоящих муниципальных услуг являются:</a:t>
            </a:r>
            <a:r>
              <a:rPr lang="ru-RU" sz="1200" b="1" i="1" dirty="0" smtClean="0">
                <a:solidFill>
                  <a:srgbClr val="29018D"/>
                </a:solidFill>
                <a:latin typeface="Times New Roman" panose="02020603050405020304" pitchFamily="18" charset="0"/>
                <a:cs typeface="Times New Roman" panose="02020603050405020304" pitchFamily="18" charset="0"/>
              </a:rPr>
              <a:t>  </a:t>
            </a:r>
          </a:p>
          <a:p>
            <a:pPr marL="45720" indent="0">
              <a:buNone/>
            </a:pPr>
            <a:r>
              <a:rPr lang="ru-RU" sz="1300" b="1" dirty="0" smtClean="0">
                <a:solidFill>
                  <a:schemeClr val="tx1"/>
                </a:solidFill>
                <a:latin typeface="Times New Roman" panose="02020603050405020304" pitchFamily="18" charset="0"/>
                <a:cs typeface="Times New Roman" pitchFamily="18" charset="0"/>
              </a:rPr>
              <a:t>   -физические и юридические лица;</a:t>
            </a:r>
          </a:p>
          <a:p>
            <a:pPr marL="45720" indent="0">
              <a:buNone/>
            </a:pPr>
            <a:r>
              <a:rPr lang="ru-RU" sz="1300" b="1" dirty="0">
                <a:solidFill>
                  <a:schemeClr val="tx1"/>
                </a:solidFill>
                <a:latin typeface="Times New Roman" panose="02020603050405020304" pitchFamily="18" charset="0"/>
                <a:cs typeface="Times New Roman" pitchFamily="18" charset="0"/>
              </a:rPr>
              <a:t> </a:t>
            </a:r>
            <a:r>
              <a:rPr lang="ru-RU" sz="1300" b="1" dirty="0" smtClean="0">
                <a:solidFill>
                  <a:schemeClr val="tx1"/>
                </a:solidFill>
                <a:latin typeface="Times New Roman" panose="02020603050405020304" pitchFamily="18" charset="0"/>
                <a:cs typeface="Times New Roman" pitchFamily="18" charset="0"/>
              </a:rPr>
              <a:t>- дети (обучающиеся) в возрасте от 7 до 15 лет (включительно); </a:t>
            </a:r>
          </a:p>
          <a:p>
            <a:pPr marL="45720" indent="0">
              <a:buNone/>
            </a:pPr>
            <a:r>
              <a:rPr lang="ru-RU" sz="1300" b="1" dirty="0">
                <a:solidFill>
                  <a:schemeClr val="tx1"/>
                </a:solidFill>
                <a:latin typeface="Times New Roman" panose="02020603050405020304" pitchFamily="18" charset="0"/>
                <a:cs typeface="Times New Roman" pitchFamily="18" charset="0"/>
              </a:rPr>
              <a:t> </a:t>
            </a:r>
            <a:r>
              <a:rPr lang="ru-RU" sz="1300" b="1" dirty="0" smtClean="0">
                <a:solidFill>
                  <a:schemeClr val="tx1"/>
                </a:solidFill>
                <a:latin typeface="Times New Roman" panose="02020603050405020304" pitchFamily="18" charset="0"/>
                <a:cs typeface="Times New Roman" pitchFamily="18" charset="0"/>
              </a:rPr>
              <a:t>-граждане Российской Федерации, лица без гражданства и иностранные граждане, на которых в соответствии с законодательством возложена обязанность по воспитанию детей в возрасте от рождения до 7 лет (родители, опекуны или иные законные представители ребенка)</a:t>
            </a:r>
          </a:p>
          <a:p>
            <a:endParaRPr lang="ru-RU" sz="1400" dirty="0" smtClean="0">
              <a:solidFill>
                <a:schemeClr val="tx1"/>
              </a:solidFill>
              <a:latin typeface="Times New Roman" pitchFamily="18" charset="0"/>
              <a:cs typeface="Times New Roman" pitchFamily="18" charset="0"/>
            </a:endParaRPr>
          </a:p>
          <a:p>
            <a:endParaRPr lang="ru-RU" sz="1400" dirty="0" smtClean="0">
              <a:solidFill>
                <a:schemeClr val="tx1"/>
              </a:solidFill>
              <a:latin typeface="Times New Roman" pitchFamily="18" charset="0"/>
              <a:cs typeface="Times New Roman" pitchFamily="18" charset="0"/>
            </a:endParaRPr>
          </a:p>
          <a:p>
            <a:pPr marL="45720" indent="0" algn="just" fontAlgn="base">
              <a:spcBef>
                <a:spcPct val="0"/>
              </a:spcBef>
              <a:spcAft>
                <a:spcPct val="0"/>
              </a:spcAft>
              <a:buClrTx/>
              <a:buNone/>
            </a:pPr>
            <a:endParaRPr lang="ru-RU" sz="1300" b="1" dirty="0">
              <a:solidFill>
                <a:srgbClr val="FFFF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853541" y="494619"/>
            <a:ext cx="7981407" cy="323165"/>
          </a:xfrm>
          <a:prstGeom prst="rect">
            <a:avLst/>
          </a:prstGeom>
        </p:spPr>
        <p:txBody>
          <a:bodyPr wrap="square">
            <a:spAutoFit/>
          </a:bodyPr>
          <a:lstStyle/>
          <a:p>
            <a:pPr algn="ctr"/>
            <a:r>
              <a:rPr lang="ru-RU" sz="1500" b="1" i="1" dirty="0">
                <a:solidFill>
                  <a:srgbClr val="29018D"/>
                </a:solidFill>
                <a:latin typeface="Times New Roman" panose="02020603050405020304" pitchFamily="18" charset="0"/>
                <a:cs typeface="Times New Roman" panose="02020603050405020304" pitchFamily="18" charset="0"/>
              </a:rPr>
              <a:t>Перечень документов, необходимых для</a:t>
            </a:r>
            <a:r>
              <a:rPr lang="ru-RU" sz="1500" b="1" dirty="0">
                <a:solidFill>
                  <a:srgbClr val="29018D"/>
                </a:solidFill>
                <a:latin typeface="Times New Roman" panose="02020603050405020304" pitchFamily="18" charset="0"/>
                <a:cs typeface="Times New Roman" panose="02020603050405020304" pitchFamily="18" charset="0"/>
              </a:rPr>
              <a:t> </a:t>
            </a:r>
            <a:r>
              <a:rPr lang="ru-RU" sz="1500" b="1" i="1" dirty="0">
                <a:solidFill>
                  <a:srgbClr val="29018D"/>
                </a:solidFill>
                <a:latin typeface="Times New Roman" panose="02020603050405020304" pitchFamily="18" charset="0"/>
                <a:cs typeface="Times New Roman" panose="02020603050405020304" pitchFamily="18" charset="0"/>
              </a:rPr>
              <a:t>предоставления </a:t>
            </a:r>
            <a:r>
              <a:rPr lang="ru-RU" sz="1500" b="1" i="1" dirty="0" smtClean="0">
                <a:solidFill>
                  <a:srgbClr val="29018D"/>
                </a:solidFill>
                <a:latin typeface="Times New Roman" panose="02020603050405020304" pitchFamily="18" charset="0"/>
                <a:cs typeface="Times New Roman" panose="02020603050405020304" pitchFamily="18" charset="0"/>
              </a:rPr>
              <a:t>муниципальных услуг:</a:t>
            </a:r>
            <a:endParaRPr lang="ru-RU" sz="1500" b="1" dirty="0">
              <a:solidFill>
                <a:srgbClr val="29018D"/>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080681" y="850821"/>
            <a:ext cx="7819581" cy="3293209"/>
          </a:xfrm>
          <a:prstGeom prst="rect">
            <a:avLst/>
          </a:prstGeom>
        </p:spPr>
        <p:txBody>
          <a:bodyPr wrap="square">
            <a:spAutoFit/>
          </a:bodyPr>
          <a:lstStyle/>
          <a:p>
            <a:pPr algn="just">
              <a:spcBef>
                <a:spcPts val="0"/>
              </a:spcBef>
              <a:spcAft>
                <a:spcPts val="0"/>
              </a:spcAf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заявление о предоставлении муниципальной услуги, оформленное согласно Приложению к Административному регламенту;</a:t>
            </a:r>
            <a:r>
              <a:rPr lang="ru-RU" sz="1300" b="1" dirty="0" smtClean="0">
                <a:solidFill>
                  <a:schemeClr val="bg2">
                    <a:lumMod val="50000"/>
                  </a:schemeClr>
                </a:solidFill>
                <a:latin typeface="Times New Roman" panose="02020603050405020304" pitchFamily="18" charset="0"/>
                <a:cs typeface="Times New Roman" panose="02020603050405020304" pitchFamily="18" charset="0"/>
              </a:rPr>
              <a:t>        </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копия документа, удостоверяющего личность заявителя либо представителя заявителя (с обязательным предъявлением оригинала документа);</a:t>
            </a:r>
          </a:p>
          <a:p>
            <a:pPr algn="just">
              <a:buFont typeface="Wingdings" pitchFamily="2" charset="2"/>
              <a:buChar char="ü"/>
            </a:pPr>
            <a:r>
              <a:rPr lang="ru-RU" sz="1300" b="1" dirty="0" smtClean="0">
                <a:latin typeface="Times New Roman" panose="02020603050405020304" pitchFamily="18" charset="0"/>
                <a:cs typeface="Times New Roman" panose="02020603050405020304" pitchFamily="18" charset="0"/>
              </a:rPr>
              <a:t>родители (законные представители) закрепленных лиц, зарегистрированных по месту жительства или по месту пребывания, предъявляют оригинал свидетельства либо документ, подтверждающий родство заявителя, свидетельство о регистрации ребенка по месту жительства или по месту пребывания на закрепленной территории; </a:t>
            </a:r>
          </a:p>
          <a:p>
            <a:pPr>
              <a:buFont typeface="Wingdings" pitchFamily="2" charset="2"/>
              <a:buChar char="ü"/>
            </a:pPr>
            <a:r>
              <a:rPr lang="ru-RU" sz="1300" b="1" dirty="0" smtClean="0">
                <a:latin typeface="Times New Roman" panose="02020603050405020304" pitchFamily="18" charset="0"/>
                <a:cs typeface="Times New Roman" panose="02020603050405020304" pitchFamily="18" charset="0"/>
              </a:rPr>
              <a:t>рекомендации психолого-медико-педагогической комиссии (оригинал) для детей с ограниченными возможностями здоровья в общеобразовательных учреждениях, осуществляющих образовательную деятельность по адаптированным основным общеобразовательным программам;</a:t>
            </a:r>
          </a:p>
          <a:p>
            <a:pPr>
              <a:buFont typeface="Wingdings" pitchFamily="2" charset="2"/>
              <a:buChar char="ü"/>
            </a:pPr>
            <a:r>
              <a:rPr lang="ru-RU" sz="1300" b="1" dirty="0" smtClean="0">
                <a:latin typeface="Times New Roman" panose="02020603050405020304" pitchFamily="18" charset="0"/>
                <a:cs typeface="Times New Roman" panose="02020603050405020304" pitchFamily="18" charset="0"/>
              </a:rPr>
              <a:t>согласие на обработку их персональных данных и персональных данных ребенка в порядке, установленном законодательством Российской Федерации. </a:t>
            </a:r>
          </a:p>
          <a:p>
            <a:endParaRPr lang="ru-RU" sz="1300" dirty="0" smtClean="0">
              <a:latin typeface="Times New Roman" pitchFamily="18" charset="0"/>
              <a:cs typeface="Times New Roman" pitchFamily="18" charset="0"/>
            </a:endParaRPr>
          </a:p>
          <a:p>
            <a:endParaRPr lang="ru-RU" sz="1300" dirty="0" smtClean="0">
              <a:latin typeface="Times New Roman" pitchFamily="18" charset="0"/>
              <a:cs typeface="Times New Roman" pitchFamily="18" charset="0"/>
            </a:endParaRPr>
          </a:p>
          <a:p>
            <a:endParaRPr lang="ru-RU" sz="1300" dirty="0">
              <a:latin typeface="Times New Roman" pitchFamily="18" charset="0"/>
              <a:cs typeface="Times New Roman" pitchFamily="18" charset="0"/>
            </a:endParaRPr>
          </a:p>
        </p:txBody>
      </p:sp>
      <p:sp>
        <p:nvSpPr>
          <p:cNvPr id="10" name="TextBox 1"/>
          <p:cNvSpPr txBox="1"/>
          <p:nvPr/>
        </p:nvSpPr>
        <p:spPr>
          <a:xfrm>
            <a:off x="3379259" y="3825726"/>
            <a:ext cx="5787156" cy="4328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ba-RU" sz="1500" b="1" i="1" dirty="0">
                <a:solidFill>
                  <a:srgbClr val="29018D"/>
                </a:solidFill>
                <a:latin typeface="Times New Roman" pitchFamily="18" charset="0"/>
                <a:cs typeface="Times New Roman" pitchFamily="18" charset="0"/>
              </a:rPr>
              <a:t>Информация о </a:t>
            </a:r>
            <a:r>
              <a:rPr lang="ba-RU" sz="1600" b="1" i="1" dirty="0">
                <a:solidFill>
                  <a:srgbClr val="29018D"/>
                </a:solidFill>
                <a:latin typeface="Times New Roman" pitchFamily="18" charset="0"/>
                <a:cs typeface="Times New Roman" pitchFamily="18" charset="0"/>
              </a:rPr>
              <a:t> количестве </a:t>
            </a:r>
            <a:r>
              <a:rPr lang="ba-RU" sz="1500" b="1" i="1" dirty="0">
                <a:solidFill>
                  <a:srgbClr val="29018D"/>
                </a:solidFill>
                <a:latin typeface="Times New Roman" pitchFamily="18" charset="0"/>
                <a:cs typeface="Times New Roman" pitchFamily="18" charset="0"/>
              </a:rPr>
              <a:t>предоставленных услуг, единиц</a:t>
            </a:r>
            <a:endParaRPr lang="ru-RU" sz="1500" b="1" i="1" dirty="0">
              <a:solidFill>
                <a:srgbClr val="29018D"/>
              </a:solidFill>
              <a:latin typeface="Times New Roman" pitchFamily="18" charset="0"/>
              <a:cs typeface="Times New Roman" pitchFamily="18" charset="0"/>
            </a:endParaRPr>
          </a:p>
        </p:txBody>
      </p:sp>
      <p:sp>
        <p:nvSpPr>
          <p:cNvPr id="12" name="TextBox 1"/>
          <p:cNvSpPr txBox="1"/>
          <p:nvPr/>
        </p:nvSpPr>
        <p:spPr>
          <a:xfrm>
            <a:off x="368490" y="4338252"/>
            <a:ext cx="4917755" cy="7831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defTabSz="914400" fontAlgn="base">
              <a:spcBef>
                <a:spcPct val="0"/>
              </a:spcBef>
              <a:spcAft>
                <a:spcPct val="0"/>
              </a:spcAft>
            </a:pPr>
            <a:r>
              <a:rPr lang="ru-RU" altLang="ru-RU" sz="1300" b="1" i="1" dirty="0">
                <a:solidFill>
                  <a:srgbClr val="000000"/>
                </a:solidFill>
                <a:latin typeface="Times New Roman" pitchFamily="18" charset="0"/>
                <a:ea typeface="DejaVu Sans"/>
                <a:cs typeface="DejaVu Sans"/>
              </a:rPr>
              <a:t>Прием заявлений, постановка на учет и зачисление детей в образовательные учреждения, реализующие образовательную программу дошкольного образования (детские сады)</a:t>
            </a:r>
          </a:p>
        </p:txBody>
      </p:sp>
      <p:sp>
        <p:nvSpPr>
          <p:cNvPr id="14" name="TextBox 1"/>
          <p:cNvSpPr txBox="1"/>
          <p:nvPr/>
        </p:nvSpPr>
        <p:spPr>
          <a:xfrm>
            <a:off x="6707537" y="4352440"/>
            <a:ext cx="4917755" cy="7831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fontAlgn="base">
              <a:spcBef>
                <a:spcPct val="0"/>
              </a:spcBef>
              <a:spcAft>
                <a:spcPct val="0"/>
              </a:spcAft>
            </a:pPr>
            <a:r>
              <a:rPr lang="ru-RU" altLang="ru-RU" sz="1300" b="1" i="1" dirty="0">
                <a:solidFill>
                  <a:srgbClr val="000000"/>
                </a:solidFill>
                <a:latin typeface="Times New Roman" pitchFamily="18" charset="0"/>
                <a:ea typeface="DejaVu Sans"/>
                <a:cs typeface="DejaVu Sans"/>
              </a:rPr>
              <a:t>Зачисление детей в муниципальные общеобразовательные учреждения</a:t>
            </a:r>
            <a:endParaRPr lang="ru-RU" altLang="ru-RU" sz="1300" b="1" i="1" dirty="0">
              <a:solidFill>
                <a:srgbClr val="000000"/>
              </a:solidFill>
              <a:latin typeface="DejaVu Sans"/>
              <a:ea typeface="DejaVu Sans"/>
              <a:cs typeface="DejaVu Sans"/>
            </a:endParaRPr>
          </a:p>
        </p:txBody>
      </p:sp>
      <p:graphicFrame>
        <p:nvGraphicFramePr>
          <p:cNvPr id="11" name="Диаграмма 10"/>
          <p:cNvGraphicFramePr/>
          <p:nvPr>
            <p:extLst>
              <p:ext uri="{D42A27DB-BD31-4B8C-83A1-F6EECF244321}">
                <p14:modId xmlns:p14="http://schemas.microsoft.com/office/powerpoint/2010/main" val="1791892476"/>
              </p:ext>
            </p:extLst>
          </p:nvPr>
        </p:nvGraphicFramePr>
        <p:xfrm>
          <a:off x="7347921" y="4606034"/>
          <a:ext cx="3713014" cy="2157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Диаграмма 12"/>
          <p:cNvGraphicFramePr/>
          <p:nvPr>
            <p:extLst>
              <p:ext uri="{D42A27DB-BD31-4B8C-83A1-F6EECF244321}">
                <p14:modId xmlns:p14="http://schemas.microsoft.com/office/powerpoint/2010/main" val="1345446281"/>
              </p:ext>
            </p:extLst>
          </p:nvPr>
        </p:nvGraphicFramePr>
        <p:xfrm>
          <a:off x="1513423" y="4743998"/>
          <a:ext cx="3283354" cy="20112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2554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0" y="7937"/>
            <a:ext cx="12192000" cy="513461"/>
          </a:xfrm>
          <a:prstGeom prst="rect">
            <a:avLst/>
          </a:prstGeom>
          <a:solidFill>
            <a:schemeClr val="accent3">
              <a:lumMod val="20000"/>
              <a:lumOff val="80000"/>
            </a:schemeClr>
          </a:solidFill>
          <a:ln w="76200">
            <a:solidFill>
              <a:schemeClr val="bg2">
                <a:lumMod val="5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fontAlgn="base">
              <a:spcBef>
                <a:spcPct val="0"/>
              </a:spcBef>
              <a:spcAft>
                <a:spcPct val="0"/>
              </a:spcAft>
            </a:pPr>
            <a:r>
              <a:rPr lang="ru-RU" dirty="0">
                <a:solidFill>
                  <a:schemeClr val="accent2">
                    <a:lumMod val="50000"/>
                  </a:schemeClr>
                </a:solidFill>
                <a:latin typeface="Times New Roman" panose="02020603050405020304" pitchFamily="18" charset="0"/>
                <a:cs typeface="Times New Roman" panose="02020603050405020304" pitchFamily="18" charset="0"/>
              </a:rPr>
              <a:t>Муниципальные услуги в муниципальном районе Мелеузовский район Республики Башкортостан</a:t>
            </a:r>
            <a:endParaRPr lang="ru-RU" altLang="ru-RU" i="1" dirty="0">
              <a:solidFill>
                <a:srgbClr val="000000"/>
              </a:solidFill>
              <a:latin typeface="Times New Roman" pitchFamily="18" charset="0"/>
              <a:cs typeface="Times New Roman" pitchFamily="18" charset="0"/>
            </a:endParaRPr>
          </a:p>
        </p:txBody>
      </p:sp>
      <p:sp>
        <p:nvSpPr>
          <p:cNvPr id="26" name="Заголовок 1"/>
          <p:cNvSpPr txBox="1">
            <a:spLocks/>
          </p:cNvSpPr>
          <p:nvPr/>
        </p:nvSpPr>
        <p:spPr>
          <a:xfrm>
            <a:off x="160421" y="848202"/>
            <a:ext cx="6281272" cy="848050"/>
          </a:xfrm>
          <a:prstGeom prst="rect">
            <a:avLst/>
          </a:prstGeom>
          <a:effectLst>
            <a:innerShdw blurRad="63500" dist="50800" dir="10800000">
              <a:prstClr val="black"/>
            </a:innerShdw>
          </a:effectLst>
        </p:spPr>
        <p:txBody>
          <a:bodyPr lIns="144000" tIns="0" rIns="0" bIns="288000"/>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defRPr/>
            </a:pPr>
            <a:r>
              <a:rPr lang="ru-RU" sz="1400" dirty="0" smtClean="0">
                <a:solidFill>
                  <a:schemeClr val="accent5">
                    <a:lumMod val="50000"/>
                  </a:schemeClr>
                </a:solidFill>
                <a:effectLst>
                  <a:reflection endPos="0" dir="5400000" sy="-100000" algn="bl" rotWithShape="0"/>
                </a:effectLst>
                <a:latin typeface="Times New Roman" panose="02020603050405020304" pitchFamily="18" charset="0"/>
                <a:ea typeface="+mn-ea"/>
                <a:cs typeface="Times New Roman" panose="02020603050405020304" pitchFamily="18" charset="0"/>
              </a:rPr>
              <a:t>Официальный сайт администрации муниципального района Мелеузовский район Республики Башкортостан </a:t>
            </a:r>
            <a:r>
              <a:rPr lang="ru-RU" sz="1600" dirty="0" smtClean="0">
                <a:solidFill>
                  <a:schemeClr val="accent5">
                    <a:lumMod val="50000"/>
                  </a:schemeClr>
                </a:solidFill>
                <a:effectLst>
                  <a:reflection endPos="0" dir="5400000" sy="-100000" algn="bl" rotWithShape="0"/>
                </a:effectLst>
                <a:latin typeface="Arial Black" pitchFamily="34" charset="0"/>
                <a:ea typeface="+mn-ea"/>
                <a:cs typeface="+mn-cs"/>
              </a:rPr>
              <a:t/>
            </a:r>
            <a:br>
              <a:rPr lang="ru-RU" sz="1600" dirty="0" smtClean="0">
                <a:solidFill>
                  <a:schemeClr val="accent5">
                    <a:lumMod val="50000"/>
                  </a:schemeClr>
                </a:solidFill>
                <a:effectLst>
                  <a:reflection endPos="0" dir="5400000" sy="-100000" algn="bl" rotWithShape="0"/>
                </a:effectLst>
                <a:latin typeface="Arial Black" pitchFamily="34" charset="0"/>
                <a:ea typeface="+mn-ea"/>
                <a:cs typeface="+mn-cs"/>
              </a:rPr>
            </a:br>
            <a:r>
              <a:rPr lang="en-US" sz="1200" i="1" dirty="0">
                <a:solidFill>
                  <a:schemeClr val="accent2">
                    <a:lumMod val="50000"/>
                  </a:schemeClr>
                </a:solidFill>
                <a:effectLst>
                  <a:reflection endPos="0" dir="5400000" sy="-100000" algn="bl" rotWithShape="0"/>
                </a:effectLst>
                <a:latin typeface="Times New Roman" panose="02020603050405020304" pitchFamily="18" charset="0"/>
                <a:cs typeface="Times New Roman" panose="02020603050405020304" pitchFamily="18" charset="0"/>
              </a:rPr>
              <a:t>https://meleuz.bashkortostan.ru </a:t>
            </a:r>
            <a:r>
              <a:rPr lang="en-US" sz="1200" dirty="0" smtClean="0">
                <a:solidFill>
                  <a:schemeClr val="accent2">
                    <a:lumMod val="50000"/>
                  </a:schemeClr>
                </a:solidFill>
                <a:effectLst>
                  <a:reflection endPos="0" dir="5400000" sy="-100000" algn="bl" rotWithShape="0"/>
                </a:effectLst>
                <a:latin typeface="Times New Roman" panose="02020603050405020304" pitchFamily="18" charset="0"/>
                <a:cs typeface="Times New Roman" panose="02020603050405020304" pitchFamily="18" charset="0"/>
              </a:rPr>
              <a:t>/</a:t>
            </a:r>
            <a:r>
              <a:rPr lang="ru-RU" sz="1600" dirty="0" smtClean="0"/>
              <a:t/>
            </a:r>
            <a:br>
              <a:rPr lang="ru-RU" sz="1600" dirty="0" smtClean="0"/>
            </a:br>
            <a:endParaRPr lang="ru-RU" sz="1600" dirty="0">
              <a:solidFill>
                <a:schemeClr val="accent5">
                  <a:lumMod val="50000"/>
                </a:schemeClr>
              </a:solidFill>
              <a:latin typeface="Arial Black" pitchFamily="34" charset="0"/>
              <a:ea typeface="+mn-ea"/>
              <a:cs typeface="+mn-cs"/>
            </a:endParaRPr>
          </a:p>
        </p:txBody>
      </p:sp>
      <p:pic>
        <p:nvPicPr>
          <p:cNvPr id="8" name="Рисунок 7"/>
          <p:cNvPicPr/>
          <p:nvPr/>
        </p:nvPicPr>
        <p:blipFill rotWithShape="1">
          <a:blip r:embed="rId2">
            <a:extLst>
              <a:ext uri="{BEBA8EAE-BF5A-486C-A8C5-ECC9F3942E4B}">
                <a14:imgProps xmlns:a14="http://schemas.microsoft.com/office/drawing/2010/main">
                  <a14:imgLayer r:embed="rId3">
                    <a14:imgEffect>
                      <a14:sharpenSoften amount="40000"/>
                    </a14:imgEffect>
                  </a14:imgLayer>
                </a14:imgProps>
              </a:ext>
            </a:extLst>
          </a:blip>
          <a:srcRect b="4154"/>
          <a:stretch/>
        </p:blipFill>
        <p:spPr>
          <a:xfrm>
            <a:off x="287384" y="1567543"/>
            <a:ext cx="6321964" cy="3605348"/>
          </a:xfrm>
          <a:prstGeom prst="rect">
            <a:avLst/>
          </a:prstGeom>
        </p:spPr>
      </p:pic>
      <p:sp>
        <p:nvSpPr>
          <p:cNvPr id="13" name="Объект 2"/>
          <p:cNvSpPr txBox="1">
            <a:spLocks/>
          </p:cNvSpPr>
          <p:nvPr/>
        </p:nvSpPr>
        <p:spPr>
          <a:xfrm>
            <a:off x="6609347" y="4106779"/>
            <a:ext cx="5110199" cy="2518610"/>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altLang="ru-RU" sz="1100" b="1" dirty="0" smtClean="0">
                <a:latin typeface="Times New Roman" panose="02020603050405020304" pitchFamily="18" charset="0"/>
                <a:cs typeface="Times New Roman" panose="02020603050405020304" pitchFamily="18" charset="0"/>
              </a:rPr>
              <a:t>Чтобы получать услуги федерального, регионального и муниципального уровня необходимо зарегистрироваться на портале </a:t>
            </a:r>
            <a:r>
              <a:rPr lang="ru-RU" altLang="ru-RU" sz="1100" b="1" u="sng" dirty="0" smtClean="0">
                <a:latin typeface="Times New Roman" panose="02020603050405020304" pitchFamily="18" charset="0"/>
                <a:cs typeface="Times New Roman" panose="02020603050405020304" pitchFamily="18" charset="0"/>
                <a:hlinkClick r:id="rId4"/>
              </a:rPr>
              <a:t>http://www.gosuslugi.ru/</a:t>
            </a:r>
            <a:r>
              <a:rPr lang="ru-RU" altLang="ru-RU" sz="1100" b="1" dirty="0" smtClean="0">
                <a:latin typeface="Times New Roman" panose="02020603050405020304" pitchFamily="18" charset="0"/>
                <a:cs typeface="Times New Roman" panose="02020603050405020304" pitchFamily="18" charset="0"/>
              </a:rPr>
              <a:t>.</a:t>
            </a:r>
          </a:p>
          <a:p>
            <a:pPr marL="45720" indent="0" algn="ctr">
              <a:buNone/>
            </a:pPr>
            <a:r>
              <a:rPr lang="ru-RU" altLang="ru-RU" sz="1100" b="1" dirty="0" smtClean="0">
                <a:latin typeface="Times New Roman" panose="02020603050405020304" pitchFamily="18" charset="0"/>
                <a:cs typeface="Times New Roman" panose="02020603050405020304" pitchFamily="18" charset="0"/>
              </a:rPr>
              <a:t>Единый портал государственных услуг – это место предоставления информации о федеральных, региональных, муниципальных услугах и функциях, ведомствах, а также оказания услуг в электронном виде. С помощью портала можно:</a:t>
            </a:r>
          </a:p>
          <a:p>
            <a:pPr>
              <a:buFont typeface="Wingdings" pitchFamily="2" charset="2"/>
              <a:buChar char="q"/>
            </a:pPr>
            <a:r>
              <a:rPr lang="ru-RU" altLang="ru-RU" sz="1100" b="1" dirty="0" smtClean="0">
                <a:latin typeface="Times New Roman" panose="02020603050405020304" pitchFamily="18" charset="0"/>
                <a:cs typeface="Times New Roman" panose="02020603050405020304" pitchFamily="18" charset="0"/>
              </a:rPr>
              <a:t>Получить услугу в электронном виде;</a:t>
            </a:r>
          </a:p>
          <a:p>
            <a:pPr>
              <a:buFont typeface="Wingdings" pitchFamily="2" charset="2"/>
              <a:buChar char="q"/>
            </a:pPr>
            <a:r>
              <a:rPr lang="ru-RU" altLang="ru-RU" sz="1100" b="1" dirty="0" smtClean="0">
                <a:latin typeface="Times New Roman" panose="02020603050405020304" pitchFamily="18" charset="0"/>
                <a:cs typeface="Times New Roman" panose="02020603050405020304" pitchFamily="18" charset="0"/>
              </a:rPr>
              <a:t>Получить информацию о государственной услуге, в том числе о месте получения, стоимости, сроке оказания и форме документов, которые нужно приложить при оформлении услуги;</a:t>
            </a:r>
          </a:p>
          <a:p>
            <a:pPr>
              <a:buFont typeface="Wingdings" pitchFamily="2" charset="2"/>
              <a:buChar char="q"/>
            </a:pPr>
            <a:r>
              <a:rPr lang="ru-RU" altLang="ru-RU" sz="1100" b="1" dirty="0" smtClean="0">
                <a:latin typeface="Times New Roman" panose="02020603050405020304" pitchFamily="18" charset="0"/>
                <a:cs typeface="Times New Roman" panose="02020603050405020304" pitchFamily="18" charset="0"/>
              </a:rPr>
              <a:t>Получить информацию о государственных и муниципальных учреждениях</a:t>
            </a:r>
            <a:r>
              <a:rPr lang="ru-RU" altLang="ru-RU" sz="1300" dirty="0" smtClean="0">
                <a:latin typeface="Times New Roman" panose="02020603050405020304" pitchFamily="18" charset="0"/>
                <a:cs typeface="Times New Roman" panose="02020603050405020304" pitchFamily="18" charset="0"/>
              </a:rPr>
              <a:t>.</a:t>
            </a:r>
          </a:p>
          <a:p>
            <a:endParaRPr lang="ru-RU" altLang="ru-RU" sz="1300" dirty="0" smtClean="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3404" r="2881" b="4071"/>
          <a:stretch/>
        </p:blipFill>
        <p:spPr bwMode="auto">
          <a:xfrm>
            <a:off x="6828422" y="994610"/>
            <a:ext cx="4891124" cy="2860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Прямоугольник 15"/>
          <p:cNvSpPr/>
          <p:nvPr/>
        </p:nvSpPr>
        <p:spPr>
          <a:xfrm>
            <a:off x="0" y="409788"/>
            <a:ext cx="12178226" cy="406672"/>
          </a:xfrm>
          <a:prstGeom prst="rect">
            <a:avLst/>
          </a:prstGeom>
          <a:solidFill>
            <a:schemeClr val="accent3">
              <a:lumMod val="20000"/>
              <a:lumOff val="80000"/>
            </a:schemeClr>
          </a:solidFill>
          <a:ln w="76200">
            <a:solidFill>
              <a:schemeClr val="accent3">
                <a:lumMod val="60000"/>
                <a:lumOff val="40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a-RU" b="1" i="1" dirty="0" smtClean="0">
                <a:solidFill>
                  <a:srgbClr val="29018D"/>
                </a:solidFill>
                <a:latin typeface="Times New Roman" pitchFamily="18" charset="0"/>
                <a:cs typeface="Times New Roman" pitchFamily="18" charset="0"/>
              </a:rPr>
              <a:t>Где </a:t>
            </a:r>
            <a:r>
              <a:rPr lang="ba-RU" sz="1600" b="1" i="1" dirty="0" smtClean="0">
                <a:solidFill>
                  <a:srgbClr val="29018D"/>
                </a:solidFill>
                <a:latin typeface="Times New Roman" pitchFamily="18" charset="0"/>
                <a:cs typeface="Times New Roman" pitchFamily="18" charset="0"/>
              </a:rPr>
              <a:t>можно</a:t>
            </a:r>
            <a:r>
              <a:rPr lang="ba-RU" b="1" i="1" dirty="0" smtClean="0">
                <a:solidFill>
                  <a:srgbClr val="29018D"/>
                </a:solidFill>
                <a:latin typeface="Times New Roman" pitchFamily="18" charset="0"/>
                <a:cs typeface="Times New Roman" pitchFamily="18" charset="0"/>
              </a:rPr>
              <a:t> получить информацию о муниципальных услугах</a:t>
            </a:r>
            <a:endParaRPr lang="ru-RU" b="1" i="1" dirty="0">
              <a:solidFill>
                <a:srgbClr val="29018D"/>
              </a:solidFill>
              <a:latin typeface="Times New Roman" pitchFamily="18" charset="0"/>
              <a:cs typeface="Times New Roman" pitchFamily="18" charset="0"/>
            </a:endParaRPr>
          </a:p>
        </p:txBody>
      </p:sp>
      <p:graphicFrame>
        <p:nvGraphicFramePr>
          <p:cNvPr id="5" name="Схема 4"/>
          <p:cNvGraphicFramePr/>
          <p:nvPr>
            <p:extLst>
              <p:ext uri="{D42A27DB-BD31-4B8C-83A1-F6EECF244321}">
                <p14:modId xmlns:p14="http://schemas.microsoft.com/office/powerpoint/2010/main" val="2756304869"/>
              </p:ext>
            </p:extLst>
          </p:nvPr>
        </p:nvGraphicFramePr>
        <p:xfrm>
          <a:off x="287385" y="4906191"/>
          <a:ext cx="6321963" cy="19337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8701001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019870" y="408604"/>
            <a:ext cx="8843748" cy="20891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3600" b="1" dirty="0">
                <a:solidFill>
                  <a:srgbClr val="990000"/>
                </a:solidFill>
                <a:latin typeface="Times New Roman" panose="02020603050405020304" pitchFamily="18" charset="0"/>
                <a:cs typeface="Times New Roman" panose="02020603050405020304" pitchFamily="18" charset="0"/>
              </a:rPr>
              <a:t>СПАСИБО ЗА ВНИМАНИЕ !!!</a:t>
            </a:r>
          </a:p>
        </p:txBody>
      </p:sp>
      <p:sp>
        <p:nvSpPr>
          <p:cNvPr id="3" name="Скругленный прямоугольник 2"/>
          <p:cNvSpPr/>
          <p:nvPr/>
        </p:nvSpPr>
        <p:spPr>
          <a:xfrm>
            <a:off x="1407686" y="5485737"/>
            <a:ext cx="10588695" cy="1223963"/>
          </a:xfrm>
          <a:prstGeom prst="roundRect">
            <a:avLst/>
          </a:prstGeom>
        </p:spPr>
        <p:style>
          <a:lnRef idx="2">
            <a:schemeClr val="accent1">
              <a:shade val="50000"/>
            </a:schemeClr>
          </a:lnRef>
          <a:fillRef idx="1003">
            <a:schemeClr val="lt1"/>
          </a:fillRef>
          <a:effectRef idx="0">
            <a:schemeClr val="accent1"/>
          </a:effectRef>
          <a:fontRef idx="minor">
            <a:schemeClr val="lt1"/>
          </a:fontRef>
        </p:style>
        <p:txBody>
          <a:bodyPr anchor="ctr"/>
          <a:lstStyle/>
          <a:p>
            <a:pPr>
              <a:lnSpc>
                <a:spcPts val="1400"/>
              </a:lnSpc>
              <a:defRPr/>
            </a:pPr>
            <a:r>
              <a:rPr lang="ru-RU" sz="1600" dirty="0">
                <a:solidFill>
                  <a:srgbClr val="990000"/>
                </a:solidFill>
                <a:latin typeface="Franklin Gothic Demi" pitchFamily="34" charset="0"/>
              </a:rPr>
              <a:t>Информация подготовлена финансовым управлением Администрации муниципального района Мелеузовский район Республики Башкортостан</a:t>
            </a:r>
            <a:endParaRPr lang="ru-RU" sz="1800" dirty="0">
              <a:solidFill>
                <a:srgbClr val="990000"/>
              </a:solidFill>
            </a:endParaRPr>
          </a:p>
          <a:p>
            <a:pPr>
              <a:lnSpc>
                <a:spcPts val="1400"/>
              </a:lnSpc>
              <a:defRPr/>
            </a:pPr>
            <a:r>
              <a:rPr lang="ru-RU" sz="1600" dirty="0">
                <a:solidFill>
                  <a:srgbClr val="990000"/>
                </a:solidFill>
                <a:latin typeface="Franklin Gothic Heavy" pitchFamily="34" charset="0"/>
              </a:rPr>
              <a:t>Адрес: </a:t>
            </a:r>
            <a:r>
              <a:rPr lang="ru-RU" sz="1600" i="1" dirty="0">
                <a:solidFill>
                  <a:srgbClr val="990000"/>
                </a:solidFill>
                <a:latin typeface="Franklin Gothic Heavy" pitchFamily="34" charset="0"/>
              </a:rPr>
              <a:t>453850, Республика Башкортостан, Город Мелеуз, ул.Воровского,4</a:t>
            </a:r>
            <a:r>
              <a:rPr lang="ru-RU" sz="1600" dirty="0">
                <a:solidFill>
                  <a:srgbClr val="990000"/>
                </a:solidFill>
                <a:latin typeface="Franklin Gothic Heavy" pitchFamily="34" charset="0"/>
              </a:rPr>
              <a:t/>
            </a:r>
            <a:br>
              <a:rPr lang="ru-RU" sz="1600" dirty="0">
                <a:solidFill>
                  <a:srgbClr val="990000"/>
                </a:solidFill>
                <a:latin typeface="Franklin Gothic Heavy" pitchFamily="34" charset="0"/>
              </a:rPr>
            </a:br>
            <a:r>
              <a:rPr lang="ru-RU" sz="1600" dirty="0">
                <a:solidFill>
                  <a:srgbClr val="990000"/>
                </a:solidFill>
                <a:latin typeface="Franklin Gothic Heavy" pitchFamily="34" charset="0"/>
              </a:rPr>
              <a:t>Тел:     </a:t>
            </a:r>
            <a:r>
              <a:rPr lang="ru-RU" sz="1600" i="1" dirty="0">
                <a:solidFill>
                  <a:srgbClr val="990000"/>
                </a:solidFill>
                <a:latin typeface="Franklin Gothic Heavy" pitchFamily="34" charset="0"/>
              </a:rPr>
              <a:t>34764 – 3-50-12</a:t>
            </a:r>
            <a:r>
              <a:rPr lang="ru-RU" sz="1600" dirty="0">
                <a:solidFill>
                  <a:srgbClr val="990000"/>
                </a:solidFill>
                <a:latin typeface="Franklin Gothic Heavy" pitchFamily="34" charset="0"/>
              </a:rPr>
              <a:t/>
            </a:r>
            <a:br>
              <a:rPr lang="ru-RU" sz="1600" dirty="0">
                <a:solidFill>
                  <a:srgbClr val="990000"/>
                </a:solidFill>
                <a:latin typeface="Franklin Gothic Heavy" pitchFamily="34" charset="0"/>
              </a:rPr>
            </a:br>
            <a:r>
              <a:rPr lang="ru-RU" sz="1600" dirty="0">
                <a:solidFill>
                  <a:srgbClr val="990000"/>
                </a:solidFill>
                <a:latin typeface="Franklin Gothic Heavy" pitchFamily="34" charset="0"/>
              </a:rPr>
              <a:t>e-</a:t>
            </a:r>
            <a:r>
              <a:rPr lang="ru-RU" sz="1600" dirty="0" err="1">
                <a:solidFill>
                  <a:srgbClr val="990000"/>
                </a:solidFill>
                <a:latin typeface="Franklin Gothic Heavy" pitchFamily="34" charset="0"/>
              </a:rPr>
              <a:t>mail</a:t>
            </a:r>
            <a:r>
              <a:rPr lang="ru-RU" sz="1600" dirty="0">
                <a:solidFill>
                  <a:srgbClr val="990000"/>
                </a:solidFill>
                <a:latin typeface="Franklin Gothic Heavy" pitchFamily="34" charset="0"/>
              </a:rPr>
              <a:t>: </a:t>
            </a:r>
            <a:r>
              <a:rPr lang="ru-RU" sz="1600" i="1" dirty="0">
                <a:solidFill>
                  <a:srgbClr val="990000"/>
                </a:solidFill>
                <a:latin typeface="Franklin Gothic Heavy" pitchFamily="34" charset="0"/>
                <a:hlinkClick r:id="rId2"/>
              </a:rPr>
              <a:t>meleuz_gfu@ufamts.ru</a:t>
            </a:r>
            <a:endParaRPr lang="ru-RU" dirty="0">
              <a:solidFill>
                <a:srgbClr val="990000"/>
              </a:solidFill>
            </a:endParaRPr>
          </a:p>
        </p:txBody>
      </p:sp>
      <p:pic>
        <p:nvPicPr>
          <p:cNvPr id="4" name="Picture 4" descr="http://cs622526.vk.me/v622526847/40d89/2Vvp2A07riA.jpg"/>
          <p:cNvPicPr>
            <a:picLocks noChangeAspect="1" noChangeArrowheads="1"/>
          </p:cNvPicPr>
          <p:nvPr/>
        </p:nvPicPr>
        <p:blipFill>
          <a:blip r:embed="rId3">
            <a:clrChange>
              <a:clrFrom>
                <a:srgbClr val="B8E5FA"/>
              </a:clrFrom>
              <a:clrTo>
                <a:srgbClr val="B8E5FA">
                  <a:alpha val="0"/>
                </a:srgbClr>
              </a:clrTo>
            </a:clrChange>
            <a:extLst>
              <a:ext uri="{28A0092B-C50C-407E-A947-70E740481C1C}">
                <a14:useLocalDpi xmlns:a14="http://schemas.microsoft.com/office/drawing/2010/main" val="0"/>
              </a:ext>
            </a:extLst>
          </a:blip>
          <a:srcRect/>
          <a:stretch>
            <a:fillRect/>
          </a:stretch>
        </p:blipFill>
        <p:spPr bwMode="auto">
          <a:xfrm>
            <a:off x="3245649" y="2747166"/>
            <a:ext cx="6912768" cy="216024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Воздушный поток">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4133</TotalTime>
  <Words>5333</Words>
  <Application>Microsoft Office PowerPoint</Application>
  <PresentationFormat>Произвольный</PresentationFormat>
  <Paragraphs>385</Paragraphs>
  <Slides>24</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24</vt:i4>
      </vt:variant>
    </vt:vector>
  </HeadingPairs>
  <TitlesOfParts>
    <vt:vector size="26" baseType="lpstr">
      <vt:lpstr>Wisp</vt:lpstr>
      <vt:lpstr>Воздушный поток</vt:lpstr>
      <vt:lpstr>Муниципальные услуги в муниципальном районе Мелеузовский район Республики Башкортостан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Библиотека - Угрюмова Елена Борисовна</cp:lastModifiedBy>
  <cp:revision>838</cp:revision>
  <cp:lastPrinted>2018-06-01T06:36:30Z</cp:lastPrinted>
  <dcterms:created xsi:type="dcterms:W3CDTF">2014-09-12T02:13:59Z</dcterms:created>
  <dcterms:modified xsi:type="dcterms:W3CDTF">2018-11-15T14:34:18Z</dcterms:modified>
</cp:coreProperties>
</file>