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3" r:id="rId2"/>
    <p:sldId id="331" r:id="rId3"/>
    <p:sldId id="325" r:id="rId4"/>
    <p:sldId id="279" r:id="rId5"/>
    <p:sldId id="282" r:id="rId6"/>
    <p:sldId id="336" r:id="rId7"/>
    <p:sldId id="290" r:id="rId8"/>
    <p:sldId id="293" r:id="rId9"/>
    <p:sldId id="305" r:id="rId10"/>
    <p:sldId id="298" r:id="rId11"/>
    <p:sldId id="322" r:id="rId12"/>
    <p:sldId id="330" r:id="rId13"/>
    <p:sldId id="335" r:id="rId14"/>
    <p:sldId id="334" r:id="rId15"/>
    <p:sldId id="327" r:id="rId16"/>
    <p:sldId id="337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5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A0DE"/>
    <a:srgbClr val="49AADF"/>
    <a:srgbClr val="005DA2"/>
    <a:srgbClr val="50B1DB"/>
    <a:srgbClr val="FFFF00"/>
    <a:srgbClr val="00A1E4"/>
    <a:srgbClr val="D9A913"/>
    <a:srgbClr val="FFA7FF"/>
    <a:srgbClr val="FF33CC"/>
    <a:srgbClr val="FF7F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433" autoAdjust="0"/>
  </p:normalViewPr>
  <p:slideViewPr>
    <p:cSldViewPr snapToGrid="0">
      <p:cViewPr varScale="1">
        <p:scale>
          <a:sx n="80" d="100"/>
          <a:sy n="80" d="100"/>
        </p:scale>
        <p:origin x="-84" y="-828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28575">
              <a:solidFill>
                <a:schemeClr val="bg1"/>
              </a:solidFill>
            </a:ln>
          </c:spPr>
          <c:marker>
            <c:symbol val="none"/>
          </c:marker>
          <c:cat>
            <c:numRef>
              <c:f>[Книга1]Лист1!$B$1:$H$1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[Книга1]Лист1!$B$2:$H$2</c:f>
              <c:numCache>
                <c:formatCode>General</c:formatCode>
                <c:ptCount val="7"/>
                <c:pt idx="0">
                  <c:v>1830829816.4200001</c:v>
                </c:pt>
                <c:pt idx="1">
                  <c:v>2151776380.1399999</c:v>
                </c:pt>
                <c:pt idx="2">
                  <c:v>2788663878.2600002</c:v>
                </c:pt>
                <c:pt idx="3">
                  <c:v>2472321738.6700001</c:v>
                </c:pt>
                <c:pt idx="4">
                  <c:v>5088110215.7600002</c:v>
                </c:pt>
                <c:pt idx="5">
                  <c:v>4200846482.9099998</c:v>
                </c:pt>
                <c:pt idx="6">
                  <c:v>4680466876.8800001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5034-4A16-8767-3AC335E3C0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797952"/>
        <c:axId val="178820224"/>
      </c:lineChart>
      <c:catAx>
        <c:axId val="178797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400" b="0">
                <a:solidFill>
                  <a:schemeClr val="tx1"/>
                </a:solidFill>
                <a:latin typeface="+mj-lt"/>
              </a:defRPr>
            </a:pPr>
            <a:endParaRPr lang="ru-RU"/>
          </a:p>
        </c:txPr>
        <c:crossAx val="178820224"/>
        <c:crosses val="autoZero"/>
        <c:auto val="1"/>
        <c:lblAlgn val="ctr"/>
        <c:lblOffset val="100"/>
        <c:noMultiLvlLbl val="0"/>
      </c:catAx>
      <c:valAx>
        <c:axId val="178820224"/>
        <c:scaling>
          <c:orientation val="minMax"/>
        </c:scaling>
        <c:delete val="1"/>
        <c:axPos val="l"/>
        <c:numFmt formatCode="#,##0" sourceLinked="0"/>
        <c:majorTickMark val="out"/>
        <c:minorTickMark val="none"/>
        <c:tickLblPos val="nextTo"/>
        <c:crossAx val="1787979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420524678793015E-2"/>
          <c:y val="6.2147482621040494E-2"/>
          <c:w val="0.74282357536118349"/>
          <c:h val="0.918781622903273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9000">
                    <a:srgbClr val="49AADF"/>
                  </a:gs>
                  <a:gs pos="94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2C-4D50-A540-41B61D36012C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defRPr>
                    </a:pPr>
                    <a:r>
                      <a:rPr lang="en-US" sz="2000" b="1" smtClean="0">
                        <a:solidFill>
                          <a:schemeClr val="bg1"/>
                        </a:solidFill>
                        <a:effectLst/>
                        <a:latin typeface="+mj-lt"/>
                      </a:rPr>
                      <a:t>7%</a:t>
                    </a:r>
                    <a:endParaRPr lang="en-US" sz="2000" b="1" dirty="0">
                      <a:solidFill>
                        <a:schemeClr val="bg1"/>
                      </a:solidFill>
                      <a:effectLst/>
                      <a:latin typeface="+mj-lt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42C-4D50-A540-41B61D36012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338.1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42C-4D50-A540-41B61D36012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flip="none" rotWithShape="1">
              <a:gsLst>
                <a:gs pos="3000">
                  <a:srgbClr val="49AADF"/>
                </a:gs>
                <a:gs pos="22000">
                  <a:schemeClr val="bg1"/>
                </a:gs>
              </a:gsLst>
              <a:lin ang="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242C-4D50-A540-41B61D36012C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defRPr>
                    </a:pPr>
                    <a:r>
                      <a:rPr lang="en-US" sz="2000" b="1" smtClean="0">
                        <a:solidFill>
                          <a:schemeClr val="bg1"/>
                        </a:solidFill>
                        <a:effectLst/>
                        <a:latin typeface="+mj-lt"/>
                      </a:rPr>
                      <a:t>33%</a:t>
                    </a:r>
                    <a:endParaRPr lang="en-US" sz="2000" b="1" dirty="0">
                      <a:solidFill>
                        <a:schemeClr val="bg1"/>
                      </a:solidFill>
                      <a:effectLst/>
                      <a:latin typeface="+mj-lt"/>
                    </a:endParaRP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42C-4D50-A540-41B61D36012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1541.8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42C-4D50-A540-41B61D36012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gradFill flip="none" rotWithShape="1">
              <a:gsLst>
                <a:gs pos="1000">
                  <a:srgbClr val="49AADF"/>
                </a:gs>
                <a:gs pos="12000">
                  <a:schemeClr val="bg1"/>
                </a:gs>
              </a:gsLst>
              <a:lin ang="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defRPr>
                    </a:pPr>
                    <a:r>
                      <a:rPr lang="en-US" sz="2000" b="1" smtClean="0">
                        <a:solidFill>
                          <a:schemeClr val="bg1"/>
                        </a:solidFill>
                        <a:effectLst/>
                        <a:latin typeface="+mj-lt"/>
                      </a:rPr>
                      <a:t>60%</a:t>
                    </a:r>
                    <a:endParaRPr lang="en-US" sz="2000" b="1" dirty="0">
                      <a:solidFill>
                        <a:schemeClr val="bg1"/>
                      </a:solidFill>
                      <a:effectLst/>
                      <a:latin typeface="+mj-lt"/>
                    </a:endParaRP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42C-4D50-A540-41B61D36012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chemeClr val="bg1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2800.6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42C-4D50-A540-41B61D3601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9"/>
        <c:overlap val="-98"/>
        <c:axId val="92568576"/>
        <c:axId val="92570368"/>
      </c:barChart>
      <c:catAx>
        <c:axId val="925685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2570368"/>
        <c:crosses val="autoZero"/>
        <c:auto val="1"/>
        <c:lblAlgn val="ctr"/>
        <c:lblOffset val="100"/>
        <c:noMultiLvlLbl val="0"/>
      </c:catAx>
      <c:valAx>
        <c:axId val="925703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2568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gradFill>
              <a:gsLst>
                <a:gs pos="3000">
                  <a:srgbClr val="D6A300"/>
                </a:gs>
                <a:gs pos="100000">
                  <a:schemeClr val="bg1"/>
                </a:gs>
              </a:gsLst>
              <a:lin ang="10800000" scaled="1"/>
            </a:gra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</c:spPr>
          <c:dPt>
            <c:idx val="0"/>
            <c:bubble3D val="0"/>
            <c:spPr>
              <a:gradFill>
                <a:gsLst>
                  <a:gs pos="89000">
                    <a:srgbClr val="49AADF"/>
                  </a:gs>
                  <a:gs pos="1000">
                    <a:schemeClr val="bg1"/>
                  </a:gs>
                </a:gsLst>
                <a:lin ang="10800000" scaled="1"/>
              </a:gra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FEB-4074-ADA8-2280E9A4FA30}"/>
              </c:ext>
            </c:extLst>
          </c:dPt>
          <c:dPt>
            <c:idx val="1"/>
            <c:bubble3D val="0"/>
            <c:spPr>
              <a:gradFill>
                <a:gsLst>
                  <a:gs pos="3000">
                    <a:srgbClr val="D6A300"/>
                  </a:gs>
                  <a:gs pos="100000">
                    <a:schemeClr val="bg1"/>
                  </a:gs>
                </a:gsLst>
                <a:lin ang="10800000" scaled="1"/>
              </a:gra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FEB-4074-ADA8-2280E9A4FA30}"/>
              </c:ext>
            </c:extLst>
          </c:dPt>
          <c:dPt>
            <c:idx val="2"/>
            <c:bubble3D val="0"/>
            <c:spPr>
              <a:gradFill>
                <a:gsLst>
                  <a:gs pos="3000">
                    <a:srgbClr val="D6A300"/>
                  </a:gs>
                  <a:gs pos="100000">
                    <a:schemeClr val="bg1"/>
                  </a:gs>
                </a:gsLst>
                <a:lin ang="10800000" scaled="1"/>
              </a:gra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FEB-4074-ADA8-2280E9A4FA30}"/>
              </c:ext>
            </c:extLst>
          </c:dPt>
          <c:dPt>
            <c:idx val="3"/>
            <c:bubble3D val="0"/>
            <c:spPr>
              <a:gradFill>
                <a:gsLst>
                  <a:gs pos="3000">
                    <a:srgbClr val="D6A300"/>
                  </a:gs>
                  <a:gs pos="100000">
                    <a:schemeClr val="bg1"/>
                  </a:gs>
                </a:gsLst>
                <a:lin ang="10800000" scaled="1"/>
              </a:gra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FEB-4074-ADA8-2280E9A4FA30}"/>
              </c:ext>
            </c:extLst>
          </c:dPt>
          <c:dPt>
            <c:idx val="4"/>
            <c:bubble3D val="0"/>
            <c:spPr>
              <a:gradFill>
                <a:gsLst>
                  <a:gs pos="3000">
                    <a:srgbClr val="D6A300"/>
                  </a:gs>
                  <a:gs pos="100000">
                    <a:schemeClr val="bg1"/>
                  </a:gs>
                </a:gsLst>
                <a:lin ang="10800000" scaled="1"/>
              </a:gra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FEB-4074-ADA8-2280E9A4FA30}"/>
              </c:ext>
            </c:extLst>
          </c:dPt>
          <c:dPt>
            <c:idx val="5"/>
            <c:bubble3D val="0"/>
            <c:spPr>
              <a:gradFill flip="none" rotWithShape="1">
                <a:gsLst>
                  <a:gs pos="3000">
                    <a:srgbClr val="D6A300"/>
                  </a:gs>
                  <a:gs pos="100000">
                    <a:schemeClr val="bg1"/>
                  </a:gs>
                </a:gsLst>
                <a:lin ang="10800000" scaled="1"/>
                <a:tileRect/>
              </a:gra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FEB-4074-ADA8-2280E9A4FA30}"/>
              </c:ext>
            </c:extLst>
          </c:dPt>
          <c:dLbls>
            <c:dLbl>
              <c:idx val="1"/>
              <c:layout>
                <c:manualLayout>
                  <c:x val="-0.17878710524833508"/>
                  <c:y val="6.50971866296645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lnSpc>
                        <a:spcPct val="80000"/>
                      </a:lnSpc>
                      <a:defRPr sz="2800" b="0" i="0" u="none" strike="noStrike" kern="1200" baseline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defRPr>
                    </a:pPr>
                    <a:r>
                      <a:rPr lang="ru-RU" sz="2800" dirty="0" smtClean="0">
                        <a:solidFill>
                          <a:schemeClr val="tx1"/>
                        </a:solidFill>
                        <a:latin typeface="+mj-lt"/>
                      </a:rPr>
                      <a:t>186 960 </a:t>
                    </a:r>
                    <a:r>
                      <a:rPr lang="ru-RU" sz="1600" dirty="0" smtClean="0">
                        <a:solidFill>
                          <a:schemeClr val="tx1"/>
                        </a:solidFill>
                        <a:latin typeface="+mj-lt"/>
                      </a:rPr>
                      <a:t>тыс. рублей</a:t>
                    </a:r>
                    <a:endParaRPr lang="ru-RU" sz="2400" dirty="0">
                      <a:solidFill>
                        <a:schemeClr val="tx1"/>
                      </a:solidFill>
                      <a:latin typeface="+mj-lt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FEB-4074-ADA8-2280E9A4FA3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1195.5999999999999</c:v>
                </c:pt>
                <c:pt idx="1">
                  <c:v>187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3FEB-4074-ADA8-2280E9A4FA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3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88655871118611"/>
          <c:y val="1.732631301392145E-2"/>
          <c:w val="0.70767406054674054"/>
          <c:h val="0.97007273206686295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37000">
                    <a:schemeClr val="bg1"/>
                  </a:gs>
                  <a:gs pos="88000">
                    <a:srgbClr val="FFB339"/>
                  </a:gs>
                </a:gsLst>
                <a:lin ang="5400000" scaled="1"/>
              </a:gradFill>
              <a:ln w="19050">
                <a:solidFill>
                  <a:schemeClr val="lt1"/>
                </a:solidFill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0B7-4D79-86EA-00379914B32B}"/>
              </c:ext>
            </c:extLst>
          </c:dPt>
          <c:dPt>
            <c:idx val="1"/>
            <c:bubble3D val="0"/>
            <c:spPr>
              <a:gradFill>
                <a:gsLst>
                  <a:gs pos="22000">
                    <a:schemeClr val="bg1"/>
                  </a:gs>
                  <a:gs pos="95000">
                    <a:srgbClr val="FFB339"/>
                  </a:gs>
                </a:gsLst>
                <a:lin ang="5400000" scaled="1"/>
              </a:gradFill>
              <a:ln w="19050">
                <a:solidFill>
                  <a:schemeClr val="lt1"/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0B7-4D79-86EA-00379914B32B}"/>
              </c:ext>
            </c:extLst>
          </c:dPt>
          <c:dPt>
            <c:idx val="2"/>
            <c:bubble3D val="0"/>
            <c:spPr>
              <a:gradFill>
                <a:gsLst>
                  <a:gs pos="77000">
                    <a:schemeClr val="bg1"/>
                  </a:gs>
                  <a:gs pos="18000">
                    <a:srgbClr val="FFB339"/>
                  </a:gs>
                </a:gsLst>
                <a:lin ang="5400000" scaled="1"/>
              </a:gradFill>
              <a:ln w="19050">
                <a:solidFill>
                  <a:schemeClr val="bg1"/>
                </a:solidFill>
              </a:ln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0B7-4D79-86EA-00379914B32B}"/>
              </c:ext>
            </c:extLst>
          </c:dPt>
          <c:dPt>
            <c:idx val="3"/>
            <c:bubble3D val="0"/>
            <c:spPr>
              <a:solidFill>
                <a:srgbClr val="16A0DE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0B7-4D79-86EA-00379914B32B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831</c:v>
                </c:pt>
                <c:pt idx="1">
                  <c:v>2300</c:v>
                </c:pt>
                <c:pt idx="2">
                  <c:v>2395</c:v>
                </c:pt>
                <c:pt idx="3">
                  <c:v>5526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0B7-4D79-86EA-00379914B3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5255BC-9932-4413-8760-F0352D5BA46E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CD54A-1A93-47E2-A473-6BB3F6E2C6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434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048A6-D523-420A-8774-0AB7BA1069CE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C664-961F-46CB-AFDD-90AC92FD5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587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048A6-D523-420A-8774-0AB7BA1069CE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C664-961F-46CB-AFDD-90AC92FD5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755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048A6-D523-420A-8774-0AB7BA1069CE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C664-961F-46CB-AFDD-90AC92FD5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096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048A6-D523-420A-8774-0AB7BA1069CE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C664-961F-46CB-AFDD-90AC92FD5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704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048A6-D523-420A-8774-0AB7BA1069CE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C664-961F-46CB-AFDD-90AC92FD5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616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048A6-D523-420A-8774-0AB7BA1069CE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C664-961F-46CB-AFDD-90AC92FD5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400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048A6-D523-420A-8774-0AB7BA1069CE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C664-961F-46CB-AFDD-90AC92FD5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826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048A6-D523-420A-8774-0AB7BA1069CE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C664-961F-46CB-AFDD-90AC92FD5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119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048A6-D523-420A-8774-0AB7BA1069CE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C664-961F-46CB-AFDD-90AC92FD5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921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048A6-D523-420A-8774-0AB7BA1069CE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C664-961F-46CB-AFDD-90AC92FD5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823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048A6-D523-420A-8774-0AB7BA1069CE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C664-961F-46CB-AFDD-90AC92FD5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123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A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048A6-D523-420A-8774-0AB7BA1069CE}" type="datetimeFigureOut">
              <a:rPr lang="ru-RU" smtClean="0"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6C664-961F-46CB-AFDD-90AC92FD5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027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p3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" descr="ÐÐ°ÑÑÐ¸Ð½ÐºÐ¸ Ð¿Ð¾ Ð·Ð°Ð¿ÑÐ¾ÑÑ ÑÐ°ÑÐ°Ð»Ð¸Ð½ ÑÐ¿Ð¾ÑÑ ÐÐ°ÑÐ¸Ð½Ð° ÐÐ»ÐµÐ±Ð¾Ð²Ð°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0"/>
          <a:stretch/>
        </p:blipFill>
        <p:spPr bwMode="auto">
          <a:xfrm>
            <a:off x="4571475" y="0"/>
            <a:ext cx="7616959" cy="689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араллелограмм 17"/>
          <p:cNvSpPr/>
          <p:nvPr/>
        </p:nvSpPr>
        <p:spPr>
          <a:xfrm flipH="1">
            <a:off x="4833256" y="-159657"/>
            <a:ext cx="1936575" cy="7416800"/>
          </a:xfrm>
          <a:prstGeom prst="parallelogram">
            <a:avLst>
              <a:gd name="adj" fmla="val 24171"/>
            </a:avLst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араллелограмм 56"/>
          <p:cNvSpPr/>
          <p:nvPr/>
        </p:nvSpPr>
        <p:spPr>
          <a:xfrm flipH="1">
            <a:off x="4116565" y="-38101"/>
            <a:ext cx="1188859" cy="7067550"/>
          </a:xfrm>
          <a:prstGeom prst="parallelogram">
            <a:avLst>
              <a:gd name="adj" fmla="val 34614"/>
            </a:avLst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99" y="328870"/>
            <a:ext cx="1672531" cy="347766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364500" y="3038979"/>
            <a:ext cx="40267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spc="300" dirty="0" smtClean="0">
                <a:solidFill>
                  <a:schemeClr val="bg1"/>
                </a:solidFill>
                <a:latin typeface="Arial" panose="020B0604020202020204" pitchFamily="34" charset="0"/>
              </a:rPr>
              <a:t>ФИЗИЧЕСКАЯ КУЛЬТУРА </a:t>
            </a:r>
            <a:r>
              <a:rPr lang="ru-RU" sz="2400" spc="300" dirty="0">
                <a:solidFill>
                  <a:schemeClr val="bg1"/>
                </a:solidFill>
                <a:latin typeface="Arial" panose="020B0604020202020204" pitchFamily="34" charset="0"/>
              </a:rPr>
              <a:t> 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70561" y="3869976"/>
            <a:ext cx="410397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</a:rPr>
              <a:t>И</a:t>
            </a: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sz="8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СПОРТ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</a:rPr>
              <a:t> </a:t>
            </a:r>
            <a:endParaRPr lang="ru-RU" sz="1100" b="1" dirty="0" smtClean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8132" y="1672139"/>
            <a:ext cx="2640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CECFF"/>
                </a:solidFill>
              </a:rPr>
              <a:t>БЮДЖЕТ</a:t>
            </a:r>
            <a:endParaRPr lang="ru-RU" sz="2800" b="1" dirty="0">
              <a:solidFill>
                <a:srgbClr val="CCECFF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58132" y="2087277"/>
            <a:ext cx="17613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CCECFF"/>
                </a:solidFill>
              </a:rPr>
              <a:t>ДЛЯ ГРАЖДАН</a:t>
            </a:r>
            <a:endParaRPr lang="ru-RU" sz="2000" dirty="0">
              <a:solidFill>
                <a:srgbClr val="CCECFF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131869" y="1597997"/>
            <a:ext cx="18045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smtClean="0">
                <a:solidFill>
                  <a:srgbClr val="CCECFF"/>
                </a:solidFill>
              </a:rPr>
              <a:t>2018</a:t>
            </a:r>
            <a:endParaRPr lang="ru-RU" sz="6000" dirty="0">
              <a:solidFill>
                <a:srgbClr val="CCECFF"/>
              </a:solidFill>
            </a:endParaRPr>
          </a:p>
        </p:txBody>
      </p:sp>
      <p:sp>
        <p:nvSpPr>
          <p:cNvPr id="32" name="Пятиугольник 31"/>
          <p:cNvSpPr/>
          <p:nvPr/>
        </p:nvSpPr>
        <p:spPr>
          <a:xfrm rot="5400000" flipH="1">
            <a:off x="2260283" y="748386"/>
            <a:ext cx="45719" cy="3684829"/>
          </a:xfrm>
          <a:prstGeom prst="homePlate">
            <a:avLst>
              <a:gd name="adj" fmla="val 0"/>
            </a:avLst>
          </a:prstGeom>
          <a:gradFill>
            <a:gsLst>
              <a:gs pos="11000">
                <a:srgbClr val="50B1DB"/>
              </a:gs>
              <a:gs pos="59000">
                <a:srgbClr val="FFFFCC"/>
              </a:gs>
              <a:gs pos="10000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Icona Pop - Girlfreand (minus 2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6" name="2_0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21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8" grpId="0" animBg="1"/>
      <p:bldP spid="27" grpId="0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/>
          <p:nvPr/>
        </p:nvSpPr>
        <p:spPr>
          <a:xfrm>
            <a:off x="2316459" y="680317"/>
            <a:ext cx="7853716" cy="540000"/>
          </a:xfrm>
          <a:prstGeom prst="rect">
            <a:avLst/>
          </a:prstGeom>
          <a:gradFill flip="none" rotWithShape="1">
            <a:gsLst>
              <a:gs pos="3000">
                <a:srgbClr val="49AADF"/>
              </a:gs>
              <a:gs pos="30000">
                <a:srgbClr val="005DA2"/>
              </a:gs>
            </a:gsLst>
            <a:lin ang="10800000" scaled="1"/>
            <a:tileRect/>
          </a:gradFill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endParaRPr lang="ru-RU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3" name="Пятиугольник 2"/>
          <p:cNvSpPr/>
          <p:nvPr/>
        </p:nvSpPr>
        <p:spPr>
          <a:xfrm>
            <a:off x="2280459" y="680317"/>
            <a:ext cx="36000" cy="540000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99" y="328870"/>
            <a:ext cx="1672531" cy="347766"/>
          </a:xfrm>
          <a:prstGeom prst="rect">
            <a:avLst/>
          </a:prstGeom>
        </p:spPr>
      </p:pic>
      <p:sp>
        <p:nvSpPr>
          <p:cNvPr id="5" name="TextBox 6"/>
          <p:cNvSpPr txBox="1"/>
          <p:nvPr/>
        </p:nvSpPr>
        <p:spPr>
          <a:xfrm>
            <a:off x="2286786" y="673063"/>
            <a:ext cx="7853716" cy="551090"/>
          </a:xfrm>
          <a:prstGeom prst="rect">
            <a:avLst/>
          </a:prstGeom>
          <a:noFill/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r>
              <a:rPr lang="ru-RU" b="1" dirty="0" smtClean="0">
                <a:solidFill>
                  <a:schemeClr val="bg1"/>
                </a:solidFill>
                <a:latin typeface="+mj-lt"/>
              </a:rPr>
              <a:t>Наиболее востребованные виды спорта</a:t>
            </a:r>
            <a:endParaRPr lang="ru-RU" b="1" dirty="0">
              <a:solidFill>
                <a:srgbClr val="FFFF00"/>
              </a:solidFill>
              <a:latin typeface="+mj-lt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8406948" y="2179082"/>
            <a:ext cx="1634739" cy="1503963"/>
            <a:chOff x="7971165" y="2056879"/>
            <a:chExt cx="1634739" cy="1503963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7971165" y="2179597"/>
              <a:ext cx="1634739" cy="1078541"/>
              <a:chOff x="4671994" y="3038773"/>
              <a:chExt cx="1634739" cy="1078541"/>
            </a:xfr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grpSpPr>
          <p:sp>
            <p:nvSpPr>
              <p:cNvPr id="9" name="TextBox 8"/>
              <p:cNvSpPr txBox="1"/>
              <p:nvPr/>
            </p:nvSpPr>
            <p:spPr>
              <a:xfrm>
                <a:off x="4805156" y="3038773"/>
                <a:ext cx="1290843" cy="92333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5400" b="1" dirty="0" smtClean="0">
                    <a:solidFill>
                      <a:schemeClr val="bg1"/>
                    </a:solidFill>
                    <a:latin typeface="+mj-lt"/>
                  </a:rPr>
                  <a:t>1,6</a:t>
                </a:r>
                <a:endParaRPr lang="ru-RU" sz="54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671994" y="3797868"/>
                <a:ext cx="1634739" cy="319446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ru-RU" b="1" dirty="0" smtClean="0">
                    <a:solidFill>
                      <a:schemeClr val="bg1"/>
                    </a:solidFill>
                    <a:latin typeface="+mj-lt"/>
                  </a:rPr>
                  <a:t>тыс. человек</a:t>
                </a:r>
                <a:endParaRPr lang="ru-RU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8" name="Овал 7"/>
            <p:cNvSpPr/>
            <p:nvPr/>
          </p:nvSpPr>
          <p:spPr>
            <a:xfrm>
              <a:off x="8024335" y="2056879"/>
              <a:ext cx="1503963" cy="1503963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580" y="1938820"/>
            <a:ext cx="1296877" cy="20478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12" name="Группа 11"/>
          <p:cNvGrpSpPr/>
          <p:nvPr/>
        </p:nvGrpSpPr>
        <p:grpSpPr>
          <a:xfrm>
            <a:off x="4656511" y="2945159"/>
            <a:ext cx="1634739" cy="1503963"/>
            <a:chOff x="4467071" y="3064119"/>
            <a:chExt cx="1634739" cy="1503963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4467071" y="3186837"/>
              <a:ext cx="1634739" cy="1078541"/>
              <a:chOff x="4671994" y="3038773"/>
              <a:chExt cx="1634739" cy="1078541"/>
            </a:xfr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grpSpPr>
          <p:sp>
            <p:nvSpPr>
              <p:cNvPr id="15" name="TextBox 14"/>
              <p:cNvSpPr txBox="1"/>
              <p:nvPr/>
            </p:nvSpPr>
            <p:spPr>
              <a:xfrm>
                <a:off x="4805156" y="3038773"/>
                <a:ext cx="1290843" cy="92333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5400" b="1" dirty="0" smtClean="0">
                    <a:solidFill>
                      <a:schemeClr val="bg1"/>
                    </a:solidFill>
                    <a:latin typeface="+mj-lt"/>
                  </a:rPr>
                  <a:t>1,4</a:t>
                </a:r>
                <a:endParaRPr lang="ru-RU" sz="54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671994" y="3797868"/>
                <a:ext cx="1634739" cy="319446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ru-RU" b="1" dirty="0" smtClean="0">
                    <a:solidFill>
                      <a:schemeClr val="bg1"/>
                    </a:solidFill>
                    <a:latin typeface="+mj-lt"/>
                  </a:rPr>
                  <a:t>тыс. человек</a:t>
                </a:r>
                <a:endParaRPr lang="ru-RU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14" name="Овал 13"/>
            <p:cNvSpPr/>
            <p:nvPr/>
          </p:nvSpPr>
          <p:spPr>
            <a:xfrm>
              <a:off x="4520241" y="3064119"/>
              <a:ext cx="1503963" cy="1503963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831" y="2652114"/>
            <a:ext cx="1915674" cy="207013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052921" y="3949440"/>
            <a:ext cx="2195873" cy="130968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19" name="Группа 18"/>
          <p:cNvGrpSpPr/>
          <p:nvPr/>
        </p:nvGrpSpPr>
        <p:grpSpPr>
          <a:xfrm>
            <a:off x="1345815" y="3236835"/>
            <a:ext cx="1634739" cy="1503963"/>
            <a:chOff x="1265739" y="4033749"/>
            <a:chExt cx="1634739" cy="1503963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1265739" y="4156467"/>
              <a:ext cx="1634739" cy="1078540"/>
              <a:chOff x="4671994" y="3038773"/>
              <a:chExt cx="1634739" cy="1078540"/>
            </a:xfr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grpSpPr>
          <p:sp>
            <p:nvSpPr>
              <p:cNvPr id="22" name="TextBox 21"/>
              <p:cNvSpPr txBox="1"/>
              <p:nvPr/>
            </p:nvSpPr>
            <p:spPr>
              <a:xfrm>
                <a:off x="4805156" y="3038773"/>
                <a:ext cx="1290843" cy="92333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5400" b="1" dirty="0" smtClean="0">
                    <a:solidFill>
                      <a:schemeClr val="bg1"/>
                    </a:solidFill>
                    <a:latin typeface="+mj-lt"/>
                  </a:rPr>
                  <a:t>1,2</a:t>
                </a:r>
                <a:endParaRPr lang="ru-RU" sz="54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671994" y="3797868"/>
                <a:ext cx="1634739" cy="319445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ru-RU" b="1" dirty="0" smtClean="0">
                    <a:solidFill>
                      <a:schemeClr val="bg1"/>
                    </a:solidFill>
                    <a:latin typeface="+mj-lt"/>
                  </a:rPr>
                  <a:t>тыс. человек</a:t>
                </a:r>
                <a:endParaRPr lang="ru-RU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21" name="Овал 20"/>
            <p:cNvSpPr/>
            <p:nvPr/>
          </p:nvSpPr>
          <p:spPr>
            <a:xfrm>
              <a:off x="1318909" y="4033749"/>
              <a:ext cx="1503963" cy="1503963"/>
            </a:xfrm>
            <a:prstGeom prst="ellipse">
              <a:avLst/>
            </a:prstGeom>
            <a:noFill/>
            <a:ln w="28575">
              <a:solidFill>
                <a:srgbClr val="FFFF00"/>
              </a:soli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1754573" y="5770335"/>
            <a:ext cx="1800000" cy="1087665"/>
          </a:xfrm>
          <a:prstGeom prst="rect">
            <a:avLst/>
          </a:prstGeom>
          <a:gradFill flip="none" rotWithShape="1">
            <a:gsLst>
              <a:gs pos="0">
                <a:srgbClr val="005DA2"/>
              </a:gs>
              <a:gs pos="100000">
                <a:srgbClr val="49AADF"/>
              </a:gs>
            </a:gsLst>
            <a:lin ang="5400000" scaled="1"/>
            <a:tileRect/>
          </a:gra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1707971" y="5787717"/>
            <a:ext cx="177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+mj-lt"/>
              </a:rPr>
              <a:t>ВОЛЕЙБОЛ</a:t>
            </a:r>
            <a:endParaRPr lang="ru-RU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157353" y="5071105"/>
            <a:ext cx="1800000" cy="1786896"/>
          </a:xfrm>
          <a:prstGeom prst="rect">
            <a:avLst/>
          </a:prstGeom>
          <a:gradFill flip="none" rotWithShape="1">
            <a:gsLst>
              <a:gs pos="0">
                <a:srgbClr val="005DA2"/>
              </a:gs>
              <a:gs pos="100000">
                <a:srgbClr val="49AADF"/>
              </a:gs>
            </a:gsLst>
            <a:lin ang="5400000" scaled="1"/>
            <a:tileRect/>
          </a:gra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5181031" y="5127405"/>
            <a:ext cx="1811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+mj-lt"/>
              </a:rPr>
              <a:t>ЛЫЖНЫЕ ГОНКИ</a:t>
            </a:r>
            <a:endParaRPr lang="ru-RU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855663" y="4438093"/>
            <a:ext cx="1800000" cy="2419907"/>
          </a:xfrm>
          <a:prstGeom prst="rect">
            <a:avLst/>
          </a:prstGeom>
          <a:gradFill flip="none" rotWithShape="1">
            <a:gsLst>
              <a:gs pos="0">
                <a:srgbClr val="005DA2"/>
              </a:gs>
              <a:gs pos="100000">
                <a:srgbClr val="49AADF"/>
              </a:gs>
            </a:gsLst>
            <a:lin ang="5400000" scaled="1"/>
            <a:tileRect/>
          </a:gra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8878879" y="4522198"/>
            <a:ext cx="177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spc="250" dirty="0" smtClean="0">
                <a:solidFill>
                  <a:schemeClr val="bg1"/>
                </a:solidFill>
                <a:latin typeface="+mj-lt"/>
              </a:rPr>
              <a:t>ФУТБОЛ</a:t>
            </a:r>
            <a:endParaRPr lang="ru-RU" sz="2000" b="1" spc="25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37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xit" presetSubtype="2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5" grpId="0"/>
      <p:bldP spid="24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A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араллелограмм 91"/>
          <p:cNvSpPr/>
          <p:nvPr/>
        </p:nvSpPr>
        <p:spPr>
          <a:xfrm flipH="1">
            <a:off x="3413182" y="-112091"/>
            <a:ext cx="1188859" cy="7067550"/>
          </a:xfrm>
          <a:prstGeom prst="parallelogram">
            <a:avLst>
              <a:gd name="adj" fmla="val 3461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0" y="-38101"/>
            <a:ext cx="3929647" cy="6896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араллелограмм 69"/>
          <p:cNvSpPr/>
          <p:nvPr/>
        </p:nvSpPr>
        <p:spPr>
          <a:xfrm flipH="1">
            <a:off x="11112754" y="0"/>
            <a:ext cx="1936575" cy="7416800"/>
          </a:xfrm>
          <a:prstGeom prst="parallelogram">
            <a:avLst>
              <a:gd name="adj" fmla="val 24171"/>
            </a:avLst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араллелограмм 70"/>
          <p:cNvSpPr/>
          <p:nvPr/>
        </p:nvSpPr>
        <p:spPr>
          <a:xfrm flipH="1">
            <a:off x="3413183" y="-38101"/>
            <a:ext cx="1188859" cy="7067550"/>
          </a:xfrm>
          <a:prstGeom prst="parallelogram">
            <a:avLst>
              <a:gd name="adj" fmla="val 3461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6"/>
          <p:cNvSpPr txBox="1"/>
          <p:nvPr/>
        </p:nvSpPr>
        <p:spPr>
          <a:xfrm>
            <a:off x="2715846" y="639660"/>
            <a:ext cx="7853716" cy="900000"/>
          </a:xfrm>
          <a:prstGeom prst="rect">
            <a:avLst/>
          </a:prstGeom>
          <a:gradFill flip="none" rotWithShape="1">
            <a:gsLst>
              <a:gs pos="100000">
                <a:srgbClr val="49AADF"/>
              </a:gs>
              <a:gs pos="40000">
                <a:srgbClr val="005DA2"/>
              </a:gs>
            </a:gsLst>
            <a:lin ang="0" scaled="0"/>
            <a:tileRect/>
          </a:gradFill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endParaRPr lang="ru-RU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08590" y="639660"/>
            <a:ext cx="7853716" cy="920422"/>
          </a:xfrm>
          <a:prstGeom prst="rect">
            <a:avLst/>
          </a:prstGeom>
          <a:noFill/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r>
              <a:rPr lang="ru-RU" b="1" dirty="0" smtClean="0">
                <a:solidFill>
                  <a:schemeClr val="bg1"/>
                </a:solidFill>
                <a:latin typeface="+mj-lt"/>
              </a:rPr>
              <a:t>Материально-спортивная база физической </a:t>
            </a:r>
          </a:p>
          <a:p>
            <a:pPr lvl="1"/>
            <a:r>
              <a:rPr lang="ru-RU" b="1" dirty="0" smtClean="0">
                <a:solidFill>
                  <a:schemeClr val="bg1"/>
                </a:solidFill>
                <a:latin typeface="+mj-lt"/>
              </a:rPr>
              <a:t>культуры и спорта </a:t>
            </a:r>
            <a:endParaRPr lang="ru-RU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2702263" y="639660"/>
            <a:ext cx="36000" cy="900000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4552" y="2114630"/>
            <a:ext cx="965713" cy="66282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endPos="0" dir="5400000" sy="-100000" algn="bl" rotWithShape="0"/>
          </a:effectLst>
        </p:spPr>
      </p:pic>
      <p:sp>
        <p:nvSpPr>
          <p:cNvPr id="17" name="TextBox 16"/>
          <p:cNvSpPr txBox="1"/>
          <p:nvPr/>
        </p:nvSpPr>
        <p:spPr>
          <a:xfrm>
            <a:off x="5387735" y="1730836"/>
            <a:ext cx="466671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  <a:latin typeface="+mj-lt"/>
              </a:rPr>
              <a:t>3</a:t>
            </a:r>
            <a:endParaRPr lang="ru-RU" sz="6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20746" y="2470805"/>
            <a:ext cx="152400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стадионы</a:t>
            </a: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8768" y="1782170"/>
            <a:ext cx="967702" cy="9406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endPos="0" dir="5400000" sy="-100000" algn="bl" rotWithShape="0"/>
          </a:effectLst>
        </p:spPr>
      </p:pic>
      <p:sp>
        <p:nvSpPr>
          <p:cNvPr id="20" name="TextBox 19"/>
          <p:cNvSpPr txBox="1"/>
          <p:nvPr/>
        </p:nvSpPr>
        <p:spPr>
          <a:xfrm>
            <a:off x="7914851" y="1816853"/>
            <a:ext cx="466671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  <a:latin typeface="+mj-lt"/>
              </a:rPr>
              <a:t>3</a:t>
            </a:r>
            <a:endParaRPr lang="ru-RU" sz="6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81522" y="2012224"/>
            <a:ext cx="1524000" cy="83715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крытые ледовые арены</a:t>
            </a: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545003" y="3649862"/>
            <a:ext cx="934395" cy="6169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3000"/>
              </a:prstClr>
            </a:outerShdw>
            <a:reflection endPos="0" dir="5400000" sy="-100000" algn="bl" rotWithShape="0"/>
          </a:effectLst>
        </p:spPr>
      </p:pic>
      <p:sp>
        <p:nvSpPr>
          <p:cNvPr id="32" name="TextBox 31"/>
          <p:cNvSpPr txBox="1"/>
          <p:nvPr/>
        </p:nvSpPr>
        <p:spPr>
          <a:xfrm>
            <a:off x="5303185" y="3396926"/>
            <a:ext cx="1050415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+mj-lt"/>
              </a:rPr>
              <a:t>453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25152" y="3928837"/>
            <a:ext cx="1634739" cy="5909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плоскостные</a:t>
            </a:r>
          </a:p>
          <a:p>
            <a:pPr algn="ctr">
              <a:lnSpc>
                <a:spcPct val="80000"/>
              </a:lnSpc>
            </a:pPr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сооружения</a:t>
            </a: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027135" y="3346644"/>
            <a:ext cx="1050415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+mj-lt"/>
              </a:rPr>
              <a:t>249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734972" y="3878555"/>
            <a:ext cx="1634739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спортивные</a:t>
            </a:r>
          </a:p>
          <a:p>
            <a:pPr algn="ctr">
              <a:lnSpc>
                <a:spcPct val="80000"/>
              </a:lnSpc>
            </a:pPr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залы</a:t>
            </a: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5296" y="3337252"/>
            <a:ext cx="1160576" cy="11415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  <a:reflection endPos="0" dir="5400000" sy="-100000" algn="bl" rotWithShape="0"/>
          </a:effectLst>
        </p:spPr>
      </p:pic>
      <p:sp>
        <p:nvSpPr>
          <p:cNvPr id="39" name="TextBox 38"/>
          <p:cNvSpPr txBox="1"/>
          <p:nvPr/>
        </p:nvSpPr>
        <p:spPr>
          <a:xfrm>
            <a:off x="6607853" y="4865781"/>
            <a:ext cx="1050415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+mj-lt"/>
              </a:rPr>
              <a:t>15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335790" y="5397692"/>
            <a:ext cx="1703373" cy="5909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плавательные бассейны</a:t>
            </a: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  <a:latin typeface="+mj-lt"/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7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5622" y="5112668"/>
            <a:ext cx="1150773" cy="8485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endPos="0" dir="5400000" sy="-100000" algn="bl" rotWithShape="0"/>
          </a:effectLst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99" y="324987"/>
            <a:ext cx="1672531" cy="351649"/>
          </a:xfrm>
          <a:prstGeom prst="rect">
            <a:avLst/>
          </a:prstGeom>
          <a:effectLst>
            <a:glow rad="38100">
              <a:schemeClr val="bg1"/>
            </a:glow>
          </a:effectLst>
        </p:spPr>
      </p:pic>
      <p:grpSp>
        <p:nvGrpSpPr>
          <p:cNvPr id="76" name="Группа 75"/>
          <p:cNvGrpSpPr/>
          <p:nvPr/>
        </p:nvGrpSpPr>
        <p:grpSpPr>
          <a:xfrm>
            <a:off x="3243992" y="2699891"/>
            <a:ext cx="2773596" cy="1443585"/>
            <a:chOff x="3927355" y="2703821"/>
            <a:chExt cx="2773596" cy="1443585"/>
          </a:xfrm>
        </p:grpSpPr>
        <p:grpSp>
          <p:nvGrpSpPr>
            <p:cNvPr id="55" name="Группа 54"/>
            <p:cNvGrpSpPr/>
            <p:nvPr/>
          </p:nvGrpSpPr>
          <p:grpSpPr>
            <a:xfrm>
              <a:off x="5158022" y="2703821"/>
              <a:ext cx="1542929" cy="1443585"/>
              <a:chOff x="5315071" y="2705826"/>
              <a:chExt cx="1542929" cy="1443585"/>
            </a:xfrm>
          </p:grpSpPr>
          <p:sp>
            <p:nvSpPr>
              <p:cNvPr id="28" name="Овал 27"/>
              <p:cNvSpPr/>
              <p:nvPr/>
            </p:nvSpPr>
            <p:spPr>
              <a:xfrm>
                <a:off x="5378184" y="2705826"/>
                <a:ext cx="1443585" cy="1443585"/>
              </a:xfrm>
              <a:prstGeom prst="ellipse">
                <a:avLst/>
              </a:prstGeom>
              <a:solidFill>
                <a:srgbClr val="00A1E4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 extrusionH="44450"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315071" y="2924164"/>
                <a:ext cx="1524000" cy="707886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0" b="1" dirty="0" smtClean="0">
                    <a:solidFill>
                      <a:schemeClr val="bg1"/>
                    </a:solidFill>
                    <a:latin typeface="+mj-lt"/>
                  </a:rPr>
                  <a:t>1 084</a:t>
                </a:r>
                <a:endParaRPr lang="ru-RU" sz="4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334000" y="3423689"/>
                <a:ext cx="1524000" cy="461665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dirty="0" smtClean="0">
                    <a:solidFill>
                      <a:schemeClr val="bg1"/>
                    </a:solidFill>
                    <a:latin typeface="+mj-lt"/>
                  </a:rPr>
                  <a:t>объекта</a:t>
                </a:r>
                <a:endParaRPr lang="ru-RU" sz="24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pic>
          <p:nvPicPr>
            <p:cNvPr id="75" name="Рисунок 74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27355" y="2957158"/>
              <a:ext cx="1099547" cy="905582"/>
            </a:xfrm>
            <a:prstGeom prst="rect">
              <a:avLst/>
            </a:prstGeom>
          </p:spPr>
        </p:pic>
      </p:grpSp>
      <p:sp>
        <p:nvSpPr>
          <p:cNvPr id="77" name="Прямоугольник 76"/>
          <p:cNvSpPr/>
          <p:nvPr/>
        </p:nvSpPr>
        <p:spPr>
          <a:xfrm>
            <a:off x="5025152" y="1640681"/>
            <a:ext cx="5610225" cy="5095875"/>
          </a:xfrm>
          <a:prstGeom prst="rect">
            <a:avLst/>
          </a:prstGeom>
          <a:solidFill>
            <a:srgbClr val="16A0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8" name="Группа 87"/>
          <p:cNvGrpSpPr/>
          <p:nvPr/>
        </p:nvGrpSpPr>
        <p:grpSpPr>
          <a:xfrm>
            <a:off x="7467236" y="1846777"/>
            <a:ext cx="2186188" cy="1474357"/>
            <a:chOff x="8109725" y="2146916"/>
            <a:chExt cx="2186188" cy="1474357"/>
          </a:xfrm>
        </p:grpSpPr>
        <p:grpSp>
          <p:nvGrpSpPr>
            <p:cNvPr id="82" name="Группа 81"/>
            <p:cNvGrpSpPr/>
            <p:nvPr/>
          </p:nvGrpSpPr>
          <p:grpSpPr>
            <a:xfrm>
              <a:off x="8661174" y="2227663"/>
              <a:ext cx="1634739" cy="1141892"/>
              <a:chOff x="1415845" y="7047300"/>
              <a:chExt cx="1634739" cy="1141892"/>
            </a:xfrm>
          </p:grpSpPr>
          <p:sp>
            <p:nvSpPr>
              <p:cNvPr id="83" name="TextBox 82"/>
              <p:cNvSpPr txBox="1"/>
              <p:nvPr/>
            </p:nvSpPr>
            <p:spPr>
              <a:xfrm>
                <a:off x="1693878" y="7047300"/>
                <a:ext cx="1050415" cy="707886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0" b="1" dirty="0" smtClean="0">
                    <a:solidFill>
                      <a:schemeClr val="bg1"/>
                    </a:solidFill>
                    <a:latin typeface="+mj-lt"/>
                  </a:rPr>
                  <a:t>23</a:t>
                </a:r>
                <a:endParaRPr lang="ru-RU" sz="4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1415845" y="7598261"/>
                <a:ext cx="1634739" cy="590931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ru-RU" sz="2000" dirty="0" smtClean="0">
                    <a:solidFill>
                      <a:schemeClr val="bg1"/>
                    </a:solidFill>
                    <a:latin typeface="+mj-lt"/>
                  </a:rPr>
                  <a:t>стрелковый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ru-RU" sz="2000" dirty="0" smtClean="0">
                    <a:solidFill>
                      <a:schemeClr val="bg1"/>
                    </a:solidFill>
                    <a:latin typeface="+mj-lt"/>
                  </a:rPr>
                  <a:t>спорт</a:t>
                </a:r>
                <a:endParaRPr lang="ru-RU" sz="20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pic>
          <p:nvPicPr>
            <p:cNvPr id="85" name="Рисунок 84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09725" y="2146916"/>
              <a:ext cx="1205571" cy="1474357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</p:grpSp>
      <p:grpSp>
        <p:nvGrpSpPr>
          <p:cNvPr id="87" name="Группа 86"/>
          <p:cNvGrpSpPr/>
          <p:nvPr/>
        </p:nvGrpSpPr>
        <p:grpSpPr>
          <a:xfrm>
            <a:off x="5029793" y="3145425"/>
            <a:ext cx="2376241" cy="1474357"/>
            <a:chOff x="5142412" y="2146916"/>
            <a:chExt cx="2376241" cy="1474357"/>
          </a:xfrm>
        </p:grpSpPr>
        <p:grpSp>
          <p:nvGrpSpPr>
            <p:cNvPr id="78" name="Группа 77"/>
            <p:cNvGrpSpPr/>
            <p:nvPr/>
          </p:nvGrpSpPr>
          <p:grpSpPr>
            <a:xfrm>
              <a:off x="5883914" y="2224455"/>
              <a:ext cx="1634739" cy="1141892"/>
              <a:chOff x="1463462" y="7047300"/>
              <a:chExt cx="1634739" cy="1141892"/>
            </a:xfrm>
          </p:grpSpPr>
          <p:sp>
            <p:nvSpPr>
              <p:cNvPr id="80" name="TextBox 79"/>
              <p:cNvSpPr txBox="1"/>
              <p:nvPr/>
            </p:nvSpPr>
            <p:spPr>
              <a:xfrm>
                <a:off x="1741495" y="7047300"/>
                <a:ext cx="1050415" cy="707886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000" b="1" dirty="0" smtClean="0">
                    <a:solidFill>
                      <a:schemeClr val="bg1"/>
                    </a:solidFill>
                    <a:latin typeface="+mj-lt"/>
                  </a:rPr>
                  <a:t>19</a:t>
                </a:r>
                <a:endParaRPr lang="ru-RU" sz="4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1463462" y="7598261"/>
                <a:ext cx="1634739" cy="590931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ru-RU" sz="2000" dirty="0" smtClean="0">
                    <a:solidFill>
                      <a:schemeClr val="bg1"/>
                    </a:solidFill>
                    <a:latin typeface="+mj-lt"/>
                  </a:rPr>
                  <a:t>лыжные 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ru-RU" sz="2000" dirty="0" smtClean="0">
                    <a:solidFill>
                      <a:schemeClr val="bg1"/>
                    </a:solidFill>
                    <a:latin typeface="+mj-lt"/>
                  </a:rPr>
                  <a:t>базы</a:t>
                </a:r>
                <a:endParaRPr lang="ru-RU" sz="20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pic>
          <p:nvPicPr>
            <p:cNvPr id="86" name="Рисунок 85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2412" y="2146916"/>
              <a:ext cx="1364347" cy="1474357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</p:grpSp>
      <p:grpSp>
        <p:nvGrpSpPr>
          <p:cNvPr id="91" name="Группа 90"/>
          <p:cNvGrpSpPr/>
          <p:nvPr/>
        </p:nvGrpSpPr>
        <p:grpSpPr>
          <a:xfrm>
            <a:off x="7612183" y="4858346"/>
            <a:ext cx="2589222" cy="707886"/>
            <a:chOff x="6300899" y="4223867"/>
            <a:chExt cx="2589222" cy="707886"/>
          </a:xfrm>
        </p:grpSpPr>
        <p:sp>
          <p:nvSpPr>
            <p:cNvPr id="89" name="TextBox 88"/>
            <p:cNvSpPr txBox="1"/>
            <p:nvPr/>
          </p:nvSpPr>
          <p:spPr>
            <a:xfrm>
              <a:off x="6300899" y="4223867"/>
              <a:ext cx="1050415" cy="7078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b="1" dirty="0" smtClean="0">
                  <a:solidFill>
                    <a:schemeClr val="bg1"/>
                  </a:solidFill>
                  <a:latin typeface="+mj-lt"/>
                </a:rPr>
                <a:t>320</a:t>
              </a:r>
              <a:endParaRPr lang="ru-RU" sz="40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7255382" y="4296375"/>
              <a:ext cx="1634739" cy="5909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2000" dirty="0" smtClean="0">
                  <a:solidFill>
                    <a:schemeClr val="bg1"/>
                  </a:solidFill>
                  <a:latin typeface="+mj-lt"/>
                </a:rPr>
                <a:t>прочие сооружения</a:t>
              </a:r>
              <a:endParaRPr lang="ru-RU" sz="20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193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6000"/>
    </mc:Choice>
    <mc:Fallback xmlns="">
      <p:transition spd="slow" advClick="0" advTm="1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64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9167E-6 -2.59259E-6 L -0.16966 -0.0044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90" y="-2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750" fill="hold"/>
                                        <p:tgtEl>
                                          <p:spTgt spid="76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3" presetClass="emph" presetSubtype="1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 override="childStyle">
                                        <p:cTn id="66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mph" presetSubtype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72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3" presetClass="emph" presetSubtype="1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7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mph" presetSubtype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rctx="PPT">
                                        <p:cTn id="8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81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750"/>
                            </p:stCondLst>
                            <p:childTnLst>
                              <p:par>
                                <p:cTn id="83" presetID="3" presetClass="emph" presetSubtype="1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 override="childStyle">
                                        <p:cTn id="84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mph" presetSubtype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rctx="PPT">
                                        <p:cTn id="89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90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880"/>
                            </p:stCondLst>
                            <p:childTnLst>
                              <p:par>
                                <p:cTn id="92" presetID="3" presetClass="emph" presetSubtype="1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 override="childStyle">
                                        <p:cTn id="93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mph" presetSubtype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rctx="PPT">
                                        <p:cTn id="98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99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880"/>
                            </p:stCondLst>
                            <p:childTnLst>
                              <p:par>
                                <p:cTn id="101" presetID="3" presetClass="emph" presetSubtype="1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 override="childStyle">
                                        <p:cTn id="102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mph" presetSubtype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rctx="PPT">
                                        <p:cTn id="107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08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98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48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48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123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2230"/>
                            </p:stCondLst>
                            <p:childTnLst>
                              <p:par>
                                <p:cTn id="126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70" grpId="0" animBg="1"/>
      <p:bldP spid="6" grpId="0" animBg="1"/>
      <p:bldP spid="7" grpId="0"/>
      <p:bldP spid="17" grpId="0"/>
      <p:bldP spid="18" grpId="0"/>
      <p:bldP spid="18" grpId="1"/>
      <p:bldP spid="20" grpId="0"/>
      <p:bldP spid="21" grpId="0"/>
      <p:bldP spid="21" grpId="1"/>
      <p:bldP spid="32" grpId="0"/>
      <p:bldP spid="33" grpId="0"/>
      <p:bldP spid="33" grpId="1"/>
      <p:bldP spid="36" grpId="0"/>
      <p:bldP spid="37" grpId="0"/>
      <p:bldP spid="37" grpId="1"/>
      <p:bldP spid="39" grpId="0"/>
      <p:bldP spid="40" grpId="0"/>
      <p:bldP spid="40" grpId="1"/>
      <p:bldP spid="7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6"/>
          <p:cNvSpPr txBox="1"/>
          <p:nvPr/>
        </p:nvSpPr>
        <p:spPr>
          <a:xfrm>
            <a:off x="2253701" y="639660"/>
            <a:ext cx="7853716" cy="900000"/>
          </a:xfrm>
          <a:prstGeom prst="rect">
            <a:avLst/>
          </a:prstGeom>
          <a:gradFill flip="none" rotWithShape="1">
            <a:gsLst>
              <a:gs pos="100000">
                <a:srgbClr val="49AADF"/>
              </a:gs>
              <a:gs pos="40000">
                <a:srgbClr val="005DA2"/>
              </a:gs>
            </a:gsLst>
            <a:lin ang="0" scaled="0"/>
            <a:tileRect/>
          </a:gradFill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endParaRPr lang="ru-RU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22" name="TextBox 6"/>
          <p:cNvSpPr txBox="1"/>
          <p:nvPr/>
        </p:nvSpPr>
        <p:spPr>
          <a:xfrm>
            <a:off x="2246445" y="639660"/>
            <a:ext cx="7853716" cy="900000"/>
          </a:xfrm>
          <a:prstGeom prst="rect">
            <a:avLst/>
          </a:prstGeom>
          <a:noFill/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r>
              <a:rPr lang="ru-RU" b="1" dirty="0" smtClean="0">
                <a:solidFill>
                  <a:schemeClr val="bg1"/>
                </a:solidFill>
                <a:latin typeface="+mj-lt"/>
              </a:rPr>
              <a:t>Расходы консолидированного бюджета области</a:t>
            </a:r>
            <a:endParaRPr lang="en-US" b="1" dirty="0" smtClean="0">
              <a:solidFill>
                <a:schemeClr val="bg1"/>
              </a:solidFill>
              <a:latin typeface="+mj-lt"/>
            </a:endParaRPr>
          </a:p>
          <a:p>
            <a:pPr lvl="1"/>
            <a:r>
              <a:rPr lang="ru-RU" b="1" dirty="0" smtClean="0">
                <a:solidFill>
                  <a:schemeClr val="bg1"/>
                </a:solidFill>
                <a:latin typeface="+mj-lt"/>
              </a:rPr>
              <a:t>на физическую </a:t>
            </a:r>
            <a:r>
              <a:rPr lang="ru-RU" b="1" dirty="0">
                <a:solidFill>
                  <a:schemeClr val="bg1"/>
                </a:solidFill>
                <a:latin typeface="+mj-lt"/>
              </a:rPr>
              <a:t>к</a:t>
            </a:r>
            <a:r>
              <a:rPr lang="ru-RU" b="1" dirty="0" smtClean="0">
                <a:solidFill>
                  <a:schemeClr val="bg1"/>
                </a:solidFill>
                <a:latin typeface="+mj-lt"/>
              </a:rPr>
              <a:t>ультуру и спорт 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(млн. рублей)</a:t>
            </a:r>
            <a:endParaRPr lang="ru-RU" b="1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2306455"/>
              </p:ext>
            </p:extLst>
          </p:nvPr>
        </p:nvGraphicFramePr>
        <p:xfrm>
          <a:off x="1295400" y="2093980"/>
          <a:ext cx="9662886" cy="3895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Пятиугольник 1"/>
          <p:cNvSpPr/>
          <p:nvPr/>
        </p:nvSpPr>
        <p:spPr>
          <a:xfrm>
            <a:off x="1912949" y="921657"/>
            <a:ext cx="18000" cy="5936343"/>
          </a:xfrm>
          <a:prstGeom prst="homePlate">
            <a:avLst>
              <a:gd name="adj" fmla="val 0"/>
            </a:avLst>
          </a:prstGeom>
          <a:gradFill>
            <a:gsLst>
              <a:gs pos="11000">
                <a:srgbClr val="50B1DB"/>
              </a:gs>
              <a:gs pos="59000">
                <a:srgbClr val="FFFFCC"/>
              </a:gs>
              <a:gs pos="10000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ая выноска 2"/>
          <p:cNvSpPr/>
          <p:nvPr/>
        </p:nvSpPr>
        <p:spPr>
          <a:xfrm>
            <a:off x="10003275" y="2288849"/>
            <a:ext cx="792205" cy="338554"/>
          </a:xfrm>
          <a:prstGeom prst="wedgeRectCallou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>
              <a:defRPr sz="1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latin typeface="+mj-lt"/>
              </a:rPr>
              <a:t>4 680</a:t>
            </a:r>
            <a:r>
              <a:rPr lang="ru-RU" sz="1600" dirty="0" smtClean="0">
                <a:latin typeface="+mj-lt"/>
              </a:rPr>
              <a:t>,5</a:t>
            </a:r>
            <a:endParaRPr lang="en-US" sz="1600" dirty="0">
              <a:latin typeface="+mj-lt"/>
            </a:endParaRPr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8748802" y="2611169"/>
            <a:ext cx="792205" cy="338554"/>
          </a:xfrm>
          <a:prstGeom prst="wedgeRectCallou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>
              <a:defRPr sz="1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latin typeface="+mj-lt"/>
              </a:rPr>
              <a:t>4 200</a:t>
            </a:r>
            <a:r>
              <a:rPr lang="ru-RU" sz="1600" dirty="0" smtClean="0">
                <a:latin typeface="+mj-lt"/>
              </a:rPr>
              <a:t>,9</a:t>
            </a:r>
            <a:endParaRPr lang="en-US" sz="1600" dirty="0">
              <a:latin typeface="+mj-lt"/>
            </a:endParaRPr>
          </a:p>
        </p:txBody>
      </p:sp>
      <p:sp>
        <p:nvSpPr>
          <p:cNvPr id="10" name="Прямоугольная выноска 9"/>
          <p:cNvSpPr/>
          <p:nvPr/>
        </p:nvSpPr>
        <p:spPr>
          <a:xfrm>
            <a:off x="7354737" y="2147977"/>
            <a:ext cx="792205" cy="338554"/>
          </a:xfrm>
          <a:prstGeom prst="wedgeRectCallou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>
              <a:defRPr sz="1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latin typeface="+mj-lt"/>
              </a:rPr>
              <a:t>5 088</a:t>
            </a:r>
            <a:r>
              <a:rPr lang="ru-RU" sz="1600" dirty="0" smtClean="0">
                <a:latin typeface="+mj-lt"/>
              </a:rPr>
              <a:t>,1</a:t>
            </a:r>
            <a:endParaRPr lang="en-US" sz="1600" dirty="0">
              <a:latin typeface="+mj-lt"/>
            </a:endParaRP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5777353" y="3559769"/>
            <a:ext cx="792205" cy="338554"/>
          </a:xfrm>
          <a:prstGeom prst="wedgeRectCallou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>
              <a:defRPr sz="1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latin typeface="+mj-lt"/>
              </a:rPr>
              <a:t>2 472</a:t>
            </a:r>
            <a:r>
              <a:rPr lang="ru-RU" sz="1600" dirty="0" smtClean="0">
                <a:latin typeface="+mj-lt"/>
              </a:rPr>
              <a:t>,3</a:t>
            </a:r>
            <a:endParaRPr lang="en-US" sz="1600" dirty="0">
              <a:latin typeface="+mj-lt"/>
            </a:endParaRP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4427612" y="3418603"/>
            <a:ext cx="792205" cy="338554"/>
          </a:xfrm>
          <a:prstGeom prst="wedgeRectCallou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>
              <a:defRPr sz="1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latin typeface="+mj-lt"/>
              </a:rPr>
              <a:t>2 788</a:t>
            </a:r>
            <a:r>
              <a:rPr lang="ru-RU" sz="1600" dirty="0" smtClean="0">
                <a:latin typeface="+mj-lt"/>
              </a:rPr>
              <a:t>,7</a:t>
            </a:r>
            <a:endParaRPr lang="en-US" sz="1600" dirty="0">
              <a:latin typeface="+mj-lt"/>
            </a:endParaRPr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3118654" y="3726380"/>
            <a:ext cx="792205" cy="338554"/>
          </a:xfrm>
          <a:prstGeom prst="wedgeRectCallou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>
              <a:defRPr sz="1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latin typeface="+mj-lt"/>
              </a:rPr>
              <a:t>2 151</a:t>
            </a:r>
            <a:r>
              <a:rPr lang="ru-RU" sz="1600" dirty="0" smtClean="0">
                <a:latin typeface="+mj-lt"/>
              </a:rPr>
              <a:t>,8</a:t>
            </a:r>
            <a:endParaRPr lang="en-US" sz="1600" dirty="0">
              <a:latin typeface="+mj-lt"/>
            </a:endParaRPr>
          </a:p>
        </p:txBody>
      </p:sp>
      <p:sp>
        <p:nvSpPr>
          <p:cNvPr id="16" name="Прямоугольная выноска 15"/>
          <p:cNvSpPr/>
          <p:nvPr/>
        </p:nvSpPr>
        <p:spPr>
          <a:xfrm>
            <a:off x="1791128" y="3964676"/>
            <a:ext cx="792205" cy="338554"/>
          </a:xfrm>
          <a:prstGeom prst="wedgeRectCallou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>
              <a:defRPr sz="1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latin typeface="+mj-lt"/>
              </a:rPr>
              <a:t>1 830</a:t>
            </a:r>
            <a:r>
              <a:rPr lang="ru-RU" sz="1600" dirty="0" smtClean="0">
                <a:latin typeface="+mj-lt"/>
              </a:rPr>
              <a:t>,</a:t>
            </a:r>
            <a:r>
              <a:rPr lang="en-US" sz="1600" dirty="0" smtClean="0">
                <a:latin typeface="+mj-lt"/>
              </a:rPr>
              <a:t>8</a:t>
            </a:r>
            <a:endParaRPr lang="en-US" sz="1600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28799" y="4548823"/>
            <a:ext cx="442127" cy="1020907"/>
          </a:xfrm>
          <a:prstGeom prst="rect">
            <a:avLst/>
          </a:prstGeom>
          <a:gradFill>
            <a:gsLst>
              <a:gs pos="4000">
                <a:srgbClr val="49AADF"/>
              </a:gs>
              <a:gs pos="87000">
                <a:schemeClr val="bg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9926005" y="2953121"/>
            <a:ext cx="442127" cy="2616817"/>
          </a:xfrm>
          <a:prstGeom prst="rect">
            <a:avLst/>
          </a:prstGeom>
          <a:gradFill>
            <a:gsLst>
              <a:gs pos="4000">
                <a:srgbClr val="49AADF"/>
              </a:gs>
              <a:gs pos="87000">
                <a:schemeClr val="bg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ятиугольник 19"/>
          <p:cNvSpPr/>
          <p:nvPr/>
        </p:nvSpPr>
        <p:spPr>
          <a:xfrm>
            <a:off x="2240118" y="639660"/>
            <a:ext cx="36000" cy="900000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99" y="328870"/>
            <a:ext cx="1672531" cy="34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5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xit" presetSubtype="2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50"/>
                            </p:stCondLst>
                            <p:childTnLst>
                              <p:par>
                                <p:cTn id="28" presetID="63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7037E-7 L 0.73073 0.00324 " pathEditMode="relative" rAng="0" ptsTypes="AA">
                                      <p:cBhvr>
                                        <p:cTn id="2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36" y="162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750"/>
                            </p:stCondLst>
                            <p:childTnLst>
                              <p:par>
                                <p:cTn id="66" presetID="10" presetClass="exit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5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2" grpId="0"/>
      <p:bldGraphic spid="7" grpId="0" uiExpand="1">
        <p:bldSub>
          <a:bldChart bld="series"/>
        </p:bldSub>
      </p:bldGraphic>
      <p:bldP spid="2" grpId="0" animBg="1"/>
      <p:bldP spid="2" grpId="1" animBg="1"/>
      <p:bldP spid="2" grpId="2" animBg="1"/>
      <p:bldP spid="3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4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6"/>
          <p:cNvSpPr txBox="1"/>
          <p:nvPr/>
        </p:nvSpPr>
        <p:spPr>
          <a:xfrm>
            <a:off x="2254468" y="633767"/>
            <a:ext cx="7853716" cy="920422"/>
          </a:xfrm>
          <a:prstGeom prst="rect">
            <a:avLst/>
          </a:prstGeom>
          <a:noFill/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r>
              <a:rPr lang="ru-RU" b="1" dirty="0" smtClean="0">
                <a:solidFill>
                  <a:schemeClr val="bg1"/>
                </a:solidFill>
                <a:latin typeface="+mj-lt"/>
              </a:rPr>
              <a:t>Расходы консолидированного бюджета области</a:t>
            </a:r>
            <a:endParaRPr lang="en-US" b="1" dirty="0" smtClean="0">
              <a:solidFill>
                <a:schemeClr val="bg1"/>
              </a:solidFill>
              <a:latin typeface="+mj-lt"/>
            </a:endParaRPr>
          </a:p>
          <a:p>
            <a:pPr lvl="1"/>
            <a:r>
              <a:rPr lang="ru-RU" b="1" dirty="0" smtClean="0">
                <a:solidFill>
                  <a:schemeClr val="bg1"/>
                </a:solidFill>
                <a:latin typeface="+mj-lt"/>
              </a:rPr>
              <a:t>на физическую </a:t>
            </a:r>
            <a:r>
              <a:rPr lang="ru-RU" b="1" dirty="0">
                <a:solidFill>
                  <a:schemeClr val="bg1"/>
                </a:solidFill>
                <a:latin typeface="+mj-lt"/>
              </a:rPr>
              <a:t>к</a:t>
            </a:r>
            <a:r>
              <a:rPr lang="ru-RU" b="1" dirty="0" smtClean="0">
                <a:solidFill>
                  <a:schemeClr val="bg1"/>
                </a:solidFill>
                <a:latin typeface="+mj-lt"/>
              </a:rPr>
              <a:t>ультуру и спорт 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(млн. рублей)</a:t>
            </a:r>
            <a:endParaRPr lang="ru-RU" sz="20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19" name="Пятиугольник 18"/>
          <p:cNvSpPr/>
          <p:nvPr/>
        </p:nvSpPr>
        <p:spPr>
          <a:xfrm rot="5400000" flipH="1">
            <a:off x="3704016" y="1570953"/>
            <a:ext cx="18000" cy="5936343"/>
          </a:xfrm>
          <a:prstGeom prst="homePlate">
            <a:avLst>
              <a:gd name="adj" fmla="val 0"/>
            </a:avLst>
          </a:prstGeom>
          <a:gradFill>
            <a:gsLst>
              <a:gs pos="11000">
                <a:srgbClr val="50B1DB"/>
              </a:gs>
              <a:gs pos="59000">
                <a:srgbClr val="FFFFCC"/>
              </a:gs>
              <a:gs pos="10000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ая выноска 21"/>
          <p:cNvSpPr/>
          <p:nvPr/>
        </p:nvSpPr>
        <p:spPr>
          <a:xfrm>
            <a:off x="6660000" y="2808000"/>
            <a:ext cx="1258713" cy="442035"/>
          </a:xfrm>
          <a:prstGeom prst="wedgeRectCallout">
            <a:avLst>
              <a:gd name="adj1" fmla="val -61933"/>
              <a:gd name="adj2" fmla="val -1417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36000" bIns="36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+</a:t>
            </a:r>
            <a:r>
              <a:rPr lang="ru-RU" sz="2400" dirty="0" smtClean="0"/>
              <a:t>145</a:t>
            </a:r>
            <a:endParaRPr lang="ru-RU" sz="2400" dirty="0"/>
          </a:p>
        </p:txBody>
      </p:sp>
      <p:grpSp>
        <p:nvGrpSpPr>
          <p:cNvPr id="42" name="Группа 41"/>
          <p:cNvGrpSpPr/>
          <p:nvPr/>
        </p:nvGrpSpPr>
        <p:grpSpPr>
          <a:xfrm>
            <a:off x="2775885" y="5568049"/>
            <a:ext cx="960594" cy="390608"/>
            <a:chOff x="1422399" y="5577740"/>
            <a:chExt cx="960594" cy="390608"/>
          </a:xfrm>
        </p:grpSpPr>
        <p:sp>
          <p:nvSpPr>
            <p:cNvPr id="44" name="TextBox 43"/>
            <p:cNvSpPr txBox="1"/>
            <p:nvPr/>
          </p:nvSpPr>
          <p:spPr>
            <a:xfrm>
              <a:off x="1832842" y="5660571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2013</a:t>
              </a:r>
              <a:endParaRPr lang="ru-RU" sz="1400" dirty="0">
                <a:latin typeface="+mj-lt"/>
              </a:endParaRPr>
            </a:p>
          </p:txBody>
        </p:sp>
        <p:cxnSp>
          <p:nvCxnSpPr>
            <p:cNvPr id="45" name="Прямая соединительная линия 44"/>
            <p:cNvCxnSpPr/>
            <p:nvPr/>
          </p:nvCxnSpPr>
          <p:spPr>
            <a:xfrm>
              <a:off x="1422399" y="5577740"/>
              <a:ext cx="0" cy="72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Группа 45"/>
          <p:cNvGrpSpPr/>
          <p:nvPr/>
        </p:nvGrpSpPr>
        <p:grpSpPr>
          <a:xfrm>
            <a:off x="4100343" y="5567480"/>
            <a:ext cx="960594" cy="390608"/>
            <a:chOff x="1422399" y="5577740"/>
            <a:chExt cx="960594" cy="390608"/>
          </a:xfrm>
        </p:grpSpPr>
        <p:sp>
          <p:nvSpPr>
            <p:cNvPr id="48" name="TextBox 47"/>
            <p:cNvSpPr txBox="1"/>
            <p:nvPr/>
          </p:nvSpPr>
          <p:spPr>
            <a:xfrm>
              <a:off x="1832842" y="5660571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2014</a:t>
              </a:r>
              <a:endParaRPr lang="ru-RU" sz="1400" dirty="0">
                <a:latin typeface="+mj-lt"/>
              </a:endParaRPr>
            </a:p>
          </p:txBody>
        </p:sp>
        <p:cxnSp>
          <p:nvCxnSpPr>
            <p:cNvPr id="49" name="Прямая соединительная линия 48"/>
            <p:cNvCxnSpPr/>
            <p:nvPr/>
          </p:nvCxnSpPr>
          <p:spPr>
            <a:xfrm>
              <a:off x="1422399" y="5577740"/>
              <a:ext cx="0" cy="72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55"/>
          <p:cNvSpPr txBox="1"/>
          <p:nvPr/>
        </p:nvSpPr>
        <p:spPr>
          <a:xfrm>
            <a:off x="7188731" y="5647197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2016</a:t>
            </a:r>
            <a:endParaRPr lang="ru-RU" sz="1400" dirty="0">
              <a:latin typeface="+mj-lt"/>
            </a:endParaRPr>
          </a:p>
        </p:txBody>
      </p:sp>
      <p:grpSp>
        <p:nvGrpSpPr>
          <p:cNvPr id="58" name="Группа 57"/>
          <p:cNvGrpSpPr/>
          <p:nvPr/>
        </p:nvGrpSpPr>
        <p:grpSpPr>
          <a:xfrm>
            <a:off x="8117260" y="5577740"/>
            <a:ext cx="960594" cy="376094"/>
            <a:chOff x="1422399" y="5577740"/>
            <a:chExt cx="960594" cy="376094"/>
          </a:xfrm>
        </p:grpSpPr>
        <p:sp>
          <p:nvSpPr>
            <p:cNvPr id="60" name="TextBox 59"/>
            <p:cNvSpPr txBox="1"/>
            <p:nvPr/>
          </p:nvSpPr>
          <p:spPr>
            <a:xfrm>
              <a:off x="1832842" y="5646057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2017</a:t>
              </a:r>
              <a:endParaRPr lang="ru-RU" sz="1400" dirty="0">
                <a:latin typeface="+mj-lt"/>
              </a:endParaRPr>
            </a:p>
          </p:txBody>
        </p:sp>
        <p:cxnSp>
          <p:nvCxnSpPr>
            <p:cNvPr id="61" name="Прямая соединительная линия 60"/>
            <p:cNvCxnSpPr/>
            <p:nvPr/>
          </p:nvCxnSpPr>
          <p:spPr>
            <a:xfrm>
              <a:off x="1422399" y="5577740"/>
              <a:ext cx="0" cy="72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Прямоугольник 17"/>
          <p:cNvSpPr/>
          <p:nvPr/>
        </p:nvSpPr>
        <p:spPr>
          <a:xfrm>
            <a:off x="9933601" y="2962746"/>
            <a:ext cx="442127" cy="2592000"/>
          </a:xfrm>
          <a:prstGeom prst="rect">
            <a:avLst/>
          </a:prstGeom>
          <a:gradFill flip="none" rotWithShape="1">
            <a:gsLst>
              <a:gs pos="4000">
                <a:srgbClr val="49AADF"/>
              </a:gs>
              <a:gs pos="87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6" name="Группа 85"/>
          <p:cNvGrpSpPr/>
          <p:nvPr/>
        </p:nvGrpSpPr>
        <p:grpSpPr>
          <a:xfrm>
            <a:off x="5439316" y="5577740"/>
            <a:ext cx="960594" cy="376094"/>
            <a:chOff x="5439316" y="5577740"/>
            <a:chExt cx="960594" cy="376094"/>
          </a:xfrm>
        </p:grpSpPr>
        <p:sp>
          <p:nvSpPr>
            <p:cNvPr id="52" name="TextBox 51"/>
            <p:cNvSpPr txBox="1"/>
            <p:nvPr/>
          </p:nvSpPr>
          <p:spPr>
            <a:xfrm>
              <a:off x="5849759" y="5646057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2015</a:t>
              </a:r>
              <a:endParaRPr lang="ru-RU" sz="1400" dirty="0">
                <a:latin typeface="+mj-lt"/>
              </a:endParaRPr>
            </a:p>
          </p:txBody>
        </p:sp>
        <p:cxnSp>
          <p:nvCxnSpPr>
            <p:cNvPr id="71" name="Прямая соединительная линия 70"/>
            <p:cNvCxnSpPr/>
            <p:nvPr/>
          </p:nvCxnSpPr>
          <p:spPr>
            <a:xfrm>
              <a:off x="5439316" y="5577740"/>
              <a:ext cx="0" cy="72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3" name="Прямая соединительная линия 72"/>
          <p:cNvCxnSpPr/>
          <p:nvPr/>
        </p:nvCxnSpPr>
        <p:spPr>
          <a:xfrm>
            <a:off x="1422399" y="5571845"/>
            <a:ext cx="939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Группа 78"/>
          <p:cNvGrpSpPr/>
          <p:nvPr/>
        </p:nvGrpSpPr>
        <p:grpSpPr>
          <a:xfrm>
            <a:off x="1422399" y="4556366"/>
            <a:ext cx="1368000" cy="1397468"/>
            <a:chOff x="1422399" y="4556366"/>
            <a:chExt cx="1368000" cy="1397468"/>
          </a:xfrm>
        </p:grpSpPr>
        <p:grpSp>
          <p:nvGrpSpPr>
            <p:cNvPr id="68" name="Группа 67"/>
            <p:cNvGrpSpPr/>
            <p:nvPr/>
          </p:nvGrpSpPr>
          <p:grpSpPr>
            <a:xfrm>
              <a:off x="1422399" y="4556366"/>
              <a:ext cx="960594" cy="1397468"/>
              <a:chOff x="1422399" y="4556366"/>
              <a:chExt cx="960594" cy="1397468"/>
            </a:xfrm>
          </p:grpSpPr>
          <p:sp>
            <p:nvSpPr>
              <p:cNvPr id="4" name="Прямоугольник 3"/>
              <p:cNvSpPr/>
              <p:nvPr/>
            </p:nvSpPr>
            <p:spPr>
              <a:xfrm>
                <a:off x="1828799" y="4556366"/>
                <a:ext cx="442127" cy="1008000"/>
              </a:xfrm>
              <a:prstGeom prst="rect">
                <a:avLst/>
              </a:prstGeom>
              <a:gradFill>
                <a:gsLst>
                  <a:gs pos="4000">
                    <a:srgbClr val="49AADF"/>
                  </a:gs>
                  <a:gs pos="87000">
                    <a:schemeClr val="bg1"/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41" name="Группа 40"/>
              <p:cNvGrpSpPr/>
              <p:nvPr/>
            </p:nvGrpSpPr>
            <p:grpSpPr>
              <a:xfrm>
                <a:off x="1422399" y="5577740"/>
                <a:ext cx="960594" cy="376094"/>
                <a:chOff x="1422399" y="5577740"/>
                <a:chExt cx="960594" cy="376094"/>
              </a:xfrm>
            </p:grpSpPr>
            <p:sp>
              <p:nvSpPr>
                <p:cNvPr id="8" name="TextBox 7"/>
                <p:cNvSpPr txBox="1"/>
                <p:nvPr/>
              </p:nvSpPr>
              <p:spPr>
                <a:xfrm>
                  <a:off x="1832842" y="5646057"/>
                  <a:ext cx="55015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 smtClean="0">
                      <a:latin typeface="+mj-lt"/>
                    </a:rPr>
                    <a:t>2012</a:t>
                  </a:r>
                  <a:endParaRPr lang="ru-RU" sz="1400" dirty="0">
                    <a:latin typeface="+mj-lt"/>
                  </a:endParaRPr>
                </a:p>
              </p:txBody>
            </p:sp>
            <p:cxnSp>
              <p:nvCxnSpPr>
                <p:cNvPr id="37" name="Прямая соединительная линия 36"/>
                <p:cNvCxnSpPr/>
                <p:nvPr/>
              </p:nvCxnSpPr>
              <p:spPr>
                <a:xfrm>
                  <a:off x="1422399" y="5577740"/>
                  <a:ext cx="0" cy="7200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78" name="Прямая соединительная линия 77"/>
            <p:cNvCxnSpPr/>
            <p:nvPr/>
          </p:nvCxnSpPr>
          <p:spPr>
            <a:xfrm>
              <a:off x="1422399" y="5568215"/>
              <a:ext cx="1368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Группа 84"/>
          <p:cNvGrpSpPr/>
          <p:nvPr/>
        </p:nvGrpSpPr>
        <p:grpSpPr>
          <a:xfrm>
            <a:off x="9450399" y="5566528"/>
            <a:ext cx="1372618" cy="387306"/>
            <a:chOff x="9450399" y="5566528"/>
            <a:chExt cx="1372618" cy="387306"/>
          </a:xfrm>
        </p:grpSpPr>
        <p:cxnSp>
          <p:nvCxnSpPr>
            <p:cNvPr id="81" name="Прямая соединительная линия 80"/>
            <p:cNvCxnSpPr/>
            <p:nvPr/>
          </p:nvCxnSpPr>
          <p:spPr>
            <a:xfrm>
              <a:off x="10823017" y="5573117"/>
              <a:ext cx="0" cy="72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>
              <a:off x="9475655" y="5575739"/>
              <a:ext cx="0" cy="72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>
              <a:off x="9450399" y="5566528"/>
              <a:ext cx="1368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9870065" y="5646057"/>
              <a:ext cx="5501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+mj-lt"/>
                </a:rPr>
                <a:t>2018</a:t>
              </a:r>
              <a:endParaRPr lang="ru-RU" sz="1400" dirty="0">
                <a:latin typeface="+mj-lt"/>
              </a:endParaRPr>
            </a:p>
          </p:txBody>
        </p:sp>
      </p:grpSp>
      <p:cxnSp>
        <p:nvCxnSpPr>
          <p:cNvPr id="87" name="Прямая соединительная линия 86"/>
          <p:cNvCxnSpPr/>
          <p:nvPr/>
        </p:nvCxnSpPr>
        <p:spPr>
          <a:xfrm>
            <a:off x="6778288" y="5578880"/>
            <a:ext cx="0" cy="72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5605252" y="5647100"/>
            <a:ext cx="1075936" cy="307777"/>
          </a:xfrm>
          <a:prstGeom prst="rect">
            <a:avLst/>
          </a:prstGeom>
          <a:solidFill>
            <a:srgbClr val="49AADF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2018 </a:t>
            </a:r>
            <a:r>
              <a:rPr lang="ru-RU" sz="1400" dirty="0" smtClean="0">
                <a:latin typeface="+mj-lt"/>
              </a:rPr>
              <a:t>к</a:t>
            </a:r>
            <a:r>
              <a:rPr lang="en-US" sz="1400" dirty="0" smtClean="0">
                <a:latin typeface="+mj-lt"/>
              </a:rPr>
              <a:t> 2012</a:t>
            </a:r>
            <a:endParaRPr lang="ru-RU" sz="1400" dirty="0">
              <a:latin typeface="+mj-lt"/>
            </a:endParaRPr>
          </a:p>
        </p:txBody>
      </p:sp>
      <p:sp>
        <p:nvSpPr>
          <p:cNvPr id="90" name="Пятиугольник 89"/>
          <p:cNvSpPr/>
          <p:nvPr/>
        </p:nvSpPr>
        <p:spPr>
          <a:xfrm>
            <a:off x="2248141" y="641021"/>
            <a:ext cx="36000" cy="792000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91" name="Прямоугольная выноска 90"/>
          <p:cNvSpPr/>
          <p:nvPr/>
        </p:nvSpPr>
        <p:spPr>
          <a:xfrm>
            <a:off x="8748802" y="2611169"/>
            <a:ext cx="792205" cy="338554"/>
          </a:xfrm>
          <a:prstGeom prst="wedgeRectCallou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>
              <a:defRPr sz="1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latin typeface="+mj-lt"/>
              </a:rPr>
              <a:t>4 200</a:t>
            </a:r>
            <a:r>
              <a:rPr lang="ru-RU" sz="1600" dirty="0" smtClean="0">
                <a:latin typeface="+mj-lt"/>
              </a:rPr>
              <a:t>,9</a:t>
            </a:r>
            <a:endParaRPr lang="en-US" sz="1600" dirty="0">
              <a:latin typeface="+mj-lt"/>
            </a:endParaRPr>
          </a:p>
        </p:txBody>
      </p:sp>
      <p:sp>
        <p:nvSpPr>
          <p:cNvPr id="92" name="Прямоугольная выноска 91"/>
          <p:cNvSpPr/>
          <p:nvPr/>
        </p:nvSpPr>
        <p:spPr>
          <a:xfrm>
            <a:off x="7354737" y="2147977"/>
            <a:ext cx="792205" cy="338554"/>
          </a:xfrm>
          <a:prstGeom prst="wedgeRectCallou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>
              <a:defRPr sz="1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latin typeface="+mj-lt"/>
              </a:rPr>
              <a:t>5 088</a:t>
            </a:r>
            <a:r>
              <a:rPr lang="ru-RU" sz="1600" dirty="0" smtClean="0">
                <a:latin typeface="+mj-lt"/>
              </a:rPr>
              <a:t>,1</a:t>
            </a:r>
            <a:endParaRPr lang="en-US" sz="1600" dirty="0">
              <a:latin typeface="+mj-lt"/>
            </a:endParaRPr>
          </a:p>
        </p:txBody>
      </p:sp>
      <p:sp>
        <p:nvSpPr>
          <p:cNvPr id="93" name="Прямоугольная выноска 92"/>
          <p:cNvSpPr/>
          <p:nvPr/>
        </p:nvSpPr>
        <p:spPr>
          <a:xfrm>
            <a:off x="5777353" y="3559769"/>
            <a:ext cx="792205" cy="338554"/>
          </a:xfrm>
          <a:prstGeom prst="wedgeRectCallou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>
              <a:defRPr sz="1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latin typeface="+mj-lt"/>
              </a:rPr>
              <a:t>2 472</a:t>
            </a:r>
            <a:r>
              <a:rPr lang="ru-RU" sz="1600" dirty="0" smtClean="0">
                <a:latin typeface="+mj-lt"/>
              </a:rPr>
              <a:t>,3</a:t>
            </a:r>
            <a:endParaRPr lang="en-US" sz="1600" dirty="0">
              <a:latin typeface="+mj-lt"/>
            </a:endParaRPr>
          </a:p>
        </p:txBody>
      </p:sp>
      <p:sp>
        <p:nvSpPr>
          <p:cNvPr id="94" name="Прямоугольная выноска 93"/>
          <p:cNvSpPr/>
          <p:nvPr/>
        </p:nvSpPr>
        <p:spPr>
          <a:xfrm>
            <a:off x="4427612" y="3418603"/>
            <a:ext cx="792205" cy="338554"/>
          </a:xfrm>
          <a:prstGeom prst="wedgeRectCallou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>
              <a:defRPr sz="1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latin typeface="+mj-lt"/>
              </a:rPr>
              <a:t>2 788</a:t>
            </a:r>
            <a:r>
              <a:rPr lang="ru-RU" sz="1600" dirty="0" smtClean="0">
                <a:latin typeface="+mj-lt"/>
              </a:rPr>
              <a:t>,7</a:t>
            </a:r>
            <a:endParaRPr lang="en-US" sz="1600" dirty="0">
              <a:latin typeface="+mj-lt"/>
            </a:endParaRPr>
          </a:p>
        </p:txBody>
      </p:sp>
      <p:sp>
        <p:nvSpPr>
          <p:cNvPr id="95" name="Прямоугольная выноска 94"/>
          <p:cNvSpPr/>
          <p:nvPr/>
        </p:nvSpPr>
        <p:spPr>
          <a:xfrm>
            <a:off x="3118654" y="3726380"/>
            <a:ext cx="792205" cy="338554"/>
          </a:xfrm>
          <a:prstGeom prst="wedgeRectCallou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>
              <a:defRPr sz="1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latin typeface="+mj-lt"/>
              </a:rPr>
              <a:t>2 151</a:t>
            </a:r>
            <a:r>
              <a:rPr lang="ru-RU" sz="1600" dirty="0" smtClean="0">
                <a:latin typeface="+mj-lt"/>
              </a:rPr>
              <a:t>,8</a:t>
            </a:r>
            <a:endParaRPr lang="en-US" sz="1600" dirty="0">
              <a:latin typeface="+mj-lt"/>
            </a:endParaRPr>
          </a:p>
        </p:txBody>
      </p:sp>
      <p:sp>
        <p:nvSpPr>
          <p:cNvPr id="96" name="Прямоугольная выноска 95"/>
          <p:cNvSpPr/>
          <p:nvPr/>
        </p:nvSpPr>
        <p:spPr>
          <a:xfrm>
            <a:off x="1791128" y="3964676"/>
            <a:ext cx="792205" cy="338554"/>
          </a:xfrm>
          <a:prstGeom prst="wedgeRectCallou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>
              <a:defRPr sz="1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latin typeface="+mj-lt"/>
              </a:rPr>
              <a:t>1 830</a:t>
            </a:r>
            <a:r>
              <a:rPr lang="ru-RU" sz="1600" dirty="0" smtClean="0">
                <a:latin typeface="+mj-lt"/>
              </a:rPr>
              <a:t>,</a:t>
            </a:r>
            <a:r>
              <a:rPr lang="en-US" sz="1600" dirty="0" smtClean="0">
                <a:latin typeface="+mj-lt"/>
              </a:rPr>
              <a:t>8</a:t>
            </a:r>
            <a:endParaRPr lang="en-US" sz="1600" dirty="0">
              <a:latin typeface="+mj-lt"/>
            </a:endParaRPr>
          </a:p>
        </p:txBody>
      </p:sp>
      <p:sp>
        <p:nvSpPr>
          <p:cNvPr id="97" name="Прямоугольная выноска 96"/>
          <p:cNvSpPr/>
          <p:nvPr/>
        </p:nvSpPr>
        <p:spPr>
          <a:xfrm>
            <a:off x="10003275" y="2288849"/>
            <a:ext cx="792205" cy="338554"/>
          </a:xfrm>
          <a:prstGeom prst="wedgeRectCallou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>
              <a:defRPr sz="1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latin typeface="+mj-lt"/>
              </a:rPr>
              <a:t>4 680</a:t>
            </a:r>
            <a:r>
              <a:rPr lang="ru-RU" sz="1600" dirty="0" smtClean="0">
                <a:latin typeface="+mj-lt"/>
              </a:rPr>
              <a:t>,5</a:t>
            </a:r>
            <a:endParaRPr lang="en-US" sz="1600" dirty="0">
              <a:latin typeface="+mj-lt"/>
            </a:endParaRPr>
          </a:p>
        </p:txBody>
      </p:sp>
      <p:sp>
        <p:nvSpPr>
          <p:cNvPr id="98" name="Прямоугольная выноска 97"/>
          <p:cNvSpPr/>
          <p:nvPr/>
        </p:nvSpPr>
        <p:spPr>
          <a:xfrm>
            <a:off x="6660000" y="2808000"/>
            <a:ext cx="1258713" cy="442035"/>
          </a:xfrm>
          <a:prstGeom prst="wedgeRectCallout">
            <a:avLst>
              <a:gd name="adj1" fmla="val -61933"/>
              <a:gd name="adj2" fmla="val -14171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tIns="36000" bIns="36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+</a:t>
            </a:r>
            <a:r>
              <a:rPr lang="ru-RU" sz="2400" dirty="0" smtClean="0"/>
              <a:t>284,9</a:t>
            </a:r>
            <a:endParaRPr lang="ru-RU" sz="2400" dirty="0"/>
          </a:p>
        </p:txBody>
      </p:sp>
      <p:sp>
        <p:nvSpPr>
          <p:cNvPr id="99" name="Прямоугольная выноска 98"/>
          <p:cNvSpPr/>
          <p:nvPr/>
        </p:nvSpPr>
        <p:spPr>
          <a:xfrm>
            <a:off x="6660000" y="2808000"/>
            <a:ext cx="1258713" cy="442035"/>
          </a:xfrm>
          <a:prstGeom prst="wedgeRectCallout">
            <a:avLst>
              <a:gd name="adj1" fmla="val -61933"/>
              <a:gd name="adj2" fmla="val -14171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tIns="36000" bIns="36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+</a:t>
            </a:r>
            <a:r>
              <a:rPr lang="ru-RU" sz="2400" dirty="0" smtClean="0"/>
              <a:t>315,0</a:t>
            </a:r>
            <a:endParaRPr lang="ru-RU" sz="2400" dirty="0"/>
          </a:p>
        </p:txBody>
      </p:sp>
      <p:sp>
        <p:nvSpPr>
          <p:cNvPr id="100" name="Прямоугольная выноска 99"/>
          <p:cNvSpPr/>
          <p:nvPr/>
        </p:nvSpPr>
        <p:spPr>
          <a:xfrm>
            <a:off x="6660000" y="2808000"/>
            <a:ext cx="1258713" cy="442035"/>
          </a:xfrm>
          <a:prstGeom prst="wedgeRectCallout">
            <a:avLst>
              <a:gd name="adj1" fmla="val -61933"/>
              <a:gd name="adj2" fmla="val -14171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tIns="36000" bIns="36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+</a:t>
            </a:r>
            <a:r>
              <a:rPr lang="ru-RU" sz="2400" dirty="0" smtClean="0"/>
              <a:t>467,1</a:t>
            </a:r>
            <a:endParaRPr lang="ru-RU" sz="2400" dirty="0"/>
          </a:p>
        </p:txBody>
      </p:sp>
      <p:sp>
        <p:nvSpPr>
          <p:cNvPr id="101" name="Прямоугольная выноска 100"/>
          <p:cNvSpPr/>
          <p:nvPr/>
        </p:nvSpPr>
        <p:spPr>
          <a:xfrm>
            <a:off x="6660000" y="2808000"/>
            <a:ext cx="1258713" cy="442035"/>
          </a:xfrm>
          <a:prstGeom prst="wedgeRectCallout">
            <a:avLst>
              <a:gd name="adj1" fmla="val -61933"/>
              <a:gd name="adj2" fmla="val -14171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tIns="36000" bIns="36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+</a:t>
            </a:r>
            <a:r>
              <a:rPr lang="ru-RU" sz="2400" dirty="0" smtClean="0"/>
              <a:t>580,8</a:t>
            </a:r>
            <a:endParaRPr lang="ru-RU" sz="2400" dirty="0"/>
          </a:p>
        </p:txBody>
      </p:sp>
      <p:sp>
        <p:nvSpPr>
          <p:cNvPr id="102" name="Прямоугольная выноска 101"/>
          <p:cNvSpPr/>
          <p:nvPr/>
        </p:nvSpPr>
        <p:spPr>
          <a:xfrm>
            <a:off x="6660000" y="2808000"/>
            <a:ext cx="1258713" cy="442035"/>
          </a:xfrm>
          <a:prstGeom prst="wedgeRectCallout">
            <a:avLst>
              <a:gd name="adj1" fmla="val -61933"/>
              <a:gd name="adj2" fmla="val -14171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tIns="36000" bIns="36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+</a:t>
            </a:r>
            <a:r>
              <a:rPr lang="ru-RU" sz="2400" dirty="0" smtClean="0"/>
              <a:t>654,5</a:t>
            </a:r>
            <a:endParaRPr lang="ru-RU" sz="2400" dirty="0"/>
          </a:p>
        </p:txBody>
      </p:sp>
      <p:sp>
        <p:nvSpPr>
          <p:cNvPr id="103" name="Прямоугольная выноска 102"/>
          <p:cNvSpPr/>
          <p:nvPr/>
        </p:nvSpPr>
        <p:spPr>
          <a:xfrm>
            <a:off x="6660000" y="2808000"/>
            <a:ext cx="1258713" cy="442035"/>
          </a:xfrm>
          <a:prstGeom prst="wedgeRectCallout">
            <a:avLst>
              <a:gd name="adj1" fmla="val -61933"/>
              <a:gd name="adj2" fmla="val -14171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tIns="36000" bIns="36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+</a:t>
            </a:r>
            <a:r>
              <a:rPr lang="ru-RU" sz="2400" dirty="0" smtClean="0"/>
              <a:t>737,0</a:t>
            </a:r>
            <a:endParaRPr lang="ru-RU" sz="2400" dirty="0"/>
          </a:p>
        </p:txBody>
      </p:sp>
      <p:sp>
        <p:nvSpPr>
          <p:cNvPr id="104" name="Прямоугольная выноска 103"/>
          <p:cNvSpPr/>
          <p:nvPr/>
        </p:nvSpPr>
        <p:spPr>
          <a:xfrm>
            <a:off x="6660000" y="2808000"/>
            <a:ext cx="1258713" cy="442035"/>
          </a:xfrm>
          <a:prstGeom prst="wedgeRectCallout">
            <a:avLst>
              <a:gd name="adj1" fmla="val -61933"/>
              <a:gd name="adj2" fmla="val -14171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tIns="36000" bIns="36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+</a:t>
            </a:r>
            <a:r>
              <a:rPr lang="ru-RU" sz="2400" dirty="0" smtClean="0"/>
              <a:t>811,9</a:t>
            </a:r>
            <a:endParaRPr lang="ru-RU" sz="2400" dirty="0"/>
          </a:p>
        </p:txBody>
      </p:sp>
      <p:sp>
        <p:nvSpPr>
          <p:cNvPr id="105" name="Прямоугольная выноска 104"/>
          <p:cNvSpPr/>
          <p:nvPr/>
        </p:nvSpPr>
        <p:spPr>
          <a:xfrm>
            <a:off x="6660000" y="2808000"/>
            <a:ext cx="1258713" cy="442035"/>
          </a:xfrm>
          <a:prstGeom prst="wedgeRectCallout">
            <a:avLst>
              <a:gd name="adj1" fmla="val -61933"/>
              <a:gd name="adj2" fmla="val -14171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tIns="36000" bIns="36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+</a:t>
            </a:r>
            <a:r>
              <a:rPr lang="ru-RU" sz="2400" dirty="0" smtClean="0"/>
              <a:t>923,7</a:t>
            </a:r>
            <a:endParaRPr lang="ru-RU" sz="2400" dirty="0"/>
          </a:p>
        </p:txBody>
      </p:sp>
      <p:sp>
        <p:nvSpPr>
          <p:cNvPr id="106" name="Прямоугольная выноска 105"/>
          <p:cNvSpPr/>
          <p:nvPr/>
        </p:nvSpPr>
        <p:spPr>
          <a:xfrm>
            <a:off x="6660000" y="2808000"/>
            <a:ext cx="1258713" cy="442035"/>
          </a:xfrm>
          <a:prstGeom prst="wedgeRectCallout">
            <a:avLst>
              <a:gd name="adj1" fmla="val -61933"/>
              <a:gd name="adj2" fmla="val -14171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tIns="36000" bIns="36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+</a:t>
            </a:r>
            <a:r>
              <a:rPr lang="ru-RU" sz="2400" dirty="0" smtClean="0"/>
              <a:t>1045,0</a:t>
            </a:r>
            <a:endParaRPr lang="ru-RU" sz="2400" dirty="0"/>
          </a:p>
        </p:txBody>
      </p:sp>
      <p:sp>
        <p:nvSpPr>
          <p:cNvPr id="107" name="Прямоугольная выноска 106"/>
          <p:cNvSpPr/>
          <p:nvPr/>
        </p:nvSpPr>
        <p:spPr>
          <a:xfrm>
            <a:off x="6660000" y="2808000"/>
            <a:ext cx="1258713" cy="442035"/>
          </a:xfrm>
          <a:prstGeom prst="wedgeRectCallout">
            <a:avLst>
              <a:gd name="adj1" fmla="val -61933"/>
              <a:gd name="adj2" fmla="val -14171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tIns="36000" bIns="36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+</a:t>
            </a:r>
            <a:r>
              <a:rPr lang="ru-RU" sz="2400" dirty="0" smtClean="0"/>
              <a:t>1137,6</a:t>
            </a:r>
            <a:endParaRPr lang="ru-RU" sz="2400" dirty="0"/>
          </a:p>
        </p:txBody>
      </p:sp>
      <p:sp>
        <p:nvSpPr>
          <p:cNvPr id="108" name="Прямоугольная выноска 107"/>
          <p:cNvSpPr/>
          <p:nvPr/>
        </p:nvSpPr>
        <p:spPr>
          <a:xfrm>
            <a:off x="6660000" y="2808000"/>
            <a:ext cx="1258713" cy="442035"/>
          </a:xfrm>
          <a:prstGeom prst="wedgeRectCallout">
            <a:avLst>
              <a:gd name="adj1" fmla="val -61933"/>
              <a:gd name="adj2" fmla="val -14171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tIns="36000" bIns="36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+</a:t>
            </a:r>
            <a:r>
              <a:rPr lang="ru-RU" sz="2400" dirty="0" smtClean="0"/>
              <a:t>1455,0</a:t>
            </a:r>
            <a:endParaRPr lang="ru-RU" sz="2400" dirty="0"/>
          </a:p>
        </p:txBody>
      </p:sp>
      <p:sp>
        <p:nvSpPr>
          <p:cNvPr id="109" name="Прямоугольная выноска 108"/>
          <p:cNvSpPr/>
          <p:nvPr/>
        </p:nvSpPr>
        <p:spPr>
          <a:xfrm>
            <a:off x="6660000" y="2808000"/>
            <a:ext cx="1258713" cy="442035"/>
          </a:xfrm>
          <a:prstGeom prst="wedgeRectCallout">
            <a:avLst>
              <a:gd name="adj1" fmla="val -61933"/>
              <a:gd name="adj2" fmla="val -14171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tIns="36000" bIns="36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+</a:t>
            </a:r>
            <a:r>
              <a:rPr lang="ru-RU" sz="2400" dirty="0" smtClean="0"/>
              <a:t>1671,2</a:t>
            </a:r>
            <a:endParaRPr lang="ru-RU" sz="2400" dirty="0"/>
          </a:p>
        </p:txBody>
      </p:sp>
      <p:sp>
        <p:nvSpPr>
          <p:cNvPr id="110" name="Прямоугольная выноска 109"/>
          <p:cNvSpPr/>
          <p:nvPr/>
        </p:nvSpPr>
        <p:spPr>
          <a:xfrm>
            <a:off x="6660000" y="2808000"/>
            <a:ext cx="1258713" cy="442035"/>
          </a:xfrm>
          <a:prstGeom prst="wedgeRectCallout">
            <a:avLst>
              <a:gd name="adj1" fmla="val -61933"/>
              <a:gd name="adj2" fmla="val -14171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tIns="36000" bIns="36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+</a:t>
            </a:r>
            <a:r>
              <a:rPr lang="ru-RU" sz="2400" dirty="0" smtClean="0"/>
              <a:t>1940,3</a:t>
            </a:r>
            <a:endParaRPr lang="ru-RU" sz="2400" dirty="0"/>
          </a:p>
        </p:txBody>
      </p:sp>
      <p:sp>
        <p:nvSpPr>
          <p:cNvPr id="111" name="Прямоугольная выноска 110"/>
          <p:cNvSpPr/>
          <p:nvPr/>
        </p:nvSpPr>
        <p:spPr>
          <a:xfrm>
            <a:off x="6660000" y="2808000"/>
            <a:ext cx="1258713" cy="442035"/>
          </a:xfrm>
          <a:prstGeom prst="wedgeRectCallout">
            <a:avLst>
              <a:gd name="adj1" fmla="val -61933"/>
              <a:gd name="adj2" fmla="val -14171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tIns="36000" bIns="36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+</a:t>
            </a:r>
            <a:r>
              <a:rPr lang="ru-RU" sz="2400" dirty="0" smtClean="0"/>
              <a:t>2327,7</a:t>
            </a:r>
            <a:endParaRPr lang="ru-RU" sz="2400" dirty="0"/>
          </a:p>
        </p:txBody>
      </p:sp>
      <p:sp>
        <p:nvSpPr>
          <p:cNvPr id="112" name="Прямоугольная выноска 111"/>
          <p:cNvSpPr/>
          <p:nvPr/>
        </p:nvSpPr>
        <p:spPr>
          <a:xfrm>
            <a:off x="6660000" y="2808000"/>
            <a:ext cx="1258713" cy="442035"/>
          </a:xfrm>
          <a:prstGeom prst="wedgeRectCallout">
            <a:avLst>
              <a:gd name="adj1" fmla="val -61933"/>
              <a:gd name="adj2" fmla="val -14171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tIns="36000" bIns="36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+</a:t>
            </a:r>
            <a:r>
              <a:rPr lang="ru-RU" sz="2400" dirty="0" smtClean="0"/>
              <a:t>2489,5</a:t>
            </a:r>
            <a:endParaRPr lang="ru-RU" sz="2400" dirty="0"/>
          </a:p>
        </p:txBody>
      </p:sp>
      <p:sp>
        <p:nvSpPr>
          <p:cNvPr id="113" name="Прямоугольная выноска 112"/>
          <p:cNvSpPr/>
          <p:nvPr/>
        </p:nvSpPr>
        <p:spPr>
          <a:xfrm>
            <a:off x="6660000" y="2808000"/>
            <a:ext cx="1258713" cy="442035"/>
          </a:xfrm>
          <a:prstGeom prst="wedgeRectCallout">
            <a:avLst>
              <a:gd name="adj1" fmla="val -61933"/>
              <a:gd name="adj2" fmla="val -14171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tIns="36000" bIns="36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+</a:t>
            </a:r>
            <a:r>
              <a:rPr lang="ru-RU" sz="2400" dirty="0" smtClean="0"/>
              <a:t>2648,0</a:t>
            </a:r>
            <a:endParaRPr lang="ru-RU" sz="2400" dirty="0"/>
          </a:p>
        </p:txBody>
      </p:sp>
      <p:sp>
        <p:nvSpPr>
          <p:cNvPr id="114" name="Прямоугольная выноска 113"/>
          <p:cNvSpPr/>
          <p:nvPr/>
        </p:nvSpPr>
        <p:spPr>
          <a:xfrm>
            <a:off x="6660000" y="2808000"/>
            <a:ext cx="1258713" cy="442035"/>
          </a:xfrm>
          <a:prstGeom prst="wedgeRectCallout">
            <a:avLst>
              <a:gd name="adj1" fmla="val -61933"/>
              <a:gd name="adj2" fmla="val -14171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tIns="36000" bIns="36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+</a:t>
            </a:r>
            <a:r>
              <a:rPr lang="ru-RU" sz="2400" dirty="0" smtClean="0"/>
              <a:t>2612,5</a:t>
            </a:r>
            <a:endParaRPr lang="ru-RU" sz="2400" dirty="0"/>
          </a:p>
        </p:txBody>
      </p:sp>
      <p:sp>
        <p:nvSpPr>
          <p:cNvPr id="115" name="Прямоугольная выноска 114"/>
          <p:cNvSpPr/>
          <p:nvPr/>
        </p:nvSpPr>
        <p:spPr>
          <a:xfrm>
            <a:off x="6660000" y="2808000"/>
            <a:ext cx="1258713" cy="442035"/>
          </a:xfrm>
          <a:prstGeom prst="wedgeRectCallout">
            <a:avLst>
              <a:gd name="adj1" fmla="val -61933"/>
              <a:gd name="adj2" fmla="val -14171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square" tIns="36000" bIns="3600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+</a:t>
            </a:r>
            <a:r>
              <a:rPr lang="ru-RU" sz="2400" dirty="0" smtClean="0"/>
              <a:t>2849,7</a:t>
            </a:r>
            <a:endParaRPr lang="ru-RU" sz="2400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99" y="328870"/>
            <a:ext cx="1672531" cy="34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56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"/>
    </mc:Choice>
    <mc:Fallback xmlns="">
      <p:transition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6 L 0.32799 0.000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93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-0.33672 0.0013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36" y="6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81481E-6 L -0.33138 0.0004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76" y="2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3" dur="17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63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33333E-6 L 0.00195 -0.22848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11435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1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1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1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1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1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1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1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1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1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1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1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1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1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1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1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500"/>
                            </p:stCondLst>
                            <p:childTnLst>
                              <p:par>
                                <p:cTn id="121" presetID="10" presetClass="exit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19" grpId="2" animBg="1"/>
      <p:bldP spid="22" grpId="0" animBg="1"/>
      <p:bldP spid="56" grpId="0"/>
      <p:bldP spid="18" grpId="0" animBg="1"/>
      <p:bldP spid="7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A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rot="16200000">
            <a:off x="3242886" y="-2091115"/>
            <a:ext cx="5706229" cy="12192002"/>
          </a:xfrm>
          <a:prstGeom prst="rect">
            <a:avLst/>
          </a:prstGeom>
          <a:gradFill flip="none" rotWithShape="1">
            <a:gsLst>
              <a:gs pos="0">
                <a:srgbClr val="16A0DE"/>
              </a:gs>
              <a:gs pos="100000">
                <a:schemeClr val="accent1">
                  <a:lumMod val="50000"/>
                  <a:alpha val="78000"/>
                </a:schemeClr>
              </a:gs>
              <a:gs pos="73000">
                <a:schemeClr val="accent1">
                  <a:lumMod val="70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3086" y="-324309"/>
            <a:ext cx="12192000" cy="6842636"/>
          </a:xfrm>
          <a:prstGeom prst="rect">
            <a:avLst/>
          </a:prstGeom>
          <a:effectLst/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8242" y="1430516"/>
            <a:ext cx="8054502" cy="4572001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1433" y="1185232"/>
            <a:ext cx="8657618" cy="4931925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62" t="41681" r="18617" b="28883"/>
          <a:stretch/>
        </p:blipFill>
        <p:spPr>
          <a:xfrm>
            <a:off x="2432293" y="2541389"/>
            <a:ext cx="7256834" cy="2013625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88080" y="1642723"/>
            <a:ext cx="6953438" cy="4105073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 flipH="1">
            <a:off x="2095927" y="5152267"/>
            <a:ext cx="2724690" cy="1967479"/>
          </a:xfrm>
          <a:prstGeom prst="round2Diag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99000">
                <a:srgbClr val="49AADF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solidFill>
                <a:schemeClr val="bg1"/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2254295" y="5245123"/>
            <a:ext cx="3472557" cy="369332"/>
            <a:chOff x="2254295" y="5275945"/>
            <a:chExt cx="3472557" cy="369332"/>
          </a:xfrm>
          <a:effectLst>
            <a:outerShdw blurRad="12700" dist="38100" dir="8100000" algn="tr" rotWithShape="0">
              <a:prstClr val="black">
                <a:alpha val="14000"/>
              </a:prstClr>
            </a:outerShdw>
          </a:effectLst>
        </p:grpSpPr>
        <p:sp>
          <p:nvSpPr>
            <p:cNvPr id="16" name="Овал 15"/>
            <p:cNvSpPr/>
            <p:nvPr/>
          </p:nvSpPr>
          <p:spPr>
            <a:xfrm>
              <a:off x="2254295" y="5376092"/>
              <a:ext cx="175223" cy="175223"/>
            </a:xfrm>
            <a:prstGeom prst="ellipse">
              <a:avLst/>
            </a:prstGeom>
            <a:solidFill>
              <a:srgbClr val="FF8E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431202" y="5275945"/>
              <a:ext cx="3295650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bg1"/>
                  </a:solidFill>
                </a:rPr>
                <a:t>от 0 до 1000 руб.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2250049" y="5578519"/>
            <a:ext cx="3476803" cy="369332"/>
            <a:chOff x="2250049" y="5599067"/>
            <a:chExt cx="3476803" cy="369332"/>
          </a:xfrm>
          <a:effectLst>
            <a:outerShdw blurRad="12700" dist="38100" dir="8100000" algn="tr" rotWithShape="0">
              <a:prstClr val="black">
                <a:alpha val="14000"/>
              </a:prstClr>
            </a:outerShdw>
          </a:effectLst>
        </p:grpSpPr>
        <p:sp>
          <p:nvSpPr>
            <p:cNvPr id="19" name="Овал 18"/>
            <p:cNvSpPr/>
            <p:nvPr/>
          </p:nvSpPr>
          <p:spPr>
            <a:xfrm>
              <a:off x="2250049" y="5696762"/>
              <a:ext cx="175223" cy="175223"/>
            </a:xfrm>
            <a:prstGeom prst="ellipse">
              <a:avLst/>
            </a:prstGeom>
            <a:solidFill>
              <a:srgbClr val="FFC1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431202" y="5599067"/>
              <a:ext cx="3295650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bg1"/>
                  </a:solidFill>
                </a:rPr>
                <a:t>от 1000 до 3000 руб.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2250048" y="5929847"/>
            <a:ext cx="3476804" cy="369332"/>
            <a:chOff x="2250048" y="5991491"/>
            <a:chExt cx="3476804" cy="369332"/>
          </a:xfrm>
          <a:effectLst>
            <a:outerShdw blurRad="12700" dist="38100" dir="8100000" algn="tr" rotWithShape="0">
              <a:prstClr val="black">
                <a:alpha val="14000"/>
              </a:prstClr>
            </a:outerShdw>
          </a:effectLst>
        </p:grpSpPr>
        <p:sp>
          <p:nvSpPr>
            <p:cNvPr id="22" name="Овал 21"/>
            <p:cNvSpPr/>
            <p:nvPr/>
          </p:nvSpPr>
          <p:spPr>
            <a:xfrm>
              <a:off x="2250048" y="6084840"/>
              <a:ext cx="175223" cy="175223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431202" y="5991491"/>
              <a:ext cx="3295650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bg1"/>
                  </a:solidFill>
                </a:rPr>
                <a:t>от 3000 до 5000 руб.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2247270" y="6268401"/>
            <a:ext cx="3479582" cy="369332"/>
            <a:chOff x="2247270" y="6196364"/>
            <a:chExt cx="3479582" cy="369332"/>
          </a:xfrm>
          <a:effectLst>
            <a:outerShdw blurRad="12700" dist="38100" dir="8100000" algn="tr" rotWithShape="0">
              <a:prstClr val="black">
                <a:alpha val="14000"/>
              </a:prstClr>
            </a:outerShdw>
          </a:effectLst>
        </p:grpSpPr>
        <p:sp>
          <p:nvSpPr>
            <p:cNvPr id="25" name="Овал 24"/>
            <p:cNvSpPr/>
            <p:nvPr/>
          </p:nvSpPr>
          <p:spPr>
            <a:xfrm>
              <a:off x="2247270" y="6304267"/>
              <a:ext cx="175223" cy="175223"/>
            </a:xfrm>
            <a:prstGeom prst="ellipse">
              <a:avLst/>
            </a:prstGeom>
            <a:solidFill>
              <a:srgbClr val="4CFF7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431202" y="6196364"/>
              <a:ext cx="3295650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bg1"/>
                  </a:solidFill>
                </a:rPr>
                <a:t>от 5000 до 10000 руб.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pic>
        <p:nvPicPr>
          <p:cNvPr id="27" name="Рисунок 2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515" y="4585227"/>
            <a:ext cx="314810" cy="450606"/>
          </a:xfrm>
          <a:prstGeom prst="rect">
            <a:avLst/>
          </a:prstGeom>
          <a:effectLst>
            <a:glow rad="38100">
              <a:schemeClr val="bg1">
                <a:alpha val="91000"/>
              </a:schemeClr>
            </a:glow>
            <a:outerShdw blurRad="76200" dir="13500000" sx="57000" sy="57000" kx="1200000" algn="br" rotWithShape="0">
              <a:prstClr val="black">
                <a:alpha val="16000"/>
              </a:prstClr>
            </a:outerShdw>
          </a:effectLst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3197" y="2693272"/>
            <a:ext cx="314810" cy="450606"/>
          </a:xfrm>
          <a:prstGeom prst="rect">
            <a:avLst/>
          </a:prstGeom>
          <a:effectLst>
            <a:glow rad="38100">
              <a:schemeClr val="bg1">
                <a:alpha val="91000"/>
              </a:schemeClr>
            </a:glow>
            <a:outerShdw blurRad="76200" dir="13500000" sx="57000" sy="57000" kx="1200000" algn="br" rotWithShape="0">
              <a:prstClr val="black">
                <a:alpha val="16000"/>
              </a:prstClr>
            </a:outerShdw>
          </a:effectLst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9068" y="2756749"/>
            <a:ext cx="314810" cy="450606"/>
          </a:xfrm>
          <a:prstGeom prst="rect">
            <a:avLst/>
          </a:prstGeom>
          <a:effectLst>
            <a:glow rad="38100">
              <a:schemeClr val="bg1">
                <a:alpha val="91000"/>
              </a:schemeClr>
            </a:glow>
            <a:outerShdw blurRad="76200" dir="13500000" sx="57000" sy="57000" kx="1200000" algn="br" rotWithShape="0">
              <a:prstClr val="black">
                <a:alpha val="16000"/>
              </a:prstClr>
            </a:outerShdw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9396" y="3034577"/>
            <a:ext cx="314810" cy="450606"/>
          </a:xfrm>
          <a:prstGeom prst="rect">
            <a:avLst/>
          </a:prstGeom>
          <a:effectLst>
            <a:glow rad="38100">
              <a:schemeClr val="bg1">
                <a:alpha val="91000"/>
              </a:schemeClr>
            </a:glow>
            <a:outerShdw blurRad="76200" dir="13500000" sx="57000" sy="57000" kx="1200000" algn="br" rotWithShape="0">
              <a:prstClr val="black">
                <a:alpha val="16000"/>
              </a:prstClr>
            </a:outerShdw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1427" y="3211942"/>
            <a:ext cx="314810" cy="450606"/>
          </a:xfrm>
          <a:prstGeom prst="rect">
            <a:avLst/>
          </a:prstGeom>
          <a:effectLst>
            <a:glow rad="38100">
              <a:schemeClr val="bg1">
                <a:alpha val="91000"/>
              </a:schemeClr>
            </a:glow>
            <a:outerShdw blurRad="76200" dir="13500000" sx="57000" sy="57000" kx="1200000" algn="br" rotWithShape="0">
              <a:prstClr val="black">
                <a:alpha val="16000"/>
              </a:prstClr>
            </a:outerShdw>
          </a:effectLst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9382" y="4613004"/>
            <a:ext cx="314810" cy="450606"/>
          </a:xfrm>
          <a:prstGeom prst="rect">
            <a:avLst/>
          </a:prstGeom>
          <a:effectLst>
            <a:glow rad="38100">
              <a:schemeClr val="bg1">
                <a:alpha val="91000"/>
              </a:schemeClr>
            </a:glow>
            <a:outerShdw blurRad="76200" dir="13500000" sx="57000" sy="57000" kx="1200000" algn="br" rotWithShape="0">
              <a:prstClr val="black">
                <a:alpha val="16000"/>
              </a:prstClr>
            </a:outerShdw>
          </a:effectLst>
        </p:spPr>
      </p:pic>
      <p:sp>
        <p:nvSpPr>
          <p:cNvPr id="34" name="TextBox 33"/>
          <p:cNvSpPr txBox="1"/>
          <p:nvPr/>
        </p:nvSpPr>
        <p:spPr>
          <a:xfrm>
            <a:off x="2962029" y="3695783"/>
            <a:ext cx="1650970" cy="486287"/>
          </a:xfrm>
          <a:prstGeom prst="rect">
            <a:avLst/>
          </a:prstGeom>
          <a:solidFill>
            <a:schemeClr val="bg1">
              <a:alpha val="86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ИВАНОВСКАЯ ОБЛАСТЬ</a:t>
            </a:r>
            <a:endParaRPr lang="ru-RU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027179" y="3976885"/>
            <a:ext cx="756000" cy="408623"/>
          </a:xfrm>
          <a:prstGeom prst="round2DiagRect">
            <a:avLst/>
          </a:prstGeom>
          <a:gradFill flip="none" rotWithShape="1">
            <a:gsLst>
              <a:gs pos="65000">
                <a:srgbClr val="D9A913"/>
              </a:gs>
              <a:gs pos="100000">
                <a:schemeClr val="bg1"/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+mj-lt"/>
              </a:rPr>
              <a:t>333</a:t>
            </a:r>
            <a:endParaRPr lang="ru-RU" b="1" dirty="0">
              <a:latin typeface="+mj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2007" y="3500438"/>
            <a:ext cx="1883930" cy="486287"/>
          </a:xfrm>
          <a:prstGeom prst="rect">
            <a:avLst/>
          </a:prstGeom>
          <a:solidFill>
            <a:schemeClr val="bg1">
              <a:alpha val="86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МОСКОВСКАЯ ОБЛАСТЬ</a:t>
            </a:r>
            <a:endParaRPr lang="ru-RU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36186" y="3809769"/>
            <a:ext cx="756000" cy="408623"/>
          </a:xfrm>
          <a:prstGeom prst="round2DiagRect">
            <a:avLst/>
          </a:prstGeom>
          <a:gradFill flip="none" rotWithShape="1">
            <a:gsLst>
              <a:gs pos="65000">
                <a:srgbClr val="D9A913"/>
              </a:gs>
              <a:gs pos="100000">
                <a:schemeClr val="bg1"/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+mj-lt"/>
              </a:rPr>
              <a:t>3 070</a:t>
            </a:r>
            <a:endParaRPr lang="ru-RU" b="1" dirty="0"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002938" y="3230033"/>
            <a:ext cx="1941940" cy="486287"/>
          </a:xfrm>
          <a:prstGeom prst="rect">
            <a:avLst/>
          </a:prstGeom>
          <a:solidFill>
            <a:schemeClr val="bg1">
              <a:alpha val="86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ЯМАЛО-НЕНЕЦКИЙ АО</a:t>
            </a:r>
            <a:endParaRPr lang="ru-RU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862914" y="3540610"/>
            <a:ext cx="756000" cy="408623"/>
          </a:xfrm>
          <a:prstGeom prst="round2DiagRect">
            <a:avLst/>
          </a:prstGeom>
          <a:gradFill flip="none" rotWithShape="1">
            <a:gsLst>
              <a:gs pos="65000">
                <a:srgbClr val="D9A913"/>
              </a:gs>
              <a:gs pos="100000">
                <a:schemeClr val="bg1"/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+mj-lt"/>
              </a:rPr>
              <a:t>6 068</a:t>
            </a:r>
            <a:endParaRPr lang="ru-RU" b="1" dirty="0">
              <a:latin typeface="+mj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878198" y="3168296"/>
            <a:ext cx="1950217" cy="486287"/>
          </a:xfrm>
          <a:prstGeom prst="rect">
            <a:avLst/>
          </a:prstGeom>
          <a:solidFill>
            <a:schemeClr val="bg1">
              <a:alpha val="86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РЕСПУБЛИКА САХА (ЯКУТИЯ)</a:t>
            </a:r>
            <a:endParaRPr lang="ru-RU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911746" y="3461613"/>
            <a:ext cx="756000" cy="408623"/>
          </a:xfrm>
          <a:prstGeom prst="round2DiagRect">
            <a:avLst/>
          </a:prstGeom>
          <a:gradFill flip="none" rotWithShape="1">
            <a:gsLst>
              <a:gs pos="65000">
                <a:srgbClr val="D9A913"/>
              </a:gs>
              <a:gs pos="100000">
                <a:schemeClr val="bg1"/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+mj-lt"/>
              </a:rPr>
              <a:t>2 909</a:t>
            </a:r>
            <a:endParaRPr lang="ru-RU" b="1" dirty="0">
              <a:latin typeface="+mj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591336" y="5101465"/>
            <a:ext cx="1657697" cy="486287"/>
          </a:xfrm>
          <a:prstGeom prst="rect">
            <a:avLst/>
          </a:prstGeom>
          <a:solidFill>
            <a:schemeClr val="bg1">
              <a:alpha val="86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АМУРСКАЯ ОБЛАСТЬ</a:t>
            </a:r>
            <a:endParaRPr lang="ru-RU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545118" y="5363289"/>
            <a:ext cx="756000" cy="408623"/>
          </a:xfrm>
          <a:prstGeom prst="round2DiagRect">
            <a:avLst/>
          </a:prstGeom>
          <a:gradFill flip="none" rotWithShape="1">
            <a:gsLst>
              <a:gs pos="65000">
                <a:srgbClr val="D9A913"/>
              </a:gs>
              <a:gs pos="100000">
                <a:schemeClr val="bg1"/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+mj-lt"/>
              </a:rPr>
              <a:t>760</a:t>
            </a:r>
            <a:endParaRPr lang="ru-RU" b="1" dirty="0">
              <a:latin typeface="+mj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703178" y="5042577"/>
            <a:ext cx="1703301" cy="486287"/>
          </a:xfrm>
          <a:prstGeom prst="rect">
            <a:avLst/>
          </a:prstGeom>
          <a:solidFill>
            <a:schemeClr val="bg1">
              <a:alpha val="86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САХАЛИНСКАЯ ОБЛАСТЬ</a:t>
            </a:r>
            <a:endParaRPr lang="ru-RU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688726" y="5331747"/>
            <a:ext cx="756000" cy="408623"/>
          </a:xfrm>
          <a:prstGeom prst="round2DiagRect">
            <a:avLst/>
          </a:prstGeom>
          <a:gradFill flip="none" rotWithShape="1">
            <a:gsLst>
              <a:gs pos="65000">
                <a:srgbClr val="D9A913"/>
              </a:gs>
              <a:gs pos="100000">
                <a:schemeClr val="bg1"/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+mj-lt"/>
              </a:rPr>
              <a:t>9 614</a:t>
            </a:r>
            <a:endParaRPr lang="ru-RU" b="1" dirty="0">
              <a:latin typeface="+mj-lt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2714725" y="611771"/>
            <a:ext cx="7139816" cy="540000"/>
          </a:xfrm>
          <a:prstGeom prst="rect">
            <a:avLst/>
          </a:prstGeom>
          <a:gradFill flip="none" rotWithShape="1">
            <a:gsLst>
              <a:gs pos="3000">
                <a:srgbClr val="49AADF"/>
              </a:gs>
              <a:gs pos="30000">
                <a:srgbClr val="005DA2"/>
              </a:gs>
            </a:gsLst>
            <a:lin ang="10800000" scaled="1"/>
            <a:tileRect/>
          </a:gradFill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endParaRPr lang="ru-RU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2678725" y="627683"/>
            <a:ext cx="36000" cy="540000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10" name="TextBox 6"/>
          <p:cNvSpPr txBox="1"/>
          <p:nvPr/>
        </p:nvSpPr>
        <p:spPr>
          <a:xfrm>
            <a:off x="2764206" y="616593"/>
            <a:ext cx="7390125" cy="551090"/>
          </a:xfrm>
          <a:prstGeom prst="rect">
            <a:avLst/>
          </a:prstGeom>
          <a:noFill/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r>
              <a:rPr lang="ru-RU" b="1" dirty="0" smtClean="0">
                <a:solidFill>
                  <a:schemeClr val="bg1"/>
                </a:solidFill>
                <a:latin typeface="+mj-lt"/>
              </a:rPr>
              <a:t>Расходы по отрасли на душу населения * 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(руб./чел.)</a:t>
            </a:r>
            <a:endParaRPr lang="ru-RU" sz="20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37094" y="6233634"/>
            <a:ext cx="4895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* Плановые показатели на 2018 год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99" y="328870"/>
            <a:ext cx="1672531" cy="34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08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1000"/>
    </mc:Choice>
    <mc:Fallback xmlns="">
      <p:transition advClick="0" advTm="3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xit" presetSubtype="2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2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25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7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500"/>
                            </p:stCondLst>
                            <p:childTnLst>
                              <p:par>
                                <p:cTn id="5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3051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4352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603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154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8355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9706"/>
                            </p:stCondLst>
                            <p:childTnLst>
                              <p:par>
                                <p:cTn id="126" presetID="1" presetClass="emph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emph" presetSubtype="2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6" grpId="1" animBg="1"/>
      <p:bldP spid="47" grpId="0" animBg="1"/>
      <p:bldP spid="8" grpId="0" animBg="1"/>
      <p:bldP spid="8" grpId="1" animBg="1"/>
      <p:bldP spid="10" grpId="0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Box 6"/>
          <p:cNvSpPr txBox="1"/>
          <p:nvPr/>
        </p:nvSpPr>
        <p:spPr>
          <a:xfrm>
            <a:off x="2301572" y="683890"/>
            <a:ext cx="7853716" cy="551090"/>
          </a:xfrm>
          <a:prstGeom prst="rect">
            <a:avLst/>
          </a:prstGeom>
          <a:gradFill flip="none" rotWithShape="1">
            <a:gsLst>
              <a:gs pos="3000">
                <a:srgbClr val="50B1DB"/>
              </a:gs>
              <a:gs pos="30000">
                <a:srgbClr val="0166B3"/>
              </a:gs>
            </a:gsLst>
            <a:lin ang="10800000" scaled="1"/>
            <a:tileRect/>
          </a:gradFill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endParaRPr lang="ru-RU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140" name="TextBox 6"/>
          <p:cNvSpPr txBox="1"/>
          <p:nvPr/>
        </p:nvSpPr>
        <p:spPr>
          <a:xfrm>
            <a:off x="2315155" y="675323"/>
            <a:ext cx="7853716" cy="551090"/>
          </a:xfrm>
          <a:prstGeom prst="rect">
            <a:avLst/>
          </a:prstGeom>
          <a:noFill/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r>
              <a:rPr lang="ru-RU" b="1" dirty="0" smtClean="0">
                <a:solidFill>
                  <a:schemeClr val="bg1"/>
                </a:solidFill>
                <a:latin typeface="+mj-lt"/>
              </a:rPr>
              <a:t>Структура расходов по отрасли на 2018 год 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(млн. рублей)</a:t>
            </a:r>
            <a:endParaRPr lang="ru-RU" b="1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130" name="Диаграмма 129"/>
          <p:cNvGraphicFramePr/>
          <p:nvPr>
            <p:extLst>
              <p:ext uri="{D42A27DB-BD31-4B8C-83A1-F6EECF244321}">
                <p14:modId xmlns:p14="http://schemas.microsoft.com/office/powerpoint/2010/main" val="340239746"/>
              </p:ext>
            </p:extLst>
          </p:nvPr>
        </p:nvGraphicFramePr>
        <p:xfrm>
          <a:off x="4762235" y="1290954"/>
          <a:ext cx="6662057" cy="4969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8" name="TextBox 6"/>
          <p:cNvSpPr txBox="1"/>
          <p:nvPr/>
        </p:nvSpPr>
        <p:spPr>
          <a:xfrm>
            <a:off x="2057801" y="7232246"/>
            <a:ext cx="7853716" cy="489534"/>
          </a:xfrm>
          <a:prstGeom prst="rect">
            <a:avLst/>
          </a:prstGeom>
          <a:noFill/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r>
              <a:rPr lang="ru-RU" sz="2000" dirty="0" smtClean="0">
                <a:solidFill>
                  <a:schemeClr val="bg1"/>
                </a:solidFill>
                <a:latin typeface="+mj-lt"/>
              </a:rPr>
              <a:t>Структура расходов по отрасли на 2018 год </a:t>
            </a:r>
            <a:r>
              <a:rPr lang="ru-RU" sz="1800" dirty="0" smtClean="0">
                <a:solidFill>
                  <a:srgbClr val="FFFF00"/>
                </a:solidFill>
                <a:latin typeface="+mj-lt"/>
              </a:rPr>
              <a:t>(млн. рублей)</a:t>
            </a:r>
            <a:endParaRPr lang="ru-RU" sz="1800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90" name="Прямоугольный треугольник 89"/>
          <p:cNvSpPr/>
          <p:nvPr/>
        </p:nvSpPr>
        <p:spPr>
          <a:xfrm flipH="1">
            <a:off x="1471868" y="7062460"/>
            <a:ext cx="349511" cy="65932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ятиугольник 125"/>
          <p:cNvSpPr/>
          <p:nvPr/>
        </p:nvSpPr>
        <p:spPr>
          <a:xfrm flipH="1" flipV="1">
            <a:off x="5135706" y="1375428"/>
            <a:ext cx="18000" cy="4500000"/>
          </a:xfrm>
          <a:prstGeom prst="homePlate">
            <a:avLst>
              <a:gd name="adj" fmla="val 0"/>
            </a:avLst>
          </a:prstGeom>
          <a:gradFill>
            <a:gsLst>
              <a:gs pos="11000">
                <a:srgbClr val="50B1DB"/>
              </a:gs>
              <a:gs pos="59000">
                <a:srgbClr val="FFFFCC"/>
              </a:gs>
              <a:gs pos="10000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853366" y="2380975"/>
            <a:ext cx="32037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A9D8ED"/>
                </a:solidFill>
              </a:rPr>
              <a:t>БЮДЖЕТНЫЕ ИНВЕСТИЦИИ</a:t>
            </a:r>
            <a:endParaRPr lang="ru-RU" sz="2000" dirty="0">
              <a:solidFill>
                <a:srgbClr val="A9D8ED"/>
              </a:solidFill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1824338" y="3512083"/>
            <a:ext cx="32767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A9D8ED"/>
                </a:solidFill>
              </a:rPr>
              <a:t>СУБСИДИИ ОРГАНИЗАЦИЯМ</a:t>
            </a:r>
            <a:endParaRPr lang="ru-RU" sz="2000" dirty="0">
              <a:solidFill>
                <a:srgbClr val="A9D8ED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2848343" y="4659338"/>
            <a:ext cx="21237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A9D8ED"/>
                </a:solidFill>
              </a:rPr>
              <a:t>ДРУГИЕ РАСХОДЫ</a:t>
            </a:r>
            <a:endParaRPr lang="ru-RU" sz="2000" dirty="0">
              <a:solidFill>
                <a:srgbClr val="A9D8ED"/>
              </a:solidFill>
            </a:endParaRPr>
          </a:p>
        </p:txBody>
      </p:sp>
      <p:sp>
        <p:nvSpPr>
          <p:cNvPr id="17" name="Блок-схема: процесс 16"/>
          <p:cNvSpPr/>
          <p:nvPr/>
        </p:nvSpPr>
        <p:spPr>
          <a:xfrm>
            <a:off x="3996318" y="2718191"/>
            <a:ext cx="880369" cy="369332"/>
          </a:xfrm>
          <a:prstGeom prst="flowChartProcess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fld id="{D979A5ED-734D-4F2E-B5D6-C16F70E9300C}" type="VALUE">
              <a:rPr lang="en-US"/>
              <a:pPr/>
              <a:t>2 800,6</a:t>
            </a:fld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>
            <a:off x="4025391" y="3849299"/>
            <a:ext cx="880369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dirty="0" smtClean="0"/>
              <a:t>1 541,8</a:t>
            </a:r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>
            <a:off x="4179321" y="4991371"/>
            <a:ext cx="710451" cy="369332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ru-RU" dirty="0" smtClean="0"/>
              <a:t>338,1</a:t>
            </a:r>
            <a:endParaRPr lang="ru-RU" dirty="0"/>
          </a:p>
        </p:txBody>
      </p:sp>
      <p:sp>
        <p:nvSpPr>
          <p:cNvPr id="141" name="Пятиугольник 140"/>
          <p:cNvSpPr/>
          <p:nvPr/>
        </p:nvSpPr>
        <p:spPr>
          <a:xfrm>
            <a:off x="2287989" y="683890"/>
            <a:ext cx="36000" cy="540000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99" y="328870"/>
            <a:ext cx="1672531" cy="34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22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xit" presetSubtype="2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63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43542 0.0050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71" y="25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600"/>
                                        <p:tgtEl>
                                          <p:spTgt spid="1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400"/>
                                        <p:tgtEl>
                                          <p:spTgt spid="13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300"/>
                                        <p:tgtEl>
                                          <p:spTgt spid="13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50"/>
                            </p:stCondLst>
                            <p:childTnLst>
                              <p:par>
                                <p:cTn id="41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50"/>
                            </p:stCondLst>
                            <p:childTnLst>
                              <p:par>
                                <p:cTn id="45" presetID="3" presetClass="emph" presetSubtype="1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 override="childStyle">
                                        <p:cTn id="4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50"/>
                            </p:stCondLst>
                            <p:childTnLst>
                              <p:par>
                                <p:cTn id="56" presetID="3" presetClass="emph" presetSubtype="1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 override="childStyle">
                                        <p:cTn id="57" dur="indefinite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5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50"/>
                            </p:stCondLst>
                            <p:childTnLst>
                              <p:par>
                                <p:cTn id="67" presetID="3" presetClass="emph" presetSubtype="1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 override="childStyle">
                                        <p:cTn id="68" dur="indefinite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animBg="1"/>
      <p:bldP spid="139" grpId="1" animBg="1"/>
      <p:bldP spid="140" grpId="0"/>
      <p:bldGraphic spid="130" grpId="0" uiExpand="1">
        <p:bldSub>
          <a:bldChart bld="series"/>
        </p:bldSub>
      </p:bldGraphic>
      <p:bldP spid="126" grpId="0" animBg="1"/>
      <p:bldP spid="126" grpId="1" animBg="1"/>
      <p:bldP spid="126" grpId="2" animBg="1"/>
      <p:bldP spid="16" grpId="0"/>
      <p:bldP spid="16" grpId="1"/>
      <p:bldP spid="131" grpId="0"/>
      <p:bldP spid="131" grpId="1"/>
      <p:bldP spid="132" grpId="0"/>
      <p:bldP spid="132" grpId="1"/>
      <p:bldP spid="17" grpId="0" animBg="1"/>
      <p:bldP spid="133" grpId="0" animBg="1"/>
      <p:bldP spid="1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804" y="-9073"/>
            <a:ext cx="4823661" cy="6876000"/>
          </a:xfrm>
          <a:prstGeom prst="rect">
            <a:avLst/>
          </a:prstGeom>
        </p:spPr>
      </p:pic>
      <p:sp>
        <p:nvSpPr>
          <p:cNvPr id="11" name="Параллелограмм 10"/>
          <p:cNvSpPr/>
          <p:nvPr/>
        </p:nvSpPr>
        <p:spPr>
          <a:xfrm flipH="1">
            <a:off x="3943100" y="0"/>
            <a:ext cx="1936575" cy="7416800"/>
          </a:xfrm>
          <a:prstGeom prst="parallelogram">
            <a:avLst>
              <a:gd name="adj" fmla="val 24171"/>
            </a:avLst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араллелограмм 6"/>
          <p:cNvSpPr/>
          <p:nvPr/>
        </p:nvSpPr>
        <p:spPr>
          <a:xfrm flipH="1">
            <a:off x="4116565" y="-38101"/>
            <a:ext cx="1188859" cy="7067550"/>
          </a:xfrm>
          <a:prstGeom prst="parallelogram">
            <a:avLst>
              <a:gd name="adj" fmla="val 34614"/>
            </a:avLst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406115" y="1344007"/>
            <a:ext cx="40267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+mj-lt"/>
              </a:rPr>
              <a:t>Деятельность</a:t>
            </a:r>
          </a:p>
          <a:p>
            <a:r>
              <a:rPr lang="ru-RU" sz="3600" dirty="0" smtClean="0">
                <a:solidFill>
                  <a:schemeClr val="bg1"/>
                </a:solidFill>
                <a:latin typeface="+mj-lt"/>
              </a:rPr>
              <a:t>государственных учреждений физической культуры и спорта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99" y="328870"/>
            <a:ext cx="1672531" cy="34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35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/>
          </p:nvPr>
        </p:nvGraphicFramePr>
        <p:xfrm>
          <a:off x="-468548" y="1845143"/>
          <a:ext cx="7509753" cy="4640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5" name="Группа 24"/>
          <p:cNvGrpSpPr/>
          <p:nvPr/>
        </p:nvGrpSpPr>
        <p:grpSpPr>
          <a:xfrm>
            <a:off x="-668886" y="247674"/>
            <a:ext cx="7920000" cy="7920000"/>
            <a:chOff x="4926840" y="38298"/>
            <a:chExt cx="7920000" cy="7920000"/>
          </a:xfrm>
        </p:grpSpPr>
        <p:sp>
          <p:nvSpPr>
            <p:cNvPr id="24" name="Овал 23"/>
            <p:cNvSpPr/>
            <p:nvPr/>
          </p:nvSpPr>
          <p:spPr>
            <a:xfrm>
              <a:off x="4926840" y="38298"/>
              <a:ext cx="7920000" cy="7920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Пятиугольник 67"/>
            <p:cNvSpPr/>
            <p:nvPr/>
          </p:nvSpPr>
          <p:spPr>
            <a:xfrm rot="14040000">
              <a:off x="10480199" y="826863"/>
              <a:ext cx="18000" cy="3960000"/>
            </a:xfrm>
            <a:prstGeom prst="homePlate">
              <a:avLst>
                <a:gd name="adj" fmla="val 0"/>
              </a:avLst>
            </a:prstGeom>
            <a:gradFill>
              <a:gsLst>
                <a:gs pos="11000">
                  <a:srgbClr val="50B1DB"/>
                </a:gs>
                <a:gs pos="59000">
                  <a:srgbClr val="FFFFCC"/>
                </a:gs>
                <a:gs pos="100000">
                  <a:srgbClr val="FFFF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34987"/>
              </p:ext>
            </p:extLst>
          </p:nvPr>
        </p:nvGraphicFramePr>
        <p:xfrm>
          <a:off x="6629399" y="1635942"/>
          <a:ext cx="5029200" cy="3203345"/>
        </p:xfrm>
        <a:graphic>
          <a:graphicData uri="http://schemas.openxmlformats.org/drawingml/2006/table">
            <a:tbl>
              <a:tblPr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{D03447BB-5D67-496B-8E87-E561075AD55C}</a:tableStyleId>
              </a:tblPr>
              <a:tblGrid>
                <a:gridCol w="39678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613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4922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ru-RU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СТК «Горный воздух»</a:t>
                      </a:r>
                      <a:endParaRPr lang="ru-RU" sz="2400" b="1" kern="120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</a:rPr>
                        <a:t>141 144</a:t>
                      </a:r>
                      <a:endParaRPr lang="ru-RU" sz="20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8000">
                          <a:srgbClr val="D6A300"/>
                        </a:gs>
                        <a:gs pos="100000">
                          <a:schemeClr val="bg1">
                            <a:lumMod val="10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922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ru-RU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Дворец спорта «Кристалл»</a:t>
                      </a:r>
                      <a:endParaRPr lang="ru-RU" sz="2400" b="1" kern="120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</a:rPr>
                        <a:t>17 000</a:t>
                      </a:r>
                      <a:endParaRPr lang="ru-RU" sz="20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8000">
                          <a:srgbClr val="D6A300"/>
                        </a:gs>
                        <a:gs pos="100000">
                          <a:schemeClr val="bg1">
                            <a:lumMod val="10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922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ru-RU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Футбольный клуб «Сахалин»</a:t>
                      </a:r>
                      <a:endParaRPr lang="ru-RU" sz="2400" b="1" kern="1200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</a:rPr>
                        <a:t>8 179</a:t>
                      </a:r>
                      <a:endParaRPr lang="ru-RU" sz="20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8000">
                          <a:srgbClr val="D6A300"/>
                        </a:gs>
                        <a:gs pos="100000">
                          <a:schemeClr val="bg1">
                            <a:lumMod val="10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922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ru-RU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СШОР зимних видов спорта</a:t>
                      </a:r>
                      <a:endParaRPr lang="ru-RU" sz="2400" b="1" kern="1200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</a:rPr>
                        <a:t>6 333</a:t>
                      </a:r>
                      <a:endParaRPr lang="ru-RU" sz="20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8000">
                          <a:srgbClr val="D6A300"/>
                        </a:gs>
                        <a:gs pos="100000">
                          <a:schemeClr val="bg1">
                            <a:lumMod val="10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922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ru-RU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СШ летних видов спорта</a:t>
                      </a:r>
                      <a:endParaRPr lang="ru-RU" sz="2400" b="1" kern="1200" dirty="0" smtClean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</a:rPr>
                        <a:t>5 460</a:t>
                      </a:r>
                      <a:endParaRPr lang="ru-RU" sz="20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8000">
                          <a:srgbClr val="D6A300"/>
                        </a:gs>
                        <a:gs pos="100000">
                          <a:schemeClr val="bg1">
                            <a:lumMod val="10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61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Прочие</a:t>
                      </a:r>
                      <a:endParaRPr lang="ru-RU" sz="240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</a:rPr>
                        <a:t>8 536</a:t>
                      </a:r>
                      <a:endParaRPr lang="ru-RU" sz="20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8000">
                          <a:srgbClr val="D6A300"/>
                        </a:gs>
                        <a:gs pos="100000">
                          <a:schemeClr val="bg1">
                            <a:lumMod val="10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99" y="328870"/>
            <a:ext cx="1672531" cy="347766"/>
          </a:xfrm>
          <a:prstGeom prst="rect">
            <a:avLst/>
          </a:prstGeom>
        </p:spPr>
      </p:pic>
      <p:sp>
        <p:nvSpPr>
          <p:cNvPr id="19" name="TextBox 6"/>
          <p:cNvSpPr txBox="1"/>
          <p:nvPr/>
        </p:nvSpPr>
        <p:spPr>
          <a:xfrm>
            <a:off x="2301572" y="683890"/>
            <a:ext cx="7853716" cy="551090"/>
          </a:xfrm>
          <a:prstGeom prst="rect">
            <a:avLst/>
          </a:prstGeom>
          <a:gradFill flip="none" rotWithShape="1">
            <a:gsLst>
              <a:gs pos="3000">
                <a:srgbClr val="50B1DB"/>
              </a:gs>
              <a:gs pos="30000">
                <a:srgbClr val="005DA2"/>
              </a:gs>
            </a:gsLst>
            <a:lin ang="10800000" scaled="1"/>
            <a:tileRect/>
          </a:gradFill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endParaRPr lang="ru-RU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20" name="TextBox 6"/>
          <p:cNvSpPr txBox="1"/>
          <p:nvPr/>
        </p:nvSpPr>
        <p:spPr>
          <a:xfrm>
            <a:off x="2184340" y="655753"/>
            <a:ext cx="8352362" cy="551090"/>
          </a:xfrm>
          <a:prstGeom prst="rect">
            <a:avLst/>
          </a:prstGeom>
          <a:noFill/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r>
              <a:rPr lang="ru-RU" b="1" dirty="0" smtClean="0">
                <a:solidFill>
                  <a:schemeClr val="bg1"/>
                </a:solidFill>
                <a:latin typeface="+mj-lt"/>
              </a:rPr>
              <a:t>Доходы учреждений от оказания платных услуг* </a:t>
            </a:r>
            <a:r>
              <a:rPr lang="ru-RU" sz="2000" b="1" dirty="0" smtClean="0">
                <a:solidFill>
                  <a:srgbClr val="FFFF00"/>
                </a:solidFill>
                <a:latin typeface="+mj-lt"/>
              </a:rPr>
              <a:t>(тыс. рублей)</a:t>
            </a:r>
            <a:endParaRPr lang="ru-RU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21" name="Пятиугольник 20"/>
          <p:cNvSpPr/>
          <p:nvPr/>
        </p:nvSpPr>
        <p:spPr>
          <a:xfrm>
            <a:off x="2184340" y="673367"/>
            <a:ext cx="36000" cy="540000"/>
          </a:xfrm>
          <a:prstGeom prst="homePlate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22" name="Пятиугольник 21"/>
          <p:cNvSpPr/>
          <p:nvPr/>
        </p:nvSpPr>
        <p:spPr>
          <a:xfrm>
            <a:off x="2248141" y="683225"/>
            <a:ext cx="36000" cy="540000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3" name="TextBox 2"/>
          <p:cNvSpPr txBox="1"/>
          <p:nvPr/>
        </p:nvSpPr>
        <p:spPr>
          <a:xfrm>
            <a:off x="6500617" y="5623506"/>
            <a:ext cx="4895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* Плановые показатели на 2018 год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90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9000">
        <p:cut/>
      </p:transition>
    </mc:Choice>
    <mc:Fallback xmlns="">
      <p:transition advClick="0" advTm="9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xit" presetSubtype="2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0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940000">
                                      <p:cBhvr>
                                        <p:cTn id="31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category"/>
        </p:bldSub>
      </p:bldGraphic>
      <p:bldGraphic spid="7" grpId="1" uiExpand="1">
        <p:bldSub>
          <a:bldChart bld="category"/>
        </p:bldSub>
      </p:bldGraphic>
      <p:bldP spid="19" grpId="1" animBg="1"/>
      <p:bldP spid="20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араллелограмм 8"/>
          <p:cNvSpPr/>
          <p:nvPr/>
        </p:nvSpPr>
        <p:spPr>
          <a:xfrm flipH="1">
            <a:off x="4055643" y="0"/>
            <a:ext cx="1936575" cy="7416800"/>
          </a:xfrm>
          <a:prstGeom prst="parallelogram">
            <a:avLst>
              <a:gd name="adj" fmla="val 24171"/>
            </a:avLst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" y="0"/>
            <a:ext cx="4866132" cy="6858000"/>
          </a:xfrm>
          <a:prstGeom prst="rect">
            <a:avLst/>
          </a:prstGeom>
        </p:spPr>
      </p:pic>
      <p:sp>
        <p:nvSpPr>
          <p:cNvPr id="7" name="Параллелограмм 6"/>
          <p:cNvSpPr/>
          <p:nvPr/>
        </p:nvSpPr>
        <p:spPr>
          <a:xfrm flipH="1">
            <a:off x="4116565" y="-38101"/>
            <a:ext cx="1188859" cy="7067550"/>
          </a:xfrm>
          <a:prstGeom prst="parallelogram">
            <a:avLst>
              <a:gd name="adj" fmla="val 34614"/>
            </a:avLst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406115" y="1344007"/>
            <a:ext cx="40267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+mj-lt"/>
              </a:rPr>
              <a:t>Бюджетные инвестиции </a:t>
            </a:r>
            <a:r>
              <a:rPr lang="ru-RU" sz="3600" dirty="0">
                <a:solidFill>
                  <a:schemeClr val="bg1"/>
                </a:solidFill>
                <a:latin typeface="+mj-lt"/>
              </a:rPr>
              <a:t>в создание объектов спортивной инфраструктуры </a:t>
            </a:r>
            <a:r>
              <a:rPr lang="ru-RU" sz="3200" dirty="0">
                <a:solidFill>
                  <a:schemeClr val="bg1"/>
                </a:solidFill>
                <a:latin typeface="+mj-lt"/>
              </a:rPr>
              <a:t> 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99" y="328870"/>
            <a:ext cx="1672531" cy="34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14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A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93981401"/>
              </p:ext>
            </p:extLst>
          </p:nvPr>
        </p:nvGraphicFramePr>
        <p:xfrm>
          <a:off x="854986" y="2452881"/>
          <a:ext cx="11052519" cy="8062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Овал 10"/>
          <p:cNvSpPr/>
          <p:nvPr/>
        </p:nvSpPr>
        <p:spPr>
          <a:xfrm>
            <a:off x="3701034" y="3811550"/>
            <a:ext cx="5400000" cy="5400000"/>
          </a:xfrm>
          <a:prstGeom prst="ellipse">
            <a:avLst/>
          </a:prstGeom>
          <a:solidFill>
            <a:srgbClr val="16A0DE"/>
          </a:solidFill>
          <a:ln>
            <a:noFill/>
          </a:ln>
          <a:effectLst/>
        </p:spPr>
        <p:txBody>
          <a:bodyPr wrap="square" lIns="36000" tIns="360000" rIns="0" bIns="36000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145</a:t>
            </a:r>
            <a:endParaRPr lang="ru-RU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701034" y="3811550"/>
            <a:ext cx="5400000" cy="5400000"/>
          </a:xfrm>
          <a:prstGeom prst="ellipse">
            <a:avLst/>
          </a:prstGeom>
          <a:solidFill>
            <a:srgbClr val="16A0DE"/>
          </a:solidFill>
          <a:ln>
            <a:noFill/>
          </a:ln>
          <a:effectLst/>
        </p:spPr>
        <p:txBody>
          <a:bodyPr wrap="square" lIns="36000" tIns="360000" rIns="0" bIns="36000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284,9</a:t>
            </a:r>
            <a:endParaRPr lang="ru-RU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701034" y="3811550"/>
            <a:ext cx="5400000" cy="5400000"/>
          </a:xfrm>
          <a:prstGeom prst="ellipse">
            <a:avLst/>
          </a:prstGeom>
          <a:solidFill>
            <a:srgbClr val="16A0DE"/>
          </a:solidFill>
          <a:ln>
            <a:noFill/>
          </a:ln>
          <a:effectLst/>
        </p:spPr>
        <p:txBody>
          <a:bodyPr wrap="square" lIns="36000" tIns="360000" rIns="0" bIns="36000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315,0</a:t>
            </a:r>
            <a:endParaRPr lang="ru-RU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3701034" y="3811550"/>
            <a:ext cx="5400000" cy="5400000"/>
          </a:xfrm>
          <a:prstGeom prst="ellipse">
            <a:avLst/>
          </a:prstGeom>
          <a:solidFill>
            <a:srgbClr val="16A0DE"/>
          </a:solidFill>
          <a:ln>
            <a:noFill/>
          </a:ln>
          <a:effectLst/>
        </p:spPr>
        <p:txBody>
          <a:bodyPr wrap="square" lIns="36000" tIns="360000" rIns="0" bIns="36000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467,1</a:t>
            </a:r>
            <a:endParaRPr lang="ru-RU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701034" y="3811550"/>
            <a:ext cx="5400000" cy="5400000"/>
          </a:xfrm>
          <a:prstGeom prst="ellipse">
            <a:avLst/>
          </a:prstGeom>
          <a:solidFill>
            <a:srgbClr val="16A0DE"/>
          </a:solidFill>
          <a:ln>
            <a:noFill/>
          </a:ln>
          <a:effectLst/>
        </p:spPr>
        <p:txBody>
          <a:bodyPr wrap="square" lIns="36000" tIns="360000" rIns="0" bIns="36000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580,8</a:t>
            </a:r>
            <a:endParaRPr lang="ru-RU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701034" y="3811550"/>
            <a:ext cx="5400000" cy="5400000"/>
          </a:xfrm>
          <a:prstGeom prst="ellipse">
            <a:avLst/>
          </a:prstGeom>
          <a:solidFill>
            <a:srgbClr val="16A0DE"/>
          </a:solidFill>
          <a:ln>
            <a:noFill/>
          </a:ln>
          <a:effectLst/>
        </p:spPr>
        <p:txBody>
          <a:bodyPr wrap="square" lIns="36000" tIns="360000" rIns="0" bIns="36000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654,5</a:t>
            </a:r>
            <a:endParaRPr lang="ru-RU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3701034" y="3811550"/>
            <a:ext cx="5400000" cy="5400000"/>
          </a:xfrm>
          <a:prstGeom prst="ellipse">
            <a:avLst/>
          </a:prstGeom>
          <a:solidFill>
            <a:srgbClr val="16A0DE"/>
          </a:solidFill>
          <a:ln>
            <a:noFill/>
          </a:ln>
          <a:effectLst/>
        </p:spPr>
        <p:txBody>
          <a:bodyPr wrap="square" lIns="36000" tIns="360000" rIns="0" bIns="36000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737,0</a:t>
            </a:r>
            <a:endParaRPr lang="ru-RU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3701034" y="3811550"/>
            <a:ext cx="5400000" cy="5400000"/>
          </a:xfrm>
          <a:prstGeom prst="ellipse">
            <a:avLst/>
          </a:prstGeom>
          <a:solidFill>
            <a:srgbClr val="16A0DE"/>
          </a:solidFill>
          <a:ln>
            <a:noFill/>
          </a:ln>
          <a:effectLst/>
        </p:spPr>
        <p:txBody>
          <a:bodyPr wrap="square" lIns="36000" tIns="360000" rIns="0" bIns="36000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811,9</a:t>
            </a:r>
            <a:endParaRPr lang="ru-RU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3701034" y="3811550"/>
            <a:ext cx="5400000" cy="5400000"/>
          </a:xfrm>
          <a:prstGeom prst="ellipse">
            <a:avLst/>
          </a:prstGeom>
          <a:solidFill>
            <a:srgbClr val="16A0DE"/>
          </a:solidFill>
          <a:ln>
            <a:noFill/>
          </a:ln>
          <a:effectLst/>
        </p:spPr>
        <p:txBody>
          <a:bodyPr wrap="square" lIns="36000" tIns="360000" rIns="0" bIns="36000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1223,7</a:t>
            </a:r>
            <a:endParaRPr lang="ru-RU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3701034" y="3811550"/>
            <a:ext cx="5400000" cy="5400000"/>
          </a:xfrm>
          <a:prstGeom prst="ellipse">
            <a:avLst/>
          </a:prstGeom>
          <a:solidFill>
            <a:srgbClr val="16A0DE"/>
          </a:solidFill>
          <a:ln>
            <a:noFill/>
          </a:ln>
          <a:effectLst/>
        </p:spPr>
        <p:txBody>
          <a:bodyPr wrap="square" lIns="36000" tIns="360000" rIns="0" bIns="36000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2345,0</a:t>
            </a:r>
            <a:endParaRPr lang="ru-RU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3701034" y="3811549"/>
            <a:ext cx="5400000" cy="5400000"/>
          </a:xfrm>
          <a:prstGeom prst="ellipse">
            <a:avLst/>
          </a:prstGeom>
          <a:solidFill>
            <a:srgbClr val="16A0DE"/>
          </a:solidFill>
          <a:ln>
            <a:noFill/>
          </a:ln>
          <a:effectLst/>
        </p:spPr>
        <p:txBody>
          <a:bodyPr wrap="square" lIns="36000" tIns="360000" rIns="0" bIns="36000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3137,6</a:t>
            </a:r>
            <a:endParaRPr lang="ru-RU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3701034" y="3811550"/>
            <a:ext cx="5400000" cy="5400000"/>
          </a:xfrm>
          <a:prstGeom prst="ellipse">
            <a:avLst/>
          </a:prstGeom>
          <a:solidFill>
            <a:srgbClr val="16A0DE"/>
          </a:solidFill>
          <a:ln>
            <a:noFill/>
          </a:ln>
          <a:effectLst/>
        </p:spPr>
        <p:txBody>
          <a:bodyPr wrap="square" lIns="36000" tIns="360000" rIns="0" bIns="36000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4055,0</a:t>
            </a:r>
            <a:endParaRPr lang="ru-RU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3701034" y="3811550"/>
            <a:ext cx="5400000" cy="5400000"/>
          </a:xfrm>
          <a:prstGeom prst="ellipse">
            <a:avLst/>
          </a:prstGeom>
          <a:solidFill>
            <a:srgbClr val="16A0DE"/>
          </a:solidFill>
          <a:ln>
            <a:noFill/>
          </a:ln>
          <a:effectLst/>
        </p:spPr>
        <p:txBody>
          <a:bodyPr wrap="square" lIns="36000" tIns="360000" rIns="0" bIns="36000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5071,2</a:t>
            </a:r>
            <a:endParaRPr lang="ru-RU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3701034" y="3811550"/>
            <a:ext cx="5400000" cy="5400000"/>
          </a:xfrm>
          <a:prstGeom prst="ellipse">
            <a:avLst/>
          </a:prstGeom>
          <a:solidFill>
            <a:srgbClr val="00A1E4"/>
          </a:solidFill>
          <a:ln>
            <a:noFill/>
          </a:ln>
          <a:effectLst/>
        </p:spPr>
        <p:txBody>
          <a:bodyPr wrap="square" lIns="36000" tIns="360000" rIns="0" bIns="36000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5526,5</a:t>
            </a:r>
            <a:endParaRPr lang="ru-RU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TextBox 6"/>
          <p:cNvSpPr txBox="1"/>
          <p:nvPr/>
        </p:nvSpPr>
        <p:spPr>
          <a:xfrm>
            <a:off x="2057801" y="7232246"/>
            <a:ext cx="7853716" cy="489534"/>
          </a:xfrm>
          <a:prstGeom prst="rect">
            <a:avLst/>
          </a:prstGeom>
          <a:noFill/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r>
              <a:rPr lang="ru-RU" sz="2000" dirty="0" smtClean="0">
                <a:solidFill>
                  <a:schemeClr val="bg1"/>
                </a:solidFill>
                <a:latin typeface="+mj-lt"/>
              </a:rPr>
              <a:t>Структура расходов по отрасли на 2018 год </a:t>
            </a:r>
            <a:r>
              <a:rPr lang="ru-RU" sz="1800" dirty="0" smtClean="0">
                <a:solidFill>
                  <a:srgbClr val="FFFF00"/>
                </a:solidFill>
                <a:latin typeface="+mj-lt"/>
              </a:rPr>
              <a:t>(млн. рублей)</a:t>
            </a:r>
            <a:endParaRPr lang="ru-RU" sz="1800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90" name="Прямоугольный треугольник 89"/>
          <p:cNvSpPr/>
          <p:nvPr/>
        </p:nvSpPr>
        <p:spPr>
          <a:xfrm flipH="1">
            <a:off x="1471868" y="7062460"/>
            <a:ext cx="349511" cy="65932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99" y="328870"/>
            <a:ext cx="1672531" cy="347766"/>
          </a:xfrm>
          <a:prstGeom prst="rect">
            <a:avLst/>
          </a:prstGeom>
        </p:spPr>
      </p:pic>
      <p:sp>
        <p:nvSpPr>
          <p:cNvPr id="28" name="TextBox 6"/>
          <p:cNvSpPr txBox="1"/>
          <p:nvPr/>
        </p:nvSpPr>
        <p:spPr>
          <a:xfrm>
            <a:off x="2279986" y="636612"/>
            <a:ext cx="8560291" cy="612000"/>
          </a:xfrm>
          <a:prstGeom prst="rect">
            <a:avLst/>
          </a:prstGeom>
          <a:gradFill flip="none" rotWithShape="1">
            <a:gsLst>
              <a:gs pos="3000">
                <a:srgbClr val="49AADF"/>
              </a:gs>
              <a:gs pos="30000">
                <a:srgbClr val="005DA2"/>
              </a:gs>
            </a:gsLst>
            <a:lin ang="10800000" scaled="1"/>
            <a:tileRect/>
          </a:gradFill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endParaRPr lang="ru-RU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29" name="Пятиугольник 28"/>
          <p:cNvSpPr/>
          <p:nvPr/>
        </p:nvSpPr>
        <p:spPr>
          <a:xfrm>
            <a:off x="2243987" y="636612"/>
            <a:ext cx="36000" cy="612000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30" name="TextBox 6"/>
          <p:cNvSpPr txBox="1"/>
          <p:nvPr/>
        </p:nvSpPr>
        <p:spPr>
          <a:xfrm>
            <a:off x="2250314" y="629358"/>
            <a:ext cx="8841756" cy="551090"/>
          </a:xfrm>
          <a:prstGeom prst="rect">
            <a:avLst/>
          </a:prstGeom>
          <a:noFill/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r>
              <a:rPr lang="ru-RU" b="1" dirty="0" smtClean="0">
                <a:solidFill>
                  <a:schemeClr val="bg1"/>
                </a:solidFill>
                <a:latin typeface="+mj-lt"/>
              </a:rPr>
              <a:t>Объем бюджетных </a:t>
            </a:r>
            <a:r>
              <a:rPr lang="ru-RU" b="1" dirty="0">
                <a:solidFill>
                  <a:schemeClr val="bg1"/>
                </a:solidFill>
                <a:latin typeface="+mj-lt"/>
              </a:rPr>
              <a:t>инвестиций </a:t>
            </a:r>
            <a:r>
              <a:rPr lang="ru-RU" b="1" dirty="0" smtClean="0">
                <a:solidFill>
                  <a:schemeClr val="bg1"/>
                </a:solidFill>
                <a:latin typeface="+mj-lt"/>
              </a:rPr>
              <a:t>с 2015 по 2017 год</a:t>
            </a:r>
            <a:endParaRPr lang="ru-RU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29948" y="5082663"/>
            <a:ext cx="10182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16A0DE"/>
                </a:solidFill>
              </a:rPr>
              <a:t>2015</a:t>
            </a:r>
            <a:endParaRPr lang="ru-RU" sz="3200" dirty="0">
              <a:solidFill>
                <a:srgbClr val="16A0DE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64015" y="2744860"/>
            <a:ext cx="1834125" cy="822305"/>
          </a:xfrm>
          <a:prstGeom prst="ellipse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16A0DE"/>
                </a:solidFill>
              </a:rPr>
              <a:t>2016</a:t>
            </a:r>
            <a:endParaRPr lang="ru-RU" sz="3200" dirty="0">
              <a:solidFill>
                <a:srgbClr val="16A0DE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141980" y="5667438"/>
            <a:ext cx="10182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16A0DE"/>
                </a:solidFill>
              </a:rPr>
              <a:t>2017</a:t>
            </a:r>
            <a:endParaRPr lang="ru-RU" sz="3200" dirty="0">
              <a:solidFill>
                <a:srgbClr val="16A0D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04857" y="5942047"/>
            <a:ext cx="1795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лн. рублей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9178" y="6509722"/>
            <a:ext cx="5759683" cy="3023001"/>
          </a:xfrm>
          <a:prstGeom prst="rect">
            <a:avLst/>
          </a:prstGeom>
          <a:solidFill>
            <a:srgbClr val="16A0DE"/>
          </a:solidFill>
        </p:spPr>
      </p:pic>
      <p:grpSp>
        <p:nvGrpSpPr>
          <p:cNvPr id="31" name="Группа 30"/>
          <p:cNvGrpSpPr/>
          <p:nvPr/>
        </p:nvGrpSpPr>
        <p:grpSpPr>
          <a:xfrm rot="12944613">
            <a:off x="1451876" y="1548470"/>
            <a:ext cx="9900000" cy="9900000"/>
            <a:chOff x="4926840" y="38298"/>
            <a:chExt cx="7920000" cy="7920000"/>
          </a:xfrm>
        </p:grpSpPr>
        <p:sp>
          <p:nvSpPr>
            <p:cNvPr id="32" name="Овал 31"/>
            <p:cNvSpPr/>
            <p:nvPr/>
          </p:nvSpPr>
          <p:spPr>
            <a:xfrm>
              <a:off x="4926840" y="38298"/>
              <a:ext cx="7920000" cy="7920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ятиугольник 32"/>
            <p:cNvSpPr/>
            <p:nvPr/>
          </p:nvSpPr>
          <p:spPr>
            <a:xfrm rot="14040000">
              <a:off x="10480199" y="826863"/>
              <a:ext cx="18000" cy="3960000"/>
            </a:xfrm>
            <a:prstGeom prst="homePlate">
              <a:avLst>
                <a:gd name="adj" fmla="val 0"/>
              </a:avLst>
            </a:prstGeom>
            <a:gradFill>
              <a:gsLst>
                <a:gs pos="11000">
                  <a:srgbClr val="50B1DB"/>
                </a:gs>
                <a:gs pos="59000">
                  <a:srgbClr val="FFFFCC"/>
                </a:gs>
                <a:gs pos="100000">
                  <a:srgbClr val="FFFF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18783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xit" presetSubtype="2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Rot by="10800000">
                                      <p:cBhvr>
                                        <p:cTn id="29" dur="1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9" presetClass="emph" presetSubtype="0" fill="hold" grpId="1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" presetClass="emph" presetSubtype="2" fill="hold" grpId="2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5A2D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category"/>
        </p:bldSub>
      </p:bldGraphic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7" grpId="1" animBg="1"/>
      <p:bldP spid="27" grpId="2" animBg="1"/>
      <p:bldP spid="28" grpId="0" animBg="1"/>
      <p:bldP spid="28" grpId="1" animBg="1"/>
      <p:bldP spid="30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3384" y="1651653"/>
            <a:ext cx="4454051" cy="496829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4" name="Параллелограмм 3"/>
          <p:cNvSpPr/>
          <p:nvPr/>
        </p:nvSpPr>
        <p:spPr>
          <a:xfrm flipH="1">
            <a:off x="4985209" y="-38101"/>
            <a:ext cx="1188859" cy="7067550"/>
          </a:xfrm>
          <a:prstGeom prst="parallelogram">
            <a:avLst>
              <a:gd name="adj" fmla="val 34614"/>
            </a:avLst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-7868" y="0"/>
            <a:ext cx="570661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6"/>
          <p:cNvSpPr txBox="1"/>
          <p:nvPr/>
        </p:nvSpPr>
        <p:spPr>
          <a:xfrm>
            <a:off x="2320045" y="594488"/>
            <a:ext cx="7853716" cy="900000"/>
          </a:xfrm>
          <a:prstGeom prst="rect">
            <a:avLst/>
          </a:prstGeom>
          <a:gradFill flip="none" rotWithShape="1">
            <a:gsLst>
              <a:gs pos="3000">
                <a:srgbClr val="49AADF"/>
              </a:gs>
              <a:gs pos="30000">
                <a:srgbClr val="005DA2"/>
              </a:gs>
            </a:gsLst>
            <a:lin ang="10800000" scaled="1"/>
            <a:tileRect/>
          </a:gradFill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endParaRPr lang="ru-RU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2284045" y="594488"/>
            <a:ext cx="36000" cy="900000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8" name="TextBox 6"/>
          <p:cNvSpPr txBox="1"/>
          <p:nvPr/>
        </p:nvSpPr>
        <p:spPr>
          <a:xfrm>
            <a:off x="2290372" y="587234"/>
            <a:ext cx="7853716" cy="920422"/>
          </a:xfrm>
          <a:prstGeom prst="rect">
            <a:avLst/>
          </a:prstGeom>
          <a:noFill/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r>
              <a:rPr lang="ru-RU" b="1" dirty="0" smtClean="0">
                <a:solidFill>
                  <a:schemeClr val="bg1"/>
                </a:solidFill>
                <a:latin typeface="+mj-lt"/>
              </a:rPr>
              <a:t>Строительство и реконструкция объектов спортивной инфраструктуры за 2015-2017 годы</a:t>
            </a:r>
            <a:endParaRPr lang="ru-RU" b="1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6695" y="4588687"/>
            <a:ext cx="742210" cy="108477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806865" y="2392803"/>
            <a:ext cx="1620000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75000"/>
                  </a:schemeClr>
                </a:solidFill>
                <a:cs typeface="Arial" panose="020B0604020202020204" pitchFamily="34" charset="0"/>
              </a:rPr>
              <a:t>СПОРТИВНЫЕ ПЛОЩАДКИ</a:t>
            </a:r>
            <a:endParaRPr lang="ru-RU" sz="1600" dirty="0">
              <a:solidFill>
                <a:schemeClr val="bg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61882" y="2411690"/>
            <a:ext cx="1620000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75000"/>
                  </a:schemeClr>
                </a:solidFill>
              </a:rPr>
              <a:t>СТАДИОНЫ</a:t>
            </a:r>
            <a:endParaRPr lang="ru-RU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09887" y="3576858"/>
            <a:ext cx="1458505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75000"/>
                  </a:schemeClr>
                </a:solidFill>
              </a:rPr>
              <a:t>СПОРТИВНЫЕ КОМПЛЕКСЫ И ЗАЛЫ</a:t>
            </a:r>
            <a:endParaRPr lang="ru-RU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75101" y="5012063"/>
            <a:ext cx="1620000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75000"/>
                  </a:schemeClr>
                </a:solidFill>
              </a:rPr>
              <a:t>ЛЕДОВЫЕ АРЕНЫ</a:t>
            </a:r>
            <a:endParaRPr lang="ru-RU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61882" y="3698765"/>
            <a:ext cx="1620000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75000"/>
                  </a:schemeClr>
                </a:solidFill>
              </a:rPr>
              <a:t>БАССЕЙНЫ</a:t>
            </a:r>
            <a:endParaRPr lang="ru-RU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44632" y="4981841"/>
            <a:ext cx="1620000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75000"/>
                  </a:schemeClr>
                </a:solidFill>
              </a:rPr>
              <a:t>ПРОЧИЕ ОБЪЕКТЫ</a:t>
            </a:r>
            <a:endParaRPr lang="ru-RU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99" y="324987"/>
            <a:ext cx="1672531" cy="351649"/>
          </a:xfrm>
          <a:prstGeom prst="rect">
            <a:avLst/>
          </a:prstGeom>
          <a:effectLst>
            <a:glow rad="38100">
              <a:schemeClr val="bg1"/>
            </a:glo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3718" y="3806386"/>
            <a:ext cx="655887" cy="48365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6273" y="2411690"/>
            <a:ext cx="666234" cy="51759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115" y="5028030"/>
            <a:ext cx="823656" cy="49273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110" y="3642351"/>
            <a:ext cx="654690" cy="61611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085" y="2254389"/>
            <a:ext cx="655155" cy="64286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1976" y="5035647"/>
            <a:ext cx="526024" cy="527992"/>
          </a:xfrm>
          <a:prstGeom prst="rect">
            <a:avLst/>
          </a:prstGeom>
        </p:spPr>
      </p:pic>
      <p:pic>
        <p:nvPicPr>
          <p:cNvPr id="73" name="Picture 19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67034" y="5776822"/>
            <a:ext cx="360000" cy="35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" name="Picture 19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4518" y="3648627"/>
            <a:ext cx="360000" cy="35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19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752" y="2922779"/>
            <a:ext cx="360000" cy="35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" name="Picture 19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4427" y="2059378"/>
            <a:ext cx="360000" cy="35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" name="Picture 19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3396" y="4594169"/>
            <a:ext cx="360000" cy="35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" name="Picture 19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3396" y="5734676"/>
            <a:ext cx="360000" cy="35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" name="Picture 19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5620" y="5863210"/>
            <a:ext cx="360000" cy="35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19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86389" y="1601111"/>
            <a:ext cx="360000" cy="35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1" name="Picture 19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46246" y="5952403"/>
            <a:ext cx="360000" cy="35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" name="Picture 19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4241" y="5443047"/>
            <a:ext cx="360000" cy="35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Picture 17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03396" y="5905531"/>
            <a:ext cx="360000" cy="33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Picture 17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83402" y="1692508"/>
            <a:ext cx="360000" cy="33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" name="Picture 17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7901" y="4327613"/>
            <a:ext cx="360000" cy="33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" name="Picture 17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7576" y="3626592"/>
            <a:ext cx="360000" cy="33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" name="Picture 17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0217" y="3017607"/>
            <a:ext cx="360000" cy="33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18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9015" y="5816238"/>
            <a:ext cx="360000" cy="3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" name="Picture 18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06167" y="5634866"/>
            <a:ext cx="360000" cy="3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" name="Picture 18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49649" y="5700933"/>
            <a:ext cx="360000" cy="3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" name="Picture 18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69350" y="5962401"/>
            <a:ext cx="360000" cy="3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21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0005" y="5744804"/>
            <a:ext cx="360000" cy="344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" name="Picture 21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4085" y="4594737"/>
            <a:ext cx="360000" cy="344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" name="Picture 21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12068" y="4060744"/>
            <a:ext cx="360000" cy="344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" name="Picture 21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7686" y="1979335"/>
            <a:ext cx="360000" cy="344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" name="Picture 10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6779" y="6025781"/>
            <a:ext cx="360000" cy="336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Picture 20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0716" y="5836888"/>
            <a:ext cx="360000" cy="33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" name="Picture 20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2394" y="6151917"/>
            <a:ext cx="360000" cy="33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" name="Picture 20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3925" y="5824276"/>
            <a:ext cx="360000" cy="33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Picture 20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5456" y="5515728"/>
            <a:ext cx="360000" cy="33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Picture 20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04518" y="2977578"/>
            <a:ext cx="360000" cy="33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" name="Picture 18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183" y="7388287"/>
            <a:ext cx="360000" cy="3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5" name="TextBox 104"/>
          <p:cNvSpPr txBox="1"/>
          <p:nvPr/>
        </p:nvSpPr>
        <p:spPr>
          <a:xfrm>
            <a:off x="7856652" y="2121050"/>
            <a:ext cx="2667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Введено в эксплуатацию</a:t>
            </a:r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7873660" y="2382697"/>
            <a:ext cx="28194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+mj-lt"/>
              </a:rPr>
              <a:t>68</a:t>
            </a:r>
            <a:r>
              <a:rPr lang="ru-RU" sz="28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200" dirty="0">
                <a:solidFill>
                  <a:schemeClr val="bg1"/>
                </a:solidFill>
                <a:latin typeface="+mj-lt"/>
              </a:rPr>
              <a:t>новых </a:t>
            </a:r>
            <a:r>
              <a:rPr lang="ru-RU" sz="2200" dirty="0" smtClean="0">
                <a:solidFill>
                  <a:schemeClr val="bg1"/>
                </a:solidFill>
                <a:latin typeface="+mj-lt"/>
              </a:rPr>
              <a:t>объектов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 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27027" y="2151715"/>
            <a:ext cx="2406544" cy="896557"/>
          </a:xfrm>
          <a:prstGeom prst="roundRect">
            <a:avLst/>
          </a:prstGeom>
          <a:noFill/>
          <a:ln w="57150">
            <a:solidFill>
              <a:srgbClr val="007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922734" y="3520776"/>
            <a:ext cx="2406544" cy="896557"/>
          </a:xfrm>
          <a:prstGeom prst="roundRect">
            <a:avLst/>
          </a:prstGeom>
          <a:noFill/>
          <a:ln w="57150">
            <a:solidFill>
              <a:srgbClr val="FF7F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922734" y="4850991"/>
            <a:ext cx="2406544" cy="896557"/>
          </a:xfrm>
          <a:prstGeom prst="roundRect">
            <a:avLst/>
          </a:prstGeom>
          <a:noFill/>
          <a:ln w="57150">
            <a:solidFill>
              <a:srgbClr val="8800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3608852" y="2155320"/>
            <a:ext cx="2146631" cy="896557"/>
          </a:xfrm>
          <a:prstGeom prst="roundRect">
            <a:avLst/>
          </a:prstGeom>
          <a:noFill/>
          <a:ln w="57150"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3627708" y="3520775"/>
            <a:ext cx="2146631" cy="896557"/>
          </a:xfrm>
          <a:prstGeom prst="roundRect">
            <a:avLst/>
          </a:prstGeom>
          <a:noFill/>
          <a:ln w="57150">
            <a:solidFill>
              <a:srgbClr val="16A0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3656829" y="4850991"/>
            <a:ext cx="2146631" cy="896557"/>
          </a:xfrm>
          <a:prstGeom prst="roundRect">
            <a:avLst/>
          </a:prstGeom>
          <a:noFill/>
          <a:ln w="57150">
            <a:solidFill>
              <a:srgbClr val="B97A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mph" presetSubtype="1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4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40"/>
                            </p:stCondLst>
                            <p:childTnLst>
                              <p:par>
                                <p:cTn id="60" presetID="21" presetClass="exit" presetSubtype="1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290"/>
                            </p:stCondLst>
                            <p:childTnLst>
                              <p:par>
                                <p:cTn id="64" presetID="3" presetClass="emph" presetSubtype="1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 override="childStyle">
                                        <p:cTn id="65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10"/>
                            </p:stCondLst>
                            <p:childTnLst>
                              <p:par>
                                <p:cTn id="7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10"/>
                            </p:stCondLst>
                            <p:childTnLst>
                              <p:par>
                                <p:cTn id="89" presetID="21" presetClass="exit" presetSubtype="1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260"/>
                            </p:stCondLst>
                            <p:childTnLst>
                              <p:par>
                                <p:cTn id="93" presetID="3" presetClass="emph" presetSubtype="1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 override="childStyle">
                                        <p:cTn id="9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760"/>
                            </p:stCondLst>
                            <p:childTnLst>
                              <p:par>
                                <p:cTn id="9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260"/>
                            </p:stCondLst>
                            <p:childTnLst>
                              <p:par>
                                <p:cTn id="115" presetID="21" presetClass="exit" presetSubtype="1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010"/>
                            </p:stCondLst>
                            <p:childTnLst>
                              <p:par>
                                <p:cTn id="119" presetID="3" presetClass="emph" presetSubtype="1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 override="childStyle">
                                        <p:cTn id="120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510"/>
                            </p:stCondLst>
                            <p:childTnLst>
                              <p:par>
                                <p:cTn id="1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010"/>
                            </p:stCondLst>
                            <p:childTnLst>
                              <p:par>
                                <p:cTn id="141" presetID="21" presetClass="exit" presetSubtype="1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4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7760"/>
                            </p:stCondLst>
                            <p:childTnLst>
                              <p:par>
                                <p:cTn id="145" presetID="3" presetClass="emph" presetSubtype="1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 override="childStyle">
                                        <p:cTn id="14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8260"/>
                            </p:stCondLst>
                            <p:childTnLst>
                              <p:par>
                                <p:cTn id="15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8760"/>
                            </p:stCondLst>
                            <p:childTnLst>
                              <p:par>
                                <p:cTn id="158" presetID="21" presetClass="exit" presetSubtype="1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5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9510"/>
                            </p:stCondLst>
                            <p:childTnLst>
                              <p:par>
                                <p:cTn id="162" presetID="3" presetClass="emph" presetSubtype="1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 override="childStyle">
                                        <p:cTn id="163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0010"/>
                            </p:stCondLst>
                            <p:childTnLst>
                              <p:par>
                                <p:cTn id="16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0510"/>
                            </p:stCondLst>
                            <p:childTnLst>
                              <p:par>
                                <p:cTn id="187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8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1010"/>
                            </p:stCondLst>
                            <p:childTnLst>
                              <p:par>
                                <p:cTn id="1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1581"/>
                            </p:stCondLst>
                            <p:childTnLst>
                              <p:par>
                                <p:cTn id="19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2181"/>
                            </p:stCondLst>
                            <p:childTnLst>
                              <p:par>
                                <p:cTn id="199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11" grpId="0"/>
      <p:bldP spid="12" grpId="0"/>
      <p:bldP spid="13" grpId="0"/>
      <p:bldP spid="14" grpId="0"/>
      <p:bldP spid="15" grpId="0"/>
      <p:bldP spid="16" grpId="0"/>
      <p:bldP spid="105" grpId="0"/>
      <p:bldP spid="106" grpId="0"/>
      <p:bldP spid="3" grpId="0" animBg="1"/>
      <p:bldP spid="3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1321021"/>
            <a:ext cx="12192000" cy="5536979"/>
          </a:xfrm>
          <a:prstGeom prst="rect">
            <a:avLst/>
          </a:prstGeom>
          <a:solidFill>
            <a:srgbClr val="49AADF">
              <a:alpha val="84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-126609" y="2007705"/>
            <a:ext cx="12318609" cy="4850296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522" t="29210" r="22554" b="35007"/>
          <a:stretch/>
        </p:blipFill>
        <p:spPr>
          <a:xfrm>
            <a:off x="2623930" y="2007704"/>
            <a:ext cx="6818244" cy="2454966"/>
          </a:xfrm>
          <a:prstGeom prst="rect">
            <a:avLst/>
          </a:prstGeom>
          <a:effectLst>
            <a:glow rad="12700">
              <a:srgbClr val="00EAC8">
                <a:alpha val="40000"/>
              </a:srgbClr>
            </a:glow>
          </a:effectLst>
        </p:spPr>
      </p:pic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522" r="44299" b="34647"/>
          <a:stretch/>
        </p:blipFill>
        <p:spPr>
          <a:xfrm>
            <a:off x="0" y="2709746"/>
            <a:ext cx="6791093" cy="1773044"/>
          </a:xfrm>
          <a:prstGeom prst="rect">
            <a:avLst/>
          </a:prstGeom>
          <a:effectLst>
            <a:glow rad="12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897" t="43408" r="40571" b="41236"/>
          <a:stretch/>
        </p:blipFill>
        <p:spPr>
          <a:xfrm>
            <a:off x="3766930" y="2981738"/>
            <a:ext cx="3478696" cy="1053549"/>
          </a:xfrm>
          <a:prstGeom prst="rect">
            <a:avLst/>
          </a:prstGeom>
          <a:effectLst>
            <a:glow rad="12700">
              <a:srgbClr val="EC008C">
                <a:alpha val="40000"/>
              </a:srgbClr>
            </a:glo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11" y="3871357"/>
            <a:ext cx="526082" cy="52529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7410330" y="3470689"/>
            <a:ext cx="1058239" cy="360000"/>
          </a:xfrm>
          <a:prstGeom prst="wedgeRectCallout">
            <a:avLst>
              <a:gd name="adj1" fmla="val -67365"/>
              <a:gd name="adj2" fmla="val 32029"/>
            </a:avLst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ЛЭП «ШАХТЕР»</a:t>
            </a:r>
            <a:endParaRPr lang="ru-RU" sz="1200" b="1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2685311" y="2509271"/>
            <a:ext cx="1420469" cy="748149"/>
            <a:chOff x="2678921" y="2543668"/>
            <a:chExt cx="1316002" cy="1054745"/>
          </a:xfrm>
          <a:solidFill>
            <a:schemeClr val="bg1"/>
          </a:solidFill>
        </p:grpSpPr>
        <p:cxnSp>
          <p:nvCxnSpPr>
            <p:cNvPr id="16" name="Прямая соединительная линия 15"/>
            <p:cNvCxnSpPr/>
            <p:nvPr/>
          </p:nvCxnSpPr>
          <p:spPr>
            <a:xfrm>
              <a:off x="2688446" y="2953403"/>
              <a:ext cx="0" cy="645010"/>
            </a:xfrm>
            <a:prstGeom prst="line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2678921" y="2543668"/>
              <a:ext cx="1316002" cy="754995"/>
            </a:xfrm>
            <a:prstGeom prst="rect">
              <a:avLst/>
            </a:prstGeom>
            <a:grp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200" b="1" dirty="0" smtClean="0"/>
                <a:t>ДОРОГА </a:t>
              </a:r>
            </a:p>
            <a:p>
              <a:pPr>
                <a:lnSpc>
                  <a:spcPct val="80000"/>
                </a:lnSpc>
              </a:pPr>
              <a:r>
                <a:rPr lang="ru-RU" sz="1200" b="1" dirty="0" smtClean="0"/>
                <a:t>ДО СРЕДНЕЙ ПЛОЩАДКИ</a:t>
              </a:r>
              <a:endParaRPr lang="ru-RU" sz="1200" b="1" dirty="0"/>
            </a:p>
          </p:txBody>
        </p:sp>
      </p:grpSp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1947" y="4205318"/>
            <a:ext cx="660225" cy="2922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516270" y="3805208"/>
            <a:ext cx="863158" cy="391517"/>
          </a:xfrm>
          <a:prstGeom prst="wedgeRectCallout">
            <a:avLst>
              <a:gd name="adj1" fmla="val -56688"/>
              <a:gd name="adj2" fmla="val 76564"/>
            </a:avLst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ВХОДНАЯ ГРУППА</a:t>
            </a:r>
            <a:endParaRPr lang="ru-RU" sz="1200" b="1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2014" y="4675256"/>
            <a:ext cx="3623487" cy="154976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118774" y="4250222"/>
            <a:ext cx="996175" cy="391517"/>
          </a:xfrm>
          <a:prstGeom prst="wedgeRectCallout">
            <a:avLst>
              <a:gd name="adj1" fmla="val -36366"/>
              <a:gd name="adj2" fmla="val 122272"/>
            </a:avLst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b="1" dirty="0" smtClean="0"/>
              <a:t>ВОДНЫЙ КОМПЛЕКС</a:t>
            </a:r>
            <a:endParaRPr lang="ru-RU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840173" y="5265360"/>
            <a:ext cx="743654" cy="276999"/>
          </a:xfrm>
          <a:prstGeom prst="wedgeRectCallout">
            <a:avLst>
              <a:gd name="adj1" fmla="val -58704"/>
              <a:gd name="adj2" fmla="val 91068"/>
            </a:avLst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ОНСЕН</a:t>
            </a:r>
            <a:endParaRPr lang="ru-RU" sz="1200" b="1" dirty="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4184" y="2926905"/>
            <a:ext cx="1235400" cy="1010458"/>
          </a:xfrm>
          <a:prstGeom prst="rect">
            <a:avLst/>
          </a:prstGeom>
        </p:spPr>
      </p:pic>
      <p:sp>
        <p:nvSpPr>
          <p:cNvPr id="29" name="Прямоугольная выноска 28"/>
          <p:cNvSpPr/>
          <p:nvPr/>
        </p:nvSpPr>
        <p:spPr>
          <a:xfrm>
            <a:off x="4681859" y="2479546"/>
            <a:ext cx="1350836" cy="360000"/>
          </a:xfrm>
          <a:prstGeom prst="wedgeRectCallout">
            <a:avLst>
              <a:gd name="adj1" fmla="val -7425"/>
              <a:gd name="adj2" fmla="val 127846"/>
            </a:avLst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chemeClr val="tx1"/>
                </a:solidFill>
              </a:rPr>
              <a:t>ГОРНОЛЫЖНАЯ ДЕРЕВНЯ</a:t>
            </a:r>
            <a:endParaRPr lang="ru-RU" sz="1200" b="1" dirty="0">
              <a:solidFill>
                <a:schemeClr val="tx1"/>
              </a:solidFill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247915" y="4739126"/>
            <a:ext cx="1096191" cy="465232"/>
          </a:xfrm>
          <a:prstGeom prst="rect">
            <a:avLst/>
          </a:prstGeom>
        </p:spPr>
      </p:pic>
      <p:sp>
        <p:nvSpPr>
          <p:cNvPr id="32" name="Прямоугольная выноска 31"/>
          <p:cNvSpPr/>
          <p:nvPr/>
        </p:nvSpPr>
        <p:spPr>
          <a:xfrm>
            <a:off x="5059517" y="4498494"/>
            <a:ext cx="789348" cy="230402"/>
          </a:xfrm>
          <a:prstGeom prst="wedgeRectCallout">
            <a:avLst>
              <a:gd name="adj1" fmla="val -52367"/>
              <a:gd name="adj2" fmla="val 131768"/>
            </a:avLst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</a:rPr>
              <a:t>ХОСТЕЛ</a:t>
            </a:r>
            <a:endParaRPr lang="ru-RU" sz="1200" b="1" dirty="0">
              <a:solidFill>
                <a:schemeClr val="tx1"/>
              </a:solidFill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7375" y="2707680"/>
            <a:ext cx="994068" cy="679256"/>
          </a:xfrm>
          <a:prstGeom prst="rect">
            <a:avLst/>
          </a:prstGeom>
        </p:spPr>
      </p:pic>
      <p:sp>
        <p:nvSpPr>
          <p:cNvPr id="34" name="Прямоугольная выноска 33"/>
          <p:cNvSpPr/>
          <p:nvPr/>
        </p:nvSpPr>
        <p:spPr>
          <a:xfrm>
            <a:off x="6597375" y="2174657"/>
            <a:ext cx="1242798" cy="363284"/>
          </a:xfrm>
          <a:prstGeom prst="wedgeRectCallout">
            <a:avLst>
              <a:gd name="adj1" fmla="val -11169"/>
              <a:gd name="adj2" fmla="val 9492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sz="1200" b="1" dirty="0" smtClean="0">
                <a:solidFill>
                  <a:schemeClr val="tx1"/>
                </a:solidFill>
              </a:rPr>
              <a:t>ГОСТИНИЧНЫЙ КОМПЛЕКС</a:t>
            </a:r>
            <a:endParaRPr lang="ru-RU" sz="1200" b="1" dirty="0">
              <a:solidFill>
                <a:schemeClr val="tx1"/>
              </a:solidFill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99" y="328870"/>
            <a:ext cx="1672531" cy="34776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5905" y="326427"/>
            <a:ext cx="479232" cy="70041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35" name="TextBox 6"/>
          <p:cNvSpPr txBox="1"/>
          <p:nvPr/>
        </p:nvSpPr>
        <p:spPr>
          <a:xfrm>
            <a:off x="2144251" y="400599"/>
            <a:ext cx="7853716" cy="920422"/>
          </a:xfrm>
          <a:prstGeom prst="rect">
            <a:avLst/>
          </a:prstGeom>
          <a:noFill/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r>
              <a:rPr lang="ru-RU" b="1" dirty="0" smtClean="0">
                <a:solidFill>
                  <a:schemeClr val="bg1"/>
                </a:solidFill>
                <a:latin typeface="+mj-lt"/>
              </a:rPr>
              <a:t>Развитие инфраструктуры спортивно-туристического комплекса «Горный воздух», 2018 год</a:t>
            </a:r>
            <a:endParaRPr lang="ru-RU" b="1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1753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9000"/>
    </mc:Choice>
    <mc:Fallback xmlns="">
      <p:transition spd="slow" advClick="0" advTm="1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75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2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7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2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25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32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13" grpId="0" animBg="1"/>
      <p:bldP spid="22" grpId="0" animBg="1"/>
      <p:bldP spid="25" grpId="0" animBg="1"/>
      <p:bldP spid="26" grpId="0" animBg="1"/>
      <p:bldP spid="29" grpId="0" animBg="1"/>
      <p:bldP spid="32" grpId="0" animBg="1"/>
      <p:bldP spid="34" grpId="0" animBg="1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99" y="328870"/>
            <a:ext cx="1672531" cy="3477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5905" y="326427"/>
            <a:ext cx="479232" cy="70041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1200764" y="1051414"/>
            <a:ext cx="59458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+mj-lt"/>
              </a:rPr>
              <a:t>Общий объем инвестиций 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+mj-lt"/>
              </a:rPr>
              <a:t>в развитие комплекса 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+mj-lt"/>
              </a:rPr>
              <a:t>до 2020 года составит</a:t>
            </a:r>
            <a:r>
              <a:rPr lang="ru-RU" sz="2800" dirty="0">
                <a:solidFill>
                  <a:schemeClr val="bg1"/>
                </a:solidFill>
                <a:latin typeface="+mj-lt"/>
              </a:rPr>
              <a:t> </a:t>
            </a:r>
          </a:p>
        </p:txBody>
      </p:sp>
      <p:sp>
        <p:nvSpPr>
          <p:cNvPr id="4" name="Овал 3"/>
          <p:cNvSpPr/>
          <p:nvPr/>
        </p:nvSpPr>
        <p:spPr>
          <a:xfrm>
            <a:off x="891367" y="2389087"/>
            <a:ext cx="2718476" cy="1298377"/>
          </a:xfrm>
          <a:prstGeom prst="ellipse">
            <a:avLst/>
          </a:prstGeom>
          <a:noFill/>
          <a:ln>
            <a:noFill/>
          </a:ln>
        </p:spPr>
        <p:txBody>
          <a:bodyPr wrap="none" lIns="0" rIns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свыше</a:t>
            </a:r>
            <a:r>
              <a:rPr lang="ru-RU" sz="3600" dirty="0" smtClean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5400" b="1" dirty="0" smtClean="0">
                <a:solidFill>
                  <a:srgbClr val="FFFF00"/>
                </a:solidFill>
                <a:latin typeface="+mj-lt"/>
                <a:ea typeface="Times New Roman" panose="02020603050405020304" pitchFamily="18" charset="0"/>
              </a:rPr>
              <a:t>16</a:t>
            </a:r>
            <a:endParaRPr lang="ru-RU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4725" y="2715110"/>
            <a:ext cx="893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ea typeface="Times New Roman" panose="02020603050405020304" pitchFamily="18" charset="0"/>
              </a:rPr>
              <a:t>млрд. рублей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15279" y="3450366"/>
            <a:ext cx="4038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+mj-lt"/>
              </a:rPr>
              <a:t>из них </a:t>
            </a:r>
            <a:r>
              <a:rPr lang="ru-RU" sz="2400" dirty="0" smtClean="0">
                <a:solidFill>
                  <a:schemeClr val="bg1"/>
                </a:solidFill>
              </a:rPr>
              <a:t>70 %</a:t>
            </a:r>
            <a:r>
              <a:rPr lang="ru-RU" sz="2000" dirty="0" smtClean="0">
                <a:solidFill>
                  <a:schemeClr val="bg1"/>
                </a:solidFill>
              </a:rPr>
              <a:t> -  частные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инвестиции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61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000">
        <p:fade/>
      </p:transition>
    </mc:Choice>
    <mc:Fallback xmlns="">
      <p:transition spd="med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араллелограмм 4"/>
          <p:cNvSpPr/>
          <p:nvPr/>
        </p:nvSpPr>
        <p:spPr>
          <a:xfrm flipH="1">
            <a:off x="4985209" y="-38101"/>
            <a:ext cx="1188859" cy="7067550"/>
          </a:xfrm>
          <a:prstGeom prst="parallelogram">
            <a:avLst>
              <a:gd name="adj" fmla="val 34614"/>
            </a:avLst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-7868" y="0"/>
            <a:ext cx="570661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99" y="324987"/>
            <a:ext cx="1672531" cy="351649"/>
          </a:xfrm>
          <a:prstGeom prst="rect">
            <a:avLst/>
          </a:prstGeom>
          <a:effectLst>
            <a:glow rad="38100">
              <a:schemeClr val="bg1"/>
            </a:glow>
          </a:effectLst>
        </p:spPr>
      </p:pic>
      <p:pic>
        <p:nvPicPr>
          <p:cNvPr id="2050" name="Picture 2" descr="ÐÐ°ÑÑÐ¸Ð½ÐºÐ¸ Ð¿Ð¾ Ð·Ð°Ð¿ÑÐ¾ÑÑ ÑÐ°ÑÐ°Ð»Ð¸Ð½ Ð´ÐµÑÐ¸ Ð°Ð·Ð¸Ð¸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3429" y="1988457"/>
            <a:ext cx="4209142" cy="2960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6"/>
          <p:cNvSpPr txBox="1"/>
          <p:nvPr/>
        </p:nvSpPr>
        <p:spPr>
          <a:xfrm>
            <a:off x="2715846" y="639660"/>
            <a:ext cx="7853716" cy="900000"/>
          </a:xfrm>
          <a:prstGeom prst="rect">
            <a:avLst/>
          </a:prstGeom>
          <a:gradFill flip="none" rotWithShape="1">
            <a:gsLst>
              <a:gs pos="100000">
                <a:srgbClr val="49AADF"/>
              </a:gs>
              <a:gs pos="40000">
                <a:srgbClr val="005DA2"/>
              </a:gs>
            </a:gsLst>
            <a:lin ang="0" scaled="0"/>
            <a:tileRect/>
          </a:gradFill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endParaRPr lang="ru-RU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08590" y="639660"/>
            <a:ext cx="7853716" cy="920422"/>
          </a:xfrm>
          <a:prstGeom prst="rect">
            <a:avLst/>
          </a:prstGeom>
          <a:noFill/>
        </p:spPr>
        <p:txBody>
          <a:bodyPr wrap="square" tIns="72000" bIns="108000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+mn-cs"/>
              </a:defRPr>
            </a:lvl9pPr>
          </a:lstStyle>
          <a:p>
            <a:pPr lvl="1"/>
            <a:r>
              <a:rPr lang="ru-RU" b="1" dirty="0" smtClean="0">
                <a:solidFill>
                  <a:schemeClr val="bg1"/>
                </a:solidFill>
                <a:latin typeface="+mj-lt"/>
              </a:rPr>
              <a:t>Расходы на подготовку к первым Зимним Международным спортивным играм «Дети Азии»</a:t>
            </a:r>
            <a:endParaRPr lang="ru-RU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2702263" y="639660"/>
            <a:ext cx="36000" cy="900000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12" name="Прямоугольник 11"/>
          <p:cNvSpPr/>
          <p:nvPr/>
        </p:nvSpPr>
        <p:spPr>
          <a:xfrm>
            <a:off x="6968735" y="2627980"/>
            <a:ext cx="3593571" cy="14155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36000" tIns="360000" rIns="0" bIns="36000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ru-RU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67645" y="3957786"/>
            <a:ext cx="1795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м</a:t>
            </a:r>
            <a:r>
              <a:rPr lang="ru-RU" sz="2400" dirty="0" smtClean="0">
                <a:solidFill>
                  <a:schemeClr val="bg1"/>
                </a:solidFill>
              </a:rPr>
              <a:t>лн. рублей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7316958" y="2304518"/>
            <a:ext cx="2897123" cy="2711528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9741" y="5688575"/>
            <a:ext cx="2721896" cy="229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9" presetClass="emph" presetSubtype="0" fill="hold" grpId="1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mph" presetSubtype="2" fill="hold" grpId="2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/>
      <p:bldP spid="12" grpId="0"/>
      <p:bldP spid="12" grpId="1"/>
      <p:bldP spid="12" grpId="2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7992" y="66674"/>
            <a:ext cx="6074091" cy="6858000"/>
          </a:xfrm>
          <a:prstGeom prst="rect">
            <a:avLst/>
          </a:prstGeom>
        </p:spPr>
      </p:pic>
      <p:sp>
        <p:nvSpPr>
          <p:cNvPr id="5" name="Параллелограмм 4"/>
          <p:cNvSpPr/>
          <p:nvPr/>
        </p:nvSpPr>
        <p:spPr>
          <a:xfrm flipH="1">
            <a:off x="4985209" y="-38101"/>
            <a:ext cx="1188859" cy="7067550"/>
          </a:xfrm>
          <a:prstGeom prst="parallelogram">
            <a:avLst>
              <a:gd name="adj" fmla="val 34614"/>
            </a:avLst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-7868" y="0"/>
            <a:ext cx="570661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99" y="324987"/>
            <a:ext cx="1672531" cy="351649"/>
          </a:xfrm>
          <a:prstGeom prst="rect">
            <a:avLst/>
          </a:prstGeom>
          <a:effectLst>
            <a:glow rad="38100">
              <a:schemeClr val="bg1"/>
            </a:glo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7338100" y="2138816"/>
            <a:ext cx="454590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+mj-lt"/>
              </a:rPr>
              <a:t>Спасибо </a:t>
            </a:r>
          </a:p>
          <a:p>
            <a:r>
              <a:rPr lang="ru-RU" sz="5400" dirty="0">
                <a:solidFill>
                  <a:schemeClr val="bg1"/>
                </a:solidFill>
                <a:latin typeface="+mj-lt"/>
              </a:rPr>
              <a:t>з</a:t>
            </a:r>
            <a:r>
              <a:rPr lang="ru-RU" sz="5400" dirty="0" smtClean="0">
                <a:solidFill>
                  <a:schemeClr val="bg1"/>
                </a:solidFill>
                <a:latin typeface="+mj-lt"/>
              </a:rPr>
              <a:t>а внимание!</a:t>
            </a:r>
            <a:r>
              <a:rPr lang="ru-RU" sz="4800" dirty="0">
                <a:solidFill>
                  <a:schemeClr val="bg1"/>
                </a:solidFill>
                <a:latin typeface="+mj-lt"/>
              </a:rPr>
              <a:t> 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346001" y="1413285"/>
            <a:ext cx="5545589" cy="4867740"/>
            <a:chOff x="346001" y="1413285"/>
            <a:chExt cx="5545589" cy="4867740"/>
          </a:xfrm>
        </p:grpSpPr>
        <p:sp>
          <p:nvSpPr>
            <p:cNvPr id="16" name="Text Box 2"/>
            <p:cNvSpPr txBox="1">
              <a:spLocks noChangeArrowheads="1"/>
            </p:cNvSpPr>
            <p:nvPr/>
          </p:nvSpPr>
          <p:spPr bwMode="auto">
            <a:xfrm>
              <a:off x="353924" y="1990260"/>
              <a:ext cx="5537666" cy="1154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1" i="0" u="none" strike="noStrike" cap="none" normalizeH="0" baseline="0" dirty="0" smtClean="0">
                  <a:ln>
                    <a:noFill/>
                  </a:ln>
                  <a:effectLst/>
                  <a:latin typeface="+mj-lt"/>
                </a:rPr>
                <a:t>Министерство финансов Сахалинской области</a:t>
              </a: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1" i="0" u="none" strike="noStrike" cap="none" normalizeH="0" baseline="0" dirty="0" smtClean="0">
                  <a:ln>
                    <a:noFill/>
                  </a:ln>
                  <a:effectLst/>
                  <a:latin typeface="+mj-lt"/>
                </a:rPr>
                <a:t>Адрес:  693009, г. Южно-Сахалинск, Коммунистический пр-т, 32</a:t>
              </a: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b="1" i="0" u="none" strike="noStrike" cap="none" normalizeH="0" baseline="0" dirty="0" smtClean="0">
                  <a:ln>
                    <a:noFill/>
                  </a:ln>
                  <a:effectLst/>
                  <a:latin typeface="+mj-lt"/>
                </a:rPr>
                <a:t>Телефон:(4242) 670-400, 670-410</a:t>
              </a:r>
              <a:br>
                <a:rPr kumimoji="0" lang="ru-RU" altLang="ru-RU" sz="1400" b="1" i="0" u="none" strike="noStrike" cap="none" normalizeH="0" baseline="0" dirty="0" smtClean="0">
                  <a:ln>
                    <a:noFill/>
                  </a:ln>
                  <a:effectLst/>
                  <a:latin typeface="+mj-lt"/>
                </a:rPr>
              </a:br>
              <a:r>
                <a:rPr kumimoji="0" lang="ru-RU" altLang="ru-RU" sz="1400" b="1" i="0" u="none" strike="noStrike" cap="none" normalizeH="0" baseline="0" dirty="0" smtClean="0">
                  <a:ln>
                    <a:noFill/>
                  </a:ln>
                  <a:effectLst/>
                  <a:latin typeface="+mj-lt"/>
                </a:rPr>
                <a:t>Факс:(4242) 72-78-31 </a:t>
              </a: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ru-RU" sz="1400" b="1" i="0" u="none" strike="noStrike" cap="none" normalizeH="0" baseline="0" dirty="0" smtClean="0">
                  <a:ln>
                    <a:noFill/>
                  </a:ln>
                  <a:effectLst/>
                  <a:latin typeface="+mj-lt"/>
                </a:rPr>
                <a:t>e-mail</a:t>
              </a:r>
              <a:r>
                <a:rPr kumimoji="0" lang="ru-RU" altLang="ru-RU" sz="1400" b="1" i="0" u="none" strike="noStrike" cap="none" normalizeH="0" baseline="0" dirty="0" smtClean="0">
                  <a:ln>
                    <a:noFill/>
                  </a:ln>
                  <a:effectLst/>
                  <a:latin typeface="+mj-lt"/>
                </a:rPr>
                <a:t>:  </a:t>
              </a:r>
              <a:r>
                <a:rPr kumimoji="0" lang="en-US" altLang="ru-RU" sz="1400" b="1" i="0" u="sng" strike="noStrike" cap="none" normalizeH="0" baseline="0" dirty="0" smtClean="0">
                  <a:ln>
                    <a:noFill/>
                  </a:ln>
                  <a:solidFill>
                    <a:srgbClr val="000080"/>
                  </a:solidFill>
                  <a:effectLst/>
                  <a:latin typeface="+mj-lt"/>
                </a:rPr>
                <a:t>ob@sakhminfin.ru</a:t>
              </a:r>
              <a:r>
                <a:rPr kumimoji="0" lang="ru-RU" altLang="ru-RU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j-lt"/>
                </a:rPr>
                <a:t> </a:t>
              </a:r>
              <a:endPara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endParaRPr>
            </a:p>
          </p:txBody>
        </p:sp>
        <p:grpSp>
          <p:nvGrpSpPr>
            <p:cNvPr id="21" name="Группа 20"/>
            <p:cNvGrpSpPr/>
            <p:nvPr/>
          </p:nvGrpSpPr>
          <p:grpSpPr>
            <a:xfrm>
              <a:off x="346001" y="1413285"/>
              <a:ext cx="5321887" cy="4867740"/>
              <a:chOff x="346001" y="1413285"/>
              <a:chExt cx="5321887" cy="4867740"/>
            </a:xfrm>
          </p:grpSpPr>
          <p:sp>
            <p:nvSpPr>
              <p:cNvPr id="17" name="Text Box 3"/>
              <p:cNvSpPr txBox="1">
                <a:spLocks noChangeArrowheads="1"/>
              </p:cNvSpPr>
              <p:nvPr/>
            </p:nvSpPr>
            <p:spPr bwMode="auto">
              <a:xfrm>
                <a:off x="364499" y="3539493"/>
                <a:ext cx="4668366" cy="7064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in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vert="horz" wrap="square" lIns="36576" tIns="36576" rIns="36576" bIns="36576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400" b="1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</a:rPr>
                  <a:t>Портал открытого</a:t>
                </a:r>
                <a:r>
                  <a:rPr kumimoji="0" lang="ru-RU" altLang="ru-RU" sz="1400" b="1" i="0" u="none" strike="noStrike" cap="none" normalizeH="0" dirty="0" smtClean="0">
                    <a:ln>
                      <a:noFill/>
                    </a:ln>
                    <a:effectLst/>
                    <a:latin typeface="+mj-lt"/>
                  </a:rPr>
                  <a:t> бюджета </a:t>
                </a:r>
                <a:r>
                  <a:rPr kumimoji="0" lang="ru-RU" altLang="ru-RU" sz="1400" b="1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</a:rPr>
                  <a:t>Сахалинской области</a:t>
                </a:r>
              </a:p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ru-RU" sz="1400" b="1" i="0" u="sng" strike="noStrike" cap="none" normalizeH="0" baseline="0" dirty="0" smtClean="0">
                    <a:ln>
                      <a:noFill/>
                    </a:ln>
                    <a:solidFill>
                      <a:srgbClr val="000080"/>
                    </a:solidFill>
                    <a:effectLst/>
                    <a:latin typeface="+mj-lt"/>
                  </a:rPr>
                  <a:t>http://openbudget.sakhminfin.ru</a:t>
                </a:r>
                <a:endParaRPr kumimoji="0" lang="ru-RU" altLang="ru-RU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endParaRPr>
              </a:p>
            </p:txBody>
          </p:sp>
          <p:sp>
            <p:nvSpPr>
              <p:cNvPr id="18" name="Text Box 4"/>
              <p:cNvSpPr txBox="1">
                <a:spLocks noChangeArrowheads="1"/>
              </p:cNvSpPr>
              <p:nvPr/>
            </p:nvSpPr>
            <p:spPr bwMode="auto">
              <a:xfrm>
                <a:off x="346001" y="1413285"/>
                <a:ext cx="4610051" cy="962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in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vert="horz" wrap="square" lIns="36576" tIns="36576" rIns="36576" bIns="36576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800" b="1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</a:rPr>
                  <a:t>Контактная информация</a:t>
                </a:r>
              </a:p>
            </p:txBody>
          </p:sp>
          <p:sp>
            <p:nvSpPr>
              <p:cNvPr id="19" name="Text Box 5"/>
              <p:cNvSpPr txBox="1">
                <a:spLocks noChangeArrowheads="1"/>
              </p:cNvSpPr>
              <p:nvPr/>
            </p:nvSpPr>
            <p:spPr bwMode="auto">
              <a:xfrm>
                <a:off x="352621" y="4469687"/>
                <a:ext cx="4514045" cy="18113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in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vert="horz" wrap="square" lIns="36576" tIns="36576" rIns="36576" bIns="36576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ru-RU" sz="1400" b="1" i="0" u="none" strike="noStrike" cap="none" normalizeH="0" baseline="0" dirty="0" smtClean="0">
                  <a:ln>
                    <a:noFill/>
                  </a:ln>
                  <a:solidFill>
                    <a:srgbClr val="6666CC"/>
                  </a:solidFill>
                  <a:effectLst/>
                  <a:latin typeface="+mj-lt"/>
                </a:endParaRPr>
              </a:p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ru-RU" sz="1400" b="1" i="0" u="none" strike="noStrike" cap="none" normalizeH="0" baseline="0" dirty="0" smtClean="0">
                  <a:ln>
                    <a:noFill/>
                  </a:ln>
                  <a:solidFill>
                    <a:srgbClr val="6666CC"/>
                  </a:solidFill>
                  <a:effectLst/>
                  <a:latin typeface="+mj-lt"/>
                </a:endParaRPr>
              </a:p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400" b="1" i="0" u="none" strike="noStrike" cap="none" normalizeH="0" baseline="0" dirty="0" smtClean="0">
                  <a:ln>
                    <a:noFill/>
                  </a:ln>
                  <a:solidFill>
                    <a:srgbClr val="6666CC"/>
                  </a:solidFill>
                  <a:effectLst/>
                  <a:latin typeface="+mj-lt"/>
                </a:endParaRPr>
              </a:p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400" b="1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</a:rPr>
                  <a:t>Страницы в социальных сетях</a:t>
                </a: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ru-RU" sz="1400" b="1" u="sng" dirty="0">
                    <a:solidFill>
                      <a:srgbClr val="000080"/>
                    </a:solidFill>
                    <a:latin typeface="+mj-lt"/>
                  </a:rPr>
                  <a:t>www. </a:t>
                </a:r>
                <a:r>
                  <a:rPr lang="en-US" altLang="ru-RU" sz="1400" b="1" u="sng" dirty="0" smtClean="0">
                    <a:solidFill>
                      <a:srgbClr val="000080"/>
                    </a:solidFill>
                    <a:latin typeface="+mj-lt"/>
                  </a:rPr>
                  <a:t>facebook.com/budget65</a:t>
                </a:r>
                <a:endParaRPr kumimoji="0" lang="ru-RU" altLang="ru-RU" sz="1400" b="1" i="0" u="none" strike="noStrike" cap="none" normalizeH="0" baseline="0" dirty="0" smtClean="0">
                  <a:ln>
                    <a:noFill/>
                  </a:ln>
                  <a:solidFill>
                    <a:srgbClr val="6666CC"/>
                  </a:solidFill>
                  <a:effectLst/>
                  <a:latin typeface="+mj-lt"/>
                </a:endParaRPr>
              </a:p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ru-RU" sz="1400" b="1" i="0" u="sng" strike="noStrike" cap="none" normalizeH="0" baseline="0" dirty="0" smtClean="0">
                    <a:ln>
                      <a:noFill/>
                    </a:ln>
                    <a:solidFill>
                      <a:srgbClr val="000080"/>
                    </a:solidFill>
                    <a:effectLst/>
                    <a:latin typeface="+mj-lt"/>
                  </a:rPr>
                  <a:t>www.vk.com/budget65</a:t>
                </a:r>
                <a:endParaRPr kumimoji="0" lang="ru-RU" altLang="ru-RU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endParaRPr>
              </a:p>
            </p:txBody>
          </p:sp>
          <p:sp>
            <p:nvSpPr>
              <p:cNvPr id="20" name="Text Box 6"/>
              <p:cNvSpPr txBox="1">
                <a:spLocks noChangeArrowheads="1"/>
              </p:cNvSpPr>
              <p:nvPr/>
            </p:nvSpPr>
            <p:spPr bwMode="auto">
              <a:xfrm>
                <a:off x="370462" y="4135666"/>
                <a:ext cx="5297426" cy="5730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in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CCCCCC"/>
                      </a:outerShdw>
                    </a:effectLst>
                  </a14:hiddenEffects>
                </a:ext>
              </a:extLst>
            </p:spPr>
            <p:txBody>
              <a:bodyPr vert="horz" wrap="square" lIns="36576" tIns="36576" rIns="36576" bIns="36576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400" b="1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</a:rPr>
                  <a:t>Портал инициативного бюджетирования Сахалинской области</a:t>
                </a:r>
              </a:p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ru-RU" sz="1400" b="1" i="0" u="sng" strike="noStrike" cap="none" normalizeH="0" baseline="0" dirty="0" smtClean="0">
                    <a:ln>
                      <a:noFill/>
                    </a:ln>
                    <a:solidFill>
                      <a:srgbClr val="000080"/>
                    </a:solidFill>
                    <a:effectLst/>
                    <a:latin typeface="+mj-lt"/>
                  </a:rPr>
                  <a:t>http</a:t>
                </a:r>
                <a:r>
                  <a:rPr lang="en-US" altLang="ru-RU" sz="1400" b="1" u="sng" dirty="0">
                    <a:solidFill>
                      <a:srgbClr val="000080"/>
                    </a:solidFill>
                    <a:latin typeface="+mj-lt"/>
                  </a:rPr>
                  <a:t>s</a:t>
                </a:r>
                <a:r>
                  <a:rPr kumimoji="0" lang="en-US" altLang="ru-RU" sz="1400" b="1" i="0" u="sng" strike="noStrike" cap="none" normalizeH="0" baseline="0" dirty="0" smtClean="0">
                    <a:ln>
                      <a:noFill/>
                    </a:ln>
                    <a:solidFill>
                      <a:srgbClr val="000080"/>
                    </a:solidFill>
                    <a:effectLst/>
                    <a:latin typeface="+mj-lt"/>
                  </a:rPr>
                  <a:t>://pib.sakhminfin.ru</a:t>
                </a:r>
                <a:r>
                  <a:rPr kumimoji="0" lang="en-US" altLang="ru-RU" sz="1400" b="1" i="0" u="none" strike="noStrike" cap="none" normalizeH="0" baseline="0" dirty="0" smtClean="0">
                    <a:ln>
                      <a:noFill/>
                    </a:ln>
                    <a:solidFill>
                      <a:srgbClr val="000040"/>
                    </a:solidFill>
                    <a:effectLst/>
                    <a:latin typeface="+mj-lt"/>
                  </a:rPr>
                  <a:t> </a:t>
                </a:r>
                <a:endParaRPr kumimoji="0" lang="ru-RU" altLang="ru-RU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1905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17776</TotalTime>
  <Words>551</Words>
  <Application>Microsoft Office PowerPoint</Application>
  <PresentationFormat>Произвольный</PresentationFormat>
  <Paragraphs>196</Paragraphs>
  <Slides>16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Блоцкая Анна Григорьевна</dc:creator>
  <cp:lastModifiedBy>Библиотека - Угрюмова Елена Борисовна</cp:lastModifiedBy>
  <cp:revision>460</cp:revision>
  <dcterms:created xsi:type="dcterms:W3CDTF">2018-04-27T00:33:36Z</dcterms:created>
  <dcterms:modified xsi:type="dcterms:W3CDTF">2018-11-14T14:27:34Z</dcterms:modified>
</cp:coreProperties>
</file>