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90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9" r:id="rId13"/>
    <p:sldId id="270" r:id="rId14"/>
    <p:sldId id="267" r:id="rId15"/>
    <p:sldId id="295" r:id="rId16"/>
    <p:sldId id="268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4" r:id="rId27"/>
    <p:sldId id="286" r:id="rId28"/>
    <p:sldId id="282" r:id="rId29"/>
    <p:sldId id="283" r:id="rId30"/>
    <p:sldId id="287" r:id="rId31"/>
    <p:sldId id="288" r:id="rId32"/>
    <p:sldId id="292" r:id="rId33"/>
    <p:sldId id="294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91" autoAdjust="0"/>
  </p:normalViewPr>
  <p:slideViewPr>
    <p:cSldViewPr>
      <p:cViewPr varScale="1">
        <p:scale>
          <a:sx n="52" d="100"/>
          <a:sy n="52" d="100"/>
        </p:scale>
        <p:origin x="-6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BB5C7E-F392-4A25-9360-DDE185B4B33B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CFE2432-763C-4435-A611-07286728CCAC}">
      <dgm:prSet phldrT="[Текст]"/>
      <dgm:spPr/>
      <dgm:t>
        <a:bodyPr/>
        <a:lstStyle/>
        <a:p>
          <a:r>
            <a:rPr lang="ru-RU" dirty="0" smtClean="0"/>
            <a:t>Цель:</a:t>
          </a:r>
          <a:endParaRPr lang="ru-RU" dirty="0"/>
        </a:p>
      </dgm:t>
    </dgm:pt>
    <dgm:pt modelId="{BDA57B20-0D09-4F77-9715-80F118238144}" type="parTrans" cxnId="{52F70B01-F044-4F35-9223-B41164A6E8C0}">
      <dgm:prSet/>
      <dgm:spPr/>
      <dgm:t>
        <a:bodyPr/>
        <a:lstStyle/>
        <a:p>
          <a:endParaRPr lang="ru-RU"/>
        </a:p>
      </dgm:t>
    </dgm:pt>
    <dgm:pt modelId="{B973CC37-753F-4E4E-82F6-9BB597F5D59C}" type="sibTrans" cxnId="{52F70B01-F044-4F35-9223-B41164A6E8C0}">
      <dgm:prSet/>
      <dgm:spPr/>
      <dgm:t>
        <a:bodyPr/>
        <a:lstStyle/>
        <a:p>
          <a:endParaRPr lang="ru-RU"/>
        </a:p>
      </dgm:t>
    </dgm:pt>
    <dgm:pt modelId="{A921F8DB-7323-4E91-A701-0338AAA297DC}">
      <dgm:prSet phldrT="[Текст]"/>
      <dgm:spPr/>
      <dgm:t>
        <a:bodyPr/>
        <a:lstStyle/>
        <a:p>
          <a:r>
            <a:rPr lang="ru-RU" dirty="0" smtClean="0"/>
            <a:t>повышение финансовой грамотности населения.</a:t>
          </a:r>
          <a:endParaRPr lang="ru-RU" dirty="0"/>
        </a:p>
      </dgm:t>
    </dgm:pt>
    <dgm:pt modelId="{6073A12D-411F-48DD-81C9-4288F0F8428B}" type="parTrans" cxnId="{AB92D19E-AF7D-4A3B-9A14-F8F5D0976CA8}">
      <dgm:prSet/>
      <dgm:spPr/>
      <dgm:t>
        <a:bodyPr/>
        <a:lstStyle/>
        <a:p>
          <a:endParaRPr lang="ru-RU"/>
        </a:p>
      </dgm:t>
    </dgm:pt>
    <dgm:pt modelId="{A8BF2515-33ED-4851-8BFB-779D7FD41D43}" type="sibTrans" cxnId="{AB92D19E-AF7D-4A3B-9A14-F8F5D0976CA8}">
      <dgm:prSet/>
      <dgm:spPr/>
      <dgm:t>
        <a:bodyPr/>
        <a:lstStyle/>
        <a:p>
          <a:endParaRPr lang="ru-RU"/>
        </a:p>
      </dgm:t>
    </dgm:pt>
    <dgm:pt modelId="{30F58853-0CEF-4BC9-BE72-1A79D1896703}">
      <dgm:prSet phldrT="[Текст]"/>
      <dgm:spPr/>
      <dgm:t>
        <a:bodyPr/>
        <a:lstStyle/>
        <a:p>
          <a:r>
            <a:rPr lang="ru-RU" dirty="0" smtClean="0"/>
            <a:t>Задачи:</a:t>
          </a:r>
          <a:endParaRPr lang="ru-RU" dirty="0"/>
        </a:p>
      </dgm:t>
    </dgm:pt>
    <dgm:pt modelId="{6FFF1F5A-EC1C-4C16-8029-B236D36F3483}" type="parTrans" cxnId="{0816BF55-E180-4F6C-9F0F-E9D31EC4B40F}">
      <dgm:prSet/>
      <dgm:spPr/>
      <dgm:t>
        <a:bodyPr/>
        <a:lstStyle/>
        <a:p>
          <a:endParaRPr lang="ru-RU"/>
        </a:p>
      </dgm:t>
    </dgm:pt>
    <dgm:pt modelId="{5955D609-D194-487E-AD26-B53B033725C0}" type="sibTrans" cxnId="{0816BF55-E180-4F6C-9F0F-E9D31EC4B40F}">
      <dgm:prSet/>
      <dgm:spPr/>
      <dgm:t>
        <a:bodyPr/>
        <a:lstStyle/>
        <a:p>
          <a:endParaRPr lang="ru-RU"/>
        </a:p>
      </dgm:t>
    </dgm:pt>
    <dgm:pt modelId="{6A86EDF6-7D8D-4FD4-9DE4-B963F77A7DF5}">
      <dgm:prSet phldrT="[Текст]"/>
      <dgm:spPr/>
      <dgm:t>
        <a:bodyPr/>
        <a:lstStyle/>
        <a:p>
          <a:r>
            <a:rPr lang="ru-RU" dirty="0" smtClean="0"/>
            <a:t>рассчитать, что платит работодатель;</a:t>
          </a:r>
          <a:endParaRPr lang="ru-RU" dirty="0"/>
        </a:p>
      </dgm:t>
    </dgm:pt>
    <dgm:pt modelId="{886A9E9D-04AE-4D04-9609-E799BC558153}" type="parTrans" cxnId="{4F6E6E66-D68E-4A53-8F9F-83C7DEFD0827}">
      <dgm:prSet/>
      <dgm:spPr/>
      <dgm:t>
        <a:bodyPr/>
        <a:lstStyle/>
        <a:p>
          <a:endParaRPr lang="ru-RU"/>
        </a:p>
      </dgm:t>
    </dgm:pt>
    <dgm:pt modelId="{EDF865E9-8797-4961-B27E-C64A8C8120BF}" type="sibTrans" cxnId="{4F6E6E66-D68E-4A53-8F9F-83C7DEFD0827}">
      <dgm:prSet/>
      <dgm:spPr/>
      <dgm:t>
        <a:bodyPr/>
        <a:lstStyle/>
        <a:p>
          <a:endParaRPr lang="ru-RU"/>
        </a:p>
      </dgm:t>
    </dgm:pt>
    <dgm:pt modelId="{559C5551-989E-4BEB-8E07-7349CE001855}">
      <dgm:prSet phldrT="[Текст]"/>
      <dgm:spPr/>
      <dgm:t>
        <a:bodyPr/>
        <a:lstStyle/>
        <a:p>
          <a:r>
            <a:rPr lang="ru-RU" dirty="0" smtClean="0"/>
            <a:t>узнать, что получаю я.</a:t>
          </a:r>
          <a:endParaRPr lang="ru-RU" dirty="0"/>
        </a:p>
      </dgm:t>
    </dgm:pt>
    <dgm:pt modelId="{B3EC7A89-BC3C-4271-B03A-A70515DB9817}" type="parTrans" cxnId="{A7D5AAC5-623D-4C04-B7CB-6CAA473C7DB0}">
      <dgm:prSet/>
      <dgm:spPr/>
      <dgm:t>
        <a:bodyPr/>
        <a:lstStyle/>
        <a:p>
          <a:endParaRPr lang="ru-RU"/>
        </a:p>
      </dgm:t>
    </dgm:pt>
    <dgm:pt modelId="{0F685038-DA44-4EE8-B30B-50AEF0AC041E}" type="sibTrans" cxnId="{A7D5AAC5-623D-4C04-B7CB-6CAA473C7DB0}">
      <dgm:prSet/>
      <dgm:spPr/>
      <dgm:t>
        <a:bodyPr/>
        <a:lstStyle/>
        <a:p>
          <a:endParaRPr lang="ru-RU"/>
        </a:p>
      </dgm:t>
    </dgm:pt>
    <dgm:pt modelId="{B1BB02D2-69B7-4BEE-BEE6-E84F1F37AEE0}">
      <dgm:prSet phldrT="[Текст]"/>
      <dgm:spPr/>
      <dgm:t>
        <a:bodyPr/>
        <a:lstStyle/>
        <a:p>
          <a:r>
            <a:rPr lang="ru-RU" dirty="0" smtClean="0"/>
            <a:t>посмотреть, что плачу я;</a:t>
          </a:r>
          <a:endParaRPr lang="ru-RU" dirty="0"/>
        </a:p>
      </dgm:t>
    </dgm:pt>
    <dgm:pt modelId="{A21D9B25-1068-43F6-9E56-CC67C5C2FBE2}" type="parTrans" cxnId="{24C5C31F-BA43-4D0B-86B9-BDFDD527C495}">
      <dgm:prSet/>
      <dgm:spPr/>
      <dgm:t>
        <a:bodyPr/>
        <a:lstStyle/>
        <a:p>
          <a:endParaRPr lang="ru-RU"/>
        </a:p>
      </dgm:t>
    </dgm:pt>
    <dgm:pt modelId="{EECD791E-0D94-4FB4-BCD1-B9CAE00F03A1}" type="sibTrans" cxnId="{24C5C31F-BA43-4D0B-86B9-BDFDD527C495}">
      <dgm:prSet/>
      <dgm:spPr/>
      <dgm:t>
        <a:bodyPr/>
        <a:lstStyle/>
        <a:p>
          <a:endParaRPr lang="ru-RU"/>
        </a:p>
      </dgm:t>
    </dgm:pt>
    <dgm:pt modelId="{B6F25A9C-CCEC-4AAE-B3F9-5D5B0A6E6F29}" type="pres">
      <dgm:prSet presAssocID="{ADBB5C7E-F392-4A25-9360-DDE185B4B3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D6E63B-5B1F-43E9-8084-E80285827308}" type="pres">
      <dgm:prSet presAssocID="{0CFE2432-763C-4435-A611-07286728CCA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00FD6A-03D0-406C-94F2-B3A7DDED6538}" type="pres">
      <dgm:prSet presAssocID="{0CFE2432-763C-4435-A611-07286728CCA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27B32C-1404-434A-9B29-E23F5DF43A72}" type="pres">
      <dgm:prSet presAssocID="{30F58853-0CEF-4BC9-BE72-1A79D189670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1AACA6-2C9C-4BBF-9439-546C81A05C23}" type="pres">
      <dgm:prSet presAssocID="{30F58853-0CEF-4BC9-BE72-1A79D189670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C5C31F-BA43-4D0B-86B9-BDFDD527C495}" srcId="{30F58853-0CEF-4BC9-BE72-1A79D1896703}" destId="{B1BB02D2-69B7-4BEE-BEE6-E84F1F37AEE0}" srcOrd="0" destOrd="0" parTransId="{A21D9B25-1068-43F6-9E56-CC67C5C2FBE2}" sibTransId="{EECD791E-0D94-4FB4-BCD1-B9CAE00F03A1}"/>
    <dgm:cxn modelId="{F4251F0A-494A-4E99-965C-4F725FFE0F7E}" type="presOf" srcId="{ADBB5C7E-F392-4A25-9360-DDE185B4B33B}" destId="{B6F25A9C-CCEC-4AAE-B3F9-5D5B0A6E6F29}" srcOrd="0" destOrd="0" presId="urn:microsoft.com/office/officeart/2005/8/layout/vList2"/>
    <dgm:cxn modelId="{AB92D19E-AF7D-4A3B-9A14-F8F5D0976CA8}" srcId="{0CFE2432-763C-4435-A611-07286728CCAC}" destId="{A921F8DB-7323-4E91-A701-0338AAA297DC}" srcOrd="0" destOrd="0" parTransId="{6073A12D-411F-48DD-81C9-4288F0F8428B}" sibTransId="{A8BF2515-33ED-4851-8BFB-779D7FD41D43}"/>
    <dgm:cxn modelId="{A7D5AAC5-623D-4C04-B7CB-6CAA473C7DB0}" srcId="{30F58853-0CEF-4BC9-BE72-1A79D1896703}" destId="{559C5551-989E-4BEB-8E07-7349CE001855}" srcOrd="2" destOrd="0" parTransId="{B3EC7A89-BC3C-4271-B03A-A70515DB9817}" sibTransId="{0F685038-DA44-4EE8-B30B-50AEF0AC041E}"/>
    <dgm:cxn modelId="{D4AE3C9D-84D8-4024-800D-902BEB608A6B}" type="presOf" srcId="{30F58853-0CEF-4BC9-BE72-1A79D1896703}" destId="{CA27B32C-1404-434A-9B29-E23F5DF43A72}" srcOrd="0" destOrd="0" presId="urn:microsoft.com/office/officeart/2005/8/layout/vList2"/>
    <dgm:cxn modelId="{98CEF60A-6138-4348-9287-002B8C504BBC}" type="presOf" srcId="{A921F8DB-7323-4E91-A701-0338AAA297DC}" destId="{A400FD6A-03D0-406C-94F2-B3A7DDED6538}" srcOrd="0" destOrd="0" presId="urn:microsoft.com/office/officeart/2005/8/layout/vList2"/>
    <dgm:cxn modelId="{0816BF55-E180-4F6C-9F0F-E9D31EC4B40F}" srcId="{ADBB5C7E-F392-4A25-9360-DDE185B4B33B}" destId="{30F58853-0CEF-4BC9-BE72-1A79D1896703}" srcOrd="1" destOrd="0" parTransId="{6FFF1F5A-EC1C-4C16-8029-B236D36F3483}" sibTransId="{5955D609-D194-487E-AD26-B53B033725C0}"/>
    <dgm:cxn modelId="{B5A51AE8-AFC8-450A-9DA3-BFAE25813DB5}" type="presOf" srcId="{0CFE2432-763C-4435-A611-07286728CCAC}" destId="{B6D6E63B-5B1F-43E9-8084-E80285827308}" srcOrd="0" destOrd="0" presId="urn:microsoft.com/office/officeart/2005/8/layout/vList2"/>
    <dgm:cxn modelId="{52F70B01-F044-4F35-9223-B41164A6E8C0}" srcId="{ADBB5C7E-F392-4A25-9360-DDE185B4B33B}" destId="{0CFE2432-763C-4435-A611-07286728CCAC}" srcOrd="0" destOrd="0" parTransId="{BDA57B20-0D09-4F77-9715-80F118238144}" sibTransId="{B973CC37-753F-4E4E-82F6-9BB597F5D59C}"/>
    <dgm:cxn modelId="{0C813048-3E49-4B12-9812-05FA653EB495}" type="presOf" srcId="{559C5551-989E-4BEB-8E07-7349CE001855}" destId="{6A1AACA6-2C9C-4BBF-9439-546C81A05C23}" srcOrd="0" destOrd="2" presId="urn:microsoft.com/office/officeart/2005/8/layout/vList2"/>
    <dgm:cxn modelId="{859B10D0-E5B6-4AEF-83A4-0633F851D122}" type="presOf" srcId="{6A86EDF6-7D8D-4FD4-9DE4-B963F77A7DF5}" destId="{6A1AACA6-2C9C-4BBF-9439-546C81A05C23}" srcOrd="0" destOrd="1" presId="urn:microsoft.com/office/officeart/2005/8/layout/vList2"/>
    <dgm:cxn modelId="{C50E3282-D231-4FD7-84E9-E069DF653B8E}" type="presOf" srcId="{B1BB02D2-69B7-4BEE-BEE6-E84F1F37AEE0}" destId="{6A1AACA6-2C9C-4BBF-9439-546C81A05C23}" srcOrd="0" destOrd="0" presId="urn:microsoft.com/office/officeart/2005/8/layout/vList2"/>
    <dgm:cxn modelId="{4F6E6E66-D68E-4A53-8F9F-83C7DEFD0827}" srcId="{30F58853-0CEF-4BC9-BE72-1A79D1896703}" destId="{6A86EDF6-7D8D-4FD4-9DE4-B963F77A7DF5}" srcOrd="1" destOrd="0" parTransId="{886A9E9D-04AE-4D04-9609-E799BC558153}" sibTransId="{EDF865E9-8797-4961-B27E-C64A8C8120BF}"/>
    <dgm:cxn modelId="{AE68A2C7-E8EB-451B-80DE-9824AF7B7616}" type="presParOf" srcId="{B6F25A9C-CCEC-4AAE-B3F9-5D5B0A6E6F29}" destId="{B6D6E63B-5B1F-43E9-8084-E80285827308}" srcOrd="0" destOrd="0" presId="urn:microsoft.com/office/officeart/2005/8/layout/vList2"/>
    <dgm:cxn modelId="{007258F4-9D6A-4546-8AC5-AF5E66364BB7}" type="presParOf" srcId="{B6F25A9C-CCEC-4AAE-B3F9-5D5B0A6E6F29}" destId="{A400FD6A-03D0-406C-94F2-B3A7DDED6538}" srcOrd="1" destOrd="0" presId="urn:microsoft.com/office/officeart/2005/8/layout/vList2"/>
    <dgm:cxn modelId="{466634B2-00EF-4673-BBC2-B96A55767FC3}" type="presParOf" srcId="{B6F25A9C-CCEC-4AAE-B3F9-5D5B0A6E6F29}" destId="{CA27B32C-1404-434A-9B29-E23F5DF43A72}" srcOrd="2" destOrd="0" presId="urn:microsoft.com/office/officeart/2005/8/layout/vList2"/>
    <dgm:cxn modelId="{F8877109-568D-4D13-AFC5-84307E61D6F6}" type="presParOf" srcId="{B6F25A9C-CCEC-4AAE-B3F9-5D5B0A6E6F29}" destId="{6A1AACA6-2C9C-4BBF-9439-546C81A05C2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6E63B-5B1F-43E9-8084-E80285827308}">
      <dsp:nvSpPr>
        <dsp:cNvPr id="0" name=""/>
        <dsp:cNvSpPr/>
      </dsp:nvSpPr>
      <dsp:spPr>
        <a:xfrm>
          <a:off x="0" y="66284"/>
          <a:ext cx="8640960" cy="9833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Цель:</a:t>
          </a:r>
          <a:endParaRPr lang="ru-RU" sz="4100" kern="1200" dirty="0"/>
        </a:p>
      </dsp:txBody>
      <dsp:txXfrm>
        <a:off x="48005" y="114289"/>
        <a:ext cx="8544950" cy="887374"/>
      </dsp:txXfrm>
    </dsp:sp>
    <dsp:sp modelId="{A400FD6A-03D0-406C-94F2-B3A7DDED6538}">
      <dsp:nvSpPr>
        <dsp:cNvPr id="0" name=""/>
        <dsp:cNvSpPr/>
      </dsp:nvSpPr>
      <dsp:spPr>
        <a:xfrm>
          <a:off x="0" y="1049669"/>
          <a:ext cx="8640960" cy="1018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повышение финансовой грамотности населения.</a:t>
          </a:r>
          <a:endParaRPr lang="ru-RU" sz="3200" kern="1200" dirty="0"/>
        </a:p>
      </dsp:txBody>
      <dsp:txXfrm>
        <a:off x="0" y="1049669"/>
        <a:ext cx="8640960" cy="1018440"/>
      </dsp:txXfrm>
    </dsp:sp>
    <dsp:sp modelId="{CA27B32C-1404-434A-9B29-E23F5DF43A72}">
      <dsp:nvSpPr>
        <dsp:cNvPr id="0" name=""/>
        <dsp:cNvSpPr/>
      </dsp:nvSpPr>
      <dsp:spPr>
        <a:xfrm>
          <a:off x="0" y="2068109"/>
          <a:ext cx="8640960" cy="9833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Задачи:</a:t>
          </a:r>
          <a:endParaRPr lang="ru-RU" sz="4100" kern="1200" dirty="0"/>
        </a:p>
      </dsp:txBody>
      <dsp:txXfrm>
        <a:off x="48005" y="2116114"/>
        <a:ext cx="8544950" cy="887374"/>
      </dsp:txXfrm>
    </dsp:sp>
    <dsp:sp modelId="{6A1AACA6-2C9C-4BBF-9439-546C81A05C23}">
      <dsp:nvSpPr>
        <dsp:cNvPr id="0" name=""/>
        <dsp:cNvSpPr/>
      </dsp:nvSpPr>
      <dsp:spPr>
        <a:xfrm>
          <a:off x="0" y="3051494"/>
          <a:ext cx="8640960" cy="165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посмотреть, что плачу я;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рассчитать, что платит работодатель;</a:t>
          </a:r>
          <a:endParaRPr lang="ru-RU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узнать, что получаю я.</a:t>
          </a:r>
          <a:endParaRPr lang="ru-RU" sz="3200" kern="1200" dirty="0"/>
        </a:p>
      </dsp:txBody>
      <dsp:txXfrm>
        <a:off x="0" y="3051494"/>
        <a:ext cx="8640960" cy="165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FDBE81D-2A58-4473-8BEE-3846406B7D21}" type="datetimeFigureOut">
              <a:rPr lang="ru-RU" smtClean="0"/>
              <a:t>15.10.2018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F386A8C-F7EE-41A7-AE16-63AAE3A84D7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51520" y="1916832"/>
            <a:ext cx="8640000" cy="2664296"/>
            <a:chOff x="251520" y="2109638"/>
            <a:chExt cx="8640000" cy="244827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51520" y="2109638"/>
              <a:ext cx="8640000" cy="2448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95536" y="2292904"/>
              <a:ext cx="8352928" cy="191650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solidFill>
                    <a:schemeClr val="accent6">
                      <a:lumMod val="50000"/>
                    </a:schemeClr>
                  </a:solidFill>
                </a:rPr>
                <a:t>Социальный калькулятор</a:t>
              </a:r>
              <a:endParaRPr lang="ru-RU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95536" y="3744741"/>
              <a:ext cx="8352928" cy="6203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Всероссийский конкурс проектов по представлению бюджета для граждан</a:t>
              </a:r>
              <a:endParaRPr lang="ru-RU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004048" y="4679265"/>
            <a:ext cx="3889392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Авторы проекта: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i="1" dirty="0" smtClean="0"/>
              <a:t>Андреев Сергей Андреевич</a:t>
            </a:r>
          </a:p>
          <a:p>
            <a:r>
              <a:rPr lang="ru-RU" sz="1600" i="1" dirty="0" err="1" smtClean="0"/>
              <a:t>Паско</a:t>
            </a:r>
            <a:r>
              <a:rPr lang="ru-RU" sz="1600" i="1" dirty="0" smtClean="0"/>
              <a:t> Мария Алексеевна</a:t>
            </a:r>
          </a:p>
          <a:p>
            <a:r>
              <a:rPr lang="ru-RU" sz="1600" i="1" dirty="0" smtClean="0"/>
              <a:t>Шеремет Наталья Дмитриевна</a:t>
            </a:r>
          </a:p>
          <a:p>
            <a:r>
              <a:rPr lang="ru-RU" sz="1600" b="1" dirty="0" smtClean="0"/>
              <a:t>Научный руководитель:</a:t>
            </a:r>
          </a:p>
          <a:p>
            <a:r>
              <a:rPr lang="ru-RU" sz="1600" i="1" dirty="0" err="1" smtClean="0"/>
              <a:t>Балынин</a:t>
            </a:r>
            <a:r>
              <a:rPr lang="ru-RU" sz="1600" i="1" dirty="0" smtClean="0"/>
              <a:t> Игорь Викторович, </a:t>
            </a:r>
            <a:r>
              <a:rPr lang="ru-RU" sz="1600" dirty="0" smtClean="0"/>
              <a:t>преподаватель Департамента общественных финансов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1960" y="6309320"/>
            <a:ext cx="28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Москва 2018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99348" y="188640"/>
            <a:ext cx="8352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Федеральное государственное образовательное бюджетное </a:t>
            </a:r>
          </a:p>
          <a:p>
            <a:pPr algn="ctr"/>
            <a:r>
              <a:rPr lang="ru-RU" sz="2000" dirty="0" smtClean="0"/>
              <a:t>учреждение высшего образования </a:t>
            </a:r>
          </a:p>
          <a:p>
            <a:pPr algn="ctr"/>
            <a:r>
              <a:rPr lang="ru-RU" sz="2000" dirty="0" smtClean="0"/>
              <a:t>«</a:t>
            </a:r>
            <a:r>
              <a:rPr lang="ru-RU" sz="2000" b="1" dirty="0" smtClean="0"/>
              <a:t>Финансовый университет при Правительстве Российской Федерации»</a:t>
            </a:r>
            <a:endParaRPr lang="ru-RU" sz="2000" dirty="0" smtClean="0"/>
          </a:p>
          <a:p>
            <a:pPr algn="ctr"/>
            <a:r>
              <a:rPr lang="ru-RU" sz="2000" b="1" dirty="0" smtClean="0"/>
              <a:t>(Финансовый университет)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53477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 задачи проекта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560106"/>
              </p:ext>
            </p:extLst>
          </p:nvPr>
        </p:nvGraphicFramePr>
        <p:xfrm>
          <a:off x="251520" y="1752600"/>
          <a:ext cx="8640960" cy="4772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050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Социальный калькулятор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57" b="49157"/>
          <a:stretch/>
        </p:blipFill>
        <p:spPr bwMode="auto">
          <a:xfrm>
            <a:off x="121359" y="1988840"/>
            <a:ext cx="8892000" cy="416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5157193"/>
            <a:ext cx="576063" cy="57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4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 собственным данным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23270" y="1775923"/>
            <a:ext cx="8892000" cy="4749421"/>
            <a:chOff x="123270" y="1775923"/>
            <a:chExt cx="8892000" cy="4749421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138" b="42180"/>
            <a:stretch/>
          </p:blipFill>
          <p:spPr>
            <a:xfrm>
              <a:off x="123270" y="1775923"/>
              <a:ext cx="8892000" cy="474942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3" y="4653137"/>
              <a:ext cx="576063" cy="5760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82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я заплатил в 2017 году?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82" b="32102"/>
          <a:stretch/>
        </p:blipFill>
        <p:spPr bwMode="auto">
          <a:xfrm>
            <a:off x="5263358" y="1682581"/>
            <a:ext cx="3125066" cy="496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611560" y="1682582"/>
            <a:ext cx="4248471" cy="4966855"/>
            <a:chOff x="611560" y="1682582"/>
            <a:chExt cx="4248471" cy="496685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76016" b="32103"/>
            <a:stretch/>
          </p:blipFill>
          <p:spPr bwMode="auto">
            <a:xfrm>
              <a:off x="611560" y="1682582"/>
              <a:ext cx="3120571" cy="4966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4005064"/>
              <a:ext cx="288032" cy="28803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5877272"/>
              <a:ext cx="288032" cy="288032"/>
            </a:xfrm>
            <a:prstGeom prst="rect">
              <a:avLst/>
            </a:prstGeom>
          </p:spPr>
        </p:pic>
        <p:sp>
          <p:nvSpPr>
            <p:cNvPr id="8" name="Стрелка влево 7"/>
            <p:cNvSpPr/>
            <p:nvPr/>
          </p:nvSpPr>
          <p:spPr>
            <a:xfrm>
              <a:off x="3660480" y="3212976"/>
              <a:ext cx="1052410" cy="468052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sp>
          <p:nvSpPr>
            <p:cNvPr id="11" name="Стрелка влево 10"/>
            <p:cNvSpPr/>
            <p:nvPr/>
          </p:nvSpPr>
          <p:spPr>
            <a:xfrm>
              <a:off x="3807622" y="4319562"/>
              <a:ext cx="1052409" cy="468052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sp>
          <p:nvSpPr>
            <p:cNvPr id="9" name="Правая фигурная скобка 8"/>
            <p:cNvSpPr/>
            <p:nvPr/>
          </p:nvSpPr>
          <p:spPr>
            <a:xfrm>
              <a:off x="3663606" y="4166009"/>
              <a:ext cx="68525" cy="775159"/>
            </a:xfrm>
            <a:prstGeom prst="rightBrac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80184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 собственным данным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23270" y="1775923"/>
            <a:ext cx="8892000" cy="4749421"/>
            <a:chOff x="123270" y="1775923"/>
            <a:chExt cx="8892000" cy="4749421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138" b="42180"/>
            <a:stretch/>
          </p:blipFill>
          <p:spPr>
            <a:xfrm>
              <a:off x="123270" y="1775923"/>
              <a:ext cx="8892000" cy="474942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3" y="4581129"/>
              <a:ext cx="576063" cy="5760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6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заплатил работодатель в 2017 году?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287138" y="1660332"/>
            <a:ext cx="4356870" cy="5039290"/>
            <a:chOff x="287138" y="1660332"/>
            <a:chExt cx="4356870" cy="503929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467" b="33796"/>
            <a:stretch/>
          </p:blipFill>
          <p:spPr>
            <a:xfrm>
              <a:off x="287138" y="1660332"/>
              <a:ext cx="4269096" cy="503929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5851997"/>
              <a:ext cx="457323" cy="457323"/>
            </a:xfrm>
            <a:prstGeom prst="rect">
              <a:avLst/>
            </a:prstGeom>
          </p:spPr>
        </p:pic>
        <p:sp>
          <p:nvSpPr>
            <p:cNvPr id="6" name="Стрелка влево 5"/>
            <p:cNvSpPr/>
            <p:nvPr/>
          </p:nvSpPr>
          <p:spPr>
            <a:xfrm>
              <a:off x="3591598" y="3192738"/>
              <a:ext cx="1052410" cy="468052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76" b="31754"/>
          <a:stretch/>
        </p:blipFill>
        <p:spPr>
          <a:xfrm>
            <a:off x="4678124" y="1660332"/>
            <a:ext cx="4167058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3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 собственным данным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38" b="42180"/>
          <a:stretch/>
        </p:blipFill>
        <p:spPr>
          <a:xfrm>
            <a:off x="123270" y="1775923"/>
            <a:ext cx="8892000" cy="47494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5" y="4581129"/>
            <a:ext cx="576063" cy="57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0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я получил в 2017 году?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57986" y="2060848"/>
            <a:ext cx="8831561" cy="3960440"/>
            <a:chOff x="157986" y="2060848"/>
            <a:chExt cx="8831561" cy="396044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0119"/>
            <a:stretch/>
          </p:blipFill>
          <p:spPr bwMode="auto">
            <a:xfrm>
              <a:off x="157986" y="2060848"/>
              <a:ext cx="8831561" cy="396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1" y="4221089"/>
              <a:ext cx="432048" cy="43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858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6" r="61305" b="49220"/>
          <a:stretch/>
        </p:blipFill>
        <p:spPr>
          <a:xfrm>
            <a:off x="1187624" y="1682868"/>
            <a:ext cx="6912768" cy="51593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пособия по временной нетрудоспособности</a:t>
            </a:r>
            <a:endParaRPr lang="ru-RU" dirty="0"/>
          </a:p>
        </p:txBody>
      </p:sp>
      <p:sp>
        <p:nvSpPr>
          <p:cNvPr id="5" name="Стрелка влево 4"/>
          <p:cNvSpPr/>
          <p:nvPr/>
        </p:nvSpPr>
        <p:spPr>
          <a:xfrm>
            <a:off x="7902508" y="3160560"/>
            <a:ext cx="1052410" cy="468000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заполнить</a:t>
            </a:r>
            <a:endParaRPr lang="ru-RU" sz="1000" b="1" dirty="0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7652710" y="3029032"/>
            <a:ext cx="189734" cy="720081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трелка влево 7"/>
          <p:cNvSpPr/>
          <p:nvPr/>
        </p:nvSpPr>
        <p:spPr>
          <a:xfrm flipH="1">
            <a:off x="251520" y="3188270"/>
            <a:ext cx="1052410" cy="468052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заполнить</a:t>
            </a:r>
            <a:endParaRPr lang="ru-RU" sz="1000" b="1" dirty="0"/>
          </a:p>
        </p:txBody>
      </p:sp>
      <p:sp>
        <p:nvSpPr>
          <p:cNvPr id="9" name="Правая фигурная скобка 8"/>
          <p:cNvSpPr/>
          <p:nvPr/>
        </p:nvSpPr>
        <p:spPr>
          <a:xfrm flipH="1">
            <a:off x="1397377" y="3062256"/>
            <a:ext cx="189734" cy="720081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97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пособия по временной нетрудоспособности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2407" b="49404"/>
          <a:stretch/>
        </p:blipFill>
        <p:spPr bwMode="auto">
          <a:xfrm>
            <a:off x="1187624" y="1674098"/>
            <a:ext cx="6696744" cy="5067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0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я получил в 2017 году?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157986" y="2060848"/>
            <a:ext cx="8892365" cy="3960440"/>
            <a:chOff x="157986" y="2060848"/>
            <a:chExt cx="8892365" cy="396044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0119"/>
            <a:stretch/>
          </p:blipFill>
          <p:spPr bwMode="auto">
            <a:xfrm>
              <a:off x="157986" y="2060848"/>
              <a:ext cx="8831561" cy="396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8303" y="4293096"/>
              <a:ext cx="432048" cy="43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180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пособий по материнству и детству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35262" y="1644837"/>
            <a:ext cx="3964730" cy="5168539"/>
            <a:chOff x="411955" y="1644837"/>
            <a:chExt cx="3964730" cy="5168539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781" b="16938"/>
            <a:stretch/>
          </p:blipFill>
          <p:spPr>
            <a:xfrm>
              <a:off x="411955" y="1644837"/>
              <a:ext cx="3964730" cy="5112009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3001573"/>
              <a:ext cx="216024" cy="21497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4635895"/>
              <a:ext cx="216024" cy="21497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12" y="5953294"/>
              <a:ext cx="216024" cy="21497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6598405"/>
              <a:ext cx="216024" cy="214971"/>
            </a:xfrm>
            <a:prstGeom prst="rect">
              <a:avLst/>
            </a:prstGeom>
          </p:spPr>
        </p:pic>
        <p:sp>
          <p:nvSpPr>
            <p:cNvPr id="10" name="Стрелка влево 9"/>
            <p:cNvSpPr/>
            <p:nvPr/>
          </p:nvSpPr>
          <p:spPr>
            <a:xfrm>
              <a:off x="1887837" y="3516959"/>
              <a:ext cx="1052410" cy="465718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sp>
          <p:nvSpPr>
            <p:cNvPr id="11" name="Правая фигурная скобка 10"/>
            <p:cNvSpPr/>
            <p:nvPr/>
          </p:nvSpPr>
          <p:spPr>
            <a:xfrm>
              <a:off x="1619672" y="3511640"/>
              <a:ext cx="189734" cy="495834"/>
            </a:xfrm>
            <a:prstGeom prst="rightBrac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01" b="14581"/>
          <a:stretch/>
        </p:blipFill>
        <p:spPr>
          <a:xfrm>
            <a:off x="4828500" y="1629070"/>
            <a:ext cx="3796934" cy="512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4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моей будущей пенсии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259632" y="1693702"/>
            <a:ext cx="7557391" cy="5031627"/>
            <a:chOff x="1259632" y="1693702"/>
            <a:chExt cx="7557391" cy="5031627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092" b="57787"/>
            <a:stretch/>
          </p:blipFill>
          <p:spPr bwMode="auto">
            <a:xfrm>
              <a:off x="1259632" y="1693702"/>
              <a:ext cx="6552728" cy="5031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2565" y="5517232"/>
              <a:ext cx="432048" cy="432048"/>
            </a:xfrm>
            <a:prstGeom prst="rect">
              <a:avLst/>
            </a:prstGeom>
          </p:spPr>
        </p:pic>
        <p:sp>
          <p:nvSpPr>
            <p:cNvPr id="7" name="Стрелка влево 6"/>
            <p:cNvSpPr/>
            <p:nvPr/>
          </p:nvSpPr>
          <p:spPr>
            <a:xfrm>
              <a:off x="7764613" y="2900574"/>
              <a:ext cx="1052410" cy="468000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sp>
          <p:nvSpPr>
            <p:cNvPr id="8" name="Стрелка влево 7"/>
            <p:cNvSpPr/>
            <p:nvPr/>
          </p:nvSpPr>
          <p:spPr>
            <a:xfrm>
              <a:off x="7764613" y="4143689"/>
              <a:ext cx="1052410" cy="468000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79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Расчет моей будущей пенсии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57986" y="2060848"/>
            <a:ext cx="8831561" cy="3960440"/>
            <a:chOff x="157986" y="2060848"/>
            <a:chExt cx="8831561" cy="39604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0119"/>
            <a:stretch/>
          </p:blipFill>
          <p:spPr bwMode="auto">
            <a:xfrm>
              <a:off x="157986" y="2060848"/>
              <a:ext cx="8831561" cy="396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4265047"/>
              <a:ext cx="432048" cy="43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46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моей будущей пенсии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86" b="54753"/>
          <a:stretch/>
        </p:blipFill>
        <p:spPr>
          <a:xfrm>
            <a:off x="1187624" y="1644566"/>
            <a:ext cx="6480720" cy="508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Социальный калькулятор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57" b="49157"/>
          <a:stretch/>
        </p:blipFill>
        <p:spPr bwMode="auto">
          <a:xfrm>
            <a:off x="121359" y="1988840"/>
            <a:ext cx="8892000" cy="416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1" y="5157193"/>
            <a:ext cx="576063" cy="57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4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38" b="42180"/>
          <a:stretch/>
        </p:blipFill>
        <p:spPr>
          <a:xfrm>
            <a:off x="123270" y="1775923"/>
            <a:ext cx="8892000" cy="47494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по данным ВЭД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581129"/>
            <a:ext cx="576063" cy="57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4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я заплатил в 2017 году?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33399" y="1628801"/>
            <a:ext cx="5346994" cy="5132378"/>
            <a:chOff x="133399" y="1628801"/>
            <a:chExt cx="5346994" cy="513237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138" b="24963"/>
            <a:stretch/>
          </p:blipFill>
          <p:spPr>
            <a:xfrm>
              <a:off x="1199659" y="1628801"/>
              <a:ext cx="3146282" cy="5132378"/>
            </a:xfrm>
            <a:prstGeom prst="rect">
              <a:avLst/>
            </a:prstGeom>
          </p:spPr>
        </p:pic>
        <p:sp>
          <p:nvSpPr>
            <p:cNvPr id="6" name="Стрелка влево 5"/>
            <p:cNvSpPr/>
            <p:nvPr/>
          </p:nvSpPr>
          <p:spPr>
            <a:xfrm flipH="1">
              <a:off x="133399" y="3210370"/>
              <a:ext cx="1052410" cy="465718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выбрать</a:t>
              </a:r>
              <a:endParaRPr lang="ru-RU" sz="1000" b="1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841" y="4242022"/>
              <a:ext cx="288031" cy="288031"/>
            </a:xfrm>
            <a:prstGeom prst="rect">
              <a:avLst/>
            </a:prstGeom>
          </p:spPr>
        </p:pic>
        <p:sp>
          <p:nvSpPr>
            <p:cNvPr id="8" name="Стрелка влево 7"/>
            <p:cNvSpPr/>
            <p:nvPr/>
          </p:nvSpPr>
          <p:spPr>
            <a:xfrm>
              <a:off x="4427984" y="4535586"/>
              <a:ext cx="1052409" cy="468052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sp>
          <p:nvSpPr>
            <p:cNvPr id="9" name="Правая фигурная скобка 8"/>
            <p:cNvSpPr/>
            <p:nvPr/>
          </p:nvSpPr>
          <p:spPr>
            <a:xfrm>
              <a:off x="4283968" y="4334735"/>
              <a:ext cx="68525" cy="775159"/>
            </a:xfrm>
            <a:prstGeom prst="rightBrac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7576" y="6134240"/>
              <a:ext cx="288031" cy="288031"/>
            </a:xfrm>
            <a:prstGeom prst="rect">
              <a:avLst/>
            </a:prstGeom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10" b="24843"/>
          <a:stretch/>
        </p:blipFill>
        <p:spPr>
          <a:xfrm>
            <a:off x="5580112" y="1628801"/>
            <a:ext cx="3144809" cy="517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0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38" b="42180"/>
          <a:stretch/>
        </p:blipFill>
        <p:spPr>
          <a:xfrm>
            <a:off x="123270" y="1775923"/>
            <a:ext cx="8892000" cy="47494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по данным ВЭД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509121"/>
            <a:ext cx="576063" cy="57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12" b="34514"/>
          <a:stretch/>
        </p:blipFill>
        <p:spPr>
          <a:xfrm>
            <a:off x="156317" y="1700808"/>
            <a:ext cx="4303199" cy="49685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заплатил работодатель в 2017 году?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452" y="5746904"/>
            <a:ext cx="418400" cy="418400"/>
          </a:xfrm>
          <a:prstGeom prst="rect">
            <a:avLst/>
          </a:prstGeom>
        </p:spPr>
      </p:pic>
      <p:sp>
        <p:nvSpPr>
          <p:cNvPr id="7" name="Стрелка влево 6"/>
          <p:cNvSpPr/>
          <p:nvPr/>
        </p:nvSpPr>
        <p:spPr>
          <a:xfrm>
            <a:off x="2882228" y="3267080"/>
            <a:ext cx="905040" cy="465718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выбрать</a:t>
            </a:r>
            <a:endParaRPr lang="ru-RU" sz="1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42" b="35293"/>
          <a:stretch/>
        </p:blipFill>
        <p:spPr>
          <a:xfrm>
            <a:off x="4489438" y="1700809"/>
            <a:ext cx="450658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3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по данным ВЭД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38" b="42180"/>
          <a:stretch/>
        </p:blipFill>
        <p:spPr>
          <a:xfrm>
            <a:off x="123270" y="1775923"/>
            <a:ext cx="8892000" cy="47494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1" y="4653137"/>
            <a:ext cx="576063" cy="57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7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я получил в 2017 году?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57986" y="2060848"/>
            <a:ext cx="8831561" cy="3960440"/>
            <a:chOff x="157986" y="2060848"/>
            <a:chExt cx="8831561" cy="39604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0119"/>
            <a:stretch/>
          </p:blipFill>
          <p:spPr bwMode="auto">
            <a:xfrm>
              <a:off x="157986" y="2060848"/>
              <a:ext cx="8831561" cy="396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1" y="4265047"/>
              <a:ext cx="432048" cy="43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611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пособия по временной нетрудоспособност</a:t>
            </a:r>
            <a:r>
              <a:rPr lang="ru-RU" dirty="0"/>
              <a:t>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44016" y="1772816"/>
            <a:ext cx="8892480" cy="4760430"/>
            <a:chOff x="144016" y="1772816"/>
            <a:chExt cx="8892480" cy="476043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74" b="44940"/>
            <a:stretch/>
          </p:blipFill>
          <p:spPr>
            <a:xfrm>
              <a:off x="144016" y="1772816"/>
              <a:ext cx="8892480" cy="4760430"/>
            </a:xfrm>
            <a:prstGeom prst="rect">
              <a:avLst/>
            </a:prstGeom>
          </p:spPr>
        </p:pic>
        <p:sp>
          <p:nvSpPr>
            <p:cNvPr id="7" name="Стрелка влево 6"/>
            <p:cNvSpPr/>
            <p:nvPr/>
          </p:nvSpPr>
          <p:spPr>
            <a:xfrm>
              <a:off x="4819556" y="2924944"/>
              <a:ext cx="936104" cy="565487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выбрать</a:t>
              </a:r>
              <a:endParaRPr lang="ru-RU" sz="1000" b="1" dirty="0"/>
            </a:p>
          </p:txBody>
        </p:sp>
        <p:sp>
          <p:nvSpPr>
            <p:cNvPr id="8" name="Стрелка влево 7"/>
            <p:cNvSpPr/>
            <p:nvPr/>
          </p:nvSpPr>
          <p:spPr>
            <a:xfrm>
              <a:off x="2123728" y="3645024"/>
              <a:ext cx="1052409" cy="468052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sp>
          <p:nvSpPr>
            <p:cNvPr id="9" name="Стрелка влево 8"/>
            <p:cNvSpPr/>
            <p:nvPr/>
          </p:nvSpPr>
          <p:spPr>
            <a:xfrm>
              <a:off x="4815735" y="4257092"/>
              <a:ext cx="1052409" cy="468052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4408" y="5949280"/>
              <a:ext cx="432048" cy="43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229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пособия по временной нетрудоспособност</a:t>
            </a:r>
            <a:r>
              <a:rPr lang="ru-RU" dirty="0"/>
              <a:t>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24" b="43407"/>
          <a:stretch/>
        </p:blipFill>
        <p:spPr>
          <a:xfrm>
            <a:off x="251520" y="1773880"/>
            <a:ext cx="8640016" cy="475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0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я получил в 2017 году?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57986" y="2060848"/>
            <a:ext cx="8878510" cy="3960440"/>
            <a:chOff x="157986" y="2060848"/>
            <a:chExt cx="8878510" cy="39604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0119"/>
            <a:stretch/>
          </p:blipFill>
          <p:spPr bwMode="auto">
            <a:xfrm>
              <a:off x="157986" y="2060848"/>
              <a:ext cx="8831561" cy="396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4448" y="4293096"/>
              <a:ext cx="432048" cy="43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173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Расчет пособий по материнству и детству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55576" y="1640104"/>
            <a:ext cx="3560306" cy="5173272"/>
            <a:chOff x="755576" y="1640104"/>
            <a:chExt cx="3560306" cy="517327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802" b="16727"/>
            <a:stretch/>
          </p:blipFill>
          <p:spPr>
            <a:xfrm>
              <a:off x="755576" y="1640104"/>
              <a:ext cx="3560306" cy="5101264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3001573"/>
              <a:ext cx="216024" cy="21497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003" y="4635895"/>
              <a:ext cx="216024" cy="21497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7944" y="5949280"/>
              <a:ext cx="216024" cy="21497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7824" y="6598405"/>
              <a:ext cx="216024" cy="214971"/>
            </a:xfrm>
            <a:prstGeom prst="rect">
              <a:avLst/>
            </a:prstGeom>
          </p:spPr>
        </p:pic>
        <p:sp>
          <p:nvSpPr>
            <p:cNvPr id="10" name="Стрелка влево 9"/>
            <p:cNvSpPr/>
            <p:nvPr/>
          </p:nvSpPr>
          <p:spPr>
            <a:xfrm>
              <a:off x="2051720" y="3516959"/>
              <a:ext cx="1052410" cy="465718"/>
            </a:xfrm>
            <a:prstGeom prst="lef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sp>
          <p:nvSpPr>
            <p:cNvPr id="11" name="Правая фигурная скобка 10"/>
            <p:cNvSpPr/>
            <p:nvPr/>
          </p:nvSpPr>
          <p:spPr>
            <a:xfrm>
              <a:off x="1783555" y="3511640"/>
              <a:ext cx="189734" cy="495834"/>
            </a:xfrm>
            <a:prstGeom prst="rightBrac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70" b="15501"/>
          <a:stretch/>
        </p:blipFill>
        <p:spPr>
          <a:xfrm>
            <a:off x="4716016" y="1632362"/>
            <a:ext cx="3600400" cy="510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1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Расчет моей будущей пенсии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57986" y="2060848"/>
            <a:ext cx="8831561" cy="3960440"/>
            <a:chOff x="157986" y="2060848"/>
            <a:chExt cx="8831561" cy="39604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0119"/>
            <a:stretch/>
          </p:blipFill>
          <p:spPr bwMode="auto">
            <a:xfrm>
              <a:off x="157986" y="2060848"/>
              <a:ext cx="8831561" cy="396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4265047"/>
              <a:ext cx="432048" cy="43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418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Расчет моей будущей пенсии</a:t>
            </a:r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07504" y="1916832"/>
            <a:ext cx="4495749" cy="4392489"/>
            <a:chOff x="261023" y="1860454"/>
            <a:chExt cx="4671017" cy="466489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967" b="43100"/>
            <a:stretch/>
          </p:blipFill>
          <p:spPr>
            <a:xfrm>
              <a:off x="261023" y="1860454"/>
              <a:ext cx="4671017" cy="466489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7" name="Стрелка влево 6"/>
            <p:cNvSpPr/>
            <p:nvPr/>
          </p:nvSpPr>
          <p:spPr>
            <a:xfrm flipH="1">
              <a:off x="2494976" y="4329100"/>
              <a:ext cx="1006408" cy="468052"/>
            </a:xfrm>
            <a:prstGeom prst="leftArrow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заполнить</a:t>
              </a:r>
              <a:endParaRPr lang="ru-RU" sz="1000" b="1" dirty="0"/>
            </a:p>
          </p:txBody>
        </p:sp>
        <p:sp>
          <p:nvSpPr>
            <p:cNvPr id="12" name="Стрелка влево 11"/>
            <p:cNvSpPr/>
            <p:nvPr/>
          </p:nvSpPr>
          <p:spPr>
            <a:xfrm>
              <a:off x="2627784" y="2708920"/>
              <a:ext cx="936104" cy="565487"/>
            </a:xfrm>
            <a:prstGeom prst="leftArrow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00" b="1" dirty="0" smtClean="0"/>
                <a:t>выбрать</a:t>
              </a:r>
              <a:endParaRPr lang="ru-RU" sz="1000" b="1" dirty="0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976" y="5445224"/>
              <a:ext cx="432048" cy="432048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12" b="42487"/>
          <a:stretch/>
        </p:blipFill>
        <p:spPr>
          <a:xfrm>
            <a:off x="4603253" y="1916833"/>
            <a:ext cx="4454035" cy="439248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6573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я получил в 2017 году?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57986" y="2060848"/>
            <a:ext cx="8831561" cy="3960440"/>
            <a:chOff x="157986" y="2060848"/>
            <a:chExt cx="8831561" cy="39604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0119"/>
            <a:stretch/>
          </p:blipFill>
          <p:spPr bwMode="auto">
            <a:xfrm>
              <a:off x="157986" y="2060848"/>
              <a:ext cx="8831561" cy="396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6296" y="5157192"/>
              <a:ext cx="432048" cy="432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74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Расходы консолидированного бюджета Российской Федерации</a:t>
            </a:r>
            <a:r>
              <a:rPr lang="en-US" sz="2400" dirty="0"/>
              <a:t> </a:t>
            </a:r>
            <a:r>
              <a:rPr lang="ru-RU" sz="2400" dirty="0"/>
              <a:t>на душу населения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31" b="13047"/>
          <a:stretch/>
        </p:blipFill>
        <p:spPr>
          <a:xfrm>
            <a:off x="2051720" y="1628799"/>
            <a:ext cx="4896544" cy="508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3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я плачу? Что платит работодатель? Что получаю я?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38" b="43407"/>
          <a:stretch/>
        </p:blipFill>
        <p:spPr>
          <a:xfrm>
            <a:off x="304390" y="1844824"/>
            <a:ext cx="8539725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0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51520" y="1916832"/>
            <a:ext cx="8640000" cy="2664296"/>
            <a:chOff x="251520" y="2109638"/>
            <a:chExt cx="8640000" cy="244827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51520" y="2109638"/>
              <a:ext cx="8640000" cy="24482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95536" y="2292904"/>
              <a:ext cx="8352928" cy="191650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200" dirty="0" smtClean="0">
                  <a:solidFill>
                    <a:schemeClr val="accent6">
                      <a:lumMod val="50000"/>
                    </a:schemeClr>
                  </a:solidFill>
                </a:rPr>
                <a:t>Социальный калькулятор</a:t>
              </a:r>
              <a:endParaRPr lang="ru-RU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95536" y="3744741"/>
              <a:ext cx="8352928" cy="6203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Всероссийский конкурс проектов по представлению бюджета для граждан</a:t>
              </a:r>
              <a:endParaRPr lang="ru-RU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004048" y="4679265"/>
            <a:ext cx="3889392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Авторы проекта: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i="1" dirty="0" smtClean="0"/>
              <a:t>Андреев Сергей Андреевич</a:t>
            </a:r>
          </a:p>
          <a:p>
            <a:r>
              <a:rPr lang="ru-RU" sz="1600" i="1" dirty="0" err="1" smtClean="0"/>
              <a:t>Паско</a:t>
            </a:r>
            <a:r>
              <a:rPr lang="ru-RU" sz="1600" i="1" dirty="0" smtClean="0"/>
              <a:t> Мария Алексеевна</a:t>
            </a:r>
          </a:p>
          <a:p>
            <a:r>
              <a:rPr lang="ru-RU" sz="1600" i="1" dirty="0" smtClean="0"/>
              <a:t>Шеремет Наталья Дмитриевна</a:t>
            </a:r>
          </a:p>
          <a:p>
            <a:r>
              <a:rPr lang="ru-RU" sz="1600" b="1" dirty="0" smtClean="0"/>
              <a:t>Научный руководитель:</a:t>
            </a:r>
          </a:p>
          <a:p>
            <a:r>
              <a:rPr lang="ru-RU" sz="1600" i="1" dirty="0" err="1" smtClean="0"/>
              <a:t>Балынин</a:t>
            </a:r>
            <a:r>
              <a:rPr lang="ru-RU" sz="1600" i="1" dirty="0" smtClean="0"/>
              <a:t> Игорь Викторович, </a:t>
            </a:r>
            <a:r>
              <a:rPr lang="ru-RU" sz="1600" dirty="0" smtClean="0"/>
              <a:t>преподаватель Департамента общественных финансов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1960" y="6309320"/>
            <a:ext cx="28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Москва 2018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81450" y="218970"/>
            <a:ext cx="8260672" cy="10394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Скачать программу можно по ссылке: 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40458" y="786090"/>
            <a:ext cx="8640959" cy="8532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https://drive.google.com/open?id=1jRbyOFcFkWQOkHaIGc47XFNAH3m2ulOH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3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345</TotalTime>
  <Words>269</Words>
  <Application>Microsoft Office PowerPoint</Application>
  <PresentationFormat>Экран (4:3)</PresentationFormat>
  <Paragraphs>76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Аптека</vt:lpstr>
      <vt:lpstr>Презентация PowerPoint</vt:lpstr>
      <vt:lpstr>Цель и задачи проекта</vt:lpstr>
      <vt:lpstr>Социальный калькулятор</vt:lpstr>
      <vt:lpstr>Расчет по собственным данным</vt:lpstr>
      <vt:lpstr>Что я заплатил в 2017 году?</vt:lpstr>
      <vt:lpstr>Расчет по собственным данным</vt:lpstr>
      <vt:lpstr>Что заплатил работодатель в 2017 году?</vt:lpstr>
      <vt:lpstr>Расчет по собственным данным</vt:lpstr>
      <vt:lpstr>Что я получил в 2017 году?</vt:lpstr>
      <vt:lpstr>Расчет пособия по временной нетрудоспособности</vt:lpstr>
      <vt:lpstr>Расчет пособия по временной нетрудоспособности</vt:lpstr>
      <vt:lpstr>Что я получил в 2017 году?</vt:lpstr>
      <vt:lpstr>Расчет пособий по материнству и детству</vt:lpstr>
      <vt:lpstr>Расчет моей будущей пенсии</vt:lpstr>
      <vt:lpstr>Расчет моей будущей пенсии</vt:lpstr>
      <vt:lpstr>Расчет моей будущей пенсии</vt:lpstr>
      <vt:lpstr>Социальный калькулятор</vt:lpstr>
      <vt:lpstr>Расчет по данным ВЭД</vt:lpstr>
      <vt:lpstr>Что я заплатил в 2017 году?</vt:lpstr>
      <vt:lpstr>Расчет по данным ВЭД</vt:lpstr>
      <vt:lpstr>Что заплатил работодатель в 2017 году?</vt:lpstr>
      <vt:lpstr>Расчет по данным ВЭД</vt:lpstr>
      <vt:lpstr>Что я получил в 2017 году?</vt:lpstr>
      <vt:lpstr>Расчет пособия по временной нетрудоспособности</vt:lpstr>
      <vt:lpstr>Расчет пособия по временной нетрудоспособности</vt:lpstr>
      <vt:lpstr>Что я получил в 2017 году?</vt:lpstr>
      <vt:lpstr>Расчет пособий по материнству и детству</vt:lpstr>
      <vt:lpstr>Расчет моей будущей пенсии</vt:lpstr>
      <vt:lpstr>Расчет моей будущей пенсии</vt:lpstr>
      <vt:lpstr>Что я получил в 2017 году?</vt:lpstr>
      <vt:lpstr>Расходы консолидированного бюджета Российской Федерации на душу населения</vt:lpstr>
      <vt:lpstr>Что я плачу? Что платит работодатель? Что получаю я?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</dc:creator>
  <cp:lastModifiedBy>Библиотека - Угрюмова Елена Борисовна</cp:lastModifiedBy>
  <cp:revision>30</cp:revision>
  <dcterms:created xsi:type="dcterms:W3CDTF">2018-05-15T20:24:49Z</dcterms:created>
  <dcterms:modified xsi:type="dcterms:W3CDTF">2018-10-15T13:28:44Z</dcterms:modified>
</cp:coreProperties>
</file>