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71" r:id="rId12"/>
    <p:sldId id="268" r:id="rId13"/>
    <p:sldId id="269" r:id="rId14"/>
    <p:sldId id="270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04" autoAdjust="0"/>
    <p:restoredTop sz="94660"/>
  </p:normalViewPr>
  <p:slideViewPr>
    <p:cSldViewPr>
      <p:cViewPr>
        <p:scale>
          <a:sx n="76" d="100"/>
          <a:sy n="76" d="100"/>
        </p:scale>
        <p:origin x="-990" y="-7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D4E86-A3E9-44E9-8622-EF77039A8463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C2A84-A7DC-43FB-B8AA-E633D2999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327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C2A84-A7DC-43FB-B8AA-E633D299984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452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80FB-0533-428A-A35E-447BD4069BFA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5110-C346-4679-BE57-9ACA11782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541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80FB-0533-428A-A35E-447BD4069BFA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5110-C346-4679-BE57-9ACA11782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724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80FB-0533-428A-A35E-447BD4069BFA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5110-C346-4679-BE57-9ACA11782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213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80FB-0533-428A-A35E-447BD4069BFA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5110-C346-4679-BE57-9ACA11782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556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80FB-0533-428A-A35E-447BD4069BFA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5110-C346-4679-BE57-9ACA11782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047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80FB-0533-428A-A35E-447BD4069BFA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5110-C346-4679-BE57-9ACA11782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437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80FB-0533-428A-A35E-447BD4069BFA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5110-C346-4679-BE57-9ACA11782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257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80FB-0533-428A-A35E-447BD4069BFA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5110-C346-4679-BE57-9ACA11782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778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80FB-0533-428A-A35E-447BD4069BFA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5110-C346-4679-BE57-9ACA11782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255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80FB-0533-428A-A35E-447BD4069BFA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5110-C346-4679-BE57-9ACA11782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471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780FB-0533-428A-A35E-447BD4069BFA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B5110-C346-4679-BE57-9ACA11782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56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780FB-0533-428A-A35E-447BD4069BFA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B5110-C346-4679-BE57-9ACA11782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98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gif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gif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farm3.static.flickr.com/2635/3745903980_01b7871937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9709"/>
            <a:ext cx="9186410" cy="69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1727" y="45010"/>
            <a:ext cx="88029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303C18"/>
                </a:solidFill>
                <a:latin typeface="Comic Sans MS" pitchFamily="66" charset="0"/>
              </a:rPr>
              <a:t>Финансовый университет при Правительстве РФ </a:t>
            </a:r>
          </a:p>
          <a:p>
            <a:pPr algn="ctr"/>
            <a:r>
              <a:rPr lang="ru-RU" sz="2800" b="1" dirty="0" smtClean="0">
                <a:solidFill>
                  <a:srgbClr val="303C18"/>
                </a:solidFill>
                <a:latin typeface="Comic Sans MS" pitchFamily="66" charset="0"/>
              </a:rPr>
              <a:t>Уфимский филиал</a:t>
            </a:r>
            <a:endParaRPr lang="ru-RU" sz="2800" b="1" dirty="0">
              <a:solidFill>
                <a:srgbClr val="303C18"/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71269" y="696904"/>
            <a:ext cx="5643869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00A2"/>
                </a:solidFill>
                <a:latin typeface="Comic Sans MS" pitchFamily="66" charset="0"/>
              </a:rPr>
              <a:t>Сколько я плачу и что получаю на примере сказки</a:t>
            </a:r>
            <a:r>
              <a:rPr lang="ru-RU" sz="6000" b="1" dirty="0" smtClean="0">
                <a:solidFill>
                  <a:srgbClr val="0000A2"/>
                </a:solidFill>
                <a:latin typeface="Comic Sans MS" pitchFamily="66" charset="0"/>
              </a:rPr>
              <a:t/>
            </a:r>
            <a:br>
              <a:rPr lang="ru-RU" sz="6000" b="1" dirty="0" smtClean="0">
                <a:solidFill>
                  <a:srgbClr val="0000A2"/>
                </a:solidFill>
                <a:latin typeface="Comic Sans MS" pitchFamily="66" charset="0"/>
              </a:rPr>
            </a:br>
            <a:r>
              <a:rPr lang="ru-RU" sz="7200" b="1" dirty="0" smtClean="0">
                <a:solidFill>
                  <a:srgbClr val="0000A2"/>
                </a:solidFill>
                <a:latin typeface="Comic Sans MS" pitchFamily="66" charset="0"/>
              </a:rPr>
              <a:t>«Золушка»</a:t>
            </a:r>
            <a:endParaRPr lang="ru-RU" sz="4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9443" y="3717032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F270F"/>
                </a:solidFill>
                <a:latin typeface="Comic Sans MS" pitchFamily="66" charset="0"/>
              </a:rPr>
              <a:t>Поучительная история о том,</a:t>
            </a:r>
            <a:r>
              <a:rPr lang="en-US" sz="2800" b="1" dirty="0" smtClean="0">
                <a:solidFill>
                  <a:srgbClr val="1F270F"/>
                </a:solidFill>
                <a:latin typeface="Comic Sans MS" pitchFamily="66" charset="0"/>
              </a:rPr>
              <a:t> </a:t>
            </a:r>
            <a:r>
              <a:rPr lang="ru-RU" sz="2800" b="1" dirty="0" smtClean="0">
                <a:solidFill>
                  <a:srgbClr val="1F270F"/>
                </a:solidFill>
                <a:latin typeface="Comic Sans MS" pitchFamily="66" charset="0"/>
              </a:rPr>
              <a:t>почему </a:t>
            </a:r>
            <a:endParaRPr lang="en-US" sz="2800" b="1" dirty="0" smtClean="0">
              <a:solidFill>
                <a:srgbClr val="1F270F"/>
              </a:solidFill>
              <a:latin typeface="Comic Sans MS" pitchFamily="66" charset="0"/>
            </a:endParaRPr>
          </a:p>
          <a:p>
            <a:pPr algn="ctr"/>
            <a:r>
              <a:rPr lang="ru-RU" sz="2800" b="1" dirty="0" smtClean="0">
                <a:solidFill>
                  <a:srgbClr val="1F270F"/>
                </a:solidFill>
                <a:latin typeface="Comic Sans MS" pitchFamily="66" charset="0"/>
              </a:rPr>
              <a:t>не нужно откладывать на потом.</a:t>
            </a:r>
          </a:p>
          <a:p>
            <a:pPr algn="ctr"/>
            <a:r>
              <a:rPr lang="ru-RU" sz="2800" b="1" dirty="0" smtClean="0">
                <a:solidFill>
                  <a:srgbClr val="1F270F"/>
                </a:solidFill>
                <a:latin typeface="Comic Sans MS" pitchFamily="66" charset="0"/>
              </a:rPr>
              <a:t>Нужно жить здесь и сейчас.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19872" y="5102027"/>
            <a:ext cx="55295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err="1" smtClean="0">
                <a:solidFill>
                  <a:srgbClr val="303C18"/>
                </a:solidFill>
                <a:latin typeface="Comic Sans MS" pitchFamily="66" charset="0"/>
              </a:rPr>
              <a:t>Мирясова</a:t>
            </a:r>
            <a:r>
              <a:rPr lang="ru-RU" sz="2400" b="1" dirty="0" smtClean="0">
                <a:solidFill>
                  <a:srgbClr val="303C18"/>
                </a:solidFill>
                <a:latin typeface="Comic Sans MS" pitchFamily="66" charset="0"/>
              </a:rPr>
              <a:t> Эльза</a:t>
            </a:r>
          </a:p>
          <a:p>
            <a:pPr algn="r"/>
            <a:r>
              <a:rPr lang="ru-RU" sz="2400" b="1" dirty="0" smtClean="0">
                <a:solidFill>
                  <a:srgbClr val="303C18"/>
                </a:solidFill>
                <a:latin typeface="Comic Sans MS" pitchFamily="66" charset="0"/>
              </a:rPr>
              <a:t>Хисамутдинова Гульнара</a:t>
            </a:r>
          </a:p>
          <a:p>
            <a:pPr algn="r"/>
            <a:r>
              <a:rPr lang="ru-RU" sz="2400" b="1" dirty="0" smtClean="0">
                <a:solidFill>
                  <a:srgbClr val="303C18"/>
                </a:solidFill>
                <a:latin typeface="Comic Sans MS" pitchFamily="66" charset="0"/>
              </a:rPr>
              <a:t>Научный руководитель д.э.н. профессор </a:t>
            </a:r>
            <a:r>
              <a:rPr lang="ru-RU" sz="2400" b="1" dirty="0" err="1" smtClean="0">
                <a:solidFill>
                  <a:srgbClr val="303C18"/>
                </a:solidFill>
                <a:latin typeface="Comic Sans MS" pitchFamily="66" charset="0"/>
              </a:rPr>
              <a:t>Яруллин</a:t>
            </a:r>
            <a:r>
              <a:rPr lang="ru-RU" sz="2400" b="1" dirty="0" smtClean="0">
                <a:solidFill>
                  <a:srgbClr val="303C18"/>
                </a:solidFill>
                <a:latin typeface="Comic Sans MS" pitchFamily="66" charset="0"/>
              </a:rPr>
              <a:t> Р.Р.</a:t>
            </a:r>
          </a:p>
          <a:p>
            <a:pPr algn="r"/>
            <a:endParaRPr lang="ru-RU" sz="2400" b="1" dirty="0">
              <a:solidFill>
                <a:srgbClr val="303C18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05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farm3.static.flickr.com/2635/3745903980_01b7871937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63"/>
            <a:ext cx="9144000" cy="69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0101" y="4509120"/>
            <a:ext cx="82089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ctr">
              <a:lnSpc>
                <a:spcPct val="125000"/>
              </a:lnSpc>
            </a:pPr>
            <a:r>
              <a:rPr lang="ru-RU" sz="2800" b="1" dirty="0" smtClean="0">
                <a:solidFill>
                  <a:srgbClr val="0000A2"/>
                </a:solidFill>
                <a:latin typeface="Comic Sans MS" pitchFamily="66" charset="0"/>
              </a:rPr>
              <a:t>В три десятом царстве, в три десятом государстве в городе Уфа жила-была Золушка, ее отец и злобная мачеха с двумя дочерями.</a:t>
            </a:r>
            <a:endParaRPr lang="ru-RU" sz="1050" b="1" dirty="0" smtClean="0">
              <a:solidFill>
                <a:srgbClr val="0000A2"/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188640"/>
            <a:ext cx="57606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lnSpc>
                <a:spcPct val="125000"/>
              </a:lnSpc>
            </a:pPr>
            <a:r>
              <a:rPr lang="ru-RU" sz="3200" b="1" dirty="0" smtClean="0">
                <a:solidFill>
                  <a:srgbClr val="0000A2"/>
                </a:solidFill>
                <a:latin typeface="Comic Sans MS" pitchFamily="66" charset="0"/>
              </a:rPr>
              <a:t>Вот они наши герои:</a:t>
            </a:r>
          </a:p>
        </p:txBody>
      </p:sp>
      <p:pic>
        <p:nvPicPr>
          <p:cNvPr id="2054" name="Picture 6" descr="http://img-fotki.yandex.ru/get/9488/47407354.cb1/0_134306_1372fefc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69" y="1772816"/>
            <a:ext cx="1925614" cy="259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laoblogger.com/images/stepmother-gifts-clipart-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753481"/>
            <a:ext cx="2112894" cy="263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Выноска со стрелкой влево 5"/>
          <p:cNvSpPr/>
          <p:nvPr/>
        </p:nvSpPr>
        <p:spPr>
          <a:xfrm>
            <a:off x="2051667" y="1340768"/>
            <a:ext cx="2736357" cy="1514190"/>
          </a:xfrm>
          <a:prstGeom prst="leftArrowCallout">
            <a:avLst>
              <a:gd name="adj1" fmla="val 15392"/>
              <a:gd name="adj2" fmla="val 25000"/>
              <a:gd name="adj3" fmla="val 40392"/>
              <a:gd name="adj4" fmla="val 6497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Золушка- учительница, владелица кафе «Сказка»</a:t>
            </a:r>
          </a:p>
        </p:txBody>
      </p:sp>
      <p:sp>
        <p:nvSpPr>
          <p:cNvPr id="8" name="Выноска со стрелкой вправо 7"/>
          <p:cNvSpPr/>
          <p:nvPr/>
        </p:nvSpPr>
        <p:spPr>
          <a:xfrm>
            <a:off x="2796774" y="2950345"/>
            <a:ext cx="2952328" cy="1438138"/>
          </a:xfrm>
          <a:prstGeom prst="rightArrowCallout">
            <a:avLst>
              <a:gd name="adj1" fmla="val 20724"/>
              <a:gd name="adj2" fmla="val 25000"/>
              <a:gd name="adj3" fmla="val 53860"/>
              <a:gd name="adj4" fmla="val 6497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Мачеха с дочерями.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Втроем живут на пенсию мамы</a:t>
            </a:r>
          </a:p>
        </p:txBody>
      </p:sp>
    </p:spTree>
    <p:extLst>
      <p:ext uri="{BB962C8B-B14F-4D97-AF65-F5344CB8AC3E}">
        <p14:creationId xmlns:p14="http://schemas.microsoft.com/office/powerpoint/2010/main" val="202840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farm3.static.flickr.com/2635/3745903980_01b7871937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63"/>
            <a:ext cx="9144000" cy="69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8979" y="4548692"/>
            <a:ext cx="850604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A2"/>
                </a:solidFill>
                <a:latin typeface="Comic Sans MS" pitchFamily="66" charset="0"/>
              </a:rPr>
              <a:t>Очень долгое время Золушка жила вместе со своей мачехой и ее дочерями и терпеливо переносила все обиды. Но в скором времени ей это надоело и она решила переехать жить отдельно.</a:t>
            </a:r>
            <a:endParaRPr lang="ru-RU" sz="2800" dirty="0"/>
          </a:p>
        </p:txBody>
      </p:sp>
      <p:pic>
        <p:nvPicPr>
          <p:cNvPr id="3074" name="Picture 2" descr="http://img-fotki.yandex.ru/get/6717/47407354.cb1/0_13432f_36b695ee_ori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32656"/>
            <a:ext cx="3312368" cy="403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66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farm3.static.flickr.com/2635/3745903980_01b7871937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40" y="-15868"/>
            <a:ext cx="9166240" cy="69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http://images.easyfreeclipart.com/657/disney-fairy-godmother-clip-art-images-cinderella-at-65796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691" y="42542"/>
            <a:ext cx="3141088" cy="424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6-конечная звезда 2"/>
          <p:cNvSpPr/>
          <p:nvPr/>
        </p:nvSpPr>
        <p:spPr>
          <a:xfrm>
            <a:off x="467544" y="260648"/>
            <a:ext cx="2448272" cy="1902128"/>
          </a:xfrm>
          <a:prstGeom prst="star6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Квартира под ипотеку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9532" y="4283011"/>
            <a:ext cx="84249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A2"/>
                </a:solidFill>
                <a:latin typeface="Comic Sans MS" pitchFamily="66" charset="0"/>
              </a:rPr>
              <a:t>Увидев страдания Золушки, добрая фея решила помочь сделать первый шаг в осуществлении ее мечты, но с условием уплаты всех обязательных платежей в бюджет государства вовремя и в полном размере, в противном случае все ее подарки превратятся в</a:t>
            </a:r>
            <a:endParaRPr lang="ru-RU" sz="2400" dirty="0"/>
          </a:p>
        </p:txBody>
      </p:sp>
      <p:sp>
        <p:nvSpPr>
          <p:cNvPr id="7" name="6-конечная звезда 6"/>
          <p:cNvSpPr/>
          <p:nvPr/>
        </p:nvSpPr>
        <p:spPr>
          <a:xfrm>
            <a:off x="2893577" y="1459637"/>
            <a:ext cx="2592288" cy="1902128"/>
          </a:xfrm>
          <a:prstGeom prst="star6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Автомобиль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sp>
        <p:nvSpPr>
          <p:cNvPr id="8" name="6-конечная звезда 7"/>
          <p:cNvSpPr/>
          <p:nvPr/>
        </p:nvSpPr>
        <p:spPr>
          <a:xfrm>
            <a:off x="227374" y="2410701"/>
            <a:ext cx="2305388" cy="1769643"/>
          </a:xfrm>
          <a:prstGeom prst="star6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Кафе «Сказка»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anose="030F0702030302020204" pitchFamily="66" charset="0"/>
            </a:endParaRPr>
          </a:p>
        </p:txBody>
      </p:sp>
      <p:sp>
        <p:nvSpPr>
          <p:cNvPr id="6" name="5-конечная звезда 5"/>
          <p:cNvSpPr/>
          <p:nvPr/>
        </p:nvSpPr>
        <p:spPr>
          <a:xfrm>
            <a:off x="4862497" y="260648"/>
            <a:ext cx="363044" cy="421088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3987639" y="777370"/>
            <a:ext cx="562121" cy="434342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http://pngimg.com/uploads/pumpkin/pumpkin_PNG935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912600"/>
            <a:ext cx="947026" cy="94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5-конечная звезда 11"/>
          <p:cNvSpPr/>
          <p:nvPr/>
        </p:nvSpPr>
        <p:spPr>
          <a:xfrm>
            <a:off x="4732784" y="1067695"/>
            <a:ext cx="487288" cy="391941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5-конечная звезда 12"/>
          <p:cNvSpPr/>
          <p:nvPr/>
        </p:nvSpPr>
        <p:spPr>
          <a:xfrm>
            <a:off x="3203847" y="1067696"/>
            <a:ext cx="435941" cy="332478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5-конечная звезда 13"/>
          <p:cNvSpPr/>
          <p:nvPr/>
        </p:nvSpPr>
        <p:spPr>
          <a:xfrm>
            <a:off x="3594267" y="231543"/>
            <a:ext cx="500163" cy="479297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97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6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farm3.static.flickr.com/2635/3745903980_01b7871937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64"/>
            <a:ext cx="9144000" cy="69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404664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omic Sans MS" pitchFamily="66" charset="0"/>
              </a:rPr>
              <a:t>И обратилась Золушка за помощью к государству. </a:t>
            </a:r>
            <a:b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omic Sans MS" pitchFamily="66" charset="0"/>
              </a:rPr>
            </a:b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omic Sans MS" pitchFamily="66" charset="0"/>
              </a:rPr>
              <a:t>А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omic Sans MS" pitchFamily="66" charset="0"/>
              </a:rPr>
              <a:t>что ей уже дает </a:t>
            </a:r>
            <a:r>
              <a:rPr lang="ru-RU" sz="20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omic Sans MS" pitchFamily="66" charset="0"/>
              </a:rPr>
              <a:t>Бюджет и Пенсионный фонд ?</a:t>
            </a:r>
            <a:endParaRPr lang="ru-RU" sz="24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7493" y="1930206"/>
            <a:ext cx="4248472" cy="230832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Льготная</a:t>
            </a:r>
            <a:r>
              <a:rPr lang="ru-RU" sz="2400" b="1" dirty="0">
                <a:solidFill>
                  <a:schemeClr val="tx2"/>
                </a:solidFill>
                <a:latin typeface="Comic Sans MS" panose="030F0702030302020204" pitchFamily="66" charset="0"/>
              </a:rPr>
              <a:t> ипотека с заниженной </a:t>
            </a:r>
            <a:r>
              <a:rPr lang="ru-RU" sz="24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% ставкой</a:t>
            </a:r>
            <a:r>
              <a:rPr lang="ru-RU" sz="24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небольшим первоначальным взносом и длительным сроком </a:t>
            </a:r>
            <a:r>
              <a:rPr lang="ru-RU" sz="24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выплат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20072" y="5706834"/>
            <a:ext cx="353334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Денежное </a:t>
            </a:r>
            <a:r>
              <a:rPr lang="ru-RU" sz="2800" b="1" dirty="0">
                <a:solidFill>
                  <a:schemeClr val="tx2"/>
                </a:solidFill>
                <a:latin typeface="Comic Sans MS" panose="030F0702030302020204" pitchFamily="66" charset="0"/>
              </a:rPr>
              <a:t>пособие</a:t>
            </a:r>
          </a:p>
        </p:txBody>
      </p:sp>
      <p:pic>
        <p:nvPicPr>
          <p:cNvPr id="1026" name="Picture 2" descr="ÐÐ°ÑÑÐ¸Ð½ÐºÐ¸ Ð¿Ð¾ Ð·Ð°Ð¿ÑÐ¾ÑÑ ÐºÐ°ÑÑÐ¸Ð½ÐºÐ¸ ÐºÐ²Ð°ÑÑÐ¸ÑÑ Ð·Ð¾Ð»ÑÑÐºÐ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77585"/>
            <a:ext cx="5061345" cy="275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деньги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54099" y="4383985"/>
            <a:ext cx="1893367" cy="1322849"/>
          </a:xfrm>
          <a:prstGeom prst="rect">
            <a:avLst/>
          </a:prstGeom>
        </p:spPr>
      </p:pic>
      <p:pic>
        <p:nvPicPr>
          <p:cNvPr id="8" name="Рисунок 7" descr="hospital1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34479" y="1340768"/>
            <a:ext cx="2481737" cy="237626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318098" y="2754492"/>
            <a:ext cx="2825902" cy="138499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Бесплатная медицинская помощь</a:t>
            </a:r>
            <a:endParaRPr lang="ru-RU" sz="28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11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farm3.static.flickr.com/2635/3745903980_01b7871937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64"/>
            <a:ext cx="9144000" cy="69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86167" y="19854"/>
            <a:ext cx="7200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62AC"/>
                </a:solidFill>
                <a:latin typeface="Comic Sans MS" pitchFamily="66" charset="0"/>
              </a:rPr>
              <a:t>Что ещё </a:t>
            </a:r>
            <a:r>
              <a:rPr lang="ru-RU" sz="2800" b="1" dirty="0" smtClean="0">
                <a:solidFill>
                  <a:srgbClr val="0062AC"/>
                </a:solidFill>
                <a:latin typeface="Comic Sans MS" pitchFamily="66" charset="0"/>
              </a:rPr>
              <a:t>предоставляется государством </a:t>
            </a:r>
            <a:r>
              <a:rPr lang="ru-RU" sz="2800" b="1" dirty="0">
                <a:solidFill>
                  <a:srgbClr val="0062AC"/>
                </a:solidFill>
                <a:latin typeface="Comic Sans MS" pitchFamily="66" charset="0"/>
              </a:rPr>
              <a:t/>
            </a:r>
            <a:br>
              <a:rPr lang="ru-RU" sz="2800" b="1" dirty="0">
                <a:solidFill>
                  <a:srgbClr val="0062AC"/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rgbClr val="0062AC"/>
                </a:solidFill>
                <a:latin typeface="Comic Sans MS" pitchFamily="66" charset="0"/>
              </a:rPr>
              <a:t>за счет средств Бюджета и Пенсионного фонда?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760" y="1404849"/>
            <a:ext cx="88924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Дороги и мосты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Образование</a:t>
            </a:r>
            <a:r>
              <a:rPr lang="ru-RU" sz="3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endParaRPr lang="en-US" sz="3200" b="1" dirty="0" smtClean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Услуги</a:t>
            </a:r>
            <a:r>
              <a:rPr lang="ru-RU" sz="32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предоставляемые государственными и муниципальными органами </a:t>
            </a:r>
            <a:r>
              <a:rPr lang="ru-RU" sz="3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власти</a:t>
            </a:r>
            <a:endParaRPr lang="en-US" sz="3200" b="1" dirty="0" smtClean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Внешняя </a:t>
            </a:r>
            <a:r>
              <a:rPr lang="ru-RU" sz="3200" b="1" dirty="0">
                <a:solidFill>
                  <a:schemeClr val="tx2"/>
                </a:solidFill>
                <a:latin typeface="Comic Sans MS" panose="030F0702030302020204" pitchFamily="66" charset="0"/>
              </a:rPr>
              <a:t>и внутренняя </a:t>
            </a:r>
            <a:r>
              <a:rPr lang="ru-RU" sz="32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безопасность </a:t>
            </a:r>
            <a:r>
              <a:rPr lang="ru-RU" sz="32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государства</a:t>
            </a:r>
            <a:r>
              <a:rPr lang="ru-RU" sz="3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Налоговые вычеты</a:t>
            </a:r>
            <a:r>
              <a:rPr lang="ru-RU" sz="32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в том числе имущественный при покупке квартиры в ипотеку</a:t>
            </a:r>
            <a:endParaRPr lang="en-US" sz="3200" b="1" dirty="0" smtClean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Но это еще не все…</a:t>
            </a:r>
            <a:endParaRPr lang="ru-RU" sz="32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37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farm3.static.flickr.com/2635/3745903980_01b7871937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64"/>
            <a:ext cx="9144000" cy="69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6012" y="836712"/>
            <a:ext cx="856895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ru-RU" sz="32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Социальное обеспечение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>
                <a:solidFill>
                  <a:schemeClr val="tx2"/>
                </a:solidFill>
                <a:latin typeface="Comic Sans MS" panose="030F0702030302020204" pitchFamily="66" charset="0"/>
              </a:rPr>
              <a:t>Строительство и содержание инфраструктуры ЖКХ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ru-RU" sz="32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Единовременная </a:t>
            </a:r>
            <a:r>
              <a:rPr lang="ru-RU" sz="32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выплата</a:t>
            </a:r>
            <a:r>
              <a:rPr lang="ru-RU" sz="3200" b="1" dirty="0">
                <a:solidFill>
                  <a:schemeClr val="tx2"/>
                </a:solidFill>
                <a:latin typeface="Comic Sans MS" panose="030F0702030302020204" pitchFamily="66" charset="0"/>
              </a:rPr>
              <a:t> в размере 300 тыс. </a:t>
            </a:r>
            <a:r>
              <a:rPr lang="ru-RU" sz="3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рублей за первого ребенка (с 2017г.только в </a:t>
            </a:r>
            <a:r>
              <a:rPr lang="ru-RU" sz="3200" b="1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респ.Башкортостан</a:t>
            </a:r>
            <a:r>
              <a:rPr lang="ru-RU" sz="3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) (в 2016г.-отсутствовал)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Материнский капитал</a:t>
            </a:r>
            <a:r>
              <a:rPr lang="ru-RU" sz="3200" b="1" dirty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  <a:latin typeface="Comic Sans MS" pitchFamily="66" charset="0"/>
              </a:rPr>
              <a:t>за второго ребенка в размере 453 тыс. рублей, </a:t>
            </a:r>
            <a:r>
              <a:rPr lang="ru-RU" sz="3200" b="1" dirty="0">
                <a:solidFill>
                  <a:schemeClr val="tx2"/>
                </a:solidFill>
                <a:latin typeface="Comic Sans MS" pitchFamily="66" charset="0"/>
              </a:rPr>
              <a:t>которым </a:t>
            </a:r>
            <a:r>
              <a:rPr lang="ru-RU" sz="3200" b="1" dirty="0" smtClean="0">
                <a:solidFill>
                  <a:schemeClr val="tx2"/>
                </a:solidFill>
                <a:latin typeface="Comic Sans MS" pitchFamily="66" charset="0"/>
              </a:rPr>
              <a:t>можно </a:t>
            </a:r>
            <a:r>
              <a:rPr lang="ru-RU" sz="3200" b="1" dirty="0">
                <a:solidFill>
                  <a:schemeClr val="tx2"/>
                </a:solidFill>
                <a:latin typeface="Comic Sans MS" pitchFamily="66" charset="0"/>
              </a:rPr>
              <a:t>погасить часть долга по </a:t>
            </a:r>
            <a:r>
              <a:rPr lang="ru-RU" sz="3200" b="1" dirty="0" smtClean="0">
                <a:solidFill>
                  <a:schemeClr val="tx2"/>
                </a:solidFill>
                <a:latin typeface="Comic Sans MS" pitchFamily="66" charset="0"/>
              </a:rPr>
              <a:t>ипотеке</a:t>
            </a:r>
            <a:endParaRPr lang="ru-RU" sz="3200" b="1" dirty="0">
              <a:solidFill>
                <a:srgbClr val="004F8A"/>
              </a:solidFill>
              <a:latin typeface="Comic Sans MS" pitchFamily="66" charset="0"/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1661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Минус 5"/>
          <p:cNvSpPr/>
          <p:nvPr/>
        </p:nvSpPr>
        <p:spPr>
          <a:xfrm>
            <a:off x="2987824" y="3544572"/>
            <a:ext cx="360040" cy="288032"/>
          </a:xfrm>
          <a:prstGeom prst="mathMinus">
            <a:avLst/>
          </a:prstGeom>
          <a:solidFill>
            <a:srgbClr val="0000A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Минус 6"/>
          <p:cNvSpPr/>
          <p:nvPr/>
        </p:nvSpPr>
        <p:spPr>
          <a:xfrm>
            <a:off x="2406727" y="3877830"/>
            <a:ext cx="3456384" cy="144016"/>
          </a:xfrm>
          <a:prstGeom prst="mathMinus">
            <a:avLst/>
          </a:prstGeom>
          <a:solidFill>
            <a:srgbClr val="1C2DCA"/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множение 7"/>
          <p:cNvSpPr/>
          <p:nvPr/>
        </p:nvSpPr>
        <p:spPr>
          <a:xfrm>
            <a:off x="3725437" y="4077071"/>
            <a:ext cx="409482" cy="504056"/>
          </a:xfrm>
          <a:prstGeom prst="mathMultiply">
            <a:avLst/>
          </a:prstGeom>
          <a:solidFill>
            <a:srgbClr val="0B2E73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36" y="-17204"/>
            <a:ext cx="9144000" cy="6862645"/>
          </a:xfrm>
          <a:prstGeom prst="rect">
            <a:avLst/>
          </a:prstGeom>
        </p:spPr>
      </p:pic>
      <p:sp>
        <p:nvSpPr>
          <p:cNvPr id="15" name="Выноска со стрелкой вправо 14"/>
          <p:cNvSpPr/>
          <p:nvPr/>
        </p:nvSpPr>
        <p:spPr>
          <a:xfrm>
            <a:off x="2406727" y="1193851"/>
            <a:ext cx="5608607" cy="5593622"/>
          </a:xfrm>
          <a:prstGeom prst="rightArrowCallout">
            <a:avLst>
              <a:gd name="adj1" fmla="val 13041"/>
              <a:gd name="adj2" fmla="val 25566"/>
              <a:gd name="adj3" fmla="val 25000"/>
              <a:gd name="adj4" fmla="val 6497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ln w="3175">
                <a:noFill/>
              </a:ln>
              <a:solidFill>
                <a:srgbClr val="004F8A"/>
              </a:solidFill>
              <a:latin typeface="Comic Sans MS" pitchFamily="66" charset="0"/>
            </a:endParaRPr>
          </a:p>
          <a:p>
            <a:pPr algn="ctr"/>
            <a:r>
              <a:rPr lang="ru-RU" sz="2400" b="1" dirty="0" smtClean="0">
                <a:ln w="3175">
                  <a:noFill/>
                </a:ln>
                <a:solidFill>
                  <a:srgbClr val="004F8A"/>
                </a:solidFill>
                <a:latin typeface="Comic Sans MS" pitchFamily="66" charset="0"/>
              </a:rPr>
              <a:t>Дом, перешедший от отца к Золушке– </a:t>
            </a:r>
            <a:r>
              <a:rPr lang="ru-RU" sz="3200" b="1" dirty="0" smtClean="0">
                <a:ln w="3175">
                  <a:noFill/>
                </a:ln>
                <a:solidFill>
                  <a:srgbClr val="004F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85</a:t>
            </a:r>
            <a:r>
              <a:rPr lang="ru-RU" sz="2800" b="1" dirty="0" smtClean="0">
                <a:ln w="3175">
                  <a:noFill/>
                </a:ln>
                <a:solidFill>
                  <a:srgbClr val="004F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</a:t>
            </a:r>
            <a:r>
              <a:rPr lang="ru-RU" sz="2800" b="1" baseline="30000" dirty="0" smtClean="0">
                <a:ln w="3175">
                  <a:noFill/>
                </a:ln>
                <a:solidFill>
                  <a:srgbClr val="004F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</a:t>
            </a:r>
          </a:p>
          <a:p>
            <a:pPr algn="ctr"/>
            <a:endParaRPr lang="ru-RU" sz="2800" b="1" baseline="30000" dirty="0" smtClean="0">
              <a:ln w="3175">
                <a:noFill/>
              </a:ln>
              <a:solidFill>
                <a:srgbClr val="004F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ru-RU" sz="2400" b="1" dirty="0" smtClean="0">
                <a:ln w="3175">
                  <a:noFill/>
                </a:ln>
                <a:solidFill>
                  <a:srgbClr val="004F8A"/>
                </a:solidFill>
                <a:latin typeface="Comic Sans MS" pitchFamily="66" charset="0"/>
              </a:rPr>
              <a:t>Кадастровая </a:t>
            </a:r>
            <a:r>
              <a:rPr lang="ru-RU" sz="2400" b="1" dirty="0">
                <a:ln w="3175">
                  <a:noFill/>
                </a:ln>
                <a:solidFill>
                  <a:srgbClr val="004F8A"/>
                </a:solidFill>
                <a:latin typeface="Comic Sans MS" pitchFamily="66" charset="0"/>
              </a:rPr>
              <a:t>стоимость </a:t>
            </a:r>
            <a:r>
              <a:rPr lang="ru-RU" sz="2400" b="1" dirty="0" smtClean="0">
                <a:ln w="3175">
                  <a:noFill/>
                </a:ln>
                <a:solidFill>
                  <a:srgbClr val="004F8A"/>
                </a:solidFill>
                <a:latin typeface="Comic Sans MS" pitchFamily="66" charset="0"/>
              </a:rPr>
              <a:t>-</a:t>
            </a:r>
            <a:endParaRPr lang="ru-RU" sz="2400" b="1" dirty="0">
              <a:ln w="3175">
                <a:noFill/>
              </a:ln>
              <a:solidFill>
                <a:srgbClr val="004F8A"/>
              </a:solidFill>
              <a:latin typeface="Comic Sans MS" pitchFamily="66" charset="0"/>
            </a:endParaRPr>
          </a:p>
          <a:p>
            <a:pPr algn="ctr"/>
            <a:r>
              <a:rPr lang="ru-RU" sz="2800" b="1" dirty="0" smtClean="0">
                <a:ln w="3175">
                  <a:noFill/>
                </a:ln>
                <a:solidFill>
                  <a:srgbClr val="004F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1 051 461,1</a:t>
            </a:r>
            <a:r>
              <a:rPr lang="ru-RU" sz="2400" b="1" dirty="0" smtClean="0">
                <a:ln w="3175">
                  <a:noFill/>
                </a:ln>
                <a:solidFill>
                  <a:srgbClr val="004F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рублей  </a:t>
            </a:r>
            <a:r>
              <a:rPr lang="ru-RU" sz="2400" b="1" dirty="0" smtClean="0">
                <a:ln w="3175">
                  <a:noFill/>
                </a:ln>
                <a:solidFill>
                  <a:srgbClr val="004F8A"/>
                </a:solidFill>
                <a:latin typeface="Comic Sans MS" pitchFamily="66" charset="0"/>
              </a:rPr>
              <a:t>50 </a:t>
            </a:r>
            <a:r>
              <a:rPr lang="ru-RU" sz="2000" b="1" dirty="0">
                <a:ln w="3175">
                  <a:noFill/>
                </a:ln>
                <a:solidFill>
                  <a:srgbClr val="004F8A"/>
                </a:solidFill>
                <a:latin typeface="Comic Sans MS" pitchFamily="66" charset="0"/>
              </a:rPr>
              <a:t>м</a:t>
            </a:r>
            <a:r>
              <a:rPr lang="ru-RU" sz="2000" b="1" baseline="30000" dirty="0">
                <a:ln w="3175">
                  <a:noFill/>
                </a:ln>
                <a:solidFill>
                  <a:srgbClr val="004F8A"/>
                </a:solidFill>
                <a:latin typeface="Comic Sans MS" pitchFamily="66" charset="0"/>
              </a:rPr>
              <a:t>2</a:t>
            </a:r>
          </a:p>
          <a:p>
            <a:pPr algn="ctr"/>
            <a:r>
              <a:rPr lang="ru-RU" sz="2400" b="1" dirty="0" smtClean="0">
                <a:ln w="3175">
                  <a:noFill/>
                </a:ln>
                <a:solidFill>
                  <a:srgbClr val="004F8A"/>
                </a:solidFill>
                <a:latin typeface="Comic Sans MS" pitchFamily="66" charset="0"/>
              </a:rPr>
              <a:t>Понижающий </a:t>
            </a:r>
            <a:r>
              <a:rPr lang="ru-RU" sz="2400" b="1" dirty="0">
                <a:ln w="3175">
                  <a:noFill/>
                </a:ln>
                <a:solidFill>
                  <a:srgbClr val="004F8A"/>
                </a:solidFill>
                <a:latin typeface="Comic Sans MS" pitchFamily="66" charset="0"/>
              </a:rPr>
              <a:t>коэффициент </a:t>
            </a:r>
          </a:p>
          <a:p>
            <a:pPr algn="ctr"/>
            <a:r>
              <a:rPr lang="ru-RU" sz="3600" b="1" dirty="0" smtClean="0">
                <a:ln w="3175">
                  <a:noFill/>
                </a:ln>
                <a:solidFill>
                  <a:srgbClr val="004F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2017=0,6 </a:t>
            </a:r>
          </a:p>
          <a:p>
            <a:pPr algn="ctr"/>
            <a:r>
              <a:rPr lang="ru-RU" sz="3600" b="1" dirty="0" smtClean="0">
                <a:ln w="3175">
                  <a:noFill/>
                </a:ln>
                <a:solidFill>
                  <a:srgbClr val="004F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(в 2016=0,4)</a:t>
            </a:r>
            <a:endParaRPr lang="ru-RU" sz="3600" b="1" dirty="0">
              <a:ln w="3175">
                <a:noFill/>
              </a:ln>
              <a:solidFill>
                <a:srgbClr val="004F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ru-RU" sz="2400" b="1" dirty="0" smtClean="0">
                <a:ln w="3175">
                  <a:noFill/>
                </a:ln>
                <a:solidFill>
                  <a:srgbClr val="004F8A"/>
                </a:solidFill>
                <a:latin typeface="Comic Sans MS" pitchFamily="66" charset="0"/>
              </a:rPr>
              <a:t>Ставка </a:t>
            </a:r>
            <a:r>
              <a:rPr lang="ru-RU" sz="2400" b="1" dirty="0">
                <a:ln w="3175">
                  <a:noFill/>
                </a:ln>
                <a:solidFill>
                  <a:srgbClr val="004F8A"/>
                </a:solidFill>
                <a:latin typeface="Comic Sans MS" pitchFamily="66" charset="0"/>
              </a:rPr>
              <a:t>налога </a:t>
            </a:r>
            <a:r>
              <a:rPr lang="ru-RU" sz="2800" b="1" dirty="0" smtClean="0">
                <a:ln w="3175">
                  <a:noFill/>
                </a:ln>
                <a:solidFill>
                  <a:srgbClr val="004F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0,1%</a:t>
            </a:r>
            <a:endParaRPr lang="ru-RU" sz="3200" b="1" dirty="0">
              <a:solidFill>
                <a:srgbClr val="0062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ru-RU" sz="2000" b="1" dirty="0">
              <a:ln w="3175">
                <a:noFill/>
              </a:ln>
              <a:solidFill>
                <a:srgbClr val="004F8A"/>
              </a:solidFill>
              <a:latin typeface="Comic Sans MS" pitchFamily="66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918" y="3652651"/>
            <a:ext cx="3157435" cy="3157435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67075" y="1205300"/>
            <a:ext cx="20902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Налог на имущество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физ.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лиц за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2017 (2016)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год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08820" y="116632"/>
            <a:ext cx="57155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3175" cmpd="sng">
                  <a:solidFill>
                    <a:srgbClr val="004F8A"/>
                  </a:solidFill>
                  <a:prstDash val="solid"/>
                </a:ln>
                <a:solidFill>
                  <a:schemeClr val="tx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А что </a:t>
            </a:r>
            <a:r>
              <a:rPr lang="ru-RU" sz="3200" b="1" dirty="0" smtClean="0">
                <a:ln w="3175" cmpd="sng">
                  <a:solidFill>
                    <a:srgbClr val="004F8A"/>
                  </a:solidFill>
                  <a:prstDash val="solid"/>
                </a:ln>
                <a:solidFill>
                  <a:schemeClr val="tx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Золушка </a:t>
            </a:r>
            <a:r>
              <a:rPr lang="ru-RU" sz="3200" b="1" dirty="0">
                <a:ln w="3175" cmpd="sng">
                  <a:solidFill>
                    <a:srgbClr val="004F8A"/>
                  </a:solidFill>
                  <a:prstDash val="solid"/>
                </a:ln>
                <a:solidFill>
                  <a:schemeClr val="tx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в Бюджет и Фонд </a:t>
            </a:r>
            <a:r>
              <a:rPr lang="ru-RU" sz="3200" b="1" dirty="0" smtClean="0">
                <a:ln w="3175" cmpd="sng">
                  <a:solidFill>
                    <a:srgbClr val="004F8A"/>
                  </a:solidFill>
                  <a:prstDash val="solid"/>
                </a:ln>
                <a:solidFill>
                  <a:schemeClr val="tx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вкладывает?</a:t>
            </a:r>
            <a:endParaRPr lang="ru-RU" sz="3200" dirty="0">
              <a:solidFill>
                <a:schemeClr val="tx2"/>
              </a:solidFill>
            </a:endParaRPr>
          </a:p>
        </p:txBody>
      </p:sp>
      <p:pic>
        <p:nvPicPr>
          <p:cNvPr id="19" name="Рисунок 18" descr="деньги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4997" y="5022868"/>
            <a:ext cx="1893367" cy="1322849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606660" y="3551611"/>
            <a:ext cx="1832554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362</a:t>
            </a:r>
          </a:p>
          <a:p>
            <a:pPr algn="ctr"/>
            <a:r>
              <a:rPr lang="ru-RU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(326)</a:t>
            </a:r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рублей</a:t>
            </a: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82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farm3.static.flickr.com/2635/3745903980_01b7871937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57472" y="245487"/>
            <a:ext cx="61881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3175" cmpd="sng">
                  <a:solidFill>
                    <a:srgbClr val="004F8A"/>
                  </a:solidFill>
                  <a:prstDash val="solid"/>
                </a:ln>
                <a:solidFill>
                  <a:schemeClr val="tx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А что Золушка вкладывает </a:t>
            </a:r>
            <a:r>
              <a:rPr lang="ru-RU" sz="3200" b="1" dirty="0" smtClean="0">
                <a:ln w="3175" cmpd="sng">
                  <a:solidFill>
                    <a:srgbClr val="004F8A"/>
                  </a:solidFill>
                  <a:prstDash val="solid"/>
                </a:ln>
                <a:solidFill>
                  <a:schemeClr val="tx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в </a:t>
            </a:r>
            <a:r>
              <a:rPr lang="ru-RU" sz="3200" b="1" dirty="0">
                <a:ln w="3175" cmpd="sng">
                  <a:solidFill>
                    <a:srgbClr val="004F8A"/>
                  </a:solidFill>
                  <a:prstDash val="solid"/>
                </a:ln>
                <a:solidFill>
                  <a:schemeClr val="tx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Бюджет и </a:t>
            </a:r>
            <a:r>
              <a:rPr lang="ru-RU" sz="3200" b="1" dirty="0" smtClean="0">
                <a:ln w="3175" cmpd="sng">
                  <a:solidFill>
                    <a:srgbClr val="004F8A"/>
                  </a:solidFill>
                  <a:prstDash val="solid"/>
                </a:ln>
                <a:solidFill>
                  <a:schemeClr val="tx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Фонд?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6441" y="1396098"/>
            <a:ext cx="73440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Транспортный налог за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2017 год (2016г.- неизменно) 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Выноска со стрелкой вправо 4"/>
          <p:cNvSpPr/>
          <p:nvPr/>
        </p:nvSpPr>
        <p:spPr>
          <a:xfrm>
            <a:off x="3227729" y="2335683"/>
            <a:ext cx="3778944" cy="4506624"/>
          </a:xfrm>
          <a:prstGeom prst="right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B2E73"/>
                </a:solidFill>
                <a:latin typeface="Comic Sans MS" panose="030F0702030302020204" pitchFamily="66" charset="0"/>
              </a:rPr>
              <a:t>Мощность подаренной</a:t>
            </a:r>
          </a:p>
          <a:p>
            <a:pPr algn="ctr"/>
            <a:r>
              <a:rPr lang="ru-RU" sz="2400" b="1" dirty="0" smtClean="0">
                <a:solidFill>
                  <a:srgbClr val="0B2E73"/>
                </a:solidFill>
                <a:latin typeface="Comic Sans MS" panose="030F0702030302020204" pitchFamily="66" charset="0"/>
              </a:rPr>
              <a:t>машины</a:t>
            </a:r>
            <a:endParaRPr lang="ru-RU" sz="2400" dirty="0" smtClean="0">
              <a:solidFill>
                <a:srgbClr val="0B2E73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2400" b="1" dirty="0" smtClean="0">
                <a:solidFill>
                  <a:srgbClr val="0B2E73"/>
                </a:solidFill>
                <a:latin typeface="Comic Sans MS" panose="030F0702030302020204" pitchFamily="66" charset="0"/>
              </a:rPr>
              <a:t>90 </a:t>
            </a:r>
            <a:r>
              <a:rPr lang="ru-RU" sz="2400" b="1" dirty="0" err="1" smtClean="0">
                <a:solidFill>
                  <a:srgbClr val="0B2E73"/>
                </a:solidFill>
                <a:latin typeface="Comic Sans MS" panose="030F0702030302020204" pitchFamily="66" charset="0"/>
              </a:rPr>
              <a:t>лошад.сил</a:t>
            </a:r>
            <a:endParaRPr lang="ru-RU" sz="2400" b="1" dirty="0" smtClean="0">
              <a:solidFill>
                <a:srgbClr val="0B2E73"/>
              </a:solidFill>
              <a:latin typeface="Comic Sans MS" panose="030F0702030302020204" pitchFamily="66" charset="0"/>
            </a:endParaRPr>
          </a:p>
          <a:p>
            <a:pPr algn="ctr"/>
            <a:endParaRPr lang="ru-RU" sz="2400" b="1" dirty="0" smtClean="0">
              <a:solidFill>
                <a:srgbClr val="0B2E73"/>
              </a:solidFill>
              <a:latin typeface="Comic Sans MS" panose="030F0702030302020204" pitchFamily="66" charset="0"/>
            </a:endParaRPr>
          </a:p>
          <a:p>
            <a:pPr algn="ctr"/>
            <a:endParaRPr lang="ru-RU" sz="2400" b="1" dirty="0">
              <a:solidFill>
                <a:srgbClr val="0B2E73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2400" b="1" dirty="0">
                <a:solidFill>
                  <a:srgbClr val="0B2E73"/>
                </a:solidFill>
                <a:latin typeface="Comic Sans MS" panose="030F0702030302020204" pitchFamily="66" charset="0"/>
              </a:rPr>
              <a:t>Льготная налоговая ставка (для владельца </a:t>
            </a:r>
            <a:r>
              <a:rPr lang="ru-RU" sz="2400" b="1" dirty="0" smtClean="0">
                <a:solidFill>
                  <a:srgbClr val="0B2E73"/>
                </a:solidFill>
                <a:latin typeface="Comic Sans MS" panose="030F0702030302020204" pitchFamily="66" charset="0"/>
              </a:rPr>
              <a:t>1 </a:t>
            </a:r>
            <a:r>
              <a:rPr lang="ru-RU" sz="2400" b="1" dirty="0">
                <a:solidFill>
                  <a:srgbClr val="0B2E73"/>
                </a:solidFill>
                <a:latin typeface="Comic Sans MS" panose="030F0702030302020204" pitchFamily="66" charset="0"/>
              </a:rPr>
              <a:t>автомобиля</a:t>
            </a:r>
            <a:r>
              <a:rPr lang="ru-RU" sz="2400" b="1" dirty="0" smtClean="0">
                <a:solidFill>
                  <a:srgbClr val="0B2E73"/>
                </a:solidFill>
                <a:latin typeface="Comic Sans MS" panose="030F0702030302020204" pitchFamily="66" charset="0"/>
              </a:rPr>
              <a:t>)</a:t>
            </a:r>
          </a:p>
          <a:p>
            <a:pPr algn="ctr"/>
            <a:r>
              <a:rPr lang="ru-RU" sz="2400" b="1" dirty="0" smtClean="0">
                <a:solidFill>
                  <a:srgbClr val="0B2E73"/>
                </a:solidFill>
                <a:latin typeface="Comic Sans MS" panose="030F0702030302020204" pitchFamily="66" charset="0"/>
              </a:rPr>
              <a:t>10 РУБЛЕЙ</a:t>
            </a:r>
            <a:endParaRPr lang="ru-RU" b="1" dirty="0">
              <a:solidFill>
                <a:srgbClr val="0B2E73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Умножение 5"/>
          <p:cNvSpPr/>
          <p:nvPr/>
        </p:nvSpPr>
        <p:spPr>
          <a:xfrm>
            <a:off x="4085946" y="3806372"/>
            <a:ext cx="756084" cy="605943"/>
          </a:xfrm>
          <a:prstGeom prst="mathMultiply">
            <a:avLst/>
          </a:prstGeom>
          <a:solidFill>
            <a:srgbClr val="0B2E73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20272" y="4150705"/>
            <a:ext cx="98296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B2E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900</a:t>
            </a:r>
          </a:p>
          <a:p>
            <a:pPr algn="ctr"/>
            <a:r>
              <a:rPr lang="ru-RU" sz="2800" b="1" dirty="0" smtClean="0">
                <a:solidFill>
                  <a:srgbClr val="0B2E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руб.</a:t>
            </a:r>
            <a:endParaRPr lang="ru-RU" sz="2800" b="1" dirty="0">
              <a:solidFill>
                <a:srgbClr val="0B2E7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8" name="Рисунок 7" descr="деньги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20875" y="5157192"/>
            <a:ext cx="1893367" cy="1322849"/>
          </a:xfrm>
          <a:prstGeom prst="rect">
            <a:avLst/>
          </a:prstGeom>
        </p:spPr>
      </p:pic>
      <p:pic>
        <p:nvPicPr>
          <p:cNvPr id="2050" name="Picture 2" descr="https://pixy.org/src/40/40166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20" y="3346756"/>
            <a:ext cx="2793008" cy="140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pluspng.com/img-png/cinderella-hd-png-cinderella-2-png-88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414" y="3198813"/>
            <a:ext cx="2344957" cy="242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1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9" y="0"/>
            <a:ext cx="9144000" cy="6858000"/>
          </a:xfrm>
          <a:prstGeom prst="rect">
            <a:avLst/>
          </a:prstGeom>
        </p:spPr>
      </p:pic>
      <p:pic>
        <p:nvPicPr>
          <p:cNvPr id="11" name="Picture 2" descr="http://moziru.com/images/pumpkin-clipart-cinderella-7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2976"/>
            <a:ext cx="2456868" cy="284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Выноска со стрелкой вправо 11"/>
          <p:cNvSpPr/>
          <p:nvPr/>
        </p:nvSpPr>
        <p:spPr>
          <a:xfrm>
            <a:off x="2431395" y="2177512"/>
            <a:ext cx="5112568" cy="3888432"/>
          </a:xfrm>
          <a:prstGeom prst="rightArrowCallout">
            <a:avLst>
              <a:gd name="adj1" fmla="val 25000"/>
              <a:gd name="adj2" fmla="val 24287"/>
              <a:gd name="adj3" fmla="val 32126"/>
              <a:gd name="adj4" fmla="val 6497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n w="3175">
                  <a:noFill/>
                </a:ln>
                <a:solidFill>
                  <a:srgbClr val="004F8A"/>
                </a:solidFill>
                <a:latin typeface="Comic Sans MS" pitchFamily="66" charset="0"/>
              </a:rPr>
              <a:t>Кадастровая стоимость земельного </a:t>
            </a:r>
            <a:r>
              <a:rPr lang="ru-RU" sz="2000" b="1" dirty="0" smtClean="0">
                <a:ln w="3175">
                  <a:noFill/>
                </a:ln>
                <a:solidFill>
                  <a:srgbClr val="004F8A"/>
                </a:solidFill>
                <a:latin typeface="Comic Sans MS" pitchFamily="66" charset="0"/>
              </a:rPr>
              <a:t>участка, перешедшего от отца к Золушке</a:t>
            </a:r>
          </a:p>
          <a:p>
            <a:pPr algn="ctr"/>
            <a:r>
              <a:rPr lang="ru-RU" sz="2400" b="1" dirty="0" smtClean="0">
                <a:ln w="3175">
                  <a:noFill/>
                </a:ln>
                <a:solidFill>
                  <a:srgbClr val="004F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500 000 рублей</a:t>
            </a:r>
          </a:p>
          <a:p>
            <a:pPr algn="ctr"/>
            <a:endParaRPr lang="ru-RU" sz="2400" b="1" dirty="0">
              <a:ln w="3175">
                <a:noFill/>
              </a:ln>
              <a:solidFill>
                <a:srgbClr val="004F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ru-RU" sz="2400" b="1" dirty="0" smtClean="0">
              <a:ln w="3175">
                <a:noFill/>
              </a:ln>
              <a:solidFill>
                <a:srgbClr val="004F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ru-RU" sz="2400" b="1" dirty="0" smtClean="0">
                <a:ln w="3175">
                  <a:noFill/>
                </a:ln>
                <a:solidFill>
                  <a:srgbClr val="004F8A"/>
                </a:solidFill>
                <a:latin typeface="Comic Sans MS" pitchFamily="66" charset="0"/>
              </a:rPr>
              <a:t>Ставка </a:t>
            </a:r>
            <a:r>
              <a:rPr lang="ru-RU" sz="2400" b="1" dirty="0">
                <a:ln w="3175">
                  <a:noFill/>
                </a:ln>
                <a:solidFill>
                  <a:srgbClr val="004F8A"/>
                </a:solidFill>
                <a:latin typeface="Comic Sans MS" pitchFamily="66" charset="0"/>
              </a:rPr>
              <a:t>налога </a:t>
            </a:r>
            <a:r>
              <a:rPr lang="ru-RU" sz="2800" b="1" dirty="0" smtClean="0">
                <a:ln w="3175">
                  <a:noFill/>
                </a:ln>
                <a:solidFill>
                  <a:srgbClr val="004F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0,1%</a:t>
            </a:r>
            <a:endParaRPr lang="ru-RU" sz="2400" b="1" dirty="0">
              <a:ln w="3175">
                <a:noFill/>
              </a:ln>
              <a:solidFill>
                <a:srgbClr val="004F8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95291" y="43953"/>
            <a:ext cx="60486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3175" cmpd="sng">
                  <a:solidFill>
                    <a:srgbClr val="004F8A"/>
                  </a:solidFill>
                  <a:prstDash val="solid"/>
                </a:ln>
                <a:solidFill>
                  <a:schemeClr val="tx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А что Золушка вкладывает в Бюджет и Фонд?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85282" y="1165124"/>
            <a:ext cx="580479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omic Sans MS" pitchFamily="66" charset="0"/>
              </a:rPr>
              <a:t>Земельный налог за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omic Sans MS" pitchFamily="66" charset="0"/>
              </a:rPr>
              <a:t>2017 год </a:t>
            </a:r>
          </a:p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Comic Sans MS" pitchFamily="66" charset="0"/>
              </a:rPr>
              <a:t>(2016г.-неизменно) 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543963" y="3292657"/>
            <a:ext cx="142699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500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рублей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Рисунок 16" descr="деньги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93609" y="4246764"/>
            <a:ext cx="1893367" cy="1322849"/>
          </a:xfrm>
          <a:prstGeom prst="rect">
            <a:avLst/>
          </a:prstGeom>
        </p:spPr>
      </p:pic>
      <p:sp>
        <p:nvSpPr>
          <p:cNvPr id="10" name="Умножение 9"/>
          <p:cNvSpPr/>
          <p:nvPr/>
        </p:nvSpPr>
        <p:spPr>
          <a:xfrm>
            <a:off x="3741112" y="4229508"/>
            <a:ext cx="756084" cy="605943"/>
          </a:xfrm>
          <a:prstGeom prst="mathMultiply">
            <a:avLst/>
          </a:prstGeom>
          <a:solidFill>
            <a:srgbClr val="0B2E73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256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farm3.static.flickr.com/2635/3745903980_01b7871937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1" y="-59709"/>
            <a:ext cx="9144000" cy="69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88054" y="116632"/>
            <a:ext cx="64087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3175" cmpd="sng">
                  <a:solidFill>
                    <a:srgbClr val="004F8A"/>
                  </a:solidFill>
                  <a:prstDash val="solid"/>
                </a:ln>
                <a:solidFill>
                  <a:schemeClr val="tx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А что Золушка вкладывает в Бюджет и Фонд?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10" name="Выноска со стрелкой вправо 9"/>
          <p:cNvSpPr/>
          <p:nvPr/>
        </p:nvSpPr>
        <p:spPr>
          <a:xfrm>
            <a:off x="415870" y="2623119"/>
            <a:ext cx="7123376" cy="2246771"/>
          </a:xfrm>
          <a:prstGeom prst="rightArrowCallout">
            <a:avLst>
              <a:gd name="adj1" fmla="val 25000"/>
              <a:gd name="adj2" fmla="val 33152"/>
              <a:gd name="adj3" fmla="val 62190"/>
              <a:gd name="adj4" fmla="val 6497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15870" y="2642541"/>
            <a:ext cx="56166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A2"/>
                </a:solidFill>
                <a:latin typeface="Comic Sans MS" panose="030F0702030302020204" pitchFamily="66" charset="0"/>
              </a:rPr>
              <a:t>К</a:t>
            </a:r>
            <a:r>
              <a:rPr lang="ru-RU" sz="2000" b="1" dirty="0" smtClean="0">
                <a:solidFill>
                  <a:srgbClr val="0000A2"/>
                </a:solidFill>
                <a:latin typeface="Comic Sans MS" panose="030F0702030302020204" pitchFamily="66" charset="0"/>
              </a:rPr>
              <a:t>афе «Сказка»:  </a:t>
            </a:r>
          </a:p>
          <a:p>
            <a:r>
              <a:rPr lang="ru-RU" sz="2000" b="1" dirty="0">
                <a:solidFill>
                  <a:srgbClr val="0000A2"/>
                </a:solidFill>
                <a:latin typeface="Comic Sans MS" panose="030F0702030302020204" pitchFamily="66" charset="0"/>
              </a:rPr>
              <a:t>Физические </a:t>
            </a:r>
            <a:r>
              <a:rPr lang="ru-RU" sz="2000" b="1" dirty="0" smtClean="0">
                <a:solidFill>
                  <a:srgbClr val="0000A2"/>
                </a:solidFill>
                <a:latin typeface="Comic Sans MS" panose="030F0702030302020204" pitchFamily="66" charset="0"/>
              </a:rPr>
              <a:t>показатели:</a:t>
            </a:r>
            <a:r>
              <a:rPr lang="en-US" sz="2000" b="1" dirty="0" smtClean="0">
                <a:solidFill>
                  <a:srgbClr val="0000A2"/>
                </a:solidFill>
                <a:latin typeface="Comic Sans MS" panose="030F0702030302020204" pitchFamily="66" charset="0"/>
              </a:rPr>
              <a:t>S</a:t>
            </a:r>
            <a:r>
              <a:rPr lang="ru-RU" sz="2000" b="1" dirty="0" smtClean="0">
                <a:solidFill>
                  <a:srgbClr val="0000A2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>
                <a:solidFill>
                  <a:srgbClr val="0000A2"/>
                </a:solidFill>
                <a:latin typeface="Comic Sans MS" panose="030F0702030302020204" pitchFamily="66" charset="0"/>
              </a:rPr>
              <a:t>=</a:t>
            </a:r>
            <a:r>
              <a:rPr lang="ru-RU" sz="2000" b="1" dirty="0">
                <a:solidFill>
                  <a:srgbClr val="0000A2"/>
                </a:solidFill>
                <a:latin typeface="Comic Sans MS" panose="030F0702030302020204" pitchFamily="66" charset="0"/>
              </a:rPr>
              <a:t> </a:t>
            </a:r>
            <a:r>
              <a:rPr lang="ru-RU" sz="2000" b="1" dirty="0" smtClean="0">
                <a:solidFill>
                  <a:srgbClr val="0000A2"/>
                </a:solidFill>
                <a:latin typeface="Comic Sans MS" panose="030F0702030302020204" pitchFamily="66" charset="0"/>
              </a:rPr>
              <a:t>30</a:t>
            </a:r>
            <a:r>
              <a:rPr lang="en-US" sz="2000" b="1" dirty="0" smtClean="0">
                <a:solidFill>
                  <a:srgbClr val="0000A2"/>
                </a:solidFill>
                <a:latin typeface="Comic Sans MS" panose="030F0702030302020204" pitchFamily="66" charset="0"/>
              </a:rPr>
              <a:t> </a:t>
            </a:r>
            <a:r>
              <a:rPr lang="ru-RU" sz="2000" b="1" dirty="0">
                <a:solidFill>
                  <a:srgbClr val="0000A2"/>
                </a:solidFill>
                <a:latin typeface="Comic Sans MS" panose="030F0702030302020204" pitchFamily="66" charset="0"/>
              </a:rPr>
              <a:t>м</a:t>
            </a:r>
            <a:r>
              <a:rPr lang="ru-RU" sz="2000" b="1" baseline="30000" dirty="0">
                <a:solidFill>
                  <a:srgbClr val="0000A2"/>
                </a:solidFill>
                <a:latin typeface="Comic Sans MS" panose="030F0702030302020204" pitchFamily="66" charset="0"/>
              </a:rPr>
              <a:t>2</a:t>
            </a:r>
          </a:p>
          <a:p>
            <a:r>
              <a:rPr lang="ru-RU" sz="2000" b="1" dirty="0">
                <a:solidFill>
                  <a:srgbClr val="0000A2"/>
                </a:solidFill>
                <a:latin typeface="Comic Sans MS" panose="030F0702030302020204" pitchFamily="66" charset="0"/>
              </a:rPr>
              <a:t>Базовая доходность: </a:t>
            </a:r>
            <a:r>
              <a:rPr lang="ru-RU" sz="2000" b="1" dirty="0" smtClean="0">
                <a:solidFill>
                  <a:srgbClr val="0000A2"/>
                </a:solidFill>
                <a:latin typeface="Comic Sans MS" panose="030F0702030302020204" pitchFamily="66" charset="0"/>
              </a:rPr>
              <a:t>1000руб/мес. Коэффициенты,К1,К2</a:t>
            </a:r>
            <a:r>
              <a:rPr lang="ru-RU" sz="2000" b="1" dirty="0">
                <a:solidFill>
                  <a:srgbClr val="0000A2"/>
                </a:solidFill>
                <a:latin typeface="Comic Sans MS" panose="030F0702030302020204" pitchFamily="66" charset="0"/>
              </a:rPr>
              <a:t>: </a:t>
            </a:r>
            <a:r>
              <a:rPr lang="ru-RU" sz="2000" b="1" dirty="0" smtClean="0">
                <a:solidFill>
                  <a:srgbClr val="0000A2"/>
                </a:solidFill>
                <a:latin typeface="Comic Sans MS" panose="030F0702030302020204" pitchFamily="66" charset="0"/>
              </a:rPr>
              <a:t>1,798 </a:t>
            </a:r>
            <a:r>
              <a:rPr lang="ru-RU" sz="2000" b="1" dirty="0">
                <a:solidFill>
                  <a:srgbClr val="0000A2"/>
                </a:solidFill>
                <a:latin typeface="Comic Sans MS" panose="030F0702030302020204" pitchFamily="66" charset="0"/>
              </a:rPr>
              <a:t>и </a:t>
            </a:r>
            <a:r>
              <a:rPr lang="ru-RU" sz="2000" b="1" dirty="0" smtClean="0">
                <a:solidFill>
                  <a:srgbClr val="0000A2"/>
                </a:solidFill>
                <a:latin typeface="Comic Sans MS" panose="030F0702030302020204" pitchFamily="66" charset="0"/>
              </a:rPr>
              <a:t>0,6</a:t>
            </a:r>
          </a:p>
          <a:p>
            <a:r>
              <a:rPr lang="ru-RU" sz="2000" b="1" dirty="0">
                <a:solidFill>
                  <a:srgbClr val="0000A2"/>
                </a:solidFill>
                <a:latin typeface="Comic Sans MS" panose="030F0702030302020204" pitchFamily="66" charset="0"/>
              </a:rPr>
              <a:t>Вменённый доход </a:t>
            </a:r>
            <a:r>
              <a:rPr lang="ru-RU" sz="2000" b="1" dirty="0" smtClean="0">
                <a:solidFill>
                  <a:srgbClr val="0000A2"/>
                </a:solidFill>
                <a:latin typeface="Comic Sans MS" panose="030F0702030302020204" pitchFamily="66" charset="0"/>
              </a:rPr>
              <a:t>388 368 руб.</a:t>
            </a:r>
          </a:p>
          <a:p>
            <a:r>
              <a:rPr lang="ru-RU" sz="2000" b="1" dirty="0" smtClean="0">
                <a:solidFill>
                  <a:srgbClr val="0000A2"/>
                </a:solidFill>
                <a:latin typeface="Comic Sans MS" panose="030F0702030302020204" pitchFamily="66" charset="0"/>
              </a:rPr>
              <a:t>    Ставка налога 15%</a:t>
            </a:r>
          </a:p>
          <a:p>
            <a:r>
              <a:rPr lang="ru-RU" sz="2000" b="1" dirty="0" smtClean="0">
                <a:solidFill>
                  <a:srgbClr val="0000A2"/>
                </a:solidFill>
                <a:latin typeface="Comic Sans MS" panose="030F0702030302020204" pitchFamily="66" charset="0"/>
              </a:rPr>
              <a:t>    Страх. взносы 27 990 (25 312)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05713" y="1210052"/>
            <a:ext cx="61926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ln w="3175">
                  <a:noFill/>
                </a:ln>
                <a:solidFill>
                  <a:srgbClr val="0000A2"/>
                </a:solidFill>
                <a:latin typeface="Comic Sans MS" pitchFamily="66" charset="0"/>
              </a:rPr>
              <a:t>Единый налог на вменённый доход </a:t>
            </a:r>
          </a:p>
          <a:p>
            <a:pPr lvl="0" algn="ctr"/>
            <a:r>
              <a:rPr lang="ru-RU" sz="2800" b="1" dirty="0">
                <a:ln w="3175">
                  <a:noFill/>
                </a:ln>
                <a:solidFill>
                  <a:srgbClr val="0000A2"/>
                </a:solidFill>
                <a:latin typeface="Comic Sans MS" pitchFamily="66" charset="0"/>
              </a:rPr>
              <a:t>за </a:t>
            </a:r>
            <a:r>
              <a:rPr lang="ru-RU" sz="2800" b="1" dirty="0" smtClean="0">
                <a:ln w="3175">
                  <a:noFill/>
                </a:ln>
                <a:solidFill>
                  <a:srgbClr val="0000A2"/>
                </a:solidFill>
                <a:latin typeface="Comic Sans MS" pitchFamily="66" charset="0"/>
              </a:rPr>
              <a:t>2017 (2016г-неизменно) </a:t>
            </a:r>
            <a:r>
              <a:rPr lang="ru-RU" sz="2800" b="1" dirty="0">
                <a:ln w="3175">
                  <a:noFill/>
                </a:ln>
                <a:solidFill>
                  <a:srgbClr val="0000A2"/>
                </a:solidFill>
                <a:latin typeface="Comic Sans MS" pitchFamily="66" charset="0"/>
              </a:rPr>
              <a:t>год </a:t>
            </a:r>
          </a:p>
        </p:txBody>
      </p:sp>
      <p:sp>
        <p:nvSpPr>
          <p:cNvPr id="9" name="Умножение 8"/>
          <p:cNvSpPr/>
          <p:nvPr/>
        </p:nvSpPr>
        <p:spPr>
          <a:xfrm>
            <a:off x="537824" y="4217200"/>
            <a:ext cx="360040" cy="360040"/>
          </a:xfrm>
          <a:prstGeom prst="mathMultiply">
            <a:avLst/>
          </a:prstGeom>
          <a:solidFill>
            <a:srgbClr val="0000A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Минус 10"/>
          <p:cNvSpPr/>
          <p:nvPr/>
        </p:nvSpPr>
        <p:spPr>
          <a:xfrm>
            <a:off x="537824" y="4569079"/>
            <a:ext cx="360040" cy="288032"/>
          </a:xfrm>
          <a:prstGeom prst="mathMinus">
            <a:avLst/>
          </a:prstGeom>
          <a:solidFill>
            <a:srgbClr val="0000A2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деньги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50633" y="3915815"/>
            <a:ext cx="1893367" cy="132284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7346762" y="2968258"/>
            <a:ext cx="1701107" cy="12311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30</a:t>
            </a:r>
            <a:r>
              <a:rPr lang="ru-RU" sz="2400" b="1" dirty="0" smtClean="0">
                <a:solidFill>
                  <a:srgbClr val="0000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3200" b="1" dirty="0" smtClean="0">
                <a:solidFill>
                  <a:srgbClr val="0000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265</a:t>
            </a:r>
            <a:r>
              <a:rPr lang="ru-RU" sz="2400" b="1" dirty="0" smtClean="0">
                <a:solidFill>
                  <a:srgbClr val="0000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rgbClr val="0000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(32 943)</a:t>
            </a:r>
          </a:p>
          <a:p>
            <a:pPr algn="ctr"/>
            <a:r>
              <a:rPr lang="ru-RU" b="1" dirty="0" smtClean="0">
                <a:solidFill>
                  <a:srgbClr val="0000A2"/>
                </a:solidFill>
                <a:latin typeface="Comic Sans MS" panose="030F0702030302020204" pitchFamily="66" charset="0"/>
              </a:rPr>
              <a:t>рублей</a:t>
            </a:r>
            <a:endParaRPr lang="ru-RU" b="1" dirty="0">
              <a:solidFill>
                <a:srgbClr val="0000A2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21160" y="5007831"/>
            <a:ext cx="63617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400" b="1" dirty="0">
                <a:ln w="3175">
                  <a:noFill/>
                </a:ln>
                <a:solidFill>
                  <a:srgbClr val="0000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Страховые взносы в Пенсионный фонд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5607858"/>
            <a:ext cx="559777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A2"/>
                </a:solidFill>
                <a:latin typeface="Comic Sans MS" panose="030F0702030302020204" pitchFamily="66" charset="0"/>
              </a:rPr>
              <a:t>В 2016, 2017 </a:t>
            </a:r>
            <a:r>
              <a:rPr lang="ru-RU" b="1" dirty="0">
                <a:solidFill>
                  <a:srgbClr val="0000A2"/>
                </a:solidFill>
                <a:latin typeface="Comic Sans MS" panose="030F0702030302020204" pitchFamily="66" charset="0"/>
              </a:rPr>
              <a:t>год при доходе до </a:t>
            </a:r>
            <a:r>
              <a:rPr lang="ru-RU" sz="2800" b="1" dirty="0">
                <a:solidFill>
                  <a:srgbClr val="0000A2"/>
                </a:solidFill>
                <a:latin typeface="Comic Sans MS" panose="030F0702030302020204" pitchFamily="66" charset="0"/>
              </a:rPr>
              <a:t>300 000 </a:t>
            </a:r>
            <a:r>
              <a:rPr lang="ru-RU" b="1" dirty="0">
                <a:solidFill>
                  <a:srgbClr val="0000A2"/>
                </a:solidFill>
                <a:latin typeface="Comic Sans MS" panose="030F0702030302020204" pitchFamily="66" charset="0"/>
              </a:rPr>
              <a:t>рублей страховые взносы за себя – это </a:t>
            </a:r>
            <a:r>
              <a:rPr lang="ru-RU" sz="2800" b="1" dirty="0">
                <a:solidFill>
                  <a:srgbClr val="0000A2"/>
                </a:solidFill>
                <a:latin typeface="Comic Sans MS" panose="030F0702030302020204" pitchFamily="66" charset="0"/>
              </a:rPr>
              <a:t>фиксированная сумма</a:t>
            </a:r>
          </a:p>
        </p:txBody>
      </p:sp>
      <p:sp>
        <p:nvSpPr>
          <p:cNvPr id="19" name="Стрелка вправо с вырезом 18"/>
          <p:cNvSpPr/>
          <p:nvPr/>
        </p:nvSpPr>
        <p:spPr>
          <a:xfrm>
            <a:off x="5364088" y="5935379"/>
            <a:ext cx="1296144" cy="57606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531046" y="5807912"/>
            <a:ext cx="26980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2017=27 990р</a:t>
            </a:r>
          </a:p>
          <a:p>
            <a:pPr algn="ctr"/>
            <a:r>
              <a:rPr lang="ru-RU" sz="2400" b="1" dirty="0" smtClean="0">
                <a:solidFill>
                  <a:srgbClr val="0000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2016=25 312р</a:t>
            </a:r>
            <a:r>
              <a:rPr lang="ru-RU" b="1" dirty="0" smtClean="0">
                <a:solidFill>
                  <a:srgbClr val="0000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1" name="6-конечная звезда 20"/>
          <p:cNvSpPr/>
          <p:nvPr/>
        </p:nvSpPr>
        <p:spPr>
          <a:xfrm>
            <a:off x="832107" y="5007831"/>
            <a:ext cx="538332" cy="538471"/>
          </a:xfrm>
          <a:prstGeom prst="star6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кафе2.png"/>
          <p:cNvPicPr>
            <a:picLocks noChangeAspect="1"/>
          </p:cNvPicPr>
          <p:nvPr/>
        </p:nvPicPr>
        <p:blipFill>
          <a:blip r:embed="rId4" cstate="print">
            <a:lum bright="10000" contrast="-10000"/>
          </a:blip>
          <a:stretch>
            <a:fillRect/>
          </a:stretch>
        </p:blipFill>
        <p:spPr>
          <a:xfrm rot="20681287">
            <a:off x="211050" y="760602"/>
            <a:ext cx="1555653" cy="165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96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farm3.static.flickr.com/2635/3745903980_01b7871937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98" y="-11665"/>
            <a:ext cx="9144000" cy="69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7584" y="188640"/>
            <a:ext cx="74888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3175" cmpd="sng">
                  <a:solidFill>
                    <a:srgbClr val="004F8A"/>
                  </a:solidFill>
                  <a:prstDash val="solid"/>
                </a:ln>
                <a:solidFill>
                  <a:schemeClr val="tx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А что Золушка вкладывает в Бюджет и Фонд?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4364" y="1484784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>
                  <a:solidFill>
                    <a:schemeClr val="accent1"/>
                  </a:solidFill>
                </a:ln>
                <a:solidFill>
                  <a:schemeClr val="tx2"/>
                </a:solidFill>
                <a:latin typeface="Comic Sans MS" pitchFamily="66" charset="0"/>
              </a:rPr>
              <a:t>Налог на доходы физических лиц за </a:t>
            </a:r>
            <a:r>
              <a:rPr lang="ru-RU" sz="2800" b="1" dirty="0" smtClean="0">
                <a:ln>
                  <a:solidFill>
                    <a:schemeClr val="accent1"/>
                  </a:solidFill>
                </a:ln>
                <a:solidFill>
                  <a:schemeClr val="tx2"/>
                </a:solidFill>
                <a:latin typeface="Comic Sans MS" pitchFamily="66" charset="0"/>
              </a:rPr>
              <a:t>2017 (2016г.-неизменно) </a:t>
            </a:r>
            <a:r>
              <a:rPr lang="ru-RU" sz="2800" b="1" dirty="0">
                <a:ln>
                  <a:solidFill>
                    <a:schemeClr val="accent1"/>
                  </a:solidFill>
                </a:ln>
                <a:solidFill>
                  <a:schemeClr val="tx2"/>
                </a:solidFill>
                <a:latin typeface="Comic Sans MS" pitchFamily="66" charset="0"/>
              </a:rPr>
              <a:t>год</a:t>
            </a:r>
            <a:endParaRPr lang="ru-RU" sz="2800" dirty="0">
              <a:ln>
                <a:solidFill>
                  <a:schemeClr val="accent1"/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6" name="Выноска со стрелкой вправо 5"/>
          <p:cNvSpPr/>
          <p:nvPr/>
        </p:nvSpPr>
        <p:spPr>
          <a:xfrm>
            <a:off x="2627784" y="2780928"/>
            <a:ext cx="4788532" cy="3312368"/>
          </a:xfrm>
          <a:prstGeom prst="right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2924944"/>
            <a:ext cx="396044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62AC"/>
                </a:solidFill>
                <a:latin typeface="Comic Sans MS" panose="030F0702030302020204" pitchFamily="66" charset="0"/>
              </a:rPr>
              <a:t>Зарплата </a:t>
            </a:r>
            <a:r>
              <a:rPr lang="ru-RU" sz="3200" b="1" dirty="0" smtClean="0">
                <a:solidFill>
                  <a:srgbClr val="0062AC"/>
                </a:solidFill>
                <a:latin typeface="Comic Sans MS" panose="030F0702030302020204" pitchFamily="66" charset="0"/>
              </a:rPr>
              <a:t>Золушки</a:t>
            </a:r>
            <a:endParaRPr lang="ru-RU" sz="2000" b="1" dirty="0">
              <a:solidFill>
                <a:srgbClr val="0062AC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4000" b="1" dirty="0" smtClean="0">
                <a:solidFill>
                  <a:srgbClr val="0062AC"/>
                </a:solidFill>
                <a:latin typeface="Comic Sans MS" panose="030F0702030302020204" pitchFamily="66" charset="0"/>
              </a:rPr>
              <a:t>420 000</a:t>
            </a:r>
            <a:r>
              <a:rPr lang="ru-RU" sz="3200" b="1" dirty="0" smtClean="0">
                <a:solidFill>
                  <a:srgbClr val="0062AC"/>
                </a:solidFill>
                <a:latin typeface="Comic Sans MS" panose="030F0702030302020204" pitchFamily="66" charset="0"/>
              </a:rPr>
              <a:t>руб</a:t>
            </a:r>
            <a:endParaRPr lang="ru-RU" sz="3600" b="1" dirty="0">
              <a:solidFill>
                <a:srgbClr val="0062AC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3200" b="1" dirty="0">
                <a:solidFill>
                  <a:srgbClr val="0062AC"/>
                </a:solidFill>
                <a:latin typeface="Comic Sans MS" panose="030F0702030302020204" pitchFamily="66" charset="0"/>
              </a:rPr>
              <a:t>Ставка налога </a:t>
            </a:r>
            <a:r>
              <a:rPr lang="ru-RU" sz="4000" b="1" dirty="0">
                <a:solidFill>
                  <a:srgbClr val="0062AC"/>
                </a:solidFill>
                <a:latin typeface="Comic Sans MS" panose="030F0702030302020204" pitchFamily="66" charset="0"/>
              </a:rPr>
              <a:t>13%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357832" y="3786718"/>
            <a:ext cx="179568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n>
                  <a:solidFill>
                    <a:schemeClr val="accent1"/>
                  </a:solidFill>
                </a:ln>
                <a:solidFill>
                  <a:schemeClr val="tx2"/>
                </a:solidFill>
                <a:latin typeface="Comic Sans MS" pitchFamily="66" charset="0"/>
              </a:rPr>
              <a:t>54 600</a:t>
            </a:r>
          </a:p>
          <a:p>
            <a:pPr algn="ctr"/>
            <a:r>
              <a:rPr lang="ru-RU" sz="2800" b="1" dirty="0" smtClean="0">
                <a:ln>
                  <a:solidFill>
                    <a:schemeClr val="accent1"/>
                  </a:solidFill>
                </a:ln>
                <a:solidFill>
                  <a:schemeClr val="tx2"/>
                </a:solidFill>
                <a:latin typeface="Comic Sans MS" pitchFamily="66" charset="0"/>
              </a:rPr>
              <a:t>рублей</a:t>
            </a:r>
            <a:endParaRPr lang="ru-RU" sz="2800" dirty="0">
              <a:solidFill>
                <a:schemeClr val="tx2"/>
              </a:solidFill>
            </a:endParaRPr>
          </a:p>
        </p:txBody>
      </p:sp>
      <p:pic>
        <p:nvPicPr>
          <p:cNvPr id="8" name="Рисунок 7" descr="деньги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8990" y="5064286"/>
            <a:ext cx="1893367" cy="1322849"/>
          </a:xfrm>
          <a:prstGeom prst="rect">
            <a:avLst/>
          </a:prstGeom>
        </p:spPr>
      </p:pic>
      <p:pic>
        <p:nvPicPr>
          <p:cNvPr id="10" name="Рисунок 9" descr="доска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48745" y="2276872"/>
            <a:ext cx="3240360" cy="3240360"/>
          </a:xfrm>
          <a:prstGeom prst="rect">
            <a:avLst/>
          </a:prstGeom>
        </p:spPr>
      </p:pic>
      <p:pic>
        <p:nvPicPr>
          <p:cNvPr id="1026" name="Picture 2" descr="http://dlm4.meta.ua/pic/0/1/233/2te_j1BIDt.png?id=12530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8" t="1" b="65"/>
          <a:stretch/>
        </p:blipFill>
        <p:spPr bwMode="auto">
          <a:xfrm flipH="1">
            <a:off x="-19488" y="2676737"/>
            <a:ext cx="2137817" cy="337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43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farm3.static.flickr.com/2635/3745903980_01b7871937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9709"/>
            <a:ext cx="9144000" cy="69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29041" y="0"/>
            <a:ext cx="68407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2B43AB"/>
                </a:solidFill>
                <a:latin typeface="Comic Sans MS" pitchFamily="66" charset="0"/>
              </a:rPr>
              <a:t>Всего </a:t>
            </a:r>
            <a:r>
              <a:rPr lang="ru-RU" sz="3200" b="1" dirty="0" smtClean="0">
                <a:solidFill>
                  <a:srgbClr val="2B43AB"/>
                </a:solidFill>
                <a:latin typeface="Comic Sans MS" pitchFamily="66" charset="0"/>
              </a:rPr>
              <a:t>Золушка в 2017 (2016) году в  </a:t>
            </a:r>
            <a:r>
              <a:rPr lang="ru-RU" sz="3200" b="1" dirty="0">
                <a:solidFill>
                  <a:srgbClr val="2B43AB"/>
                </a:solidFill>
                <a:latin typeface="Comic Sans MS" pitchFamily="66" charset="0"/>
              </a:rPr>
              <a:t>Бюджет и Фонд вложила: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3672408"/>
            <a:ext cx="5976664" cy="30689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94556" y="3498728"/>
            <a:ext cx="58176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b="1" dirty="0">
                <a:ln w="3175">
                  <a:solidFill>
                    <a:schemeClr val="tx2"/>
                  </a:solidFill>
                </a:ln>
                <a:solidFill>
                  <a:srgbClr val="2B43AB"/>
                </a:solidFill>
                <a:latin typeface="Comic Sans MS" pitchFamily="66" charset="0"/>
              </a:rPr>
              <a:t> налог на имущество ФЛ – </a:t>
            </a:r>
            <a:r>
              <a:rPr lang="ru-RU" sz="2400" b="1" dirty="0" smtClean="0">
                <a:ln w="3175">
                  <a:solidFill>
                    <a:schemeClr val="tx2"/>
                  </a:solidFill>
                </a:ln>
                <a:solidFill>
                  <a:srgbClr val="2B43AB"/>
                </a:solidFill>
                <a:latin typeface="Comic Sans MS" pitchFamily="66" charset="0"/>
              </a:rPr>
              <a:t>362 руб.(2016г.- 326руб.)  </a:t>
            </a:r>
            <a:endParaRPr lang="ru-RU" sz="2400" b="1" dirty="0">
              <a:ln w="3175">
                <a:solidFill>
                  <a:schemeClr val="tx2"/>
                </a:solidFill>
              </a:ln>
              <a:solidFill>
                <a:srgbClr val="2B43AB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ln w="3175">
                  <a:solidFill>
                    <a:schemeClr val="tx2"/>
                  </a:solidFill>
                </a:ln>
                <a:solidFill>
                  <a:srgbClr val="2B43AB"/>
                </a:solidFill>
                <a:latin typeface="Comic Sans MS" pitchFamily="66" charset="0"/>
              </a:rPr>
              <a:t> земельный налог – </a:t>
            </a:r>
            <a:r>
              <a:rPr lang="ru-RU" sz="2400" b="1" dirty="0" smtClean="0">
                <a:ln w="3175">
                  <a:solidFill>
                    <a:schemeClr val="tx2"/>
                  </a:solidFill>
                </a:ln>
                <a:solidFill>
                  <a:srgbClr val="2B43AB"/>
                </a:solidFill>
                <a:latin typeface="Comic Sans MS" pitchFamily="66" charset="0"/>
              </a:rPr>
              <a:t>500 руб</a:t>
            </a:r>
            <a:r>
              <a:rPr lang="ru-RU" sz="2400" b="1" dirty="0">
                <a:ln w="3175">
                  <a:solidFill>
                    <a:schemeClr val="tx2"/>
                  </a:solidFill>
                </a:ln>
                <a:solidFill>
                  <a:srgbClr val="2B43AB"/>
                </a:solidFill>
                <a:latin typeface="Comic Sans MS" pitchFamily="66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ln w="3175">
                  <a:solidFill>
                    <a:schemeClr val="tx2"/>
                  </a:solidFill>
                </a:ln>
                <a:solidFill>
                  <a:srgbClr val="2B43AB"/>
                </a:solidFill>
                <a:latin typeface="Comic Sans MS" pitchFamily="66" charset="0"/>
              </a:rPr>
              <a:t> транспортный налог – </a:t>
            </a:r>
            <a:r>
              <a:rPr lang="ru-RU" sz="2400" b="1" dirty="0" smtClean="0">
                <a:ln w="3175">
                  <a:solidFill>
                    <a:schemeClr val="tx2"/>
                  </a:solidFill>
                </a:ln>
                <a:solidFill>
                  <a:srgbClr val="2B43AB"/>
                </a:solidFill>
                <a:latin typeface="Comic Sans MS" pitchFamily="66" charset="0"/>
              </a:rPr>
              <a:t>900 </a:t>
            </a:r>
            <a:r>
              <a:rPr lang="ru-RU" sz="2400" b="1" dirty="0">
                <a:ln w="3175">
                  <a:solidFill>
                    <a:schemeClr val="tx2"/>
                  </a:solidFill>
                </a:ln>
                <a:solidFill>
                  <a:srgbClr val="2B43AB"/>
                </a:solidFill>
                <a:latin typeface="Comic Sans MS" pitchFamily="66" charset="0"/>
              </a:rPr>
              <a:t>руб.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ln w="3175">
                  <a:solidFill>
                    <a:schemeClr val="tx2"/>
                  </a:solidFill>
                </a:ln>
                <a:solidFill>
                  <a:srgbClr val="2B43AB"/>
                </a:solidFill>
                <a:latin typeface="Comic Sans MS" pitchFamily="66" charset="0"/>
              </a:rPr>
              <a:t> НДФЛ – </a:t>
            </a:r>
            <a:r>
              <a:rPr lang="ru-RU" sz="2400" b="1" dirty="0" smtClean="0">
                <a:ln w="3175">
                  <a:solidFill>
                    <a:schemeClr val="tx2"/>
                  </a:solidFill>
                </a:ln>
                <a:solidFill>
                  <a:srgbClr val="2B43AB"/>
                </a:solidFill>
                <a:latin typeface="Comic Sans MS" pitchFamily="66" charset="0"/>
              </a:rPr>
              <a:t>54 600 руб</a:t>
            </a:r>
            <a:r>
              <a:rPr lang="ru-RU" sz="2400" b="1" dirty="0">
                <a:ln w="3175">
                  <a:solidFill>
                    <a:schemeClr val="tx2"/>
                  </a:solidFill>
                </a:ln>
                <a:solidFill>
                  <a:srgbClr val="2B43AB"/>
                </a:solidFill>
                <a:latin typeface="Comic Sans MS" pitchFamily="66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ln w="3175">
                  <a:solidFill>
                    <a:schemeClr val="tx2"/>
                  </a:solidFill>
                </a:ln>
                <a:solidFill>
                  <a:srgbClr val="2B43AB"/>
                </a:solidFill>
                <a:latin typeface="Comic Sans MS" pitchFamily="66" charset="0"/>
              </a:rPr>
              <a:t> ЕНВД – </a:t>
            </a:r>
            <a:r>
              <a:rPr lang="ru-RU" sz="2400" b="1" dirty="0" smtClean="0">
                <a:ln w="3175">
                  <a:solidFill>
                    <a:schemeClr val="tx2"/>
                  </a:solidFill>
                </a:ln>
                <a:solidFill>
                  <a:srgbClr val="2B43AB"/>
                </a:solidFill>
                <a:latin typeface="Comic Sans MS" pitchFamily="66" charset="0"/>
              </a:rPr>
              <a:t>30 265р.(2016г.-32 943р)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 smtClean="0">
                <a:ln w="3175">
                  <a:solidFill>
                    <a:schemeClr val="tx2"/>
                  </a:solidFill>
                </a:ln>
                <a:solidFill>
                  <a:srgbClr val="2B43AB"/>
                </a:solidFill>
                <a:latin typeface="Comic Sans MS" pitchFamily="66" charset="0"/>
              </a:rPr>
              <a:t>Страховые </a:t>
            </a:r>
            <a:r>
              <a:rPr lang="ru-RU" sz="2400" b="1" dirty="0">
                <a:ln w="3175">
                  <a:solidFill>
                    <a:schemeClr val="tx2"/>
                  </a:solidFill>
                </a:ln>
                <a:solidFill>
                  <a:srgbClr val="2B43AB"/>
                </a:solidFill>
                <a:latin typeface="Comic Sans MS" pitchFamily="66" charset="0"/>
              </a:rPr>
              <a:t>взносы </a:t>
            </a:r>
            <a:r>
              <a:rPr lang="ru-RU" sz="2400" b="1" dirty="0" smtClean="0">
                <a:ln w="3175">
                  <a:solidFill>
                    <a:schemeClr val="tx2"/>
                  </a:solidFill>
                </a:ln>
                <a:solidFill>
                  <a:srgbClr val="2B43AB"/>
                </a:solidFill>
                <a:latin typeface="Comic Sans MS" pitchFamily="66" charset="0"/>
              </a:rPr>
              <a:t>– 27 990 руб. (2016г.-25 312руб)</a:t>
            </a:r>
            <a:endParaRPr lang="ru-RU" sz="2400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6084168" y="5086201"/>
            <a:ext cx="936104" cy="790054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http://img-fotki.yandex.ru/get/9320/102699435.ad4/0_c7bcf_f25cadb7_XX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325" y="376945"/>
            <a:ext cx="2978613" cy="3454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origin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60" y="908720"/>
            <a:ext cx="3068960" cy="306896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777154" y="4914374"/>
            <a:ext cx="241444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2B43AB"/>
                </a:solidFill>
                <a:latin typeface="Comic Sans MS" pitchFamily="66" charset="0"/>
              </a:rPr>
              <a:t>114 617</a:t>
            </a:r>
          </a:p>
          <a:p>
            <a:pPr algn="ctr"/>
            <a:r>
              <a:rPr lang="ru-RU" sz="3600" b="1" dirty="0" smtClean="0">
                <a:solidFill>
                  <a:srgbClr val="2B43AB"/>
                </a:solidFill>
                <a:latin typeface="Comic Sans MS" pitchFamily="66" charset="0"/>
              </a:rPr>
              <a:t>(114 581)</a:t>
            </a:r>
            <a:endParaRPr lang="ru-RU" b="1" dirty="0" smtClean="0">
              <a:solidFill>
                <a:srgbClr val="2B43AB"/>
              </a:solidFill>
              <a:latin typeface="Comic Sans MS" pitchFamily="66" charset="0"/>
            </a:endParaRPr>
          </a:p>
          <a:p>
            <a:pPr algn="ctr"/>
            <a:r>
              <a:rPr lang="ru-RU" sz="2400" b="1" dirty="0" smtClean="0">
                <a:solidFill>
                  <a:srgbClr val="2B43AB"/>
                </a:solidFill>
                <a:latin typeface="Comic Sans MS" pitchFamily="66" charset="0"/>
              </a:rPr>
              <a:t>рублей</a:t>
            </a:r>
            <a:endParaRPr lang="ru-RU" sz="2400" b="1" dirty="0">
              <a:solidFill>
                <a:srgbClr val="2B43AB"/>
              </a:solidFill>
              <a:latin typeface="Comic Sans MS" pitchFamily="66" charset="0"/>
            </a:endParaRPr>
          </a:p>
        </p:txBody>
      </p:sp>
      <p:pic>
        <p:nvPicPr>
          <p:cNvPr id="11" name="Рисунок 10" descr="семейный бюджет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41191" y="1988701"/>
            <a:ext cx="1524000" cy="1785938"/>
          </a:xfrm>
          <a:prstGeom prst="rect">
            <a:avLst/>
          </a:prstGeom>
        </p:spPr>
      </p:pic>
      <p:cxnSp>
        <p:nvCxnSpPr>
          <p:cNvPr id="12" name="Скругленная соединительная линия 11"/>
          <p:cNvCxnSpPr/>
          <p:nvPr/>
        </p:nvCxnSpPr>
        <p:spPr>
          <a:xfrm rot="5400000" flipH="1" flipV="1">
            <a:off x="4139952" y="1325724"/>
            <a:ext cx="864096" cy="2478360"/>
          </a:xfrm>
          <a:prstGeom prst="curvedConnector2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Скругленная соединительная линия 12"/>
          <p:cNvCxnSpPr/>
          <p:nvPr/>
        </p:nvCxnSpPr>
        <p:spPr>
          <a:xfrm rot="5400000" flipH="1" flipV="1">
            <a:off x="4166828" y="1757772"/>
            <a:ext cx="864096" cy="2478360"/>
          </a:xfrm>
          <a:prstGeom prst="curvedConnector2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Скругленная соединительная линия 13"/>
          <p:cNvCxnSpPr/>
          <p:nvPr/>
        </p:nvCxnSpPr>
        <p:spPr>
          <a:xfrm rot="5400000" flipH="1" flipV="1">
            <a:off x="4166828" y="2159965"/>
            <a:ext cx="864096" cy="2478360"/>
          </a:xfrm>
          <a:prstGeom prst="curvedConnector2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35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farm3.static.flickr.com/2635/3745903980_01b7871937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9709"/>
            <a:ext cx="9144000" cy="69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-164335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3175">
                  <a:noFill/>
                </a:ln>
                <a:solidFill>
                  <a:srgbClr val="2B43AB"/>
                </a:solidFill>
                <a:latin typeface="Comic Sans MS" pitchFamily="66" charset="0"/>
              </a:rPr>
              <a:t>	Теперь давайте </a:t>
            </a:r>
            <a:r>
              <a:rPr lang="ru-RU" sz="4000" b="1" dirty="0">
                <a:ln w="3175">
                  <a:noFill/>
                </a:ln>
                <a:solidFill>
                  <a:srgbClr val="2B43AB"/>
                </a:solidFill>
                <a:latin typeface="Comic Sans MS" pitchFamily="66" charset="0"/>
              </a:rPr>
              <a:t>посчитаем</a:t>
            </a:r>
            <a:r>
              <a:rPr lang="ru-RU" sz="2800" b="1" dirty="0">
                <a:ln w="3175">
                  <a:noFill/>
                </a:ln>
                <a:solidFill>
                  <a:srgbClr val="2B43AB"/>
                </a:solidFill>
                <a:latin typeface="Comic Sans MS" pitchFamily="66" charset="0"/>
              </a:rPr>
              <a:t/>
            </a:r>
            <a:br>
              <a:rPr lang="ru-RU" sz="2800" b="1" dirty="0">
                <a:ln w="3175">
                  <a:noFill/>
                </a:ln>
                <a:solidFill>
                  <a:srgbClr val="2B43AB"/>
                </a:solidFill>
                <a:latin typeface="Comic Sans MS" pitchFamily="66" charset="0"/>
              </a:rPr>
            </a:br>
            <a:r>
              <a:rPr lang="ru-RU" sz="2800" b="1" dirty="0">
                <a:ln w="3175">
                  <a:noFill/>
                </a:ln>
                <a:solidFill>
                  <a:srgbClr val="2B43AB"/>
                </a:solidFill>
                <a:latin typeface="Comic Sans MS" pitchFamily="66" charset="0"/>
              </a:rPr>
              <a:t>что получает </a:t>
            </a:r>
            <a:r>
              <a:rPr lang="ru-RU" sz="2800" b="1" dirty="0" smtClean="0">
                <a:ln w="3175">
                  <a:noFill/>
                </a:ln>
                <a:solidFill>
                  <a:srgbClr val="2B43AB"/>
                </a:solidFill>
                <a:latin typeface="Comic Sans MS" pitchFamily="66" charset="0"/>
              </a:rPr>
              <a:t>Золушка </a:t>
            </a:r>
            <a:r>
              <a:rPr lang="ru-RU" sz="2800" b="1" dirty="0">
                <a:ln w="3175">
                  <a:noFill/>
                </a:ln>
                <a:solidFill>
                  <a:srgbClr val="2B43AB"/>
                </a:solidFill>
                <a:latin typeface="Comic Sans MS" pitchFamily="66" charset="0"/>
              </a:rPr>
              <a:t>в рублях за год </a:t>
            </a:r>
            <a:br>
              <a:rPr lang="ru-RU" sz="2800" b="1" dirty="0">
                <a:ln w="3175">
                  <a:noFill/>
                </a:ln>
                <a:solidFill>
                  <a:srgbClr val="2B43AB"/>
                </a:solidFill>
                <a:latin typeface="Comic Sans MS" pitchFamily="66" charset="0"/>
              </a:rPr>
            </a:br>
            <a:r>
              <a:rPr lang="ru-RU" sz="2800" b="1" dirty="0">
                <a:ln w="3175">
                  <a:noFill/>
                </a:ln>
                <a:solidFill>
                  <a:srgbClr val="2B43AB"/>
                </a:solidFill>
                <a:latin typeface="Comic Sans MS" pitchFamily="66" charset="0"/>
              </a:rPr>
              <a:t>из Бюджета и Пенсионного фонда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623" y="1510620"/>
            <a:ext cx="5778388" cy="535074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2403" y="1544536"/>
            <a:ext cx="5472608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Comic Sans MS" pitchFamily="66" charset="0"/>
              </a:rPr>
              <a:t>Медицинская </a:t>
            </a:r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>помощь: </a:t>
            </a:r>
          </a:p>
          <a:p>
            <a:r>
              <a:rPr lang="ru-RU" sz="2000" b="1" dirty="0" err="1" smtClean="0">
                <a:solidFill>
                  <a:srgbClr val="FF0000"/>
                </a:solidFill>
                <a:latin typeface="Comic Sans MS" pitchFamily="66" charset="0"/>
              </a:rPr>
              <a:t>Единоразовая</a:t>
            </a:r>
            <a:r>
              <a:rPr lang="ru-RU" sz="2000" b="1" dirty="0" smtClean="0">
                <a:solidFill>
                  <a:srgbClr val="FF0000"/>
                </a:solidFill>
                <a:latin typeface="Comic Sans MS" pitchFamily="66" charset="0"/>
              </a:rPr>
              <a:t> выплата молодым учителям:</a:t>
            </a:r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endParaRPr lang="ru-RU" sz="20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>Прибавка </a:t>
            </a:r>
            <a:r>
              <a:rPr lang="ru-RU" sz="2000" b="1" dirty="0">
                <a:solidFill>
                  <a:schemeClr val="tx2"/>
                </a:solidFill>
                <a:latin typeface="Comic Sans MS" pitchFamily="66" charset="0"/>
              </a:rPr>
              <a:t>к </a:t>
            </a:r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>заработку (повышение </a:t>
            </a:r>
            <a:r>
              <a:rPr lang="ru-RU" sz="2000" b="1" dirty="0">
                <a:solidFill>
                  <a:schemeClr val="tx2"/>
                </a:solidFill>
                <a:latin typeface="Comic Sans MS" pitchFamily="66" charset="0"/>
              </a:rPr>
              <a:t>ежемесячного дохода на 50% </a:t>
            </a:r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>у учителей, </a:t>
            </a:r>
            <a:r>
              <a:rPr lang="ru-RU" sz="2000" b="1" dirty="0">
                <a:solidFill>
                  <a:schemeClr val="tx2"/>
                </a:solidFill>
                <a:latin typeface="Comic Sans MS" pitchFamily="66" charset="0"/>
              </a:rPr>
              <a:t>закончившие ВУЗ с красным </a:t>
            </a:r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>дипломом)</a:t>
            </a:r>
            <a:endParaRPr lang="ru-RU" sz="2000" b="1" dirty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ru-RU" sz="2000" b="1" dirty="0">
                <a:solidFill>
                  <a:srgbClr val="FF0000"/>
                </a:solidFill>
                <a:latin typeface="Comic Sans MS" pitchFamily="66" charset="0"/>
              </a:rPr>
              <a:t>Имущественный вычет:</a:t>
            </a:r>
            <a:r>
              <a:rPr lang="ru-RU" sz="2000" b="1" dirty="0">
                <a:solidFill>
                  <a:schemeClr val="tx2"/>
                </a:solidFill>
                <a:latin typeface="Comic Sans MS" pitchFamily="66" charset="0"/>
              </a:rPr>
              <a:t> </a:t>
            </a:r>
            <a:endParaRPr lang="ru-RU" sz="2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ru-RU" sz="2000" b="1" dirty="0">
                <a:solidFill>
                  <a:schemeClr val="tx2"/>
                </a:solidFill>
                <a:latin typeface="Comic Sans MS" pitchFamily="66" charset="0"/>
              </a:rPr>
              <a:t>Государственная поддержка </a:t>
            </a:r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>ипотеки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Comic Sans MS" pitchFamily="66" charset="0"/>
              </a:rPr>
              <a:t>Единовременная республиканская выплата за 1-го ребенка (в 2016 году отсутствует)</a:t>
            </a:r>
          </a:p>
          <a:p>
            <a:r>
              <a:rPr lang="ru-RU" sz="2000" b="1" dirty="0" smtClean="0">
                <a:solidFill>
                  <a:srgbClr val="0B2E73"/>
                </a:solidFill>
                <a:latin typeface="Comic Sans MS" pitchFamily="66" charset="0"/>
              </a:rPr>
              <a:t>Материнский </a:t>
            </a:r>
            <a:r>
              <a:rPr lang="ru-RU" sz="2000" b="1" dirty="0">
                <a:solidFill>
                  <a:srgbClr val="0B2E73"/>
                </a:solidFill>
                <a:latin typeface="Comic Sans MS" pitchFamily="66" charset="0"/>
              </a:rPr>
              <a:t>капитал на погашение </a:t>
            </a:r>
            <a:r>
              <a:rPr lang="ru-RU" sz="2000" b="1" dirty="0" smtClean="0">
                <a:solidFill>
                  <a:srgbClr val="0B2E73"/>
                </a:solidFill>
                <a:latin typeface="Comic Sans MS" pitchFamily="66" charset="0"/>
              </a:rPr>
              <a:t>ипотеки (в 2016г.- неизменно)</a:t>
            </a:r>
            <a:endParaRPr lang="ru-RU" sz="2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endParaRPr lang="ru-RU" sz="2400" b="1" dirty="0">
              <a:solidFill>
                <a:schemeClr val="tx2"/>
              </a:solidFill>
              <a:latin typeface="Comic Sans MS" pitchFamily="66" charset="0"/>
            </a:endParaRPr>
          </a:p>
          <a:p>
            <a:endParaRPr lang="ru-RU" sz="2400" b="1" dirty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ru-RU" sz="2400" b="1" dirty="0" smtClean="0">
                <a:solidFill>
                  <a:schemeClr val="tx2"/>
                </a:solidFill>
                <a:latin typeface="Comic Sans MS" pitchFamily="66" charset="0"/>
              </a:rPr>
              <a:t>    </a:t>
            </a:r>
            <a:endParaRPr lang="ru-RU" sz="2400" b="1" dirty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endParaRPr lang="ru-RU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981770" y="1479551"/>
            <a:ext cx="3024336" cy="525135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096172" y="1628800"/>
            <a:ext cx="3059832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>17 420 </a:t>
            </a: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рублей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Comic Sans MS" pitchFamily="66" charset="0"/>
              </a:rPr>
              <a:t>40 000 </a:t>
            </a: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рублей</a:t>
            </a:r>
          </a:p>
          <a:p>
            <a:endParaRPr lang="ru-RU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ru-RU" sz="2000" b="1" dirty="0" smtClean="0">
                <a:solidFill>
                  <a:schemeClr val="tx2"/>
                </a:solidFill>
                <a:latin typeface="Comic Sans MS" pitchFamily="66" charset="0"/>
              </a:rPr>
              <a:t>17500</a:t>
            </a:r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 рублей</a:t>
            </a:r>
          </a:p>
          <a:p>
            <a:endParaRPr lang="ru-RU" b="1" dirty="0">
              <a:solidFill>
                <a:schemeClr val="tx2"/>
              </a:solidFill>
              <a:latin typeface="Comic Sans MS" pitchFamily="66" charset="0"/>
            </a:endParaRPr>
          </a:p>
          <a:p>
            <a:endParaRPr lang="ru-RU" b="1" dirty="0">
              <a:solidFill>
                <a:schemeClr val="tx2"/>
              </a:solidFill>
              <a:latin typeface="Comic Sans MS" pitchFamily="66" charset="0"/>
            </a:endParaRPr>
          </a:p>
          <a:p>
            <a:endParaRPr lang="ru-RU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260 000 рублей</a:t>
            </a: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Пониженный % по ипотеке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300 000 рублей</a:t>
            </a:r>
          </a:p>
          <a:p>
            <a:endParaRPr lang="ru-RU" b="1" dirty="0">
              <a:solidFill>
                <a:schemeClr val="tx2"/>
              </a:solidFill>
              <a:latin typeface="Comic Sans MS" pitchFamily="66" charset="0"/>
            </a:endParaRPr>
          </a:p>
          <a:p>
            <a:endParaRPr lang="ru-RU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453 026 рублей</a:t>
            </a:r>
          </a:p>
          <a:p>
            <a:endParaRPr lang="ru-RU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24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farm3.static.flickr.com/2635/3745903980_01b7871937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9710"/>
            <a:ext cx="9144000" cy="69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весы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9874" y="231164"/>
            <a:ext cx="8046640" cy="60349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29442" y="109382"/>
            <a:ext cx="25635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1C2DCA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Золушка</a:t>
            </a:r>
            <a:endParaRPr lang="ru-RU" sz="4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972616" y="3101468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1C2DCA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получила</a:t>
            </a:r>
            <a:endParaRPr lang="ru-RU" sz="32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1C2DCA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ru-RU" sz="32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1C2DCA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из бюджета</a:t>
            </a:r>
            <a:endParaRPr lang="ru-RU" sz="1400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1C2DCA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99609" y="1424096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2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в</a:t>
            </a:r>
            <a:r>
              <a:rPr lang="ru-RU" sz="32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2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ложила</a:t>
            </a:r>
          </a:p>
          <a:p>
            <a:pPr algn="ctr"/>
            <a:r>
              <a:rPr lang="ru-RU" sz="32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2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в </a:t>
            </a:r>
            <a:r>
              <a:rPr lang="ru-RU" sz="32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2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Бюджет</a:t>
            </a:r>
          </a:p>
        </p:txBody>
      </p:sp>
      <p:pic>
        <p:nvPicPr>
          <p:cNvPr id="7" name="Рисунок 6" descr="origin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9202" y="3664746"/>
            <a:ext cx="2160240" cy="2160240"/>
          </a:xfrm>
          <a:prstGeom prst="rect">
            <a:avLst/>
          </a:prstGeom>
        </p:spPr>
      </p:pic>
      <p:pic>
        <p:nvPicPr>
          <p:cNvPr id="8" name="Рисунок 7" descr="Без имени-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2475846"/>
            <a:ext cx="1480701" cy="187220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07504" y="5681369"/>
            <a:ext cx="51845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1C2DCA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334 920 </a:t>
            </a:r>
            <a:r>
              <a:rPr lang="ru-RU" sz="20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1C2DCA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рублей</a:t>
            </a:r>
          </a:p>
          <a:p>
            <a:r>
              <a:rPr lang="ru-RU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и до</a:t>
            </a:r>
            <a:r>
              <a:rPr lang="ru-RU" sz="20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1</a:t>
            </a:r>
            <a:r>
              <a:rPr lang="ru-RU" sz="10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</a:t>
            </a:r>
            <a:r>
              <a:rPr lang="ru-RU" sz="20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087 946р (в 2016г.-787 946р)</a:t>
            </a:r>
            <a:r>
              <a:rPr lang="ru-RU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</a:t>
            </a:r>
            <a:r>
              <a:rPr lang="ru-RU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может </a:t>
            </a:r>
            <a:r>
              <a:rPr lang="ru-RU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получить при рождении 2-х детей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51940" y="4307197"/>
            <a:ext cx="2232247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114 617</a:t>
            </a:r>
          </a:p>
          <a:p>
            <a:r>
              <a:rPr lang="ru-RU" sz="3600" b="1" dirty="0" smtClean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(2016г.-114 581) </a:t>
            </a:r>
            <a:r>
              <a:rPr lang="ru-RU" sz="28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рублей</a:t>
            </a:r>
          </a:p>
        </p:txBody>
      </p:sp>
    </p:spTree>
    <p:extLst>
      <p:ext uri="{BB962C8B-B14F-4D97-AF65-F5344CB8AC3E}">
        <p14:creationId xmlns:p14="http://schemas.microsoft.com/office/powerpoint/2010/main" val="348182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farm3.static.flickr.com/2635/3745903980_01b7871937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191"/>
            <a:ext cx="9144000" cy="69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playcast.ru/uploads/2016/01/15/1682817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268759"/>
            <a:ext cx="5464062" cy="546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340768"/>
            <a:ext cx="518457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Золушка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тянула время и заплатила все налоги и страховые взносы, поэтому получила поддержку от государства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Теперь Золушка сможет сама платить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ипотеку,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самым она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выполнила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уговор с феей и все ее подарки остались у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Золушки.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7604" y="0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2B43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Золушка – честный гражданин </a:t>
            </a:r>
            <a:r>
              <a:rPr lang="ru-RU" sz="2400" b="1" dirty="0">
                <a:solidFill>
                  <a:srgbClr val="2B43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 </a:t>
            </a:r>
            <a:r>
              <a:rPr lang="ru-RU" sz="2400" b="1" dirty="0" smtClean="0">
                <a:solidFill>
                  <a:srgbClr val="2B43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добросовестный налогоплательщик</a:t>
            </a:r>
            <a:r>
              <a:rPr lang="ru-RU" b="1" dirty="0" smtClean="0">
                <a:solidFill>
                  <a:srgbClr val="2B43AB"/>
                </a:solidFill>
                <a:latin typeface="Comic Sans MS" pitchFamily="66" charset="0"/>
              </a:rPr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176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farm3.static.flickr.com/2635/3745903980_01b7871937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191"/>
            <a:ext cx="9144000" cy="69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95736" y="548680"/>
            <a:ext cx="51860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2B43AB"/>
                </a:solidFill>
                <a:latin typeface="Comic Sans MS" pitchFamily="66" charset="0"/>
              </a:rPr>
              <a:t>Вот и сказке </a:t>
            </a:r>
            <a:r>
              <a:rPr lang="ru-RU" sz="4000" b="1" dirty="0" smtClean="0">
                <a:solidFill>
                  <a:srgbClr val="2B43AB"/>
                </a:solidFill>
                <a:latin typeface="Comic Sans MS" pitchFamily="66" charset="0"/>
              </a:rPr>
              <a:t>конец!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7270" y="4224812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solidFill>
                  <a:srgbClr val="2B43AB"/>
                </a:solidFill>
                <a:latin typeface="Comic Sans MS" pitchFamily="66" charset="0"/>
              </a:rPr>
              <a:t>В нашей сказке персонажи вымышленные</a:t>
            </a:r>
            <a:r>
              <a:rPr lang="ru-RU" sz="2800" b="1" dirty="0">
                <a:solidFill>
                  <a:srgbClr val="2B43AB"/>
                </a:solidFill>
                <a:latin typeface="Comic Sans MS" pitchFamily="66" charset="0"/>
              </a:rPr>
              <a:t>, </a:t>
            </a:r>
            <a:br>
              <a:rPr lang="ru-RU" sz="2800" b="1" dirty="0">
                <a:solidFill>
                  <a:srgbClr val="2B43AB"/>
                </a:solidFill>
                <a:latin typeface="Comic Sans MS" pitchFamily="66" charset="0"/>
              </a:rPr>
            </a:br>
            <a:r>
              <a:rPr lang="ru-RU" sz="2800" b="1" dirty="0" smtClean="0">
                <a:solidFill>
                  <a:srgbClr val="2B43AB"/>
                </a:solidFill>
                <a:latin typeface="Comic Sans MS" pitchFamily="66" charset="0"/>
              </a:rPr>
              <a:t>а все </a:t>
            </a:r>
            <a:r>
              <a:rPr lang="ru-RU" sz="2800" b="1" dirty="0">
                <a:solidFill>
                  <a:srgbClr val="2B43AB"/>
                </a:solidFill>
                <a:latin typeface="Comic Sans MS" pitchFamily="66" charset="0"/>
              </a:rPr>
              <a:t>цифры и информация правдивые.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732240" y="6098943"/>
            <a:ext cx="1548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2B43AB"/>
                </a:solidFill>
                <a:latin typeface="Comic Sans MS" pitchFamily="66" charset="0"/>
              </a:rPr>
              <a:t>УФА </a:t>
            </a:r>
            <a:r>
              <a:rPr lang="ru-RU" b="1" dirty="0">
                <a:solidFill>
                  <a:srgbClr val="2B43AB"/>
                </a:solidFill>
                <a:latin typeface="Comic Sans MS" pitchFamily="66" charset="0"/>
              </a:rPr>
              <a:t>- </a:t>
            </a:r>
            <a:r>
              <a:rPr lang="ru-RU" b="1" dirty="0" smtClean="0">
                <a:solidFill>
                  <a:srgbClr val="2B43AB"/>
                </a:solidFill>
                <a:latin typeface="Comic Sans MS" pitchFamily="66" charset="0"/>
              </a:rPr>
              <a:t>2018</a:t>
            </a:r>
            <a:endParaRPr lang="ru-RU" b="1" dirty="0">
              <a:solidFill>
                <a:srgbClr val="2B43AB"/>
              </a:solidFill>
              <a:latin typeface="Comic Sans MS" pitchFamily="66" charset="0"/>
            </a:endParaRPr>
          </a:p>
        </p:txBody>
      </p:sp>
      <p:pic>
        <p:nvPicPr>
          <p:cNvPr id="3074" name="Picture 2" descr="http://900igr.net/up/datai/115597/0018-051-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70" y="1052736"/>
            <a:ext cx="3028950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g-fotki.yandex.ru/get/9114/47407354.cb2/0_134337_32af6eda_ori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753" y="1291587"/>
            <a:ext cx="3781425" cy="424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83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752</Words>
  <Application>Microsoft Office PowerPoint</Application>
  <PresentationFormat>Экран (4:3)</PresentationFormat>
  <Paragraphs>143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Dom2</dc:creator>
  <cp:lastModifiedBy>Библиотека - Угрюмова Елена Борисовна</cp:lastModifiedBy>
  <cp:revision>69</cp:revision>
  <dcterms:created xsi:type="dcterms:W3CDTF">2018-05-11T16:30:29Z</dcterms:created>
  <dcterms:modified xsi:type="dcterms:W3CDTF">2018-10-15T14:40:22Z</dcterms:modified>
</cp:coreProperties>
</file>