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5" r:id="rId3"/>
  </p:sldIdLst>
  <p:sldSz cx="9144000" cy="6858000" type="screen4x3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A3A2"/>
    <a:srgbClr val="7D9BC8"/>
    <a:srgbClr val="BC5908"/>
    <a:srgbClr val="C0504D"/>
    <a:srgbClr val="FF6699"/>
    <a:srgbClr val="C87D7C"/>
    <a:srgbClr val="FFFFCC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79" autoAdjust="0"/>
    <p:restoredTop sz="85090" autoAdjust="0"/>
  </p:normalViewPr>
  <p:slideViewPr>
    <p:cSldViewPr>
      <p:cViewPr varScale="1">
        <p:scale>
          <a:sx n="116" d="100"/>
          <a:sy n="116" d="100"/>
        </p:scale>
        <p:origin x="156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44F38-0390-4E29-A5AC-53B9419C26C7}" type="datetimeFigureOut">
              <a:rPr lang="ru-RU" smtClean="0"/>
              <a:t>14.05.2019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8B5A-C2C6-4F5D-A209-54DABF155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5400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44F38-0390-4E29-A5AC-53B9419C26C7}" type="datetimeFigureOut">
              <a:rPr lang="ru-RU" smtClean="0"/>
              <a:t>14.05.2019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8B5A-C2C6-4F5D-A209-54DABF155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960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44F38-0390-4E29-A5AC-53B9419C26C7}" type="datetimeFigureOut">
              <a:rPr lang="ru-RU" smtClean="0"/>
              <a:t>14.05.2019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8B5A-C2C6-4F5D-A209-54DABF155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981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44F38-0390-4E29-A5AC-53B9419C26C7}" type="datetimeFigureOut">
              <a:rPr lang="ru-RU" smtClean="0"/>
              <a:t>14.05.2019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8B5A-C2C6-4F5D-A209-54DABF155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159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44F38-0390-4E29-A5AC-53B9419C26C7}" type="datetimeFigureOut">
              <a:rPr lang="ru-RU" smtClean="0"/>
              <a:t>14.05.2019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8B5A-C2C6-4F5D-A209-54DABF155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461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44F38-0390-4E29-A5AC-53B9419C26C7}" type="datetimeFigureOut">
              <a:rPr lang="ru-RU" smtClean="0"/>
              <a:t>14.05.2019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8B5A-C2C6-4F5D-A209-54DABF155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012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44F38-0390-4E29-A5AC-53B9419C26C7}" type="datetimeFigureOut">
              <a:rPr lang="ru-RU" smtClean="0"/>
              <a:t>14.05.2019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8B5A-C2C6-4F5D-A209-54DABF155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910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44F38-0390-4E29-A5AC-53B9419C26C7}" type="datetimeFigureOut">
              <a:rPr lang="ru-RU" smtClean="0"/>
              <a:t>14.05.2019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8B5A-C2C6-4F5D-A209-54DABF155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7922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44F38-0390-4E29-A5AC-53B9419C26C7}" type="datetimeFigureOut">
              <a:rPr lang="ru-RU" smtClean="0"/>
              <a:t>14.05.2019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8B5A-C2C6-4F5D-A209-54DABF155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17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44F38-0390-4E29-A5AC-53B9419C26C7}" type="datetimeFigureOut">
              <a:rPr lang="ru-RU" smtClean="0"/>
              <a:t>14.05.2019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8B5A-C2C6-4F5D-A209-54DABF155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60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44F38-0390-4E29-A5AC-53B9419C26C7}" type="datetimeFigureOut">
              <a:rPr lang="ru-RU" smtClean="0"/>
              <a:t>14.05.2019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68B5A-C2C6-4F5D-A209-54DABF155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50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6000"/>
            <a:lum/>
          </a:blip>
          <a:srcRect/>
          <a:stretch>
            <a:fillRect l="-61000" r="-6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44F38-0390-4E29-A5AC-53B9419C26C7}" type="datetimeFigureOut">
              <a:rPr lang="ru-RU" smtClean="0"/>
              <a:t>14.05.2019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68B5A-C2C6-4F5D-A209-54DABF1552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30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/>
          <p:cNvCxnSpPr/>
          <p:nvPr/>
        </p:nvCxnSpPr>
        <p:spPr>
          <a:xfrm>
            <a:off x="2771800" y="0"/>
            <a:ext cx="0" cy="6858000"/>
          </a:xfrm>
          <a:prstGeom prst="line">
            <a:avLst/>
          </a:prstGeom>
          <a:ln>
            <a:solidFill>
              <a:srgbClr val="C0504D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012160" y="0"/>
            <a:ext cx="0" cy="68580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771800" y="116632"/>
            <a:ext cx="3312368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п.2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ст. 224 Налогового кодекса РФ от 05.08.2000 № 117-ФЗ;</a:t>
            </a:r>
          </a:p>
          <a:p>
            <a:pPr marL="228600" indent="-228600">
              <a:buAutoNum type="arabicPeriod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пп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. 43.1. ст. 333.3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Налогового кодекса РФ от 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05.08.2000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№ 117-ФЗ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;</a:t>
            </a:r>
          </a:p>
          <a:p>
            <a:pPr marL="228600" indent="-228600">
              <a:buAutoNum type="arabicPeriod"/>
            </a:pPr>
            <a:r>
              <a:rPr lang="ru-RU" sz="800" dirty="0" err="1">
                <a:solidFill>
                  <a:srgbClr val="C0504D"/>
                </a:solidFill>
                <a:latin typeface="Arial Narrow" panose="020B0606020202030204" pitchFamily="34" charset="0"/>
              </a:rPr>
              <a:t>пп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. 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36. ст. 333.3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Налогового кодекса РФ от 05.08.2000 № 117-ФЗ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;</a:t>
            </a:r>
          </a:p>
          <a:p>
            <a:pPr marL="228600" indent="-228600">
              <a:buAutoNum type="arabicPeriod"/>
            </a:pPr>
            <a:r>
              <a:rPr lang="ru-RU" sz="800" dirty="0" err="1">
                <a:solidFill>
                  <a:srgbClr val="C0504D"/>
                </a:solidFill>
                <a:latin typeface="Arial Narrow" panose="020B0606020202030204" pitchFamily="34" charset="0"/>
              </a:rPr>
              <a:t>пп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. 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2 ст. 333.28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Налогового кодекса РФ от 05.08.2000 № 117-ФЗ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;</a:t>
            </a:r>
          </a:p>
          <a:p>
            <a:pPr marL="228600" indent="-228600">
              <a:buAutoNum type="arabicPeriod"/>
            </a:pPr>
            <a:r>
              <a:rPr lang="ru-RU" sz="800" dirty="0" err="1">
                <a:solidFill>
                  <a:srgbClr val="C0504D"/>
                </a:solidFill>
                <a:latin typeface="Arial Narrow" panose="020B0606020202030204" pitchFamily="34" charset="0"/>
              </a:rPr>
              <a:t>пп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. 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6 ст. 333.28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Налогового кодекса РФ от 05.08.2000 № 117-ФЗ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;</a:t>
            </a:r>
          </a:p>
          <a:p>
            <a:pPr marL="228600" indent="-228600">
              <a:buAutoNum type="arabicPeriod"/>
            </a:pPr>
            <a:r>
              <a:rPr lang="ru-RU" sz="800" dirty="0" err="1">
                <a:solidFill>
                  <a:srgbClr val="C0504D"/>
                </a:solidFill>
                <a:latin typeface="Arial Narrow" panose="020B0606020202030204" pitchFamily="34" charset="0"/>
              </a:rPr>
              <a:t>п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.2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ст.26.8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Закона Московской области от 24.11.2008 №151/2004-ОЗ;</a:t>
            </a:r>
          </a:p>
          <a:p>
            <a:pPr marL="228600" indent="-228600">
              <a:buAutoNum type="arabicPeriod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ст.1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Закона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Московской области от 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16.11.2002 №129/2002-ОЗ;</a:t>
            </a:r>
          </a:p>
          <a:p>
            <a:pPr marL="228600" indent="-228600">
              <a:buAutoNum type="arabicPeriod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п.2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ст.6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гл.3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Закона Московской области от 12.01.2006 №1/2006-ОЗ;</a:t>
            </a:r>
          </a:p>
          <a:p>
            <a:pPr marL="228600" indent="-228600">
              <a:buAutoNum type="arabicPeriod"/>
            </a:pPr>
            <a:r>
              <a:rPr lang="ru-RU" sz="800" dirty="0" err="1">
                <a:solidFill>
                  <a:srgbClr val="C0504D"/>
                </a:solidFill>
                <a:latin typeface="Arial Narrow" panose="020B0606020202030204" pitchFamily="34" charset="0"/>
              </a:rPr>
              <a:t>п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.3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7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гл.3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Закона Московской области от 12.01.2006 №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1/2006-ОЗ;</a:t>
            </a:r>
          </a:p>
          <a:p>
            <a:pPr marL="228600" indent="-228600">
              <a:buAutoNum type="arabicPeriod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гл.15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Закона Московской области от 12.01.2006 №1/2006-ОЗ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;</a:t>
            </a:r>
          </a:p>
          <a:p>
            <a:pPr marL="228600" indent="-228600">
              <a:buAutoNum type="arabicPeriod"/>
            </a:pP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р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аздел «желающим приехать» официального сайта детского санатория «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Василевское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» </a:t>
            </a:r>
            <a:r>
              <a:rPr lang="ru-RU" sz="800" dirty="0" smtClean="0">
                <a:solidFill>
                  <a:srgbClr val="BC5908"/>
                </a:solidFill>
                <a:latin typeface="Arial Narrow" panose="020B0606020202030204" pitchFamily="34" charset="0"/>
              </a:rPr>
              <a:t>(</a:t>
            </a:r>
            <a:r>
              <a:rPr lang="en-US" sz="800" dirty="0" smtClean="0">
                <a:solidFill>
                  <a:srgbClr val="BC5908"/>
                </a:solidFill>
                <a:latin typeface="Arial Narrow" panose="020B0606020202030204" pitchFamily="34" charset="0"/>
              </a:rPr>
              <a:t>www.dsvas.ru</a:t>
            </a:r>
            <a:r>
              <a:rPr lang="ru-RU" sz="800" dirty="0" smtClean="0">
                <a:solidFill>
                  <a:srgbClr val="BC5908"/>
                </a:solidFill>
                <a:latin typeface="Arial Narrow" panose="020B0606020202030204" pitchFamily="34" charset="0"/>
              </a:rPr>
              <a:t>);</a:t>
            </a:r>
          </a:p>
          <a:p>
            <a:pPr marL="228600" indent="-228600">
              <a:buAutoNum type="arabicPeriod"/>
            </a:pPr>
            <a:r>
              <a:rPr lang="ru-RU" sz="800" dirty="0" err="1">
                <a:solidFill>
                  <a:srgbClr val="C0504D"/>
                </a:solidFill>
                <a:latin typeface="Arial Narrow" panose="020B0606020202030204" pitchFamily="34" charset="0"/>
              </a:rPr>
              <a:t>п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.2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ст.15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гл.5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Закона Московской области от 12.01.2006 №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1/2006-ОЗ;</a:t>
            </a:r>
          </a:p>
          <a:p>
            <a:pPr marL="228600" indent="-228600">
              <a:buAutoNum type="arabicPeriod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ст.17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>
                <a:solidFill>
                  <a:srgbClr val="C0504D"/>
                </a:solidFill>
                <a:latin typeface="Arial Narrow" panose="020B0606020202030204" pitchFamily="34" charset="0"/>
              </a:rPr>
              <a:t>гл.5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 Закона Московской области от 12.01.2006 №1/2006-ОЗ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;</a:t>
            </a:r>
          </a:p>
          <a:p>
            <a:pPr marL="228600" indent="-228600">
              <a:buAutoNum type="arabicPeriod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п.1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ст.19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>
                <a:solidFill>
                  <a:srgbClr val="C0504D"/>
                </a:solidFill>
                <a:latin typeface="Arial Narrow" panose="020B0606020202030204" pitchFamily="34" charset="0"/>
              </a:rPr>
              <a:t>гл.5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 Закона Московской области от 12.01.2006 №1/2006-ОЗ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;</a:t>
            </a:r>
          </a:p>
          <a:p>
            <a:pPr marL="228600" indent="-228600">
              <a:buAutoNum type="arabicPeriod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ст.20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>
                <a:solidFill>
                  <a:srgbClr val="C0504D"/>
                </a:solidFill>
                <a:latin typeface="Arial Narrow" panose="020B0606020202030204" pitchFamily="34" charset="0"/>
              </a:rPr>
              <a:t>гл.5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 Закона Московской области от 12.01.2006 №1/2006-ОЗ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;</a:t>
            </a:r>
          </a:p>
          <a:p>
            <a:pPr marL="228600" indent="-228600">
              <a:buAutoNum type="arabicPeriod"/>
            </a:pP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с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т. 2,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ст.3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Закона Московской области от 27.02.2006 №26/2206-ОЗ;</a:t>
            </a:r>
          </a:p>
          <a:p>
            <a:pPr marL="228600" indent="-228600">
              <a:buAutoNum type="arabicPeriod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ст.2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Закона Московской области от 28.12.2015 №256/2015-ОЗ;</a:t>
            </a:r>
          </a:p>
          <a:p>
            <a:pPr marL="228600" indent="-228600">
              <a:buAutoNum type="arabicPeriod"/>
            </a:pP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п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. 2 Постановления Правительства Московской области от 27.06.2017 №529/22;</a:t>
            </a:r>
          </a:p>
          <a:p>
            <a:pPr marL="228600" indent="-228600">
              <a:buAutoNum type="arabicPeriod"/>
            </a:pP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ст. 8 Федерального закона от 29.11.2018 №459-ФЗ;</a:t>
            </a:r>
          </a:p>
          <a:p>
            <a:pPr marL="228600" indent="-228600">
              <a:buAutoNum type="arabicPeriod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п.2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ст.6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Федерального закона от 29.12.2006 №256-ФЗ;</a:t>
            </a:r>
          </a:p>
          <a:p>
            <a:pPr marL="228600" indent="-228600">
              <a:buAutoNum type="arabicPeriod"/>
            </a:pPr>
            <a:r>
              <a:rPr lang="ru-RU" sz="800" dirty="0" err="1">
                <a:solidFill>
                  <a:srgbClr val="C0504D"/>
                </a:solidFill>
                <a:latin typeface="Arial Narrow" panose="020B0606020202030204" pitchFamily="34" charset="0"/>
              </a:rPr>
              <a:t>п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.2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ст.4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Закона Московской области от 01.06.2011 №73/2011-ОЗ;</a:t>
            </a:r>
          </a:p>
          <a:p>
            <a:pPr marL="228600" indent="-228600">
              <a:buAutoNum type="arabicPeriod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пп.3.2.7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.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п.3.1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разд. 3 Постановления Администрации Наро-фоминского городского округа Московской области от 20.12.2018 №3054;</a:t>
            </a:r>
          </a:p>
          <a:p>
            <a:pPr marL="228600" indent="-228600">
              <a:buAutoNum type="arabicPeriod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пп.1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п.1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ст.394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Налогового кодекса РФ от 05.08.2000 № 117-ФЗ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;*</a:t>
            </a:r>
          </a:p>
          <a:p>
            <a:pPr marL="228600" indent="-228600">
              <a:buAutoNum type="arabicPeriod"/>
            </a:pPr>
            <a:r>
              <a:rPr lang="ru-RU" sz="800" dirty="0" err="1">
                <a:solidFill>
                  <a:srgbClr val="C0504D"/>
                </a:solidFill>
                <a:latin typeface="Arial Narrow" panose="020B0606020202030204" pitchFamily="34" charset="0"/>
              </a:rPr>
              <a:t>п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п.10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п.5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ст.391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 Налогового кодекса РФ от 05.08.2000 № 117-ФЗ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;*</a:t>
            </a:r>
          </a:p>
          <a:p>
            <a:r>
              <a:rPr lang="ru-RU" sz="11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*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+ частичное освобождение от земельного налога (-20%)</a:t>
            </a:r>
          </a:p>
          <a:p>
            <a:pPr marL="228600" indent="-228600">
              <a:buAutoNum type="arabicPeriod" startAt="25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п.3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ст.403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Налогового кодекса РФ от 05.08.2000 № 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117-ФЗ;</a:t>
            </a:r>
          </a:p>
          <a:p>
            <a:pPr marL="228600" indent="-228600">
              <a:buAutoNum type="arabicPeriod" startAt="25"/>
            </a:pPr>
            <a:r>
              <a:rPr lang="ru-RU" sz="800" dirty="0" err="1">
                <a:solidFill>
                  <a:srgbClr val="C0504D"/>
                </a:solidFill>
                <a:latin typeface="Arial Narrow" panose="020B0606020202030204" pitchFamily="34" charset="0"/>
              </a:rPr>
              <a:t>п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п.1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п.2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ст.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406 Налогового кодекса РФ от 05.08.2000 № 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117-ФЗ;</a:t>
            </a:r>
          </a:p>
          <a:p>
            <a:pPr marL="228600" indent="-228600">
              <a:buAutoNum type="arabicPeriod" startAt="25"/>
            </a:pPr>
            <a:r>
              <a:rPr lang="ru-RU" sz="800" dirty="0" err="1">
                <a:solidFill>
                  <a:srgbClr val="C0504D"/>
                </a:solidFill>
                <a:latin typeface="Arial Narrow" panose="020B0606020202030204" pitchFamily="34" charset="0"/>
              </a:rPr>
              <a:t>п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.1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ст.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224 Налогового кодекса РФ от 05.08.2000 № 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117-ФЗ;</a:t>
            </a:r>
          </a:p>
          <a:p>
            <a:pPr marL="228600" indent="-228600">
              <a:buAutoNum type="arabicPeriod" startAt="25"/>
            </a:pP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пп.4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r>
              <a:rPr lang="ru-RU" sz="800" dirty="0" err="1" smtClean="0">
                <a:solidFill>
                  <a:srgbClr val="C0504D"/>
                </a:solidFill>
                <a:latin typeface="Arial Narrow" panose="020B0606020202030204" pitchFamily="34" charset="0"/>
              </a:rPr>
              <a:t>п.1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ст. </a:t>
            </a:r>
            <a:r>
              <a:rPr lang="ru-RU" sz="800" dirty="0">
                <a:solidFill>
                  <a:srgbClr val="C0504D"/>
                </a:solidFill>
                <a:latin typeface="Arial Narrow" panose="020B0606020202030204" pitchFamily="34" charset="0"/>
              </a:rPr>
              <a:t>218 Налогового кодекса РФ от 05.08.2000 № </a:t>
            </a:r>
            <a:r>
              <a:rPr lang="ru-RU" sz="8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117-ФЗ;</a:t>
            </a:r>
          </a:p>
          <a:p>
            <a:r>
              <a:rPr lang="ru-RU" sz="10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° </a:t>
            </a:r>
            <a:r>
              <a:rPr lang="ru-RU" sz="700" u="sng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разовые выплаты</a:t>
            </a:r>
            <a:r>
              <a:rPr lang="ru-RU" sz="7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, включенные в итоговую сумму описываемого периода (1 год)</a:t>
            </a:r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8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9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900" dirty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900" dirty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900" dirty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900" dirty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900" dirty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900" dirty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9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9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pPr marL="228600" indent="-228600">
              <a:buAutoNum type="arabicPeriod"/>
            </a:pPr>
            <a:endParaRPr lang="ru-RU" sz="900" dirty="0" smtClean="0">
              <a:solidFill>
                <a:srgbClr val="C0504D"/>
              </a:solidFill>
              <a:latin typeface="Arial Narrow" panose="020B0606020202030204" pitchFamily="34" charset="0"/>
            </a:endParaRPr>
          </a:p>
          <a:p>
            <a:r>
              <a:rPr lang="ru-RU" sz="900" dirty="0" smtClean="0">
                <a:solidFill>
                  <a:srgbClr val="C0504D"/>
                </a:solidFill>
                <a:latin typeface="Arial Narrow" panose="020B0606020202030204" pitchFamily="34" charset="0"/>
              </a:rPr>
              <a:t> </a:t>
            </a:r>
            <a:endParaRPr lang="ru-RU" sz="900" dirty="0">
              <a:solidFill>
                <a:srgbClr val="C0504D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8" name="Picture 4" descr="C:\Users\Тёмыч\Desktop\moscow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751" y="2023309"/>
            <a:ext cx="3244249" cy="323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Овал 14"/>
          <p:cNvSpPr/>
          <p:nvPr/>
        </p:nvSpPr>
        <p:spPr>
          <a:xfrm>
            <a:off x="6876256" y="2917519"/>
            <a:ext cx="1471767" cy="144336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733" y="3085727"/>
            <a:ext cx="1152128" cy="1106946"/>
          </a:xfrm>
          <a:prstGeom prst="rect">
            <a:avLst/>
          </a:prstGeom>
        </p:spPr>
      </p:pic>
      <p:pic>
        <p:nvPicPr>
          <p:cNvPr id="1029" name="Picture 5" descr="C:\Users\Тёмыч\Desktop\200px-Coat_of_arms_of_Moscow_Oblast_(large)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79" y="81681"/>
            <a:ext cx="895374" cy="117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001636" y="1377825"/>
            <a:ext cx="315778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«Больше семья-</a:t>
            </a:r>
          </a:p>
          <a:p>
            <a:pPr algn="ctr"/>
            <a:r>
              <a:rPr lang="ru-RU" sz="2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б</a:t>
            </a:r>
            <a:r>
              <a:rPr lang="ru-RU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ольше привилегий»</a:t>
            </a:r>
            <a:endParaRPr lang="ru-RU" sz="2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44208" y="6579465"/>
            <a:ext cx="4608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C0504D"/>
                </a:solidFill>
                <a:latin typeface="Arial Narrow" panose="020B0606020202030204" pitchFamily="34" charset="0"/>
              </a:rPr>
              <a:t>серия</a:t>
            </a:r>
            <a:r>
              <a:rPr lang="ru-RU" sz="1000" b="1" dirty="0">
                <a:solidFill>
                  <a:srgbClr val="C0504D"/>
                </a:solidFill>
                <a:latin typeface="Arial Narrow" panose="020B0606020202030204" pitchFamily="34" charset="0"/>
              </a:rPr>
              <a:t> «Сколько я плачу и что получаю?»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76456" y="5145667"/>
            <a:ext cx="30752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anose="020B0606020202030204" pitchFamily="34" charset="0"/>
              </a:rPr>
              <a:t>Ознакомительная брошюра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anose="020B0606020202030204" pitchFamily="34" charset="0"/>
              </a:rPr>
              <a:t>о мерах социальной поддержки, льготах  и выплатах многодетным семьям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Narrow" panose="020B0606020202030204" pitchFamily="34" charset="0"/>
              </a:rPr>
              <a:t>в Московской области</a:t>
            </a:r>
            <a:endParaRPr lang="ru-RU" sz="1600" b="1" dirty="0"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87724" y="6379410"/>
            <a:ext cx="2080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latin typeface="Arial Narrow" panose="020B0606020202030204" pitchFamily="34" charset="0"/>
              </a:rPr>
              <a:t>Автор Грачев А.А.</a:t>
            </a:r>
          </a:p>
          <a:p>
            <a:pPr algn="ctr"/>
            <a:r>
              <a:rPr lang="ru-RU" sz="800" dirty="0">
                <a:solidFill>
                  <a:schemeClr val="bg1"/>
                </a:solidFill>
                <a:latin typeface="Arial Narrow" panose="020B0606020202030204" pitchFamily="34" charset="0"/>
              </a:rPr>
              <a:t>Руководитель проекта Грачева М.И.</a:t>
            </a:r>
          </a:p>
        </p:txBody>
      </p:sp>
    </p:spTree>
    <p:extLst>
      <p:ext uri="{BB962C8B-B14F-4D97-AF65-F5344CB8AC3E}">
        <p14:creationId xmlns:p14="http://schemas.microsoft.com/office/powerpoint/2010/main" val="418655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35696" y="1196752"/>
            <a:ext cx="5472608" cy="5472608"/>
          </a:xfrm>
          <a:prstGeom prst="ellipse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4164666" y="0"/>
            <a:ext cx="0" cy="685800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3203848" y="2636912"/>
            <a:ext cx="2781016" cy="2664296"/>
          </a:xfrm>
          <a:prstGeom prst="ellipse">
            <a:avLst/>
          </a:prstGeom>
          <a:solidFill>
            <a:schemeClr val="tx2">
              <a:lumMod val="60000"/>
              <a:lumOff val="40000"/>
              <a:alpha val="76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583586" y="2972104"/>
            <a:ext cx="2046425" cy="19219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207" y="3061139"/>
            <a:ext cx="1723182" cy="165560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2606"/>
            <a:ext cx="4032448" cy="1474186"/>
          </a:xfrm>
          <a:prstGeom prst="rect">
            <a:avLst/>
          </a:prstGeom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32040" y="82606"/>
            <a:ext cx="3960440" cy="1474186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763396" y="645455"/>
            <a:ext cx="2795573" cy="5232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Отдают</a:t>
            </a:r>
            <a:endParaRPr lang="ru-RU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230917" y="159267"/>
            <a:ext cx="3229154" cy="52322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28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Получают</a:t>
            </a:r>
            <a:endParaRPr lang="ru-RU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989118" y="1522751"/>
            <a:ext cx="1236953" cy="1151452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161645" y="2705786"/>
            <a:ext cx="1296176" cy="1239128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912654" y="5112898"/>
            <a:ext cx="1236953" cy="1151452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2712113" y="5466614"/>
            <a:ext cx="1236953" cy="1151452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/>
          <p:cNvSpPr/>
          <p:nvPr/>
        </p:nvSpPr>
        <p:spPr>
          <a:xfrm>
            <a:off x="6581117" y="1541524"/>
            <a:ext cx="1236953" cy="1151452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657828" y="1601345"/>
            <a:ext cx="1236953" cy="1151452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/>
          <p:cNvSpPr/>
          <p:nvPr/>
        </p:nvSpPr>
        <p:spPr>
          <a:xfrm>
            <a:off x="1705975" y="2848610"/>
            <a:ext cx="1236953" cy="1151452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Загнутый угол 34"/>
          <p:cNvSpPr/>
          <p:nvPr/>
        </p:nvSpPr>
        <p:spPr>
          <a:xfrm flipH="1">
            <a:off x="122105" y="6357322"/>
            <a:ext cx="2268608" cy="439351"/>
          </a:xfrm>
          <a:prstGeom prst="foldedCorner">
            <a:avLst/>
          </a:prstGeom>
          <a:solidFill>
            <a:srgbClr val="C87D7C"/>
          </a:solidFill>
          <a:ln>
            <a:solidFill>
              <a:srgbClr val="BC590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Загнутый угол 38"/>
          <p:cNvSpPr/>
          <p:nvPr/>
        </p:nvSpPr>
        <p:spPr>
          <a:xfrm>
            <a:off x="6703100" y="6381176"/>
            <a:ext cx="2281854" cy="413776"/>
          </a:xfrm>
          <a:prstGeom prst="foldedCorner">
            <a:avLst/>
          </a:prstGeom>
          <a:solidFill>
            <a:srgbClr val="7D9B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77416" y="2098007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Налог на квартиру</a:t>
            </a:r>
          </a:p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 </a:t>
            </a:r>
            <a:r>
              <a:rPr lang="ru-RU" sz="1050" dirty="0" smtClean="0">
                <a:latin typeface="Arial Narrow" panose="020B0606020202030204" pitchFamily="34" charset="0"/>
              </a:rPr>
              <a:t>74 м2</a:t>
            </a:r>
            <a:endParaRPr lang="ru-RU" sz="1050" dirty="0">
              <a:latin typeface="Arial Narrow" panose="020B0606020202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-91373" y="3358318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Налог на землю*</a:t>
            </a:r>
          </a:p>
          <a:p>
            <a:pPr algn="ctr"/>
            <a:r>
              <a:rPr lang="ru-RU" sz="1050" dirty="0" smtClean="0">
                <a:latin typeface="Arial Narrow" panose="020B0606020202030204" pitchFamily="34" charset="0"/>
              </a:rPr>
              <a:t>(участок 10 соток)</a:t>
            </a:r>
          </a:p>
          <a:p>
            <a:pPr algn="ctr"/>
            <a:r>
              <a:rPr lang="ru-RU" sz="800" dirty="0" smtClean="0">
                <a:latin typeface="Arial Narrow" panose="020B0606020202030204" pitchFamily="34" charset="0"/>
              </a:rPr>
              <a:t>Московская обл., </a:t>
            </a:r>
          </a:p>
          <a:p>
            <a:pPr algn="ctr"/>
            <a:r>
              <a:rPr lang="ru-RU" sz="800" dirty="0" smtClean="0">
                <a:latin typeface="Arial Narrow" panose="020B0606020202030204" pitchFamily="34" charset="0"/>
              </a:rPr>
              <a:t>Наро-фоминский район</a:t>
            </a:r>
            <a:endParaRPr lang="ru-RU" sz="800" dirty="0">
              <a:latin typeface="Arial Narrow" panose="020B060602020203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10283" y="1804178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00" b="1" dirty="0" smtClean="0">
                <a:latin typeface="Arial Narrow" panose="020B0606020202030204" pitchFamily="34" charset="0"/>
              </a:rPr>
              <a:t>НДФЛ</a:t>
            </a:r>
          </a:p>
          <a:p>
            <a:pPr algn="ctr"/>
            <a:r>
              <a:rPr lang="ru-RU" sz="900" b="1" dirty="0" smtClean="0">
                <a:latin typeface="Arial Narrow" panose="020B0606020202030204" pitchFamily="34" charset="0"/>
              </a:rPr>
              <a:t>13%</a:t>
            </a:r>
            <a:endParaRPr lang="ru-RU" sz="1050" dirty="0">
              <a:latin typeface="Arial Narrow" panose="020B060602020203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40329" y="3627984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Выдача </a:t>
            </a:r>
          </a:p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свидетельства</a:t>
            </a:r>
          </a:p>
          <a:p>
            <a:pPr algn="ctr"/>
            <a:r>
              <a:rPr lang="ru-RU" sz="1050" b="1" dirty="0">
                <a:latin typeface="Arial Narrow" panose="020B0606020202030204" pitchFamily="34" charset="0"/>
              </a:rPr>
              <a:t>о</a:t>
            </a:r>
            <a:r>
              <a:rPr lang="ru-RU" sz="1050" b="1" dirty="0" smtClean="0">
                <a:latin typeface="Arial Narrow" panose="020B0606020202030204" pitchFamily="34" charset="0"/>
              </a:rPr>
              <a:t> регистрации </a:t>
            </a:r>
            <a:r>
              <a:rPr lang="ru-RU" sz="1050" b="1" dirty="0">
                <a:latin typeface="Arial Narrow" panose="020B0606020202030204" pitchFamily="34" charset="0"/>
              </a:rPr>
              <a:t>авто °</a:t>
            </a:r>
            <a:endParaRPr lang="ru-RU" sz="1050" b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sz="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нового </a:t>
            </a:r>
            <a:r>
              <a:rPr lang="ru-RU" sz="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поколения</a:t>
            </a:r>
            <a:endParaRPr lang="ru-RU" sz="1050" b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sz="1050" dirty="0" smtClean="0">
                <a:latin typeface="Arial Narrow" panose="020B0606020202030204" pitchFamily="34" charset="0"/>
              </a:rPr>
              <a:t>(госпошлина)</a:t>
            </a:r>
            <a:endParaRPr lang="ru-RU" sz="1050" dirty="0">
              <a:latin typeface="Arial Narrow" panose="020B060602020203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5200" y="5759016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00" b="1" dirty="0" smtClean="0">
                <a:latin typeface="Arial Narrow" panose="020B0606020202030204" pitchFamily="34" charset="0"/>
              </a:rPr>
              <a:t>Получение</a:t>
            </a:r>
          </a:p>
          <a:p>
            <a:pPr algn="ctr"/>
            <a:r>
              <a:rPr lang="ru-RU" sz="900" b="1" dirty="0">
                <a:latin typeface="Arial Narrow" panose="020B0606020202030204" pitchFamily="34" charset="0"/>
              </a:rPr>
              <a:t>загранпаспортов °</a:t>
            </a:r>
            <a:endParaRPr lang="ru-RU" sz="900" b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5 шт.</a:t>
            </a:r>
          </a:p>
          <a:p>
            <a:pPr algn="ctr"/>
            <a:r>
              <a:rPr lang="ru-RU" sz="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нового поколения</a:t>
            </a:r>
            <a:endParaRPr lang="ru-RU" sz="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ru-RU" sz="800" dirty="0" smtClean="0">
                <a:latin typeface="Arial Narrow" panose="020B0606020202030204" pitchFamily="34" charset="0"/>
              </a:rPr>
              <a:t>(госпошлина)</a:t>
            </a:r>
            <a:endParaRPr lang="ru-RU" sz="1000" dirty="0">
              <a:latin typeface="Arial Narrow" panose="020B060602020203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292189" y="2000043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Материнский</a:t>
            </a:r>
          </a:p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 </a:t>
            </a:r>
            <a:r>
              <a:rPr lang="ru-RU" sz="1050" b="1" dirty="0">
                <a:latin typeface="Arial Narrow" panose="020B0606020202030204" pitchFamily="34" charset="0"/>
              </a:rPr>
              <a:t>капитал °</a:t>
            </a:r>
            <a:endParaRPr lang="ru-RU" sz="1050" dirty="0">
              <a:latin typeface="Arial Narrow" panose="020B0606020202030204" pitchFamily="34" charset="0"/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5491158" y="1648384"/>
            <a:ext cx="1024758" cy="93211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5181255" y="2377317"/>
            <a:ext cx="1696134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Губернаторский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 подарок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«Я родился 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в Подмосковье!»</a:t>
            </a:r>
            <a:r>
              <a:rPr lang="ru-RU" sz="800" b="1" dirty="0">
                <a:latin typeface="Arial Narrow" panose="020B0606020202030204" pitchFamily="34" charset="0"/>
              </a:rPr>
              <a:t> °</a:t>
            </a:r>
            <a:endParaRPr lang="ru-RU" sz="800" b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sz="600" b="1" dirty="0" smtClean="0">
                <a:latin typeface="Arial Narrow" panose="020B0606020202030204" pitchFamily="34" charset="0"/>
              </a:rPr>
              <a:t>(с 01.09.2019 года</a:t>
            </a:r>
            <a:r>
              <a:rPr lang="ru-RU" sz="700" b="1" dirty="0" smtClean="0">
                <a:latin typeface="Arial Narrow" panose="020B0606020202030204" pitchFamily="34" charset="0"/>
              </a:rPr>
              <a:t>)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50 предметов</a:t>
            </a:r>
            <a:endParaRPr lang="ru-RU" sz="800" dirty="0">
              <a:latin typeface="Arial Narrow" panose="020B0606020202030204" pitchFamily="34" charset="0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7863840" y="1673032"/>
            <a:ext cx="1236953" cy="1151452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7598660" y="2047421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Ежемесячные </a:t>
            </a:r>
          </a:p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выплаты</a:t>
            </a:r>
          </a:p>
        </p:txBody>
      </p:sp>
      <p:sp>
        <p:nvSpPr>
          <p:cNvPr id="74" name="Овал 73"/>
          <p:cNvSpPr/>
          <p:nvPr/>
        </p:nvSpPr>
        <p:spPr>
          <a:xfrm>
            <a:off x="2018947" y="4237388"/>
            <a:ext cx="1236953" cy="1151452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Овал 74"/>
          <p:cNvSpPr/>
          <p:nvPr/>
        </p:nvSpPr>
        <p:spPr>
          <a:xfrm>
            <a:off x="4233817" y="1448181"/>
            <a:ext cx="1236953" cy="1151452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45" name="TextBox 44"/>
          <p:cNvSpPr txBox="1"/>
          <p:nvPr/>
        </p:nvSpPr>
        <p:spPr>
          <a:xfrm>
            <a:off x="3972004" y="1986929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000" b="1" dirty="0" smtClean="0">
                <a:latin typeface="Arial Narrow" panose="020B0606020202030204" pitchFamily="34" charset="0"/>
              </a:rPr>
              <a:t>Единовременная </a:t>
            </a:r>
          </a:p>
          <a:p>
            <a:pPr algn="ctr"/>
            <a:r>
              <a:rPr lang="ru-RU" sz="1000" b="1" dirty="0" smtClean="0">
                <a:latin typeface="Arial Narrow" panose="020B0606020202030204" pitchFamily="34" charset="0"/>
              </a:rPr>
              <a:t>выплата по</a:t>
            </a:r>
          </a:p>
          <a:p>
            <a:pPr algn="ctr"/>
            <a:r>
              <a:rPr lang="ru-RU" sz="1000" b="1" dirty="0" smtClean="0">
                <a:latin typeface="Arial Narrow" panose="020B0606020202030204" pitchFamily="34" charset="0"/>
              </a:rPr>
              <a:t> рождению ребенка°</a:t>
            </a:r>
            <a:endParaRPr lang="ru-RU" sz="1000" dirty="0">
              <a:latin typeface="Arial Narrow" panose="020B060602020203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263861" y="1967906"/>
            <a:ext cx="19240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700" b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sz="700" b="1" dirty="0">
                <a:latin typeface="Arial Narrow" panose="020B0606020202030204" pitchFamily="34" charset="0"/>
              </a:rPr>
              <a:t>н</a:t>
            </a:r>
            <a:r>
              <a:rPr lang="ru-RU" sz="700" b="1" dirty="0" smtClean="0">
                <a:latin typeface="Arial Narrow" panose="020B0606020202030204" pitchFamily="34" charset="0"/>
              </a:rPr>
              <a:t>а </a:t>
            </a:r>
            <a:r>
              <a:rPr lang="ru-RU" sz="700" b="1" dirty="0" err="1" smtClean="0">
                <a:latin typeface="Arial Narrow" panose="020B0606020202030204" pitchFamily="34" charset="0"/>
              </a:rPr>
              <a:t>2-ого</a:t>
            </a:r>
            <a:r>
              <a:rPr lang="ru-RU" sz="700" b="1" dirty="0" smtClean="0">
                <a:latin typeface="Arial Narrow" panose="020B0606020202030204" pitchFamily="34" charset="0"/>
              </a:rPr>
              <a:t> ребенка 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и последующего ребенка*** –</a:t>
            </a:r>
          </a:p>
          <a:p>
            <a:pPr algn="ctr"/>
            <a:endParaRPr lang="ru-RU" sz="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453 026 рублей</a:t>
            </a:r>
            <a:endParaRPr lang="ru-RU" sz="700" b="1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982147" y="2112491"/>
            <a:ext cx="1924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>
                <a:latin typeface="Arial Narrow" panose="020B0606020202030204" pitchFamily="34" charset="0"/>
              </a:rPr>
              <a:t>до 1,5 лет </a:t>
            </a:r>
            <a:r>
              <a:rPr lang="ru-RU" sz="700" b="1" dirty="0">
                <a:solidFill>
                  <a:srgbClr val="92D050"/>
                </a:solidFill>
                <a:latin typeface="Arial Narrow" panose="020B0606020202030204" pitchFamily="34" charset="0"/>
              </a:rPr>
              <a:t>– </a:t>
            </a:r>
            <a:r>
              <a:rPr lang="ru-RU" sz="7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2 228 р</a:t>
            </a:r>
            <a:r>
              <a:rPr lang="ru-RU" sz="700" b="1" dirty="0">
                <a:latin typeface="Arial Narrow" panose="020B0606020202030204" pitchFamily="34" charset="0"/>
              </a:rPr>
              <a:t>.</a:t>
            </a:r>
          </a:p>
          <a:p>
            <a:r>
              <a:rPr lang="ru-RU" sz="700" b="1" dirty="0" smtClean="0">
                <a:latin typeface="Arial Narrow" panose="020B0606020202030204" pitchFamily="34" charset="0"/>
              </a:rPr>
              <a:t>от 1,5 до 3 лет – </a:t>
            </a:r>
            <a:r>
              <a:rPr lang="ru-RU" sz="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4 248 р.</a:t>
            </a:r>
          </a:p>
          <a:p>
            <a:r>
              <a:rPr lang="ru-RU" sz="700" b="1" dirty="0" smtClean="0">
                <a:latin typeface="Arial Narrow" panose="020B0606020202030204" pitchFamily="34" charset="0"/>
              </a:rPr>
              <a:t>от 3 до 7 лет – </a:t>
            </a:r>
            <a:r>
              <a:rPr lang="ru-RU" sz="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1 115 р. </a:t>
            </a:r>
          </a:p>
          <a:p>
            <a:r>
              <a:rPr lang="ru-RU" sz="700" b="1" dirty="0">
                <a:latin typeface="Arial Narrow" panose="020B0606020202030204" pitchFamily="34" charset="0"/>
              </a:rPr>
              <a:t>о</a:t>
            </a:r>
            <a:r>
              <a:rPr lang="ru-RU" sz="700" b="1" dirty="0" smtClean="0">
                <a:latin typeface="Arial Narrow" panose="020B0606020202030204" pitchFamily="34" charset="0"/>
              </a:rPr>
              <a:t>т 7 лет -  </a:t>
            </a:r>
            <a:r>
              <a:rPr lang="ru-RU" sz="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558 р.</a:t>
            </a:r>
            <a:endParaRPr lang="ru-RU" sz="700" b="1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6939546" y="2718097"/>
            <a:ext cx="1024758" cy="93211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6566062" y="3217816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Бесплатные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 лекарства 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для детей 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в возрасте до 6 лет</a:t>
            </a:r>
            <a:endParaRPr lang="ru-RU" sz="800" dirty="0">
              <a:latin typeface="Arial Narrow" panose="020B0606020202030204" pitchFamily="34" charset="0"/>
            </a:endParaRPr>
          </a:p>
        </p:txBody>
      </p:sp>
      <p:sp>
        <p:nvSpPr>
          <p:cNvPr id="92" name="Овал 91"/>
          <p:cNvSpPr/>
          <p:nvPr/>
        </p:nvSpPr>
        <p:spPr>
          <a:xfrm>
            <a:off x="5779814" y="2572582"/>
            <a:ext cx="1024758" cy="93211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/>
          <p:cNvSpPr txBox="1"/>
          <p:nvPr/>
        </p:nvSpPr>
        <p:spPr>
          <a:xfrm>
            <a:off x="5415578" y="3048639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000" b="1" dirty="0" smtClean="0">
                <a:latin typeface="Arial Narrow" panose="020B0606020202030204" pitchFamily="34" charset="0"/>
              </a:rPr>
              <a:t>Компенсация </a:t>
            </a:r>
          </a:p>
          <a:p>
            <a:pPr algn="ctr"/>
            <a:r>
              <a:rPr lang="ru-RU" sz="1000" b="1" dirty="0" smtClean="0">
                <a:latin typeface="Arial Narrow" panose="020B0606020202030204" pitchFamily="34" charset="0"/>
              </a:rPr>
              <a:t>за ЖКУ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(в размере 50% оплаты</a:t>
            </a:r>
            <a:r>
              <a:rPr lang="ru-RU" sz="800" b="1" dirty="0" smtClean="0">
                <a:latin typeface="Arial Narrow" panose="020B0606020202030204" pitchFamily="34" charset="0"/>
              </a:rPr>
              <a:t>)</a:t>
            </a:r>
            <a:endParaRPr lang="ru-RU" sz="1050" dirty="0">
              <a:latin typeface="Arial Narrow" panose="020B0606020202030204" pitchFamily="34" charset="0"/>
            </a:endParaRPr>
          </a:p>
        </p:txBody>
      </p:sp>
      <p:sp>
        <p:nvSpPr>
          <p:cNvPr id="93" name="Овал 92"/>
          <p:cNvSpPr/>
          <p:nvPr/>
        </p:nvSpPr>
        <p:spPr>
          <a:xfrm>
            <a:off x="5594183" y="5353566"/>
            <a:ext cx="1024758" cy="93211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/>
          <p:cNvSpPr txBox="1"/>
          <p:nvPr/>
        </p:nvSpPr>
        <p:spPr>
          <a:xfrm>
            <a:off x="5209956" y="5922281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Бесплатный проезд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 в общественном </a:t>
            </a:r>
          </a:p>
          <a:p>
            <a:pPr algn="ctr"/>
            <a:r>
              <a:rPr lang="ru-RU" sz="800" b="1" dirty="0">
                <a:latin typeface="Arial Narrow" panose="020B0606020202030204" pitchFamily="34" charset="0"/>
              </a:rPr>
              <a:t>т</a:t>
            </a:r>
            <a:r>
              <a:rPr lang="ru-RU" sz="800" b="1" dirty="0" smtClean="0">
                <a:latin typeface="Arial Narrow" panose="020B0606020202030204" pitchFamily="34" charset="0"/>
              </a:rPr>
              <a:t>ранспорте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(в черте города)</a:t>
            </a:r>
            <a:endParaRPr lang="ru-RU" sz="700" dirty="0">
              <a:latin typeface="Arial Narrow" panose="020B0606020202030204" pitchFamily="34" charset="0"/>
            </a:endParaRPr>
          </a:p>
        </p:txBody>
      </p:sp>
      <p:sp>
        <p:nvSpPr>
          <p:cNvPr id="94" name="Овал 93"/>
          <p:cNvSpPr/>
          <p:nvPr/>
        </p:nvSpPr>
        <p:spPr>
          <a:xfrm>
            <a:off x="5997519" y="3508862"/>
            <a:ext cx="1024758" cy="93211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TextBox 57"/>
          <p:cNvSpPr txBox="1"/>
          <p:nvPr/>
        </p:nvSpPr>
        <p:spPr>
          <a:xfrm>
            <a:off x="5559840" y="4012081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    </a:t>
            </a:r>
            <a:r>
              <a:rPr lang="ru-RU" sz="800" b="1" dirty="0" smtClean="0">
                <a:latin typeface="Arial Narrow" panose="020B0606020202030204" pitchFamily="34" charset="0"/>
              </a:rPr>
              <a:t>Бесплатное </a:t>
            </a:r>
          </a:p>
          <a:p>
            <a:pPr algn="ctr"/>
            <a:r>
              <a:rPr lang="ru-RU" sz="800" b="1" dirty="0">
                <a:latin typeface="Arial Narrow" panose="020B0606020202030204" pitchFamily="34" charset="0"/>
              </a:rPr>
              <a:t> </a:t>
            </a:r>
            <a:r>
              <a:rPr lang="ru-RU" sz="800" b="1" dirty="0" smtClean="0">
                <a:latin typeface="Arial Narrow" panose="020B0606020202030204" pitchFamily="34" charset="0"/>
              </a:rPr>
              <a:t>   питание 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     (завтраки и обеды</a:t>
            </a:r>
          </a:p>
          <a:p>
            <a:pPr algn="ctr"/>
            <a:r>
              <a:rPr lang="ru-RU" sz="700" b="1" dirty="0">
                <a:latin typeface="Arial Narrow" panose="020B0606020202030204" pitchFamily="34" charset="0"/>
              </a:rPr>
              <a:t>в</a:t>
            </a:r>
            <a:r>
              <a:rPr lang="ru-RU" sz="700" b="1" dirty="0" smtClean="0">
                <a:latin typeface="Arial Narrow" panose="020B0606020202030204" pitchFamily="34" charset="0"/>
              </a:rPr>
              <a:t> школе)</a:t>
            </a:r>
            <a:endParaRPr lang="ru-RU" sz="700" dirty="0">
              <a:latin typeface="Arial Narrow" panose="020B0606020202030204" pitchFamily="34" charset="0"/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7033221" y="3697200"/>
            <a:ext cx="1024758" cy="93211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TextBox 76"/>
          <p:cNvSpPr txBox="1"/>
          <p:nvPr/>
        </p:nvSpPr>
        <p:spPr>
          <a:xfrm>
            <a:off x="6673923" y="4222992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Выплата </a:t>
            </a:r>
          </a:p>
          <a:p>
            <a:pPr algn="ctr"/>
            <a:r>
              <a:rPr lang="ru-RU" sz="800" b="1" dirty="0">
                <a:latin typeface="Arial Narrow" panose="020B0606020202030204" pitchFamily="34" charset="0"/>
              </a:rPr>
              <a:t>н</a:t>
            </a:r>
            <a:r>
              <a:rPr lang="ru-RU" sz="800" b="1" dirty="0" smtClean="0">
                <a:latin typeface="Arial Narrow" panose="020B0606020202030204" pitchFamily="34" charset="0"/>
              </a:rPr>
              <a:t>а обучающегося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 на приобретение 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школьной одежды</a:t>
            </a:r>
            <a:r>
              <a:rPr lang="ru-RU" sz="700" b="1" dirty="0" smtClean="0">
                <a:latin typeface="Arial Narrow" panose="020B0606020202030204" pitchFamily="34" charset="0"/>
              </a:rPr>
              <a:t> </a:t>
            </a:r>
            <a:endParaRPr lang="ru-RU" sz="1050" dirty="0">
              <a:latin typeface="Arial Narrow" panose="020B0606020202030204" pitchFamily="34" charset="0"/>
            </a:endParaRPr>
          </a:p>
        </p:txBody>
      </p:sp>
      <p:sp>
        <p:nvSpPr>
          <p:cNvPr id="97" name="Овал 96"/>
          <p:cNvSpPr/>
          <p:nvPr/>
        </p:nvSpPr>
        <p:spPr>
          <a:xfrm>
            <a:off x="8073900" y="3893157"/>
            <a:ext cx="1024758" cy="93211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TextBox 78"/>
          <p:cNvSpPr txBox="1"/>
          <p:nvPr/>
        </p:nvSpPr>
        <p:spPr>
          <a:xfrm>
            <a:off x="7686179" y="4483127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1 день в месяц 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– бесплатное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 посещение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музеев, парков.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выставок</a:t>
            </a:r>
            <a:endParaRPr lang="ru-RU" sz="700" dirty="0">
              <a:latin typeface="Arial Narrow" panose="020B0606020202030204" pitchFamily="34" charset="0"/>
            </a:endParaRPr>
          </a:p>
        </p:txBody>
      </p:sp>
      <p:sp>
        <p:nvSpPr>
          <p:cNvPr id="98" name="Овал 97"/>
          <p:cNvSpPr/>
          <p:nvPr/>
        </p:nvSpPr>
        <p:spPr>
          <a:xfrm>
            <a:off x="6049633" y="4475004"/>
            <a:ext cx="1024758" cy="93211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5665844" y="4906638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00" b="1" dirty="0" smtClean="0">
                <a:latin typeface="Arial Narrow" panose="020B0606020202030204" pitchFamily="34" charset="0"/>
              </a:rPr>
              <a:t>Выделение</a:t>
            </a:r>
          </a:p>
          <a:p>
            <a:pPr algn="ctr"/>
            <a:r>
              <a:rPr lang="ru-RU" sz="900" b="1" dirty="0">
                <a:latin typeface="Arial Narrow" panose="020B0606020202030204" pitchFamily="34" charset="0"/>
              </a:rPr>
              <a:t>с</a:t>
            </a:r>
            <a:r>
              <a:rPr lang="ru-RU" sz="900" b="1" dirty="0" smtClean="0">
                <a:latin typeface="Arial Narrow" panose="020B0606020202030204" pitchFamily="34" charset="0"/>
              </a:rPr>
              <a:t>адово-огородных</a:t>
            </a:r>
          </a:p>
          <a:p>
            <a:pPr algn="ctr"/>
            <a:r>
              <a:rPr lang="ru-RU" sz="900" b="1" dirty="0" smtClean="0">
                <a:latin typeface="Arial Narrow" panose="020B0606020202030204" pitchFamily="34" charset="0"/>
              </a:rPr>
              <a:t>Участков**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99" name="Овал 98"/>
          <p:cNvSpPr/>
          <p:nvPr/>
        </p:nvSpPr>
        <p:spPr>
          <a:xfrm>
            <a:off x="7309256" y="4638654"/>
            <a:ext cx="1024758" cy="93211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TextBox 81"/>
          <p:cNvSpPr txBox="1"/>
          <p:nvPr/>
        </p:nvSpPr>
        <p:spPr>
          <a:xfrm>
            <a:off x="6931722" y="5349275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Частичное 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освобождение</a:t>
            </a:r>
          </a:p>
          <a:p>
            <a:pPr algn="ctr"/>
            <a:r>
              <a:rPr lang="ru-RU" sz="800" b="1" dirty="0">
                <a:latin typeface="Arial Narrow" panose="020B0606020202030204" pitchFamily="34" charset="0"/>
              </a:rPr>
              <a:t>о</a:t>
            </a:r>
            <a:r>
              <a:rPr lang="ru-RU" sz="800" b="1" dirty="0" smtClean="0">
                <a:latin typeface="Arial Narrow" panose="020B0606020202030204" pitchFamily="34" charset="0"/>
              </a:rPr>
              <a:t>т уплаты земельного</a:t>
            </a:r>
          </a:p>
          <a:p>
            <a:pPr algn="ctr"/>
            <a:r>
              <a:rPr lang="ru-RU" sz="800" b="1" dirty="0">
                <a:latin typeface="Arial Narrow" panose="020B0606020202030204" pitchFamily="34" charset="0"/>
              </a:rPr>
              <a:t>н</a:t>
            </a:r>
            <a:r>
              <a:rPr lang="ru-RU" sz="800" b="1" dirty="0" smtClean="0">
                <a:latin typeface="Arial Narrow" panose="020B0606020202030204" pitchFamily="34" charset="0"/>
              </a:rPr>
              <a:t>алога*</a:t>
            </a:r>
          </a:p>
          <a:p>
            <a:pPr algn="ctr"/>
            <a:endParaRPr lang="ru-RU" sz="1050" dirty="0">
              <a:latin typeface="Arial Narrow" panose="020B0606020202030204" pitchFamily="34" charset="0"/>
            </a:endParaRPr>
          </a:p>
        </p:txBody>
      </p:sp>
      <p:sp>
        <p:nvSpPr>
          <p:cNvPr id="100" name="Овал 99"/>
          <p:cNvSpPr/>
          <p:nvPr/>
        </p:nvSpPr>
        <p:spPr>
          <a:xfrm>
            <a:off x="7964474" y="5390456"/>
            <a:ext cx="1024758" cy="93211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TextBox 85"/>
          <p:cNvSpPr txBox="1"/>
          <p:nvPr/>
        </p:nvSpPr>
        <p:spPr>
          <a:xfrm>
            <a:off x="7610506" y="6096769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00" b="1" dirty="0" smtClean="0">
                <a:latin typeface="Arial Narrow" panose="020B0606020202030204" pitchFamily="34" charset="0"/>
              </a:rPr>
              <a:t>Льготные кредиты,</a:t>
            </a:r>
          </a:p>
          <a:p>
            <a:pPr algn="ctr"/>
            <a:r>
              <a:rPr lang="ru-RU" sz="900" b="1" dirty="0" smtClean="0">
                <a:latin typeface="Arial Narrow" panose="020B0606020202030204" pitchFamily="34" charset="0"/>
              </a:rPr>
              <a:t> дотации </a:t>
            </a:r>
          </a:p>
          <a:p>
            <a:pPr algn="ctr"/>
            <a:r>
              <a:rPr lang="ru-RU" sz="900" b="1" dirty="0" smtClean="0">
                <a:latin typeface="Arial Narrow" panose="020B0606020202030204" pitchFamily="34" charset="0"/>
              </a:rPr>
              <a:t>на строительство</a:t>
            </a:r>
          </a:p>
          <a:p>
            <a:pPr algn="ctr"/>
            <a:r>
              <a:rPr lang="ru-RU" sz="900" b="1" dirty="0" smtClean="0">
                <a:latin typeface="Arial Narrow" panose="020B0606020202030204" pitchFamily="34" charset="0"/>
              </a:rPr>
              <a:t>жилья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352880" y="2033649"/>
            <a:ext cx="192408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>
                <a:latin typeface="Arial Narrow" panose="020B0606020202030204" pitchFamily="34" charset="0"/>
              </a:rPr>
              <a:t>н</a:t>
            </a:r>
            <a:r>
              <a:rPr lang="ru-RU" sz="700" b="1" dirty="0" smtClean="0">
                <a:latin typeface="Arial Narrow" panose="020B0606020202030204" pitchFamily="34" charset="0"/>
              </a:rPr>
              <a:t>а 1 ребенка </a:t>
            </a:r>
            <a:r>
              <a:rPr lang="ru-RU" sz="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– 20 000 р.</a:t>
            </a:r>
          </a:p>
          <a:p>
            <a:r>
              <a:rPr lang="ru-RU" sz="700" b="1" dirty="0">
                <a:latin typeface="Arial Narrow" panose="020B0606020202030204" pitchFamily="34" charset="0"/>
              </a:rPr>
              <a:t>н</a:t>
            </a:r>
            <a:r>
              <a:rPr lang="ru-RU" sz="700" b="1" dirty="0" smtClean="0">
                <a:latin typeface="Arial Narrow" panose="020B0606020202030204" pitchFamily="34" charset="0"/>
              </a:rPr>
              <a:t>а 2 ребенка – </a:t>
            </a:r>
            <a:r>
              <a:rPr lang="ru-RU" sz="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40 000 р</a:t>
            </a:r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. </a:t>
            </a:r>
          </a:p>
          <a:p>
            <a:r>
              <a:rPr lang="ru-RU" sz="700" b="1" dirty="0">
                <a:latin typeface="Arial Narrow" panose="020B0606020202030204" pitchFamily="34" charset="0"/>
              </a:rPr>
              <a:t>н</a:t>
            </a:r>
            <a:r>
              <a:rPr lang="ru-RU" sz="700" b="1" dirty="0" smtClean="0">
                <a:latin typeface="Arial Narrow" panose="020B0606020202030204" pitchFamily="34" charset="0"/>
              </a:rPr>
              <a:t>а 3 ребенка -  </a:t>
            </a:r>
            <a:r>
              <a:rPr lang="ru-RU" sz="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60 000 р</a:t>
            </a:r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.</a:t>
            </a:r>
            <a:endParaRPr lang="ru-RU" sz="700" b="1" dirty="0">
              <a:solidFill>
                <a:srgbClr val="92D050"/>
              </a:solidFill>
              <a:latin typeface="Arial Narrow" panose="020B0606020202030204" pitchFamily="34" charset="0"/>
            </a:endParaRPr>
          </a:p>
        </p:txBody>
      </p:sp>
      <p:sp>
        <p:nvSpPr>
          <p:cNvPr id="78" name="Овал 77"/>
          <p:cNvSpPr/>
          <p:nvPr/>
        </p:nvSpPr>
        <p:spPr>
          <a:xfrm>
            <a:off x="6684034" y="5402073"/>
            <a:ext cx="1024758" cy="93211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/>
          <p:cNvSpPr txBox="1"/>
          <p:nvPr/>
        </p:nvSpPr>
        <p:spPr>
          <a:xfrm>
            <a:off x="6308633" y="6006052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Частичная/полная 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компенсация 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стоимости путевки 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в санаторно-курортные 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организации</a:t>
            </a:r>
            <a:endParaRPr lang="ru-RU" sz="700" dirty="0">
              <a:latin typeface="Arial Narrow" panose="020B0606020202030204" pitchFamily="34" charset="0"/>
            </a:endParaRPr>
          </a:p>
        </p:txBody>
      </p:sp>
      <p:sp>
        <p:nvSpPr>
          <p:cNvPr id="81" name="Овал 80"/>
          <p:cNvSpPr/>
          <p:nvPr/>
        </p:nvSpPr>
        <p:spPr>
          <a:xfrm>
            <a:off x="7985170" y="2882859"/>
            <a:ext cx="1024758" cy="93211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/>
          <p:cNvSpPr txBox="1"/>
          <p:nvPr/>
        </p:nvSpPr>
        <p:spPr>
          <a:xfrm>
            <a:off x="7634720" y="3522486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Обеспечение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 бесплатным питанием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кормящих матерей, 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а также детей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 до 3 лет</a:t>
            </a:r>
            <a:endParaRPr lang="ru-RU" sz="1050" dirty="0">
              <a:latin typeface="Arial Narrow" panose="020B0606020202030204" pitchFamily="34" charset="0"/>
            </a:endParaRPr>
          </a:p>
        </p:txBody>
      </p:sp>
      <p:sp>
        <p:nvSpPr>
          <p:cNvPr id="85" name="Овал 84"/>
          <p:cNvSpPr/>
          <p:nvPr/>
        </p:nvSpPr>
        <p:spPr>
          <a:xfrm>
            <a:off x="4484053" y="5449599"/>
            <a:ext cx="1024758" cy="932115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/>
          <p:cNvSpPr txBox="1"/>
          <p:nvPr/>
        </p:nvSpPr>
        <p:spPr>
          <a:xfrm>
            <a:off x="4114127" y="5865936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Освобождение 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от уплаты </a:t>
            </a:r>
          </a:p>
          <a:p>
            <a:pPr algn="ctr"/>
            <a:r>
              <a:rPr lang="ru-RU" sz="800" b="1" dirty="0" smtClean="0">
                <a:latin typeface="Arial Narrow" panose="020B0606020202030204" pitchFamily="34" charset="0"/>
              </a:rPr>
              <a:t>транспортного налога</a:t>
            </a:r>
            <a:endParaRPr lang="ru-RU" sz="800" dirty="0">
              <a:latin typeface="Arial Narrow" panose="020B060602020203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751833" y="5018132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Выдача</a:t>
            </a:r>
          </a:p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водительского</a:t>
            </a:r>
          </a:p>
          <a:p>
            <a:pPr algn="ctr"/>
            <a:r>
              <a:rPr lang="ru-RU" sz="1050" b="1" dirty="0">
                <a:latin typeface="Arial Narrow" panose="020B0606020202030204" pitchFamily="34" charset="0"/>
              </a:rPr>
              <a:t>удостоверения °</a:t>
            </a:r>
            <a:endParaRPr lang="ru-RU" sz="1050" b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sz="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нового </a:t>
            </a:r>
            <a:r>
              <a:rPr lang="ru-RU" sz="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поколения</a:t>
            </a:r>
            <a:endParaRPr lang="ru-RU" sz="1050" b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sz="1050" dirty="0" smtClean="0">
                <a:latin typeface="Arial Narrow" panose="020B0606020202030204" pitchFamily="34" charset="0"/>
              </a:rPr>
              <a:t>(госпошлина)</a:t>
            </a:r>
            <a:endParaRPr lang="ru-RU" sz="1050" dirty="0">
              <a:latin typeface="Arial Narrow" panose="020B0606020202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459004" y="6233342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Налог на выигрыш </a:t>
            </a:r>
          </a:p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в </a:t>
            </a:r>
            <a:r>
              <a:rPr lang="ru-RU" sz="1050" b="1" dirty="0">
                <a:latin typeface="Arial Narrow" panose="020B0606020202030204" pitchFamily="34" charset="0"/>
              </a:rPr>
              <a:t>телепередаче °</a:t>
            </a:r>
            <a:endParaRPr lang="ru-RU" sz="1050" b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35%</a:t>
            </a:r>
          </a:p>
          <a:p>
            <a:pPr algn="ctr"/>
            <a:r>
              <a:rPr lang="ru-RU" sz="900" dirty="0" smtClean="0">
                <a:latin typeface="Arial Narrow" panose="020B0606020202030204" pitchFamily="34" charset="0"/>
              </a:rPr>
              <a:t>(налог</a:t>
            </a:r>
            <a:r>
              <a:rPr lang="ru-RU" sz="900" b="1" dirty="0" smtClean="0">
                <a:latin typeface="Arial Narrow" panose="020B0606020202030204" pitchFamily="34" charset="0"/>
              </a:rPr>
              <a:t>)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41330" y="6254250"/>
            <a:ext cx="1214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dirty="0">
                <a:latin typeface="Arial Narrow" panose="020B0606020202030204" pitchFamily="34" charset="0"/>
              </a:rPr>
              <a:t>п</a:t>
            </a:r>
            <a:r>
              <a:rPr lang="ru-RU" sz="700" dirty="0" smtClean="0">
                <a:latin typeface="Arial Narrow" panose="020B0606020202030204" pitchFamily="34" charset="0"/>
              </a:rPr>
              <a:t>ри выигрыше 5000 р.</a:t>
            </a:r>
          </a:p>
          <a:p>
            <a:pPr algn="ctr"/>
            <a:r>
              <a:rPr lang="ru-RU" sz="7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 - 1750 р. </a:t>
            </a:r>
            <a:endParaRPr lang="ru-RU" sz="700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655685" y="3921622"/>
            <a:ext cx="1236953" cy="1151452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TextBox 65"/>
          <p:cNvSpPr txBox="1"/>
          <p:nvPr/>
        </p:nvSpPr>
        <p:spPr>
          <a:xfrm>
            <a:off x="408437" y="4632408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Выдача </a:t>
            </a:r>
          </a:p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регистрационных </a:t>
            </a:r>
          </a:p>
          <a:p>
            <a:pPr algn="ctr"/>
            <a:r>
              <a:rPr lang="ru-RU" sz="1050" b="1" dirty="0" smtClean="0">
                <a:latin typeface="Arial Narrow" panose="020B0606020202030204" pitchFamily="34" charset="0"/>
              </a:rPr>
              <a:t>знаков на </a:t>
            </a:r>
            <a:r>
              <a:rPr lang="ru-RU" sz="1050" b="1" dirty="0">
                <a:latin typeface="Arial Narrow" panose="020B0606020202030204" pitchFamily="34" charset="0"/>
              </a:rPr>
              <a:t>авто °</a:t>
            </a:r>
            <a:endParaRPr lang="ru-RU" sz="1050" b="1" dirty="0" smtClean="0">
              <a:latin typeface="Arial Narrow" panose="020B0606020202030204" pitchFamily="34" charset="0"/>
            </a:endParaRPr>
          </a:p>
          <a:p>
            <a:pPr algn="ctr"/>
            <a:r>
              <a:rPr lang="ru-RU" sz="1050" dirty="0" smtClean="0">
                <a:latin typeface="Arial Narrow" panose="020B0606020202030204" pitchFamily="34" charset="0"/>
              </a:rPr>
              <a:t>(госпошлина)</a:t>
            </a:r>
            <a:endParaRPr lang="ru-RU" sz="1050" dirty="0">
              <a:latin typeface="Arial Narrow" panose="020B060602020203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97913" y="4695405"/>
            <a:ext cx="121424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- 2000 р.</a:t>
            </a:r>
            <a:endParaRPr lang="ru-RU" sz="700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047824" y="5084948"/>
            <a:ext cx="121424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- 3000 р.</a:t>
            </a:r>
            <a:endParaRPr lang="ru-RU" sz="700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56057" y="5807630"/>
            <a:ext cx="12142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dirty="0" smtClean="0">
                <a:latin typeface="Arial Narrow" panose="020B0606020202030204" pitchFamily="34" charset="0"/>
              </a:rPr>
              <a:t>взрослые – 5000 р.</a:t>
            </a:r>
          </a:p>
          <a:p>
            <a:pPr algn="ctr"/>
            <a:r>
              <a:rPr lang="ru-RU" sz="700" dirty="0">
                <a:latin typeface="Arial Narrow" panose="020B0606020202030204" pitchFamily="34" charset="0"/>
              </a:rPr>
              <a:t>д</a:t>
            </a:r>
            <a:r>
              <a:rPr lang="ru-RU" sz="700" dirty="0" smtClean="0">
                <a:latin typeface="Arial Narrow" panose="020B0606020202030204" pitchFamily="34" charset="0"/>
              </a:rPr>
              <a:t>ети – 2500 р. </a:t>
            </a:r>
          </a:p>
          <a:p>
            <a:pPr algn="ctr"/>
            <a:r>
              <a:rPr lang="ru-RU" sz="7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-17500 р.</a:t>
            </a:r>
            <a:endParaRPr lang="ru-RU" sz="700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752960" y="3703101"/>
            <a:ext cx="121424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- 1500 р.</a:t>
            </a:r>
            <a:endParaRPr lang="ru-RU" sz="700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00814" y="3377581"/>
            <a:ext cx="1214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2455392 * 0,3/100</a:t>
            </a:r>
          </a:p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 =  </a:t>
            </a:r>
          </a:p>
          <a:p>
            <a:pPr algn="ctr"/>
            <a:r>
              <a:rPr lang="ru-RU" sz="700" b="1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</a:rPr>
              <a:t>9207,72 р.- 20% </a:t>
            </a:r>
          </a:p>
          <a:p>
            <a:pPr algn="ctr"/>
            <a:r>
              <a:rPr lang="ru-RU" sz="7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= - 7366,18 р</a:t>
            </a:r>
            <a:endParaRPr lang="ru-RU" sz="700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4417536" y="5887941"/>
            <a:ext cx="12142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>
                <a:latin typeface="Arial Narrow" panose="020B0606020202030204" pitchFamily="34" charset="0"/>
              </a:rPr>
              <a:t>Nissan Qashqai 163 </a:t>
            </a:r>
            <a:r>
              <a:rPr lang="ru-RU" sz="700" dirty="0" smtClean="0">
                <a:latin typeface="Arial Narrow" panose="020B0606020202030204" pitchFamily="34" charset="0"/>
              </a:rPr>
              <a:t>л/с</a:t>
            </a:r>
          </a:p>
          <a:p>
            <a:pPr algn="ctr"/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49*163= </a:t>
            </a:r>
          </a:p>
          <a:p>
            <a:pPr algn="ctr"/>
            <a:r>
              <a:rPr lang="ru-RU" sz="7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 7987 р. (ежегодно)</a:t>
            </a:r>
            <a:endParaRPr lang="ru-RU" sz="700" b="1" u="sng" dirty="0">
              <a:solidFill>
                <a:srgbClr val="92D05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с одним вырезанным углом 8"/>
          <p:cNvSpPr/>
          <p:nvPr/>
        </p:nvSpPr>
        <p:spPr>
          <a:xfrm>
            <a:off x="4490068" y="6453085"/>
            <a:ext cx="2254785" cy="364665"/>
          </a:xfrm>
          <a:prstGeom prst="snip1Rect">
            <a:avLst/>
          </a:prstGeom>
          <a:solidFill>
            <a:srgbClr val="7D9BC8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D9BC8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415393" y="2371269"/>
            <a:ext cx="121424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≈</a:t>
            </a:r>
            <a:r>
              <a:rPr lang="ru-RU" sz="700" b="1" u="sng" dirty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10000 </a:t>
            </a:r>
            <a:r>
              <a:rPr lang="ru-RU" sz="7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р.</a:t>
            </a:r>
            <a:endParaRPr lang="ru-RU" sz="700" b="1" u="sng" dirty="0">
              <a:solidFill>
                <a:schemeClr val="tx2">
                  <a:lumMod val="60000"/>
                  <a:lumOff val="4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503910" y="5916169"/>
            <a:ext cx="12142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≈</a:t>
            </a:r>
            <a:r>
              <a:rPr lang="ru-RU" sz="600" b="1" u="sng" dirty="0">
                <a:solidFill>
                  <a:srgbClr val="92D050"/>
                </a:solidFill>
                <a:latin typeface="Arial Narrow" panose="020B0606020202030204" pitchFamily="34" charset="0"/>
              </a:rPr>
              <a:t>39600 </a:t>
            </a:r>
            <a:r>
              <a:rPr lang="ru-RU" sz="6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р./</a:t>
            </a:r>
          </a:p>
          <a:p>
            <a:pPr algn="ctr"/>
            <a:r>
              <a:rPr lang="ru-RU" sz="6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 2 детей/</a:t>
            </a:r>
          </a:p>
          <a:p>
            <a:pPr algn="ctr"/>
            <a:r>
              <a:rPr lang="ru-RU" sz="6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 </a:t>
            </a:r>
            <a:r>
              <a:rPr lang="ru-RU" sz="6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9 месяцев</a:t>
            </a:r>
            <a:endParaRPr lang="ru-RU" sz="600" b="1" dirty="0">
              <a:solidFill>
                <a:srgbClr val="92D050"/>
              </a:solidFill>
              <a:latin typeface="Arial Narrow" panose="020B060602020203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701510" y="3065412"/>
            <a:ext cx="1214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≈7930 р. – 50% = </a:t>
            </a:r>
          </a:p>
          <a:p>
            <a:pPr algn="ctr"/>
            <a:r>
              <a:rPr lang="ru-RU" sz="7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3965 р. (ежемесячно)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6602960" y="6020114"/>
            <a:ext cx="1214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≈44200р (ежегодно</a:t>
            </a:r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)/</a:t>
            </a:r>
          </a:p>
          <a:p>
            <a:pPr algn="ctr"/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1 ребенок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6867787" y="3234175"/>
            <a:ext cx="12142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≈12000 р./</a:t>
            </a:r>
          </a:p>
          <a:p>
            <a:pPr algn="ctr"/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 2 детей/</a:t>
            </a:r>
          </a:p>
          <a:p>
            <a:pPr algn="ctr"/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(ежегодно</a:t>
            </a:r>
            <a:r>
              <a:rPr lang="ru-RU" sz="7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)</a:t>
            </a:r>
            <a:endParaRPr lang="ru-RU" sz="700" b="1" u="sng" dirty="0">
              <a:solidFill>
                <a:srgbClr val="92D050"/>
              </a:solidFill>
              <a:latin typeface="Arial Narrow" panose="020B060602020203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908894" y="3530408"/>
            <a:ext cx="121424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≈ </a:t>
            </a:r>
            <a:r>
              <a:rPr lang="ru-RU" sz="700" b="1" u="sng" dirty="0" err="1" smtClean="0">
                <a:solidFill>
                  <a:srgbClr val="92D050"/>
                </a:solidFill>
                <a:latin typeface="Arial Narrow" panose="020B0606020202030204" pitchFamily="34" charset="0"/>
              </a:rPr>
              <a:t>9018р</a:t>
            </a:r>
            <a:r>
              <a:rPr lang="ru-RU" sz="7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 (ежегодно</a:t>
            </a:r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)</a:t>
            </a:r>
            <a:endParaRPr lang="ru-RU" sz="700" b="1" u="sng" dirty="0" smtClean="0">
              <a:solidFill>
                <a:srgbClr val="92D050"/>
              </a:solidFill>
              <a:latin typeface="Arial Narrow" panose="020B060602020203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940108" y="4272272"/>
            <a:ext cx="1214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3000 р (ежегодно</a:t>
            </a:r>
            <a:r>
              <a:rPr lang="ru-RU" sz="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)/</a:t>
            </a:r>
          </a:p>
          <a:p>
            <a:pPr algn="ctr"/>
            <a:r>
              <a:rPr lang="ru-RU" sz="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1 ребенок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7988578" y="4474163"/>
            <a:ext cx="1214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u="sng" dirty="0">
                <a:solidFill>
                  <a:srgbClr val="92D050"/>
                </a:solidFill>
                <a:latin typeface="Arial Narrow" panose="020B0606020202030204" pitchFamily="34" charset="0"/>
              </a:rPr>
              <a:t>≈ 1800 </a:t>
            </a:r>
            <a:r>
              <a:rPr lang="ru-RU" sz="7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р (ежегодно</a:t>
            </a:r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)/</a:t>
            </a:r>
          </a:p>
          <a:p>
            <a:pPr algn="ctr"/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1 ребенок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651725" y="5057257"/>
            <a:ext cx="1800200" cy="461665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(до 0,15 ГА)</a:t>
            </a:r>
            <a:endParaRPr lang="ru-RU" sz="700" dirty="0">
              <a:latin typeface="Arial Narrow" panose="020B060602020203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5968073" y="5084947"/>
            <a:ext cx="1214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>
                <a:solidFill>
                  <a:srgbClr val="92D050"/>
                </a:solidFill>
                <a:latin typeface="Arial Narrow" panose="020B0606020202030204" pitchFamily="34" charset="0"/>
              </a:rPr>
              <a:t>0,12 га </a:t>
            </a:r>
            <a:r>
              <a:rPr lang="ru-RU" sz="7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≈ 2999000 р. </a:t>
            </a:r>
          </a:p>
          <a:p>
            <a:pPr algn="ctr"/>
            <a:r>
              <a:rPr lang="ru-RU" sz="7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(разово) </a:t>
            </a:r>
            <a:endParaRPr lang="ru-RU" sz="700" b="1" dirty="0" smtClean="0">
              <a:solidFill>
                <a:srgbClr val="92D050"/>
              </a:solidFill>
              <a:latin typeface="Arial Narrow" panose="020B0606020202030204" pitchFamily="34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5916841" y="4006158"/>
            <a:ext cx="12142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u="sng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18000 р.</a:t>
            </a:r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/</a:t>
            </a:r>
          </a:p>
          <a:p>
            <a:pPr algn="ctr"/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1 ребенок</a:t>
            </a:r>
          </a:p>
          <a:p>
            <a:pPr algn="ctr"/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9 месяцев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7199593" y="5234245"/>
            <a:ext cx="121424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≈ - 20%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73037" y="2154353"/>
            <a:ext cx="12142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118743 * (74-20) *0,001</a:t>
            </a:r>
          </a:p>
          <a:p>
            <a:pPr algn="ctr"/>
            <a:r>
              <a:rPr lang="ru-RU" sz="7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ru-RU" sz="700" b="1" dirty="0" smtClean="0">
                <a:latin typeface="Arial Narrow" panose="020B0606020202030204" pitchFamily="34" charset="0"/>
              </a:rPr>
              <a:t>= </a:t>
            </a:r>
          </a:p>
          <a:p>
            <a:pPr algn="ctr"/>
            <a:r>
              <a:rPr lang="ru-RU" sz="700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-</a:t>
            </a:r>
            <a:r>
              <a:rPr lang="ru-RU" sz="7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6412 р.</a:t>
            </a:r>
            <a:endParaRPr lang="ru-RU" sz="700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2012302" y="1824997"/>
            <a:ext cx="1214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 smtClean="0">
                <a:latin typeface="Arial Narrow" panose="020B0606020202030204" pitchFamily="34" charset="0"/>
              </a:rPr>
              <a:t>13 % от 70000 р.</a:t>
            </a:r>
          </a:p>
          <a:p>
            <a:pPr algn="ctr"/>
            <a:r>
              <a:rPr lang="ru-RU" sz="700" b="1" u="sng" dirty="0" smtClean="0">
                <a:latin typeface="Arial Narrow" panose="020B0606020202030204" pitchFamily="34" charset="0"/>
              </a:rPr>
              <a:t> - 9100 р.</a:t>
            </a:r>
            <a:endParaRPr lang="ru-RU" sz="700" b="1" u="sng" dirty="0">
              <a:latin typeface="Arial Narrow" panose="020B060602020203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102333" y="2052380"/>
            <a:ext cx="1924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 smtClean="0">
                <a:latin typeface="Arial Narrow" panose="020B0606020202030204" pitchFamily="34" charset="0"/>
              </a:rPr>
              <a:t>+ налоговый вычет</a:t>
            </a:r>
          </a:p>
          <a:p>
            <a:r>
              <a:rPr lang="ru-RU" sz="700" b="1" dirty="0" smtClean="0">
                <a:latin typeface="Arial Narrow" panose="020B0606020202030204" pitchFamily="34" charset="0"/>
              </a:rPr>
              <a:t>на 1,2 ребенка –</a:t>
            </a:r>
            <a:r>
              <a:rPr lang="ru-RU" sz="7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1 400 р</a:t>
            </a:r>
            <a:r>
              <a:rPr lang="ru-RU" sz="700" b="1" dirty="0" smtClean="0">
                <a:latin typeface="Arial Narrow" panose="020B0606020202030204" pitchFamily="34" charset="0"/>
              </a:rPr>
              <a:t>.</a:t>
            </a:r>
          </a:p>
          <a:p>
            <a:r>
              <a:rPr lang="ru-RU" sz="700" b="1" dirty="0">
                <a:latin typeface="Arial Narrow" panose="020B0606020202030204" pitchFamily="34" charset="0"/>
              </a:rPr>
              <a:t>н</a:t>
            </a:r>
            <a:r>
              <a:rPr lang="ru-RU" sz="700" b="1" dirty="0" smtClean="0">
                <a:latin typeface="Arial Narrow" panose="020B0606020202030204" pitchFamily="34" charset="0"/>
              </a:rPr>
              <a:t>а 3 ребенка    </a:t>
            </a:r>
            <a:r>
              <a:rPr lang="ru-RU" sz="700" b="1" dirty="0">
                <a:latin typeface="Arial Narrow" panose="020B0606020202030204" pitchFamily="34" charset="0"/>
              </a:rPr>
              <a:t>– </a:t>
            </a:r>
            <a:r>
              <a:rPr lang="ru-RU" sz="700" b="1" dirty="0" smtClean="0">
                <a:solidFill>
                  <a:srgbClr val="92D050"/>
                </a:solidFill>
                <a:latin typeface="Arial Narrow" panose="020B0606020202030204" pitchFamily="34" charset="0"/>
              </a:rPr>
              <a:t>3000 р. </a:t>
            </a:r>
          </a:p>
          <a:p>
            <a:r>
              <a:rPr lang="ru-RU" sz="700" b="1" dirty="0" smtClean="0">
                <a:latin typeface="Arial Narrow" panose="020B0606020202030204" pitchFamily="34" charset="0"/>
              </a:rPr>
              <a:t>                   =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014712" y="2399062"/>
            <a:ext cx="12142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" b="1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700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- 8346 р.</a:t>
            </a:r>
            <a:endParaRPr lang="ru-RU" sz="700" b="1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3923" y="6310268"/>
            <a:ext cx="3033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за год  </a:t>
            </a:r>
            <a:r>
              <a:rPr lang="ru-RU" sz="1600" b="1" dirty="0" smtClean="0">
                <a:ln>
                  <a:solidFill>
                    <a:srgbClr val="FF6699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≈ - 49 715,72 </a:t>
            </a:r>
            <a:r>
              <a:rPr lang="ru-RU" sz="1100" b="1" dirty="0">
                <a:solidFill>
                  <a:schemeClr val="bg1"/>
                </a:solidFill>
                <a:latin typeface="Arial Narrow" panose="020B0606020202030204" pitchFamily="34" charset="0"/>
              </a:rPr>
              <a:t>рублей</a:t>
            </a:r>
            <a:r>
              <a:rPr lang="ru-RU" sz="1200" b="1" dirty="0" smtClean="0">
                <a:ln>
                  <a:solidFill>
                    <a:srgbClr val="FF6699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FF6699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endParaRPr lang="ru-RU" sz="2000" b="1" dirty="0">
              <a:ln>
                <a:solidFill>
                  <a:srgbClr val="FF6699"/>
                </a:solidFill>
              </a:ln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6801792" y="6248284"/>
            <a:ext cx="3033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за год  </a:t>
            </a:r>
            <a:r>
              <a:rPr lang="ru-RU" sz="1600" b="1" dirty="0" smtClean="0">
                <a:ln>
                  <a:solidFill>
                    <a:srgbClr val="00B0F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≈ + 1 085 864 </a:t>
            </a:r>
            <a:r>
              <a:rPr lang="ru-RU" sz="1100" b="1" dirty="0">
                <a:solidFill>
                  <a:schemeClr val="bg1"/>
                </a:solidFill>
                <a:latin typeface="Arial Narrow" panose="020B0606020202030204" pitchFamily="34" charset="0"/>
              </a:rPr>
              <a:t>рублей</a:t>
            </a:r>
            <a:r>
              <a:rPr lang="ru-RU" sz="1200" b="1" dirty="0" smtClean="0">
                <a:ln>
                  <a:solidFill>
                    <a:srgbClr val="FF6699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ru-RU" sz="2400" b="1" dirty="0" smtClean="0">
                <a:ln>
                  <a:solidFill>
                    <a:srgbClr val="FF6699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endParaRPr lang="ru-RU" sz="2000" b="1" dirty="0">
              <a:ln>
                <a:solidFill>
                  <a:srgbClr val="FF6699"/>
                </a:solidFill>
              </a:ln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443061" y="6416903"/>
            <a:ext cx="30333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+ экономия за год  </a:t>
            </a:r>
            <a:r>
              <a:rPr lang="ru-RU" sz="1200" b="1" dirty="0" smtClean="0">
                <a:ln>
                  <a:solidFill>
                    <a:srgbClr val="00B05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≈ 189 274,54 </a:t>
            </a:r>
            <a:r>
              <a:rPr lang="ru-RU" sz="1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рублей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4460133" y="6626738"/>
            <a:ext cx="2154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"/>
              </a:lnSpc>
            </a:pPr>
            <a:r>
              <a:rPr lang="ru-RU" sz="600" dirty="0" smtClean="0">
                <a:latin typeface="Arial Narrow" panose="020B0606020202030204" pitchFamily="34" charset="0"/>
              </a:rPr>
              <a:t>**</a:t>
            </a:r>
            <a:r>
              <a:rPr lang="ru-RU" sz="6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(не учтена сумма – 2 999 000 р., эквивалентная стоимости выделенного государством садового участка</a:t>
            </a:r>
            <a:r>
              <a:rPr lang="ru-RU" sz="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)</a:t>
            </a:r>
            <a:endParaRPr lang="ru-RU" sz="7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819384" y="6621900"/>
            <a:ext cx="2154104" cy="170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00"/>
              </a:lnSpc>
            </a:pPr>
            <a:r>
              <a:rPr lang="ru-RU" sz="600" dirty="0" smtClean="0">
                <a:latin typeface="Arial Narrow" panose="020B0606020202030204" pitchFamily="34" charset="0"/>
              </a:rPr>
              <a:t>***</a:t>
            </a:r>
            <a:r>
              <a:rPr lang="ru-RU" sz="6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(учтены суммы мат. капиталла за </a:t>
            </a:r>
            <a:r>
              <a:rPr lang="ru-RU" sz="600" dirty="0" err="1" smtClean="0">
                <a:solidFill>
                  <a:schemeClr val="bg1"/>
                </a:solidFill>
                <a:latin typeface="Arial Narrow" panose="020B0606020202030204" pitchFamily="34" charset="0"/>
              </a:rPr>
              <a:t>2-ого</a:t>
            </a:r>
            <a:r>
              <a:rPr lang="ru-RU" sz="6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 и 3-его ребенка</a:t>
            </a:r>
            <a:r>
              <a:rPr lang="ru-RU" sz="7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)</a:t>
            </a:r>
            <a:endParaRPr lang="ru-RU" sz="700" b="1" u="sng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81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4939</TotalTime>
  <Words>935</Words>
  <Application>Microsoft Office PowerPoint</Application>
  <PresentationFormat>Экран (4:3)</PresentationFormat>
  <Paragraphs>226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Arial Narrow</vt:lpstr>
      <vt:lpstr>Calibri</vt:lpstr>
      <vt:lpstr>Тема Office</vt:lpstr>
      <vt:lpstr>Презентация PowerPoint</vt:lpstr>
      <vt:lpstr>Презентация PowerPoint</vt:lpstr>
    </vt:vector>
  </TitlesOfParts>
  <Company>HP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Грачева М.И.</dc:creator>
  <cp:lastModifiedBy>User</cp:lastModifiedBy>
  <cp:revision>252</cp:revision>
  <cp:lastPrinted>2019-05-14T09:37:36Z</cp:lastPrinted>
  <dcterms:created xsi:type="dcterms:W3CDTF">2019-03-12T06:54:50Z</dcterms:created>
  <dcterms:modified xsi:type="dcterms:W3CDTF">2019-05-14T11:22:05Z</dcterms:modified>
</cp:coreProperties>
</file>