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7" r:id="rId6"/>
    <p:sldId id="275" r:id="rId7"/>
    <p:sldId id="263" r:id="rId8"/>
    <p:sldId id="269" r:id="rId9"/>
    <p:sldId id="264" r:id="rId10"/>
    <p:sldId id="277" r:id="rId11"/>
    <p:sldId id="265" r:id="rId12"/>
    <p:sldId id="266" r:id="rId13"/>
    <p:sldId id="278" r:id="rId14"/>
    <p:sldId id="274" r:id="rId15"/>
    <p:sldId id="260" r:id="rId16"/>
    <p:sldId id="271" r:id="rId17"/>
    <p:sldId id="258" r:id="rId18"/>
    <p:sldId id="259" r:id="rId19"/>
    <p:sldId id="273"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Читатель" initials="Ч" lastIdx="2" clrIdx="0">
    <p:extLst>
      <p:ext uri="{19B8F6BF-5375-455C-9EA6-DF929625EA0E}">
        <p15:presenceInfo xmlns:p15="http://schemas.microsoft.com/office/powerpoint/2012/main" userId="Читатель"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33CCFF"/>
    <a:srgbClr val="FFCCFF"/>
    <a:srgbClr val="FFFFFF"/>
    <a:srgbClr val="FF9966"/>
    <a:srgbClr val="FF5050"/>
    <a:srgbClr val="FF33CC"/>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51" autoAdjust="0"/>
  </p:normalViewPr>
  <p:slideViewPr>
    <p:cSldViewPr snapToGrid="0">
      <p:cViewPr varScale="1">
        <p:scale>
          <a:sx n="74" d="100"/>
          <a:sy n="74" d="100"/>
        </p:scale>
        <p:origin x="114" y="7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iagrams/_rels/drawing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EC29B1-A91B-4C41-B619-775BEC49285F}" type="doc">
      <dgm:prSet loTypeId="urn:microsoft.com/office/officeart/2005/8/layout/gear1" loCatId="process" qsTypeId="urn:microsoft.com/office/officeart/2005/8/quickstyle/3d2" qsCatId="3D" csTypeId="urn:microsoft.com/office/officeart/2005/8/colors/colorful1" csCatId="colorful" phldr="1"/>
      <dgm:spPr/>
      <dgm:t>
        <a:bodyPr/>
        <a:lstStyle/>
        <a:p>
          <a:endParaRPr lang="ru-RU"/>
        </a:p>
      </dgm:t>
    </dgm:pt>
    <dgm:pt modelId="{51262075-A11B-40DF-AB04-6AF0D4761348}">
      <dgm:prSet phldrT="[Текст]" phldr="1"/>
      <dgm:spPr>
        <a:solidFill>
          <a:srgbClr val="FF33CC"/>
        </a:solidFill>
      </dgm:spPr>
      <dgm:t>
        <a:bodyPr/>
        <a:lstStyle/>
        <a:p>
          <a:endParaRPr lang="ru-RU" dirty="0"/>
        </a:p>
      </dgm:t>
    </dgm:pt>
    <dgm:pt modelId="{97D67D47-A268-4C50-8F02-217E84B8AB11}" type="parTrans" cxnId="{E642F1A3-E708-4CEE-9276-9DEB5F651511}">
      <dgm:prSet/>
      <dgm:spPr/>
      <dgm:t>
        <a:bodyPr/>
        <a:lstStyle/>
        <a:p>
          <a:endParaRPr lang="ru-RU"/>
        </a:p>
      </dgm:t>
    </dgm:pt>
    <dgm:pt modelId="{9A766AF2-46FE-45E0-89F8-8051FBEAFA28}" type="sibTrans" cxnId="{E642F1A3-E708-4CEE-9276-9DEB5F651511}">
      <dgm:prSet/>
      <dgm:spPr/>
      <dgm:t>
        <a:bodyPr/>
        <a:lstStyle/>
        <a:p>
          <a:endParaRPr lang="ru-RU"/>
        </a:p>
      </dgm:t>
    </dgm:pt>
    <dgm:pt modelId="{12EA0C77-D554-453F-B9DE-DFC023E6080A}">
      <dgm:prSet phldrT="[Текст]" phldr="1" custLinFactNeighborX="-44211" custLinFactNeighborY="34948"/>
      <dgm:spPr/>
      <dgm:t>
        <a:bodyPr/>
        <a:lstStyle/>
        <a:p>
          <a:endParaRPr lang="ru-RU" dirty="0"/>
        </a:p>
      </dgm:t>
    </dgm:pt>
    <dgm:pt modelId="{B5BD2E99-C0BE-476B-91E7-6A66C4D21201}" type="parTrans" cxnId="{DE2B6DB0-A483-4E1D-8133-435A1ED69024}">
      <dgm:prSet/>
      <dgm:spPr/>
      <dgm:t>
        <a:bodyPr/>
        <a:lstStyle/>
        <a:p>
          <a:endParaRPr lang="ru-RU"/>
        </a:p>
      </dgm:t>
    </dgm:pt>
    <dgm:pt modelId="{F96E34DB-DC37-4309-8C06-E7EE8F9F8430}" type="sibTrans" cxnId="{DE2B6DB0-A483-4E1D-8133-435A1ED69024}">
      <dgm:prSet custFlipVert="1" custScaleX="1372" custScaleY="1372" custLinFactX="-87090" custLinFactNeighborX="-100000" custLinFactNeighborY="45387"/>
      <dgm:spPr/>
      <dgm:t>
        <a:bodyPr/>
        <a:lstStyle/>
        <a:p>
          <a:endParaRPr lang="ru-RU"/>
        </a:p>
      </dgm:t>
    </dgm:pt>
    <dgm:pt modelId="{5279BDB7-0478-499A-AF00-7C25E0885ACA}">
      <dgm:prSet phldrT="[Текст]" phldr="1" custAng="3279800" custScaleX="95414" custScaleY="90738" custLinFactNeighborX="15773" custLinFactNeighborY="63872"/>
      <dgm:spPr>
        <a:solidFill>
          <a:srgbClr val="9999FF"/>
        </a:solidFill>
      </dgm:spPr>
      <dgm:t>
        <a:bodyPr/>
        <a:lstStyle/>
        <a:p>
          <a:endParaRPr lang="ru-RU" dirty="0"/>
        </a:p>
      </dgm:t>
    </dgm:pt>
    <dgm:pt modelId="{54626A51-D4A7-40DC-8E94-1689A4C2D105}" type="parTrans" cxnId="{B8D211B0-18F3-4709-9430-414385BFCEE7}">
      <dgm:prSet/>
      <dgm:spPr/>
      <dgm:t>
        <a:bodyPr/>
        <a:lstStyle/>
        <a:p>
          <a:endParaRPr lang="ru-RU"/>
        </a:p>
      </dgm:t>
    </dgm:pt>
    <dgm:pt modelId="{ADD70028-FE64-47D7-8F48-81556DD306AC}" type="sibTrans" cxnId="{B8D211B0-18F3-4709-9430-414385BFCEE7}">
      <dgm:prSet custFlipVert="1" custScaleX="1372" custScaleY="1372" custLinFactX="-87090" custLinFactNeighborX="-100000" custLinFactNeighborY="45387"/>
      <dgm:spPr/>
      <dgm:t>
        <a:bodyPr/>
        <a:lstStyle/>
        <a:p>
          <a:endParaRPr lang="ru-RU"/>
        </a:p>
      </dgm:t>
    </dgm:pt>
    <dgm:pt modelId="{F6198F9E-7243-48FD-921D-8761C24ACE40}">
      <dgm:prSet phldrT="[Текст]" phldr="1" custAng="3279800" custScaleX="95414" custScaleY="90738" custLinFactNeighborX="15773" custLinFactNeighborY="63872"/>
      <dgm:spPr>
        <a:solidFill>
          <a:srgbClr val="9999FF"/>
        </a:solidFill>
      </dgm:spPr>
      <dgm:t>
        <a:bodyPr/>
        <a:lstStyle/>
        <a:p>
          <a:endParaRPr lang="ru-RU" dirty="0"/>
        </a:p>
      </dgm:t>
    </dgm:pt>
    <dgm:pt modelId="{83A527D5-0F19-4C66-BE3F-D57930A02EEF}" type="parTrans" cxnId="{8AA7BB30-F3F0-49FD-8113-8079A6AAF19B}">
      <dgm:prSet/>
      <dgm:spPr/>
      <dgm:t>
        <a:bodyPr/>
        <a:lstStyle/>
        <a:p>
          <a:endParaRPr lang="ru-RU"/>
        </a:p>
      </dgm:t>
    </dgm:pt>
    <dgm:pt modelId="{5ECBDFF3-1205-4F49-857A-8FAE50469FCA}" type="sibTrans" cxnId="{8AA7BB30-F3F0-49FD-8113-8079A6AAF19B}">
      <dgm:prSet custFlipVert="1" custScaleX="1372" custScaleY="1372" custLinFactX="-87090" custLinFactNeighborX="-100000" custLinFactNeighborY="45387"/>
      <dgm:spPr/>
      <dgm:t>
        <a:bodyPr/>
        <a:lstStyle/>
        <a:p>
          <a:endParaRPr lang="ru-RU"/>
        </a:p>
      </dgm:t>
    </dgm:pt>
    <dgm:pt modelId="{3D14F67A-C15F-47F4-8C71-6D23797691DA}">
      <dgm:prSet phldrT="[Текст]" phldr="1"/>
      <dgm:spPr>
        <a:solidFill>
          <a:srgbClr val="9999FF"/>
        </a:solidFill>
      </dgm:spPr>
      <dgm:t>
        <a:bodyPr/>
        <a:lstStyle/>
        <a:p>
          <a:endParaRPr lang="ru-RU" dirty="0"/>
        </a:p>
      </dgm:t>
    </dgm:pt>
    <dgm:pt modelId="{9F493790-910A-4062-9726-10AC73E9F8B2}" type="sibTrans" cxnId="{75C23D06-17A7-406D-85F9-4AD057705BD3}">
      <dgm:prSet/>
      <dgm:spPr/>
      <dgm:t>
        <a:bodyPr/>
        <a:lstStyle/>
        <a:p>
          <a:endParaRPr lang="ru-RU"/>
        </a:p>
      </dgm:t>
    </dgm:pt>
    <dgm:pt modelId="{DF072133-7D72-4F5C-B761-11E069C43D0E}" type="parTrans" cxnId="{75C23D06-17A7-406D-85F9-4AD057705BD3}">
      <dgm:prSet/>
      <dgm:spPr/>
      <dgm:t>
        <a:bodyPr/>
        <a:lstStyle/>
        <a:p>
          <a:endParaRPr lang="ru-RU"/>
        </a:p>
      </dgm:t>
    </dgm:pt>
    <dgm:pt modelId="{0B994AF0-187D-4EC5-A511-AF9CE25C311E}">
      <dgm:prSet phldrT="[Текст]" phldr="1"/>
      <dgm:spPr>
        <a:solidFill>
          <a:srgbClr val="FF6699"/>
        </a:solidFill>
      </dgm:spPr>
      <dgm:t>
        <a:bodyPr/>
        <a:lstStyle/>
        <a:p>
          <a:endParaRPr lang="ru-RU" dirty="0"/>
        </a:p>
      </dgm:t>
    </dgm:pt>
    <dgm:pt modelId="{09A6B089-6C03-4CF2-98D8-E34412EC01C1}" type="sibTrans" cxnId="{30024C74-131E-4EED-B954-A63B252472E3}">
      <dgm:prSet/>
      <dgm:spPr/>
      <dgm:t>
        <a:bodyPr/>
        <a:lstStyle/>
        <a:p>
          <a:endParaRPr lang="ru-RU"/>
        </a:p>
      </dgm:t>
    </dgm:pt>
    <dgm:pt modelId="{F6AE2427-F302-4887-B05A-17D9D7965388}" type="parTrans" cxnId="{30024C74-131E-4EED-B954-A63B252472E3}">
      <dgm:prSet/>
      <dgm:spPr/>
      <dgm:t>
        <a:bodyPr/>
        <a:lstStyle/>
        <a:p>
          <a:endParaRPr lang="ru-RU"/>
        </a:p>
      </dgm:t>
    </dgm:pt>
    <dgm:pt modelId="{46D18FE4-33F6-4B71-9EB8-70D7D38650EF}" type="pres">
      <dgm:prSet presAssocID="{43EC29B1-A91B-4C41-B619-775BEC49285F}" presName="composite" presStyleCnt="0">
        <dgm:presLayoutVars>
          <dgm:chMax val="3"/>
          <dgm:animLvl val="lvl"/>
          <dgm:resizeHandles val="exact"/>
        </dgm:presLayoutVars>
      </dgm:prSet>
      <dgm:spPr/>
      <dgm:t>
        <a:bodyPr/>
        <a:lstStyle/>
        <a:p>
          <a:endParaRPr lang="ru-RU"/>
        </a:p>
      </dgm:t>
    </dgm:pt>
    <dgm:pt modelId="{0E8DDF79-2B89-4D14-8C51-65B10E21ED60}" type="pres">
      <dgm:prSet presAssocID="{0B994AF0-187D-4EC5-A511-AF9CE25C311E}" presName="gear1" presStyleLbl="node1" presStyleIdx="0" presStyleCnt="3" custAng="789488" custScaleX="69306" custScaleY="63177" custLinFactNeighborX="-69229" custLinFactNeighborY="-66778">
        <dgm:presLayoutVars>
          <dgm:chMax val="1"/>
          <dgm:bulletEnabled val="1"/>
        </dgm:presLayoutVars>
      </dgm:prSet>
      <dgm:spPr/>
      <dgm:t>
        <a:bodyPr/>
        <a:lstStyle/>
        <a:p>
          <a:endParaRPr lang="ru-RU"/>
        </a:p>
      </dgm:t>
    </dgm:pt>
    <dgm:pt modelId="{DAC23E31-DE3E-424F-8266-3ADB52FF256D}" type="pres">
      <dgm:prSet presAssocID="{0B994AF0-187D-4EC5-A511-AF9CE25C311E}" presName="gear1srcNode" presStyleLbl="node1" presStyleIdx="0" presStyleCnt="3"/>
      <dgm:spPr/>
      <dgm:t>
        <a:bodyPr/>
        <a:lstStyle/>
        <a:p>
          <a:endParaRPr lang="ru-RU"/>
        </a:p>
      </dgm:t>
    </dgm:pt>
    <dgm:pt modelId="{5197C2D5-671D-4719-8221-BFA07BB1385C}" type="pres">
      <dgm:prSet presAssocID="{0B994AF0-187D-4EC5-A511-AF9CE25C311E}" presName="gear1dstNode" presStyleLbl="node1" presStyleIdx="0" presStyleCnt="3"/>
      <dgm:spPr/>
      <dgm:t>
        <a:bodyPr/>
        <a:lstStyle/>
        <a:p>
          <a:endParaRPr lang="ru-RU"/>
        </a:p>
      </dgm:t>
    </dgm:pt>
    <dgm:pt modelId="{11C36427-1892-40B1-AB67-A3F66C7113E8}" type="pres">
      <dgm:prSet presAssocID="{51262075-A11B-40DF-AB04-6AF0D4761348}" presName="gear2" presStyleLbl="node1" presStyleIdx="1" presStyleCnt="3" custAng="864856" custScaleX="83980" custScaleY="78693" custLinFactNeighborX="-78330" custLinFactNeighborY="66659">
        <dgm:presLayoutVars>
          <dgm:chMax val="1"/>
          <dgm:bulletEnabled val="1"/>
        </dgm:presLayoutVars>
      </dgm:prSet>
      <dgm:spPr/>
      <dgm:t>
        <a:bodyPr/>
        <a:lstStyle/>
        <a:p>
          <a:endParaRPr lang="ru-RU"/>
        </a:p>
      </dgm:t>
    </dgm:pt>
    <dgm:pt modelId="{634ECCA0-CBA5-4CD2-85DC-84FBFF6D3CB1}" type="pres">
      <dgm:prSet presAssocID="{51262075-A11B-40DF-AB04-6AF0D4761348}" presName="gear2srcNode" presStyleLbl="node1" presStyleIdx="1" presStyleCnt="3"/>
      <dgm:spPr/>
      <dgm:t>
        <a:bodyPr/>
        <a:lstStyle/>
        <a:p>
          <a:endParaRPr lang="ru-RU"/>
        </a:p>
      </dgm:t>
    </dgm:pt>
    <dgm:pt modelId="{DF3BF677-1EB4-4884-86BD-AA79FE03BA66}" type="pres">
      <dgm:prSet presAssocID="{51262075-A11B-40DF-AB04-6AF0D4761348}" presName="gear2dstNode" presStyleLbl="node1" presStyleIdx="1" presStyleCnt="3"/>
      <dgm:spPr/>
      <dgm:t>
        <a:bodyPr/>
        <a:lstStyle/>
        <a:p>
          <a:endParaRPr lang="ru-RU"/>
        </a:p>
      </dgm:t>
    </dgm:pt>
    <dgm:pt modelId="{AEF71B64-361B-4119-AB52-0660FE26701C}" type="pres">
      <dgm:prSet presAssocID="{3D14F67A-C15F-47F4-8C71-6D23797691DA}" presName="gear3" presStyleLbl="node1" presStyleIdx="2" presStyleCnt="3" custAng="3030911" custScaleX="95414" custScaleY="90738" custLinFactNeighborX="14593" custLinFactNeighborY="62741"/>
      <dgm:spPr/>
      <dgm:t>
        <a:bodyPr/>
        <a:lstStyle/>
        <a:p>
          <a:endParaRPr lang="ru-RU"/>
        </a:p>
      </dgm:t>
    </dgm:pt>
    <dgm:pt modelId="{58689C4C-3A30-4349-B369-716211E4FF2D}" type="pres">
      <dgm:prSet presAssocID="{3D14F67A-C15F-47F4-8C71-6D23797691DA}" presName="gear3tx" presStyleLbl="node1" presStyleIdx="2" presStyleCnt="3">
        <dgm:presLayoutVars>
          <dgm:chMax val="1"/>
          <dgm:bulletEnabled val="1"/>
        </dgm:presLayoutVars>
      </dgm:prSet>
      <dgm:spPr/>
      <dgm:t>
        <a:bodyPr/>
        <a:lstStyle/>
        <a:p>
          <a:endParaRPr lang="ru-RU"/>
        </a:p>
      </dgm:t>
    </dgm:pt>
    <dgm:pt modelId="{64D79270-AEA5-4960-A1D1-273B7C79D666}" type="pres">
      <dgm:prSet presAssocID="{3D14F67A-C15F-47F4-8C71-6D23797691DA}" presName="gear3srcNode" presStyleLbl="node1" presStyleIdx="2" presStyleCnt="3"/>
      <dgm:spPr/>
      <dgm:t>
        <a:bodyPr/>
        <a:lstStyle/>
        <a:p>
          <a:endParaRPr lang="ru-RU"/>
        </a:p>
      </dgm:t>
    </dgm:pt>
    <dgm:pt modelId="{F9BACACE-EC63-4FB0-9CC4-22454BB71226}" type="pres">
      <dgm:prSet presAssocID="{3D14F67A-C15F-47F4-8C71-6D23797691DA}" presName="gear3dstNode" presStyleLbl="node1" presStyleIdx="2" presStyleCnt="3"/>
      <dgm:spPr/>
      <dgm:t>
        <a:bodyPr/>
        <a:lstStyle/>
        <a:p>
          <a:endParaRPr lang="ru-RU"/>
        </a:p>
      </dgm:t>
    </dgm:pt>
    <dgm:pt modelId="{BD5888B8-783E-4C37-98BC-F6F3B4B8A4F0}" type="pres">
      <dgm:prSet presAssocID="{09A6B089-6C03-4CF2-98D8-E34412EC01C1}" presName="connector1" presStyleLbl="sibTrans2D1" presStyleIdx="0" presStyleCnt="3" custFlipVert="0" custFlipHor="1" custScaleX="6150" custScaleY="1075" custLinFactNeighborX="-1654" custLinFactNeighborY="43204"/>
      <dgm:spPr/>
      <dgm:t>
        <a:bodyPr/>
        <a:lstStyle/>
        <a:p>
          <a:endParaRPr lang="ru-RU"/>
        </a:p>
      </dgm:t>
    </dgm:pt>
    <dgm:pt modelId="{BFE471CF-4DE5-47DB-BBC5-136A2506EA12}" type="pres">
      <dgm:prSet presAssocID="{9A766AF2-46FE-45E0-89F8-8051FBEAFA28}" presName="connector2" presStyleLbl="sibTrans2D1" presStyleIdx="1" presStyleCnt="3" custFlipVert="1" custFlipHor="1" custScaleX="2213" custScaleY="1479" custLinFactX="-37989" custLinFactNeighborX="-100000" custLinFactNeighborY="7966"/>
      <dgm:spPr/>
      <dgm:t>
        <a:bodyPr/>
        <a:lstStyle/>
        <a:p>
          <a:endParaRPr lang="ru-RU"/>
        </a:p>
      </dgm:t>
    </dgm:pt>
    <dgm:pt modelId="{0B7A8881-E792-46EB-9BA2-368F9C802A35}" type="pres">
      <dgm:prSet presAssocID="{9F493790-910A-4062-9726-10AC73E9F8B2}" presName="connector3" presStyleLbl="sibTrans2D1" presStyleIdx="2" presStyleCnt="3" custFlipVert="1" custScaleX="1372" custScaleY="1372" custLinFactX="-87090" custLinFactNeighborX="-100000" custLinFactNeighborY="45387"/>
      <dgm:spPr/>
      <dgm:t>
        <a:bodyPr/>
        <a:lstStyle/>
        <a:p>
          <a:endParaRPr lang="ru-RU"/>
        </a:p>
      </dgm:t>
    </dgm:pt>
  </dgm:ptLst>
  <dgm:cxnLst>
    <dgm:cxn modelId="{0A26CE7F-8018-4DFB-8366-BC75B13263CC}" type="presOf" srcId="{51262075-A11B-40DF-AB04-6AF0D4761348}" destId="{DF3BF677-1EB4-4884-86BD-AA79FE03BA66}" srcOrd="2" destOrd="0" presId="urn:microsoft.com/office/officeart/2005/8/layout/gear1"/>
    <dgm:cxn modelId="{A7F0C3A9-E61A-46B7-928E-B152F59E44BB}" type="presOf" srcId="{9A766AF2-46FE-45E0-89F8-8051FBEAFA28}" destId="{BFE471CF-4DE5-47DB-BBC5-136A2506EA12}" srcOrd="0" destOrd="0" presId="urn:microsoft.com/office/officeart/2005/8/layout/gear1"/>
    <dgm:cxn modelId="{844F4FD7-1761-4A32-B468-569527268B84}" type="presOf" srcId="{3D14F67A-C15F-47F4-8C71-6D23797691DA}" destId="{64D79270-AEA5-4960-A1D1-273B7C79D666}" srcOrd="2" destOrd="0" presId="urn:microsoft.com/office/officeart/2005/8/layout/gear1"/>
    <dgm:cxn modelId="{8F34127B-5CE0-4363-AD2F-4E8F689A1A8E}" type="presOf" srcId="{3D14F67A-C15F-47F4-8C71-6D23797691DA}" destId="{AEF71B64-361B-4119-AB52-0660FE26701C}" srcOrd="0" destOrd="0" presId="urn:microsoft.com/office/officeart/2005/8/layout/gear1"/>
    <dgm:cxn modelId="{CA204E6C-3219-4B3B-A041-2C8F39EF1574}" type="presOf" srcId="{51262075-A11B-40DF-AB04-6AF0D4761348}" destId="{11C36427-1892-40B1-AB67-A3F66C7113E8}" srcOrd="0" destOrd="0" presId="urn:microsoft.com/office/officeart/2005/8/layout/gear1"/>
    <dgm:cxn modelId="{8AA7BB30-F3F0-49FD-8113-8079A6AAF19B}" srcId="{43EC29B1-A91B-4C41-B619-775BEC49285F}" destId="{F6198F9E-7243-48FD-921D-8761C24ACE40}" srcOrd="5" destOrd="0" parTransId="{83A527D5-0F19-4C66-BE3F-D57930A02EEF}" sibTransId="{5ECBDFF3-1205-4F49-857A-8FAE50469FCA}"/>
    <dgm:cxn modelId="{9CCE4AC6-0DF8-4E0C-AB01-CBC363AD832B}" type="presOf" srcId="{43EC29B1-A91B-4C41-B619-775BEC49285F}" destId="{46D18FE4-33F6-4B71-9EB8-70D7D38650EF}" srcOrd="0" destOrd="0" presId="urn:microsoft.com/office/officeart/2005/8/layout/gear1"/>
    <dgm:cxn modelId="{76DA5759-21BF-456A-A0F6-7610D25618BA}" type="presOf" srcId="{9F493790-910A-4062-9726-10AC73E9F8B2}" destId="{0B7A8881-E792-46EB-9BA2-368F9C802A35}" srcOrd="0" destOrd="0" presId="urn:microsoft.com/office/officeart/2005/8/layout/gear1"/>
    <dgm:cxn modelId="{30024C74-131E-4EED-B954-A63B252472E3}" srcId="{43EC29B1-A91B-4C41-B619-775BEC49285F}" destId="{0B994AF0-187D-4EC5-A511-AF9CE25C311E}" srcOrd="0" destOrd="0" parTransId="{F6AE2427-F302-4887-B05A-17D9D7965388}" sibTransId="{09A6B089-6C03-4CF2-98D8-E34412EC01C1}"/>
    <dgm:cxn modelId="{11967EED-BC82-4DAC-A66A-27FF317AA922}" type="presOf" srcId="{0B994AF0-187D-4EC5-A511-AF9CE25C311E}" destId="{5197C2D5-671D-4719-8221-BFA07BB1385C}" srcOrd="2" destOrd="0" presId="urn:microsoft.com/office/officeart/2005/8/layout/gear1"/>
    <dgm:cxn modelId="{81398AC7-282A-485D-8F26-50C8B096B186}" type="presOf" srcId="{0B994AF0-187D-4EC5-A511-AF9CE25C311E}" destId="{0E8DDF79-2B89-4D14-8C51-65B10E21ED60}" srcOrd="0" destOrd="0" presId="urn:microsoft.com/office/officeart/2005/8/layout/gear1"/>
    <dgm:cxn modelId="{DFEFC703-DE77-4C5B-95E1-39D440D3491C}" type="presOf" srcId="{09A6B089-6C03-4CF2-98D8-E34412EC01C1}" destId="{BD5888B8-783E-4C37-98BC-F6F3B4B8A4F0}" srcOrd="0" destOrd="0" presId="urn:microsoft.com/office/officeart/2005/8/layout/gear1"/>
    <dgm:cxn modelId="{A5955336-67B3-4C62-AC35-2526D1D50389}" type="presOf" srcId="{0B994AF0-187D-4EC5-A511-AF9CE25C311E}" destId="{DAC23E31-DE3E-424F-8266-3ADB52FF256D}" srcOrd="1" destOrd="0" presId="urn:microsoft.com/office/officeart/2005/8/layout/gear1"/>
    <dgm:cxn modelId="{75C23D06-17A7-406D-85F9-4AD057705BD3}" srcId="{43EC29B1-A91B-4C41-B619-775BEC49285F}" destId="{3D14F67A-C15F-47F4-8C71-6D23797691DA}" srcOrd="2" destOrd="0" parTransId="{DF072133-7D72-4F5C-B761-11E069C43D0E}" sibTransId="{9F493790-910A-4062-9726-10AC73E9F8B2}"/>
    <dgm:cxn modelId="{B8D211B0-18F3-4709-9430-414385BFCEE7}" srcId="{43EC29B1-A91B-4C41-B619-775BEC49285F}" destId="{5279BDB7-0478-499A-AF00-7C25E0885ACA}" srcOrd="4" destOrd="0" parTransId="{54626A51-D4A7-40DC-8E94-1689A4C2D105}" sibTransId="{ADD70028-FE64-47D7-8F48-81556DD306AC}"/>
    <dgm:cxn modelId="{54EF7598-E486-4141-A314-94554E8C65D6}" type="presOf" srcId="{3D14F67A-C15F-47F4-8C71-6D23797691DA}" destId="{58689C4C-3A30-4349-B369-716211E4FF2D}" srcOrd="1" destOrd="0" presId="urn:microsoft.com/office/officeart/2005/8/layout/gear1"/>
    <dgm:cxn modelId="{EC3E37BD-C5CE-43FD-92B8-F3113DBD4AF8}" type="presOf" srcId="{3D14F67A-C15F-47F4-8C71-6D23797691DA}" destId="{F9BACACE-EC63-4FB0-9CC4-22454BB71226}" srcOrd="3" destOrd="0" presId="urn:microsoft.com/office/officeart/2005/8/layout/gear1"/>
    <dgm:cxn modelId="{DE2B6DB0-A483-4E1D-8133-435A1ED69024}" srcId="{43EC29B1-A91B-4C41-B619-775BEC49285F}" destId="{12EA0C77-D554-453F-B9DE-DFC023E6080A}" srcOrd="3" destOrd="0" parTransId="{B5BD2E99-C0BE-476B-91E7-6A66C4D21201}" sibTransId="{F96E34DB-DC37-4309-8C06-E7EE8F9F8430}"/>
    <dgm:cxn modelId="{97F88228-94F2-4D4D-8DC4-0B6DA3CCF628}" type="presOf" srcId="{51262075-A11B-40DF-AB04-6AF0D4761348}" destId="{634ECCA0-CBA5-4CD2-85DC-84FBFF6D3CB1}" srcOrd="1" destOrd="0" presId="urn:microsoft.com/office/officeart/2005/8/layout/gear1"/>
    <dgm:cxn modelId="{E642F1A3-E708-4CEE-9276-9DEB5F651511}" srcId="{43EC29B1-A91B-4C41-B619-775BEC49285F}" destId="{51262075-A11B-40DF-AB04-6AF0D4761348}" srcOrd="1" destOrd="0" parTransId="{97D67D47-A268-4C50-8F02-217E84B8AB11}" sibTransId="{9A766AF2-46FE-45E0-89F8-8051FBEAFA28}"/>
    <dgm:cxn modelId="{D47CE5FF-B8AE-4F65-B1EA-48C42FAC01F0}" type="presParOf" srcId="{46D18FE4-33F6-4B71-9EB8-70D7D38650EF}" destId="{0E8DDF79-2B89-4D14-8C51-65B10E21ED60}" srcOrd="0" destOrd="0" presId="urn:microsoft.com/office/officeart/2005/8/layout/gear1"/>
    <dgm:cxn modelId="{ACD4A2BD-EA03-4191-8C75-6CB8D3F7A4CA}" type="presParOf" srcId="{46D18FE4-33F6-4B71-9EB8-70D7D38650EF}" destId="{DAC23E31-DE3E-424F-8266-3ADB52FF256D}" srcOrd="1" destOrd="0" presId="urn:microsoft.com/office/officeart/2005/8/layout/gear1"/>
    <dgm:cxn modelId="{BC110B18-5179-4459-938C-CA9FCC90BDA4}" type="presParOf" srcId="{46D18FE4-33F6-4B71-9EB8-70D7D38650EF}" destId="{5197C2D5-671D-4719-8221-BFA07BB1385C}" srcOrd="2" destOrd="0" presId="urn:microsoft.com/office/officeart/2005/8/layout/gear1"/>
    <dgm:cxn modelId="{40E8BEAE-D2D1-479A-9324-10942F34077F}" type="presParOf" srcId="{46D18FE4-33F6-4B71-9EB8-70D7D38650EF}" destId="{11C36427-1892-40B1-AB67-A3F66C7113E8}" srcOrd="3" destOrd="0" presId="urn:microsoft.com/office/officeart/2005/8/layout/gear1"/>
    <dgm:cxn modelId="{55CF74B1-D636-4570-A0FD-AE2A11C00B77}" type="presParOf" srcId="{46D18FE4-33F6-4B71-9EB8-70D7D38650EF}" destId="{634ECCA0-CBA5-4CD2-85DC-84FBFF6D3CB1}" srcOrd="4" destOrd="0" presId="urn:microsoft.com/office/officeart/2005/8/layout/gear1"/>
    <dgm:cxn modelId="{AA726A8A-CA82-42C8-87E3-9F84D826C0A9}" type="presParOf" srcId="{46D18FE4-33F6-4B71-9EB8-70D7D38650EF}" destId="{DF3BF677-1EB4-4884-86BD-AA79FE03BA66}" srcOrd="5" destOrd="0" presId="urn:microsoft.com/office/officeart/2005/8/layout/gear1"/>
    <dgm:cxn modelId="{9DB45EFE-AA9B-4465-990A-7CC891679876}" type="presParOf" srcId="{46D18FE4-33F6-4B71-9EB8-70D7D38650EF}" destId="{AEF71B64-361B-4119-AB52-0660FE26701C}" srcOrd="6" destOrd="0" presId="urn:microsoft.com/office/officeart/2005/8/layout/gear1"/>
    <dgm:cxn modelId="{9117E020-E9BA-4586-A8C5-92418AA49B8E}" type="presParOf" srcId="{46D18FE4-33F6-4B71-9EB8-70D7D38650EF}" destId="{58689C4C-3A30-4349-B369-716211E4FF2D}" srcOrd="7" destOrd="0" presId="urn:microsoft.com/office/officeart/2005/8/layout/gear1"/>
    <dgm:cxn modelId="{408AFAAA-8F61-4C65-98D7-C59B7B7D8BD1}" type="presParOf" srcId="{46D18FE4-33F6-4B71-9EB8-70D7D38650EF}" destId="{64D79270-AEA5-4960-A1D1-273B7C79D666}" srcOrd="8" destOrd="0" presId="urn:microsoft.com/office/officeart/2005/8/layout/gear1"/>
    <dgm:cxn modelId="{487977D0-F26F-4540-A8B3-D6BA1128DD65}" type="presParOf" srcId="{46D18FE4-33F6-4B71-9EB8-70D7D38650EF}" destId="{F9BACACE-EC63-4FB0-9CC4-22454BB71226}" srcOrd="9" destOrd="0" presId="urn:microsoft.com/office/officeart/2005/8/layout/gear1"/>
    <dgm:cxn modelId="{6A4963AB-F367-436B-849E-FCA123C3A182}" type="presParOf" srcId="{46D18FE4-33F6-4B71-9EB8-70D7D38650EF}" destId="{BD5888B8-783E-4C37-98BC-F6F3B4B8A4F0}" srcOrd="10" destOrd="0" presId="urn:microsoft.com/office/officeart/2005/8/layout/gear1"/>
    <dgm:cxn modelId="{BB6E371A-F533-4FA0-9B9D-87828F0EBD2D}" type="presParOf" srcId="{46D18FE4-33F6-4B71-9EB8-70D7D38650EF}" destId="{BFE471CF-4DE5-47DB-BBC5-136A2506EA12}" srcOrd="11" destOrd="0" presId="urn:microsoft.com/office/officeart/2005/8/layout/gear1"/>
    <dgm:cxn modelId="{CA990756-7263-4C7B-9ED6-1020416A8665}" type="presParOf" srcId="{46D18FE4-33F6-4B71-9EB8-70D7D38650EF}" destId="{0B7A8881-E792-46EB-9BA2-368F9C802A35}"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3A28E7C-8425-4B8E-B8E3-021724CC6761}" type="doc">
      <dgm:prSet loTypeId="urn:microsoft.com/office/officeart/2005/8/layout/vList3" loCatId="list" qsTypeId="urn:microsoft.com/office/officeart/2005/8/quickstyle/simple1" qsCatId="simple" csTypeId="urn:microsoft.com/office/officeart/2005/8/colors/accent1_2" csCatId="accent1" phldr="1"/>
      <dgm:spPr/>
    </dgm:pt>
    <dgm:pt modelId="{53F13DBE-EF59-483F-A2E9-026186F37067}">
      <dgm:prSet phldrT="[Текст]" custT="1"/>
      <dgm:spPr/>
      <dgm:t>
        <a:bodyPr/>
        <a:lstStyle/>
        <a:p>
          <a:r>
            <a:rPr lang="ru-RU" sz="2500" dirty="0" smtClean="0">
              <a:latin typeface="Times New Roman" panose="02020603050405020304" pitchFamily="18" charset="0"/>
              <a:cs typeface="Times New Roman" panose="02020603050405020304" pitchFamily="18" charset="0"/>
            </a:rPr>
            <a:t>Общегосударственные вопросы – 14 878,2</a:t>
          </a:r>
          <a:endParaRPr lang="ru-RU" sz="2500" dirty="0">
            <a:latin typeface="Times New Roman" panose="02020603050405020304" pitchFamily="18" charset="0"/>
            <a:cs typeface="Times New Roman" panose="02020603050405020304" pitchFamily="18" charset="0"/>
          </a:endParaRPr>
        </a:p>
      </dgm:t>
    </dgm:pt>
    <dgm:pt modelId="{3148872E-454C-4E40-B88C-8983FE721248}" type="parTrans" cxnId="{C1D2DFF5-CB2E-4643-8413-99649DFCCD83}">
      <dgm:prSet/>
      <dgm:spPr/>
      <dgm:t>
        <a:bodyPr/>
        <a:lstStyle/>
        <a:p>
          <a:endParaRPr lang="ru-RU"/>
        </a:p>
      </dgm:t>
    </dgm:pt>
    <dgm:pt modelId="{0B865309-5D74-4C5A-B723-0F474A3CC09D}" type="sibTrans" cxnId="{C1D2DFF5-CB2E-4643-8413-99649DFCCD83}">
      <dgm:prSet/>
      <dgm:spPr/>
      <dgm:t>
        <a:bodyPr/>
        <a:lstStyle/>
        <a:p>
          <a:endParaRPr lang="ru-RU"/>
        </a:p>
      </dgm:t>
    </dgm:pt>
    <dgm:pt modelId="{A54F68BE-0512-457D-A0A0-0E96F43D1BE1}">
      <dgm:prSet phldrT="[Текст]" custT="1"/>
      <dgm:spPr/>
      <dgm:t>
        <a:bodyPr/>
        <a:lstStyle/>
        <a:p>
          <a:endParaRPr lang="ru-RU" sz="2500" dirty="0" smtClean="0">
            <a:latin typeface="Times New Roman" panose="02020603050405020304" pitchFamily="18" charset="0"/>
            <a:cs typeface="Times New Roman" panose="02020603050405020304" pitchFamily="18" charset="0"/>
          </a:endParaRPr>
        </a:p>
        <a:p>
          <a:r>
            <a:rPr lang="ru-RU" sz="2500" dirty="0" smtClean="0">
              <a:latin typeface="Times New Roman" panose="02020603050405020304" pitchFamily="18" charset="0"/>
              <a:cs typeface="Times New Roman" panose="02020603050405020304" pitchFamily="18" charset="0"/>
            </a:rPr>
            <a:t>Социальная</a:t>
          </a:r>
          <a:r>
            <a:rPr lang="ru-RU" sz="1800" dirty="0" smtClean="0">
              <a:latin typeface="Times New Roman" panose="02020603050405020304" pitchFamily="18" charset="0"/>
              <a:cs typeface="Times New Roman" panose="02020603050405020304" pitchFamily="18" charset="0"/>
            </a:rPr>
            <a:t> </a:t>
          </a:r>
          <a:r>
            <a:rPr lang="ru-RU" sz="2500" dirty="0" smtClean="0">
              <a:latin typeface="Times New Roman" panose="02020603050405020304" pitchFamily="18" charset="0"/>
              <a:cs typeface="Times New Roman" panose="02020603050405020304" pitchFamily="18" charset="0"/>
            </a:rPr>
            <a:t>политика – </a:t>
          </a:r>
        </a:p>
        <a:p>
          <a:r>
            <a:rPr lang="ru-RU" sz="2500" dirty="0" smtClean="0">
              <a:latin typeface="Times New Roman" panose="02020603050405020304" pitchFamily="18" charset="0"/>
              <a:cs typeface="Times New Roman" panose="02020603050405020304" pitchFamily="18" charset="0"/>
            </a:rPr>
            <a:t>936,03 </a:t>
          </a:r>
        </a:p>
        <a:p>
          <a:endParaRPr lang="ru-RU" sz="1800" dirty="0">
            <a:latin typeface="Times New Roman" panose="02020603050405020304" pitchFamily="18" charset="0"/>
            <a:cs typeface="Times New Roman" panose="02020603050405020304" pitchFamily="18" charset="0"/>
          </a:endParaRPr>
        </a:p>
      </dgm:t>
    </dgm:pt>
    <dgm:pt modelId="{47C95D95-A2F7-406A-9FF7-B6B19E6C274A}" type="parTrans" cxnId="{3F8CD8F8-3BA3-4B64-BAAA-D2C41755FFF7}">
      <dgm:prSet/>
      <dgm:spPr/>
      <dgm:t>
        <a:bodyPr/>
        <a:lstStyle/>
        <a:p>
          <a:endParaRPr lang="ru-RU"/>
        </a:p>
      </dgm:t>
    </dgm:pt>
    <dgm:pt modelId="{FA5B473F-8994-4357-985B-C3F86933A4C3}" type="sibTrans" cxnId="{3F8CD8F8-3BA3-4B64-BAAA-D2C41755FFF7}">
      <dgm:prSet/>
      <dgm:spPr/>
      <dgm:t>
        <a:bodyPr/>
        <a:lstStyle/>
        <a:p>
          <a:endParaRPr lang="ru-RU"/>
        </a:p>
      </dgm:t>
    </dgm:pt>
    <dgm:pt modelId="{19DF431E-957F-4E25-943D-7B27F666F56E}">
      <dgm:prSet phldrT="[Текст]" custT="1"/>
      <dgm:spPr/>
      <dgm:t>
        <a:bodyPr/>
        <a:lstStyle/>
        <a:p>
          <a:r>
            <a:rPr lang="ru-RU" sz="2500" dirty="0" smtClean="0">
              <a:latin typeface="Times New Roman" panose="02020603050405020304" pitchFamily="18" charset="0"/>
              <a:cs typeface="Times New Roman" panose="02020603050405020304" pitchFamily="18" charset="0"/>
            </a:rPr>
            <a:t>СМИ – 3 316,71 </a:t>
          </a:r>
          <a:endParaRPr lang="ru-RU" sz="2500" dirty="0">
            <a:latin typeface="Times New Roman" panose="02020603050405020304" pitchFamily="18" charset="0"/>
            <a:cs typeface="Times New Roman" panose="02020603050405020304" pitchFamily="18" charset="0"/>
          </a:endParaRPr>
        </a:p>
      </dgm:t>
    </dgm:pt>
    <dgm:pt modelId="{78B90F27-0B85-497D-A9F4-BBF2DA4F42D6}" type="parTrans" cxnId="{27BC8944-4904-437A-B3A1-CE839F2C0F3B}">
      <dgm:prSet/>
      <dgm:spPr/>
      <dgm:t>
        <a:bodyPr/>
        <a:lstStyle/>
        <a:p>
          <a:endParaRPr lang="ru-RU"/>
        </a:p>
      </dgm:t>
    </dgm:pt>
    <dgm:pt modelId="{8FADE7E6-D921-4FFA-892D-52E6EB35943B}" type="sibTrans" cxnId="{27BC8944-4904-437A-B3A1-CE839F2C0F3B}">
      <dgm:prSet/>
      <dgm:spPr/>
      <dgm:t>
        <a:bodyPr/>
        <a:lstStyle/>
        <a:p>
          <a:endParaRPr lang="ru-RU"/>
        </a:p>
      </dgm:t>
    </dgm:pt>
    <dgm:pt modelId="{84777972-ADF3-4BB8-9F6E-37981FCE699B}">
      <dgm:prSet custT="1"/>
      <dgm:spPr/>
      <dgm:t>
        <a:bodyPr/>
        <a:lstStyle/>
        <a:p>
          <a:r>
            <a:rPr lang="ru-RU" sz="2500" dirty="0" smtClean="0">
              <a:latin typeface="Times New Roman" panose="02020603050405020304" pitchFamily="18" charset="0"/>
              <a:cs typeface="Times New Roman" panose="02020603050405020304" pitchFamily="18" charset="0"/>
            </a:rPr>
            <a:t>Культура, кинематография – </a:t>
          </a:r>
        </a:p>
        <a:p>
          <a:r>
            <a:rPr lang="ru-RU" sz="2500" dirty="0" smtClean="0">
              <a:latin typeface="Times New Roman" panose="02020603050405020304" pitchFamily="18" charset="0"/>
              <a:cs typeface="Times New Roman" panose="02020603050405020304" pitchFamily="18" charset="0"/>
            </a:rPr>
            <a:t>2 239,64 </a:t>
          </a:r>
          <a:endParaRPr lang="ru-RU" sz="2500" dirty="0">
            <a:latin typeface="Times New Roman" panose="02020603050405020304" pitchFamily="18" charset="0"/>
            <a:cs typeface="Times New Roman" panose="02020603050405020304" pitchFamily="18" charset="0"/>
          </a:endParaRPr>
        </a:p>
      </dgm:t>
    </dgm:pt>
    <dgm:pt modelId="{3EEE0404-358E-4364-B41E-046EBFD057A1}" type="parTrans" cxnId="{C27F1669-52DC-476C-B5DD-5F0026A746A7}">
      <dgm:prSet/>
      <dgm:spPr/>
      <dgm:t>
        <a:bodyPr/>
        <a:lstStyle/>
        <a:p>
          <a:endParaRPr lang="ru-RU"/>
        </a:p>
      </dgm:t>
    </dgm:pt>
    <dgm:pt modelId="{F20A8867-B9EA-4E1D-A397-E7D363D3A653}" type="sibTrans" cxnId="{C27F1669-52DC-476C-B5DD-5F0026A746A7}">
      <dgm:prSet/>
      <dgm:spPr/>
      <dgm:t>
        <a:bodyPr/>
        <a:lstStyle/>
        <a:p>
          <a:endParaRPr lang="ru-RU"/>
        </a:p>
      </dgm:t>
    </dgm:pt>
    <dgm:pt modelId="{A8E42A5E-EBC4-440E-9922-1615175AE480}" type="pres">
      <dgm:prSet presAssocID="{63A28E7C-8425-4B8E-B8E3-021724CC6761}" presName="linearFlow" presStyleCnt="0">
        <dgm:presLayoutVars>
          <dgm:dir/>
          <dgm:resizeHandles val="exact"/>
        </dgm:presLayoutVars>
      </dgm:prSet>
      <dgm:spPr/>
    </dgm:pt>
    <dgm:pt modelId="{981D15A5-044F-4BE8-8140-B401E2D8631B}" type="pres">
      <dgm:prSet presAssocID="{53F13DBE-EF59-483F-A2E9-026186F37067}" presName="composite" presStyleCnt="0"/>
      <dgm:spPr/>
    </dgm:pt>
    <dgm:pt modelId="{B1BD3351-3AC1-488A-B4A8-0F8712386B9E}" type="pres">
      <dgm:prSet presAssocID="{53F13DBE-EF59-483F-A2E9-026186F37067}" presName="imgShp" presStyleLbl="fgImgPlace1" presStyleIdx="0" presStyleCnt="4"/>
      <dgm:spPr>
        <a:blipFill rotWithShape="1">
          <a:blip xmlns:r="http://schemas.openxmlformats.org/officeDocument/2006/relationships" r:embed="rId1"/>
          <a:stretch>
            <a:fillRect/>
          </a:stretch>
        </a:blipFill>
      </dgm:spPr>
    </dgm:pt>
    <dgm:pt modelId="{2282313E-E7C1-402E-AB35-0479C1254517}" type="pres">
      <dgm:prSet presAssocID="{53F13DBE-EF59-483F-A2E9-026186F37067}" presName="txShp" presStyleLbl="node1" presStyleIdx="0" presStyleCnt="4" custLinFactNeighborX="1722" custLinFactNeighborY="1631">
        <dgm:presLayoutVars>
          <dgm:bulletEnabled val="1"/>
        </dgm:presLayoutVars>
      </dgm:prSet>
      <dgm:spPr/>
      <dgm:t>
        <a:bodyPr/>
        <a:lstStyle/>
        <a:p>
          <a:endParaRPr lang="ru-RU"/>
        </a:p>
      </dgm:t>
    </dgm:pt>
    <dgm:pt modelId="{3E348DCB-1956-4C16-AF53-10F83774ED79}" type="pres">
      <dgm:prSet presAssocID="{0B865309-5D74-4C5A-B723-0F474A3CC09D}" presName="spacing" presStyleCnt="0"/>
      <dgm:spPr/>
    </dgm:pt>
    <dgm:pt modelId="{8FB3F5A7-327E-463D-AEB5-9E15D03E0D66}" type="pres">
      <dgm:prSet presAssocID="{84777972-ADF3-4BB8-9F6E-37981FCE699B}" presName="composite" presStyleCnt="0"/>
      <dgm:spPr/>
    </dgm:pt>
    <dgm:pt modelId="{464008D5-B944-4BFF-B759-0E543D74EF70}" type="pres">
      <dgm:prSet presAssocID="{84777972-ADF3-4BB8-9F6E-37981FCE699B}" presName="imgShp" presStyleLbl="fgImgPlace1" presStyleIdx="1" presStyleCnt="4"/>
      <dgm:spPr>
        <a:blipFill rotWithShape="1">
          <a:blip xmlns:r="http://schemas.openxmlformats.org/officeDocument/2006/relationships" r:embed="rId2"/>
          <a:stretch>
            <a:fillRect/>
          </a:stretch>
        </a:blipFill>
      </dgm:spPr>
      <dgm:t>
        <a:bodyPr/>
        <a:lstStyle/>
        <a:p>
          <a:endParaRPr lang="ru-RU"/>
        </a:p>
      </dgm:t>
    </dgm:pt>
    <dgm:pt modelId="{79890FC4-9140-4ABD-B697-05F97079A15C}" type="pres">
      <dgm:prSet presAssocID="{84777972-ADF3-4BB8-9F6E-37981FCE699B}" presName="txShp" presStyleLbl="node1" presStyleIdx="1" presStyleCnt="4" custLinFactNeighborX="1789" custLinFactNeighborY="-3974">
        <dgm:presLayoutVars>
          <dgm:bulletEnabled val="1"/>
        </dgm:presLayoutVars>
      </dgm:prSet>
      <dgm:spPr/>
      <dgm:t>
        <a:bodyPr/>
        <a:lstStyle/>
        <a:p>
          <a:endParaRPr lang="ru-RU"/>
        </a:p>
      </dgm:t>
    </dgm:pt>
    <dgm:pt modelId="{8D28F2C6-B67D-4919-9E93-040ED5944D21}" type="pres">
      <dgm:prSet presAssocID="{F20A8867-B9EA-4E1D-A397-E7D363D3A653}" presName="spacing" presStyleCnt="0"/>
      <dgm:spPr/>
    </dgm:pt>
    <dgm:pt modelId="{C6AE3638-9E0B-4278-901A-BD5DC14FFF4B}" type="pres">
      <dgm:prSet presAssocID="{A54F68BE-0512-457D-A0A0-0E96F43D1BE1}" presName="composite" presStyleCnt="0"/>
      <dgm:spPr/>
    </dgm:pt>
    <dgm:pt modelId="{E72F3CAA-7002-47B6-A52D-0E4A682CA588}" type="pres">
      <dgm:prSet presAssocID="{A54F68BE-0512-457D-A0A0-0E96F43D1BE1}" presName="imgShp" presStyleLbl="fgImgPlace1" presStyleIdx="2" presStyleCnt="4"/>
      <dgm:spPr>
        <a:blipFill rotWithShape="1">
          <a:blip xmlns:r="http://schemas.openxmlformats.org/officeDocument/2006/relationships" r:embed="rId2"/>
          <a:stretch>
            <a:fillRect/>
          </a:stretch>
        </a:blipFill>
      </dgm:spPr>
    </dgm:pt>
    <dgm:pt modelId="{C322C467-56A4-4B69-8885-4F4DD60687EB}" type="pres">
      <dgm:prSet presAssocID="{A54F68BE-0512-457D-A0A0-0E96F43D1BE1}" presName="txShp" presStyleLbl="node1" presStyleIdx="2" presStyleCnt="4" custLinFactNeighborX="1789" custLinFactNeighborY="-12037">
        <dgm:presLayoutVars>
          <dgm:bulletEnabled val="1"/>
        </dgm:presLayoutVars>
      </dgm:prSet>
      <dgm:spPr/>
      <dgm:t>
        <a:bodyPr/>
        <a:lstStyle/>
        <a:p>
          <a:endParaRPr lang="ru-RU"/>
        </a:p>
      </dgm:t>
    </dgm:pt>
    <dgm:pt modelId="{687898D9-9B8D-486D-9066-1D3BCC75AA4A}" type="pres">
      <dgm:prSet presAssocID="{FA5B473F-8994-4357-985B-C3F86933A4C3}" presName="spacing" presStyleCnt="0"/>
      <dgm:spPr/>
    </dgm:pt>
    <dgm:pt modelId="{3D601E06-1E29-426D-B25A-2153186717BD}" type="pres">
      <dgm:prSet presAssocID="{19DF431E-957F-4E25-943D-7B27F666F56E}" presName="composite" presStyleCnt="0"/>
      <dgm:spPr/>
    </dgm:pt>
    <dgm:pt modelId="{C93A3639-695E-48F2-9641-0CB5A77304C8}" type="pres">
      <dgm:prSet presAssocID="{19DF431E-957F-4E25-943D-7B27F666F56E}" presName="imgShp" presStyleLbl="fgImgPlace1" presStyleIdx="3" presStyleCnt="4"/>
      <dgm:spPr>
        <a:blipFill rotWithShape="1">
          <a:blip xmlns:r="http://schemas.openxmlformats.org/officeDocument/2006/relationships" r:embed="rId2"/>
          <a:stretch>
            <a:fillRect/>
          </a:stretch>
        </a:blipFill>
      </dgm:spPr>
    </dgm:pt>
    <dgm:pt modelId="{683F1DFE-53FD-438E-BE22-BF1FF22EADBB}" type="pres">
      <dgm:prSet presAssocID="{19DF431E-957F-4E25-943D-7B27F666F56E}" presName="txShp" presStyleLbl="node1" presStyleIdx="3" presStyleCnt="4" custScaleX="103215" custLinFactNeighborX="776" custLinFactNeighborY="2805">
        <dgm:presLayoutVars>
          <dgm:bulletEnabled val="1"/>
        </dgm:presLayoutVars>
      </dgm:prSet>
      <dgm:spPr/>
      <dgm:t>
        <a:bodyPr/>
        <a:lstStyle/>
        <a:p>
          <a:endParaRPr lang="ru-RU"/>
        </a:p>
      </dgm:t>
    </dgm:pt>
  </dgm:ptLst>
  <dgm:cxnLst>
    <dgm:cxn modelId="{3F8CD8F8-3BA3-4B64-BAAA-D2C41755FFF7}" srcId="{63A28E7C-8425-4B8E-B8E3-021724CC6761}" destId="{A54F68BE-0512-457D-A0A0-0E96F43D1BE1}" srcOrd="2" destOrd="0" parTransId="{47C95D95-A2F7-406A-9FF7-B6B19E6C274A}" sibTransId="{FA5B473F-8994-4357-985B-C3F86933A4C3}"/>
    <dgm:cxn modelId="{62B9A2C5-D68B-4BB0-83FF-AB51B426676C}" type="presOf" srcId="{A54F68BE-0512-457D-A0A0-0E96F43D1BE1}" destId="{C322C467-56A4-4B69-8885-4F4DD60687EB}" srcOrd="0" destOrd="0" presId="urn:microsoft.com/office/officeart/2005/8/layout/vList3"/>
    <dgm:cxn modelId="{4F177480-C084-427D-A3E0-6CF1339D798F}" type="presOf" srcId="{84777972-ADF3-4BB8-9F6E-37981FCE699B}" destId="{79890FC4-9140-4ABD-B697-05F97079A15C}" srcOrd="0" destOrd="0" presId="urn:microsoft.com/office/officeart/2005/8/layout/vList3"/>
    <dgm:cxn modelId="{377319CC-2FF9-4BAC-9982-2ACE1BB0A5D4}" type="presOf" srcId="{19DF431E-957F-4E25-943D-7B27F666F56E}" destId="{683F1DFE-53FD-438E-BE22-BF1FF22EADBB}" srcOrd="0" destOrd="0" presId="urn:microsoft.com/office/officeart/2005/8/layout/vList3"/>
    <dgm:cxn modelId="{C27F1669-52DC-476C-B5DD-5F0026A746A7}" srcId="{63A28E7C-8425-4B8E-B8E3-021724CC6761}" destId="{84777972-ADF3-4BB8-9F6E-37981FCE699B}" srcOrd="1" destOrd="0" parTransId="{3EEE0404-358E-4364-B41E-046EBFD057A1}" sibTransId="{F20A8867-B9EA-4E1D-A397-E7D363D3A653}"/>
    <dgm:cxn modelId="{FAD283E3-A9FA-4DC5-BA57-2723F3105F89}" type="presOf" srcId="{63A28E7C-8425-4B8E-B8E3-021724CC6761}" destId="{A8E42A5E-EBC4-440E-9922-1615175AE480}" srcOrd="0" destOrd="0" presId="urn:microsoft.com/office/officeart/2005/8/layout/vList3"/>
    <dgm:cxn modelId="{27BC8944-4904-437A-B3A1-CE839F2C0F3B}" srcId="{63A28E7C-8425-4B8E-B8E3-021724CC6761}" destId="{19DF431E-957F-4E25-943D-7B27F666F56E}" srcOrd="3" destOrd="0" parTransId="{78B90F27-0B85-497D-A9F4-BBF2DA4F42D6}" sibTransId="{8FADE7E6-D921-4FFA-892D-52E6EB35943B}"/>
    <dgm:cxn modelId="{1A8D1D2A-CA50-4BB7-B0D3-F33C315570B7}" type="presOf" srcId="{53F13DBE-EF59-483F-A2E9-026186F37067}" destId="{2282313E-E7C1-402E-AB35-0479C1254517}" srcOrd="0" destOrd="0" presId="urn:microsoft.com/office/officeart/2005/8/layout/vList3"/>
    <dgm:cxn modelId="{C1D2DFF5-CB2E-4643-8413-99649DFCCD83}" srcId="{63A28E7C-8425-4B8E-B8E3-021724CC6761}" destId="{53F13DBE-EF59-483F-A2E9-026186F37067}" srcOrd="0" destOrd="0" parTransId="{3148872E-454C-4E40-B88C-8983FE721248}" sibTransId="{0B865309-5D74-4C5A-B723-0F474A3CC09D}"/>
    <dgm:cxn modelId="{AA2D6ACB-B934-47F5-9565-E30A80A28708}" type="presParOf" srcId="{A8E42A5E-EBC4-440E-9922-1615175AE480}" destId="{981D15A5-044F-4BE8-8140-B401E2D8631B}" srcOrd="0" destOrd="0" presId="urn:microsoft.com/office/officeart/2005/8/layout/vList3"/>
    <dgm:cxn modelId="{5E8B3BA7-0062-46E1-A129-ECBB27A7E9A8}" type="presParOf" srcId="{981D15A5-044F-4BE8-8140-B401E2D8631B}" destId="{B1BD3351-3AC1-488A-B4A8-0F8712386B9E}" srcOrd="0" destOrd="0" presId="urn:microsoft.com/office/officeart/2005/8/layout/vList3"/>
    <dgm:cxn modelId="{091C9310-3BB2-4EEA-934F-D63B91E7D6DA}" type="presParOf" srcId="{981D15A5-044F-4BE8-8140-B401E2D8631B}" destId="{2282313E-E7C1-402E-AB35-0479C1254517}" srcOrd="1" destOrd="0" presId="urn:microsoft.com/office/officeart/2005/8/layout/vList3"/>
    <dgm:cxn modelId="{201FDE33-DD0D-4F74-B4E3-D08B081BCEEF}" type="presParOf" srcId="{A8E42A5E-EBC4-440E-9922-1615175AE480}" destId="{3E348DCB-1956-4C16-AF53-10F83774ED79}" srcOrd="1" destOrd="0" presId="urn:microsoft.com/office/officeart/2005/8/layout/vList3"/>
    <dgm:cxn modelId="{E65298BE-222D-48A6-9E22-96B0B569068E}" type="presParOf" srcId="{A8E42A5E-EBC4-440E-9922-1615175AE480}" destId="{8FB3F5A7-327E-463D-AEB5-9E15D03E0D66}" srcOrd="2" destOrd="0" presId="urn:microsoft.com/office/officeart/2005/8/layout/vList3"/>
    <dgm:cxn modelId="{415EBB04-A9D6-47DF-A204-80D68915F259}" type="presParOf" srcId="{8FB3F5A7-327E-463D-AEB5-9E15D03E0D66}" destId="{464008D5-B944-4BFF-B759-0E543D74EF70}" srcOrd="0" destOrd="0" presId="urn:microsoft.com/office/officeart/2005/8/layout/vList3"/>
    <dgm:cxn modelId="{E400C7EF-9F2A-4AEF-B5C7-12C159C925B0}" type="presParOf" srcId="{8FB3F5A7-327E-463D-AEB5-9E15D03E0D66}" destId="{79890FC4-9140-4ABD-B697-05F97079A15C}" srcOrd="1" destOrd="0" presId="urn:microsoft.com/office/officeart/2005/8/layout/vList3"/>
    <dgm:cxn modelId="{83207AFB-3CA7-43EE-982B-58012727C323}" type="presParOf" srcId="{A8E42A5E-EBC4-440E-9922-1615175AE480}" destId="{8D28F2C6-B67D-4919-9E93-040ED5944D21}" srcOrd="3" destOrd="0" presId="urn:microsoft.com/office/officeart/2005/8/layout/vList3"/>
    <dgm:cxn modelId="{42DDFF90-811E-4EB7-BB1F-86DCAA6EFC1D}" type="presParOf" srcId="{A8E42A5E-EBC4-440E-9922-1615175AE480}" destId="{C6AE3638-9E0B-4278-901A-BD5DC14FFF4B}" srcOrd="4" destOrd="0" presId="urn:microsoft.com/office/officeart/2005/8/layout/vList3"/>
    <dgm:cxn modelId="{0C211C47-352F-4CDA-911D-0B86677BDBCB}" type="presParOf" srcId="{C6AE3638-9E0B-4278-901A-BD5DC14FFF4B}" destId="{E72F3CAA-7002-47B6-A52D-0E4A682CA588}" srcOrd="0" destOrd="0" presId="urn:microsoft.com/office/officeart/2005/8/layout/vList3"/>
    <dgm:cxn modelId="{0679221A-818E-42A5-9C39-A68ED63BC120}" type="presParOf" srcId="{C6AE3638-9E0B-4278-901A-BD5DC14FFF4B}" destId="{C322C467-56A4-4B69-8885-4F4DD60687EB}" srcOrd="1" destOrd="0" presId="urn:microsoft.com/office/officeart/2005/8/layout/vList3"/>
    <dgm:cxn modelId="{32A2D509-1191-4A50-9A00-7582E7801D69}" type="presParOf" srcId="{A8E42A5E-EBC4-440E-9922-1615175AE480}" destId="{687898D9-9B8D-486D-9066-1D3BCC75AA4A}" srcOrd="5" destOrd="0" presId="urn:microsoft.com/office/officeart/2005/8/layout/vList3"/>
    <dgm:cxn modelId="{9E07F54C-51A0-44F5-8F7E-77D786F4F1F1}" type="presParOf" srcId="{A8E42A5E-EBC4-440E-9922-1615175AE480}" destId="{3D601E06-1E29-426D-B25A-2153186717BD}" srcOrd="6" destOrd="0" presId="urn:microsoft.com/office/officeart/2005/8/layout/vList3"/>
    <dgm:cxn modelId="{78C1F93D-9C1C-490B-AB12-46A51D661944}" type="presParOf" srcId="{3D601E06-1E29-426D-B25A-2153186717BD}" destId="{C93A3639-695E-48F2-9641-0CB5A77304C8}" srcOrd="0" destOrd="0" presId="urn:microsoft.com/office/officeart/2005/8/layout/vList3"/>
    <dgm:cxn modelId="{D3462BF0-23B1-41F3-BA92-DDFE069AC3F1}" type="presParOf" srcId="{3D601E06-1E29-426D-B25A-2153186717BD}" destId="{683F1DFE-53FD-438E-BE22-BF1FF22EADB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8DDF79-2B89-4D14-8C51-65B10E21ED60}">
      <dsp:nvSpPr>
        <dsp:cNvPr id="0" name=""/>
        <dsp:cNvSpPr/>
      </dsp:nvSpPr>
      <dsp:spPr>
        <a:xfrm rot="789488">
          <a:off x="3893639" y="1395001"/>
          <a:ext cx="2577286" cy="2349367"/>
        </a:xfrm>
        <a:prstGeom prst="gear9">
          <a:avLst/>
        </a:prstGeom>
        <a:solidFill>
          <a:srgbClr val="FF6699"/>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2070" tIns="52070" rIns="52070" bIns="52070" numCol="1" spcCol="1270" anchor="ctr" anchorCtr="0">
          <a:noAutofit/>
        </a:bodyPr>
        <a:lstStyle/>
        <a:p>
          <a:pPr lvl="0" algn="ctr" defTabSz="1822450">
            <a:lnSpc>
              <a:spcPct val="90000"/>
            </a:lnSpc>
            <a:spcBef>
              <a:spcPct val="0"/>
            </a:spcBef>
            <a:spcAft>
              <a:spcPct val="35000"/>
            </a:spcAft>
          </a:pPr>
          <a:endParaRPr lang="ru-RU" sz="4100" kern="1200" dirty="0"/>
        </a:p>
      </dsp:txBody>
      <dsp:txXfrm>
        <a:off x="4399431" y="1945868"/>
        <a:ext cx="1575056" cy="1207623"/>
      </dsp:txXfrm>
    </dsp:sp>
    <dsp:sp modelId="{11C36427-1892-40B1-AB67-A3F66C7113E8}">
      <dsp:nvSpPr>
        <dsp:cNvPr id="0" name=""/>
        <dsp:cNvSpPr/>
      </dsp:nvSpPr>
      <dsp:spPr>
        <a:xfrm rot="864856">
          <a:off x="1831927" y="4383826"/>
          <a:ext cx="2271250" cy="2128262"/>
        </a:xfrm>
        <a:prstGeom prst="gear6">
          <a:avLst/>
        </a:prstGeom>
        <a:solidFill>
          <a:srgbClr val="FF33CC"/>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ru-RU" sz="3000" kern="1200" dirty="0"/>
        </a:p>
      </dsp:txBody>
      <dsp:txXfrm>
        <a:off x="2388508" y="4922861"/>
        <a:ext cx="1158088" cy="1050192"/>
      </dsp:txXfrm>
    </dsp:sp>
    <dsp:sp modelId="{AEF71B64-361B-4119-AB52-0660FE26701C}">
      <dsp:nvSpPr>
        <dsp:cNvPr id="0" name=""/>
        <dsp:cNvSpPr/>
      </dsp:nvSpPr>
      <dsp:spPr>
        <a:xfrm rot="2130911">
          <a:off x="5760233" y="2630403"/>
          <a:ext cx="2573701" cy="2359086"/>
        </a:xfrm>
        <a:prstGeom prst="gear6">
          <a:avLst/>
        </a:prstGeom>
        <a:solidFill>
          <a:srgbClr val="9999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endParaRPr lang="ru-RU" sz="3700" kern="1200" dirty="0"/>
        </a:p>
      </dsp:txBody>
      <dsp:txXfrm rot="900000">
        <a:off x="6337451" y="3135091"/>
        <a:ext cx="1419266" cy="1349711"/>
      </dsp:txXfrm>
    </dsp:sp>
    <dsp:sp modelId="{BD5888B8-783E-4C37-98BC-F6F3B4B8A4F0}">
      <dsp:nvSpPr>
        <dsp:cNvPr id="0" name=""/>
        <dsp:cNvSpPr/>
      </dsp:nvSpPr>
      <dsp:spPr>
        <a:xfrm flipH="1">
          <a:off x="7795357" y="6735699"/>
          <a:ext cx="292736" cy="51169"/>
        </a:xfrm>
        <a:prstGeom prst="circularArrow">
          <a:avLst>
            <a:gd name="adj1" fmla="val 4688"/>
            <a:gd name="adj2" fmla="val 299029"/>
            <a:gd name="adj3" fmla="val 2555781"/>
            <a:gd name="adj4" fmla="val 15778431"/>
            <a:gd name="adj5" fmla="val 5469"/>
          </a:avLst>
        </a:prstGeom>
        <a:solidFill>
          <a:schemeClr val="accent2">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FE471CF-4DE5-47DB-BBC5-136A2506EA12}">
      <dsp:nvSpPr>
        <dsp:cNvPr id="0" name=""/>
        <dsp:cNvSpPr/>
      </dsp:nvSpPr>
      <dsp:spPr>
        <a:xfrm flipH="1" flipV="1">
          <a:off x="173501" y="3684339"/>
          <a:ext cx="76534" cy="51149"/>
        </a:xfrm>
        <a:prstGeom prs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B7A8881-E792-46EB-9BA2-368F9C802A35}">
      <dsp:nvSpPr>
        <dsp:cNvPr id="0" name=""/>
        <dsp:cNvSpPr/>
      </dsp:nvSpPr>
      <dsp:spPr>
        <a:xfrm flipV="1">
          <a:off x="-25579" y="3388623"/>
          <a:ext cx="51159" cy="51159"/>
        </a:xfrm>
        <a:prstGeom prst="lef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2313E-E7C1-402E-AB35-0479C1254517}">
      <dsp:nvSpPr>
        <dsp:cNvPr id="0" name=""/>
        <dsp:cNvSpPr/>
      </dsp:nvSpPr>
      <dsp:spPr>
        <a:xfrm rot="10800000">
          <a:off x="2052762" y="19394"/>
          <a:ext cx="6669588" cy="103191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045" tIns="95250" rIns="177800" bIns="95250" numCol="1" spcCol="1270" anchor="ctr" anchorCtr="0">
          <a:noAutofit/>
        </a:bodyPr>
        <a:lstStyle/>
        <a:p>
          <a:pPr lvl="0" algn="ctr" defTabSz="1111250">
            <a:lnSpc>
              <a:spcPct val="90000"/>
            </a:lnSpc>
            <a:spcBef>
              <a:spcPct val="0"/>
            </a:spcBef>
            <a:spcAft>
              <a:spcPct val="35000"/>
            </a:spcAft>
          </a:pPr>
          <a:r>
            <a:rPr lang="ru-RU" sz="2500" kern="1200" dirty="0" smtClean="0">
              <a:latin typeface="Times New Roman" panose="02020603050405020304" pitchFamily="18" charset="0"/>
              <a:cs typeface="Times New Roman" panose="02020603050405020304" pitchFamily="18" charset="0"/>
            </a:rPr>
            <a:t>Общегосударственные вопросы – 14 878,2</a:t>
          </a:r>
          <a:endParaRPr lang="ru-RU" sz="2500" kern="1200" dirty="0">
            <a:latin typeface="Times New Roman" panose="02020603050405020304" pitchFamily="18" charset="0"/>
            <a:cs typeface="Times New Roman" panose="02020603050405020304" pitchFamily="18" charset="0"/>
          </a:endParaRPr>
        </a:p>
      </dsp:txBody>
      <dsp:txXfrm rot="10800000">
        <a:off x="2310740" y="19394"/>
        <a:ext cx="6411610" cy="1031912"/>
      </dsp:txXfrm>
    </dsp:sp>
    <dsp:sp modelId="{B1BD3351-3AC1-488A-B4A8-0F8712386B9E}">
      <dsp:nvSpPr>
        <dsp:cNvPr id="0" name=""/>
        <dsp:cNvSpPr/>
      </dsp:nvSpPr>
      <dsp:spPr>
        <a:xfrm>
          <a:off x="1421955" y="2564"/>
          <a:ext cx="1031912" cy="103191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890FC4-9140-4ABD-B697-05F97079A15C}">
      <dsp:nvSpPr>
        <dsp:cNvPr id="0" name=""/>
        <dsp:cNvSpPr/>
      </dsp:nvSpPr>
      <dsp:spPr>
        <a:xfrm rot="10800000">
          <a:off x="2057231" y="1301502"/>
          <a:ext cx="6669588" cy="103191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045" tIns="95250" rIns="177800" bIns="95250" numCol="1" spcCol="1270" anchor="ctr" anchorCtr="0">
          <a:noAutofit/>
        </a:bodyPr>
        <a:lstStyle/>
        <a:p>
          <a:pPr lvl="0" algn="ctr" defTabSz="1111250">
            <a:lnSpc>
              <a:spcPct val="90000"/>
            </a:lnSpc>
            <a:spcBef>
              <a:spcPct val="0"/>
            </a:spcBef>
            <a:spcAft>
              <a:spcPct val="35000"/>
            </a:spcAft>
          </a:pPr>
          <a:r>
            <a:rPr lang="ru-RU" sz="2500" kern="1200" dirty="0" smtClean="0">
              <a:latin typeface="Times New Roman" panose="02020603050405020304" pitchFamily="18" charset="0"/>
              <a:cs typeface="Times New Roman" panose="02020603050405020304" pitchFamily="18" charset="0"/>
            </a:rPr>
            <a:t>Культура, кинематография – </a:t>
          </a:r>
        </a:p>
        <a:p>
          <a:pPr lvl="0" algn="ctr" defTabSz="1111250">
            <a:lnSpc>
              <a:spcPct val="90000"/>
            </a:lnSpc>
            <a:spcBef>
              <a:spcPct val="0"/>
            </a:spcBef>
            <a:spcAft>
              <a:spcPct val="35000"/>
            </a:spcAft>
          </a:pPr>
          <a:r>
            <a:rPr lang="ru-RU" sz="2500" kern="1200" dirty="0" smtClean="0">
              <a:latin typeface="Times New Roman" panose="02020603050405020304" pitchFamily="18" charset="0"/>
              <a:cs typeface="Times New Roman" panose="02020603050405020304" pitchFamily="18" charset="0"/>
            </a:rPr>
            <a:t>2 239,64 </a:t>
          </a:r>
          <a:endParaRPr lang="ru-RU" sz="2500" kern="1200" dirty="0">
            <a:latin typeface="Times New Roman" panose="02020603050405020304" pitchFamily="18" charset="0"/>
            <a:cs typeface="Times New Roman" panose="02020603050405020304" pitchFamily="18" charset="0"/>
          </a:endParaRPr>
        </a:p>
      </dsp:txBody>
      <dsp:txXfrm rot="10800000">
        <a:off x="2315209" y="1301502"/>
        <a:ext cx="6411610" cy="1031912"/>
      </dsp:txXfrm>
    </dsp:sp>
    <dsp:sp modelId="{464008D5-B944-4BFF-B759-0E543D74EF70}">
      <dsp:nvSpPr>
        <dsp:cNvPr id="0" name=""/>
        <dsp:cNvSpPr/>
      </dsp:nvSpPr>
      <dsp:spPr>
        <a:xfrm>
          <a:off x="1421955" y="1342510"/>
          <a:ext cx="1031912" cy="1031912"/>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2C467-56A4-4B69-8885-4F4DD60687EB}">
      <dsp:nvSpPr>
        <dsp:cNvPr id="0" name=""/>
        <dsp:cNvSpPr/>
      </dsp:nvSpPr>
      <dsp:spPr>
        <a:xfrm rot="10800000">
          <a:off x="2057231" y="2558245"/>
          <a:ext cx="6669588" cy="103191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045" tIns="95250" rIns="177800" bIns="95250" numCol="1" spcCol="1270" anchor="ctr" anchorCtr="0">
          <a:noAutofit/>
        </a:bodyPr>
        <a:lstStyle/>
        <a:p>
          <a:pPr lvl="0" algn="ctr" defTabSz="1111250">
            <a:lnSpc>
              <a:spcPct val="90000"/>
            </a:lnSpc>
            <a:spcBef>
              <a:spcPct val="0"/>
            </a:spcBef>
            <a:spcAft>
              <a:spcPct val="35000"/>
            </a:spcAft>
          </a:pPr>
          <a:endParaRPr lang="ru-RU" sz="2500" kern="1200" dirty="0" smtClean="0">
            <a:latin typeface="Times New Roman" panose="02020603050405020304" pitchFamily="18" charset="0"/>
            <a:cs typeface="Times New Roman" panose="02020603050405020304" pitchFamily="18" charset="0"/>
          </a:endParaRPr>
        </a:p>
        <a:p>
          <a:pPr lvl="0" algn="ctr" defTabSz="1111250">
            <a:lnSpc>
              <a:spcPct val="90000"/>
            </a:lnSpc>
            <a:spcBef>
              <a:spcPct val="0"/>
            </a:spcBef>
            <a:spcAft>
              <a:spcPct val="35000"/>
            </a:spcAft>
          </a:pPr>
          <a:r>
            <a:rPr lang="ru-RU" sz="2500" kern="1200" dirty="0" smtClean="0">
              <a:latin typeface="Times New Roman" panose="02020603050405020304" pitchFamily="18" charset="0"/>
              <a:cs typeface="Times New Roman" panose="02020603050405020304" pitchFamily="18" charset="0"/>
            </a:rPr>
            <a:t>Социальная</a:t>
          </a:r>
          <a:r>
            <a:rPr lang="ru-RU" sz="1800" kern="1200" dirty="0" smtClean="0">
              <a:latin typeface="Times New Roman" panose="02020603050405020304" pitchFamily="18" charset="0"/>
              <a:cs typeface="Times New Roman" panose="02020603050405020304" pitchFamily="18" charset="0"/>
            </a:rPr>
            <a:t> </a:t>
          </a:r>
          <a:r>
            <a:rPr lang="ru-RU" sz="2500" kern="1200" dirty="0" smtClean="0">
              <a:latin typeface="Times New Roman" panose="02020603050405020304" pitchFamily="18" charset="0"/>
              <a:cs typeface="Times New Roman" panose="02020603050405020304" pitchFamily="18" charset="0"/>
            </a:rPr>
            <a:t>политика – </a:t>
          </a:r>
        </a:p>
        <a:p>
          <a:pPr lvl="0" algn="ctr" defTabSz="1111250">
            <a:lnSpc>
              <a:spcPct val="90000"/>
            </a:lnSpc>
            <a:spcBef>
              <a:spcPct val="0"/>
            </a:spcBef>
            <a:spcAft>
              <a:spcPct val="35000"/>
            </a:spcAft>
          </a:pPr>
          <a:r>
            <a:rPr lang="ru-RU" sz="2500" kern="1200" dirty="0" smtClean="0">
              <a:latin typeface="Times New Roman" panose="02020603050405020304" pitchFamily="18" charset="0"/>
              <a:cs typeface="Times New Roman" panose="02020603050405020304" pitchFamily="18" charset="0"/>
            </a:rPr>
            <a:t>936,03 </a:t>
          </a:r>
        </a:p>
        <a:p>
          <a:pPr lvl="0" algn="ctr" defTabSz="1111250">
            <a:lnSpc>
              <a:spcPct val="90000"/>
            </a:lnSpc>
            <a:spcBef>
              <a:spcPct val="0"/>
            </a:spcBef>
            <a:spcAft>
              <a:spcPct val="35000"/>
            </a:spcAft>
          </a:pPr>
          <a:endParaRPr lang="ru-RU" sz="1800" kern="1200" dirty="0">
            <a:latin typeface="Times New Roman" panose="02020603050405020304" pitchFamily="18" charset="0"/>
            <a:cs typeface="Times New Roman" panose="02020603050405020304" pitchFamily="18" charset="0"/>
          </a:endParaRPr>
        </a:p>
      </dsp:txBody>
      <dsp:txXfrm rot="10800000">
        <a:off x="2315209" y="2558245"/>
        <a:ext cx="6411610" cy="1031912"/>
      </dsp:txXfrm>
    </dsp:sp>
    <dsp:sp modelId="{E72F3CAA-7002-47B6-A52D-0E4A682CA588}">
      <dsp:nvSpPr>
        <dsp:cNvPr id="0" name=""/>
        <dsp:cNvSpPr/>
      </dsp:nvSpPr>
      <dsp:spPr>
        <a:xfrm>
          <a:off x="1421955" y="2682456"/>
          <a:ext cx="1031912" cy="1031912"/>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3F1DFE-53FD-438E-BE22-BF1FF22EADBB}">
      <dsp:nvSpPr>
        <dsp:cNvPr id="0" name=""/>
        <dsp:cNvSpPr/>
      </dsp:nvSpPr>
      <dsp:spPr>
        <a:xfrm rot="10800000">
          <a:off x="1828847" y="4024967"/>
          <a:ext cx="6884016" cy="103191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045" tIns="95250" rIns="177800" bIns="95250" numCol="1" spcCol="1270" anchor="ctr" anchorCtr="0">
          <a:noAutofit/>
        </a:bodyPr>
        <a:lstStyle/>
        <a:p>
          <a:pPr lvl="0" algn="ctr" defTabSz="1111250">
            <a:lnSpc>
              <a:spcPct val="90000"/>
            </a:lnSpc>
            <a:spcBef>
              <a:spcPct val="0"/>
            </a:spcBef>
            <a:spcAft>
              <a:spcPct val="35000"/>
            </a:spcAft>
          </a:pPr>
          <a:r>
            <a:rPr lang="ru-RU" sz="2500" kern="1200" dirty="0" smtClean="0">
              <a:latin typeface="Times New Roman" panose="02020603050405020304" pitchFamily="18" charset="0"/>
              <a:cs typeface="Times New Roman" panose="02020603050405020304" pitchFamily="18" charset="0"/>
            </a:rPr>
            <a:t>СМИ – 3 316,71 </a:t>
          </a:r>
          <a:endParaRPr lang="ru-RU" sz="2500" kern="1200" dirty="0">
            <a:latin typeface="Times New Roman" panose="02020603050405020304" pitchFamily="18" charset="0"/>
            <a:cs typeface="Times New Roman" panose="02020603050405020304" pitchFamily="18" charset="0"/>
          </a:endParaRPr>
        </a:p>
      </dsp:txBody>
      <dsp:txXfrm rot="10800000">
        <a:off x="2086825" y="4024967"/>
        <a:ext cx="6626038" cy="1031912"/>
      </dsp:txXfrm>
    </dsp:sp>
    <dsp:sp modelId="{C93A3639-695E-48F2-9641-0CB5A77304C8}">
      <dsp:nvSpPr>
        <dsp:cNvPr id="0" name=""/>
        <dsp:cNvSpPr/>
      </dsp:nvSpPr>
      <dsp:spPr>
        <a:xfrm>
          <a:off x="1368349" y="4022403"/>
          <a:ext cx="1031912" cy="1031912"/>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AFCA03C-4E61-4E4B-A553-D6BBF986C94A}" type="datetimeFigureOut">
              <a:rPr lang="ru-RU" smtClean="0"/>
              <a:t>15.04.2019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1623555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FCA03C-4E61-4E4B-A553-D6BBF986C94A}" type="datetimeFigureOut">
              <a:rPr lang="ru-RU" smtClean="0"/>
              <a:t>15.04.2019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89398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AFCA03C-4E61-4E4B-A553-D6BBF986C94A}" type="datetimeFigureOut">
              <a:rPr lang="ru-RU" smtClean="0"/>
              <a:t>15.04.2019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266971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AFCA03C-4E61-4E4B-A553-D6BBF986C94A}" type="datetimeFigureOut">
              <a:rPr lang="ru-RU" smtClean="0"/>
              <a:t>15.04.2019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428288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AFCA03C-4E61-4E4B-A553-D6BBF986C94A}" type="datetimeFigureOut">
              <a:rPr lang="ru-RU" smtClean="0"/>
              <a:t>15.04.2019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146941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AFCA03C-4E61-4E4B-A553-D6BBF986C94A}" type="datetimeFigureOut">
              <a:rPr lang="ru-RU" smtClean="0"/>
              <a:t>15.04.2019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344010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FCA03C-4E61-4E4B-A553-D6BBF986C94A}" type="datetimeFigureOut">
              <a:rPr lang="ru-RU" smtClean="0"/>
              <a:t>15.04.2019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4212807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AFCA03C-4E61-4E4B-A553-D6BBF986C94A}" type="datetimeFigureOut">
              <a:rPr lang="ru-RU" smtClean="0"/>
              <a:t>15.04.2019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811872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AFCA03C-4E61-4E4B-A553-D6BBF986C94A}" type="datetimeFigureOut">
              <a:rPr lang="ru-RU" smtClean="0"/>
              <a:t>15.04.2019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2594838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FCA03C-4E61-4E4B-A553-D6BBF986C94A}" type="datetimeFigureOut">
              <a:rPr lang="ru-RU" smtClean="0"/>
              <a:t>15.04.2019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3908348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AFCA03C-4E61-4E4B-A553-D6BBF986C94A}" type="datetimeFigureOut">
              <a:rPr lang="ru-RU" smtClean="0"/>
              <a:t>15.04.2019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64A5F80-AB9B-4B21-AE16-324AD33271E6}" type="slidenum">
              <a:rPr lang="ru-RU" smtClean="0"/>
              <a:t>‹#›</a:t>
            </a:fld>
            <a:endParaRPr lang="ru-RU"/>
          </a:p>
        </p:txBody>
      </p:sp>
    </p:spTree>
    <p:extLst>
      <p:ext uri="{BB962C8B-B14F-4D97-AF65-F5344CB8AC3E}">
        <p14:creationId xmlns:p14="http://schemas.microsoft.com/office/powerpoint/2010/main" val="295926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CA03C-4E61-4E4B-A553-D6BBF986C94A}" type="datetimeFigureOut">
              <a:rPr lang="ru-RU" smtClean="0"/>
              <a:t>15.04.2019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4A5F80-AB9B-4B21-AE16-324AD33271E6}" type="slidenum">
              <a:rPr lang="ru-RU" smtClean="0"/>
              <a:t>‹#›</a:t>
            </a:fld>
            <a:endParaRPr lang="ru-RU"/>
          </a:p>
        </p:txBody>
      </p:sp>
    </p:spTree>
    <p:extLst>
      <p:ext uri="{BB962C8B-B14F-4D97-AF65-F5344CB8AC3E}">
        <p14:creationId xmlns:p14="http://schemas.microsoft.com/office/powerpoint/2010/main" val="5938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diagramLayout" Target="../diagrams/layout1.xml"/><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diagramData" Target="../diagrams/data1.xml"/><Relationship Id="rId16" Type="http://schemas.openxmlformats.org/officeDocument/2006/relationships/image" Target="../media/image28.png"/><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23.png"/><Relationship Id="rId5" Type="http://schemas.openxmlformats.org/officeDocument/2006/relationships/diagramColors" Target="../diagrams/colors1.xml"/><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diagramQuickStyle" Target="../diagrams/quickStyle1.xml"/><Relationship Id="rId9" Type="http://schemas.openxmlformats.org/officeDocument/2006/relationships/image" Target="../media/image21.png"/><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consultant.ru/document/cons_doc_LAW_28165/" TargetMode="External"/><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hyperlink" Target="https://budget.mos.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laycast.ru/uploads/2018/11/08/260995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430808" y="2875057"/>
            <a:ext cx="7918130" cy="877163"/>
          </a:xfrm>
          <a:prstGeom prst="rect">
            <a:avLst/>
          </a:prstGeom>
        </p:spPr>
        <p:txBody>
          <a:bodyPr wrap="none">
            <a:spAutoFit/>
          </a:bodyPr>
          <a:lstStyle/>
          <a:p>
            <a:endParaRPr lang="ru-RU" dirty="0" smtClean="0"/>
          </a:p>
          <a:p>
            <a:r>
              <a:rPr lang="ru-RU" sz="3300" dirty="0" smtClean="0">
                <a:latin typeface="Times New Roman" panose="02020603050405020304" pitchFamily="18" charset="0"/>
                <a:cs typeface="Times New Roman" panose="02020603050405020304" pitchFamily="18" charset="0"/>
              </a:rPr>
              <a:t>«Бюджет: сколько я плачу и что получаю?»</a:t>
            </a:r>
            <a:endParaRPr lang="ru-RU" sz="3300" dirty="0">
              <a:latin typeface="Times New Roman" panose="02020603050405020304" pitchFamily="18" charset="0"/>
              <a:cs typeface="Times New Roman" panose="02020603050405020304" pitchFamily="18" charset="0"/>
            </a:endParaRPr>
          </a:p>
        </p:txBody>
      </p:sp>
      <p:pic>
        <p:nvPicPr>
          <p:cNvPr id="1026" name="Picture 2" descr="https://centrprof.dtoiv.mos.ru/upload/medialibrary/ca4/100l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1" y="184639"/>
            <a:ext cx="4853354" cy="17915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838092" y="5486399"/>
            <a:ext cx="6353908" cy="1061829"/>
          </a:xfrm>
          <a:prstGeom prst="rect">
            <a:avLst/>
          </a:prstGeom>
          <a:noFill/>
        </p:spPr>
        <p:txBody>
          <a:bodyPr wrap="square" rtlCol="0">
            <a:spAutoFit/>
          </a:bodyPr>
          <a:lstStyle/>
          <a:p>
            <a:pPr algn="just"/>
            <a:r>
              <a:rPr lang="ru-RU" sz="2100" dirty="0" smtClean="0">
                <a:latin typeface="Times New Roman" panose="02020603050405020304" pitchFamily="18" charset="0"/>
                <a:cs typeface="Times New Roman" panose="02020603050405020304" pitchFamily="18" charset="0"/>
              </a:rPr>
              <a:t>Выполнила </a:t>
            </a:r>
            <a:r>
              <a:rPr lang="ru-RU" sz="2100" dirty="0">
                <a:latin typeface="Times New Roman" panose="02020603050405020304" pitchFamily="18" charset="0"/>
                <a:cs typeface="Times New Roman" panose="02020603050405020304" pitchFamily="18" charset="0"/>
              </a:rPr>
              <a:t>Зайцева Э. </a:t>
            </a:r>
            <a:r>
              <a:rPr lang="ru-RU" sz="2100" dirty="0" smtClean="0">
                <a:latin typeface="Times New Roman" panose="02020603050405020304" pitchFamily="18" charset="0"/>
                <a:cs typeface="Times New Roman" panose="02020603050405020304" pitchFamily="18" charset="0"/>
              </a:rPr>
              <a:t>А. студентка финансово-экономического факультета ГМФ 2-1</a:t>
            </a:r>
            <a:endParaRPr lang="ru-RU" sz="2100" dirty="0">
              <a:latin typeface="Times New Roman" panose="02020603050405020304" pitchFamily="18" charset="0"/>
              <a:cs typeface="Times New Roman" panose="02020603050405020304" pitchFamily="18" charset="0"/>
            </a:endParaRPr>
          </a:p>
          <a:p>
            <a:r>
              <a:rPr lang="ru-RU" sz="2100" dirty="0" smtClean="0">
                <a:latin typeface="Times New Roman" panose="02020603050405020304" pitchFamily="18" charset="0"/>
                <a:cs typeface="Times New Roman" panose="02020603050405020304" pitchFamily="18" charset="0"/>
              </a:rPr>
              <a:t>Научный </a:t>
            </a:r>
            <a:r>
              <a:rPr lang="ru-RU" sz="2100" dirty="0">
                <a:latin typeface="Times New Roman" panose="02020603050405020304" pitchFamily="18" charset="0"/>
                <a:cs typeface="Times New Roman" panose="02020603050405020304" pitchFamily="18" charset="0"/>
              </a:rPr>
              <a:t>руководитель к.э.н</a:t>
            </a:r>
            <a:r>
              <a:rPr lang="ru-RU" sz="2100" dirty="0" smtClean="0">
                <a:latin typeface="Times New Roman" panose="02020603050405020304" pitchFamily="18" charset="0"/>
                <a:cs typeface="Times New Roman" panose="02020603050405020304" pitchFamily="18" charset="0"/>
              </a:rPr>
              <a:t>., профессор </a:t>
            </a:r>
            <a:r>
              <a:rPr lang="ru-RU" sz="2100" dirty="0">
                <a:latin typeface="Times New Roman" panose="02020603050405020304" pitchFamily="18" charset="0"/>
                <a:cs typeface="Times New Roman" panose="02020603050405020304" pitchFamily="18" charset="0"/>
              </a:rPr>
              <a:t>Седова </a:t>
            </a:r>
            <a:r>
              <a:rPr lang="ru-RU" sz="2100" dirty="0" smtClean="0">
                <a:latin typeface="Times New Roman" panose="02020603050405020304" pitchFamily="18" charset="0"/>
                <a:cs typeface="Times New Roman" panose="02020603050405020304" pitchFamily="18" charset="0"/>
              </a:rPr>
              <a:t>М.Л.</a:t>
            </a:r>
            <a:endParaRPr lang="ru-RU"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034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847384" y="158262"/>
            <a:ext cx="2255733" cy="833147"/>
          </a:xfrm>
          <a:prstGeom prst="rect">
            <a:avLst/>
          </a:prstGeom>
        </p:spPr>
      </p:pic>
      <p:sp>
        <p:nvSpPr>
          <p:cNvPr id="3" name="TextBox 2"/>
          <p:cNvSpPr txBox="1"/>
          <p:nvPr/>
        </p:nvSpPr>
        <p:spPr>
          <a:xfrm>
            <a:off x="281355" y="378070"/>
            <a:ext cx="10111153" cy="6247864"/>
          </a:xfrm>
          <a:prstGeom prst="rect">
            <a:avLst/>
          </a:prstGeom>
          <a:noFill/>
        </p:spPr>
        <p:txBody>
          <a:bodyPr wrap="square" rtlCol="0">
            <a:spAutoFit/>
          </a:bodyPr>
          <a:lstStyle/>
          <a:p>
            <a:pPr algn="just"/>
            <a:r>
              <a:rPr lang="ru-RU" sz="2500" dirty="0" smtClean="0">
                <a:latin typeface="Times New Roman" panose="02020603050405020304" pitchFamily="18" charset="0"/>
                <a:cs typeface="Times New Roman" panose="02020603050405020304" pitchFamily="18" charset="0"/>
              </a:rPr>
              <a:t>Цель – информирование граждан о том, на что идут уплаченные нами налоги</a:t>
            </a:r>
          </a:p>
          <a:p>
            <a:pPr algn="just"/>
            <a:endParaRPr lang="ru-RU" sz="2500" dirty="0">
              <a:latin typeface="Times New Roman" panose="02020603050405020304" pitchFamily="18" charset="0"/>
              <a:cs typeface="Times New Roman" panose="02020603050405020304" pitchFamily="18" charset="0"/>
            </a:endParaRPr>
          </a:p>
          <a:p>
            <a:pPr algn="just"/>
            <a:r>
              <a:rPr lang="ru-RU" sz="2500" dirty="0" smtClean="0">
                <a:latin typeface="Times New Roman" panose="02020603050405020304" pitchFamily="18" charset="0"/>
                <a:cs typeface="Times New Roman" panose="02020603050405020304" pitchFamily="18" charset="0"/>
              </a:rPr>
              <a:t>Задачи:</a:t>
            </a:r>
          </a:p>
          <a:p>
            <a:pPr marL="285750" indent="-285750" algn="just">
              <a:buFontTx/>
              <a:buChar char="-"/>
            </a:pPr>
            <a:r>
              <a:rPr lang="ru-RU" sz="2500" dirty="0">
                <a:latin typeface="Times New Roman" panose="02020603050405020304" pitchFamily="18" charset="0"/>
                <a:cs typeface="Times New Roman" panose="02020603050405020304" pitchFamily="18" charset="0"/>
              </a:rPr>
              <a:t>В</a:t>
            </a:r>
            <a:r>
              <a:rPr lang="ru-RU" sz="2500" dirty="0" smtClean="0">
                <a:latin typeface="Times New Roman" panose="02020603050405020304" pitchFamily="18" charset="0"/>
                <a:cs typeface="Times New Roman" panose="02020603050405020304" pitchFamily="18" charset="0"/>
              </a:rPr>
              <a:t>ыявить, сколько платит налогов каждый гражданин (каждый должен знать</a:t>
            </a:r>
            <a:r>
              <a:rPr lang="ru-RU" sz="2500" dirty="0">
                <a:latin typeface="Times New Roman" panose="02020603050405020304" pitchFamily="18" charset="0"/>
                <a:cs typeface="Times New Roman" panose="02020603050405020304" pitchFamily="18" charset="0"/>
              </a:rPr>
              <a:t>,</a:t>
            </a:r>
            <a:r>
              <a:rPr lang="ru-RU" sz="2500" dirty="0" smtClean="0">
                <a:latin typeface="Times New Roman" panose="02020603050405020304" pitchFamily="18" charset="0"/>
                <a:cs typeface="Times New Roman" panose="02020603050405020304" pitchFamily="18" charset="0"/>
              </a:rPr>
              <a:t> сколько налогов он уплачивает и за что)</a:t>
            </a:r>
          </a:p>
          <a:p>
            <a:pPr marL="285750" indent="-285750" algn="just">
              <a:buFontTx/>
              <a:buChar char="-"/>
            </a:pPr>
            <a:endParaRPr lang="ru-RU" sz="2500" dirty="0">
              <a:latin typeface="Times New Roman" panose="02020603050405020304" pitchFamily="18" charset="0"/>
              <a:cs typeface="Times New Roman" panose="02020603050405020304" pitchFamily="18" charset="0"/>
            </a:endParaRPr>
          </a:p>
          <a:p>
            <a:pPr marL="285750" indent="-285750" algn="just">
              <a:buFontTx/>
              <a:buChar char="-"/>
            </a:pPr>
            <a:r>
              <a:rPr lang="ru-RU" sz="2500" dirty="0" smtClean="0">
                <a:latin typeface="Times New Roman" panose="02020603050405020304" pitchFamily="18" charset="0"/>
                <a:cs typeface="Times New Roman" panose="02020603050405020304" pitchFamily="18" charset="0"/>
              </a:rPr>
              <a:t>Выяснить суммы налогов, которые пошли в бюджеты разного уровня</a:t>
            </a:r>
          </a:p>
          <a:p>
            <a:pPr marL="285750" indent="-285750" algn="just">
              <a:buFontTx/>
              <a:buChar char="-"/>
            </a:pPr>
            <a:endParaRPr lang="ru-RU" sz="2500" dirty="0">
              <a:latin typeface="Times New Roman" panose="02020603050405020304" pitchFamily="18" charset="0"/>
              <a:cs typeface="Times New Roman" panose="02020603050405020304" pitchFamily="18" charset="0"/>
            </a:endParaRPr>
          </a:p>
          <a:p>
            <a:pPr marL="285750" indent="-285750" algn="just">
              <a:buFontTx/>
              <a:buChar char="-"/>
            </a:pPr>
            <a:r>
              <a:rPr lang="ru-RU" sz="2500" dirty="0" smtClean="0">
                <a:latin typeface="Times New Roman" panose="02020603050405020304" pitchFamily="18" charset="0"/>
                <a:cs typeface="Times New Roman" panose="02020603050405020304" pitchFamily="18" charset="0"/>
              </a:rPr>
              <a:t>Рассмотреть расходы бюджетов разного уровня</a:t>
            </a:r>
          </a:p>
          <a:p>
            <a:pPr marL="285750" indent="-285750" algn="just">
              <a:buFontTx/>
              <a:buChar char="-"/>
            </a:pPr>
            <a:endParaRPr lang="ru-RU" sz="2500" dirty="0">
              <a:latin typeface="Times New Roman" panose="02020603050405020304" pitchFamily="18" charset="0"/>
              <a:cs typeface="Times New Roman" panose="02020603050405020304" pitchFamily="18" charset="0"/>
            </a:endParaRPr>
          </a:p>
          <a:p>
            <a:pPr marL="285750" indent="-285750" algn="just">
              <a:buFontTx/>
              <a:buChar char="-"/>
            </a:pPr>
            <a:r>
              <a:rPr lang="ru-RU" sz="2500" dirty="0" smtClean="0">
                <a:latin typeface="Times New Roman" panose="02020603050405020304" pitchFamily="18" charset="0"/>
                <a:cs typeface="Times New Roman" panose="02020603050405020304" pitchFamily="18" charset="0"/>
              </a:rPr>
              <a:t>Рассчитать нашу долю в бюджетах разного уровня (сколько внес каждый гражданин на развитие и поддержку страны)</a:t>
            </a:r>
          </a:p>
          <a:p>
            <a:pPr marL="285750" indent="-285750" algn="just">
              <a:buFontTx/>
              <a:buChar char="-"/>
            </a:pPr>
            <a:endParaRPr lang="ru-RU" sz="2500" dirty="0">
              <a:latin typeface="Times New Roman" panose="02020603050405020304" pitchFamily="18" charset="0"/>
              <a:cs typeface="Times New Roman" panose="02020603050405020304" pitchFamily="18" charset="0"/>
            </a:endParaRPr>
          </a:p>
          <a:p>
            <a:pPr marL="285750" indent="-285750" algn="just">
              <a:buFontTx/>
              <a:buChar char="-"/>
            </a:pPr>
            <a:r>
              <a:rPr lang="ru-RU" sz="2500" dirty="0" smtClean="0">
                <a:latin typeface="Times New Roman" panose="02020603050405020304" pitchFamily="18" charset="0"/>
                <a:cs typeface="Times New Roman" panose="02020603050405020304" pitchFamily="18" charset="0"/>
              </a:rPr>
              <a:t>Рассмотреть вариант «возврата» налогов в семью, сколько получаем из средств бюджетов разного уровня и внебюджетных фондов</a:t>
            </a:r>
            <a:endParaRPr lang="ru-RU"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50673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8000"/>
          </a:xfrm>
          <a:prstGeom prst="rect">
            <a:avLst/>
          </a:prstGeom>
        </p:spPr>
      </p:pic>
      <p:sp>
        <p:nvSpPr>
          <p:cNvPr id="3" name="Лента лицом вверх 2"/>
          <p:cNvSpPr/>
          <p:nvPr/>
        </p:nvSpPr>
        <p:spPr>
          <a:xfrm>
            <a:off x="1345223" y="212071"/>
            <a:ext cx="9741877" cy="1125416"/>
          </a:xfrm>
          <a:prstGeom prst="ribbon2">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sp>
        <p:nvSpPr>
          <p:cNvPr id="4" name="TextBox 3"/>
          <p:cNvSpPr txBox="1"/>
          <p:nvPr/>
        </p:nvSpPr>
        <p:spPr>
          <a:xfrm>
            <a:off x="3965330" y="422030"/>
            <a:ext cx="4835770" cy="538609"/>
          </a:xfrm>
          <a:prstGeom prst="rect">
            <a:avLst/>
          </a:prstGeom>
          <a:noFill/>
        </p:spPr>
        <p:txBody>
          <a:bodyPr wrap="square" rtlCol="0">
            <a:spAutoFit/>
          </a:bodyPr>
          <a:lstStyle/>
          <a:p>
            <a:r>
              <a:rPr lang="ru-RU" sz="2900" dirty="0" smtClean="0">
                <a:latin typeface="Times New Roman" panose="02020603050405020304" pitchFamily="18" charset="0"/>
                <a:cs typeface="Times New Roman" panose="02020603050405020304" pitchFamily="18" charset="0"/>
              </a:rPr>
              <a:t>Москва, </a:t>
            </a:r>
            <a:r>
              <a:rPr lang="ru-RU" sz="2900" dirty="0" err="1" smtClean="0">
                <a:latin typeface="Times New Roman" panose="02020603050405020304" pitchFamily="18" charset="0"/>
                <a:cs typeface="Times New Roman" panose="02020603050405020304" pitchFamily="18" charset="0"/>
              </a:rPr>
              <a:t>Басманный</a:t>
            </a:r>
            <a:r>
              <a:rPr lang="ru-RU" sz="2900" dirty="0" smtClean="0">
                <a:latin typeface="Times New Roman" panose="02020603050405020304" pitchFamily="18" charset="0"/>
                <a:cs typeface="Times New Roman" panose="02020603050405020304" pitchFamily="18" charset="0"/>
              </a:rPr>
              <a:t> район</a:t>
            </a:r>
            <a:endParaRPr lang="ru-RU" sz="2900" dirty="0">
              <a:latin typeface="Times New Roman" panose="02020603050405020304" pitchFamily="18" charset="0"/>
              <a:cs typeface="Times New Roman" panose="02020603050405020304" pitchFamily="18" charset="0"/>
            </a:endParaRPr>
          </a:p>
        </p:txBody>
      </p:sp>
      <p:pic>
        <p:nvPicPr>
          <p:cNvPr id="8194" name="Picture 2" descr="https://avatars.mds.yandex.net/get-pdb/1016956/d005ea69-d5c8-47a2-be1f-5c09c7466981/s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646" y="1704912"/>
            <a:ext cx="2871298" cy="4437647"/>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4"/>
          <a:stretch>
            <a:fillRect/>
          </a:stretch>
        </p:blipFill>
        <p:spPr>
          <a:xfrm>
            <a:off x="5348187" y="1553585"/>
            <a:ext cx="3493311" cy="4310246"/>
          </a:xfrm>
          <a:prstGeom prst="rect">
            <a:avLst/>
          </a:prstGeom>
        </p:spPr>
      </p:pic>
      <p:sp>
        <p:nvSpPr>
          <p:cNvPr id="5" name="Прямоугольник 4"/>
          <p:cNvSpPr/>
          <p:nvPr/>
        </p:nvSpPr>
        <p:spPr>
          <a:xfrm>
            <a:off x="107281" y="6059079"/>
            <a:ext cx="6792464" cy="73866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8" name="TextBox 7"/>
          <p:cNvSpPr txBox="1"/>
          <p:nvPr/>
        </p:nvSpPr>
        <p:spPr>
          <a:xfrm>
            <a:off x="107281" y="6057107"/>
            <a:ext cx="7065833" cy="738664"/>
          </a:xfrm>
          <a:prstGeom prst="rect">
            <a:avLst/>
          </a:prstGeom>
          <a:noFill/>
        </p:spPr>
        <p:txBody>
          <a:bodyPr wrap="square" rtlCol="0">
            <a:spAutoFit/>
          </a:bodyPr>
          <a:lstStyle/>
          <a:p>
            <a:r>
              <a:rPr lang="en-US" sz="2100" dirty="0" smtClean="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P.S</a:t>
            </a:r>
            <a:r>
              <a:rPr lang="ru-RU" sz="2100" dirty="0" smtClean="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Все фото взяты из архива семьи, сейчас сын – студент Финансового университета при Правительстве РФ</a:t>
            </a:r>
            <a:endParaRPr lang="ru-RU" sz="21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1721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Выноска-облако 1"/>
          <p:cNvSpPr/>
          <p:nvPr/>
        </p:nvSpPr>
        <p:spPr>
          <a:xfrm>
            <a:off x="949449" y="114440"/>
            <a:ext cx="4229219" cy="2628760"/>
          </a:xfrm>
          <a:prstGeom prst="cloudCallou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802424" y="736322"/>
            <a:ext cx="3278514" cy="1384995"/>
          </a:xfrm>
          <a:prstGeom prst="rect">
            <a:avLst/>
          </a:prstGeom>
          <a:noFill/>
        </p:spPr>
        <p:txBody>
          <a:bodyPr wrap="square" rtlCol="0">
            <a:spAutoFit/>
          </a:bodyPr>
          <a:lstStyle/>
          <a:p>
            <a:r>
              <a:rPr lang="ru-RU" sz="2100" dirty="0" smtClean="0">
                <a:solidFill>
                  <a:schemeClr val="tx1">
                    <a:lumMod val="95000"/>
                    <a:lumOff val="5000"/>
                  </a:schemeClr>
                </a:solidFill>
                <a:latin typeface="Times New Roman" panose="02020603050405020304" pitchFamily="18" charset="0"/>
                <a:cs typeface="Times New Roman" panose="02020603050405020304" pitchFamily="18" charset="0"/>
              </a:rPr>
              <a:t>Зачем я уплачиваю налоги? На что же они идут? Что я от них получаю?  </a:t>
            </a:r>
            <a:endParaRPr lang="ru-RU" sz="2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12" name="Рисунок 11"/>
          <p:cNvPicPr>
            <a:picLocks noChangeAspect="1"/>
          </p:cNvPicPr>
          <p:nvPr/>
        </p:nvPicPr>
        <p:blipFill>
          <a:blip r:embed="rId2"/>
          <a:stretch>
            <a:fillRect/>
          </a:stretch>
        </p:blipFill>
        <p:spPr>
          <a:xfrm>
            <a:off x="374241" y="2980596"/>
            <a:ext cx="5036478" cy="3569673"/>
          </a:xfrm>
          <a:prstGeom prst="rect">
            <a:avLst/>
          </a:prstGeom>
        </p:spPr>
      </p:pic>
      <p:pic>
        <p:nvPicPr>
          <p:cNvPr id="14" name="Рисунок 13"/>
          <p:cNvPicPr>
            <a:picLocks noChangeAspect="1"/>
          </p:cNvPicPr>
          <p:nvPr/>
        </p:nvPicPr>
        <p:blipFill>
          <a:blip r:embed="rId3"/>
          <a:stretch>
            <a:fillRect/>
          </a:stretch>
        </p:blipFill>
        <p:spPr>
          <a:xfrm>
            <a:off x="6295292" y="3073083"/>
            <a:ext cx="5424854" cy="3477186"/>
          </a:xfrm>
          <a:prstGeom prst="ellipse">
            <a:avLst/>
          </a:prstGeom>
        </p:spPr>
      </p:pic>
      <p:sp>
        <p:nvSpPr>
          <p:cNvPr id="9" name="Выноска-облако 8"/>
          <p:cNvSpPr/>
          <p:nvPr/>
        </p:nvSpPr>
        <p:spPr>
          <a:xfrm flipH="1">
            <a:off x="5974303" y="114440"/>
            <a:ext cx="5738446" cy="3182747"/>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7081470" y="595823"/>
            <a:ext cx="4207853" cy="2031325"/>
          </a:xfrm>
          <a:prstGeom prst="rect">
            <a:avLst/>
          </a:prstGeom>
          <a:noFill/>
        </p:spPr>
        <p:txBody>
          <a:bodyPr wrap="square" rtlCol="0">
            <a:spAutoFit/>
          </a:bodyPr>
          <a:lstStyle/>
          <a:p>
            <a:r>
              <a:rPr lang="ru-RU" sz="2100" dirty="0" smtClean="0">
                <a:solidFill>
                  <a:schemeClr val="bg1">
                    <a:lumMod val="95000"/>
                  </a:schemeClr>
                </a:solidFill>
                <a:latin typeface="Times New Roman" panose="02020603050405020304" pitchFamily="18" charset="0"/>
                <a:cs typeface="Times New Roman" panose="02020603050405020304" pitchFamily="18" charset="0"/>
              </a:rPr>
              <a:t>Новая дорога до нашей дачи в Простоквашино, новые станции метрополитена, парки и многое другое, все это финансируется за счет наших налогов. Смотри, я объясню тебе подробнее</a:t>
            </a:r>
            <a:endParaRPr lang="ru-RU" sz="2100"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081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23392" y="1443254"/>
            <a:ext cx="6764337" cy="5047536"/>
          </a:xfrm>
          <a:prstGeom prst="rect">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168033" y="0"/>
            <a:ext cx="2768595" cy="3861460"/>
          </a:xfrm>
          <a:prstGeom prst="rect">
            <a:avLst/>
          </a:prstGeom>
        </p:spPr>
      </p:pic>
      <p:sp>
        <p:nvSpPr>
          <p:cNvPr id="3" name="Прямоугольник 2"/>
          <p:cNvSpPr/>
          <p:nvPr/>
        </p:nvSpPr>
        <p:spPr>
          <a:xfrm>
            <a:off x="2936628" y="1443254"/>
            <a:ext cx="5811719" cy="5047536"/>
          </a:xfrm>
          <a:prstGeom prst="rect">
            <a:avLst/>
          </a:prstGeom>
        </p:spPr>
        <p:txBody>
          <a:bodyPr wrap="square">
            <a:spAutoFit/>
          </a:bodyPr>
          <a:lstStyle/>
          <a:p>
            <a:pPr algn="just"/>
            <a:r>
              <a:rPr lang="ru-RU" sz="2300" dirty="0">
                <a:latin typeface="Times New Roman" panose="02020603050405020304" pitchFamily="18" charset="0"/>
                <a:cs typeface="Times New Roman" panose="02020603050405020304" pitchFamily="18" charset="0"/>
              </a:rPr>
              <a:t>Мама – </a:t>
            </a:r>
            <a:r>
              <a:rPr lang="ru-RU" sz="2300" dirty="0" smtClean="0">
                <a:latin typeface="Times New Roman" panose="02020603050405020304" pitchFamily="18" charset="0"/>
                <a:cs typeface="Times New Roman" panose="02020603050405020304" pitchFamily="18" charset="0"/>
              </a:rPr>
              <a:t>финансист, </a:t>
            </a:r>
            <a:r>
              <a:rPr lang="ru-RU" sz="2300" dirty="0">
                <a:latin typeface="Times New Roman" panose="02020603050405020304" pitchFamily="18" charset="0"/>
                <a:cs typeface="Times New Roman" panose="02020603050405020304" pitchFamily="18" charset="0"/>
              </a:rPr>
              <a:t>заработная плата 75 </a:t>
            </a:r>
            <a:r>
              <a:rPr lang="ru-RU" sz="2300" dirty="0" smtClean="0">
                <a:latin typeface="Times New Roman" panose="02020603050405020304" pitchFamily="18" charset="0"/>
                <a:cs typeface="Times New Roman" panose="02020603050405020304" pitchFamily="18" charset="0"/>
              </a:rPr>
              <a:t>000</a:t>
            </a:r>
          </a:p>
          <a:p>
            <a:pPr algn="just"/>
            <a:endParaRPr lang="ru-RU" sz="2300" dirty="0">
              <a:latin typeface="Times New Roman" panose="02020603050405020304" pitchFamily="18" charset="0"/>
              <a:cs typeface="Times New Roman" panose="02020603050405020304" pitchFamily="18" charset="0"/>
            </a:endParaRPr>
          </a:p>
          <a:p>
            <a:pPr algn="just"/>
            <a:r>
              <a:rPr lang="ru-RU" sz="2300" dirty="0">
                <a:latin typeface="Times New Roman" panose="02020603050405020304" pitchFamily="18" charset="0"/>
                <a:cs typeface="Times New Roman" panose="02020603050405020304" pitchFamily="18" charset="0"/>
              </a:rPr>
              <a:t>Папа – </a:t>
            </a:r>
            <a:r>
              <a:rPr lang="ru-RU" sz="2300" dirty="0" smtClean="0">
                <a:latin typeface="Times New Roman" panose="02020603050405020304" pitchFamily="18" charset="0"/>
                <a:cs typeface="Times New Roman" panose="02020603050405020304" pitchFamily="18" charset="0"/>
              </a:rPr>
              <a:t>научный работник РАН, заработная </a:t>
            </a:r>
            <a:r>
              <a:rPr lang="ru-RU" sz="2300" dirty="0">
                <a:latin typeface="Times New Roman" panose="02020603050405020304" pitchFamily="18" charset="0"/>
                <a:cs typeface="Times New Roman" panose="02020603050405020304" pitchFamily="18" charset="0"/>
              </a:rPr>
              <a:t>плата 80 </a:t>
            </a:r>
            <a:r>
              <a:rPr lang="ru-RU" sz="2300" dirty="0" smtClean="0">
                <a:latin typeface="Times New Roman" panose="02020603050405020304" pitchFamily="18" charset="0"/>
                <a:cs typeface="Times New Roman" panose="02020603050405020304" pitchFamily="18" charset="0"/>
              </a:rPr>
              <a:t>000</a:t>
            </a:r>
          </a:p>
          <a:p>
            <a:pPr algn="just"/>
            <a:endParaRPr lang="ru-RU" sz="2300" dirty="0">
              <a:latin typeface="Times New Roman" panose="02020603050405020304" pitchFamily="18" charset="0"/>
              <a:cs typeface="Times New Roman" panose="02020603050405020304" pitchFamily="18" charset="0"/>
            </a:endParaRPr>
          </a:p>
          <a:p>
            <a:pPr algn="just"/>
            <a:r>
              <a:rPr lang="ru-RU" sz="2300" dirty="0" smtClean="0">
                <a:latin typeface="Times New Roman" panose="02020603050405020304" pitchFamily="18" charset="0"/>
                <a:cs typeface="Times New Roman" panose="02020603050405020304" pitchFamily="18" charset="0"/>
              </a:rPr>
              <a:t>У папы есть автомобиль 170 </a:t>
            </a:r>
            <a:r>
              <a:rPr lang="ru-RU" sz="2300" dirty="0" err="1" smtClean="0">
                <a:latin typeface="Times New Roman" panose="02020603050405020304" pitchFamily="18" charset="0"/>
                <a:cs typeface="Times New Roman" panose="02020603050405020304" pitchFamily="18" charset="0"/>
              </a:rPr>
              <a:t>л.с</a:t>
            </a:r>
            <a:r>
              <a:rPr lang="ru-RU" sz="2300" dirty="0" smtClean="0">
                <a:latin typeface="Times New Roman" panose="02020603050405020304" pitchFamily="18" charset="0"/>
                <a:cs typeface="Times New Roman" panose="02020603050405020304" pitchFamily="18" charset="0"/>
              </a:rPr>
              <a:t>.</a:t>
            </a:r>
          </a:p>
          <a:p>
            <a:pPr algn="just"/>
            <a:endParaRPr lang="ru-RU" sz="2300" dirty="0">
              <a:latin typeface="Times New Roman" panose="02020603050405020304" pitchFamily="18" charset="0"/>
              <a:cs typeface="Times New Roman" panose="02020603050405020304" pitchFamily="18" charset="0"/>
            </a:endParaRPr>
          </a:p>
          <a:p>
            <a:pPr algn="just"/>
            <a:r>
              <a:rPr lang="ru-RU" sz="2300" dirty="0">
                <a:latin typeface="Times New Roman" panose="02020603050405020304" pitchFamily="18" charset="0"/>
                <a:cs typeface="Times New Roman" panose="02020603050405020304" pitchFamily="18" charset="0"/>
              </a:rPr>
              <a:t>Квартира 77 м</a:t>
            </a:r>
            <a:r>
              <a:rPr lang="en-US" sz="2300" dirty="0" smtClean="0">
                <a:latin typeface="Times New Roman" panose="02020603050405020304" pitchFamily="18" charset="0"/>
                <a:cs typeface="Times New Roman" panose="02020603050405020304" pitchFamily="18" charset="0"/>
              </a:rPr>
              <a:t>^</a:t>
            </a:r>
            <a:r>
              <a:rPr lang="ru-RU" sz="2300" dirty="0" smtClean="0">
                <a:latin typeface="Times New Roman" panose="02020603050405020304" pitchFamily="18" charset="0"/>
                <a:cs typeface="Times New Roman" panose="02020603050405020304" pitchFamily="18" charset="0"/>
              </a:rPr>
              <a:t>2</a:t>
            </a:r>
          </a:p>
          <a:p>
            <a:pPr algn="just"/>
            <a:endParaRPr lang="ru-RU" sz="2300" dirty="0">
              <a:latin typeface="Times New Roman" panose="02020603050405020304" pitchFamily="18" charset="0"/>
              <a:cs typeface="Times New Roman" panose="02020603050405020304" pitchFamily="18" charset="0"/>
            </a:endParaRPr>
          </a:p>
          <a:p>
            <a:pPr algn="just"/>
            <a:r>
              <a:rPr lang="ru-RU" sz="2300" dirty="0" smtClean="0">
                <a:latin typeface="Times New Roman" panose="02020603050405020304" pitchFamily="18" charset="0"/>
                <a:cs typeface="Times New Roman" panose="02020603050405020304" pitchFamily="18" charset="0"/>
              </a:rPr>
              <a:t>Дачный домик в Простоквашино 60м^2 (Простоквашино –район </a:t>
            </a:r>
            <a:r>
              <a:rPr lang="ru-RU" sz="2300" dirty="0">
                <a:latin typeface="Times New Roman" panose="02020603050405020304" pitchFamily="18" charset="0"/>
                <a:cs typeface="Times New Roman" panose="02020603050405020304" pitchFamily="18" charset="0"/>
              </a:rPr>
              <a:t>Н</a:t>
            </a:r>
            <a:r>
              <a:rPr lang="ru-RU" sz="2300" dirty="0" smtClean="0">
                <a:latin typeface="Times New Roman" panose="02020603050405020304" pitchFamily="18" charset="0"/>
                <a:cs typeface="Times New Roman" panose="02020603050405020304" pitchFamily="18" charset="0"/>
              </a:rPr>
              <a:t>овой Москвы)</a:t>
            </a:r>
            <a:endParaRPr lang="ru-RU" sz="2300" dirty="0">
              <a:latin typeface="Times New Roman" panose="02020603050405020304" pitchFamily="18" charset="0"/>
              <a:cs typeface="Times New Roman" panose="02020603050405020304" pitchFamily="18" charset="0"/>
            </a:endParaRPr>
          </a:p>
          <a:p>
            <a:pPr algn="just"/>
            <a:endParaRPr lang="ru-RU" sz="2300" dirty="0">
              <a:latin typeface="Times New Roman" panose="02020603050405020304" pitchFamily="18" charset="0"/>
              <a:cs typeface="Times New Roman" panose="02020603050405020304" pitchFamily="18" charset="0"/>
            </a:endParaRPr>
          </a:p>
          <a:p>
            <a:pPr algn="just"/>
            <a:r>
              <a:rPr lang="ru-RU" sz="2300" dirty="0" smtClean="0">
                <a:latin typeface="Times New Roman" panose="02020603050405020304" pitchFamily="18" charset="0"/>
                <a:cs typeface="Times New Roman" panose="02020603050405020304" pitchFamily="18" charset="0"/>
              </a:rPr>
              <a:t>Земельный участок в Простоквашино 15 соток2</a:t>
            </a:r>
            <a:endParaRPr lang="ru-RU" sz="23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182017" y="386054"/>
            <a:ext cx="7860323" cy="507831"/>
          </a:xfrm>
          <a:prstGeom prst="rect">
            <a:avLst/>
          </a:prstGeom>
          <a:noFill/>
        </p:spPr>
        <p:txBody>
          <a:bodyPr wrap="square" rtlCol="0">
            <a:spAutoFit/>
          </a:bodyPr>
          <a:lstStyle/>
          <a:p>
            <a:pPr algn="ctr"/>
            <a:r>
              <a:rPr lang="ru-RU" sz="2700" dirty="0" smtClean="0">
                <a:latin typeface="Times New Roman" panose="02020603050405020304" pitchFamily="18" charset="0"/>
                <a:cs typeface="Times New Roman" panose="02020603050405020304" pitchFamily="18" charset="0"/>
              </a:rPr>
              <a:t>Налогооблагаемые доходы и имущество семьи</a:t>
            </a:r>
            <a:endParaRPr lang="ru-RU" sz="2700" dirty="0">
              <a:latin typeface="Times New Roman" panose="02020603050405020304" pitchFamily="18" charset="0"/>
              <a:cs typeface="Times New Roman" panose="02020603050405020304" pitchFamily="18" charset="0"/>
            </a:endParaRPr>
          </a:p>
        </p:txBody>
      </p:sp>
      <p:pic>
        <p:nvPicPr>
          <p:cNvPr id="4100" name="Picture 4" descr="https://ya-webdesign.com/images/dragonfly-clipart-transparent-background-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604978" y="2214854"/>
            <a:ext cx="2592408" cy="2190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689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254589980"/>
              </p:ext>
            </p:extLst>
          </p:nvPr>
        </p:nvGraphicFramePr>
        <p:xfrm>
          <a:off x="236291" y="794034"/>
          <a:ext cx="11730040" cy="5580679"/>
        </p:xfrm>
        <a:graphic>
          <a:graphicData uri="http://schemas.openxmlformats.org/drawingml/2006/table">
            <a:tbl>
              <a:tblPr firstRow="1" firstCol="1" bandRow="1"/>
              <a:tblGrid>
                <a:gridCol w="2682756">
                  <a:extLst>
                    <a:ext uri="{9D8B030D-6E8A-4147-A177-3AD203B41FA5}">
                      <a16:colId xmlns:a16="http://schemas.microsoft.com/office/drawing/2014/main" val="3936882148"/>
                    </a:ext>
                  </a:extLst>
                </a:gridCol>
                <a:gridCol w="4264269">
                  <a:extLst>
                    <a:ext uri="{9D8B030D-6E8A-4147-A177-3AD203B41FA5}">
                      <a16:colId xmlns:a16="http://schemas.microsoft.com/office/drawing/2014/main" val="161527223"/>
                    </a:ext>
                  </a:extLst>
                </a:gridCol>
                <a:gridCol w="4783015">
                  <a:extLst>
                    <a:ext uri="{9D8B030D-6E8A-4147-A177-3AD203B41FA5}">
                      <a16:colId xmlns:a16="http://schemas.microsoft.com/office/drawing/2014/main" val="4165275845"/>
                    </a:ext>
                  </a:extLst>
                </a:gridCol>
              </a:tblGrid>
              <a:tr h="313797">
                <a:tc>
                  <a:txBody>
                    <a:bodyPr/>
                    <a:lstStyle/>
                    <a:p>
                      <a:pPr algn="ctr">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Налог</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a:effectLst/>
                          <a:latin typeface="Times New Roman" panose="02020603050405020304" pitchFamily="18" charset="0"/>
                          <a:ea typeface="PMingLiU"/>
                          <a:cs typeface="Arial" panose="020B0604020202020204" pitchFamily="34" charset="0"/>
                        </a:rPr>
                        <a:t>Мама</a:t>
                      </a:r>
                      <a:endParaRPr lang="ru-RU" sz="19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a:effectLst/>
                          <a:latin typeface="Times New Roman" panose="02020603050405020304" pitchFamily="18" charset="0"/>
                          <a:ea typeface="PMingLiU"/>
                          <a:cs typeface="Arial" panose="020B0604020202020204" pitchFamily="34" charset="0"/>
                        </a:rPr>
                        <a:t>Папа</a:t>
                      </a:r>
                      <a:endParaRPr lang="ru-RU" sz="19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7318973"/>
                  </a:ext>
                </a:extLst>
              </a:tr>
              <a:tr h="234666">
                <a:tc>
                  <a:txBody>
                    <a:bodyPr/>
                    <a:lstStyle/>
                    <a:p>
                      <a:pPr algn="ctr">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НДФЛ</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13%</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13%</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0263543"/>
                  </a:ext>
                </a:extLst>
              </a:tr>
              <a:tr h="1025974">
                <a:tc>
                  <a:txBody>
                    <a:bodyPr/>
                    <a:lstStyle/>
                    <a:p>
                      <a:pPr algn="ctr">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Транспортный</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Calibri" panose="020F0502020204030204" pitchFamily="34" charset="0"/>
                          <a:ea typeface="PMingLiU"/>
                          <a:cs typeface="Arial" panose="020B0604020202020204" pitchFamily="34" charset="0"/>
                        </a:rPr>
                        <a:t>-</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Calibri" panose="020F0502020204030204" pitchFamily="34" charset="0"/>
                          <a:ea typeface="PMingLiU"/>
                          <a:cs typeface="Arial" panose="020B0604020202020204" pitchFamily="34" charset="0"/>
                        </a:rPr>
                        <a:t>Согласно</a:t>
                      </a:r>
                      <a:r>
                        <a:rPr lang="ru-RU" sz="1900" baseline="0" dirty="0" smtClean="0">
                          <a:effectLst/>
                          <a:latin typeface="Calibri" panose="020F0502020204030204" pitchFamily="34" charset="0"/>
                          <a:ea typeface="PMingLiU"/>
                          <a:cs typeface="Arial" panose="020B0604020202020204" pitchFamily="34" charset="0"/>
                        </a:rPr>
                        <a:t> </a:t>
                      </a:r>
                      <a:r>
                        <a:rPr lang="ru-RU" sz="1900" dirty="0" smtClean="0">
                          <a:effectLst/>
                          <a:latin typeface="Calibri" panose="020F0502020204030204" pitchFamily="34" charset="0"/>
                          <a:ea typeface="PMingLiU"/>
                          <a:cs typeface="Arial" panose="020B0604020202020204" pitchFamily="34" charset="0"/>
                        </a:rPr>
                        <a:t>Закону № 33 г. Москва «О транспортном налоге» машина мощностью 170 л. с. Облагается величиной</a:t>
                      </a:r>
                      <a:r>
                        <a:rPr lang="ru-RU" sz="1900" baseline="0" dirty="0" smtClean="0">
                          <a:effectLst/>
                          <a:latin typeface="Calibri" panose="020F0502020204030204" pitchFamily="34" charset="0"/>
                          <a:ea typeface="PMingLiU"/>
                          <a:cs typeface="Arial" panose="020B0604020202020204" pitchFamily="34" charset="0"/>
                        </a:rPr>
                        <a:t> налога 45 рублей за 1 л. с. </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630939"/>
                  </a:ext>
                </a:extLst>
              </a:tr>
              <a:tr h="2512324">
                <a:tc>
                  <a:txBody>
                    <a:bodyPr/>
                    <a:lstStyle/>
                    <a:p>
                      <a:pPr algn="ctr">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Налог на имущество физических лиц</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Налоговым кодексом РФ и Законом города Москвы «О налоге на имущество физических лиц» дачный</a:t>
                      </a:r>
                      <a:r>
                        <a:rPr lang="ru-RU" sz="1900" baseline="0" dirty="0" smtClean="0">
                          <a:effectLst/>
                          <a:latin typeface="Times New Roman" panose="02020603050405020304" pitchFamily="18" charset="0"/>
                          <a:ea typeface="PMingLiU"/>
                          <a:cs typeface="Arial" panose="020B0604020202020204" pitchFamily="34" charset="0"/>
                        </a:rPr>
                        <a:t> домик облагается налоговой ставкой 0,1%, (при этом налоговый вычет предусматривает, что налогом не облагается 50 м^2, если собственник владеет жилым домом)</a:t>
                      </a:r>
                    </a:p>
                    <a:p>
                      <a:pPr algn="ctr">
                        <a:lnSpc>
                          <a:spcPct val="107000"/>
                        </a:lnSpc>
                        <a:spcAft>
                          <a:spcPts val="0"/>
                        </a:spcAft>
                      </a:pP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Calibri" panose="020F0502020204030204" pitchFamily="34" charset="0"/>
                          <a:ea typeface="PMingLiU"/>
                          <a:cs typeface="Arial" panose="020B0604020202020204" pitchFamily="34" charset="0"/>
                        </a:rPr>
                        <a:t>Налоговым кодексом РФ и Законом города Москвы «О налоге на имущество физических лиц»</a:t>
                      </a:r>
                      <a:r>
                        <a:rPr lang="ru-RU" sz="1900" baseline="0" dirty="0" smtClean="0">
                          <a:effectLst/>
                          <a:latin typeface="Calibri" panose="020F0502020204030204" pitchFamily="34" charset="0"/>
                          <a:ea typeface="PMingLiU"/>
                          <a:cs typeface="Arial" panose="020B0604020202020204" pitchFamily="34" charset="0"/>
                        </a:rPr>
                        <a:t> квартира кадастровой стоимость от 10 до 20 млн. руб. облагается ставкой 0,15%, (при этом налоговый вычет предусматривает, что налогом не облагается 20 м</a:t>
                      </a:r>
                      <a:r>
                        <a:rPr lang="en-US" sz="1900" baseline="0" dirty="0" smtClean="0">
                          <a:effectLst/>
                          <a:latin typeface="Calibri" panose="020F0502020204030204" pitchFamily="34" charset="0"/>
                          <a:ea typeface="PMingLiU"/>
                          <a:cs typeface="Arial" panose="020B0604020202020204" pitchFamily="34" charset="0"/>
                        </a:rPr>
                        <a:t>^2</a:t>
                      </a:r>
                      <a:r>
                        <a:rPr lang="ru-RU" sz="1900" baseline="0" dirty="0" smtClean="0">
                          <a:effectLst/>
                          <a:latin typeface="Calibri" panose="020F0502020204030204" pitchFamily="34" charset="0"/>
                          <a:ea typeface="PMingLiU"/>
                          <a:cs typeface="Arial" panose="020B0604020202020204" pitchFamily="34" charset="0"/>
                        </a:rPr>
                        <a:t>, если собственник владеет квартирой</a:t>
                      </a:r>
                      <a:r>
                        <a:rPr lang="ru-RU" sz="1900" baseline="0" dirty="0">
                          <a:effectLst/>
                          <a:latin typeface="Calibri" panose="020F0502020204030204" pitchFamily="34" charset="0"/>
                          <a:ea typeface="PMingLiU"/>
                          <a:cs typeface="Arial" panose="020B0604020202020204" pitchFamily="34" charset="0"/>
                        </a:rPr>
                        <a:t>)</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184428"/>
                  </a:ext>
                </a:extLst>
              </a:tr>
              <a:tr h="783594">
                <a:tc>
                  <a:txBody>
                    <a:bodyPr/>
                    <a:lstStyle/>
                    <a:p>
                      <a:pPr algn="ctr">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Земельный</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Calibri" panose="020F0502020204030204" pitchFamily="34" charset="0"/>
                          <a:ea typeface="PMingLiU"/>
                          <a:cs typeface="Arial" panose="020B0604020202020204" pitchFamily="34" charset="0"/>
                        </a:rPr>
                        <a:t>Согласно п. 1 ст. 393 НК РФ. Для земельных участков установлена общая ставка, равная 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73891"/>
                  </a:ext>
                </a:extLst>
              </a:tr>
            </a:tbl>
          </a:graphicData>
        </a:graphic>
      </p:graphicFrame>
      <p:sp>
        <p:nvSpPr>
          <p:cNvPr id="3" name="TextBox 2"/>
          <p:cNvSpPr txBox="1"/>
          <p:nvPr/>
        </p:nvSpPr>
        <p:spPr>
          <a:xfrm>
            <a:off x="3200399" y="110675"/>
            <a:ext cx="5090746" cy="507831"/>
          </a:xfrm>
          <a:prstGeom prst="rect">
            <a:avLst/>
          </a:prstGeom>
          <a:noFill/>
        </p:spPr>
        <p:txBody>
          <a:bodyPr wrap="square" rtlCol="0">
            <a:spAutoFit/>
          </a:bodyPr>
          <a:lstStyle/>
          <a:p>
            <a:pPr algn="ctr"/>
            <a:r>
              <a:rPr lang="ru-RU" sz="2700" dirty="0" smtClean="0">
                <a:latin typeface="Times New Roman" panose="02020603050405020304" pitchFamily="18" charset="0"/>
                <a:cs typeface="Times New Roman" panose="02020603050405020304" pitchFamily="18" charset="0"/>
              </a:rPr>
              <a:t>Налоги семьи</a:t>
            </a:r>
            <a:endParaRPr lang="ru-RU" sz="2700" dirty="0">
              <a:latin typeface="Times New Roman" panose="02020603050405020304" pitchFamily="18" charset="0"/>
              <a:cs typeface="Times New Roman" panose="02020603050405020304" pitchFamily="18" charset="0"/>
            </a:endParaRPr>
          </a:p>
        </p:txBody>
      </p:sp>
      <p:pic>
        <p:nvPicPr>
          <p:cNvPr id="4" name="Picture 2" descr="https://s5.postimg.cc/js02ocvef/PNG_Kelebek_Resimleri-www.nisanboard_5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1321" y="0"/>
            <a:ext cx="1119310" cy="96728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olimpik24.ru/wp-content/uploads/2017/06/b_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1600" y="5485634"/>
            <a:ext cx="1288075" cy="12549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zabavnik.club/wp-content/uploads/Kartinki_pro_narisovannyh_babochek_26_1012582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6863" y="3947746"/>
            <a:ext cx="1099918" cy="1222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491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313018026"/>
              </p:ext>
            </p:extLst>
          </p:nvPr>
        </p:nvGraphicFramePr>
        <p:xfrm>
          <a:off x="315420" y="599471"/>
          <a:ext cx="11483857" cy="5675829"/>
        </p:xfrm>
        <a:graphic>
          <a:graphicData uri="http://schemas.openxmlformats.org/drawingml/2006/table">
            <a:tbl>
              <a:tblPr firstRow="1" firstCol="1" bandRow="1"/>
              <a:tblGrid>
                <a:gridCol w="1963920">
                  <a:extLst>
                    <a:ext uri="{9D8B030D-6E8A-4147-A177-3AD203B41FA5}">
                      <a16:colId xmlns:a16="http://schemas.microsoft.com/office/drawing/2014/main" val="3936882148"/>
                    </a:ext>
                  </a:extLst>
                </a:gridCol>
                <a:gridCol w="5422722">
                  <a:extLst>
                    <a:ext uri="{9D8B030D-6E8A-4147-A177-3AD203B41FA5}">
                      <a16:colId xmlns:a16="http://schemas.microsoft.com/office/drawing/2014/main" val="161527223"/>
                    </a:ext>
                  </a:extLst>
                </a:gridCol>
                <a:gridCol w="4097215">
                  <a:extLst>
                    <a:ext uri="{9D8B030D-6E8A-4147-A177-3AD203B41FA5}">
                      <a16:colId xmlns:a16="http://schemas.microsoft.com/office/drawing/2014/main" val="4165275845"/>
                    </a:ext>
                  </a:extLst>
                </a:gridCol>
              </a:tblGrid>
              <a:tr h="0">
                <a:tc>
                  <a:txBody>
                    <a:bodyPr/>
                    <a:lstStyle/>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Налог</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a:effectLst/>
                          <a:latin typeface="Times New Roman" panose="02020603050405020304" pitchFamily="18" charset="0"/>
                          <a:ea typeface="PMingLiU"/>
                          <a:cs typeface="Arial" panose="020B0604020202020204" pitchFamily="34" charset="0"/>
                        </a:rPr>
                        <a:t>Мама</a:t>
                      </a:r>
                      <a:endParaRPr lang="ru-RU" sz="19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a:effectLst/>
                          <a:latin typeface="Times New Roman" panose="02020603050405020304" pitchFamily="18" charset="0"/>
                          <a:ea typeface="PMingLiU"/>
                          <a:cs typeface="Arial" panose="020B0604020202020204" pitchFamily="34" charset="0"/>
                        </a:rPr>
                        <a:t>Папа</a:t>
                      </a:r>
                      <a:endParaRPr lang="ru-RU" sz="19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7318973"/>
                  </a:ext>
                </a:extLst>
              </a:tr>
              <a:tr h="525756">
                <a:tc>
                  <a:txBody>
                    <a:bodyPr/>
                    <a:lstStyle/>
                    <a:p>
                      <a:pPr algn="just">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НДФЛ</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75 000* 0,13% =11206,9 </a:t>
                      </a:r>
                      <a:r>
                        <a:rPr lang="ru-RU" sz="1900" dirty="0" err="1" smtClean="0">
                          <a:effectLst/>
                          <a:latin typeface="Times New Roman" panose="02020603050405020304" pitchFamily="18" charset="0"/>
                          <a:ea typeface="PMingLiU"/>
                          <a:cs typeface="Arial" panose="020B0604020202020204" pitchFamily="34" charset="0"/>
                        </a:rPr>
                        <a:t>руб</a:t>
                      </a:r>
                      <a:r>
                        <a:rPr lang="ru-RU" sz="1900" dirty="0" smtClean="0">
                          <a:effectLst/>
                          <a:latin typeface="Times New Roman" panose="02020603050405020304" pitchFamily="18" charset="0"/>
                          <a:ea typeface="PMingLiU"/>
                          <a:cs typeface="Arial" panose="020B0604020202020204" pitchFamily="34" charset="0"/>
                        </a:rPr>
                        <a:t>/</a:t>
                      </a:r>
                      <a:r>
                        <a:rPr lang="ru-RU" sz="1900" dirty="0" err="1" smtClean="0">
                          <a:effectLst/>
                          <a:latin typeface="Times New Roman" panose="02020603050405020304" pitchFamily="18" charset="0"/>
                          <a:ea typeface="PMingLiU"/>
                          <a:cs typeface="Arial" panose="020B0604020202020204" pitchFamily="34" charset="0"/>
                        </a:rPr>
                        <a:t>мес</a:t>
                      </a:r>
                      <a:r>
                        <a:rPr lang="ru-RU" sz="1900" dirty="0" smtClean="0">
                          <a:effectLst/>
                          <a:latin typeface="Times New Roman" panose="02020603050405020304" pitchFamily="18" charset="0"/>
                          <a:ea typeface="PMingLiU"/>
                          <a:cs typeface="Arial" panose="020B0604020202020204" pitchFamily="34" charset="0"/>
                        </a:rPr>
                        <a:t>;</a:t>
                      </a: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11206,9*12месяцев=134</a:t>
                      </a:r>
                      <a:r>
                        <a:rPr lang="ru-RU" sz="1900" baseline="0" dirty="0" smtClean="0">
                          <a:effectLst/>
                          <a:latin typeface="Times New Roman" panose="02020603050405020304" pitchFamily="18" charset="0"/>
                          <a:ea typeface="PMingLiU"/>
                          <a:cs typeface="Arial" panose="020B0604020202020204" pitchFamily="34" charset="0"/>
                        </a:rPr>
                        <a:t> 482,8</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80 000*0,13=11954,03руб/</a:t>
                      </a:r>
                      <a:r>
                        <a:rPr lang="ru-RU" sz="1900" dirty="0" err="1" smtClean="0">
                          <a:effectLst/>
                          <a:latin typeface="Times New Roman" panose="02020603050405020304" pitchFamily="18" charset="0"/>
                          <a:ea typeface="PMingLiU"/>
                          <a:cs typeface="Arial" panose="020B0604020202020204" pitchFamily="34" charset="0"/>
                        </a:rPr>
                        <a:t>мес</a:t>
                      </a:r>
                      <a:endParaRPr lang="ru-RU" sz="1900" dirty="0" smtClean="0">
                        <a:effectLst/>
                        <a:latin typeface="Times New Roman" panose="02020603050405020304" pitchFamily="18" charset="0"/>
                        <a:ea typeface="PMingLiU"/>
                        <a:cs typeface="Arial" panose="020B0604020202020204" pitchFamily="34" charset="0"/>
                      </a:endParaRP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11954,03*12месяцев=143</a:t>
                      </a:r>
                      <a:r>
                        <a:rPr lang="en-US" sz="1900" dirty="0" smtClean="0">
                          <a:effectLst/>
                          <a:latin typeface="Times New Roman" panose="02020603050405020304" pitchFamily="18" charset="0"/>
                          <a:ea typeface="PMingLiU"/>
                          <a:cs typeface="Arial" panose="020B0604020202020204" pitchFamily="34" charset="0"/>
                        </a:rPr>
                        <a:t> </a:t>
                      </a:r>
                      <a:r>
                        <a:rPr lang="ru-RU" sz="1900" dirty="0" smtClean="0">
                          <a:effectLst/>
                          <a:latin typeface="Times New Roman" panose="02020603050405020304" pitchFamily="18" charset="0"/>
                          <a:ea typeface="PMingLiU"/>
                          <a:cs typeface="Arial" panose="020B0604020202020204" pitchFamily="34" charset="0"/>
                        </a:rPr>
                        <a:t>448,36</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0263543"/>
                  </a:ext>
                </a:extLst>
              </a:tr>
              <a:tr h="633475">
                <a:tc>
                  <a:txBody>
                    <a:bodyPr/>
                    <a:lstStyle/>
                    <a:p>
                      <a:pPr algn="just">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Транспортный</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dirty="0" smtClean="0">
                          <a:effectLst/>
                          <a:latin typeface="Calibri" panose="020F0502020204030204" pitchFamily="34" charset="0"/>
                          <a:ea typeface="PMingLiU"/>
                          <a:cs typeface="Arial" panose="020B0604020202020204" pitchFamily="34" charset="0"/>
                        </a:rPr>
                        <a:t>-</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ru-RU" sz="1900" dirty="0" smtClean="0">
                          <a:effectLst/>
                          <a:latin typeface="Times New Roman" panose="02020603050405020304" pitchFamily="18" charset="0"/>
                          <a:ea typeface="PMingLiU"/>
                          <a:cs typeface="Arial" panose="020B0604020202020204" pitchFamily="34" charset="0"/>
                        </a:rPr>
                        <a:t>Автомобиль 170 </a:t>
                      </a:r>
                      <a:r>
                        <a:rPr lang="ru-RU" sz="1900" dirty="0" err="1" smtClean="0">
                          <a:effectLst/>
                          <a:latin typeface="Times New Roman" panose="02020603050405020304" pitchFamily="18" charset="0"/>
                          <a:ea typeface="PMingLiU"/>
                          <a:cs typeface="Arial" panose="020B0604020202020204" pitchFamily="34" charset="0"/>
                        </a:rPr>
                        <a:t>л.с</a:t>
                      </a:r>
                      <a:r>
                        <a:rPr lang="ru-RU" sz="1900" dirty="0" smtClean="0">
                          <a:effectLst/>
                          <a:latin typeface="Times New Roman" panose="02020603050405020304" pitchFamily="18" charset="0"/>
                          <a:ea typeface="PMingLiU"/>
                          <a:cs typeface="Arial" panose="020B0604020202020204" pitchFamily="34" charset="0"/>
                        </a:rPr>
                        <a:t>. * 45=7650</a:t>
                      </a:r>
                      <a:endParaRPr lang="ru-RU" sz="1900" dirty="0" smtClean="0">
                        <a:effectLst/>
                        <a:latin typeface="Calibri" panose="020F0502020204030204" pitchFamily="34" charset="0"/>
                        <a:ea typeface="PMingLiU"/>
                        <a:cs typeface="Arial" panose="020B0604020202020204" pitchFamily="34" charset="0"/>
                      </a:endParaRPr>
                    </a:p>
                    <a:p>
                      <a:pPr algn="just">
                        <a:lnSpc>
                          <a:spcPct val="107000"/>
                        </a:lnSpc>
                        <a:spcAft>
                          <a:spcPts val="0"/>
                        </a:spcAft>
                      </a:pP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630939"/>
                  </a:ext>
                </a:extLst>
              </a:tr>
              <a:tr h="2569763">
                <a:tc>
                  <a:txBody>
                    <a:bodyPr/>
                    <a:lstStyle/>
                    <a:p>
                      <a:pPr algn="l">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Налог на имущество </a:t>
                      </a:r>
                      <a:r>
                        <a:rPr lang="ru-RU" sz="1900" dirty="0" smtClean="0">
                          <a:effectLst/>
                          <a:latin typeface="Times New Roman" panose="02020603050405020304" pitchFamily="18" charset="0"/>
                          <a:ea typeface="PMingLiU"/>
                          <a:cs typeface="Arial" panose="020B0604020202020204" pitchFamily="34" charset="0"/>
                        </a:rPr>
                        <a:t>физических </a:t>
                      </a:r>
                      <a:r>
                        <a:rPr lang="ru-RU" sz="1900" dirty="0">
                          <a:effectLst/>
                          <a:latin typeface="Times New Roman" panose="02020603050405020304" pitchFamily="18" charset="0"/>
                          <a:ea typeface="PMingLiU"/>
                          <a:cs typeface="Arial" panose="020B0604020202020204" pitchFamily="34" charset="0"/>
                        </a:rPr>
                        <a:t>лиц</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Дачный </a:t>
                      </a:r>
                      <a:r>
                        <a:rPr lang="ru-RU" sz="1900" dirty="0">
                          <a:effectLst/>
                          <a:latin typeface="Times New Roman" panose="02020603050405020304" pitchFamily="18" charset="0"/>
                          <a:ea typeface="PMingLiU"/>
                          <a:cs typeface="Arial" panose="020B0604020202020204" pitchFamily="34" charset="0"/>
                        </a:rPr>
                        <a:t>домик 60м^2, кадастровая стоимость 600 </a:t>
                      </a:r>
                      <a:r>
                        <a:rPr lang="ru-RU" sz="1900" dirty="0" smtClean="0">
                          <a:effectLst/>
                          <a:latin typeface="Times New Roman" panose="02020603050405020304" pitchFamily="18" charset="0"/>
                          <a:ea typeface="PMingLiU"/>
                          <a:cs typeface="Arial" panose="020B0604020202020204" pitchFamily="34" charset="0"/>
                        </a:rPr>
                        <a:t>000; </a:t>
                      </a:r>
                    </a:p>
                    <a:p>
                      <a:pPr algn="l">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стоимость</a:t>
                      </a:r>
                      <a:r>
                        <a:rPr lang="ru-RU" sz="1900" baseline="0" dirty="0" smtClean="0">
                          <a:effectLst/>
                          <a:latin typeface="Times New Roman" panose="02020603050405020304" pitchFamily="18" charset="0"/>
                          <a:ea typeface="PMingLiU"/>
                          <a:cs typeface="Arial" panose="020B0604020202020204" pitchFamily="34" charset="0"/>
                        </a:rPr>
                        <a:t> 1 м</a:t>
                      </a:r>
                      <a:r>
                        <a:rPr lang="en-US" sz="1900" baseline="0" dirty="0" smtClean="0">
                          <a:effectLst/>
                          <a:latin typeface="Times New Roman" panose="02020603050405020304" pitchFamily="18" charset="0"/>
                          <a:ea typeface="PMingLiU"/>
                          <a:cs typeface="Arial" panose="020B0604020202020204" pitchFamily="34" charset="0"/>
                        </a:rPr>
                        <a:t>^2=10000</a:t>
                      </a:r>
                      <a:r>
                        <a:rPr lang="ru-RU" sz="1900" baseline="0" dirty="0" smtClean="0">
                          <a:effectLst/>
                          <a:latin typeface="Times New Roman" panose="02020603050405020304" pitchFamily="18" charset="0"/>
                          <a:ea typeface="PMingLiU"/>
                          <a:cs typeface="Arial" panose="020B0604020202020204" pitchFamily="34" charset="0"/>
                        </a:rPr>
                        <a:t>; </a:t>
                      </a:r>
                      <a:endParaRPr lang="en-US" sz="1900" baseline="0" dirty="0" smtClean="0">
                        <a:effectLst/>
                        <a:latin typeface="Times New Roman" panose="02020603050405020304" pitchFamily="18" charset="0"/>
                        <a:ea typeface="PMingLiU"/>
                        <a:cs typeface="Arial" panose="020B0604020202020204" pitchFamily="34" charset="0"/>
                      </a:endParaRPr>
                    </a:p>
                    <a:p>
                      <a:pPr algn="l">
                        <a:lnSpc>
                          <a:spcPct val="107000"/>
                        </a:lnSpc>
                        <a:spcAft>
                          <a:spcPts val="0"/>
                        </a:spcAft>
                      </a:pPr>
                      <a:r>
                        <a:rPr lang="ru-RU" sz="1900" baseline="0" dirty="0" smtClean="0">
                          <a:effectLst/>
                          <a:latin typeface="Times New Roman" panose="02020603050405020304" pitchFamily="18" charset="0"/>
                          <a:ea typeface="PMingLiU"/>
                          <a:cs typeface="Arial" panose="020B0604020202020204" pitchFamily="34" charset="0"/>
                        </a:rPr>
                        <a:t>налогооблагаемая площадь</a:t>
                      </a:r>
                      <a:r>
                        <a:rPr lang="en-US" sz="1900" baseline="0" dirty="0" smtClean="0">
                          <a:effectLst/>
                          <a:latin typeface="Times New Roman" panose="02020603050405020304" pitchFamily="18" charset="0"/>
                          <a:ea typeface="PMingLiU"/>
                          <a:cs typeface="Arial" panose="020B0604020202020204" pitchFamily="34" charset="0"/>
                        </a:rPr>
                        <a:t> </a:t>
                      </a:r>
                      <a:r>
                        <a:rPr lang="ru-RU" sz="1900" dirty="0" smtClean="0">
                          <a:effectLst/>
                          <a:latin typeface="Times New Roman" panose="02020603050405020304" pitchFamily="18" charset="0"/>
                          <a:ea typeface="PMingLiU"/>
                          <a:cs typeface="Arial" panose="020B0604020202020204" pitchFamily="34" charset="0"/>
                        </a:rPr>
                        <a:t> 60-50=10 м</a:t>
                      </a:r>
                      <a:r>
                        <a:rPr lang="en-US" sz="1900" baseline="0" dirty="0" smtClean="0">
                          <a:effectLst/>
                          <a:latin typeface="Times New Roman" panose="02020603050405020304" pitchFamily="18" charset="0"/>
                          <a:ea typeface="PMingLiU"/>
                          <a:cs typeface="Arial" panose="020B0604020202020204" pitchFamily="34" charset="0"/>
                        </a:rPr>
                        <a:t>^2</a:t>
                      </a:r>
                      <a:r>
                        <a:rPr lang="ru-RU" sz="1900" baseline="0" dirty="0" smtClean="0">
                          <a:effectLst/>
                          <a:latin typeface="Times New Roman" panose="02020603050405020304" pitchFamily="18" charset="0"/>
                          <a:ea typeface="PMingLiU"/>
                          <a:cs typeface="Arial" panose="020B0604020202020204" pitchFamily="34" charset="0"/>
                        </a:rPr>
                        <a:t>;</a:t>
                      </a:r>
                      <a:endParaRPr lang="ru-RU" sz="1900" dirty="0" smtClean="0">
                        <a:effectLst/>
                        <a:latin typeface="Times New Roman" panose="02020603050405020304" pitchFamily="18" charset="0"/>
                        <a:ea typeface="PMingLiU"/>
                        <a:cs typeface="Arial" panose="020B0604020202020204" pitchFamily="34" charset="0"/>
                      </a:endParaRPr>
                    </a:p>
                    <a:p>
                      <a:pPr algn="l">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налогооблагаемая величина 10</a:t>
                      </a:r>
                      <a:r>
                        <a:rPr lang="en-US" sz="1900" dirty="0" smtClean="0">
                          <a:effectLst/>
                          <a:latin typeface="Times New Roman" panose="02020603050405020304" pitchFamily="18" charset="0"/>
                          <a:ea typeface="PMingLiU"/>
                          <a:cs typeface="Arial" panose="020B0604020202020204" pitchFamily="34" charset="0"/>
                        </a:rPr>
                        <a:t>*10</a:t>
                      </a:r>
                      <a:r>
                        <a:rPr lang="en-US" sz="1900" baseline="0" dirty="0" smtClean="0">
                          <a:effectLst/>
                          <a:latin typeface="Times New Roman" panose="02020603050405020304" pitchFamily="18" charset="0"/>
                          <a:ea typeface="PMingLiU"/>
                          <a:cs typeface="Arial" panose="020B0604020202020204" pitchFamily="34" charset="0"/>
                        </a:rPr>
                        <a:t> 000 = 100 000</a:t>
                      </a:r>
                      <a:r>
                        <a:rPr lang="ru-RU" sz="1900" dirty="0" smtClean="0">
                          <a:effectLst/>
                          <a:latin typeface="Times New Roman" panose="02020603050405020304" pitchFamily="18" charset="0"/>
                          <a:ea typeface="PMingLiU"/>
                          <a:cs typeface="Arial" panose="020B0604020202020204" pitchFamily="34" charset="0"/>
                        </a:rPr>
                        <a:t>; 100 000</a:t>
                      </a:r>
                      <a:r>
                        <a:rPr lang="ru-RU" sz="1900" baseline="0" dirty="0" smtClean="0">
                          <a:effectLst/>
                          <a:latin typeface="Times New Roman" panose="02020603050405020304" pitchFamily="18" charset="0"/>
                          <a:ea typeface="PMingLiU"/>
                          <a:cs typeface="Arial" panose="020B0604020202020204" pitchFamily="34" charset="0"/>
                        </a:rPr>
                        <a:t> * </a:t>
                      </a:r>
                      <a:r>
                        <a:rPr lang="ru-RU" sz="1900" dirty="0" smtClean="0">
                          <a:effectLst/>
                          <a:latin typeface="Times New Roman" panose="02020603050405020304" pitchFamily="18" charset="0"/>
                          <a:ea typeface="PMingLiU"/>
                          <a:cs typeface="Arial" panose="020B0604020202020204" pitchFamily="34" charset="0"/>
                        </a:rPr>
                        <a:t>0,1</a:t>
                      </a:r>
                      <a:r>
                        <a:rPr lang="ru-RU" sz="1900" dirty="0">
                          <a:effectLst/>
                          <a:latin typeface="Times New Roman" panose="02020603050405020304" pitchFamily="18" charset="0"/>
                          <a:ea typeface="PMingLiU"/>
                          <a:cs typeface="Arial" panose="020B0604020202020204" pitchFamily="34" charset="0"/>
                        </a:rPr>
                        <a:t>%=100</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Квартира </a:t>
                      </a:r>
                      <a:r>
                        <a:rPr lang="ru-RU" sz="1900" dirty="0">
                          <a:effectLst/>
                          <a:latin typeface="Times New Roman" panose="02020603050405020304" pitchFamily="18" charset="0"/>
                          <a:ea typeface="PMingLiU"/>
                          <a:cs typeface="Arial" panose="020B0604020202020204" pitchFamily="34" charset="0"/>
                        </a:rPr>
                        <a:t>кадастровой стоимостью 15 млн, </a:t>
                      </a:r>
                      <a:r>
                        <a:rPr lang="ru-RU" sz="1900" dirty="0" smtClean="0">
                          <a:effectLst/>
                          <a:latin typeface="Times New Roman" panose="02020603050405020304" pitchFamily="18" charset="0"/>
                          <a:ea typeface="PMingLiU"/>
                          <a:cs typeface="Arial" panose="020B0604020202020204" pitchFamily="34" charset="0"/>
                        </a:rPr>
                        <a:t>77м^2; </a:t>
                      </a: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стоимость 1м^2=</a:t>
                      </a:r>
                      <a:r>
                        <a:rPr lang="ru-RU" sz="1900" baseline="0" dirty="0" smtClean="0">
                          <a:effectLst/>
                          <a:latin typeface="Times New Roman" panose="02020603050405020304" pitchFamily="18" charset="0"/>
                          <a:ea typeface="PMingLiU"/>
                          <a:cs typeface="Arial" panose="020B0604020202020204" pitchFamily="34" charset="0"/>
                        </a:rPr>
                        <a:t> </a:t>
                      </a:r>
                      <a:r>
                        <a:rPr lang="ru-RU" sz="1900" dirty="0" smtClean="0">
                          <a:effectLst/>
                          <a:latin typeface="Times New Roman" panose="02020603050405020304" pitchFamily="18" charset="0"/>
                          <a:ea typeface="PMingLiU"/>
                          <a:cs typeface="Arial" panose="020B0604020202020204" pitchFamily="34" charset="0"/>
                        </a:rPr>
                        <a:t>194.805,2</a:t>
                      </a:r>
                      <a:r>
                        <a:rPr lang="ru-RU" sz="1900" dirty="0">
                          <a:effectLst/>
                          <a:latin typeface="Times New Roman" panose="02020603050405020304" pitchFamily="18" charset="0"/>
                          <a:ea typeface="PMingLiU"/>
                          <a:cs typeface="Arial" panose="020B0604020202020204" pitchFamily="34" charset="0"/>
                        </a:rPr>
                        <a:t>;</a:t>
                      </a:r>
                      <a:r>
                        <a:rPr lang="ru-RU" sz="1900" dirty="0" smtClean="0">
                          <a:effectLst/>
                          <a:latin typeface="Times New Roman" panose="02020603050405020304" pitchFamily="18" charset="0"/>
                          <a:ea typeface="PMingLiU"/>
                          <a:cs typeface="Arial" panose="020B0604020202020204" pitchFamily="34" charset="0"/>
                        </a:rPr>
                        <a:t> </a:t>
                      </a: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Налогооблагаемая площадь 77-20=57;</a:t>
                      </a: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налогооблагаемая </a:t>
                      </a:r>
                      <a:r>
                        <a:rPr lang="ru-RU" sz="1900" dirty="0">
                          <a:effectLst/>
                          <a:latin typeface="Times New Roman" panose="02020603050405020304" pitchFamily="18" charset="0"/>
                          <a:ea typeface="PMingLiU"/>
                          <a:cs typeface="Arial" panose="020B0604020202020204" pitchFamily="34" charset="0"/>
                        </a:rPr>
                        <a:t>величина </a:t>
                      </a:r>
                      <a:r>
                        <a:rPr lang="ru-RU" sz="1900" dirty="0" smtClean="0">
                          <a:effectLst/>
                          <a:latin typeface="Times New Roman" panose="02020603050405020304" pitchFamily="18" charset="0"/>
                          <a:ea typeface="PMingLiU"/>
                          <a:cs typeface="Arial" panose="020B0604020202020204" pitchFamily="34" charset="0"/>
                        </a:rPr>
                        <a:t>57*194805,2=11</a:t>
                      </a:r>
                      <a:r>
                        <a:rPr lang="en-US" sz="1900" dirty="0">
                          <a:effectLst/>
                          <a:latin typeface="Times New Roman" panose="02020603050405020304" pitchFamily="18" charset="0"/>
                          <a:ea typeface="PMingLiU"/>
                          <a:cs typeface="Arial" panose="020B0604020202020204" pitchFamily="34" charset="0"/>
                        </a:rPr>
                        <a:t> </a:t>
                      </a:r>
                      <a:r>
                        <a:rPr lang="ru-RU" sz="1900" dirty="0">
                          <a:effectLst/>
                          <a:latin typeface="Times New Roman" panose="02020603050405020304" pitchFamily="18" charset="0"/>
                          <a:ea typeface="PMingLiU"/>
                          <a:cs typeface="Arial" panose="020B0604020202020204" pitchFamily="34" charset="0"/>
                        </a:rPr>
                        <a:t>103</a:t>
                      </a:r>
                      <a:r>
                        <a:rPr lang="en-US" sz="1900" dirty="0">
                          <a:effectLst/>
                          <a:latin typeface="Times New Roman" panose="02020603050405020304" pitchFamily="18" charset="0"/>
                          <a:ea typeface="PMingLiU"/>
                          <a:cs typeface="Arial" panose="020B0604020202020204" pitchFamily="34" charset="0"/>
                        </a:rPr>
                        <a:t> </a:t>
                      </a:r>
                      <a:r>
                        <a:rPr lang="ru-RU" sz="1900" dirty="0" smtClean="0">
                          <a:effectLst/>
                          <a:latin typeface="Times New Roman" panose="02020603050405020304" pitchFamily="18" charset="0"/>
                          <a:ea typeface="PMingLiU"/>
                          <a:cs typeface="Arial" panose="020B0604020202020204" pitchFamily="34" charset="0"/>
                        </a:rPr>
                        <a:t>896,4;</a:t>
                      </a: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11103896,4*0,15% =</a:t>
                      </a:r>
                      <a:r>
                        <a:rPr lang="ru-RU" sz="1900" dirty="0">
                          <a:effectLst/>
                          <a:latin typeface="Times New Roman" panose="02020603050405020304" pitchFamily="18" charset="0"/>
                          <a:ea typeface="PMingLiU"/>
                          <a:cs typeface="Arial" panose="020B0604020202020204" pitchFamily="34" charset="0"/>
                        </a:rPr>
                        <a:t>16665,8</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184428"/>
                  </a:ext>
                </a:extLst>
              </a:tr>
              <a:tr h="923508">
                <a:tc>
                  <a:txBody>
                    <a:bodyPr/>
                    <a:lstStyle/>
                    <a:p>
                      <a:pPr algn="just">
                        <a:lnSpc>
                          <a:spcPct val="107000"/>
                        </a:lnSpc>
                        <a:spcAft>
                          <a:spcPts val="0"/>
                        </a:spcAft>
                      </a:pPr>
                      <a:r>
                        <a:rPr lang="ru-RU" sz="1900">
                          <a:effectLst/>
                          <a:latin typeface="Times New Roman" panose="02020603050405020304" pitchFamily="18" charset="0"/>
                          <a:ea typeface="PMingLiU"/>
                          <a:cs typeface="Arial" panose="020B0604020202020204" pitchFamily="34" charset="0"/>
                        </a:rPr>
                        <a:t>Земельный</a:t>
                      </a:r>
                      <a:endParaRPr lang="ru-RU" sz="19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15 </a:t>
                      </a:r>
                      <a:r>
                        <a:rPr lang="ru-RU" sz="1900" dirty="0">
                          <a:effectLst/>
                          <a:latin typeface="Times New Roman" panose="02020603050405020304" pitchFamily="18" charset="0"/>
                          <a:ea typeface="PMingLiU"/>
                          <a:cs typeface="Arial" panose="020B0604020202020204" pitchFamily="34" charset="0"/>
                        </a:rPr>
                        <a:t>соток; стоимость участка 1 500 </a:t>
                      </a:r>
                      <a:r>
                        <a:rPr lang="ru-RU" sz="1900" dirty="0" smtClean="0">
                          <a:effectLst/>
                          <a:latin typeface="Times New Roman" panose="02020603050405020304" pitchFamily="18" charset="0"/>
                          <a:ea typeface="PMingLiU"/>
                          <a:cs typeface="Arial" panose="020B0604020202020204" pitchFamily="34" charset="0"/>
                        </a:rPr>
                        <a:t>00;</a:t>
                      </a:r>
                    </a:p>
                    <a:p>
                      <a:pPr algn="just">
                        <a:lnSpc>
                          <a:spcPct val="107000"/>
                        </a:lnSpc>
                        <a:spcAft>
                          <a:spcPts val="0"/>
                        </a:spcAft>
                      </a:pPr>
                      <a:r>
                        <a:rPr lang="ru-RU" sz="1900" dirty="0" smtClean="0">
                          <a:effectLst/>
                          <a:latin typeface="Times New Roman" panose="02020603050405020304" pitchFamily="18" charset="0"/>
                          <a:ea typeface="PMingLiU"/>
                          <a:cs typeface="Arial" panose="020B0604020202020204" pitchFamily="34" charset="0"/>
                        </a:rPr>
                        <a:t>1 500 000 *0,3%=</a:t>
                      </a:r>
                      <a:r>
                        <a:rPr lang="ru-RU" sz="1900" dirty="0">
                          <a:effectLst/>
                          <a:latin typeface="Times New Roman" panose="02020603050405020304" pitchFamily="18" charset="0"/>
                          <a:ea typeface="PMingLiU"/>
                          <a:cs typeface="Arial" panose="020B0604020202020204" pitchFamily="34" charset="0"/>
                        </a:rPr>
                        <a:t>4500</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73891"/>
                  </a:ext>
                </a:extLst>
              </a:tr>
              <a:tr h="571184">
                <a:tc>
                  <a:txBody>
                    <a:bodyPr/>
                    <a:lstStyle/>
                    <a:p>
                      <a:pPr algn="just">
                        <a:lnSpc>
                          <a:spcPct val="107000"/>
                        </a:lnSpc>
                        <a:spcAft>
                          <a:spcPts val="0"/>
                        </a:spcAft>
                      </a:pPr>
                      <a:r>
                        <a:rPr lang="ru-RU" sz="1900" dirty="0">
                          <a:effectLst/>
                          <a:latin typeface="Times New Roman" panose="02020603050405020304" pitchFamily="18" charset="0"/>
                          <a:ea typeface="PMingLiU"/>
                          <a:cs typeface="Arial" panose="020B0604020202020204" pitchFamily="34" charset="0"/>
                        </a:rPr>
                        <a:t>Итого за год </a:t>
                      </a:r>
                      <a:r>
                        <a:rPr lang="ru-RU" sz="1900" dirty="0">
                          <a:effectLst/>
                          <a:highlight>
                            <a:srgbClr val="00FFFF"/>
                          </a:highlight>
                          <a:latin typeface="Times New Roman" panose="02020603050405020304" pitchFamily="18" charset="0"/>
                          <a:ea typeface="PMingLiU"/>
                          <a:cs typeface="Arial" panose="020B0604020202020204" pitchFamily="34" charset="0"/>
                        </a:rPr>
                        <a:t>306 846, 96</a:t>
                      </a:r>
                      <a:endParaRPr lang="ru-RU" sz="19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07000"/>
                        </a:lnSpc>
                        <a:spcAft>
                          <a:spcPts val="800"/>
                        </a:spcAft>
                      </a:pPr>
                      <a:endParaRPr lang="ru-RU" sz="1900" dirty="0">
                        <a:effectLst/>
                        <a:latin typeface="Calibri" panose="020F0502020204030204" pitchFamily="34" charset="0"/>
                        <a:ea typeface="PMingLiU"/>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extLst>
                  <a:ext uri="{0D108BD9-81ED-4DB2-BD59-A6C34878D82A}">
                    <a16:rowId xmlns:a16="http://schemas.microsoft.com/office/drawing/2014/main" val="2250759811"/>
                  </a:ext>
                </a:extLst>
              </a:tr>
            </a:tbl>
          </a:graphicData>
        </a:graphic>
      </p:graphicFrame>
      <p:pic>
        <p:nvPicPr>
          <p:cNvPr id="4" name="Рисунок 3"/>
          <p:cNvPicPr>
            <a:picLocks noChangeAspect="1"/>
          </p:cNvPicPr>
          <p:nvPr/>
        </p:nvPicPr>
        <p:blipFill>
          <a:blip r:embed="rId2"/>
          <a:stretch>
            <a:fillRect/>
          </a:stretch>
        </p:blipFill>
        <p:spPr>
          <a:xfrm>
            <a:off x="10359123" y="3666392"/>
            <a:ext cx="2035472" cy="3381027"/>
          </a:xfrm>
          <a:prstGeom prst="rect">
            <a:avLst/>
          </a:prstGeom>
        </p:spPr>
      </p:pic>
      <p:sp>
        <p:nvSpPr>
          <p:cNvPr id="2" name="TextBox 1"/>
          <p:cNvSpPr txBox="1"/>
          <p:nvPr/>
        </p:nvSpPr>
        <p:spPr>
          <a:xfrm>
            <a:off x="2948353" y="44742"/>
            <a:ext cx="7789985" cy="446276"/>
          </a:xfrm>
          <a:prstGeom prst="rect">
            <a:avLst/>
          </a:prstGeom>
          <a:noFill/>
        </p:spPr>
        <p:txBody>
          <a:bodyPr wrap="square" rtlCol="0">
            <a:spAutoFit/>
          </a:bodyPr>
          <a:lstStyle/>
          <a:p>
            <a:r>
              <a:rPr lang="ru-RU" sz="2300" dirty="0" smtClean="0">
                <a:latin typeface="Times New Roman" panose="02020603050405020304" pitchFamily="18" charset="0"/>
                <a:cs typeface="Times New Roman" panose="02020603050405020304" pitchFamily="18" charset="0"/>
              </a:rPr>
              <a:t>Сколько семья за год уплачивает налогов в бюджет</a:t>
            </a:r>
            <a:endParaRPr lang="ru-RU" sz="23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594731" y="4708326"/>
            <a:ext cx="571500" cy="78251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ru-RU"/>
          </a:p>
        </p:txBody>
      </p:sp>
      <p:sp>
        <p:nvSpPr>
          <p:cNvPr id="6" name="TextBox 5"/>
          <p:cNvSpPr txBox="1"/>
          <p:nvPr/>
        </p:nvSpPr>
        <p:spPr>
          <a:xfrm>
            <a:off x="10647485" y="4791807"/>
            <a:ext cx="571500" cy="615553"/>
          </a:xfrm>
          <a:prstGeom prst="rect">
            <a:avLst/>
          </a:prstGeom>
          <a:noFill/>
        </p:spPr>
        <p:txBody>
          <a:bodyPr wrap="square" rtlCol="0">
            <a:spAutoFit/>
          </a:bodyPr>
          <a:lstStyle/>
          <a:p>
            <a:r>
              <a:rPr lang="ru-RU" sz="1700" dirty="0" smtClean="0">
                <a:solidFill>
                  <a:schemeClr val="accent4">
                    <a:lumMod val="75000"/>
                  </a:schemeClr>
                </a:solidFill>
                <a:latin typeface="Times New Roman" panose="02020603050405020304" pitchFamily="18" charset="0"/>
                <a:cs typeface="Times New Roman" panose="02020603050405020304" pitchFamily="18" charset="0"/>
              </a:rPr>
              <a:t>НК РФ</a:t>
            </a:r>
            <a:endParaRPr lang="ru-RU" sz="17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683976" y="5933343"/>
            <a:ext cx="6318737" cy="683914"/>
          </a:xfrm>
          <a:prstGeom prst="rect">
            <a:avLst/>
          </a:prstGeom>
          <a:noFill/>
        </p:spPr>
        <p:txBody>
          <a:bodyPr wrap="square" rtlCol="0">
            <a:spAutoFit/>
          </a:bodyPr>
          <a:lstStyle/>
          <a:p>
            <a:pPr algn="ctr"/>
            <a:r>
              <a:rPr lang="ru-RU" sz="1900" dirty="0" smtClean="0">
                <a:latin typeface="Times New Roman" panose="02020603050405020304" pitchFamily="18" charset="0"/>
                <a:cs typeface="Times New Roman" panose="02020603050405020304" pitchFamily="18" charset="0"/>
              </a:rPr>
              <a:t>Каждой семье необходимо знать, что подлежит налогообложению и какую сумму необходимо уплачив</a:t>
            </a:r>
            <a:r>
              <a:rPr lang="ru-RU" sz="1900" dirty="0" smtClean="0"/>
              <a:t>ать</a:t>
            </a:r>
            <a:endParaRPr lang="ru-RU" sz="1900" dirty="0"/>
          </a:p>
        </p:txBody>
      </p:sp>
      <p:pic>
        <p:nvPicPr>
          <p:cNvPr id="8" name="Рисунок 7"/>
          <p:cNvPicPr>
            <a:picLocks noChangeAspect="1"/>
          </p:cNvPicPr>
          <p:nvPr/>
        </p:nvPicPr>
        <p:blipFill>
          <a:blip r:embed="rId3"/>
          <a:stretch>
            <a:fillRect/>
          </a:stretch>
        </p:blipFill>
        <p:spPr>
          <a:xfrm>
            <a:off x="3088658" y="5618284"/>
            <a:ext cx="1059531" cy="919983"/>
          </a:xfrm>
          <a:prstGeom prst="rect">
            <a:avLst/>
          </a:prstGeom>
        </p:spPr>
      </p:pic>
    </p:spTree>
    <p:extLst>
      <p:ext uri="{BB962C8B-B14F-4D97-AF65-F5344CB8AC3E}">
        <p14:creationId xmlns:p14="http://schemas.microsoft.com/office/powerpoint/2010/main" val="3353471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8299727" y="861852"/>
            <a:ext cx="3804349" cy="3804349"/>
          </a:xfrm>
          <a:prstGeom prst="rect">
            <a:avLst/>
          </a:prstGeom>
        </p:spPr>
      </p:pic>
      <p:sp>
        <p:nvSpPr>
          <p:cNvPr id="5" name="TextBox 4"/>
          <p:cNvSpPr txBox="1"/>
          <p:nvPr/>
        </p:nvSpPr>
        <p:spPr>
          <a:xfrm>
            <a:off x="1013940" y="206852"/>
            <a:ext cx="9275885" cy="477054"/>
          </a:xfrm>
          <a:prstGeom prst="rect">
            <a:avLst/>
          </a:prstGeom>
          <a:noFill/>
        </p:spPr>
        <p:txBody>
          <a:bodyPr wrap="square" rtlCol="0">
            <a:spAutoFit/>
          </a:bodyPr>
          <a:lstStyle/>
          <a:p>
            <a:pPr algn="ctr"/>
            <a:r>
              <a:rPr lang="ru-RU" sz="2500" dirty="0">
                <a:latin typeface="Times New Roman" panose="02020603050405020304" pitchFamily="18" charset="0"/>
                <a:cs typeface="Times New Roman" panose="02020603050405020304" pitchFamily="18" charset="0"/>
              </a:rPr>
              <a:t>Рассчитаем суммы, которые пошли в бюджеты разного </a:t>
            </a:r>
            <a:r>
              <a:rPr lang="ru-RU" sz="2500" dirty="0" smtClean="0">
                <a:latin typeface="Times New Roman" panose="02020603050405020304" pitchFamily="18" charset="0"/>
                <a:cs typeface="Times New Roman" panose="02020603050405020304" pitchFamily="18" charset="0"/>
              </a:rPr>
              <a:t>уровня</a:t>
            </a:r>
            <a:endParaRPr lang="ru-RU" sz="25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04442" y="1358577"/>
            <a:ext cx="9179171" cy="3970318"/>
          </a:xfrm>
          <a:prstGeom prst="rect">
            <a:avLst/>
          </a:prstGeom>
        </p:spPr>
        <p:txBody>
          <a:bodyPr wrap="square">
            <a:spAutoFit/>
          </a:bodyPr>
          <a:lstStyle/>
          <a:p>
            <a:pPr algn="ctr">
              <a:lnSpc>
                <a:spcPct val="150000"/>
              </a:lnSpc>
            </a:pPr>
            <a:r>
              <a:rPr lang="ru-RU" sz="2100" dirty="0" smtClean="0">
                <a:latin typeface="Times New Roman" panose="02020603050405020304" pitchFamily="18" charset="0"/>
                <a:cs typeface="Times New Roman" panose="02020603050405020304" pitchFamily="18" charset="0"/>
              </a:rPr>
              <a:t>В бюджет г. Москвы (распределение НДФЛ осуществляется также между другими МО) – </a:t>
            </a:r>
            <a:r>
              <a:rPr lang="en-US" sz="2100" dirty="0" smtClean="0">
                <a:latin typeface="Times New Roman" panose="02020603050405020304" pitchFamily="18" charset="0"/>
                <a:cs typeface="Times New Roman" panose="02020603050405020304" pitchFamily="18" charset="0"/>
              </a:rPr>
              <a:t>99,9623</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от </a:t>
            </a:r>
            <a:r>
              <a:rPr lang="ru-RU" sz="2100" dirty="0" smtClean="0">
                <a:latin typeface="Times New Roman" panose="02020603050405020304" pitchFamily="18" charset="0"/>
                <a:cs typeface="Times New Roman" panose="02020603050405020304" pitchFamily="18" charset="0"/>
              </a:rPr>
              <a:t>НДФЛ и транспортный налог </a:t>
            </a:r>
            <a:r>
              <a:rPr lang="ru-RU" sz="2100" dirty="0">
                <a:latin typeface="Times New Roman" panose="02020603050405020304" pitchFamily="18" charset="0"/>
                <a:cs typeface="Times New Roman" panose="02020603050405020304" pitchFamily="18" charset="0"/>
              </a:rPr>
              <a:t>– </a:t>
            </a:r>
            <a:r>
              <a:rPr lang="en-US" sz="2100" dirty="0" smtClean="0">
                <a:latin typeface="Times New Roman" panose="02020603050405020304" pitchFamily="18" charset="0"/>
                <a:cs typeface="Times New Roman" panose="02020603050405020304" pitchFamily="18" charset="0"/>
              </a:rPr>
              <a:t>285 476,38</a:t>
            </a:r>
            <a:endParaRPr lang="ru-RU" sz="2100" dirty="0" smtClean="0">
              <a:latin typeface="Times New Roman" panose="02020603050405020304" pitchFamily="18" charset="0"/>
              <a:cs typeface="Times New Roman" panose="02020603050405020304" pitchFamily="18" charset="0"/>
            </a:endParaRPr>
          </a:p>
          <a:p>
            <a:pPr algn="ctr">
              <a:lnSpc>
                <a:spcPct val="150000"/>
              </a:lnSpc>
            </a:pPr>
            <a:endParaRPr lang="ru-RU" sz="2100" dirty="0">
              <a:latin typeface="Times New Roman" panose="02020603050405020304" pitchFamily="18" charset="0"/>
              <a:cs typeface="Times New Roman" panose="02020603050405020304" pitchFamily="18" charset="0"/>
            </a:endParaRPr>
          </a:p>
          <a:p>
            <a:pPr algn="ctr">
              <a:lnSpc>
                <a:spcPct val="150000"/>
              </a:lnSpc>
            </a:pPr>
            <a:r>
              <a:rPr lang="ru-RU" sz="2100" dirty="0">
                <a:latin typeface="Times New Roman" panose="02020603050405020304" pitchFamily="18" charset="0"/>
                <a:cs typeface="Times New Roman" panose="02020603050405020304" pitchFamily="18" charset="0"/>
              </a:rPr>
              <a:t>В бюджет муниципального округа </a:t>
            </a:r>
            <a:r>
              <a:rPr lang="ru-RU" sz="2100" dirty="0" err="1">
                <a:latin typeface="Times New Roman" panose="02020603050405020304" pitchFamily="18" charset="0"/>
                <a:cs typeface="Times New Roman" panose="02020603050405020304" pitchFamily="18" charset="0"/>
              </a:rPr>
              <a:t>Басманный</a:t>
            </a:r>
            <a:r>
              <a:rPr lang="ru-RU" sz="2100" dirty="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 налог </a:t>
            </a:r>
            <a:r>
              <a:rPr lang="ru-RU" sz="2100" dirty="0">
                <a:latin typeface="Times New Roman" panose="02020603050405020304" pitchFamily="18" charset="0"/>
                <a:cs typeface="Times New Roman" panose="02020603050405020304" pitchFamily="18" charset="0"/>
              </a:rPr>
              <a:t>на имущество физических лиц, земельный налог, </a:t>
            </a:r>
            <a:r>
              <a:rPr lang="en-US" sz="2100" dirty="0" smtClean="0">
                <a:latin typeface="Times New Roman" panose="02020603050405020304" pitchFamily="18" charset="0"/>
                <a:cs typeface="Times New Roman" panose="02020603050405020304" pitchFamily="18" charset="0"/>
              </a:rPr>
              <a:t>0,0377</a:t>
            </a:r>
            <a:r>
              <a:rPr lang="ru-RU" sz="2100" dirty="0" smtClean="0">
                <a:latin typeface="Times New Roman" panose="02020603050405020304" pitchFamily="18" charset="0"/>
                <a:cs typeface="Times New Roman" panose="02020603050405020304" pitchFamily="18" charset="0"/>
              </a:rPr>
              <a:t>% </a:t>
            </a:r>
            <a:r>
              <a:rPr lang="ru-RU" sz="2100" dirty="0">
                <a:latin typeface="Times New Roman" panose="02020603050405020304" pitchFamily="18" charset="0"/>
                <a:cs typeface="Times New Roman" panose="02020603050405020304" pitchFamily="18" charset="0"/>
              </a:rPr>
              <a:t>от </a:t>
            </a:r>
            <a:r>
              <a:rPr lang="ru-RU" sz="2100" dirty="0" smtClean="0">
                <a:latin typeface="Times New Roman" panose="02020603050405020304" pitchFamily="18" charset="0"/>
                <a:cs typeface="Times New Roman" panose="02020603050405020304" pitchFamily="18" charset="0"/>
              </a:rPr>
              <a:t>НДФЛ </a:t>
            </a:r>
            <a:r>
              <a:rPr lang="ru-RU" sz="2100" dirty="0">
                <a:latin typeface="Times New Roman" panose="02020603050405020304" pitchFamily="18" charset="0"/>
                <a:cs typeface="Times New Roman" panose="02020603050405020304" pitchFamily="18" charset="0"/>
              </a:rPr>
              <a:t>– </a:t>
            </a:r>
            <a:r>
              <a:rPr lang="en-US" sz="2100" dirty="0" smtClean="0">
                <a:latin typeface="Times New Roman" panose="02020603050405020304" pitchFamily="18" charset="0"/>
                <a:cs typeface="Times New Roman" panose="02020603050405020304" pitchFamily="18" charset="0"/>
              </a:rPr>
              <a:t>21 370,58</a:t>
            </a:r>
          </a:p>
          <a:p>
            <a:pPr algn="ctr">
              <a:lnSpc>
                <a:spcPct val="150000"/>
              </a:lnSpc>
            </a:pPr>
            <a:endParaRPr lang="ru-RU" sz="2100" dirty="0" smtClean="0">
              <a:latin typeface="Times New Roman" panose="02020603050405020304" pitchFamily="18" charset="0"/>
              <a:cs typeface="Times New Roman" panose="02020603050405020304" pitchFamily="18" charset="0"/>
            </a:endParaRPr>
          </a:p>
          <a:p>
            <a:pPr algn="ctr">
              <a:lnSpc>
                <a:spcPct val="150000"/>
              </a:lnSpc>
            </a:pPr>
            <a:endParaRPr lang="ru-RU" sz="2100" dirty="0" smtClean="0">
              <a:latin typeface="Times New Roman" panose="02020603050405020304" pitchFamily="18" charset="0"/>
              <a:cs typeface="Times New Roman" panose="02020603050405020304" pitchFamily="18" charset="0"/>
            </a:endParaRPr>
          </a:p>
          <a:p>
            <a:pPr>
              <a:lnSpc>
                <a:spcPct val="150000"/>
              </a:lnSpc>
            </a:pPr>
            <a:endParaRPr lang="ru-RU" sz="2100" dirty="0">
              <a:latin typeface="Times New Roman" panose="02020603050405020304" pitchFamily="18" charset="0"/>
              <a:cs typeface="Times New Roman" panose="02020603050405020304" pitchFamily="18" charset="0"/>
            </a:endParaRPr>
          </a:p>
        </p:txBody>
      </p:sp>
      <p:pic>
        <p:nvPicPr>
          <p:cNvPr id="6146" name="Picture 2" descr="https://ya-webdesign.com/images/ground-clipart-clear-background-grass-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3633"/>
            <a:ext cx="12192000" cy="26093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3162" y="4449415"/>
            <a:ext cx="11295292" cy="969496"/>
          </a:xfrm>
          <a:prstGeom prst="rect">
            <a:avLst/>
          </a:prstGeom>
          <a:noFill/>
        </p:spPr>
        <p:txBody>
          <a:bodyPr wrap="square" rtlCol="0">
            <a:spAutoFit/>
          </a:bodyPr>
          <a:lstStyle/>
          <a:p>
            <a:r>
              <a:rPr lang="ru-RU" sz="1900" dirty="0" smtClean="0">
                <a:latin typeface="Times New Roman" panose="02020603050405020304" pitchFamily="18" charset="0"/>
                <a:cs typeface="Times New Roman" panose="02020603050405020304" pitchFamily="18" charset="0"/>
              </a:rPr>
              <a:t>Согласно Федеральный закону "</a:t>
            </a:r>
            <a:r>
              <a:rPr lang="ru-RU" sz="1900" dirty="0">
                <a:latin typeface="Times New Roman" panose="02020603050405020304" pitchFamily="18" charset="0"/>
                <a:cs typeface="Times New Roman" panose="02020603050405020304" pitchFamily="18" charset="0"/>
              </a:rPr>
              <a:t>Об общих принципах организации местного самоуправления в Российской Федерации« (ФЗ 131) для поддержания единого городского хозяйства сам субъект РФ определяет нормативы отчислений от всех налогов</a:t>
            </a:r>
            <a:r>
              <a:rPr lang="ru-RU" sz="1900" dirty="0" smtClean="0">
                <a:latin typeface="Times New Roman" panose="02020603050405020304" pitchFamily="18" charset="0"/>
                <a:cs typeface="Times New Roman" panose="02020603050405020304" pitchFamily="18" charset="0"/>
              </a:rPr>
              <a:t>. </a:t>
            </a:r>
            <a:endParaRPr lang="ru-RU" sz="1900" dirty="0">
              <a:latin typeface="Times New Roman" panose="02020603050405020304" pitchFamily="18" charset="0"/>
              <a:cs typeface="Times New Roman" panose="02020603050405020304" pitchFamily="18" charset="0"/>
            </a:endParaRPr>
          </a:p>
        </p:txBody>
      </p:sp>
      <p:sp>
        <p:nvSpPr>
          <p:cNvPr id="4" name="Солнце 3"/>
          <p:cNvSpPr/>
          <p:nvPr/>
        </p:nvSpPr>
        <p:spPr>
          <a:xfrm>
            <a:off x="2268415" y="1837592"/>
            <a:ext cx="325316" cy="325316"/>
          </a:xfrm>
          <a:prstGeom prst="su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7" name="Солнце 6"/>
          <p:cNvSpPr/>
          <p:nvPr/>
        </p:nvSpPr>
        <p:spPr>
          <a:xfrm>
            <a:off x="8787" y="4210446"/>
            <a:ext cx="492369" cy="407534"/>
          </a:xfrm>
          <a:prstGeom prst="su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09555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ая прямоугольная выноска 7"/>
          <p:cNvSpPr/>
          <p:nvPr/>
        </p:nvSpPr>
        <p:spPr>
          <a:xfrm>
            <a:off x="7090591" y="95278"/>
            <a:ext cx="3771900" cy="968592"/>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graphicFrame>
        <p:nvGraphicFramePr>
          <p:cNvPr id="2" name="Таблица 1"/>
          <p:cNvGraphicFramePr>
            <a:graphicFrameLocks noGrp="1"/>
          </p:cNvGraphicFramePr>
          <p:nvPr>
            <p:extLst>
              <p:ext uri="{D42A27DB-BD31-4B8C-83A1-F6EECF244321}">
                <p14:modId xmlns:p14="http://schemas.microsoft.com/office/powerpoint/2010/main" val="67256063"/>
              </p:ext>
            </p:extLst>
          </p:nvPr>
        </p:nvGraphicFramePr>
        <p:xfrm>
          <a:off x="196593" y="945900"/>
          <a:ext cx="6710506" cy="4989449"/>
        </p:xfrm>
        <a:graphic>
          <a:graphicData uri="http://schemas.openxmlformats.org/drawingml/2006/table">
            <a:tbl>
              <a:tblPr firstRow="1" firstCol="1" bandRow="1"/>
              <a:tblGrid>
                <a:gridCol w="4089226">
                  <a:extLst>
                    <a:ext uri="{9D8B030D-6E8A-4147-A177-3AD203B41FA5}">
                      <a16:colId xmlns:a16="http://schemas.microsoft.com/office/drawing/2014/main" val="3716297378"/>
                    </a:ext>
                  </a:extLst>
                </a:gridCol>
                <a:gridCol w="1292352">
                  <a:extLst>
                    <a:ext uri="{9D8B030D-6E8A-4147-A177-3AD203B41FA5}">
                      <a16:colId xmlns:a16="http://schemas.microsoft.com/office/drawing/2014/main" val="373317932"/>
                    </a:ext>
                  </a:extLst>
                </a:gridCol>
                <a:gridCol w="1328928">
                  <a:extLst>
                    <a:ext uri="{9D8B030D-6E8A-4147-A177-3AD203B41FA5}">
                      <a16:colId xmlns:a16="http://schemas.microsoft.com/office/drawing/2014/main" val="2883137566"/>
                    </a:ext>
                  </a:extLst>
                </a:gridCol>
              </a:tblGrid>
              <a:tr h="331074">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Наименование</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Сумма, </a:t>
                      </a:r>
                      <a:r>
                        <a:rPr lang="ru-RU" sz="1800" dirty="0" smtClean="0">
                          <a:solidFill>
                            <a:srgbClr val="000000"/>
                          </a:solidFill>
                          <a:effectLst/>
                          <a:latin typeface="Times New Roman" panose="02020603050405020304" pitchFamily="18" charset="0"/>
                          <a:ea typeface="PMingLiU"/>
                          <a:cs typeface="Arial" panose="020B0604020202020204" pitchFamily="34" charset="0"/>
                        </a:rPr>
                        <a:t>млрд. </a:t>
                      </a:r>
                      <a:r>
                        <a:rPr lang="ru-RU" sz="1800" dirty="0">
                          <a:solidFill>
                            <a:srgbClr val="000000"/>
                          </a:solidFill>
                          <a:effectLst/>
                          <a:latin typeface="Times New Roman" panose="02020603050405020304" pitchFamily="18" charset="0"/>
                          <a:ea typeface="PMingLiU"/>
                          <a:cs typeface="Arial" panose="020B0604020202020204" pitchFamily="34" charset="0"/>
                        </a:rPr>
                        <a:t>руб.</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 в общем бюджете</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3002539"/>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Общегосударственные расходы</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223,3</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9,6</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48638"/>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Национальная оборона</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1</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0,04</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105849"/>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Национальная безопасность</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a:solidFill>
                            <a:srgbClr val="000000"/>
                          </a:solidFill>
                          <a:effectLst/>
                          <a:latin typeface="Times New Roman" panose="02020603050405020304" pitchFamily="18" charset="0"/>
                          <a:ea typeface="PMingLiU"/>
                          <a:cs typeface="Arial" panose="020B0604020202020204" pitchFamily="34" charset="0"/>
                        </a:rPr>
                        <a:t>21,6</a:t>
                      </a:r>
                      <a:endParaRPr lang="ru-RU" sz="180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0,93</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250940"/>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Национальная экономика</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661,1</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28,42</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483698"/>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ЖКХ</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a:solidFill>
                            <a:srgbClr val="000000"/>
                          </a:solidFill>
                          <a:effectLst/>
                          <a:latin typeface="Times New Roman" panose="02020603050405020304" pitchFamily="18" charset="0"/>
                          <a:ea typeface="PMingLiU"/>
                          <a:cs typeface="Arial" panose="020B0604020202020204" pitchFamily="34" charset="0"/>
                        </a:rPr>
                        <a:t>415,8</a:t>
                      </a:r>
                      <a:endParaRPr lang="ru-RU" sz="180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17,88</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3433169"/>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Охрана окружающей среды</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9,9</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0,43</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4740471"/>
                  </a:ext>
                </a:extLst>
              </a:tr>
              <a:tr h="0">
                <a:tc>
                  <a:txBody>
                    <a:bodyPr/>
                    <a:lstStyle/>
                    <a:p>
                      <a:pPr algn="just">
                        <a:lnSpc>
                          <a:spcPct val="107000"/>
                        </a:lnSpc>
                        <a:spcAft>
                          <a:spcPts val="0"/>
                        </a:spcAft>
                      </a:pPr>
                      <a:r>
                        <a:rPr lang="ru-RU" sz="1800">
                          <a:effectLst/>
                          <a:latin typeface="Times New Roman" panose="02020603050405020304" pitchFamily="18" charset="0"/>
                          <a:ea typeface="PMingLiU"/>
                          <a:cs typeface="Arial" panose="020B0604020202020204" pitchFamily="34" charset="0"/>
                        </a:rPr>
                        <a:t>Образование</a:t>
                      </a:r>
                      <a:endParaRPr lang="ru-RU" sz="18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301,6</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12,97</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722349"/>
                  </a:ext>
                </a:extLst>
              </a:tr>
              <a:tr h="0">
                <a:tc>
                  <a:txBody>
                    <a:bodyPr/>
                    <a:lstStyle/>
                    <a:p>
                      <a:pPr algn="just">
                        <a:lnSpc>
                          <a:spcPct val="107000"/>
                        </a:lnSpc>
                        <a:spcAft>
                          <a:spcPts val="0"/>
                        </a:spcAft>
                      </a:pPr>
                      <a:r>
                        <a:rPr lang="ru-RU" sz="1800">
                          <a:effectLst/>
                          <a:latin typeface="Times New Roman" panose="02020603050405020304" pitchFamily="18" charset="0"/>
                          <a:ea typeface="PMingLiU"/>
                          <a:cs typeface="Arial" panose="020B0604020202020204" pitchFamily="34" charset="0"/>
                        </a:rPr>
                        <a:t>Культура </a:t>
                      </a:r>
                      <a:endParaRPr lang="ru-RU" sz="18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60</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2,58</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8750272"/>
                  </a:ext>
                </a:extLst>
              </a:tr>
              <a:tr h="0">
                <a:tc>
                  <a:txBody>
                    <a:bodyPr/>
                    <a:lstStyle/>
                    <a:p>
                      <a:pPr algn="just">
                        <a:lnSpc>
                          <a:spcPct val="107000"/>
                        </a:lnSpc>
                        <a:spcAft>
                          <a:spcPts val="0"/>
                        </a:spcAft>
                      </a:pPr>
                      <a:r>
                        <a:rPr lang="ru-RU" sz="1800">
                          <a:effectLst/>
                          <a:latin typeface="Times New Roman" panose="02020603050405020304" pitchFamily="18" charset="0"/>
                          <a:ea typeface="PMingLiU"/>
                          <a:cs typeface="Arial" panose="020B0604020202020204" pitchFamily="34" charset="0"/>
                        </a:rPr>
                        <a:t>Здравоохранение</a:t>
                      </a:r>
                      <a:endParaRPr lang="ru-RU" sz="18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202,6</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8,71</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3810084"/>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Социальная политика</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375,2</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16,13</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4349188"/>
                  </a:ext>
                </a:extLst>
              </a:tr>
              <a:tr h="0">
                <a:tc>
                  <a:txBody>
                    <a:bodyPr/>
                    <a:lstStyle/>
                    <a:p>
                      <a:pPr algn="just">
                        <a:lnSpc>
                          <a:spcPct val="107000"/>
                        </a:lnSpc>
                        <a:spcAft>
                          <a:spcPts val="0"/>
                        </a:spcAft>
                      </a:pPr>
                      <a:r>
                        <a:rPr lang="ru-RU" sz="1800">
                          <a:effectLst/>
                          <a:latin typeface="Times New Roman" panose="02020603050405020304" pitchFamily="18" charset="0"/>
                          <a:ea typeface="PMingLiU"/>
                          <a:cs typeface="Arial" panose="020B0604020202020204" pitchFamily="34" charset="0"/>
                        </a:rPr>
                        <a:t>Физическая культура</a:t>
                      </a:r>
                      <a:endParaRPr lang="ru-RU" sz="180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Arial" panose="020B0604020202020204" pitchFamily="34" charset="0"/>
                        </a:rPr>
                        <a:t>37,6</a:t>
                      </a:r>
                      <a:endParaRPr lang="ru-RU" sz="1800" dirty="0">
                        <a:effectLst/>
                        <a:latin typeface="Calibri" panose="020F0502020204030204" pitchFamily="34" charset="0"/>
                        <a:ea typeface="PMingLiU"/>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1,62</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1358429"/>
                  </a:ext>
                </a:extLst>
              </a:tr>
              <a:tr h="240796">
                <a:tc>
                  <a:txBody>
                    <a:bodyPr/>
                    <a:lstStyle/>
                    <a:p>
                      <a:pPr algn="just">
                        <a:lnSpc>
                          <a:spcPct val="107000"/>
                        </a:lnSpc>
                        <a:spcAft>
                          <a:spcPts val="0"/>
                        </a:spcAft>
                      </a:pPr>
                      <a:r>
                        <a:rPr lang="ru-RU" sz="1800" dirty="0">
                          <a:effectLst/>
                          <a:latin typeface="Times New Roman" panose="02020603050405020304" pitchFamily="18" charset="0"/>
                          <a:ea typeface="PMingLiU"/>
                          <a:cs typeface="Arial" panose="020B0604020202020204" pitchFamily="34" charset="0"/>
                        </a:rPr>
                        <a:t>СМИ</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a:solidFill>
                            <a:srgbClr val="000000"/>
                          </a:solidFill>
                          <a:effectLst/>
                          <a:latin typeface="Times New Roman" panose="02020603050405020304" pitchFamily="18" charset="0"/>
                          <a:ea typeface="PMingLiU"/>
                          <a:cs typeface="Times New Roman" panose="02020603050405020304" pitchFamily="18" charset="0"/>
                        </a:rPr>
                        <a:t>12,8</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0,55</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939726"/>
                  </a:ext>
                </a:extLst>
              </a:tr>
              <a:tr h="0">
                <a:tc>
                  <a:txBody>
                    <a:bodyPr/>
                    <a:lstStyle/>
                    <a:p>
                      <a:pPr algn="just">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Обслуживание</a:t>
                      </a:r>
                      <a:r>
                        <a:rPr lang="ru-RU" sz="1800" baseline="0" dirty="0" smtClean="0">
                          <a:effectLst/>
                          <a:latin typeface="Times New Roman" panose="02020603050405020304" pitchFamily="18" charset="0"/>
                          <a:ea typeface="PMingLiU"/>
                          <a:cs typeface="Times New Roman" panose="02020603050405020304" pitchFamily="18" charset="0"/>
                        </a:rPr>
                        <a:t> государственного и муниципального долга</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3,3</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0,14</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428749"/>
                  </a:ext>
                </a:extLst>
              </a:tr>
              <a:tr h="0">
                <a:tc>
                  <a:txBody>
                    <a:bodyPr/>
                    <a:lstStyle/>
                    <a:p>
                      <a:pPr algn="just">
                        <a:lnSpc>
                          <a:spcPct val="107000"/>
                        </a:lnSpc>
                        <a:spcAft>
                          <a:spcPts val="0"/>
                        </a:spcAft>
                      </a:pPr>
                      <a:r>
                        <a:rPr lang="ru-RU" sz="1800" dirty="0">
                          <a:effectLst/>
                          <a:latin typeface="Times New Roman" panose="02020603050405020304" pitchFamily="18" charset="0"/>
                          <a:ea typeface="PMingLiU"/>
                          <a:cs typeface="Times New Roman" panose="02020603050405020304" pitchFamily="18" charset="0"/>
                        </a:rPr>
                        <a:t>Итого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Arial" panose="020B0604020202020204" pitchFamily="34" charset="0"/>
                        </a:rPr>
                        <a:t>2325,8</a:t>
                      </a:r>
                      <a:endParaRPr lang="ru-RU" sz="1800" dirty="0">
                        <a:effectLst/>
                        <a:latin typeface="Calibri" panose="020F0502020204030204" pitchFamily="34" charset="0"/>
                        <a:ea typeface="PMingLiU"/>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100</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05098"/>
                  </a:ext>
                </a:extLst>
              </a:tr>
            </a:tbl>
          </a:graphicData>
        </a:graphic>
      </p:graphicFrame>
      <p:sp>
        <p:nvSpPr>
          <p:cNvPr id="3" name="Прямоугольник 2"/>
          <p:cNvSpPr/>
          <p:nvPr/>
        </p:nvSpPr>
        <p:spPr>
          <a:xfrm>
            <a:off x="1731012" y="95278"/>
            <a:ext cx="2831308" cy="738664"/>
          </a:xfrm>
          <a:prstGeom prst="rect">
            <a:avLst/>
          </a:prstGeom>
        </p:spPr>
        <p:txBody>
          <a:bodyPr wrap="square">
            <a:spAutoFit/>
          </a:bodyPr>
          <a:lstStyle/>
          <a:p>
            <a:pPr algn="ctr"/>
            <a:r>
              <a:rPr lang="ru-RU" sz="2100" dirty="0" smtClean="0">
                <a:latin typeface="Times New Roman" panose="02020603050405020304" pitchFamily="18" charset="0"/>
                <a:cs typeface="Times New Roman" panose="02020603050405020304" pitchFamily="18" charset="0"/>
              </a:rPr>
              <a:t>Расходы бюджета города Москвы в 2018</a:t>
            </a:r>
            <a:endParaRPr lang="ru-RU" sz="2100" dirty="0">
              <a:latin typeface="Times New Roman" panose="02020603050405020304" pitchFamily="18" charset="0"/>
              <a:cs typeface="Times New Roman" panose="02020603050405020304" pitchFamily="18" charset="0"/>
            </a:endParaRPr>
          </a:p>
        </p:txBody>
      </p:sp>
      <p:pic>
        <p:nvPicPr>
          <p:cNvPr id="3074" name="Picture 2" descr="http://prostomayki.com.ua/calc/images/Mayki/Layers/90546-1-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1878" y="-1047023"/>
            <a:ext cx="4598686" cy="4930759"/>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7026644" y="221594"/>
            <a:ext cx="3899794" cy="969496"/>
          </a:xfrm>
          <a:prstGeom prst="rect">
            <a:avLst/>
          </a:prstGeom>
        </p:spPr>
        <p:txBody>
          <a:bodyPr wrap="square">
            <a:spAutoFit/>
          </a:bodyPr>
          <a:lstStyle/>
          <a:p>
            <a:pPr algn="ctr"/>
            <a:r>
              <a:rPr lang="ru-RU" sz="1900" dirty="0">
                <a:latin typeface="Times New Roman" panose="02020603050405020304" pitchFamily="18" charset="0"/>
                <a:cs typeface="Times New Roman" panose="02020603050405020304" pitchFamily="18" charset="0"/>
              </a:rPr>
              <a:t>В бюджете Москвы уплаченные налоги семьи составили </a:t>
            </a:r>
            <a:r>
              <a:rPr lang="ru-RU" sz="1900" dirty="0" smtClean="0">
                <a:latin typeface="Times New Roman" panose="02020603050405020304" pitchFamily="18" charset="0"/>
                <a:cs typeface="Times New Roman" panose="02020603050405020304" pitchFamily="18" charset="0"/>
              </a:rPr>
              <a:t>0,000012%</a:t>
            </a:r>
            <a:endParaRPr lang="ru-RU" sz="1900" dirty="0">
              <a:latin typeface="Times New Roman" panose="02020603050405020304" pitchFamily="18" charset="0"/>
              <a:cs typeface="Times New Roman" panose="02020603050405020304" pitchFamily="18" charset="0"/>
            </a:endParaRPr>
          </a:p>
          <a:p>
            <a:endParaRPr lang="ru-RU" sz="1900" dirty="0">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859737626"/>
              </p:ext>
            </p:extLst>
          </p:nvPr>
        </p:nvGraphicFramePr>
        <p:xfrm>
          <a:off x="7124306" y="956868"/>
          <a:ext cx="4255144" cy="4989449"/>
        </p:xfrm>
        <a:graphic>
          <a:graphicData uri="http://schemas.openxmlformats.org/drawingml/2006/table">
            <a:tbl>
              <a:tblPr firstRow="1" firstCol="1" bandRow="1"/>
              <a:tblGrid>
                <a:gridCol w="2475112">
                  <a:extLst>
                    <a:ext uri="{9D8B030D-6E8A-4147-A177-3AD203B41FA5}">
                      <a16:colId xmlns:a16="http://schemas.microsoft.com/office/drawing/2014/main" val="2883137566"/>
                    </a:ext>
                  </a:extLst>
                </a:gridCol>
                <a:gridCol w="1780032">
                  <a:extLst>
                    <a:ext uri="{9D8B030D-6E8A-4147-A177-3AD203B41FA5}">
                      <a16:colId xmlns:a16="http://schemas.microsoft.com/office/drawing/2014/main" val="3426887876"/>
                    </a:ext>
                  </a:extLst>
                </a:gridCol>
              </a:tblGrid>
              <a:tr h="546063">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 от уплаченных</a:t>
                      </a:r>
                      <a:r>
                        <a:rPr lang="ru-RU" sz="1800" baseline="0" dirty="0" smtClean="0">
                          <a:effectLst/>
                          <a:latin typeface="Times New Roman" panose="02020603050405020304" pitchFamily="18" charset="0"/>
                          <a:ea typeface="PMingLiU"/>
                          <a:cs typeface="Times New Roman" panose="02020603050405020304" pitchFamily="18" charset="0"/>
                        </a:rPr>
                        <a:t> налогов семьей</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Сумма, руб.</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3002539"/>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9,6</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27 4</a:t>
                      </a:r>
                      <a:r>
                        <a:rPr lang="ru-RU" sz="1800" dirty="0" smtClean="0">
                          <a:effectLst/>
                          <a:latin typeface="Times New Roman" panose="02020603050405020304" pitchFamily="18" charset="0"/>
                          <a:ea typeface="PMingLiU"/>
                          <a:cs typeface="Times New Roman" panose="02020603050405020304" pitchFamily="18" charset="0"/>
                        </a:rPr>
                        <a:t>05</a:t>
                      </a:r>
                      <a:r>
                        <a:rPr lang="en-US" sz="1800" dirty="0" smtClean="0">
                          <a:effectLst/>
                          <a:latin typeface="Times New Roman" panose="02020603050405020304" pitchFamily="18" charset="0"/>
                          <a:ea typeface="PMingLiU"/>
                          <a:cs typeface="Times New Roman" panose="02020603050405020304" pitchFamily="18" charset="0"/>
                        </a:rPr>
                        <a:t>,</a:t>
                      </a:r>
                      <a:r>
                        <a:rPr lang="ru-RU" sz="1800" dirty="0" smtClean="0">
                          <a:effectLst/>
                          <a:latin typeface="Times New Roman" panose="02020603050405020304" pitchFamily="18" charset="0"/>
                          <a:ea typeface="PMingLiU"/>
                          <a:cs typeface="Times New Roman" panose="02020603050405020304" pitchFamily="18" charset="0"/>
                        </a:rPr>
                        <a:t>73</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48638"/>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0,04</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114,19</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105849"/>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0,93</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2 </a:t>
                      </a:r>
                      <a:r>
                        <a:rPr lang="en-US" sz="1800" dirty="0" smtClean="0">
                          <a:effectLst/>
                          <a:latin typeface="Times New Roman" panose="02020603050405020304" pitchFamily="18" charset="0"/>
                          <a:ea typeface="PMingLiU"/>
                          <a:cs typeface="Times New Roman" panose="02020603050405020304" pitchFamily="18" charset="0"/>
                        </a:rPr>
                        <a:t>654,93</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250940"/>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28,42</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81 </a:t>
                      </a:r>
                      <a:r>
                        <a:rPr lang="ru-RU" sz="1800" dirty="0" smtClean="0">
                          <a:effectLst/>
                          <a:latin typeface="Times New Roman" panose="02020603050405020304" pitchFamily="18" charset="0"/>
                          <a:ea typeface="PMingLiU"/>
                          <a:cs typeface="Times New Roman" panose="02020603050405020304" pitchFamily="18" charset="0"/>
                        </a:rPr>
                        <a:t>132</a:t>
                      </a:r>
                      <a:r>
                        <a:rPr lang="en-US" sz="1800" dirty="0" smtClean="0">
                          <a:effectLst/>
                          <a:latin typeface="Times New Roman" panose="02020603050405020304" pitchFamily="18" charset="0"/>
                          <a:ea typeface="PMingLiU"/>
                          <a:cs typeface="Times New Roman" panose="02020603050405020304" pitchFamily="18" charset="0"/>
                        </a:rPr>
                        <a:t>,</a:t>
                      </a:r>
                      <a:r>
                        <a:rPr lang="ru-RU" sz="1800" dirty="0" smtClean="0">
                          <a:effectLst/>
                          <a:latin typeface="Times New Roman" panose="02020603050405020304" pitchFamily="18" charset="0"/>
                          <a:ea typeface="PMingLiU"/>
                          <a:cs typeface="Times New Roman" panose="02020603050405020304" pitchFamily="18" charset="0"/>
                        </a:rPr>
                        <a:t>39</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483698"/>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17,88</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51 </a:t>
                      </a:r>
                      <a:r>
                        <a:rPr lang="ru-RU" sz="1800" dirty="0" smtClean="0">
                          <a:effectLst/>
                          <a:latin typeface="Times New Roman" panose="02020603050405020304" pitchFamily="18" charset="0"/>
                          <a:ea typeface="PMingLiU"/>
                          <a:cs typeface="Times New Roman" panose="02020603050405020304" pitchFamily="18" charset="0"/>
                        </a:rPr>
                        <a:t>043</a:t>
                      </a:r>
                      <a:r>
                        <a:rPr lang="en-US" sz="1800" dirty="0" smtClean="0">
                          <a:effectLst/>
                          <a:latin typeface="Times New Roman" panose="02020603050405020304" pitchFamily="18" charset="0"/>
                          <a:ea typeface="PMingLiU"/>
                          <a:cs typeface="Times New Roman" panose="02020603050405020304" pitchFamily="18" charset="0"/>
                        </a:rPr>
                        <a:t>,</a:t>
                      </a:r>
                      <a:r>
                        <a:rPr lang="ru-RU" sz="1800" dirty="0" smtClean="0">
                          <a:effectLst/>
                          <a:latin typeface="Times New Roman" panose="02020603050405020304" pitchFamily="18" charset="0"/>
                          <a:ea typeface="PMingLiU"/>
                          <a:cs typeface="Times New Roman" panose="02020603050405020304" pitchFamily="18" charset="0"/>
                        </a:rPr>
                        <a:t>18</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3433169"/>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0,43</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 </a:t>
                      </a:r>
                      <a:r>
                        <a:rPr lang="en-US" sz="1800" dirty="0" smtClean="0">
                          <a:effectLst/>
                          <a:latin typeface="Times New Roman" panose="02020603050405020304" pitchFamily="18" charset="0"/>
                          <a:ea typeface="PMingLiU"/>
                          <a:cs typeface="Times New Roman" panose="02020603050405020304" pitchFamily="18" charset="0"/>
                        </a:rPr>
                        <a:t>227</a:t>
                      </a:r>
                      <a:r>
                        <a:rPr lang="ru-RU" sz="1800" dirty="0" smtClean="0">
                          <a:effectLst/>
                          <a:latin typeface="Times New Roman" panose="02020603050405020304" pitchFamily="18" charset="0"/>
                          <a:ea typeface="PMingLiU"/>
                          <a:cs typeface="Times New Roman" panose="02020603050405020304" pitchFamily="18" charset="0"/>
                        </a:rPr>
                        <a:t>,</a:t>
                      </a:r>
                      <a:r>
                        <a:rPr lang="en-US" sz="1800" dirty="0" smtClean="0">
                          <a:effectLst/>
                          <a:latin typeface="Times New Roman" panose="02020603050405020304" pitchFamily="18" charset="0"/>
                          <a:ea typeface="PMingLiU"/>
                          <a:cs typeface="Times New Roman" panose="02020603050405020304" pitchFamily="18" charset="0"/>
                        </a:rPr>
                        <a:t>55</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4740471"/>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12,97</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3</a:t>
                      </a:r>
                      <a:r>
                        <a:rPr lang="en-US" sz="1800" dirty="0" smtClean="0">
                          <a:effectLst/>
                          <a:latin typeface="Times New Roman" panose="02020603050405020304" pitchFamily="18" charset="0"/>
                          <a:ea typeface="PMingLiU"/>
                          <a:cs typeface="Times New Roman" panose="02020603050405020304" pitchFamily="18" charset="0"/>
                        </a:rPr>
                        <a:t>7</a:t>
                      </a:r>
                      <a:r>
                        <a:rPr lang="en-US" sz="1800" baseline="0" dirty="0" smtClean="0">
                          <a:effectLst/>
                          <a:latin typeface="Times New Roman" panose="02020603050405020304" pitchFamily="18" charset="0"/>
                          <a:ea typeface="PMingLiU"/>
                          <a:cs typeface="Times New Roman" panose="02020603050405020304" pitchFamily="18" charset="0"/>
                        </a:rPr>
                        <a:t> </a:t>
                      </a:r>
                      <a:r>
                        <a:rPr lang="ru-RU" sz="1800" baseline="0" dirty="0" smtClean="0">
                          <a:effectLst/>
                          <a:latin typeface="Times New Roman" panose="02020603050405020304" pitchFamily="18" charset="0"/>
                          <a:ea typeface="PMingLiU"/>
                          <a:cs typeface="Times New Roman" panose="02020603050405020304" pitchFamily="18" charset="0"/>
                        </a:rPr>
                        <a:t>026</a:t>
                      </a:r>
                      <a:r>
                        <a:rPr lang="en-US" sz="1800" baseline="0" dirty="0" smtClean="0">
                          <a:effectLst/>
                          <a:latin typeface="Times New Roman" panose="02020603050405020304" pitchFamily="18" charset="0"/>
                          <a:ea typeface="PMingLiU"/>
                          <a:cs typeface="Times New Roman" panose="02020603050405020304" pitchFamily="18" charset="0"/>
                        </a:rPr>
                        <a:t>,</a:t>
                      </a:r>
                      <a:r>
                        <a:rPr lang="ru-RU" sz="1800" baseline="0" dirty="0" smtClean="0">
                          <a:effectLst/>
                          <a:latin typeface="Times New Roman" panose="02020603050405020304" pitchFamily="18" charset="0"/>
                          <a:ea typeface="PMingLiU"/>
                          <a:cs typeface="Times New Roman" panose="02020603050405020304" pitchFamily="18" charset="0"/>
                        </a:rPr>
                        <a:t>29</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722349"/>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2,58</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7 365,29</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8750272"/>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8,71</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24 8</a:t>
                      </a:r>
                      <a:r>
                        <a:rPr lang="ru-RU" sz="1800" dirty="0" smtClean="0">
                          <a:effectLst/>
                          <a:latin typeface="Times New Roman" panose="02020603050405020304" pitchFamily="18" charset="0"/>
                          <a:ea typeface="PMingLiU"/>
                          <a:cs typeface="Times New Roman" panose="02020603050405020304" pitchFamily="18" charset="0"/>
                        </a:rPr>
                        <a:t>64</a:t>
                      </a:r>
                      <a:r>
                        <a:rPr lang="en-US" sz="1800" dirty="0" smtClean="0">
                          <a:effectLst/>
                          <a:latin typeface="Times New Roman" panose="02020603050405020304" pitchFamily="18" charset="0"/>
                          <a:ea typeface="PMingLiU"/>
                          <a:cs typeface="Times New Roman" panose="02020603050405020304" pitchFamily="18" charset="0"/>
                        </a:rPr>
                        <a:t>,</a:t>
                      </a:r>
                      <a:r>
                        <a:rPr lang="ru-RU" sz="1800" dirty="0" smtClean="0">
                          <a:effectLst/>
                          <a:latin typeface="Times New Roman" panose="02020603050405020304" pitchFamily="18" charset="0"/>
                          <a:ea typeface="PMingLiU"/>
                          <a:cs typeface="Times New Roman" panose="02020603050405020304" pitchFamily="18" charset="0"/>
                        </a:rPr>
                        <a:t>99</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3810084"/>
                  </a:ext>
                </a:extLst>
              </a:tr>
              <a:tr h="263535">
                <a:tc>
                  <a:txBody>
                    <a:bodyPr/>
                    <a:lstStyle/>
                    <a:p>
                      <a:pPr algn="l">
                        <a:lnSpc>
                          <a:spcPct val="107000"/>
                        </a:lnSpc>
                        <a:spcAft>
                          <a:spcPts val="0"/>
                        </a:spcAft>
                      </a:pPr>
                      <a:r>
                        <a:rPr lang="ru-RU" sz="1800" u="none" dirty="0" smtClean="0">
                          <a:effectLst/>
                          <a:latin typeface="Times New Roman" panose="02020603050405020304" pitchFamily="18" charset="0"/>
                          <a:ea typeface="PMingLiU"/>
                          <a:cs typeface="Times New Roman" panose="02020603050405020304" pitchFamily="18" charset="0"/>
                        </a:rPr>
                        <a:t>16,13</a:t>
                      </a:r>
                      <a:endParaRPr lang="ru-RU" sz="1800" u="none"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46 </a:t>
                      </a:r>
                      <a:r>
                        <a:rPr lang="ru-RU" sz="1800" dirty="0" smtClean="0">
                          <a:effectLst/>
                          <a:latin typeface="Times New Roman" panose="02020603050405020304" pitchFamily="18" charset="0"/>
                          <a:ea typeface="PMingLiU"/>
                          <a:cs typeface="Times New Roman" panose="02020603050405020304" pitchFamily="18" charset="0"/>
                        </a:rPr>
                        <a:t>047</a:t>
                      </a:r>
                      <a:r>
                        <a:rPr lang="en-US" sz="1800" dirty="0" smtClean="0">
                          <a:effectLst/>
                          <a:latin typeface="Times New Roman" panose="02020603050405020304" pitchFamily="18" charset="0"/>
                          <a:ea typeface="PMingLiU"/>
                          <a:cs typeface="Times New Roman" panose="02020603050405020304" pitchFamily="18" charset="0"/>
                        </a:rPr>
                        <a:t>,</a:t>
                      </a:r>
                      <a:r>
                        <a:rPr lang="ru-RU" sz="1800" dirty="0" smtClean="0">
                          <a:effectLst/>
                          <a:latin typeface="Times New Roman" panose="02020603050405020304" pitchFamily="18" charset="0"/>
                          <a:ea typeface="PMingLiU"/>
                          <a:cs typeface="Times New Roman" panose="02020603050405020304" pitchFamily="18" charset="0"/>
                        </a:rPr>
                        <a:t>34</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4349188"/>
                  </a:ext>
                </a:extLst>
              </a:tr>
              <a:tr h="263535">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1,62</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800" dirty="0" smtClean="0">
                          <a:effectLst/>
                          <a:latin typeface="Times New Roman" panose="02020603050405020304" pitchFamily="18" charset="0"/>
                          <a:ea typeface="PMingLiU"/>
                          <a:cs typeface="Times New Roman" panose="02020603050405020304" pitchFamily="18" charset="0"/>
                        </a:rPr>
                        <a:t>4</a:t>
                      </a:r>
                      <a:r>
                        <a:rPr lang="en-US" sz="1800" baseline="0" dirty="0" smtClean="0">
                          <a:effectLst/>
                          <a:latin typeface="Times New Roman" panose="02020603050405020304" pitchFamily="18" charset="0"/>
                          <a:ea typeface="PMingLiU"/>
                          <a:cs typeface="Times New Roman" panose="02020603050405020304" pitchFamily="18" charset="0"/>
                        </a:rPr>
                        <a:t> </a:t>
                      </a:r>
                      <a:r>
                        <a:rPr lang="ru-RU" sz="1800" dirty="0" smtClean="0">
                          <a:effectLst/>
                          <a:latin typeface="Times New Roman" panose="02020603050405020304" pitchFamily="18" charset="0"/>
                          <a:ea typeface="PMingLiU"/>
                          <a:cs typeface="Times New Roman" panose="02020603050405020304" pitchFamily="18" charset="0"/>
                        </a:rPr>
                        <a:t>624</a:t>
                      </a:r>
                      <a:r>
                        <a:rPr lang="en-US" sz="1800" dirty="0" smtClean="0">
                          <a:solidFill>
                            <a:schemeClr val="tx1"/>
                          </a:solidFill>
                          <a:effectLst/>
                          <a:latin typeface="Times New Roman" panose="02020603050405020304" pitchFamily="18" charset="0"/>
                          <a:ea typeface="PMingLiU"/>
                          <a:cs typeface="Times New Roman" panose="02020603050405020304" pitchFamily="18" charset="0"/>
                        </a:rPr>
                        <a:t>,</a:t>
                      </a:r>
                      <a:r>
                        <a:rPr lang="ru-RU" sz="1800" dirty="0" smtClean="0">
                          <a:solidFill>
                            <a:schemeClr val="tx1"/>
                          </a:solidFill>
                          <a:effectLst/>
                          <a:latin typeface="Times New Roman" panose="02020603050405020304" pitchFamily="18" charset="0"/>
                          <a:ea typeface="PMingLiU"/>
                          <a:cs typeface="Times New Roman" panose="02020603050405020304" pitchFamily="18" charset="0"/>
                        </a:rPr>
                        <a:t>72</a:t>
                      </a:r>
                      <a:endParaRPr lang="ru-RU" sz="1800" dirty="0">
                        <a:solidFill>
                          <a:schemeClr val="tx1"/>
                        </a:solidFill>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1358429"/>
                  </a:ext>
                </a:extLst>
              </a:tr>
              <a:tr h="263535">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0,55</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a:t>
                      </a:r>
                      <a:r>
                        <a:rPr lang="ru-RU" sz="1800" baseline="0" dirty="0" smtClean="0">
                          <a:effectLst/>
                          <a:latin typeface="Times New Roman" panose="02020603050405020304" pitchFamily="18" charset="0"/>
                          <a:ea typeface="PMingLiU"/>
                          <a:cs typeface="Times New Roman" panose="02020603050405020304" pitchFamily="18" charset="0"/>
                        </a:rPr>
                        <a:t> 570,12</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939726"/>
                  </a:ext>
                </a:extLst>
              </a:tr>
              <a:tr h="282529">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0,14</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399,66</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3769729"/>
                  </a:ext>
                </a:extLst>
              </a:tr>
              <a:tr h="546063">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100</a:t>
                      </a: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ru-RU" sz="1800" dirty="0" smtClean="0">
                          <a:effectLst/>
                          <a:latin typeface="Times New Roman" panose="02020603050405020304" pitchFamily="18" charset="0"/>
                          <a:ea typeface="PMingLiU"/>
                          <a:cs typeface="Times New Roman" panose="02020603050405020304" pitchFamily="18" charset="0"/>
                        </a:rPr>
                        <a:t>285 476,38</a:t>
                      </a:r>
                    </a:p>
                    <a:p>
                      <a:pPr algn="l">
                        <a:lnSpc>
                          <a:spcPct val="107000"/>
                        </a:lnSpc>
                        <a:spcAft>
                          <a:spcPts val="0"/>
                        </a:spcAft>
                      </a:pPr>
                      <a:endParaRPr lang="ru-RU" sz="18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05098"/>
                  </a:ext>
                </a:extLst>
              </a:tr>
            </a:tbl>
          </a:graphicData>
        </a:graphic>
      </p:graphicFrame>
      <p:sp>
        <p:nvSpPr>
          <p:cNvPr id="4" name="Прямоугольник 3"/>
          <p:cNvSpPr/>
          <p:nvPr/>
        </p:nvSpPr>
        <p:spPr>
          <a:xfrm>
            <a:off x="0" y="5877950"/>
            <a:ext cx="12076116" cy="923330"/>
          </a:xfrm>
          <a:prstGeom prst="rect">
            <a:avLst/>
          </a:prstGeom>
        </p:spPr>
        <p:txBody>
          <a:bodyPr wrap="square">
            <a:spAutoFit/>
          </a:bodyPr>
          <a:lstStyle/>
          <a:p>
            <a:pPr lvl="0" algn="ctr"/>
            <a:r>
              <a:rPr lang="ru-RU" dirty="0">
                <a:solidFill>
                  <a:prstClr val="black"/>
                </a:solidFill>
                <a:latin typeface="Times New Roman" panose="02020603050405020304" pitchFamily="18" charset="0"/>
                <a:cs typeface="Times New Roman" panose="02020603050405020304" pitchFamily="18" charset="0"/>
              </a:rPr>
              <a:t>Мы не знаем, на что именно был потрачен наш рубль. Однако можно предположить через процентное соотношение. Узнав процентную долю каждого направления расходов (на предыдущем слайде), дядя Фёдор вычислил этот же процент от уплаченных налогов. </a:t>
            </a:r>
          </a:p>
        </p:txBody>
      </p:sp>
    </p:spTree>
    <p:extLst>
      <p:ext uri="{BB962C8B-B14F-4D97-AF65-F5344CB8AC3E}">
        <p14:creationId xmlns:p14="http://schemas.microsoft.com/office/powerpoint/2010/main" val="453269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918237587"/>
              </p:ext>
            </p:extLst>
          </p:nvPr>
        </p:nvGraphicFramePr>
        <p:xfrm>
          <a:off x="0" y="96716"/>
          <a:ext cx="12335608" cy="6761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Рисунок 17"/>
          <p:cNvPicPr>
            <a:picLocks noChangeAspect="1"/>
          </p:cNvPicPr>
          <p:nvPr/>
        </p:nvPicPr>
        <p:blipFill>
          <a:blip r:embed="rId7"/>
          <a:stretch>
            <a:fillRect/>
          </a:stretch>
        </p:blipFill>
        <p:spPr>
          <a:xfrm rot="20617940">
            <a:off x="9774876" y="4407284"/>
            <a:ext cx="2494188" cy="2494188"/>
          </a:xfrm>
          <a:prstGeom prst="rect">
            <a:avLst/>
          </a:prstGeom>
        </p:spPr>
      </p:pic>
      <p:pic>
        <p:nvPicPr>
          <p:cNvPr id="19" name="Рисунок 18"/>
          <p:cNvPicPr>
            <a:picLocks noChangeAspect="1"/>
          </p:cNvPicPr>
          <p:nvPr/>
        </p:nvPicPr>
        <p:blipFill>
          <a:blip r:embed="rId8"/>
          <a:stretch>
            <a:fillRect/>
          </a:stretch>
        </p:blipFill>
        <p:spPr>
          <a:xfrm rot="1369912">
            <a:off x="-20681" y="3028469"/>
            <a:ext cx="2572231" cy="2572231"/>
          </a:xfrm>
          <a:prstGeom prst="rect">
            <a:avLst/>
          </a:prstGeom>
        </p:spPr>
      </p:pic>
      <p:pic>
        <p:nvPicPr>
          <p:cNvPr id="20" name="Рисунок 19"/>
          <p:cNvPicPr>
            <a:picLocks noChangeAspect="1"/>
          </p:cNvPicPr>
          <p:nvPr/>
        </p:nvPicPr>
        <p:blipFill>
          <a:blip r:embed="rId9"/>
          <a:stretch>
            <a:fillRect/>
          </a:stretch>
        </p:blipFill>
        <p:spPr>
          <a:xfrm rot="1743815">
            <a:off x="-4201" y="632551"/>
            <a:ext cx="2937881" cy="2937881"/>
          </a:xfrm>
          <a:prstGeom prst="rect">
            <a:avLst/>
          </a:prstGeom>
        </p:spPr>
      </p:pic>
      <p:pic>
        <p:nvPicPr>
          <p:cNvPr id="21" name="Рисунок 20"/>
          <p:cNvPicPr>
            <a:picLocks noChangeAspect="1"/>
          </p:cNvPicPr>
          <p:nvPr/>
        </p:nvPicPr>
        <p:blipFill>
          <a:blip r:embed="rId10"/>
          <a:stretch>
            <a:fillRect/>
          </a:stretch>
        </p:blipFill>
        <p:spPr>
          <a:xfrm rot="5400000">
            <a:off x="8005138" y="2477302"/>
            <a:ext cx="2244053" cy="2244053"/>
          </a:xfrm>
          <a:prstGeom prst="rect">
            <a:avLst/>
          </a:prstGeom>
        </p:spPr>
      </p:pic>
      <p:pic>
        <p:nvPicPr>
          <p:cNvPr id="22" name="Рисунок 21"/>
          <p:cNvPicPr>
            <a:picLocks noChangeAspect="1"/>
          </p:cNvPicPr>
          <p:nvPr/>
        </p:nvPicPr>
        <p:blipFill>
          <a:blip r:embed="rId11"/>
          <a:stretch>
            <a:fillRect/>
          </a:stretch>
        </p:blipFill>
        <p:spPr>
          <a:xfrm rot="6068312">
            <a:off x="3737808" y="3896771"/>
            <a:ext cx="2338810" cy="2338810"/>
          </a:xfrm>
          <a:prstGeom prst="rect">
            <a:avLst/>
          </a:prstGeom>
        </p:spPr>
      </p:pic>
      <p:pic>
        <p:nvPicPr>
          <p:cNvPr id="23" name="Рисунок 22"/>
          <p:cNvPicPr>
            <a:picLocks noChangeAspect="1"/>
          </p:cNvPicPr>
          <p:nvPr/>
        </p:nvPicPr>
        <p:blipFill>
          <a:blip r:embed="rId12"/>
          <a:stretch>
            <a:fillRect/>
          </a:stretch>
        </p:blipFill>
        <p:spPr>
          <a:xfrm rot="4079696">
            <a:off x="9828031" y="2283196"/>
            <a:ext cx="2474594" cy="2474594"/>
          </a:xfrm>
          <a:prstGeom prst="rect">
            <a:avLst/>
          </a:prstGeom>
        </p:spPr>
      </p:pic>
      <p:pic>
        <p:nvPicPr>
          <p:cNvPr id="24" name="Рисунок 23"/>
          <p:cNvPicPr>
            <a:picLocks noChangeAspect="1"/>
          </p:cNvPicPr>
          <p:nvPr/>
        </p:nvPicPr>
        <p:blipFill>
          <a:blip r:embed="rId13"/>
          <a:stretch>
            <a:fillRect/>
          </a:stretch>
        </p:blipFill>
        <p:spPr>
          <a:xfrm rot="2023731">
            <a:off x="5524093" y="4679098"/>
            <a:ext cx="2282882" cy="2282882"/>
          </a:xfrm>
          <a:prstGeom prst="rect">
            <a:avLst/>
          </a:prstGeom>
        </p:spPr>
      </p:pic>
      <p:pic>
        <p:nvPicPr>
          <p:cNvPr id="26" name="Рисунок 25"/>
          <p:cNvPicPr>
            <a:picLocks noChangeAspect="1"/>
          </p:cNvPicPr>
          <p:nvPr/>
        </p:nvPicPr>
        <p:blipFill>
          <a:blip r:embed="rId14"/>
          <a:stretch>
            <a:fillRect/>
          </a:stretch>
        </p:blipFill>
        <p:spPr>
          <a:xfrm rot="5400000">
            <a:off x="1931440" y="2206055"/>
            <a:ext cx="2500797" cy="2500797"/>
          </a:xfrm>
          <a:prstGeom prst="rect">
            <a:avLst/>
          </a:prstGeom>
        </p:spPr>
      </p:pic>
      <p:sp>
        <p:nvSpPr>
          <p:cNvPr id="27" name="TextBox 26"/>
          <p:cNvSpPr txBox="1"/>
          <p:nvPr/>
        </p:nvSpPr>
        <p:spPr>
          <a:xfrm>
            <a:off x="106773" y="95775"/>
            <a:ext cx="11693001" cy="861774"/>
          </a:xfrm>
          <a:prstGeom prst="rect">
            <a:avLst/>
          </a:prstGeom>
          <a:noFill/>
        </p:spPr>
        <p:txBody>
          <a:bodyPr wrap="square" rtlCol="0">
            <a:spAutoFit/>
          </a:bodyPr>
          <a:lstStyle/>
          <a:p>
            <a:pPr algn="ctr"/>
            <a:r>
              <a:rPr lang="ru-RU" sz="2500" dirty="0">
                <a:latin typeface="Times New Roman" panose="02020603050405020304" pitchFamily="18" charset="0"/>
                <a:cs typeface="Times New Roman" panose="02020603050405020304" pitchFamily="18" charset="0"/>
              </a:rPr>
              <a:t>Один из вариантов перераспределения денежных </a:t>
            </a:r>
            <a:r>
              <a:rPr lang="ru-RU" sz="2500" dirty="0" smtClean="0">
                <a:latin typeface="Times New Roman" panose="02020603050405020304" pitchFamily="18" charset="0"/>
                <a:cs typeface="Times New Roman" panose="02020603050405020304" pitchFamily="18" charset="0"/>
              </a:rPr>
              <a:t>сумм (руб.) </a:t>
            </a:r>
            <a:r>
              <a:rPr lang="ru-RU" sz="2500" dirty="0">
                <a:latin typeface="Times New Roman" panose="02020603050405020304" pitchFamily="18" charset="0"/>
                <a:cs typeface="Times New Roman" panose="02020603050405020304" pitchFamily="18" charset="0"/>
              </a:rPr>
              <a:t>на основе приведенных </a:t>
            </a:r>
            <a:r>
              <a:rPr lang="ru-RU" sz="2500" dirty="0" smtClean="0">
                <a:latin typeface="Times New Roman" panose="02020603050405020304" pitchFamily="18" charset="0"/>
                <a:cs typeface="Times New Roman" panose="02020603050405020304" pitchFamily="18" charset="0"/>
              </a:rPr>
              <a:t>ранее вычислений (бюджет г. Москвы)</a:t>
            </a:r>
            <a:r>
              <a:rPr lang="ru-RU" sz="2300" dirty="0" smtClean="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4330719" y="2117204"/>
            <a:ext cx="1819430" cy="1061829"/>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Национальная экономика – 81 275,13</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29" name="TextBox 28"/>
          <p:cNvSpPr txBox="1"/>
          <p:nvPr/>
        </p:nvSpPr>
        <p:spPr>
          <a:xfrm>
            <a:off x="2462624" y="2830498"/>
            <a:ext cx="1646119" cy="1061829"/>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Социальная политика – 46 132,98</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0" name="TextBox 29"/>
          <p:cNvSpPr txBox="1"/>
          <p:nvPr/>
        </p:nvSpPr>
        <p:spPr>
          <a:xfrm>
            <a:off x="2481994" y="5117849"/>
            <a:ext cx="1345176" cy="738664"/>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ЖКХ –</a:t>
            </a:r>
          </a:p>
          <a:p>
            <a:r>
              <a:rPr lang="ru-RU" sz="2100" dirty="0" smtClean="0">
                <a:solidFill>
                  <a:schemeClr val="bg1"/>
                </a:solidFill>
                <a:latin typeface="Times New Roman" panose="02020603050405020304" pitchFamily="18" charset="0"/>
                <a:cs typeface="Times New Roman" panose="02020603050405020304" pitchFamily="18" charset="0"/>
              </a:rPr>
              <a:t>51 100,27</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367455" y="3663889"/>
            <a:ext cx="1721263" cy="1384995"/>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Общегосударственные </a:t>
            </a:r>
          </a:p>
          <a:p>
            <a:pPr algn="ctr"/>
            <a:r>
              <a:rPr lang="ru-RU" sz="2100" dirty="0" smtClean="0">
                <a:solidFill>
                  <a:schemeClr val="bg1"/>
                </a:solidFill>
                <a:latin typeface="Times New Roman" panose="02020603050405020304" pitchFamily="18" charset="0"/>
                <a:cs typeface="Times New Roman" panose="02020603050405020304" pitchFamily="18" charset="0"/>
              </a:rPr>
              <a:t>расходы – </a:t>
            </a:r>
          </a:p>
          <a:p>
            <a:pPr algn="ctr"/>
            <a:r>
              <a:rPr lang="ru-RU" sz="2100" dirty="0" smtClean="0">
                <a:solidFill>
                  <a:schemeClr val="bg1"/>
                </a:solidFill>
                <a:latin typeface="Times New Roman" panose="02020603050405020304" pitchFamily="18" charset="0"/>
                <a:cs typeface="Times New Roman" panose="02020603050405020304" pitchFamily="18" charset="0"/>
              </a:rPr>
              <a:t>27 434,28</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3" name="TextBox 32"/>
          <p:cNvSpPr txBox="1"/>
          <p:nvPr/>
        </p:nvSpPr>
        <p:spPr>
          <a:xfrm>
            <a:off x="9772370" y="5288926"/>
            <a:ext cx="2209286" cy="738664"/>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Здравоохранение – 24 893,54</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4195019" y="4608419"/>
            <a:ext cx="1562544" cy="1061829"/>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Физическая культура – </a:t>
            </a:r>
          </a:p>
          <a:p>
            <a:r>
              <a:rPr lang="ru-RU" sz="2100" dirty="0" smtClean="0">
                <a:solidFill>
                  <a:schemeClr val="bg1"/>
                </a:solidFill>
                <a:latin typeface="Times New Roman" panose="02020603050405020304" pitchFamily="18" charset="0"/>
                <a:cs typeface="Times New Roman" panose="02020603050405020304" pitchFamily="18" charset="0"/>
              </a:rPr>
              <a:t>4 596,17</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5" name="TextBox 34"/>
          <p:cNvSpPr txBox="1"/>
          <p:nvPr/>
        </p:nvSpPr>
        <p:spPr>
          <a:xfrm>
            <a:off x="6162097" y="3456034"/>
            <a:ext cx="1830910" cy="1061829"/>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Национальная</a:t>
            </a:r>
          </a:p>
          <a:p>
            <a:pPr algn="ctr"/>
            <a:r>
              <a:rPr lang="ru-RU" sz="2100" dirty="0" smtClean="0">
                <a:solidFill>
                  <a:schemeClr val="bg1"/>
                </a:solidFill>
                <a:latin typeface="Times New Roman" panose="02020603050405020304" pitchFamily="18" charset="0"/>
                <a:cs typeface="Times New Roman" panose="02020603050405020304" pitchFamily="18" charset="0"/>
              </a:rPr>
              <a:t>оборона – </a:t>
            </a:r>
          </a:p>
          <a:p>
            <a:pPr algn="ctr"/>
            <a:r>
              <a:rPr lang="ru-RU" sz="2100" dirty="0" smtClean="0">
                <a:solidFill>
                  <a:schemeClr val="bg1"/>
                </a:solidFill>
                <a:latin typeface="Times New Roman" panose="02020603050405020304" pitchFamily="18" charset="0"/>
                <a:cs typeface="Times New Roman" panose="02020603050405020304" pitchFamily="18" charset="0"/>
              </a:rPr>
              <a:t>114,19</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10202378" y="2946443"/>
            <a:ext cx="1990678" cy="1061829"/>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Национальная безопасность – </a:t>
            </a:r>
          </a:p>
          <a:p>
            <a:pPr algn="ctr"/>
            <a:r>
              <a:rPr lang="ru-RU" sz="2100" dirty="0" smtClean="0">
                <a:solidFill>
                  <a:schemeClr val="bg1"/>
                </a:solidFill>
                <a:latin typeface="Times New Roman" panose="02020603050405020304" pitchFamily="18" charset="0"/>
                <a:cs typeface="Times New Roman" panose="02020603050405020304" pitchFamily="18" charset="0"/>
              </a:rPr>
              <a:t>2 654,93</a:t>
            </a:r>
            <a:endParaRPr lang="ru-RU" sz="2100" dirty="0">
              <a:solidFill>
                <a:schemeClr val="bg1"/>
              </a:solidFill>
              <a:latin typeface="Times New Roman" panose="02020603050405020304" pitchFamily="18" charset="0"/>
              <a:cs typeface="Times New Roman" panose="02020603050405020304" pitchFamily="18" charset="0"/>
            </a:endParaRPr>
          </a:p>
        </p:txBody>
      </p:sp>
      <p:pic>
        <p:nvPicPr>
          <p:cNvPr id="38" name="Рисунок 37"/>
          <p:cNvPicPr>
            <a:picLocks noChangeAspect="1"/>
          </p:cNvPicPr>
          <p:nvPr/>
        </p:nvPicPr>
        <p:blipFill>
          <a:blip r:embed="rId15"/>
          <a:stretch>
            <a:fillRect/>
          </a:stretch>
        </p:blipFill>
        <p:spPr>
          <a:xfrm rot="3697366">
            <a:off x="6995629" y="4047837"/>
            <a:ext cx="3518864" cy="3219385"/>
          </a:xfrm>
          <a:prstGeom prst="rect">
            <a:avLst/>
          </a:prstGeom>
        </p:spPr>
      </p:pic>
      <p:sp>
        <p:nvSpPr>
          <p:cNvPr id="39" name="TextBox 38"/>
          <p:cNvSpPr txBox="1"/>
          <p:nvPr/>
        </p:nvSpPr>
        <p:spPr>
          <a:xfrm>
            <a:off x="7911985" y="4995434"/>
            <a:ext cx="1705835" cy="1384995"/>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Охрана окружающей среды – </a:t>
            </a:r>
          </a:p>
          <a:p>
            <a:pPr algn="ctr"/>
            <a:r>
              <a:rPr lang="ru-RU" sz="2100" dirty="0" smtClean="0">
                <a:solidFill>
                  <a:schemeClr val="bg1"/>
                </a:solidFill>
                <a:latin typeface="Times New Roman" panose="02020603050405020304" pitchFamily="18" charset="0"/>
                <a:cs typeface="Times New Roman" panose="02020603050405020304" pitchFamily="18" charset="0"/>
              </a:rPr>
              <a:t>1 227,55</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40" name="TextBox 39"/>
          <p:cNvSpPr txBox="1"/>
          <p:nvPr/>
        </p:nvSpPr>
        <p:spPr>
          <a:xfrm>
            <a:off x="8505517" y="3259490"/>
            <a:ext cx="1402571" cy="738664"/>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Культура -</a:t>
            </a:r>
          </a:p>
          <a:p>
            <a:r>
              <a:rPr lang="ru-RU" sz="2100" dirty="0" smtClean="0">
                <a:solidFill>
                  <a:schemeClr val="bg1"/>
                </a:solidFill>
                <a:latin typeface="Times New Roman" panose="02020603050405020304" pitchFamily="18" charset="0"/>
                <a:cs typeface="Times New Roman" panose="02020603050405020304" pitchFamily="18" charset="0"/>
              </a:rPr>
              <a:t>7 365,29</a:t>
            </a:r>
          </a:p>
        </p:txBody>
      </p:sp>
      <p:sp>
        <p:nvSpPr>
          <p:cNvPr id="41" name="TextBox 40"/>
          <p:cNvSpPr txBox="1"/>
          <p:nvPr/>
        </p:nvSpPr>
        <p:spPr>
          <a:xfrm>
            <a:off x="6069102" y="5444036"/>
            <a:ext cx="1192866" cy="738664"/>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СМИ –</a:t>
            </a:r>
          </a:p>
          <a:p>
            <a:pPr algn="ctr"/>
            <a:r>
              <a:rPr lang="ru-RU" sz="2100" dirty="0" smtClean="0">
                <a:solidFill>
                  <a:schemeClr val="bg1"/>
                </a:solidFill>
                <a:latin typeface="Times New Roman" panose="02020603050405020304" pitchFamily="18" charset="0"/>
                <a:cs typeface="Times New Roman" panose="02020603050405020304" pitchFamily="18" charset="0"/>
              </a:rPr>
              <a:t>1 570,12</a:t>
            </a:r>
            <a:endParaRPr lang="ru-RU" sz="2100" dirty="0">
              <a:solidFill>
                <a:schemeClr val="bg1"/>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16"/>
          <a:stretch>
            <a:fillRect/>
          </a:stretch>
        </p:blipFill>
        <p:spPr>
          <a:xfrm rot="934404">
            <a:off x="6089960" y="430483"/>
            <a:ext cx="3279932" cy="3273836"/>
          </a:xfrm>
          <a:prstGeom prst="rect">
            <a:avLst/>
          </a:prstGeom>
        </p:spPr>
      </p:pic>
      <p:sp>
        <p:nvSpPr>
          <p:cNvPr id="4" name="Прямоугольник 3"/>
          <p:cNvSpPr/>
          <p:nvPr/>
        </p:nvSpPr>
        <p:spPr>
          <a:xfrm rot="617574">
            <a:off x="305404" y="1371091"/>
            <a:ext cx="2474649" cy="1384995"/>
          </a:xfrm>
          <a:prstGeom prst="rect">
            <a:avLst/>
          </a:prstGeom>
        </p:spPr>
        <p:txBody>
          <a:bodyPr wrap="square">
            <a:spAutoFit/>
          </a:bodyPr>
          <a:lstStyle/>
          <a:p>
            <a:pPr algn="ctr"/>
            <a:r>
              <a:rPr lang="ru-RU" sz="2100" dirty="0">
                <a:solidFill>
                  <a:schemeClr val="bg1"/>
                </a:solidFill>
                <a:latin typeface="Times New Roman" panose="02020603050405020304" pitchFamily="18" charset="0"/>
                <a:cs typeface="Times New Roman" panose="02020603050405020304" pitchFamily="18" charset="0"/>
              </a:rPr>
              <a:t>Обслуживание государственного и муниципального </a:t>
            </a:r>
            <a:r>
              <a:rPr lang="ru-RU" sz="2100" dirty="0" smtClean="0">
                <a:solidFill>
                  <a:schemeClr val="bg1"/>
                </a:solidFill>
                <a:latin typeface="Times New Roman" panose="02020603050405020304" pitchFamily="18" charset="0"/>
                <a:cs typeface="Times New Roman" panose="02020603050405020304" pitchFamily="18" charset="0"/>
              </a:rPr>
              <a:t>долга – 399,66</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31" name="TextBox 30"/>
          <p:cNvSpPr txBox="1"/>
          <p:nvPr/>
        </p:nvSpPr>
        <p:spPr>
          <a:xfrm>
            <a:off x="6853470" y="1673576"/>
            <a:ext cx="1653233" cy="738664"/>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Образование – 37 111,93</a:t>
            </a:r>
            <a:endParaRPr lang="ru-RU" sz="2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7870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pngimg.com/uploads/milk/milk_PNG1269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9234" y="5067182"/>
            <a:ext cx="594697" cy="1407627"/>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p:cNvPicPr>
            <a:picLocks noChangeAspect="1"/>
          </p:cNvPicPr>
          <p:nvPr/>
        </p:nvPicPr>
        <p:blipFill>
          <a:blip r:embed="rId3"/>
          <a:stretch>
            <a:fillRect/>
          </a:stretch>
        </p:blipFill>
        <p:spPr>
          <a:xfrm>
            <a:off x="9429976" y="0"/>
            <a:ext cx="2621515" cy="3241604"/>
          </a:xfrm>
          <a:prstGeom prst="rect">
            <a:avLst/>
          </a:prstGeom>
        </p:spPr>
      </p:pic>
      <p:sp>
        <p:nvSpPr>
          <p:cNvPr id="10" name="Скругленная прямоугольная выноска 9"/>
          <p:cNvSpPr/>
          <p:nvPr/>
        </p:nvSpPr>
        <p:spPr>
          <a:xfrm>
            <a:off x="6049108" y="237811"/>
            <a:ext cx="3380868" cy="1234635"/>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2687051782"/>
              </p:ext>
            </p:extLst>
          </p:nvPr>
        </p:nvGraphicFramePr>
        <p:xfrm>
          <a:off x="262012" y="1689290"/>
          <a:ext cx="5139689" cy="5056072"/>
        </p:xfrm>
        <a:graphic>
          <a:graphicData uri="http://schemas.openxmlformats.org/drawingml/2006/table">
            <a:tbl>
              <a:tblPr firstRow="1" firstCol="1" bandRow="1"/>
              <a:tblGrid>
                <a:gridCol w="2129496">
                  <a:extLst>
                    <a:ext uri="{9D8B030D-6E8A-4147-A177-3AD203B41FA5}">
                      <a16:colId xmlns:a16="http://schemas.microsoft.com/office/drawing/2014/main" val="1845503542"/>
                    </a:ext>
                  </a:extLst>
                </a:gridCol>
                <a:gridCol w="1412881">
                  <a:extLst>
                    <a:ext uri="{9D8B030D-6E8A-4147-A177-3AD203B41FA5}">
                      <a16:colId xmlns:a16="http://schemas.microsoft.com/office/drawing/2014/main" val="1430067132"/>
                    </a:ext>
                  </a:extLst>
                </a:gridCol>
                <a:gridCol w="1597312">
                  <a:extLst>
                    <a:ext uri="{9D8B030D-6E8A-4147-A177-3AD203B41FA5}">
                      <a16:colId xmlns:a16="http://schemas.microsoft.com/office/drawing/2014/main" val="2536834397"/>
                    </a:ext>
                  </a:extLst>
                </a:gridCol>
              </a:tblGrid>
              <a:tr h="957195">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Наименование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Сумма, тыс. руб.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 в</a:t>
                      </a:r>
                      <a:r>
                        <a:rPr lang="ru-RU" sz="1900" baseline="0" dirty="0" smtClean="0">
                          <a:effectLst/>
                          <a:latin typeface="Times New Roman" panose="02020603050405020304" pitchFamily="18" charset="0"/>
                          <a:ea typeface="PMingLiU"/>
                          <a:cs typeface="Times New Roman" panose="02020603050405020304" pitchFamily="18" charset="0"/>
                        </a:rPr>
                        <a:t> общем бюджете</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9323161"/>
                  </a:ext>
                </a:extLst>
              </a:tr>
              <a:tr h="715185">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Общегосударственные </a:t>
                      </a:r>
                      <a:r>
                        <a:rPr lang="ru-RU" sz="1900" dirty="0">
                          <a:effectLst/>
                          <a:latin typeface="Times New Roman" panose="02020603050405020304" pitchFamily="18" charset="0"/>
                          <a:ea typeface="PMingLiU"/>
                          <a:cs typeface="Times New Roman" panose="02020603050405020304" pitchFamily="18" charset="0"/>
                        </a:rPr>
                        <a:t>вопросы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11010,9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69,62</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6907191"/>
                  </a:ext>
                </a:extLst>
              </a:tr>
              <a:tr h="704064">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Культура, кинематография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1658,1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10,48</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0607413"/>
                  </a:ext>
                </a:extLst>
              </a:tr>
              <a:tr h="847021">
                <a:tc>
                  <a:txBody>
                    <a:bodyPr/>
                    <a:lstStyle/>
                    <a:p>
                      <a:pPr algn="just">
                        <a:lnSpc>
                          <a:spcPct val="107000"/>
                        </a:lnSpc>
                        <a:spcAft>
                          <a:spcPts val="800"/>
                        </a:spcAft>
                      </a:pPr>
                      <a:r>
                        <a:rPr lang="ru-RU" sz="1900">
                          <a:effectLst/>
                          <a:latin typeface="Times New Roman" panose="02020603050405020304" pitchFamily="18" charset="0"/>
                          <a:ea typeface="PMingLiU"/>
                          <a:cs typeface="Times New Roman" panose="02020603050405020304" pitchFamily="18" charset="0"/>
                        </a:rPr>
                        <a:t>Социальная политика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692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4,38</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610606"/>
                  </a:ext>
                </a:extLst>
              </a:tr>
              <a:tr h="909414">
                <a:tc>
                  <a:txBody>
                    <a:bodyPr/>
                    <a:lstStyle/>
                    <a:p>
                      <a:pPr algn="just">
                        <a:lnSpc>
                          <a:spcPct val="107000"/>
                        </a:lnSpc>
                        <a:spcAft>
                          <a:spcPts val="800"/>
                        </a:spcAft>
                      </a:pPr>
                      <a:r>
                        <a:rPr lang="ru-RU" sz="1900">
                          <a:effectLst/>
                          <a:latin typeface="Times New Roman" panose="02020603050405020304" pitchFamily="18" charset="0"/>
                          <a:ea typeface="PMingLiU"/>
                          <a:cs typeface="Times New Roman" panose="02020603050405020304" pitchFamily="18" charset="0"/>
                        </a:rPr>
                        <a:t>СМИ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2455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15,52</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6136244"/>
                  </a:ext>
                </a:extLst>
              </a:tr>
              <a:tr h="923193">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Итого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a:effectLst/>
                          <a:latin typeface="Times New Roman" panose="02020603050405020304" pitchFamily="18" charset="0"/>
                          <a:ea typeface="PMingLiU"/>
                          <a:cs typeface="Times New Roman" panose="02020603050405020304" pitchFamily="18" charset="0"/>
                        </a:rPr>
                        <a:t>15816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100</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844338"/>
                  </a:ext>
                </a:extLst>
              </a:tr>
            </a:tbl>
          </a:graphicData>
        </a:graphic>
      </p:graphicFrame>
      <p:sp>
        <p:nvSpPr>
          <p:cNvPr id="8" name="Прямоугольник 7"/>
          <p:cNvSpPr/>
          <p:nvPr/>
        </p:nvSpPr>
        <p:spPr>
          <a:xfrm>
            <a:off x="95717" y="516574"/>
            <a:ext cx="6096000" cy="800219"/>
          </a:xfrm>
          <a:prstGeom prst="rect">
            <a:avLst/>
          </a:prstGeom>
        </p:spPr>
        <p:txBody>
          <a:bodyPr>
            <a:spAutoFit/>
          </a:bodyPr>
          <a:lstStyle/>
          <a:p>
            <a:pPr algn="ctr"/>
            <a:r>
              <a:rPr lang="ru-RU" sz="2300" dirty="0">
                <a:latin typeface="Times New Roman" panose="02020603050405020304" pitchFamily="18" charset="0"/>
                <a:cs typeface="Times New Roman" panose="02020603050405020304" pitchFamily="18" charset="0"/>
              </a:rPr>
              <a:t>Расходы бюджета муниципального округа </a:t>
            </a:r>
            <a:r>
              <a:rPr lang="ru-RU" sz="2300" dirty="0" err="1">
                <a:latin typeface="Times New Roman" panose="02020603050405020304" pitchFamily="18" charset="0"/>
                <a:cs typeface="Times New Roman" panose="02020603050405020304" pitchFamily="18" charset="0"/>
              </a:rPr>
              <a:t>Басманный</a:t>
            </a:r>
            <a:r>
              <a:rPr lang="ru-RU" sz="2300" dirty="0">
                <a:latin typeface="Times New Roman" panose="02020603050405020304" pitchFamily="18" charset="0"/>
                <a:cs typeface="Times New Roman" panose="02020603050405020304" pitchFamily="18" charset="0"/>
              </a:rPr>
              <a:t> на 2018 год</a:t>
            </a:r>
          </a:p>
        </p:txBody>
      </p:sp>
      <p:sp>
        <p:nvSpPr>
          <p:cNvPr id="2" name="Прямоугольник 1"/>
          <p:cNvSpPr/>
          <p:nvPr/>
        </p:nvSpPr>
        <p:spPr>
          <a:xfrm>
            <a:off x="6191717" y="393463"/>
            <a:ext cx="3404555" cy="923330"/>
          </a:xfrm>
          <a:prstGeom prst="rect">
            <a:avLst/>
          </a:prstGeom>
        </p:spPr>
        <p:txBody>
          <a:bodyPr wrap="square">
            <a:spAutoFit/>
          </a:bodyPr>
          <a:lstStyle/>
          <a:p>
            <a:r>
              <a:rPr lang="ru-RU" dirty="0"/>
              <a:t>В бюджете муниципального округа </a:t>
            </a:r>
            <a:r>
              <a:rPr lang="ru-RU" dirty="0" err="1" smtClean="0"/>
              <a:t>Басманный</a:t>
            </a:r>
            <a:r>
              <a:rPr lang="ru-RU" dirty="0" smtClean="0"/>
              <a:t> уплаченные налоги семьи составили 0,135%</a:t>
            </a:r>
            <a:endParaRPr lang="ru-RU" dirty="0"/>
          </a:p>
        </p:txBody>
      </p:sp>
      <p:graphicFrame>
        <p:nvGraphicFramePr>
          <p:cNvPr id="11" name="Таблица 10"/>
          <p:cNvGraphicFramePr>
            <a:graphicFrameLocks noGrp="1"/>
          </p:cNvGraphicFramePr>
          <p:nvPr>
            <p:extLst>
              <p:ext uri="{D42A27DB-BD31-4B8C-83A1-F6EECF244321}">
                <p14:modId xmlns:p14="http://schemas.microsoft.com/office/powerpoint/2010/main" val="1651903087"/>
              </p:ext>
            </p:extLst>
          </p:nvPr>
        </p:nvGraphicFramePr>
        <p:xfrm>
          <a:off x="5550827" y="1676771"/>
          <a:ext cx="4191049" cy="4859758"/>
        </p:xfrm>
        <a:graphic>
          <a:graphicData uri="http://schemas.openxmlformats.org/drawingml/2006/table">
            <a:tbl>
              <a:tblPr firstRow="1" firstCol="1" bandRow="1"/>
              <a:tblGrid>
                <a:gridCol w="2532543">
                  <a:extLst>
                    <a:ext uri="{9D8B030D-6E8A-4147-A177-3AD203B41FA5}">
                      <a16:colId xmlns:a16="http://schemas.microsoft.com/office/drawing/2014/main" val="1430067132"/>
                    </a:ext>
                  </a:extLst>
                </a:gridCol>
                <a:gridCol w="1658506">
                  <a:extLst>
                    <a:ext uri="{9D8B030D-6E8A-4147-A177-3AD203B41FA5}">
                      <a16:colId xmlns:a16="http://schemas.microsoft.com/office/drawing/2014/main" val="2536834397"/>
                    </a:ext>
                  </a:extLst>
                </a:gridCol>
              </a:tblGrid>
              <a:tr h="960921">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ru-RU" sz="1900" dirty="0" smtClean="0">
                          <a:effectLst/>
                          <a:latin typeface="Times New Roman" panose="02020603050405020304" pitchFamily="18" charset="0"/>
                          <a:ea typeface="PMingLiU"/>
                          <a:cs typeface="Times New Roman" panose="02020603050405020304" pitchFamily="18" charset="0"/>
                        </a:rPr>
                        <a:t>% от уплаченных налогов семьей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ru-RU" sz="1900" dirty="0" smtClean="0">
                          <a:effectLst/>
                          <a:latin typeface="Times New Roman" panose="02020603050405020304" pitchFamily="18" charset="0"/>
                          <a:ea typeface="PMingLiU"/>
                          <a:cs typeface="Times New Roman" panose="02020603050405020304" pitchFamily="18" charset="0"/>
                        </a:rPr>
                        <a:t>Сумма</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9323161"/>
                  </a:ext>
                </a:extLst>
              </a:tr>
              <a:tr h="702205">
                <a:tc>
                  <a:txBody>
                    <a:bodyPr/>
                    <a:lstStyle/>
                    <a:p>
                      <a:pPr algn="ctr">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69,62</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14 878,2</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6907191"/>
                  </a:ext>
                </a:extLst>
              </a:tr>
              <a:tr h="788778">
                <a:tc>
                  <a:txBody>
                    <a:bodyPr/>
                    <a:lstStyle/>
                    <a:p>
                      <a:pPr algn="ctr">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10,48</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2 239,64</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0607413"/>
                  </a:ext>
                </a:extLst>
              </a:tr>
              <a:tr h="856114">
                <a:tc>
                  <a:txBody>
                    <a:bodyPr/>
                    <a:lstStyle/>
                    <a:p>
                      <a:pPr algn="ctr">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4,38</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936,03</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610606"/>
                  </a:ext>
                </a:extLst>
              </a:tr>
              <a:tr h="785460">
                <a:tc>
                  <a:txBody>
                    <a:bodyPr/>
                    <a:lstStyle/>
                    <a:p>
                      <a:pPr algn="ctr">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15,52</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3 316,71</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6136244"/>
                  </a:ext>
                </a:extLst>
              </a:tr>
              <a:tr h="766280">
                <a:tc>
                  <a:txBody>
                    <a:bodyPr/>
                    <a:lstStyle/>
                    <a:p>
                      <a:pPr algn="ctr">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ru-RU" sz="1900" dirty="0" smtClean="0">
                          <a:effectLst/>
                          <a:latin typeface="Times New Roman" panose="02020603050405020304" pitchFamily="18" charset="0"/>
                          <a:ea typeface="PMingLiU"/>
                          <a:cs typeface="Times New Roman" panose="02020603050405020304" pitchFamily="18" charset="0"/>
                        </a:rPr>
                        <a:t>21 370,58</a:t>
                      </a:r>
                    </a:p>
                    <a:p>
                      <a:pPr algn="just">
                        <a:lnSpc>
                          <a:spcPct val="107000"/>
                        </a:lnSpc>
                        <a:spcAft>
                          <a:spcPts val="800"/>
                        </a:spcAft>
                      </a:pP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844338"/>
                  </a:ext>
                </a:extLst>
              </a:tr>
            </a:tbl>
          </a:graphicData>
        </a:graphic>
      </p:graphicFrame>
      <p:pic>
        <p:nvPicPr>
          <p:cNvPr id="8194" name="Picture 2" descr="http://pngimg.com/uploads/milk/milk_PNG1269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45257" y="5067183"/>
            <a:ext cx="594697" cy="140762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pngimg.com/uploads/milk/milk_PNG1269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22245" y="5325090"/>
            <a:ext cx="594697" cy="1407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938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www.playcast.ru/uploads/2018/01/23/2445048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3754" y="540727"/>
            <a:ext cx="4030331" cy="61282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Схема 2"/>
          <p:cNvGraphicFramePr/>
          <p:nvPr>
            <p:extLst>
              <p:ext uri="{D42A27DB-BD31-4B8C-83A1-F6EECF244321}">
                <p14:modId xmlns:p14="http://schemas.microsoft.com/office/powerpoint/2010/main" val="3235184921"/>
              </p:ext>
            </p:extLst>
          </p:nvPr>
        </p:nvGraphicFramePr>
        <p:xfrm>
          <a:off x="-1201980" y="1327142"/>
          <a:ext cx="10029457" cy="5056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94979" y="166678"/>
            <a:ext cx="11693001" cy="861774"/>
          </a:xfrm>
          <a:prstGeom prst="rect">
            <a:avLst/>
          </a:prstGeom>
          <a:noFill/>
        </p:spPr>
        <p:txBody>
          <a:bodyPr wrap="square" rtlCol="0">
            <a:spAutoFit/>
          </a:bodyPr>
          <a:lstStyle/>
          <a:p>
            <a:pPr algn="ctr"/>
            <a:r>
              <a:rPr lang="ru-RU" sz="2500" dirty="0">
                <a:latin typeface="Times New Roman" panose="02020603050405020304" pitchFamily="18" charset="0"/>
                <a:cs typeface="Times New Roman" panose="02020603050405020304" pitchFamily="18" charset="0"/>
              </a:rPr>
              <a:t>Один из вариантов перераспределения денежных </a:t>
            </a:r>
            <a:r>
              <a:rPr lang="ru-RU" sz="2500" dirty="0" smtClean="0">
                <a:latin typeface="Times New Roman" panose="02020603050405020304" pitchFamily="18" charset="0"/>
                <a:cs typeface="Times New Roman" panose="02020603050405020304" pitchFamily="18" charset="0"/>
              </a:rPr>
              <a:t>сумм (руб.) </a:t>
            </a:r>
            <a:r>
              <a:rPr lang="ru-RU" sz="2500" dirty="0">
                <a:latin typeface="Times New Roman" panose="02020603050405020304" pitchFamily="18" charset="0"/>
                <a:cs typeface="Times New Roman" panose="02020603050405020304" pitchFamily="18" charset="0"/>
              </a:rPr>
              <a:t>на основе приведенных </a:t>
            </a:r>
            <a:r>
              <a:rPr lang="ru-RU" sz="2500" dirty="0" smtClean="0">
                <a:latin typeface="Times New Roman" panose="02020603050405020304" pitchFamily="18" charset="0"/>
                <a:cs typeface="Times New Roman" panose="02020603050405020304" pitchFamily="18" charset="0"/>
              </a:rPr>
              <a:t>ранее вычислений (бюджет МО </a:t>
            </a:r>
            <a:r>
              <a:rPr lang="ru-RU" sz="2500" dirty="0" err="1" smtClean="0">
                <a:latin typeface="Times New Roman" panose="02020603050405020304" pitchFamily="18" charset="0"/>
                <a:cs typeface="Times New Roman" panose="02020603050405020304" pitchFamily="18" charset="0"/>
              </a:rPr>
              <a:t>Басманный</a:t>
            </a:r>
            <a:r>
              <a:rPr lang="ru-RU" sz="2500" dirty="0" smtClean="0">
                <a:latin typeface="Times New Roman" panose="02020603050405020304" pitchFamily="18" charset="0"/>
                <a:cs typeface="Times New Roman" panose="02020603050405020304" pitchFamily="18" charset="0"/>
              </a:rPr>
              <a:t>)</a:t>
            </a:r>
            <a:r>
              <a:rPr lang="ru-RU" sz="2300" dirty="0" smtClean="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031171" y="3314699"/>
            <a:ext cx="2991367" cy="2462213"/>
          </a:xfrm>
          <a:prstGeom prst="rect">
            <a:avLst/>
          </a:prstGeom>
          <a:noFill/>
        </p:spPr>
        <p:txBody>
          <a:bodyPr wrap="square" rtlCol="0">
            <a:spAutoFit/>
          </a:bodyPr>
          <a:lstStyle/>
          <a:p>
            <a:r>
              <a:rPr lang="ru-RU" sz="2200" dirty="0" smtClean="0">
                <a:latin typeface="Times New Roman" panose="02020603050405020304" pitchFamily="18" charset="0"/>
                <a:cs typeface="Times New Roman" panose="02020603050405020304" pitchFamily="18" charset="0"/>
              </a:rPr>
              <a:t>Уплаченные налоги перераспределяются на различные направления расходования, которые обеспечивают нам достойную жизнь </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5030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Выноска-облако 9"/>
          <p:cNvSpPr/>
          <p:nvPr/>
        </p:nvSpPr>
        <p:spPr>
          <a:xfrm flipH="1">
            <a:off x="4468969" y="0"/>
            <a:ext cx="7482624" cy="297144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p:cNvPicPr>
            <a:picLocks noChangeAspect="1"/>
          </p:cNvPicPr>
          <p:nvPr/>
        </p:nvPicPr>
        <p:blipFill>
          <a:blip r:embed="rId2"/>
          <a:stretch>
            <a:fillRect/>
          </a:stretch>
        </p:blipFill>
        <p:spPr>
          <a:xfrm rot="21293434">
            <a:off x="337572" y="506359"/>
            <a:ext cx="4717824" cy="25834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Рисунок 3"/>
          <p:cNvPicPr>
            <a:picLocks noChangeAspect="1"/>
          </p:cNvPicPr>
          <p:nvPr/>
        </p:nvPicPr>
        <p:blipFill>
          <a:blip r:embed="rId3"/>
          <a:stretch>
            <a:fillRect/>
          </a:stretch>
        </p:blipFill>
        <p:spPr>
          <a:xfrm flipH="1">
            <a:off x="10061530" y="0"/>
            <a:ext cx="2130470" cy="2971444"/>
          </a:xfrm>
          <a:prstGeom prst="rect">
            <a:avLst/>
          </a:prstGeom>
        </p:spPr>
      </p:pic>
      <p:sp>
        <p:nvSpPr>
          <p:cNvPr id="5" name="TextBox 4"/>
          <p:cNvSpPr txBox="1"/>
          <p:nvPr/>
        </p:nvSpPr>
        <p:spPr>
          <a:xfrm>
            <a:off x="5161063" y="301411"/>
            <a:ext cx="5608320" cy="2308324"/>
          </a:xfrm>
          <a:prstGeom prst="rect">
            <a:avLst/>
          </a:prstGeom>
          <a:noFill/>
        </p:spPr>
        <p:txBody>
          <a:bodyPr wrap="square" rtlCol="0">
            <a:spAutoFit/>
          </a:bodyPr>
          <a:lstStyle/>
          <a:p>
            <a:pPr algn="ctr"/>
            <a:r>
              <a:rPr lang="ru-RU" dirty="0" smtClean="0">
                <a:solidFill>
                  <a:schemeClr val="bg1"/>
                </a:solidFill>
                <a:latin typeface="Times New Roman" panose="02020603050405020304" pitchFamily="18" charset="0"/>
                <a:cs typeface="Times New Roman" panose="02020603050405020304" pitchFamily="18" charset="0"/>
              </a:rPr>
              <a:t>Финансирование маминого любимого театра им. </a:t>
            </a:r>
            <a:r>
              <a:rPr lang="ru-RU" dirty="0" smtClean="0">
                <a:solidFill>
                  <a:schemeClr val="bg1"/>
                </a:solidFill>
                <a:latin typeface="Times New Roman" panose="02020603050405020304" pitchFamily="18" charset="0"/>
                <a:cs typeface="Times New Roman" panose="02020603050405020304" pitchFamily="18" charset="0"/>
              </a:rPr>
              <a:t>Ермоловой; празднование дня г. Москвы, финансирование реконструкции стадиона «Лужники», на котором Россия открыла </a:t>
            </a:r>
            <a:r>
              <a:rPr lang="en-US" dirty="0" smtClean="0">
                <a:solidFill>
                  <a:schemeClr val="bg1"/>
                </a:solidFill>
                <a:latin typeface="Times New Roman" panose="02020603050405020304" pitchFamily="18" charset="0"/>
                <a:cs typeface="Times New Roman" panose="02020603050405020304" pitchFamily="18" charset="0"/>
              </a:rPr>
              <a:t>FIFA 2018</a:t>
            </a:r>
            <a:r>
              <a:rPr lang="ru-RU" dirty="0" smtClean="0">
                <a:solidFill>
                  <a:schemeClr val="bg1"/>
                </a:solidFill>
                <a:latin typeface="Times New Roman" panose="02020603050405020304" pitchFamily="18" charset="0"/>
                <a:cs typeface="Times New Roman" panose="02020603050405020304" pitchFamily="18" charset="0"/>
              </a:rPr>
              <a:t>, сыграв с Саудовской Аравией, осуществляется из средств бюджета Москвы. Все яркие моменты и приятные воспоминания связаны с памятными датами, все это нам дарит наш любимый город!</a:t>
            </a:r>
            <a:endParaRPr lang="ru-RU" dirty="0">
              <a:solidFill>
                <a:schemeClr val="bg1"/>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4"/>
          <a:stretch>
            <a:fillRect/>
          </a:stretch>
        </p:blipFill>
        <p:spPr>
          <a:xfrm>
            <a:off x="6617459" y="2971444"/>
            <a:ext cx="4793221" cy="31922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Рисунок 8"/>
          <p:cNvPicPr>
            <a:picLocks noChangeAspect="1"/>
          </p:cNvPicPr>
          <p:nvPr/>
        </p:nvPicPr>
        <p:blipFill>
          <a:blip r:embed="rId5"/>
          <a:stretch>
            <a:fillRect/>
          </a:stretch>
        </p:blipFill>
        <p:spPr>
          <a:xfrm rot="21325000">
            <a:off x="900904" y="3389938"/>
            <a:ext cx="4949939" cy="308281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69703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playcast.ru/uploads/2018/07/26/255937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71778"/>
            <a:ext cx="12192000" cy="3586222"/>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stretch>
            <a:fillRect/>
          </a:stretch>
        </p:blipFill>
        <p:spPr>
          <a:xfrm flipH="1">
            <a:off x="-481945" y="2604952"/>
            <a:ext cx="3493311" cy="4310246"/>
          </a:xfrm>
          <a:prstGeom prst="rect">
            <a:avLst/>
          </a:prstGeom>
        </p:spPr>
      </p:pic>
      <p:sp>
        <p:nvSpPr>
          <p:cNvPr id="4" name="Выноска-облако 3"/>
          <p:cNvSpPr/>
          <p:nvPr/>
        </p:nvSpPr>
        <p:spPr>
          <a:xfrm>
            <a:off x="67350" y="-34745"/>
            <a:ext cx="6479930" cy="2893039"/>
          </a:xfrm>
          <a:prstGeom prst="cloudCallou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p:cNvSpPr txBox="1"/>
          <p:nvPr/>
        </p:nvSpPr>
        <p:spPr>
          <a:xfrm>
            <a:off x="364958" y="258214"/>
            <a:ext cx="5634442" cy="2354491"/>
          </a:xfrm>
          <a:prstGeom prst="rect">
            <a:avLst/>
          </a:prstGeom>
          <a:noFill/>
        </p:spPr>
        <p:txBody>
          <a:bodyPr wrap="square" rtlCol="0">
            <a:spAutoFit/>
          </a:bodyPr>
          <a:lstStyle/>
          <a:p>
            <a:pPr algn="ctr"/>
            <a:r>
              <a:rPr lang="ru-RU" sz="2100" dirty="0" smtClean="0">
                <a:latin typeface="Times New Roman" panose="02020603050405020304" pitchFamily="18" charset="0"/>
                <a:cs typeface="Times New Roman" panose="02020603050405020304" pitchFamily="18" charset="0"/>
              </a:rPr>
              <a:t>Действительно, наша семья за этот год воспользовалась услугами больницы, правоохранительных органов. Та часть, которую мы вносим по сравнению со всей суммой расходов невелика, но все вместе мы способны поддерживать работу важных направлений, а по одиночке – нет.</a:t>
            </a:r>
            <a:endParaRPr lang="ru-RU" sz="21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4"/>
          <a:stretch>
            <a:fillRect/>
          </a:stretch>
        </p:blipFill>
        <p:spPr>
          <a:xfrm>
            <a:off x="8015421" y="2285604"/>
            <a:ext cx="4041998" cy="4572396"/>
          </a:xfrm>
          <a:prstGeom prst="rect">
            <a:avLst/>
          </a:prstGeom>
        </p:spPr>
      </p:pic>
      <p:sp>
        <p:nvSpPr>
          <p:cNvPr id="8" name="Выноска-облако 7"/>
          <p:cNvSpPr/>
          <p:nvPr/>
        </p:nvSpPr>
        <p:spPr>
          <a:xfrm flipH="1">
            <a:off x="5550643" y="-34745"/>
            <a:ext cx="6641357" cy="2535129"/>
          </a:xfrm>
          <a:prstGeom prst="cloudCallou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547280" y="316543"/>
            <a:ext cx="5131660" cy="1708160"/>
          </a:xfrm>
          <a:prstGeom prst="rect">
            <a:avLst/>
          </a:prstGeom>
        </p:spPr>
        <p:txBody>
          <a:bodyPr wrap="square">
            <a:spAutoFit/>
          </a:bodyPr>
          <a:lstStyle/>
          <a:p>
            <a:r>
              <a:rPr lang="ru-RU" sz="2100" dirty="0">
                <a:latin typeface="Times New Roman" panose="02020603050405020304" pitchFamily="18" charset="0"/>
                <a:cs typeface="Times New Roman" panose="02020603050405020304" pitchFamily="18" charset="0"/>
              </a:rPr>
              <a:t>Это я, почтальон Печкин, принес посылку. Я вам ее отдам, потому </a:t>
            </a:r>
            <a:r>
              <a:rPr lang="ru-RU" sz="2100" dirty="0" smtClean="0">
                <a:latin typeface="Times New Roman" panose="02020603050405020304" pitchFamily="18" charset="0"/>
                <a:cs typeface="Times New Roman" panose="02020603050405020304" pitchFamily="18" charset="0"/>
              </a:rPr>
              <a:t>что через перераспределение денег, государство выплачивает мне зарплату. </a:t>
            </a:r>
            <a:r>
              <a:rPr lang="ru-RU" sz="2100" dirty="0">
                <a:latin typeface="Times New Roman" panose="02020603050405020304" pitchFamily="18" charset="0"/>
                <a:cs typeface="Times New Roman" panose="02020603050405020304" pitchFamily="18" charset="0"/>
              </a:rPr>
              <a:t>А так бы </a:t>
            </a:r>
            <a:r>
              <a:rPr lang="ru-RU" sz="2100" dirty="0" smtClean="0">
                <a:latin typeface="Times New Roman" panose="02020603050405020304" pitchFamily="18" charset="0"/>
                <a:cs typeface="Times New Roman" panose="02020603050405020304" pitchFamily="18" charset="0"/>
              </a:rPr>
              <a:t>сами, пешком </a:t>
            </a:r>
            <a:r>
              <a:rPr lang="ru-RU" sz="2100" dirty="0">
                <a:latin typeface="Times New Roman" panose="02020603050405020304" pitchFamily="18" charset="0"/>
                <a:cs typeface="Times New Roman" panose="02020603050405020304" pitchFamily="18" charset="0"/>
              </a:rPr>
              <a:t>за почтой ходили.</a:t>
            </a:r>
          </a:p>
        </p:txBody>
      </p:sp>
      <p:sp>
        <p:nvSpPr>
          <p:cNvPr id="3" name="TextBox 2"/>
          <p:cNvSpPr txBox="1"/>
          <p:nvPr/>
        </p:nvSpPr>
        <p:spPr>
          <a:xfrm>
            <a:off x="6230112" y="5742432"/>
            <a:ext cx="2389632" cy="923330"/>
          </a:xfrm>
          <a:prstGeom prst="rect">
            <a:avLst/>
          </a:prstGeom>
          <a:noFill/>
        </p:spPr>
        <p:txBody>
          <a:bodyPr wrap="square" rtlCol="0">
            <a:spAutoFit/>
          </a:bodyPr>
          <a:lstStyle/>
          <a:p>
            <a:pPr algn="ctr"/>
            <a:r>
              <a:rPr lang="ru-RU" dirty="0" smtClean="0">
                <a:latin typeface="Times New Roman" panose="02020603050405020304" pitchFamily="18" charset="0"/>
                <a:cs typeface="Times New Roman" panose="02020603050405020304" pitchFamily="18" charset="0"/>
              </a:rPr>
              <a:t>*Почтальон Печкин работает в «Почте России»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509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714771" y="2760784"/>
            <a:ext cx="3571118" cy="3974125"/>
          </a:xfrm>
          <a:prstGeom prst="ellipse">
            <a:avLst/>
          </a:prstGeom>
        </p:spPr>
      </p:pic>
      <p:sp>
        <p:nvSpPr>
          <p:cNvPr id="4" name="Выноска-облако 3"/>
          <p:cNvSpPr/>
          <p:nvPr/>
        </p:nvSpPr>
        <p:spPr>
          <a:xfrm>
            <a:off x="971908" y="154348"/>
            <a:ext cx="4941276" cy="2690447"/>
          </a:xfrm>
          <a:prstGeom prst="cloud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ln w="22225">
                <a:solidFill>
                  <a:schemeClr val="accent2"/>
                </a:solidFill>
                <a:prstDash val="solid"/>
              </a:ln>
              <a:solidFill>
                <a:schemeClr val="accent2">
                  <a:lumMod val="40000"/>
                  <a:lumOff val="60000"/>
                </a:schemeClr>
              </a:solidFill>
            </a:endParaRPr>
          </a:p>
        </p:txBody>
      </p:sp>
      <p:sp>
        <p:nvSpPr>
          <p:cNvPr id="5" name="TextBox 4"/>
          <p:cNvSpPr txBox="1"/>
          <p:nvPr/>
        </p:nvSpPr>
        <p:spPr>
          <a:xfrm>
            <a:off x="1664224" y="483908"/>
            <a:ext cx="4001219" cy="2031325"/>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Финансирование строительства дорог и метрополитена? Я на работу пешком хожу, мне это </a:t>
            </a:r>
            <a:r>
              <a:rPr lang="ru-RU" sz="2100" dirty="0">
                <a:solidFill>
                  <a:schemeClr val="bg1"/>
                </a:solidFill>
                <a:latin typeface="Times New Roman" panose="02020603050405020304" pitchFamily="18" charset="0"/>
                <a:cs typeface="Times New Roman" panose="02020603050405020304" pitchFamily="18" charset="0"/>
              </a:rPr>
              <a:t>не нужно. И вообще, от </a:t>
            </a:r>
            <a:r>
              <a:rPr lang="ru-RU" sz="2100" dirty="0" smtClean="0">
                <a:solidFill>
                  <a:schemeClr val="bg1"/>
                </a:solidFill>
                <a:latin typeface="Times New Roman" panose="02020603050405020304" pitchFamily="18" charset="0"/>
                <a:cs typeface="Times New Roman" panose="02020603050405020304" pitchFamily="18" charset="0"/>
              </a:rPr>
              <a:t>ваших выхлопных газов у </a:t>
            </a:r>
            <a:r>
              <a:rPr lang="ru-RU" sz="2100" dirty="0">
                <a:solidFill>
                  <a:schemeClr val="bg1"/>
                </a:solidFill>
                <a:latin typeface="Times New Roman" panose="02020603050405020304" pitchFamily="18" charset="0"/>
                <a:cs typeface="Times New Roman" panose="02020603050405020304" pitchFamily="18" charset="0"/>
              </a:rPr>
              <a:t>меня все цветы завяли.</a:t>
            </a:r>
          </a:p>
        </p:txBody>
      </p:sp>
      <p:pic>
        <p:nvPicPr>
          <p:cNvPr id="6" name="Рисунок 5"/>
          <p:cNvPicPr>
            <a:picLocks noChangeAspect="1"/>
          </p:cNvPicPr>
          <p:nvPr/>
        </p:nvPicPr>
        <p:blipFill>
          <a:blip r:embed="rId3"/>
          <a:stretch>
            <a:fillRect/>
          </a:stretch>
        </p:blipFill>
        <p:spPr>
          <a:xfrm>
            <a:off x="7067021" y="2897549"/>
            <a:ext cx="5004817" cy="3700593"/>
          </a:xfrm>
          <a:prstGeom prst="rect">
            <a:avLst/>
          </a:prstGeom>
        </p:spPr>
      </p:pic>
      <p:sp>
        <p:nvSpPr>
          <p:cNvPr id="7" name="Выноска-облако 6"/>
          <p:cNvSpPr/>
          <p:nvPr/>
        </p:nvSpPr>
        <p:spPr>
          <a:xfrm flipH="1">
            <a:off x="6015537" y="215257"/>
            <a:ext cx="5826103" cy="295421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p:cNvSpPr txBox="1"/>
          <p:nvPr/>
        </p:nvSpPr>
        <p:spPr>
          <a:xfrm>
            <a:off x="6891571" y="540741"/>
            <a:ext cx="4950069" cy="2031325"/>
          </a:xfrm>
          <a:prstGeom prst="rect">
            <a:avLst/>
          </a:prstGeom>
          <a:noFill/>
        </p:spPr>
        <p:txBody>
          <a:bodyPr wrap="square" rtlCol="0">
            <a:spAutoFit/>
          </a:bodyPr>
          <a:lstStyle/>
          <a:p>
            <a:r>
              <a:rPr lang="ru-RU" sz="2100" dirty="0">
                <a:solidFill>
                  <a:schemeClr val="bg1"/>
                </a:solidFill>
                <a:latin typeface="Times New Roman" panose="02020603050405020304" pitchFamily="18" charset="0"/>
                <a:cs typeface="Times New Roman" panose="02020603050405020304" pitchFamily="18" charset="0"/>
              </a:rPr>
              <a:t>Они не от </a:t>
            </a:r>
            <a:r>
              <a:rPr lang="ru-RU" sz="2100" dirty="0" smtClean="0">
                <a:solidFill>
                  <a:schemeClr val="bg1"/>
                </a:solidFill>
                <a:latin typeface="Times New Roman" panose="02020603050405020304" pitchFamily="18" charset="0"/>
                <a:cs typeface="Times New Roman" panose="02020603050405020304" pitchFamily="18" charset="0"/>
              </a:rPr>
              <a:t>выхлопных газов </a:t>
            </a:r>
            <a:r>
              <a:rPr lang="ru-RU" sz="2100" dirty="0">
                <a:solidFill>
                  <a:schemeClr val="bg1"/>
                </a:solidFill>
                <a:latin typeface="Times New Roman" panose="02020603050405020304" pitchFamily="18" charset="0"/>
                <a:cs typeface="Times New Roman" panose="02020603050405020304" pitchFamily="18" charset="0"/>
              </a:rPr>
              <a:t>завяли. Цветы обычно в тех домах вянут, где </a:t>
            </a:r>
            <a:r>
              <a:rPr lang="ru-RU" sz="2100" dirty="0" smtClean="0">
                <a:solidFill>
                  <a:schemeClr val="bg1"/>
                </a:solidFill>
                <a:latin typeface="Times New Roman" panose="02020603050405020304" pitchFamily="18" charset="0"/>
                <a:cs typeface="Times New Roman" panose="02020603050405020304" pitchFamily="18" charset="0"/>
              </a:rPr>
              <a:t>семья налоги платить не хочет. </a:t>
            </a:r>
          </a:p>
          <a:p>
            <a:r>
              <a:rPr lang="ru-RU" sz="2100" dirty="0" smtClean="0">
                <a:solidFill>
                  <a:schemeClr val="bg1"/>
                </a:solidFill>
                <a:latin typeface="Times New Roman" panose="02020603050405020304" pitchFamily="18" charset="0"/>
                <a:cs typeface="Times New Roman" panose="02020603050405020304" pitchFamily="18" charset="0"/>
              </a:rPr>
              <a:t>Мы же не знаем на что именно пошел каждый рубль. А что, если деньги остались в семье?.. </a:t>
            </a:r>
            <a:endParaRPr lang="ru-RU" sz="2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6403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i.pinimg.com/originals/97/64/e8/9764e834e9ace403e871c7f2735395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17990" y="3474896"/>
            <a:ext cx="3527181" cy="34919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31024" y="149461"/>
            <a:ext cx="9064868" cy="984885"/>
          </a:xfrm>
          <a:prstGeom prst="rect">
            <a:avLst/>
          </a:prstGeom>
          <a:noFill/>
        </p:spPr>
        <p:txBody>
          <a:bodyPr wrap="square" rtlCol="0">
            <a:spAutoFit/>
          </a:bodyPr>
          <a:lstStyle/>
          <a:p>
            <a:r>
              <a:rPr lang="ru-RU" sz="2900" dirty="0" smtClean="0">
                <a:latin typeface="Times New Roman" panose="02020603050405020304" pitchFamily="18" charset="0"/>
                <a:cs typeface="Times New Roman" panose="02020603050405020304" pitchFamily="18" charset="0"/>
              </a:rPr>
              <a:t>Выплаты, которые получила семья за год из бюджетов разных уровней и внебюджетных фондов</a:t>
            </a:r>
            <a:endParaRPr lang="ru-RU" sz="2900" dirty="0">
              <a:latin typeface="Times New Roman" panose="02020603050405020304" pitchFamily="18" charset="0"/>
              <a:cs typeface="Times New Roman" panose="02020603050405020304" pitchFamily="18" charset="0"/>
            </a:endParaRPr>
          </a:p>
        </p:txBody>
      </p:sp>
      <p:graphicFrame>
        <p:nvGraphicFramePr>
          <p:cNvPr id="12" name="Таблица 11"/>
          <p:cNvGraphicFramePr>
            <a:graphicFrameLocks noGrp="1"/>
          </p:cNvGraphicFramePr>
          <p:nvPr>
            <p:extLst>
              <p:ext uri="{D42A27DB-BD31-4B8C-83A1-F6EECF244321}">
                <p14:modId xmlns:p14="http://schemas.microsoft.com/office/powerpoint/2010/main" val="1503326716"/>
              </p:ext>
            </p:extLst>
          </p:nvPr>
        </p:nvGraphicFramePr>
        <p:xfrm>
          <a:off x="245084" y="1059400"/>
          <a:ext cx="11644094" cy="2442631"/>
        </p:xfrm>
        <a:graphic>
          <a:graphicData uri="http://schemas.openxmlformats.org/drawingml/2006/table">
            <a:tbl>
              <a:tblPr firstRow="1" firstCol="1" bandRow="1"/>
              <a:tblGrid>
                <a:gridCol w="2559663">
                  <a:extLst>
                    <a:ext uri="{9D8B030D-6E8A-4147-A177-3AD203B41FA5}">
                      <a16:colId xmlns:a16="http://schemas.microsoft.com/office/drawing/2014/main" val="3936882148"/>
                    </a:ext>
                  </a:extLst>
                </a:gridCol>
                <a:gridCol w="1916723">
                  <a:extLst>
                    <a:ext uri="{9D8B030D-6E8A-4147-A177-3AD203B41FA5}">
                      <a16:colId xmlns:a16="http://schemas.microsoft.com/office/drawing/2014/main" val="161527223"/>
                    </a:ext>
                  </a:extLst>
                </a:gridCol>
                <a:gridCol w="2101362">
                  <a:extLst>
                    <a:ext uri="{9D8B030D-6E8A-4147-A177-3AD203B41FA5}">
                      <a16:colId xmlns:a16="http://schemas.microsoft.com/office/drawing/2014/main" val="4165275845"/>
                    </a:ext>
                  </a:extLst>
                </a:gridCol>
                <a:gridCol w="1890346">
                  <a:extLst>
                    <a:ext uri="{9D8B030D-6E8A-4147-A177-3AD203B41FA5}">
                      <a16:colId xmlns:a16="http://schemas.microsoft.com/office/drawing/2014/main" val="483578432"/>
                    </a:ext>
                  </a:extLst>
                </a:gridCol>
                <a:gridCol w="3176000">
                  <a:extLst>
                    <a:ext uri="{9D8B030D-6E8A-4147-A177-3AD203B41FA5}">
                      <a16:colId xmlns:a16="http://schemas.microsoft.com/office/drawing/2014/main" val="795984393"/>
                    </a:ext>
                  </a:extLst>
                </a:gridCol>
              </a:tblGrid>
              <a:tr h="382591">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Выплата</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Бабушка</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Дедушка</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Мама</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Сын</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7318973"/>
                  </a:ext>
                </a:extLst>
              </a:tr>
              <a:tr h="406013">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Пенсия</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17 898 за мес. *12=214 776</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15997 за мес.*12=191 964</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0263543"/>
                  </a:ext>
                </a:extLst>
              </a:tr>
              <a:tr h="805945">
                <a:tc>
                  <a:txBody>
                    <a:bodyPr/>
                    <a:lstStyle/>
                    <a:p>
                      <a:pPr algn="ctr"/>
                      <a:r>
                        <a:rPr lang="ru-RU" dirty="0" smtClean="0">
                          <a:latin typeface="Times New Roman" panose="02020603050405020304" pitchFamily="18" charset="0"/>
                          <a:cs typeface="Times New Roman" panose="02020603050405020304" pitchFamily="18" charset="0"/>
                        </a:rPr>
                        <a:t>Стипендия</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2805 (стипендия отличника </a:t>
                      </a:r>
                      <a:r>
                        <a:rPr lang="ru-RU" dirty="0" err="1" smtClean="0">
                          <a:latin typeface="Times New Roman" panose="02020603050405020304" pitchFamily="18" charset="0"/>
                          <a:cs typeface="Times New Roman" panose="02020603050405020304" pitchFamily="18" charset="0"/>
                        </a:rPr>
                        <a:t>Финуниверситета</a:t>
                      </a:r>
                      <a:r>
                        <a:rPr lang="ru-RU" dirty="0" smtClean="0">
                          <a:latin typeface="Times New Roman" panose="02020603050405020304" pitchFamily="18" charset="0"/>
                          <a:cs typeface="Times New Roman" panose="02020603050405020304" pitchFamily="18" charset="0"/>
                        </a:rPr>
                        <a:t>)*12= 33 660</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630939"/>
                  </a:ext>
                </a:extLst>
              </a:tr>
              <a:tr h="634462">
                <a:tc>
                  <a:txBody>
                    <a:bodyPr/>
                    <a:lstStyle/>
                    <a:p>
                      <a:pPr algn="ctr">
                        <a:lnSpc>
                          <a:spcPct val="107000"/>
                        </a:lnSpc>
                        <a:spcAft>
                          <a:spcPts val="0"/>
                        </a:spcAft>
                      </a:pPr>
                      <a:r>
                        <a:rPr lang="ru-RU" sz="1900" dirty="0" smtClean="0">
                          <a:effectLst/>
                          <a:latin typeface="Times New Roman" panose="02020603050405020304" pitchFamily="18" charset="0"/>
                          <a:ea typeface="PMingLiU"/>
                          <a:cs typeface="Times New Roman" panose="02020603050405020304" pitchFamily="18" charset="0"/>
                        </a:rPr>
                        <a:t>Пособие по временной нетрудоспособности</a:t>
                      </a:r>
                      <a:endParaRPr lang="ru-RU" sz="1900" dirty="0">
                        <a:effectLst/>
                        <a:latin typeface="Times New Roman" panose="02020603050405020304" pitchFamily="18" charset="0"/>
                        <a:ea typeface="PMingLiU"/>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8071,24</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73891"/>
                  </a:ext>
                </a:extLst>
              </a:tr>
            </a:tbl>
          </a:graphicData>
        </a:graphic>
      </p:graphicFrame>
      <p:graphicFrame>
        <p:nvGraphicFramePr>
          <p:cNvPr id="9" name="Таблица 8"/>
          <p:cNvGraphicFramePr>
            <a:graphicFrameLocks noGrp="1"/>
          </p:cNvGraphicFramePr>
          <p:nvPr>
            <p:extLst>
              <p:ext uri="{D42A27DB-BD31-4B8C-83A1-F6EECF244321}">
                <p14:modId xmlns:p14="http://schemas.microsoft.com/office/powerpoint/2010/main" val="215867184"/>
              </p:ext>
            </p:extLst>
          </p:nvPr>
        </p:nvGraphicFramePr>
        <p:xfrm>
          <a:off x="245084" y="3474896"/>
          <a:ext cx="2568454" cy="495813"/>
        </p:xfrm>
        <a:graphic>
          <a:graphicData uri="http://schemas.openxmlformats.org/drawingml/2006/table">
            <a:tbl>
              <a:tblPr/>
              <a:tblGrid>
                <a:gridCol w="2568454">
                  <a:extLst>
                    <a:ext uri="{9D8B030D-6E8A-4147-A177-3AD203B41FA5}">
                      <a16:colId xmlns:a16="http://schemas.microsoft.com/office/drawing/2014/main" val="3209012193"/>
                    </a:ext>
                  </a:extLst>
                </a:gridCol>
              </a:tblGrid>
              <a:tr h="495813">
                <a:tc>
                  <a:txBody>
                    <a:bodyPr/>
                    <a:lstStyle/>
                    <a:p>
                      <a:r>
                        <a:rPr lang="ru-RU" dirty="0" smtClean="0">
                          <a:latin typeface="Times New Roman" panose="02020603050405020304" pitchFamily="18" charset="0"/>
                          <a:cs typeface="Times New Roman" panose="02020603050405020304" pitchFamily="18" charset="0"/>
                        </a:rPr>
                        <a:t>Итого: </a:t>
                      </a:r>
                      <a:r>
                        <a:rPr lang="ru-RU" dirty="0" smtClean="0">
                          <a:solidFill>
                            <a:srgbClr val="00B0F0"/>
                          </a:solidFill>
                          <a:latin typeface="Times New Roman" panose="02020603050405020304" pitchFamily="18" charset="0"/>
                          <a:cs typeface="Times New Roman" panose="02020603050405020304" pitchFamily="18" charset="0"/>
                        </a:rPr>
                        <a:t>448 471,24</a:t>
                      </a:r>
                      <a:endParaRPr lang="ru-RU" dirty="0">
                        <a:solidFill>
                          <a:srgbClr val="00B0F0"/>
                        </a:solidFill>
                        <a:latin typeface="Times New Roman" panose="02020603050405020304" pitchFamily="18" charset="0"/>
                        <a:cs typeface="Times New Roman" panose="02020603050405020304"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630454586"/>
                  </a:ext>
                </a:extLst>
              </a:tr>
            </a:tbl>
          </a:graphicData>
        </a:graphic>
      </p:graphicFrame>
      <p:sp>
        <p:nvSpPr>
          <p:cNvPr id="10" name="TextBox 9"/>
          <p:cNvSpPr txBox="1"/>
          <p:nvPr/>
        </p:nvSpPr>
        <p:spPr>
          <a:xfrm>
            <a:off x="3305909" y="5105169"/>
            <a:ext cx="8678008" cy="1554272"/>
          </a:xfrm>
          <a:prstGeom prst="rect">
            <a:avLst/>
          </a:prstGeom>
          <a:noFill/>
        </p:spPr>
        <p:txBody>
          <a:bodyPr wrap="square" rtlCol="0">
            <a:spAutoFit/>
          </a:bodyPr>
          <a:lstStyle/>
          <a:p>
            <a:r>
              <a:rPr lang="ru-RU" sz="1900" dirty="0">
                <a:latin typeface="Times New Roman" panose="02020603050405020304" pitchFamily="18" charset="0"/>
                <a:cs typeface="Times New Roman" panose="02020603050405020304" pitchFamily="18" charset="0"/>
              </a:rPr>
              <a:t>Пособие по временной </a:t>
            </a:r>
            <a:r>
              <a:rPr lang="ru-RU" sz="1900" dirty="0" smtClean="0">
                <a:latin typeface="Times New Roman" panose="02020603050405020304" pitchFamily="18" charset="0"/>
                <a:cs typeface="Times New Roman" panose="02020603050405020304" pitchFamily="18" charset="0"/>
              </a:rPr>
              <a:t>нетрудоспособности (так как зарплата </a:t>
            </a:r>
            <a:r>
              <a:rPr lang="ru-RU" sz="1900" dirty="0">
                <a:latin typeface="Times New Roman" panose="02020603050405020304" pitchFamily="18" charset="0"/>
                <a:cs typeface="Times New Roman" panose="02020603050405020304" pitchFamily="18" charset="0"/>
              </a:rPr>
              <a:t>мамы превысила выплаты в пределах облагаемого взносами лимита, </a:t>
            </a:r>
            <a:r>
              <a:rPr lang="ru-RU" sz="1900" dirty="0" smtClean="0">
                <a:latin typeface="Times New Roman" panose="02020603050405020304" pitchFamily="18" charset="0"/>
                <a:cs typeface="Times New Roman" panose="02020603050405020304" pitchFamily="18" charset="0"/>
              </a:rPr>
              <a:t>поэтому берем их за 2016 и 2017) = (718 000+755 000)/730=2017,81;</a:t>
            </a:r>
          </a:p>
          <a:p>
            <a:r>
              <a:rPr lang="ru-RU" sz="1900" dirty="0" smtClean="0">
                <a:latin typeface="Times New Roman" panose="02020603050405020304" pitchFamily="18" charset="0"/>
                <a:cs typeface="Times New Roman" panose="02020603050405020304" pitchFamily="18" charset="0"/>
              </a:rPr>
              <a:t>Мама проболела 7 дней, из средств ФСС пособие выплачивается на 4-ый день;</a:t>
            </a:r>
          </a:p>
          <a:p>
            <a:r>
              <a:rPr lang="ru-RU" sz="1900" dirty="0" smtClean="0">
                <a:latin typeface="Times New Roman" panose="02020603050405020304" pitchFamily="18" charset="0"/>
                <a:cs typeface="Times New Roman" panose="02020603050405020304" pitchFamily="18" charset="0"/>
              </a:rPr>
              <a:t>Мама получила из ФСС 2017,81*4=8071,24</a:t>
            </a:r>
            <a:endParaRPr lang="ru-RU" sz="19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115657" y="4190669"/>
            <a:ext cx="4343400" cy="738664"/>
          </a:xfrm>
          <a:prstGeom prst="rect">
            <a:avLst/>
          </a:prstGeom>
          <a:noFill/>
        </p:spPr>
        <p:txBody>
          <a:bodyPr wrap="square" rtlCol="0">
            <a:spAutoFit/>
          </a:bodyPr>
          <a:lstStyle/>
          <a:p>
            <a:pPr algn="ctr"/>
            <a:r>
              <a:rPr lang="ru-RU" sz="2100" dirty="0" smtClean="0">
                <a:latin typeface="Times New Roman" panose="02020603050405020304" pitchFamily="18" charset="0"/>
                <a:cs typeface="Times New Roman" panose="02020603050405020304" pitchFamily="18" charset="0"/>
              </a:rPr>
              <a:t>Расчет пособия по временной нетрудоспособности мамы в 2018 г.</a:t>
            </a:r>
            <a:endParaRPr lang="ru-RU"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04728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Выноска-облако 15"/>
          <p:cNvSpPr/>
          <p:nvPr/>
        </p:nvSpPr>
        <p:spPr>
          <a:xfrm flipH="1">
            <a:off x="3288323" y="11030"/>
            <a:ext cx="6171104" cy="2111583"/>
          </a:xfrm>
          <a:prstGeom prst="cloud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2"/>
          <a:stretch>
            <a:fillRect/>
          </a:stretch>
        </p:blipFill>
        <p:spPr>
          <a:xfrm flipH="1">
            <a:off x="-91793" y="2286000"/>
            <a:ext cx="2831869" cy="4703884"/>
          </a:xfrm>
          <a:prstGeom prst="rect">
            <a:avLst/>
          </a:prstGeom>
        </p:spPr>
      </p:pic>
      <p:sp>
        <p:nvSpPr>
          <p:cNvPr id="8" name="Вертикальный свиток 7"/>
          <p:cNvSpPr/>
          <p:nvPr/>
        </p:nvSpPr>
        <p:spPr>
          <a:xfrm>
            <a:off x="1360359" y="3719146"/>
            <a:ext cx="3348311" cy="2039816"/>
          </a:xfrm>
          <a:prstGeom prst="verticalScroll">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551805" y="4112266"/>
            <a:ext cx="2936631" cy="1508105"/>
          </a:xfrm>
          <a:prstGeom prst="rect">
            <a:avLst/>
          </a:prstGeom>
          <a:noFill/>
        </p:spPr>
        <p:txBody>
          <a:bodyPr wrap="square" rtlCol="0">
            <a:spAutoFit/>
          </a:bodyPr>
          <a:lstStyle/>
          <a:p>
            <a:r>
              <a:rPr lang="ru-RU" sz="2300" dirty="0" smtClean="0">
                <a:solidFill>
                  <a:schemeClr val="bg1"/>
                </a:solidFill>
                <a:latin typeface="Times New Roman" panose="02020603050405020304" pitchFamily="18" charset="0"/>
                <a:cs typeface="Times New Roman" panose="02020603050405020304" pitchFamily="18" charset="0"/>
              </a:rPr>
              <a:t>Получили 448 471,24           </a:t>
            </a:r>
          </a:p>
          <a:p>
            <a:endParaRPr lang="ru-RU" sz="2300" dirty="0">
              <a:solidFill>
                <a:schemeClr val="bg1"/>
              </a:solidFill>
              <a:latin typeface="Times New Roman" panose="02020603050405020304" pitchFamily="18" charset="0"/>
              <a:cs typeface="Times New Roman" panose="02020603050405020304" pitchFamily="18" charset="0"/>
            </a:endParaRPr>
          </a:p>
          <a:p>
            <a:r>
              <a:rPr lang="ru-RU" sz="2300" dirty="0" smtClean="0">
                <a:solidFill>
                  <a:schemeClr val="bg1"/>
                </a:solidFill>
                <a:latin typeface="Times New Roman" panose="02020603050405020304" pitchFamily="18" charset="0"/>
                <a:cs typeface="Times New Roman" panose="02020603050405020304" pitchFamily="18" charset="0"/>
              </a:rPr>
              <a:t>Заплатили 306</a:t>
            </a:r>
            <a:r>
              <a:rPr lang="ru-RU" sz="2300" dirty="0">
                <a:solidFill>
                  <a:schemeClr val="bg1"/>
                </a:solidFill>
                <a:latin typeface="Times New Roman" panose="02020603050405020304" pitchFamily="18" charset="0"/>
                <a:cs typeface="Times New Roman" panose="02020603050405020304" pitchFamily="18" charset="0"/>
              </a:rPr>
              <a:t> 846, 96</a:t>
            </a:r>
          </a:p>
          <a:p>
            <a:r>
              <a:rPr lang="ru-RU" sz="2300" dirty="0" smtClean="0">
                <a:solidFill>
                  <a:schemeClr val="bg1"/>
                </a:solidFill>
                <a:latin typeface="Times New Roman" panose="02020603050405020304" pitchFamily="18" charset="0"/>
                <a:cs typeface="Times New Roman" panose="02020603050405020304" pitchFamily="18" charset="0"/>
              </a:rPr>
              <a:t> </a:t>
            </a:r>
            <a:endParaRPr lang="ru-RU" sz="2300" dirty="0">
              <a:solidFill>
                <a:schemeClr val="bg1"/>
              </a:solidFill>
              <a:latin typeface="Times New Roman" panose="02020603050405020304" pitchFamily="18" charset="0"/>
              <a:cs typeface="Times New Roman" panose="02020603050405020304" pitchFamily="18" charset="0"/>
            </a:endParaRPr>
          </a:p>
        </p:txBody>
      </p:sp>
      <p:sp>
        <p:nvSpPr>
          <p:cNvPr id="9" name="Выноска-облако 8"/>
          <p:cNvSpPr/>
          <p:nvPr/>
        </p:nvSpPr>
        <p:spPr>
          <a:xfrm>
            <a:off x="27218" y="411653"/>
            <a:ext cx="3463329" cy="1955637"/>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7218" y="696973"/>
            <a:ext cx="3490547" cy="1384995"/>
          </a:xfrm>
          <a:prstGeom prst="rect">
            <a:avLst/>
          </a:prstGeom>
          <a:noFill/>
        </p:spPr>
        <p:txBody>
          <a:bodyPr wrap="square" rtlCol="0">
            <a:spAutoFit/>
          </a:bodyPr>
          <a:lstStyle/>
          <a:p>
            <a:pPr algn="ctr"/>
            <a:r>
              <a:rPr lang="ru-RU" sz="2100" dirty="0" smtClean="0">
                <a:solidFill>
                  <a:schemeClr val="bg1"/>
                </a:solidFill>
                <a:latin typeface="Times New Roman" panose="02020603050405020304" pitchFamily="18" charset="0"/>
                <a:cs typeface="Times New Roman" panose="02020603050405020304" pitchFamily="18" charset="0"/>
              </a:rPr>
              <a:t>Из бюджета наша семья получила больше, чем внесла в бюджеты разного уровня.</a:t>
            </a:r>
            <a:endParaRPr lang="ru-RU" sz="2100" dirty="0">
              <a:solidFill>
                <a:schemeClr val="bg1"/>
              </a:solidFill>
              <a:latin typeface="Times New Roman" panose="02020603050405020304" pitchFamily="18" charset="0"/>
              <a:cs typeface="Times New Roman" panose="02020603050405020304" pitchFamily="18" charset="0"/>
            </a:endParaRPr>
          </a:p>
        </p:txBody>
      </p:sp>
      <p:pic>
        <p:nvPicPr>
          <p:cNvPr id="12" name="Рисунок 11"/>
          <p:cNvPicPr>
            <a:picLocks noChangeAspect="1"/>
          </p:cNvPicPr>
          <p:nvPr/>
        </p:nvPicPr>
        <p:blipFill>
          <a:blip r:embed="rId3"/>
          <a:stretch>
            <a:fillRect/>
          </a:stretch>
        </p:blipFill>
        <p:spPr>
          <a:xfrm flipH="1">
            <a:off x="6603365" y="1486542"/>
            <a:ext cx="3560541" cy="5503342"/>
          </a:xfrm>
          <a:prstGeom prst="rect">
            <a:avLst/>
          </a:prstGeom>
        </p:spPr>
      </p:pic>
      <p:pic>
        <p:nvPicPr>
          <p:cNvPr id="3074" name="Picture 2" descr="https://zabavnik.club/wp-content/uploads/Knigi_na_prozrachnom_fone_8_3109073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6973" y="2093001"/>
            <a:ext cx="2025764" cy="18884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jclsource.com/wp-content/uploads/2017/02/book-297246_960_72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05269" y="3838489"/>
            <a:ext cx="1180912" cy="81187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rot="2989188">
            <a:off x="7858691" y="3824192"/>
            <a:ext cx="589427" cy="677108"/>
          </a:xfrm>
          <a:prstGeom prst="rect">
            <a:avLst/>
          </a:prstGeom>
          <a:noFill/>
        </p:spPr>
        <p:txBody>
          <a:bodyPr wrap="square" rtlCol="0">
            <a:spAutoFit/>
          </a:bodyPr>
          <a:lstStyle/>
          <a:p>
            <a:r>
              <a:rPr lang="ru-RU" sz="1900" dirty="0" smtClean="0">
                <a:solidFill>
                  <a:srgbClr val="FFFF00"/>
                </a:solidFill>
                <a:latin typeface="Times New Roman" panose="02020603050405020304" pitchFamily="18" charset="0"/>
                <a:cs typeface="Times New Roman" panose="02020603050405020304" pitchFamily="18" charset="0"/>
              </a:rPr>
              <a:t>НК</a:t>
            </a:r>
          </a:p>
          <a:p>
            <a:r>
              <a:rPr lang="ru-RU" sz="1900" dirty="0" smtClean="0">
                <a:solidFill>
                  <a:srgbClr val="FFFF00"/>
                </a:solidFill>
                <a:latin typeface="Times New Roman" panose="02020603050405020304" pitchFamily="18" charset="0"/>
                <a:cs typeface="Times New Roman" panose="02020603050405020304" pitchFamily="18" charset="0"/>
              </a:rPr>
              <a:t>РФ</a:t>
            </a:r>
            <a:endParaRPr lang="ru-RU" sz="1900" dirty="0">
              <a:solidFill>
                <a:srgbClr val="FFFF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7076893" y="2166634"/>
            <a:ext cx="1018832" cy="384721"/>
          </a:xfrm>
          <a:prstGeom prst="rect">
            <a:avLst/>
          </a:prstGeom>
          <a:noFill/>
        </p:spPr>
        <p:txBody>
          <a:bodyPr wrap="square" rtlCol="0">
            <a:spAutoFit/>
          </a:bodyPr>
          <a:lstStyle/>
          <a:p>
            <a:r>
              <a:rPr lang="ru-RU" sz="1900" dirty="0" smtClean="0">
                <a:solidFill>
                  <a:srgbClr val="FFFF00"/>
                </a:solidFill>
                <a:latin typeface="Times New Roman" panose="02020603050405020304" pitchFamily="18" charset="0"/>
                <a:cs typeface="Times New Roman" panose="02020603050405020304" pitchFamily="18" charset="0"/>
              </a:rPr>
              <a:t>Законы</a:t>
            </a:r>
            <a:endParaRPr lang="ru-RU" sz="1900" dirty="0">
              <a:solidFill>
                <a:srgbClr val="FFFF00"/>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4363692" y="152261"/>
            <a:ext cx="4874457" cy="1708160"/>
          </a:xfrm>
          <a:prstGeom prst="rect">
            <a:avLst/>
          </a:prstGeom>
          <a:noFill/>
        </p:spPr>
        <p:txBody>
          <a:bodyPr wrap="square" rtlCol="0">
            <a:spAutoFit/>
          </a:bodyPr>
          <a:lstStyle/>
          <a:p>
            <a:r>
              <a:rPr lang="ru-RU" sz="2100" dirty="0" smtClean="0">
                <a:solidFill>
                  <a:schemeClr val="bg1"/>
                </a:solidFill>
                <a:latin typeface="Times New Roman" panose="02020603050405020304" pitchFamily="18" charset="0"/>
                <a:cs typeface="Times New Roman" panose="02020603050405020304" pitchFamily="18" charset="0"/>
              </a:rPr>
              <a:t>Я никогда не задумывалась из каких средств нам выплачивают пособия, стипендии и пенсии. Такое перераспределение необходимо! Спасибо, что рассказали.</a:t>
            </a:r>
            <a:endParaRPr lang="ru-RU" sz="2100" dirty="0">
              <a:solidFill>
                <a:schemeClr val="bg1"/>
              </a:solidFill>
              <a:latin typeface="Times New Roman" panose="02020603050405020304" pitchFamily="18" charset="0"/>
              <a:cs typeface="Times New Roman" panose="02020603050405020304" pitchFamily="18" charset="0"/>
            </a:endParaRPr>
          </a:p>
        </p:txBody>
      </p:sp>
      <p:sp>
        <p:nvSpPr>
          <p:cNvPr id="19" name="Выноска-облако 18"/>
          <p:cNvSpPr/>
          <p:nvPr/>
        </p:nvSpPr>
        <p:spPr>
          <a:xfrm>
            <a:off x="8668595" y="2829851"/>
            <a:ext cx="2911844" cy="1579557"/>
          </a:xfrm>
          <a:prstGeom prst="cloudCallou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p:cNvSpPr txBox="1"/>
          <p:nvPr/>
        </p:nvSpPr>
        <p:spPr>
          <a:xfrm>
            <a:off x="9114776" y="2982309"/>
            <a:ext cx="2019481" cy="1200329"/>
          </a:xfrm>
          <a:prstGeom prst="rect">
            <a:avLst/>
          </a:prstGeom>
          <a:noFill/>
        </p:spPr>
        <p:txBody>
          <a:bodyPr wrap="square" rtlCol="0">
            <a:spAutoFit/>
          </a:bodyPr>
          <a:lstStyle/>
          <a:p>
            <a:pPr algn="ctr"/>
            <a:r>
              <a:rPr lang="ru-RU" dirty="0"/>
              <a:t>Пожалуйста. </a:t>
            </a:r>
            <a:r>
              <a:rPr lang="ru-RU" dirty="0" smtClean="0"/>
              <a:t>Я </a:t>
            </a:r>
            <a:r>
              <a:rPr lang="ru-RU" dirty="0"/>
              <a:t>еще и вышивать могу, и на машинке... тоже... </a:t>
            </a:r>
          </a:p>
        </p:txBody>
      </p:sp>
    </p:spTree>
    <p:extLst>
      <p:ext uri="{BB962C8B-B14F-4D97-AF65-F5344CB8AC3E}">
        <p14:creationId xmlns:p14="http://schemas.microsoft.com/office/powerpoint/2010/main" val="1057308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http://4.bp.blogspot.com/-UF3ILxG7ILw/VQGg-fJB9JI/AAAAAAAADS8/ByIYquOrm1k/s1600/%D0%BC%D0%B0%D1%82%D1%80%D0%BE%D1%81%D0%BA%D0%B8%D0%BD%2B%D1%81%2B%D0%BA%D0%BE%D1%80%D0%BE%D0%B2%D0%BE%D0%B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8295" y="4115116"/>
            <a:ext cx="2909274" cy="31227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81653" y="165957"/>
            <a:ext cx="5767754" cy="507831"/>
          </a:xfrm>
          <a:prstGeom prst="rect">
            <a:avLst/>
          </a:prstGeom>
          <a:noFill/>
        </p:spPr>
        <p:txBody>
          <a:bodyPr wrap="square" rtlCol="0">
            <a:spAutoFit/>
          </a:bodyPr>
          <a:lstStyle/>
          <a:p>
            <a:pPr algn="ctr"/>
            <a:r>
              <a:rPr lang="ru-RU" sz="2700" dirty="0" smtClean="0">
                <a:latin typeface="Times New Roman" panose="02020603050405020304" pitchFamily="18" charset="0"/>
                <a:cs typeface="Times New Roman" panose="02020603050405020304" pitchFamily="18" charset="0"/>
              </a:rPr>
              <a:t>Заключение</a:t>
            </a:r>
            <a:endParaRPr lang="ru-RU" sz="27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9401207" y="165957"/>
            <a:ext cx="2621507" cy="969348"/>
          </a:xfrm>
          <a:prstGeom prst="rect">
            <a:avLst/>
          </a:prstGeom>
        </p:spPr>
      </p:pic>
      <p:sp>
        <p:nvSpPr>
          <p:cNvPr id="4" name="Прямоугольник 3"/>
          <p:cNvSpPr/>
          <p:nvPr/>
        </p:nvSpPr>
        <p:spPr>
          <a:xfrm>
            <a:off x="118696" y="1196851"/>
            <a:ext cx="11833680" cy="3277820"/>
          </a:xfrm>
          <a:prstGeom prst="rect">
            <a:avLst/>
          </a:prstGeom>
        </p:spPr>
        <p:txBody>
          <a:bodyPr wrap="square">
            <a:spAutoFit/>
          </a:bodyPr>
          <a:lstStyle/>
          <a:p>
            <a:pPr algn="just"/>
            <a:r>
              <a:rPr lang="ru-RU" sz="2300" dirty="0" smtClean="0">
                <a:latin typeface="Times New Roman" panose="02020603050405020304" pitchFamily="18" charset="0"/>
                <a:cs typeface="Times New Roman" panose="02020603050405020304" pitchFamily="18" charset="0"/>
              </a:rPr>
              <a:t>	На примере одной семьи мы рассмотрели, сколько в среднем уплачивает налогов каждая семья, в каком объеме и какой бюджет. Проанализировали возможные варианты распределения и перераспределения взносов. 	</a:t>
            </a:r>
          </a:p>
          <a:p>
            <a:pPr algn="just"/>
            <a:r>
              <a:rPr lang="ru-RU" sz="2300" dirty="0">
                <a:latin typeface="Times New Roman" panose="02020603050405020304" pitchFamily="18" charset="0"/>
                <a:cs typeface="Times New Roman" panose="02020603050405020304" pitchFamily="18" charset="0"/>
              </a:rPr>
              <a:t>	</a:t>
            </a:r>
            <a:r>
              <a:rPr lang="ru-RU" sz="2300" dirty="0" smtClean="0">
                <a:latin typeface="Times New Roman" panose="02020603050405020304" pitchFamily="18" charset="0"/>
                <a:cs typeface="Times New Roman" panose="02020603050405020304" pitchFamily="18" charset="0"/>
              </a:rPr>
              <a:t>Если </a:t>
            </a:r>
            <a:r>
              <a:rPr lang="ru-RU" sz="2300" dirty="0">
                <a:latin typeface="Times New Roman" panose="02020603050405020304" pitchFamily="18" charset="0"/>
                <a:cs typeface="Times New Roman" panose="02020603050405020304" pitchFamily="18" charset="0"/>
              </a:rPr>
              <a:t>посмотреть на часть, которую занимают наши </a:t>
            </a:r>
            <a:r>
              <a:rPr lang="ru-RU" sz="2300" dirty="0" smtClean="0">
                <a:latin typeface="Times New Roman" panose="02020603050405020304" pitchFamily="18" charset="0"/>
                <a:cs typeface="Times New Roman" panose="02020603050405020304" pitchFamily="18" charset="0"/>
              </a:rPr>
              <a:t>платежи в консолидированном бюджете, </a:t>
            </a:r>
            <a:r>
              <a:rPr lang="ru-RU" sz="2300" dirty="0">
                <a:latin typeface="Times New Roman" panose="02020603050405020304" pitchFamily="18" charset="0"/>
                <a:cs typeface="Times New Roman" panose="02020603050405020304" pitchFamily="18" charset="0"/>
              </a:rPr>
              <a:t>то они очень малы по отношению </a:t>
            </a:r>
            <a:r>
              <a:rPr lang="ru-RU" sz="2300" dirty="0" smtClean="0">
                <a:latin typeface="Times New Roman" panose="02020603050405020304" pitchFamily="18" charset="0"/>
                <a:cs typeface="Times New Roman" panose="02020603050405020304" pitchFamily="18" charset="0"/>
              </a:rPr>
              <a:t>ко всему объему. </a:t>
            </a:r>
            <a:r>
              <a:rPr lang="ru-RU" sz="2300" dirty="0">
                <a:latin typeface="Times New Roman" panose="02020603050405020304" pitchFamily="18" charset="0"/>
                <a:cs typeface="Times New Roman" panose="02020603050405020304" pitchFamily="18" charset="0"/>
              </a:rPr>
              <a:t>Но каждый человек вносит свою долю, их них складывается </a:t>
            </a:r>
            <a:r>
              <a:rPr lang="ru-RU" sz="2300" dirty="0" smtClean="0">
                <a:latin typeface="Times New Roman" panose="02020603050405020304" pitchFamily="18" charset="0"/>
                <a:cs typeface="Times New Roman" panose="02020603050405020304" pitchFamily="18" charset="0"/>
              </a:rPr>
              <a:t>наш общий </a:t>
            </a:r>
            <a:r>
              <a:rPr lang="ru-RU" sz="2300" dirty="0">
                <a:latin typeface="Times New Roman" panose="02020603050405020304" pitchFamily="18" charset="0"/>
                <a:cs typeface="Times New Roman" panose="02020603050405020304" pitchFamily="18" charset="0"/>
              </a:rPr>
              <a:t>бюджет, за счет которого происходит создание необходимых условий для нашей жизни, создание общественных благ. О</a:t>
            </a:r>
            <a:r>
              <a:rPr lang="ru-RU" sz="2300" dirty="0" smtClean="0">
                <a:latin typeface="Times New Roman" panose="02020603050405020304" pitchFamily="18" charset="0"/>
                <a:cs typeface="Times New Roman" panose="02020603050405020304" pitchFamily="18" charset="0"/>
              </a:rPr>
              <a:t>дна </a:t>
            </a:r>
            <a:r>
              <a:rPr lang="ru-RU" sz="2300" dirty="0">
                <a:latin typeface="Times New Roman" panose="02020603050405020304" pitchFamily="18" charset="0"/>
                <a:cs typeface="Times New Roman" panose="02020603050405020304" pitchFamily="18" charset="0"/>
              </a:rPr>
              <a:t>их основных задач </a:t>
            </a:r>
            <a:r>
              <a:rPr lang="ru-RU" sz="2300" dirty="0" smtClean="0">
                <a:latin typeface="Times New Roman" panose="02020603050405020304" pitchFamily="18" charset="0"/>
                <a:cs typeface="Times New Roman" panose="02020603050405020304" pitchFamily="18" charset="0"/>
              </a:rPr>
              <a:t>государства – производство общественных благ, </a:t>
            </a:r>
            <a:r>
              <a:rPr lang="ru-RU" sz="2300" dirty="0">
                <a:latin typeface="Times New Roman" panose="02020603050405020304" pitchFamily="18" charset="0"/>
                <a:cs typeface="Times New Roman" panose="02020603050405020304" pitchFamily="18" charset="0"/>
              </a:rPr>
              <a:t>которая </a:t>
            </a:r>
            <a:r>
              <a:rPr lang="ru-RU" sz="2300" dirty="0" smtClean="0">
                <a:latin typeface="Times New Roman" panose="02020603050405020304" pitchFamily="18" charset="0"/>
                <a:cs typeface="Times New Roman" panose="02020603050405020304" pitchFamily="18" charset="0"/>
              </a:rPr>
              <a:t>может </a:t>
            </a:r>
            <a:r>
              <a:rPr lang="ru-RU" sz="2300" dirty="0">
                <a:latin typeface="Times New Roman" panose="02020603050405020304" pitchFamily="18" charset="0"/>
                <a:cs typeface="Times New Roman" panose="02020603050405020304" pitchFamily="18" charset="0"/>
              </a:rPr>
              <a:t>осуществляться при помощи финансирования государства с помощью наших </a:t>
            </a:r>
            <a:r>
              <a:rPr lang="ru-RU" sz="2300" dirty="0" smtClean="0">
                <a:latin typeface="Times New Roman" panose="02020603050405020304" pitchFamily="18" charset="0"/>
                <a:cs typeface="Times New Roman" panose="02020603050405020304" pitchFamily="18" charset="0"/>
              </a:rPr>
              <a:t>взносов.</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4513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69147" y="349180"/>
            <a:ext cx="5380893" cy="507831"/>
          </a:xfrm>
          <a:prstGeom prst="rect">
            <a:avLst/>
          </a:prstGeom>
          <a:noFill/>
        </p:spPr>
        <p:txBody>
          <a:bodyPr wrap="square" rtlCol="0">
            <a:spAutoFit/>
          </a:bodyPr>
          <a:lstStyle/>
          <a:p>
            <a:pPr algn="ctr"/>
            <a:r>
              <a:rPr lang="ru-RU" sz="2700" dirty="0" smtClean="0">
                <a:latin typeface="Times New Roman" panose="02020603050405020304" pitchFamily="18" charset="0"/>
                <a:cs typeface="Times New Roman" panose="02020603050405020304" pitchFamily="18" charset="0"/>
              </a:rPr>
              <a:t>Список литературы</a:t>
            </a:r>
            <a:endParaRPr lang="ru-RU" sz="27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9374831" y="227503"/>
            <a:ext cx="2621507" cy="969348"/>
          </a:xfrm>
          <a:prstGeom prst="rect">
            <a:avLst/>
          </a:prstGeom>
        </p:spPr>
      </p:pic>
      <p:sp>
        <p:nvSpPr>
          <p:cNvPr id="3" name="Прямоугольник 2"/>
          <p:cNvSpPr/>
          <p:nvPr/>
        </p:nvSpPr>
        <p:spPr>
          <a:xfrm>
            <a:off x="533398" y="1729798"/>
            <a:ext cx="10913069" cy="3677930"/>
          </a:xfrm>
          <a:prstGeom prst="rect">
            <a:avLst/>
          </a:prstGeom>
        </p:spPr>
        <p:txBody>
          <a:bodyPr wrap="square">
            <a:spAutoFit/>
          </a:bodyPr>
          <a:lstStyle/>
          <a:p>
            <a:r>
              <a:rPr lang="ru-RU" sz="2100" dirty="0" smtClean="0">
                <a:latin typeface="Times New Roman" panose="02020603050405020304" pitchFamily="18" charset="0"/>
                <a:cs typeface="Times New Roman" panose="02020603050405020304" pitchFamily="18" charset="0"/>
              </a:rPr>
              <a:t>1 </a:t>
            </a:r>
            <a:r>
              <a:rPr lang="ru-RU" sz="2100" dirty="0">
                <a:latin typeface="Times New Roman" panose="02020603050405020304" pitchFamily="18" charset="0"/>
                <a:cs typeface="Times New Roman" panose="02020603050405020304" pitchFamily="18" charset="0"/>
              </a:rPr>
              <a:t>Налоговый кодекс Российской Федерации. Ч. 2 </a:t>
            </a:r>
            <a:r>
              <a:rPr lang="en-US" sz="2100" dirty="0">
                <a:latin typeface="Times New Roman" panose="02020603050405020304" pitchFamily="18" charset="0"/>
                <a:cs typeface="Times New Roman" panose="02020603050405020304" pitchFamily="18" charset="0"/>
              </a:rPr>
              <a:t>[</a:t>
            </a:r>
            <a:r>
              <a:rPr lang="ru-RU" sz="2100" dirty="0">
                <a:latin typeface="Times New Roman" panose="02020603050405020304" pitchFamily="18" charset="0"/>
                <a:cs typeface="Times New Roman" panose="02020603050405020304" pitchFamily="18" charset="0"/>
              </a:rPr>
              <a:t>электронный ресурс</a:t>
            </a:r>
            <a:r>
              <a:rPr lang="en-US" sz="2100" dirty="0">
                <a:latin typeface="Times New Roman" panose="02020603050405020304" pitchFamily="18" charset="0"/>
                <a:cs typeface="Times New Roman" panose="02020603050405020304" pitchFamily="18" charset="0"/>
              </a:rPr>
              <a:t>]</a:t>
            </a:r>
            <a:r>
              <a:rPr lang="ru-RU" sz="2100" dirty="0">
                <a:latin typeface="Times New Roman" panose="02020603050405020304" pitchFamily="18" charset="0"/>
                <a:cs typeface="Times New Roman" panose="02020603050405020304" pitchFamily="18" charset="0"/>
              </a:rPr>
              <a:t>: </a:t>
            </a:r>
            <a:r>
              <a:rPr lang="ru-RU" sz="2100" dirty="0" err="1">
                <a:latin typeface="Times New Roman" panose="02020603050405020304" pitchFamily="18" charset="0"/>
                <a:cs typeface="Times New Roman" panose="02020603050405020304" pitchFamily="18" charset="0"/>
              </a:rPr>
              <a:t>федер</a:t>
            </a:r>
            <a:r>
              <a:rPr lang="ru-RU" sz="2100" dirty="0">
                <a:latin typeface="Times New Roman" panose="02020603050405020304" pitchFamily="18" charset="0"/>
                <a:cs typeface="Times New Roman" panose="02020603050405020304" pitchFamily="18" charset="0"/>
              </a:rPr>
              <a:t>. закон от 05.08.2000 № 117-ФЗ (ред. от 25.12.2018)</a:t>
            </a:r>
            <a:r>
              <a:rPr lang="en-US" sz="2100"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hlinkClick r:id="rId3"/>
              </a:rPr>
              <a:t>http://www.consultant.ru/document/cons_doc_LAW_28165/</a:t>
            </a:r>
            <a:r>
              <a:rPr lang="ru-RU" sz="2100" dirty="0">
                <a:latin typeface="Times New Roman" panose="02020603050405020304" pitchFamily="18" charset="0"/>
                <a:cs typeface="Times New Roman" panose="02020603050405020304" pitchFamily="18" charset="0"/>
              </a:rPr>
              <a:t> (дата обращения 09.03.2019)	</a:t>
            </a:r>
          </a:p>
          <a:p>
            <a:endParaRPr lang="ru-RU" sz="2300" dirty="0">
              <a:latin typeface="Times New Roman" panose="02020603050405020304" pitchFamily="18" charset="0"/>
              <a:cs typeface="Times New Roman" panose="02020603050405020304" pitchFamily="18" charset="0"/>
            </a:endParaRPr>
          </a:p>
          <a:p>
            <a:r>
              <a:rPr lang="ru-RU" sz="2100" dirty="0" smtClean="0">
                <a:latin typeface="Times New Roman" panose="02020603050405020304" pitchFamily="18" charset="0"/>
                <a:cs typeface="Times New Roman" panose="02020603050405020304" pitchFamily="18" charset="0"/>
              </a:rPr>
              <a:t>2 Структура </a:t>
            </a:r>
            <a:r>
              <a:rPr lang="ru-RU" sz="2100" dirty="0">
                <a:latin typeface="Times New Roman" panose="02020603050405020304" pitchFamily="18" charset="0"/>
                <a:cs typeface="Times New Roman" panose="02020603050405020304" pitchFamily="18" charset="0"/>
              </a:rPr>
              <a:t>расходов бюджета муниципального округа </a:t>
            </a:r>
            <a:r>
              <a:rPr lang="ru-RU" sz="2100" dirty="0" err="1">
                <a:latin typeface="Times New Roman" panose="02020603050405020304" pitchFamily="18" charset="0"/>
                <a:cs typeface="Times New Roman" panose="02020603050405020304" pitchFamily="18" charset="0"/>
              </a:rPr>
              <a:t>Басманный</a:t>
            </a:r>
            <a:r>
              <a:rPr lang="ru-RU" sz="2100" dirty="0">
                <a:latin typeface="Times New Roman" panose="02020603050405020304" pitchFamily="18" charset="0"/>
                <a:cs typeface="Times New Roman" panose="02020603050405020304" pitchFamily="18" charset="0"/>
              </a:rPr>
              <a:t> на 2018 </a:t>
            </a:r>
            <a:r>
              <a:rPr lang="ru-RU" sz="2100" dirty="0" smtClean="0">
                <a:latin typeface="Times New Roman" panose="02020603050405020304" pitchFamily="18" charset="0"/>
                <a:cs typeface="Times New Roman" panose="02020603050405020304" pitchFamily="18" charset="0"/>
              </a:rPr>
              <a:t>год: </a:t>
            </a:r>
            <a:r>
              <a:rPr lang="en-US" sz="2100" dirty="0" smtClean="0">
                <a:latin typeface="Times New Roman" panose="02020603050405020304" pitchFamily="18" charset="0"/>
                <a:cs typeface="Times New Roman" panose="02020603050405020304" pitchFamily="18" charset="0"/>
              </a:rPr>
              <a:t>[</a:t>
            </a:r>
            <a:r>
              <a:rPr lang="ru-RU" sz="2100" dirty="0" smtClean="0">
                <a:latin typeface="Times New Roman" panose="02020603050405020304" pitchFamily="18" charset="0"/>
                <a:cs typeface="Times New Roman" panose="02020603050405020304" pitchFamily="18" charset="0"/>
              </a:rPr>
              <a:t>электронный ресурс</a:t>
            </a:r>
            <a:r>
              <a:rPr lang="en-US" sz="2100" dirty="0" smtClean="0">
                <a:latin typeface="Times New Roman" panose="02020603050405020304" pitchFamily="18" charset="0"/>
                <a:cs typeface="Times New Roman" panose="02020603050405020304" pitchFamily="18" charset="0"/>
              </a:rPr>
              <a:t>]</a:t>
            </a:r>
            <a:r>
              <a:rPr lang="ru-RU" sz="2100" dirty="0" smtClean="0">
                <a:latin typeface="Times New Roman" panose="02020603050405020304" pitchFamily="18" charset="0"/>
                <a:cs typeface="Times New Roman" panose="02020603050405020304" pitchFamily="18" charset="0"/>
              </a:rPr>
              <a:t>.</a:t>
            </a:r>
            <a:r>
              <a:rPr lang="en-US" sz="2100" dirty="0" smtClean="0">
                <a:latin typeface="Times New Roman" panose="02020603050405020304" pitchFamily="18" charset="0"/>
                <a:cs typeface="Times New Roman" panose="02020603050405020304" pitchFamily="18" charset="0"/>
              </a:rPr>
              <a:t> </a:t>
            </a:r>
            <a:r>
              <a:rPr lang="ru-RU" sz="2100" dirty="0" smtClean="0">
                <a:latin typeface="Times New Roman" panose="02020603050405020304" pitchFamily="18" charset="0"/>
                <a:cs typeface="Times New Roman" panose="02020603050405020304" pitchFamily="18" charset="0"/>
              </a:rPr>
              <a:t>http</a:t>
            </a:r>
            <a:r>
              <a:rPr lang="ru-RU" sz="2100" dirty="0">
                <a:latin typeface="Times New Roman" panose="02020603050405020304" pitchFamily="18" charset="0"/>
                <a:cs typeface="Times New Roman" panose="02020603050405020304" pitchFamily="18" charset="0"/>
              </a:rPr>
              <a:t>://www.basmanvmo.ru/documents/%D0%91-1_Resh_21-12-17.pdf </a:t>
            </a:r>
            <a:r>
              <a:rPr lang="ru-RU" sz="2100" dirty="0" smtClean="0">
                <a:latin typeface="Times New Roman" panose="02020603050405020304" pitchFamily="18" charset="0"/>
                <a:cs typeface="Times New Roman" panose="02020603050405020304" pitchFamily="18" charset="0"/>
              </a:rPr>
              <a:t>(Дата обращения 27.02.2019)</a:t>
            </a:r>
          </a:p>
          <a:p>
            <a:endParaRPr lang="ru-RU" sz="2100" dirty="0">
              <a:latin typeface="Times New Roman" panose="02020603050405020304" pitchFamily="18" charset="0"/>
              <a:cs typeface="Times New Roman" panose="02020603050405020304" pitchFamily="18" charset="0"/>
            </a:endParaRPr>
          </a:p>
          <a:p>
            <a:r>
              <a:rPr lang="ru-RU" sz="2100" dirty="0">
                <a:latin typeface="Times New Roman" panose="02020603050405020304" pitchFamily="18" charset="0"/>
                <a:cs typeface="Times New Roman" panose="02020603050405020304" pitchFamily="18" charset="0"/>
              </a:rPr>
              <a:t>3</a:t>
            </a:r>
            <a:r>
              <a:rPr lang="ru-RU" sz="2100" dirty="0" smtClean="0">
                <a:latin typeface="Times New Roman" panose="02020603050405020304" pitchFamily="18" charset="0"/>
                <a:cs typeface="Times New Roman" panose="02020603050405020304" pitchFamily="18" charset="0"/>
              </a:rPr>
              <a:t> Открытый бюджет города Москвы: </a:t>
            </a:r>
            <a:r>
              <a:rPr lang="en-US" sz="2100" dirty="0" smtClean="0">
                <a:latin typeface="Times New Roman" panose="02020603050405020304" pitchFamily="18" charset="0"/>
                <a:cs typeface="Times New Roman" panose="02020603050405020304" pitchFamily="18" charset="0"/>
              </a:rPr>
              <a:t>[</a:t>
            </a:r>
            <a:r>
              <a:rPr lang="ru-RU" sz="2100" dirty="0" smtClean="0">
                <a:latin typeface="Times New Roman" panose="02020603050405020304" pitchFamily="18" charset="0"/>
                <a:cs typeface="Times New Roman" panose="02020603050405020304" pitchFamily="18" charset="0"/>
              </a:rPr>
              <a:t>электронный ресурс</a:t>
            </a:r>
            <a:r>
              <a:rPr lang="en-US" sz="2100" dirty="0" smtClean="0">
                <a:latin typeface="Times New Roman" panose="02020603050405020304" pitchFamily="18" charset="0"/>
                <a:cs typeface="Times New Roman" panose="02020603050405020304" pitchFamily="18" charset="0"/>
              </a:rPr>
              <a:t>]</a:t>
            </a:r>
            <a:r>
              <a:rPr lang="ru-RU" sz="2100" dirty="0" smtClean="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hlinkClick r:id="rId4"/>
              </a:rPr>
              <a:t>https://budget.mos.ru</a:t>
            </a:r>
            <a:r>
              <a:rPr lang="en-US" sz="2100" dirty="0" smtClean="0">
                <a:latin typeface="Times New Roman" panose="02020603050405020304" pitchFamily="18" charset="0"/>
                <a:cs typeface="Times New Roman" panose="02020603050405020304" pitchFamily="18" charset="0"/>
                <a:hlinkClick r:id="rId4"/>
              </a:rPr>
              <a:t>/</a:t>
            </a:r>
            <a:r>
              <a:rPr lang="ru-RU" sz="2100" dirty="0" smtClean="0">
                <a:latin typeface="Times New Roman" panose="02020603050405020304" pitchFamily="18" charset="0"/>
                <a:cs typeface="Times New Roman" panose="02020603050405020304" pitchFamily="18" charset="0"/>
              </a:rPr>
              <a:t> (Дата обращения 03.03.2019)</a:t>
            </a:r>
            <a:endParaRPr lang="en-US" sz="2100" dirty="0" smtClean="0">
              <a:latin typeface="Times New Roman" panose="02020603050405020304" pitchFamily="18" charset="0"/>
              <a:cs typeface="Times New Roman" panose="02020603050405020304" pitchFamily="18" charset="0"/>
            </a:endParaRPr>
          </a:p>
          <a:p>
            <a:endParaRPr lang="en-US"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7329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885</TotalTime>
  <Words>1412</Words>
  <Application>Microsoft Office PowerPoint</Application>
  <PresentationFormat>Широкоэкранный</PresentationFormat>
  <Paragraphs>278</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Calibri</vt:lpstr>
      <vt:lpstr>Calibri Light</vt:lpstr>
      <vt:lpstr>PMingLiU</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Российская государственная библиотека</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Читатель</dc:creator>
  <cp:lastModifiedBy>Медиакласс пользователи</cp:lastModifiedBy>
  <cp:revision>114</cp:revision>
  <dcterms:created xsi:type="dcterms:W3CDTF">2019-04-02T09:31:18Z</dcterms:created>
  <dcterms:modified xsi:type="dcterms:W3CDTF">2019-04-15T15:16:07Z</dcterms:modified>
</cp:coreProperties>
</file>